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7"/>
  </p:notesMasterIdLst>
  <p:sldIdLst>
    <p:sldId id="256" r:id="rId2"/>
    <p:sldId id="4242" r:id="rId3"/>
    <p:sldId id="257" r:id="rId4"/>
    <p:sldId id="417" r:id="rId5"/>
    <p:sldId id="412" r:id="rId6"/>
    <p:sldId id="413" r:id="rId7"/>
    <p:sldId id="414" r:id="rId8"/>
    <p:sldId id="415" r:id="rId9"/>
    <p:sldId id="416" r:id="rId10"/>
    <p:sldId id="388" r:id="rId11"/>
    <p:sldId id="308" r:id="rId12"/>
    <p:sldId id="446" r:id="rId13"/>
    <p:sldId id="447" r:id="rId14"/>
    <p:sldId id="448" r:id="rId15"/>
    <p:sldId id="4240" r:id="rId16"/>
    <p:sldId id="316" r:id="rId17"/>
    <p:sldId id="314" r:id="rId18"/>
    <p:sldId id="318" r:id="rId19"/>
    <p:sldId id="449" r:id="rId20"/>
    <p:sldId id="4231" r:id="rId21"/>
    <p:sldId id="4233" r:id="rId22"/>
    <p:sldId id="4236" r:id="rId23"/>
    <p:sldId id="4237" r:id="rId24"/>
    <p:sldId id="4239" r:id="rId25"/>
    <p:sldId id="3956" r:id="rId26"/>
    <p:sldId id="3962" r:id="rId27"/>
    <p:sldId id="4241" r:id="rId28"/>
    <p:sldId id="4247" r:id="rId29"/>
    <p:sldId id="4248" r:id="rId30"/>
    <p:sldId id="4243" r:id="rId31"/>
    <p:sldId id="4244" r:id="rId32"/>
    <p:sldId id="4245" r:id="rId33"/>
    <p:sldId id="4246" r:id="rId34"/>
    <p:sldId id="321" r:id="rId35"/>
    <p:sldId id="2902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443" autoAdjust="0"/>
  </p:normalViewPr>
  <p:slideViewPr>
    <p:cSldViewPr snapToGrid="0">
      <p:cViewPr varScale="1">
        <p:scale>
          <a:sx n="102" d="100"/>
          <a:sy n="102" d="100"/>
        </p:scale>
        <p:origin x="9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 Vončina" userId="147af94f-6ca6-491f-b06d-8ed238fbdc01" providerId="ADAL" clId="{513312C0-8B62-4646-9DFC-F66AFCCBD108}"/>
    <pc:docChg chg="modSld">
      <pc:chgData name="Robi Vončina" userId="147af94f-6ca6-491f-b06d-8ed238fbdc01" providerId="ADAL" clId="{513312C0-8B62-4646-9DFC-F66AFCCBD108}" dt="2019-06-03T11:37:03.522" v="11" actId="6549"/>
      <pc:docMkLst>
        <pc:docMk/>
      </pc:docMkLst>
      <pc:sldChg chg="modNotesTx">
        <pc:chgData name="Robi Vončina" userId="147af94f-6ca6-491f-b06d-8ed238fbdc01" providerId="ADAL" clId="{513312C0-8B62-4646-9DFC-F66AFCCBD108}" dt="2019-06-03T11:36:45.994" v="7" actId="6549"/>
        <pc:sldMkLst>
          <pc:docMk/>
          <pc:sldMk cId="1891959629" sldId="308"/>
        </pc:sldMkLst>
      </pc:sldChg>
      <pc:sldChg chg="modNotesTx">
        <pc:chgData name="Robi Vončina" userId="147af94f-6ca6-491f-b06d-8ed238fbdc01" providerId="ADAL" clId="{513312C0-8B62-4646-9DFC-F66AFCCBD108}" dt="2019-06-03T11:37:00.131" v="10" actId="6549"/>
        <pc:sldMkLst>
          <pc:docMk/>
          <pc:sldMk cId="1120567000" sldId="314"/>
        </pc:sldMkLst>
      </pc:sldChg>
      <pc:sldChg chg="modNotesTx">
        <pc:chgData name="Robi Vončina" userId="147af94f-6ca6-491f-b06d-8ed238fbdc01" providerId="ADAL" clId="{513312C0-8B62-4646-9DFC-F66AFCCBD108}" dt="2019-06-03T11:37:03.522" v="11" actId="6549"/>
        <pc:sldMkLst>
          <pc:docMk/>
          <pc:sldMk cId="4136476758" sldId="318"/>
        </pc:sldMkLst>
      </pc:sldChg>
      <pc:sldChg chg="modNotesTx">
        <pc:chgData name="Robi Vončina" userId="147af94f-6ca6-491f-b06d-8ed238fbdc01" providerId="ADAL" clId="{513312C0-8B62-4646-9DFC-F66AFCCBD108}" dt="2019-06-03T11:36:43.644" v="6" actId="6549"/>
        <pc:sldMkLst>
          <pc:docMk/>
          <pc:sldMk cId="970014712" sldId="388"/>
        </pc:sldMkLst>
      </pc:sldChg>
      <pc:sldChg chg="modNotesTx">
        <pc:chgData name="Robi Vončina" userId="147af94f-6ca6-491f-b06d-8ed238fbdc01" providerId="ADAL" clId="{513312C0-8B62-4646-9DFC-F66AFCCBD108}" dt="2019-06-03T11:36:27.317" v="1" actId="6549"/>
        <pc:sldMkLst>
          <pc:docMk/>
          <pc:sldMk cId="640438706" sldId="412"/>
        </pc:sldMkLst>
      </pc:sldChg>
      <pc:sldChg chg="modNotesTx">
        <pc:chgData name="Robi Vončina" userId="147af94f-6ca6-491f-b06d-8ed238fbdc01" providerId="ADAL" clId="{513312C0-8B62-4646-9DFC-F66AFCCBD108}" dt="2019-06-03T11:36:30.674" v="2" actId="6549"/>
        <pc:sldMkLst>
          <pc:docMk/>
          <pc:sldMk cId="1280616293" sldId="413"/>
        </pc:sldMkLst>
      </pc:sldChg>
      <pc:sldChg chg="modNotesTx">
        <pc:chgData name="Robi Vončina" userId="147af94f-6ca6-491f-b06d-8ed238fbdc01" providerId="ADAL" clId="{513312C0-8B62-4646-9DFC-F66AFCCBD108}" dt="2019-06-03T11:36:33.490" v="3" actId="6549"/>
        <pc:sldMkLst>
          <pc:docMk/>
          <pc:sldMk cId="1693117695" sldId="414"/>
        </pc:sldMkLst>
      </pc:sldChg>
      <pc:sldChg chg="modNotesTx">
        <pc:chgData name="Robi Vončina" userId="147af94f-6ca6-491f-b06d-8ed238fbdc01" providerId="ADAL" clId="{513312C0-8B62-4646-9DFC-F66AFCCBD108}" dt="2019-06-03T11:36:37.395" v="4" actId="6549"/>
        <pc:sldMkLst>
          <pc:docMk/>
          <pc:sldMk cId="511416456" sldId="415"/>
        </pc:sldMkLst>
      </pc:sldChg>
      <pc:sldChg chg="modNotesTx">
        <pc:chgData name="Robi Vončina" userId="147af94f-6ca6-491f-b06d-8ed238fbdc01" providerId="ADAL" clId="{513312C0-8B62-4646-9DFC-F66AFCCBD108}" dt="2019-06-03T11:36:41.306" v="5" actId="6549"/>
        <pc:sldMkLst>
          <pc:docMk/>
          <pc:sldMk cId="2032927640" sldId="416"/>
        </pc:sldMkLst>
      </pc:sldChg>
      <pc:sldChg chg="modNotesTx">
        <pc:chgData name="Robi Vončina" userId="147af94f-6ca6-491f-b06d-8ed238fbdc01" providerId="ADAL" clId="{513312C0-8B62-4646-9DFC-F66AFCCBD108}" dt="2019-06-03T11:36:18.649" v="0" actId="6549"/>
        <pc:sldMkLst>
          <pc:docMk/>
          <pc:sldMk cId="1478267152" sldId="417"/>
        </pc:sldMkLst>
      </pc:sldChg>
      <pc:sldChg chg="modNotesTx">
        <pc:chgData name="Robi Vončina" userId="147af94f-6ca6-491f-b06d-8ed238fbdc01" providerId="ADAL" clId="{513312C0-8B62-4646-9DFC-F66AFCCBD108}" dt="2019-06-03T11:36:50.850" v="8" actId="6549"/>
        <pc:sldMkLst>
          <pc:docMk/>
          <pc:sldMk cId="2700563303" sldId="447"/>
        </pc:sldMkLst>
      </pc:sldChg>
      <pc:sldChg chg="modNotesTx">
        <pc:chgData name="Robi Vončina" userId="147af94f-6ca6-491f-b06d-8ed238fbdc01" providerId="ADAL" clId="{513312C0-8B62-4646-9DFC-F66AFCCBD108}" dt="2019-06-03T11:36:53.369" v="9" actId="6549"/>
        <pc:sldMkLst>
          <pc:docMk/>
          <pc:sldMk cId="528614083" sldId="448"/>
        </pc:sldMkLst>
      </pc:sldChg>
    </pc:docChg>
  </pc:docChgLst>
  <pc:docChgLst>
    <pc:chgData name="Robi Vončina" userId="147af94f-6ca6-491f-b06d-8ed238fbdc01" providerId="ADAL" clId="{28A6CF0D-DED6-47CC-8BED-445D5FC14DE9}"/>
    <pc:docChg chg="custSel addSld modSld">
      <pc:chgData name="Robi Vončina" userId="147af94f-6ca6-491f-b06d-8ed238fbdc01" providerId="ADAL" clId="{28A6CF0D-DED6-47CC-8BED-445D5FC14DE9}" dt="2019-05-21T16:23:39.092" v="77" actId="20577"/>
      <pc:docMkLst>
        <pc:docMk/>
      </pc:docMkLst>
      <pc:sldChg chg="modSp add">
        <pc:chgData name="Robi Vončina" userId="147af94f-6ca6-491f-b06d-8ed238fbdc01" providerId="ADAL" clId="{28A6CF0D-DED6-47CC-8BED-445D5FC14DE9}" dt="2019-05-21T16:19:58.942" v="11" actId="20577"/>
        <pc:sldMkLst>
          <pc:docMk/>
          <pc:sldMk cId="71383185" sldId="4243"/>
        </pc:sldMkLst>
        <pc:spChg chg="mod">
          <ac:chgData name="Robi Vončina" userId="147af94f-6ca6-491f-b06d-8ed238fbdc01" providerId="ADAL" clId="{28A6CF0D-DED6-47CC-8BED-445D5FC14DE9}" dt="2019-05-21T16:19:58.942" v="11" actId="20577"/>
          <ac:spMkLst>
            <pc:docMk/>
            <pc:sldMk cId="71383185" sldId="4243"/>
            <ac:spMk id="2" creationId="{63A428B0-02FA-449D-A19F-46E74F340CCB}"/>
          </ac:spMkLst>
        </pc:spChg>
      </pc:sldChg>
      <pc:sldChg chg="addSp delSp modSp add">
        <pc:chgData name="Robi Vončina" userId="147af94f-6ca6-491f-b06d-8ed238fbdc01" providerId="ADAL" clId="{28A6CF0D-DED6-47CC-8BED-445D5FC14DE9}" dt="2019-05-21T16:20:43.784" v="41"/>
        <pc:sldMkLst>
          <pc:docMk/>
          <pc:sldMk cId="1985172051" sldId="4244"/>
        </pc:sldMkLst>
        <pc:spChg chg="del">
          <ac:chgData name="Robi Vončina" userId="147af94f-6ca6-491f-b06d-8ed238fbdc01" providerId="ADAL" clId="{28A6CF0D-DED6-47CC-8BED-445D5FC14DE9}" dt="2019-05-21T16:20:06.048" v="13"/>
          <ac:spMkLst>
            <pc:docMk/>
            <pc:sldMk cId="1985172051" sldId="4244"/>
            <ac:spMk id="2" creationId="{340966E6-CA7C-4F31-8F35-F389B12E46A2}"/>
          </ac:spMkLst>
        </pc:spChg>
        <pc:spChg chg="del">
          <ac:chgData name="Robi Vončina" userId="147af94f-6ca6-491f-b06d-8ed238fbdc01" providerId="ADAL" clId="{28A6CF0D-DED6-47CC-8BED-445D5FC14DE9}" dt="2019-05-21T16:20:06.048" v="13"/>
          <ac:spMkLst>
            <pc:docMk/>
            <pc:sldMk cId="1985172051" sldId="4244"/>
            <ac:spMk id="3" creationId="{8C051AE2-5F1C-4DFB-AC1F-9339ECACD07B}"/>
          </ac:spMkLst>
        </pc:spChg>
        <pc:spChg chg="add mod">
          <ac:chgData name="Robi Vončina" userId="147af94f-6ca6-491f-b06d-8ed238fbdc01" providerId="ADAL" clId="{28A6CF0D-DED6-47CC-8BED-445D5FC14DE9}" dt="2019-05-21T16:20:10.967" v="23" actId="20577"/>
          <ac:spMkLst>
            <pc:docMk/>
            <pc:sldMk cId="1985172051" sldId="4244"/>
            <ac:spMk id="4" creationId="{3DD49820-9AB8-4E6E-809D-C1C059C249F1}"/>
          </ac:spMkLst>
        </pc:spChg>
        <pc:spChg chg="add mod">
          <ac:chgData name="Robi Vončina" userId="147af94f-6ca6-491f-b06d-8ed238fbdc01" providerId="ADAL" clId="{28A6CF0D-DED6-47CC-8BED-445D5FC14DE9}" dt="2019-05-21T16:20:43.784" v="41"/>
          <ac:spMkLst>
            <pc:docMk/>
            <pc:sldMk cId="1985172051" sldId="4244"/>
            <ac:spMk id="5" creationId="{FD41365B-92D6-45BA-BA44-360561FA7FDA}"/>
          </ac:spMkLst>
        </pc:spChg>
      </pc:sldChg>
      <pc:sldChg chg="modSp add">
        <pc:chgData name="Robi Vončina" userId="147af94f-6ca6-491f-b06d-8ed238fbdc01" providerId="ADAL" clId="{28A6CF0D-DED6-47CC-8BED-445D5FC14DE9}" dt="2019-05-21T16:23:39.092" v="77" actId="20577"/>
        <pc:sldMkLst>
          <pc:docMk/>
          <pc:sldMk cId="3584535417" sldId="4245"/>
        </pc:sldMkLst>
        <pc:spChg chg="mod">
          <ac:chgData name="Robi Vončina" userId="147af94f-6ca6-491f-b06d-8ed238fbdc01" providerId="ADAL" clId="{28A6CF0D-DED6-47CC-8BED-445D5FC14DE9}" dt="2019-05-21T16:23:39.092" v="77" actId="20577"/>
          <ac:spMkLst>
            <pc:docMk/>
            <pc:sldMk cId="3584535417" sldId="4245"/>
            <ac:spMk id="2" creationId="{47433A71-5A05-4796-9124-90CB4C2C55EF}"/>
          </ac:spMkLst>
        </pc:spChg>
        <pc:spChg chg="mod">
          <ac:chgData name="Robi Vončina" userId="147af94f-6ca6-491f-b06d-8ed238fbdc01" providerId="ADAL" clId="{28A6CF0D-DED6-47CC-8BED-445D5FC14DE9}" dt="2019-05-21T16:23:33.177" v="56" actId="15"/>
          <ac:spMkLst>
            <pc:docMk/>
            <pc:sldMk cId="3584535417" sldId="4245"/>
            <ac:spMk id="3" creationId="{970516B1-900E-4549-90AD-7260469CA32A}"/>
          </ac:spMkLst>
        </pc:spChg>
      </pc:sldChg>
    </pc:docChg>
  </pc:docChgLst>
  <pc:docChgLst>
    <pc:chgData name="Robi Vončina" userId="147af94f-6ca6-491f-b06d-8ed238fbdc01" providerId="ADAL" clId="{1CCD4177-75A6-4D03-9C50-0036CEB4DDD4}"/>
    <pc:docChg chg="undo custSel addSld modSld">
      <pc:chgData name="Robi Vončina" userId="147af94f-6ca6-491f-b06d-8ed238fbdc01" providerId="ADAL" clId="{1CCD4177-75A6-4D03-9C50-0036CEB4DDD4}" dt="2019-05-22T09:36:13.665" v="416" actId="20577"/>
      <pc:docMkLst>
        <pc:docMk/>
      </pc:docMkLst>
      <pc:sldChg chg="modSp">
        <pc:chgData name="Robi Vončina" userId="147af94f-6ca6-491f-b06d-8ed238fbdc01" providerId="ADAL" clId="{1CCD4177-75A6-4D03-9C50-0036CEB4DDD4}" dt="2019-05-22T09:30:33.806" v="415" actId="20577"/>
        <pc:sldMkLst>
          <pc:docMk/>
          <pc:sldMk cId="3111484901" sldId="257"/>
        </pc:sldMkLst>
        <pc:spChg chg="mod">
          <ac:chgData name="Robi Vončina" userId="147af94f-6ca6-491f-b06d-8ed238fbdc01" providerId="ADAL" clId="{1CCD4177-75A6-4D03-9C50-0036CEB4DDD4}" dt="2019-05-22T09:30:33.806" v="415" actId="20577"/>
          <ac:spMkLst>
            <pc:docMk/>
            <pc:sldMk cId="3111484901" sldId="257"/>
            <ac:spMk id="3" creationId="{2F19E69D-2DAA-4B43-A481-2960A7429CC1}"/>
          </ac:spMkLst>
        </pc:spChg>
      </pc:sldChg>
      <pc:sldChg chg="modSp">
        <pc:chgData name="Robi Vončina" userId="147af94f-6ca6-491f-b06d-8ed238fbdc01" providerId="ADAL" clId="{1CCD4177-75A6-4D03-9C50-0036CEB4DDD4}" dt="2019-05-22T09:24:55.980" v="265" actId="20577"/>
        <pc:sldMkLst>
          <pc:docMk/>
          <pc:sldMk cId="1120567000" sldId="314"/>
        </pc:sldMkLst>
        <pc:spChg chg="mod">
          <ac:chgData name="Robi Vončina" userId="147af94f-6ca6-491f-b06d-8ed238fbdc01" providerId="ADAL" clId="{1CCD4177-75A6-4D03-9C50-0036CEB4DDD4}" dt="2019-05-22T09:24:55.980" v="265" actId="20577"/>
          <ac:spMkLst>
            <pc:docMk/>
            <pc:sldMk cId="1120567000" sldId="314"/>
            <ac:spMk id="3" creationId="{00000000-0000-0000-0000-000000000000}"/>
          </ac:spMkLst>
        </pc:spChg>
      </pc:sldChg>
      <pc:sldChg chg="modSp">
        <pc:chgData name="Robi Vončina" userId="147af94f-6ca6-491f-b06d-8ed238fbdc01" providerId="ADAL" clId="{1CCD4177-75A6-4D03-9C50-0036CEB4DDD4}" dt="2019-05-22T09:25:35.097" v="299" actId="20577"/>
        <pc:sldMkLst>
          <pc:docMk/>
          <pc:sldMk cId="4136476758" sldId="318"/>
        </pc:sldMkLst>
        <pc:spChg chg="mod">
          <ac:chgData name="Robi Vončina" userId="147af94f-6ca6-491f-b06d-8ed238fbdc01" providerId="ADAL" clId="{1CCD4177-75A6-4D03-9C50-0036CEB4DDD4}" dt="2019-05-22T09:25:35.097" v="299" actId="20577"/>
          <ac:spMkLst>
            <pc:docMk/>
            <pc:sldMk cId="4136476758" sldId="318"/>
            <ac:spMk id="3" creationId="{00000000-0000-0000-0000-000000000000}"/>
          </ac:spMkLst>
        </pc:spChg>
      </pc:sldChg>
      <pc:sldChg chg="addSp delSp modSp add modTransition">
        <pc:chgData name="Robi Vončina" userId="147af94f-6ca6-491f-b06d-8ed238fbdc01" providerId="ADAL" clId="{1CCD4177-75A6-4D03-9C50-0036CEB4DDD4}" dt="2019-05-22T09:36:13.665" v="416" actId="20577"/>
        <pc:sldMkLst>
          <pc:docMk/>
          <pc:sldMk cId="3039657823" sldId="4246"/>
        </pc:sldMkLst>
        <pc:spChg chg="del">
          <ac:chgData name="Robi Vončina" userId="147af94f-6ca6-491f-b06d-8ed238fbdc01" providerId="ADAL" clId="{1CCD4177-75A6-4D03-9C50-0036CEB4DDD4}" dt="2019-05-22T09:05:52.801" v="16"/>
          <ac:spMkLst>
            <pc:docMk/>
            <pc:sldMk cId="3039657823" sldId="4246"/>
            <ac:spMk id="2" creationId="{57232CA2-ADC2-4C87-BEC5-54A26707FDC9}"/>
          </ac:spMkLst>
        </pc:spChg>
        <pc:spChg chg="del">
          <ac:chgData name="Robi Vončina" userId="147af94f-6ca6-491f-b06d-8ed238fbdc01" providerId="ADAL" clId="{1CCD4177-75A6-4D03-9C50-0036CEB4DDD4}" dt="2019-05-22T09:05:52.801" v="16"/>
          <ac:spMkLst>
            <pc:docMk/>
            <pc:sldMk cId="3039657823" sldId="4246"/>
            <ac:spMk id="3" creationId="{89034AA7-EB20-4A23-8FD3-1760715939B5}"/>
          </ac:spMkLst>
        </pc:spChg>
        <pc:spChg chg="add del mod">
          <ac:chgData name="Robi Vončina" userId="147af94f-6ca6-491f-b06d-8ed238fbdc01" providerId="ADAL" clId="{1CCD4177-75A6-4D03-9C50-0036CEB4DDD4}" dt="2019-05-22T09:06:39.595" v="17"/>
          <ac:spMkLst>
            <pc:docMk/>
            <pc:sldMk cId="3039657823" sldId="4246"/>
            <ac:spMk id="4" creationId="{E370CBB8-08EF-4AA9-8D09-D46A5B413F35}"/>
          </ac:spMkLst>
        </pc:spChg>
        <pc:spChg chg="add del mod">
          <ac:chgData name="Robi Vončina" userId="147af94f-6ca6-491f-b06d-8ed238fbdc01" providerId="ADAL" clId="{1CCD4177-75A6-4D03-9C50-0036CEB4DDD4}" dt="2019-05-22T09:06:39.595" v="17"/>
          <ac:spMkLst>
            <pc:docMk/>
            <pc:sldMk cId="3039657823" sldId="4246"/>
            <ac:spMk id="5" creationId="{53C168E5-4A4E-4F1E-8CD3-07A70075C17D}"/>
          </ac:spMkLst>
        </pc:spChg>
        <pc:spChg chg="add mod">
          <ac:chgData name="Robi Vončina" userId="147af94f-6ca6-491f-b06d-8ed238fbdc01" providerId="ADAL" clId="{1CCD4177-75A6-4D03-9C50-0036CEB4DDD4}" dt="2019-05-22T09:06:41.916" v="21" actId="20577"/>
          <ac:spMkLst>
            <pc:docMk/>
            <pc:sldMk cId="3039657823" sldId="4246"/>
            <ac:spMk id="6" creationId="{71E7A748-7C5F-49EB-88AE-2C325B937215}"/>
          </ac:spMkLst>
        </pc:spChg>
        <pc:spChg chg="add mod">
          <ac:chgData name="Robi Vončina" userId="147af94f-6ca6-491f-b06d-8ed238fbdc01" providerId="ADAL" clId="{1CCD4177-75A6-4D03-9C50-0036CEB4DDD4}" dt="2019-05-22T09:36:13.665" v="416" actId="20577"/>
          <ac:spMkLst>
            <pc:docMk/>
            <pc:sldMk cId="3039657823" sldId="4246"/>
            <ac:spMk id="7" creationId="{6014AE86-87B3-44AA-9646-CBE6CCD2D5F4}"/>
          </ac:spMkLst>
        </pc:spChg>
      </pc:sldChg>
      <pc:sldChg chg="modSp add">
        <pc:chgData name="Robi Vončina" userId="147af94f-6ca6-491f-b06d-8ed238fbdc01" providerId="ADAL" clId="{1CCD4177-75A6-4D03-9C50-0036CEB4DDD4}" dt="2019-05-22T09:07:28.112" v="68" actId="20577"/>
        <pc:sldMkLst>
          <pc:docMk/>
          <pc:sldMk cId="4287325023" sldId="4247"/>
        </pc:sldMkLst>
        <pc:spChg chg="mod">
          <ac:chgData name="Robi Vončina" userId="147af94f-6ca6-491f-b06d-8ed238fbdc01" providerId="ADAL" clId="{1CCD4177-75A6-4D03-9C50-0036CEB4DDD4}" dt="2019-05-22T09:07:28.112" v="68" actId="20577"/>
          <ac:spMkLst>
            <pc:docMk/>
            <pc:sldMk cId="4287325023" sldId="4247"/>
            <ac:spMk id="2" creationId="{33DA5FB4-C845-40C3-B3DE-7792ADAF409D}"/>
          </ac:spMkLst>
        </pc:spChg>
      </pc:sldChg>
      <pc:sldChg chg="addSp delSp modSp add">
        <pc:chgData name="Robi Vončina" userId="147af94f-6ca6-491f-b06d-8ed238fbdc01" providerId="ADAL" clId="{1CCD4177-75A6-4D03-9C50-0036CEB4DDD4}" dt="2019-05-22T09:28:55.583" v="380" actId="20577"/>
        <pc:sldMkLst>
          <pc:docMk/>
          <pc:sldMk cId="3420245438" sldId="4248"/>
        </pc:sldMkLst>
        <pc:spChg chg="del">
          <ac:chgData name="Robi Vončina" userId="147af94f-6ca6-491f-b06d-8ed238fbdc01" providerId="ADAL" clId="{1CCD4177-75A6-4D03-9C50-0036CEB4DDD4}" dt="2019-05-22T09:07:37.462" v="70"/>
          <ac:spMkLst>
            <pc:docMk/>
            <pc:sldMk cId="3420245438" sldId="4248"/>
            <ac:spMk id="2" creationId="{63DE4CCB-D071-4B19-B782-C4CA646627AB}"/>
          </ac:spMkLst>
        </pc:spChg>
        <pc:spChg chg="del">
          <ac:chgData name="Robi Vončina" userId="147af94f-6ca6-491f-b06d-8ed238fbdc01" providerId="ADAL" clId="{1CCD4177-75A6-4D03-9C50-0036CEB4DDD4}" dt="2019-05-22T09:07:37.462" v="70"/>
          <ac:spMkLst>
            <pc:docMk/>
            <pc:sldMk cId="3420245438" sldId="4248"/>
            <ac:spMk id="3" creationId="{CD3F2B8C-1C7C-4D73-BA78-B7CD1428EB1A}"/>
          </ac:spMkLst>
        </pc:spChg>
        <pc:spChg chg="add mod">
          <ac:chgData name="Robi Vončina" userId="147af94f-6ca6-491f-b06d-8ed238fbdc01" providerId="ADAL" clId="{1CCD4177-75A6-4D03-9C50-0036CEB4DDD4}" dt="2019-05-22T09:07:37.462" v="70"/>
          <ac:spMkLst>
            <pc:docMk/>
            <pc:sldMk cId="3420245438" sldId="4248"/>
            <ac:spMk id="4" creationId="{3E6DE5D9-4CA5-4D3E-AE5A-CAB3B7B2A490}"/>
          </ac:spMkLst>
        </pc:spChg>
        <pc:spChg chg="add mod">
          <ac:chgData name="Robi Vončina" userId="147af94f-6ca6-491f-b06d-8ed238fbdc01" providerId="ADAL" clId="{1CCD4177-75A6-4D03-9C50-0036CEB4DDD4}" dt="2019-05-22T09:28:55.583" v="380" actId="20577"/>
          <ac:spMkLst>
            <pc:docMk/>
            <pc:sldMk cId="3420245438" sldId="4248"/>
            <ac:spMk id="5" creationId="{992B4F7E-16E7-4F0D-87D0-52A85FA23852}"/>
          </ac:spMkLst>
        </pc:spChg>
        <pc:graphicFrameChg chg="add mod modGraphic">
          <ac:chgData name="Robi Vončina" userId="147af94f-6ca6-491f-b06d-8ed238fbdc01" providerId="ADAL" clId="{1CCD4177-75A6-4D03-9C50-0036CEB4DDD4}" dt="2019-05-22T09:16:21.777" v="195" actId="1076"/>
          <ac:graphicFrameMkLst>
            <pc:docMk/>
            <pc:sldMk cId="3420245438" sldId="4248"/>
            <ac:graphicFrameMk id="6" creationId="{DC2520A2-1BB2-4309-8CF8-32D76A465E60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4CAB45-939F-4005-9A04-779472C9714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0DF290-9C15-4165-8618-87CF11BC9D29}">
      <dgm:prSet phldrT="[Text]" custT="1"/>
      <dgm:spPr/>
      <dgm:t>
        <a:bodyPr/>
        <a:lstStyle/>
        <a:p>
          <a:r>
            <a:rPr lang="en-US" sz="3900"/>
            <a:t>Modern</a:t>
          </a:r>
        </a:p>
      </dgm:t>
    </dgm:pt>
    <dgm:pt modelId="{8C126EA5-F643-4448-905D-671B0A7B5E9C}" type="parTrans" cxnId="{5F5CED36-7D41-41C7-AA2F-C1C75FCCA7F9}">
      <dgm:prSet/>
      <dgm:spPr/>
      <dgm:t>
        <a:bodyPr/>
        <a:lstStyle/>
        <a:p>
          <a:endParaRPr lang="en-US"/>
        </a:p>
      </dgm:t>
    </dgm:pt>
    <dgm:pt modelId="{D41F7147-A624-4A66-B18E-1EBB64EB7BFB}" type="sibTrans" cxnId="{5F5CED36-7D41-41C7-AA2F-C1C75FCCA7F9}">
      <dgm:prSet/>
      <dgm:spPr/>
      <dgm:t>
        <a:bodyPr/>
        <a:lstStyle/>
        <a:p>
          <a:endParaRPr lang="en-US"/>
        </a:p>
      </dgm:t>
    </dgm:pt>
    <dgm:pt modelId="{0C81661C-FADD-44B6-B31F-0BA8508F0F07}">
      <dgm:prSet phldrT="[Text]" custT="1"/>
      <dgm:spPr/>
      <dgm:t>
        <a:bodyPr/>
        <a:lstStyle/>
        <a:p>
          <a:r>
            <a:rPr lang="en-US" sz="3900"/>
            <a:t>Scalable</a:t>
          </a:r>
        </a:p>
      </dgm:t>
    </dgm:pt>
    <dgm:pt modelId="{116A9AAB-C89B-416F-95DA-B8700F97DEFD}" type="parTrans" cxnId="{95EB1F31-1F39-47B6-BA12-26138D338A13}">
      <dgm:prSet/>
      <dgm:spPr/>
      <dgm:t>
        <a:bodyPr/>
        <a:lstStyle/>
        <a:p>
          <a:endParaRPr lang="en-US"/>
        </a:p>
      </dgm:t>
    </dgm:pt>
    <dgm:pt modelId="{CDE1C5B9-1B47-4C21-B5F7-7DFC17D47A73}" type="sibTrans" cxnId="{95EB1F31-1F39-47B6-BA12-26138D338A13}">
      <dgm:prSet/>
      <dgm:spPr/>
      <dgm:t>
        <a:bodyPr/>
        <a:lstStyle/>
        <a:p>
          <a:endParaRPr lang="en-US"/>
        </a:p>
      </dgm:t>
    </dgm:pt>
    <dgm:pt modelId="{9CCE3A78-B345-4833-8899-D357E03E3CA3}">
      <dgm:prSet phldrT="[Text]" custT="1"/>
      <dgm:spPr/>
      <dgm:t>
        <a:bodyPr/>
        <a:lstStyle/>
        <a:p>
          <a:r>
            <a:rPr lang="en-US" sz="3900"/>
            <a:t>Experiences</a:t>
          </a:r>
        </a:p>
      </dgm:t>
    </dgm:pt>
    <dgm:pt modelId="{791F5666-7A15-4BA6-A2DA-8DE57F7F589A}" type="parTrans" cxnId="{E9C64C71-8AFA-4663-8DC0-EECE4DFBA746}">
      <dgm:prSet/>
      <dgm:spPr/>
      <dgm:t>
        <a:bodyPr/>
        <a:lstStyle/>
        <a:p>
          <a:endParaRPr lang="en-US"/>
        </a:p>
      </dgm:t>
    </dgm:pt>
    <dgm:pt modelId="{511C2680-9743-449D-AAC7-34C605645C47}" type="sibTrans" cxnId="{E9C64C71-8AFA-4663-8DC0-EECE4DFBA746}">
      <dgm:prSet/>
      <dgm:spPr/>
      <dgm:t>
        <a:bodyPr/>
        <a:lstStyle/>
        <a:p>
          <a:endParaRPr lang="en-US"/>
        </a:p>
      </dgm:t>
    </dgm:pt>
    <dgm:pt modelId="{C847FFA3-8227-480F-91CD-D37BEB073C7D}" type="pres">
      <dgm:prSet presAssocID="{014CAB45-939F-4005-9A04-779472C97148}" presName="diagram" presStyleCnt="0">
        <dgm:presLayoutVars>
          <dgm:dir/>
          <dgm:resizeHandles val="exact"/>
        </dgm:presLayoutVars>
      </dgm:prSet>
      <dgm:spPr/>
    </dgm:pt>
    <dgm:pt modelId="{F1B99746-6709-4021-B71A-F749526C3BC0}" type="pres">
      <dgm:prSet presAssocID="{4C0DF290-9C15-4165-8618-87CF11BC9D29}" presName="node" presStyleLbl="node1" presStyleIdx="0" presStyleCnt="3">
        <dgm:presLayoutVars>
          <dgm:bulletEnabled val="1"/>
        </dgm:presLayoutVars>
      </dgm:prSet>
      <dgm:spPr/>
    </dgm:pt>
    <dgm:pt modelId="{2BFD45E4-9541-44C8-A1F2-D7F7A706C148}" type="pres">
      <dgm:prSet presAssocID="{D41F7147-A624-4A66-B18E-1EBB64EB7BFB}" presName="sibTrans" presStyleCnt="0"/>
      <dgm:spPr/>
    </dgm:pt>
    <dgm:pt modelId="{C9EF9C4F-1D66-440F-89CF-B602D251D7E6}" type="pres">
      <dgm:prSet presAssocID="{0C81661C-FADD-44B6-B31F-0BA8508F0F07}" presName="node" presStyleLbl="node1" presStyleIdx="1" presStyleCnt="3" custScaleX="110020">
        <dgm:presLayoutVars>
          <dgm:bulletEnabled val="1"/>
        </dgm:presLayoutVars>
      </dgm:prSet>
      <dgm:spPr/>
    </dgm:pt>
    <dgm:pt modelId="{422ED192-3D4C-4450-A379-E11DF334DC93}" type="pres">
      <dgm:prSet presAssocID="{CDE1C5B9-1B47-4C21-B5F7-7DFC17D47A73}" presName="sibTrans" presStyleCnt="0"/>
      <dgm:spPr/>
    </dgm:pt>
    <dgm:pt modelId="{7BE64DA6-DB8B-4859-927C-07A9E94B6ABD}" type="pres">
      <dgm:prSet presAssocID="{9CCE3A78-B345-4833-8899-D357E03E3CA3}" presName="node" presStyleLbl="node1" presStyleIdx="2" presStyleCnt="3">
        <dgm:presLayoutVars>
          <dgm:bulletEnabled val="1"/>
        </dgm:presLayoutVars>
      </dgm:prSet>
      <dgm:spPr/>
    </dgm:pt>
  </dgm:ptLst>
  <dgm:cxnLst>
    <dgm:cxn modelId="{3B015816-E74B-486F-AD71-2875B6BD19B6}" type="presOf" srcId="{014CAB45-939F-4005-9A04-779472C97148}" destId="{C847FFA3-8227-480F-91CD-D37BEB073C7D}" srcOrd="0" destOrd="0" presId="urn:microsoft.com/office/officeart/2005/8/layout/default"/>
    <dgm:cxn modelId="{328A3B24-6AC3-4163-BD97-7DB4DE16572F}" type="presOf" srcId="{4C0DF290-9C15-4165-8618-87CF11BC9D29}" destId="{F1B99746-6709-4021-B71A-F749526C3BC0}" srcOrd="0" destOrd="0" presId="urn:microsoft.com/office/officeart/2005/8/layout/default"/>
    <dgm:cxn modelId="{95EB1F31-1F39-47B6-BA12-26138D338A13}" srcId="{014CAB45-939F-4005-9A04-779472C97148}" destId="{0C81661C-FADD-44B6-B31F-0BA8508F0F07}" srcOrd="1" destOrd="0" parTransId="{116A9AAB-C89B-416F-95DA-B8700F97DEFD}" sibTransId="{CDE1C5B9-1B47-4C21-B5F7-7DFC17D47A73}"/>
    <dgm:cxn modelId="{5F5CED36-7D41-41C7-AA2F-C1C75FCCA7F9}" srcId="{014CAB45-939F-4005-9A04-779472C97148}" destId="{4C0DF290-9C15-4165-8618-87CF11BC9D29}" srcOrd="0" destOrd="0" parTransId="{8C126EA5-F643-4448-905D-671B0A7B5E9C}" sibTransId="{D41F7147-A624-4A66-B18E-1EBB64EB7BFB}"/>
    <dgm:cxn modelId="{E9C64C71-8AFA-4663-8DC0-EECE4DFBA746}" srcId="{014CAB45-939F-4005-9A04-779472C97148}" destId="{9CCE3A78-B345-4833-8899-D357E03E3CA3}" srcOrd="2" destOrd="0" parTransId="{791F5666-7A15-4BA6-A2DA-8DE57F7F589A}" sibTransId="{511C2680-9743-449D-AAC7-34C605645C47}"/>
    <dgm:cxn modelId="{22DA465A-A6E6-419A-A6C8-C6561FEAE02D}" type="presOf" srcId="{9CCE3A78-B345-4833-8899-D357E03E3CA3}" destId="{7BE64DA6-DB8B-4859-927C-07A9E94B6ABD}" srcOrd="0" destOrd="0" presId="urn:microsoft.com/office/officeart/2005/8/layout/default"/>
    <dgm:cxn modelId="{C4B27AF3-E731-4B64-8AF3-15085F0F911F}" type="presOf" srcId="{0C81661C-FADD-44B6-B31F-0BA8508F0F07}" destId="{C9EF9C4F-1D66-440F-89CF-B602D251D7E6}" srcOrd="0" destOrd="0" presId="urn:microsoft.com/office/officeart/2005/8/layout/default"/>
    <dgm:cxn modelId="{ADFF331D-F352-4B56-B51B-E84E46565B5C}" type="presParOf" srcId="{C847FFA3-8227-480F-91CD-D37BEB073C7D}" destId="{F1B99746-6709-4021-B71A-F749526C3BC0}" srcOrd="0" destOrd="0" presId="urn:microsoft.com/office/officeart/2005/8/layout/default"/>
    <dgm:cxn modelId="{225171D8-E60A-4B2B-B674-22C67DA9176C}" type="presParOf" srcId="{C847FFA3-8227-480F-91CD-D37BEB073C7D}" destId="{2BFD45E4-9541-44C8-A1F2-D7F7A706C148}" srcOrd="1" destOrd="0" presId="urn:microsoft.com/office/officeart/2005/8/layout/default"/>
    <dgm:cxn modelId="{040F363B-23BF-4D27-BDF8-BAF433681FA7}" type="presParOf" srcId="{C847FFA3-8227-480F-91CD-D37BEB073C7D}" destId="{C9EF9C4F-1D66-440F-89CF-B602D251D7E6}" srcOrd="2" destOrd="0" presId="urn:microsoft.com/office/officeart/2005/8/layout/default"/>
    <dgm:cxn modelId="{B75201DB-DDC6-479D-A221-9619105CB711}" type="presParOf" srcId="{C847FFA3-8227-480F-91CD-D37BEB073C7D}" destId="{422ED192-3D4C-4450-A379-E11DF334DC93}" srcOrd="3" destOrd="0" presId="urn:microsoft.com/office/officeart/2005/8/layout/default"/>
    <dgm:cxn modelId="{70406036-D88D-406B-A6D4-A39FFC0CD103}" type="presParOf" srcId="{C847FFA3-8227-480F-91CD-D37BEB073C7D}" destId="{7BE64DA6-DB8B-4859-927C-07A9E94B6AB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B99746-6709-4021-B71A-F749526C3BC0}">
      <dsp:nvSpPr>
        <dsp:cNvPr id="0" name=""/>
        <dsp:cNvSpPr/>
      </dsp:nvSpPr>
      <dsp:spPr>
        <a:xfrm>
          <a:off x="5338" y="808964"/>
          <a:ext cx="3528623" cy="2117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Modern</a:t>
          </a:r>
        </a:p>
      </dsp:txBody>
      <dsp:txXfrm>
        <a:off x="5338" y="808964"/>
        <a:ext cx="3528623" cy="2117174"/>
      </dsp:txXfrm>
    </dsp:sp>
    <dsp:sp modelId="{C9EF9C4F-1D66-440F-89CF-B602D251D7E6}">
      <dsp:nvSpPr>
        <dsp:cNvPr id="0" name=""/>
        <dsp:cNvSpPr/>
      </dsp:nvSpPr>
      <dsp:spPr>
        <a:xfrm>
          <a:off x="3886824" y="808964"/>
          <a:ext cx="3882191" cy="2117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Scalable</a:t>
          </a:r>
        </a:p>
      </dsp:txBody>
      <dsp:txXfrm>
        <a:off x="3886824" y="808964"/>
        <a:ext cx="3882191" cy="2117174"/>
      </dsp:txXfrm>
    </dsp:sp>
    <dsp:sp modelId="{7BE64DA6-DB8B-4859-927C-07A9E94B6ABD}">
      <dsp:nvSpPr>
        <dsp:cNvPr id="0" name=""/>
        <dsp:cNvSpPr/>
      </dsp:nvSpPr>
      <dsp:spPr>
        <a:xfrm>
          <a:off x="8121878" y="808964"/>
          <a:ext cx="3528623" cy="21171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Experiences</a:t>
          </a:r>
        </a:p>
      </dsp:txBody>
      <dsp:txXfrm>
        <a:off x="8121878" y="808964"/>
        <a:ext cx="3528623" cy="21171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578AD-21F0-419A-880A-0CDBD196E66D}" type="datetimeFigureOut">
              <a:rPr lang="en-SI" smtClean="0"/>
              <a:t>06/03/2019</a:t>
            </a:fld>
            <a:endParaRPr lang="en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365CE-839A-4A0D-91A0-EEE8CFD291D6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932679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DFAD70-9D5A-4105-A796-A7F0A305861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479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A7E66E-6275-4B13-85C6-23CD82CD7821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3586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7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b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245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8710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dirty="0">
              <a:effectLst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699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433F-ED69-8A42-9FF0-845AC78B1BE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817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398463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0BD91-A332-4638-9D55-E1550E13BA63}" type="datetime8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29558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68433F-ED69-8A42-9FF0-845AC78B1BE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834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68433F-ED69-8A42-9FF0-845AC78B1BE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0719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68433F-ED69-8A42-9FF0-845AC78B1BE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9049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Before going down the path of technical implementation details of Teams, let’s first understand how Teams are organized.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433F-ED69-8A42-9FF0-845AC78B1BE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2696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433F-ED69-8A42-9FF0-845AC78B1BE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5500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sz="12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8433F-ED69-8A42-9FF0-845AC78B1BE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442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FC70A-49F0-44DE-91C6-6E4AC8BE74CF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69377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CE63F-9E7F-4C04-9D0D-FCA25A8E9E8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0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CE63F-9E7F-4C04-9D0D-FCA25A8E9E8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5304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CE63F-9E7F-4C04-9D0D-FCA25A8E9E8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7832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CE63F-9E7F-4C04-9D0D-FCA25A8E9E8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16961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CE63F-9E7F-4C04-9D0D-FCA25A8E9E8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6/3/2019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7731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292955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481006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476680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481006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4765452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658426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209716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624442"/>
            <a:ext cx="2844799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620116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624442"/>
            <a:ext cx="10525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4774419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894742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4894742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05951" y="5588583"/>
            <a:ext cx="2844799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1192" y="5584257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58300" y="5588583"/>
            <a:ext cx="10525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412" y="6316936"/>
            <a:ext cx="969085" cy="4485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ection Title Accen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72"/>
            <a:ext cx="11653523" cy="1162049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7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/>
              <a:t>Section title</a:t>
            </a:r>
          </a:p>
        </p:txBody>
      </p:sp>
      <p:pic>
        <p:nvPicPr>
          <p:cNvPr id="4" name="Picture 3" descr="Microsoft Teams brand.png"/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264821" y="6311900"/>
            <a:ext cx="1826623" cy="38956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688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Title - Simple - Accent Colo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199" y="2413337"/>
            <a:ext cx="11023601" cy="1015663"/>
          </a:xfrm>
          <a:noFill/>
        </p:spPr>
        <p:txBody>
          <a:bodyPr wrap="square" tIns="91440" bIns="91440" anchor="b" anchorCtr="0">
            <a:spAutoFit/>
          </a:bodyPr>
          <a:lstStyle>
            <a:lvl1pPr>
              <a:defRPr sz="5400" b="0" spc="-98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07E1B78-BDB0-468C-BBBF-45F483C4A40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84200" y="3429000"/>
            <a:ext cx="11025188" cy="76328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 marL="0" indent="0">
              <a:defRPr sz="18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Subtitle</a:t>
            </a:r>
          </a:p>
          <a:p>
            <a:pPr lvl="1"/>
            <a:r>
              <a:rPr lang="en-US"/>
              <a:t>Additional detail</a:t>
            </a:r>
          </a:p>
        </p:txBody>
      </p:sp>
    </p:spTree>
    <p:extLst>
      <p:ext uri="{BB962C8B-B14F-4D97-AF65-F5344CB8AC3E}">
        <p14:creationId xmlns:p14="http://schemas.microsoft.com/office/powerpoint/2010/main" val="365190233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C8BBB-146F-4CA9-9394-A5C37AFEE2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6688"/>
            <a:ext cx="11025188" cy="19923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138029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ka.ms/guestaccesshelp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hyperlink" Target="https://www.kompas-xnet.si/izobrazevanja/koledar-tecajev-t/MS301" TargetMode="External"/><Relationship Id="rId7" Type="http://schemas.openxmlformats.org/officeDocument/2006/relationships/hyperlink" Target="https://www.thriveconf.com/" TargetMode="External"/><Relationship Id="rId2" Type="http://schemas.openxmlformats.org/officeDocument/2006/relationships/hyperlink" Target="https://www.kompas-xnet.si/izobrazevanja/koledar-tecajev-t/MS3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ompas-xnet.si/" TargetMode="External"/><Relationship Id="rId5" Type="http://schemas.openxmlformats.org/officeDocument/2006/relationships/hyperlink" Target="https://www.kompas-xnet.si/izobrazevanja/koledar-tecajev-t/55238" TargetMode="External"/><Relationship Id="rId4" Type="http://schemas.openxmlformats.org/officeDocument/2006/relationships/hyperlink" Target="https://www.kompas-xnet.si/izobrazevanja/koledar-tecajev-t/552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0CCEF-EF45-4B32-AC08-3CF8781AFB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/>
              <a:t>Microsoft </a:t>
            </a:r>
            <a:r>
              <a:rPr lang="sl-SI" err="1"/>
              <a:t>Teams</a:t>
            </a:r>
            <a:endParaRPr lang="en-S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D4F078-B54B-4E50-B3FC-07611F1A08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err="1"/>
              <a:t>Introduction</a:t>
            </a:r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1366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820CF-CD63-4324-ADD1-DD1B237FF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Who</a:t>
            </a:r>
            <a:r>
              <a:rPr lang="sl-SI" dirty="0"/>
              <a:t> are </a:t>
            </a:r>
            <a:r>
              <a:rPr lang="sl-SI" dirty="0" err="1"/>
              <a:t>we</a:t>
            </a:r>
            <a:r>
              <a:rPr lang="sl-SI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1B4AE-4FE8-4896-9BB3-4C3B38ED0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Robi Vončina (robi.voncina@kompas-xnet.si)</a:t>
            </a:r>
          </a:p>
          <a:p>
            <a:r>
              <a:rPr lang="sl-SI" dirty="0"/>
              <a:t>SharePoint MVP </a:t>
            </a:r>
            <a:r>
              <a:rPr lang="sl-SI" dirty="0" err="1"/>
              <a:t>from</a:t>
            </a:r>
            <a:r>
              <a:rPr lang="sl-SI" dirty="0"/>
              <a:t> 2013</a:t>
            </a:r>
          </a:p>
          <a:p>
            <a:r>
              <a:rPr lang="sl-SI" dirty="0"/>
              <a:t>Kompas </a:t>
            </a:r>
            <a:r>
              <a:rPr lang="sl-SI" dirty="0" err="1"/>
              <a:t>Xnet</a:t>
            </a:r>
            <a:endParaRPr lang="sl-SI" dirty="0"/>
          </a:p>
          <a:p>
            <a:r>
              <a:rPr lang="sl-SI" dirty="0"/>
              <a:t>SharePoint </a:t>
            </a:r>
            <a:r>
              <a:rPr lang="sl-SI" dirty="0" err="1"/>
              <a:t>and</a:t>
            </a:r>
            <a:r>
              <a:rPr lang="sl-SI" dirty="0"/>
              <a:t> O365 </a:t>
            </a:r>
            <a:r>
              <a:rPr lang="sl-SI" dirty="0" err="1"/>
              <a:t>Experts</a:t>
            </a:r>
            <a:endParaRPr lang="sl-SI" dirty="0"/>
          </a:p>
          <a:p>
            <a:r>
              <a:rPr lang="sl-SI" dirty="0" err="1"/>
              <a:t>Learning</a:t>
            </a:r>
            <a:r>
              <a:rPr lang="sl-SI" dirty="0"/>
              <a:t> center </a:t>
            </a:r>
            <a:r>
              <a:rPr lang="sl-SI" dirty="0" err="1"/>
              <a:t>for</a:t>
            </a:r>
            <a:r>
              <a:rPr lang="sl-SI" dirty="0"/>
              <a:t> Microsoft </a:t>
            </a:r>
            <a:r>
              <a:rPr lang="sl-SI" dirty="0" err="1"/>
              <a:t>Products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1995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45558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5C9D2-7CD3-47A8-9752-BD05831F8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Agenda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9E69D-2DAA-4B43-A481-2960A7429C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l-SI" dirty="0" err="1"/>
              <a:t>Introduction</a:t>
            </a:r>
            <a:endParaRPr lang="sl-SI" dirty="0"/>
          </a:p>
          <a:p>
            <a:r>
              <a:rPr lang="sl-SI" dirty="0"/>
              <a:t>Microsoft </a:t>
            </a:r>
            <a:r>
              <a:rPr lang="sl-SI" dirty="0" err="1"/>
              <a:t>Teams</a:t>
            </a:r>
            <a:r>
              <a:rPr lang="sl-SI" dirty="0"/>
              <a:t> </a:t>
            </a:r>
            <a:r>
              <a:rPr lang="sl-SI" dirty="0" err="1"/>
              <a:t>client</a:t>
            </a:r>
            <a:endParaRPr lang="sl-SI" dirty="0"/>
          </a:p>
          <a:p>
            <a:r>
              <a:rPr lang="sl-SI" dirty="0" err="1"/>
              <a:t>Organizing</a:t>
            </a:r>
            <a:r>
              <a:rPr lang="sl-SI" dirty="0"/>
              <a:t> </a:t>
            </a:r>
            <a:r>
              <a:rPr lang="sl-SI" dirty="0" err="1"/>
              <a:t>teams</a:t>
            </a:r>
            <a:endParaRPr lang="sl-SI" dirty="0"/>
          </a:p>
          <a:p>
            <a:r>
              <a:rPr lang="sl-SI" dirty="0" err="1"/>
              <a:t>Collaboration</a:t>
            </a:r>
            <a:endParaRPr lang="sl-SI" dirty="0"/>
          </a:p>
          <a:p>
            <a:pPr lvl="1"/>
            <a:r>
              <a:rPr lang="sl-SI" dirty="0" err="1"/>
              <a:t>Meetings</a:t>
            </a:r>
            <a:endParaRPr lang="sl-SI" dirty="0"/>
          </a:p>
          <a:p>
            <a:pPr lvl="1"/>
            <a:r>
              <a:rPr lang="sl-SI" dirty="0" err="1"/>
              <a:t>Planner</a:t>
            </a:r>
            <a:endParaRPr lang="sl-SI" dirty="0"/>
          </a:p>
          <a:p>
            <a:pPr lvl="1"/>
            <a:r>
              <a:rPr lang="sl-SI" dirty="0"/>
              <a:t>OneNote</a:t>
            </a:r>
          </a:p>
          <a:p>
            <a:pPr lvl="1"/>
            <a:r>
              <a:rPr lang="sl-SI" dirty="0" err="1"/>
              <a:t>Add-ons</a:t>
            </a:r>
            <a:endParaRPr lang="sl-SI" dirty="0"/>
          </a:p>
          <a:p>
            <a:pPr lvl="2"/>
            <a:r>
              <a:rPr lang="sl-SI" dirty="0" err="1"/>
              <a:t>Bots</a:t>
            </a:r>
            <a:endParaRPr lang="sl-SI" dirty="0"/>
          </a:p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 is </a:t>
            </a:r>
            <a:r>
              <a:rPr lang="sl-SI" dirty="0" err="1"/>
              <a:t>coming</a:t>
            </a:r>
            <a:endParaRPr lang="sl-SI" dirty="0"/>
          </a:p>
          <a:p>
            <a:r>
              <a:rPr lang="sl-SI" dirty="0"/>
              <a:t>Admin </a:t>
            </a:r>
            <a:r>
              <a:rPr lang="sl-SI" dirty="0" err="1"/>
              <a:t>stuff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11484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Introduction to Teams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26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69860" y="3394795"/>
            <a:ext cx="2468880" cy="237744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algn="ctr" defTabSz="9325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Chat for today’s teams</a:t>
            </a:r>
          </a:p>
          <a:p>
            <a:pPr marL="0" marR="0" lvl="0" indent="0" algn="ctr" defTabSz="9325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Semibold" panose="020B0702040204020203" pitchFamily="34" charset="0"/>
              <a:ea typeface="Segoe UI Light" charset="0"/>
              <a:cs typeface="Segoe UI Semibold" panose="020B0702040204020203" pitchFamily="34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 Semilight" charset="0"/>
                <a:ea typeface="+mn-ea"/>
                <a:cs typeface="Segoe UI Semilight" charset="0"/>
              </a:rPr>
              <a:t>Communicate in the moment and keep everyone in the know</a:t>
            </a: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+mn-ea"/>
              <a:cs typeface="Segoe UI Semilight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71524" y="3394795"/>
            <a:ext cx="2468880" cy="237744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Customizable for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each team</a:t>
            </a:r>
          </a:p>
          <a:p>
            <a:pPr marL="0" marR="0" lvl="0" indent="0" algn="ct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Semibold" panose="020B0702040204020203" pitchFamily="34" charset="0"/>
              <a:ea typeface="Segoe UI Light" charset="0"/>
              <a:cs typeface="Segoe UI Semibold" panose="020B0702040204020203" pitchFamily="34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 Semilight" charset="0"/>
                <a:ea typeface="+mn-ea"/>
                <a:cs typeface="Segoe UI Semilight" charset="0"/>
              </a:rPr>
              <a:t>Tailor your workspace to include content and capabilities your team needs every day.</a:t>
            </a: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+mn-ea"/>
              <a:cs typeface="Segoe UI Semilight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Segoe UI Semilight" charset="0"/>
              <a:cs typeface="Segoe UI Semilight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92248" y="3394795"/>
            <a:ext cx="2468880" cy="237744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algn="ct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 Light" charset="0"/>
                <a:cs typeface="Segoe UI Semibold" panose="020B0702040204020203" pitchFamily="34" charset="0"/>
              </a:rPr>
              <a:t>A 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hub for teamwork</a:t>
            </a:r>
          </a:p>
          <a:p>
            <a:pPr marL="0" marR="0" lvl="0" indent="0" algn="ct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 Semilight" charset="0"/>
                <a:ea typeface="+mn-ea"/>
                <a:cs typeface="Segoe UI Semilight" charset="0"/>
              </a:rPr>
              <a:t>Give your team quick access to information they need right in </a:t>
            </a: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 Semilight" charset="0"/>
                <a:ea typeface="+mn-ea"/>
                <a:cs typeface="Segoe UI Semilight" charset="0"/>
              </a:rPr>
              <a:t>Office 365</a:t>
            </a: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+mn-ea"/>
              <a:cs typeface="Segoe UI Semilight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Segoe UI Semilight" charset="0"/>
              <a:cs typeface="Segoe UI Semilight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Chat-based workspace in Office 365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213010" y="2290205"/>
            <a:ext cx="1027357" cy="759104"/>
            <a:chOff x="2813051" y="4833938"/>
            <a:chExt cx="285750" cy="211138"/>
          </a:xfrm>
        </p:grpSpPr>
        <p:sp>
          <p:nvSpPr>
            <p:cNvPr id="17" name="Freeform 152"/>
            <p:cNvSpPr>
              <a:spLocks/>
            </p:cNvSpPr>
            <p:nvPr/>
          </p:nvSpPr>
          <p:spPr bwMode="auto">
            <a:xfrm>
              <a:off x="2813051" y="4849813"/>
              <a:ext cx="131763" cy="149225"/>
            </a:xfrm>
            <a:custGeom>
              <a:avLst/>
              <a:gdLst>
                <a:gd name="T0" fmla="*/ 35 w 35"/>
                <a:gd name="T1" fmla="*/ 29 h 40"/>
                <a:gd name="T2" fmla="*/ 26 w 35"/>
                <a:gd name="T3" fmla="*/ 26 h 40"/>
                <a:gd name="T4" fmla="*/ 25 w 35"/>
                <a:gd name="T5" fmla="*/ 21 h 40"/>
                <a:gd name="T6" fmla="*/ 29 w 35"/>
                <a:gd name="T7" fmla="*/ 10 h 40"/>
                <a:gd name="T8" fmla="*/ 20 w 35"/>
                <a:gd name="T9" fmla="*/ 0 h 40"/>
                <a:gd name="T10" fmla="*/ 11 w 35"/>
                <a:gd name="T11" fmla="*/ 10 h 40"/>
                <a:gd name="T12" fmla="*/ 15 w 35"/>
                <a:gd name="T13" fmla="*/ 21 h 40"/>
                <a:gd name="T14" fmla="*/ 15 w 35"/>
                <a:gd name="T15" fmla="*/ 21 h 40"/>
                <a:gd name="T16" fmla="*/ 14 w 35"/>
                <a:gd name="T17" fmla="*/ 26 h 40"/>
                <a:gd name="T18" fmla="*/ 0 w 35"/>
                <a:gd name="T19" fmla="*/ 35 h 40"/>
                <a:gd name="T20" fmla="*/ 17 w 35"/>
                <a:gd name="T2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40">
                  <a:moveTo>
                    <a:pt x="35" y="29"/>
                  </a:moveTo>
                  <a:cubicBezTo>
                    <a:pt x="32" y="28"/>
                    <a:pt x="29" y="27"/>
                    <a:pt x="26" y="26"/>
                  </a:cubicBezTo>
                  <a:cubicBezTo>
                    <a:pt x="24" y="25"/>
                    <a:pt x="23" y="23"/>
                    <a:pt x="25" y="21"/>
                  </a:cubicBezTo>
                  <a:cubicBezTo>
                    <a:pt x="27" y="18"/>
                    <a:pt x="29" y="14"/>
                    <a:pt x="29" y="10"/>
                  </a:cubicBezTo>
                  <a:cubicBezTo>
                    <a:pt x="29" y="4"/>
                    <a:pt x="25" y="0"/>
                    <a:pt x="20" y="0"/>
                  </a:cubicBezTo>
                  <a:cubicBezTo>
                    <a:pt x="15" y="0"/>
                    <a:pt x="11" y="4"/>
                    <a:pt x="11" y="10"/>
                  </a:cubicBezTo>
                  <a:cubicBezTo>
                    <a:pt x="11" y="14"/>
                    <a:pt x="13" y="18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7" y="23"/>
                    <a:pt x="16" y="25"/>
                    <a:pt x="14" y="26"/>
                  </a:cubicBezTo>
                  <a:cubicBezTo>
                    <a:pt x="6" y="27"/>
                    <a:pt x="0" y="32"/>
                    <a:pt x="0" y="35"/>
                  </a:cubicBezTo>
                  <a:cubicBezTo>
                    <a:pt x="0" y="39"/>
                    <a:pt x="7" y="40"/>
                    <a:pt x="17" y="40"/>
                  </a:cubicBezTo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153"/>
            <p:cNvSpPr>
              <a:spLocks/>
            </p:cNvSpPr>
            <p:nvPr/>
          </p:nvSpPr>
          <p:spPr bwMode="auto">
            <a:xfrm>
              <a:off x="2889251" y="4833938"/>
              <a:ext cx="209550" cy="211138"/>
            </a:xfrm>
            <a:custGeom>
              <a:avLst/>
              <a:gdLst>
                <a:gd name="T0" fmla="*/ 36 w 56"/>
                <a:gd name="T1" fmla="*/ 36 h 56"/>
                <a:gd name="T2" fmla="*/ 35 w 56"/>
                <a:gd name="T3" fmla="*/ 29 h 56"/>
                <a:gd name="T4" fmla="*/ 40 w 56"/>
                <a:gd name="T5" fmla="*/ 14 h 56"/>
                <a:gd name="T6" fmla="*/ 28 w 56"/>
                <a:gd name="T7" fmla="*/ 0 h 56"/>
                <a:gd name="T8" fmla="*/ 16 w 56"/>
                <a:gd name="T9" fmla="*/ 14 h 56"/>
                <a:gd name="T10" fmla="*/ 21 w 56"/>
                <a:gd name="T11" fmla="*/ 29 h 56"/>
                <a:gd name="T12" fmla="*/ 21 w 56"/>
                <a:gd name="T13" fmla="*/ 29 h 56"/>
                <a:gd name="T14" fmla="*/ 20 w 56"/>
                <a:gd name="T15" fmla="*/ 36 h 56"/>
                <a:gd name="T16" fmla="*/ 0 w 56"/>
                <a:gd name="T17" fmla="*/ 49 h 56"/>
                <a:gd name="T18" fmla="*/ 28 w 56"/>
                <a:gd name="T19" fmla="*/ 56 h 56"/>
                <a:gd name="T20" fmla="*/ 56 w 56"/>
                <a:gd name="T21" fmla="*/ 49 h 56"/>
                <a:gd name="T22" fmla="*/ 36 w 56"/>
                <a:gd name="T23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" h="56">
                  <a:moveTo>
                    <a:pt x="36" y="36"/>
                  </a:moveTo>
                  <a:cubicBezTo>
                    <a:pt x="33" y="35"/>
                    <a:pt x="32" y="31"/>
                    <a:pt x="35" y="29"/>
                  </a:cubicBezTo>
                  <a:cubicBezTo>
                    <a:pt x="38" y="25"/>
                    <a:pt x="40" y="20"/>
                    <a:pt x="40" y="14"/>
                  </a:cubicBezTo>
                  <a:cubicBezTo>
                    <a:pt x="40" y="5"/>
                    <a:pt x="35" y="0"/>
                    <a:pt x="28" y="0"/>
                  </a:cubicBezTo>
                  <a:cubicBezTo>
                    <a:pt x="21" y="0"/>
                    <a:pt x="16" y="5"/>
                    <a:pt x="16" y="14"/>
                  </a:cubicBezTo>
                  <a:cubicBezTo>
                    <a:pt x="16" y="20"/>
                    <a:pt x="18" y="25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4" y="31"/>
                    <a:pt x="23" y="35"/>
                    <a:pt x="20" y="36"/>
                  </a:cubicBezTo>
                  <a:cubicBezTo>
                    <a:pt x="8" y="38"/>
                    <a:pt x="0" y="44"/>
                    <a:pt x="0" y="49"/>
                  </a:cubicBezTo>
                  <a:cubicBezTo>
                    <a:pt x="0" y="55"/>
                    <a:pt x="13" y="56"/>
                    <a:pt x="28" y="56"/>
                  </a:cubicBezTo>
                  <a:cubicBezTo>
                    <a:pt x="43" y="56"/>
                    <a:pt x="56" y="55"/>
                    <a:pt x="56" y="49"/>
                  </a:cubicBezTo>
                  <a:cubicBezTo>
                    <a:pt x="56" y="44"/>
                    <a:pt x="48" y="38"/>
                    <a:pt x="36" y="36"/>
                  </a:cubicBezTo>
                  <a:close/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503556" y="2280144"/>
            <a:ext cx="801489" cy="779227"/>
            <a:chOff x="3354388" y="3827463"/>
            <a:chExt cx="285750" cy="277813"/>
          </a:xfrm>
        </p:grpSpPr>
        <p:sp>
          <p:nvSpPr>
            <p:cNvPr id="20" name="Freeform 136"/>
            <p:cNvSpPr>
              <a:spLocks/>
            </p:cNvSpPr>
            <p:nvPr/>
          </p:nvSpPr>
          <p:spPr bwMode="auto">
            <a:xfrm>
              <a:off x="3354388" y="3827463"/>
              <a:ext cx="211138" cy="203200"/>
            </a:xfrm>
            <a:custGeom>
              <a:avLst/>
              <a:gdLst>
                <a:gd name="T0" fmla="*/ 50 w 133"/>
                <a:gd name="T1" fmla="*/ 97 h 128"/>
                <a:gd name="T2" fmla="*/ 19 w 133"/>
                <a:gd name="T3" fmla="*/ 128 h 128"/>
                <a:gd name="T4" fmla="*/ 19 w 133"/>
                <a:gd name="T5" fmla="*/ 95 h 128"/>
                <a:gd name="T6" fmla="*/ 0 w 133"/>
                <a:gd name="T7" fmla="*/ 95 h 128"/>
                <a:gd name="T8" fmla="*/ 0 w 133"/>
                <a:gd name="T9" fmla="*/ 0 h 128"/>
                <a:gd name="T10" fmla="*/ 133 w 133"/>
                <a:gd name="T11" fmla="*/ 0 h 128"/>
                <a:gd name="T12" fmla="*/ 133 w 133"/>
                <a:gd name="T13" fmla="*/ 3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128">
                  <a:moveTo>
                    <a:pt x="50" y="97"/>
                  </a:moveTo>
                  <a:lnTo>
                    <a:pt x="19" y="128"/>
                  </a:lnTo>
                  <a:lnTo>
                    <a:pt x="19" y="95"/>
                  </a:lnTo>
                  <a:lnTo>
                    <a:pt x="0" y="95"/>
                  </a:lnTo>
                  <a:lnTo>
                    <a:pt x="0" y="0"/>
                  </a:lnTo>
                  <a:lnTo>
                    <a:pt x="133" y="0"/>
                  </a:lnTo>
                  <a:lnTo>
                    <a:pt x="133" y="33"/>
                  </a:lnTo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137"/>
            <p:cNvSpPr>
              <a:spLocks/>
            </p:cNvSpPr>
            <p:nvPr/>
          </p:nvSpPr>
          <p:spPr bwMode="auto">
            <a:xfrm>
              <a:off x="3459163" y="3902076"/>
              <a:ext cx="180975" cy="203200"/>
            </a:xfrm>
            <a:custGeom>
              <a:avLst/>
              <a:gdLst>
                <a:gd name="T0" fmla="*/ 0 w 114"/>
                <a:gd name="T1" fmla="*/ 95 h 128"/>
                <a:gd name="T2" fmla="*/ 62 w 114"/>
                <a:gd name="T3" fmla="*/ 95 h 128"/>
                <a:gd name="T4" fmla="*/ 95 w 114"/>
                <a:gd name="T5" fmla="*/ 128 h 128"/>
                <a:gd name="T6" fmla="*/ 95 w 114"/>
                <a:gd name="T7" fmla="*/ 95 h 128"/>
                <a:gd name="T8" fmla="*/ 114 w 114"/>
                <a:gd name="T9" fmla="*/ 95 h 128"/>
                <a:gd name="T10" fmla="*/ 114 w 114"/>
                <a:gd name="T11" fmla="*/ 0 h 128"/>
                <a:gd name="T12" fmla="*/ 0 w 114"/>
                <a:gd name="T13" fmla="*/ 0 h 128"/>
                <a:gd name="T14" fmla="*/ 0 w 114"/>
                <a:gd name="T1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128">
                  <a:moveTo>
                    <a:pt x="0" y="95"/>
                  </a:moveTo>
                  <a:lnTo>
                    <a:pt x="62" y="95"/>
                  </a:lnTo>
                  <a:lnTo>
                    <a:pt x="95" y="128"/>
                  </a:lnTo>
                  <a:lnTo>
                    <a:pt x="95" y="95"/>
                  </a:lnTo>
                  <a:lnTo>
                    <a:pt x="114" y="95"/>
                  </a:lnTo>
                  <a:lnTo>
                    <a:pt x="114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7277246" y="2345897"/>
            <a:ext cx="657437" cy="647721"/>
          </a:xfrm>
          <a:custGeom>
            <a:avLst/>
            <a:gdLst>
              <a:gd name="T0" fmla="*/ 127 w 203"/>
              <a:gd name="T1" fmla="*/ 9 h 200"/>
              <a:gd name="T2" fmla="*/ 203 w 203"/>
              <a:gd name="T3" fmla="*/ 9 h 200"/>
              <a:gd name="T4" fmla="*/ 203 w 203"/>
              <a:gd name="T5" fmla="*/ 200 h 200"/>
              <a:gd name="T6" fmla="*/ 0 w 203"/>
              <a:gd name="T7" fmla="*/ 200 h 200"/>
              <a:gd name="T8" fmla="*/ 0 w 203"/>
              <a:gd name="T9" fmla="*/ 0 h 200"/>
              <a:gd name="T10" fmla="*/ 127 w 203"/>
              <a:gd name="T11" fmla="*/ 127 h 200"/>
              <a:gd name="T12" fmla="*/ 127 w 203"/>
              <a:gd name="T13" fmla="*/ 9 h 200"/>
              <a:gd name="T14" fmla="*/ 127 w 203"/>
              <a:gd name="T15" fmla="*/ 9 h 200"/>
              <a:gd name="T16" fmla="*/ 12 w 203"/>
              <a:gd name="T17" fmla="*/ 187 h 200"/>
              <a:gd name="T18" fmla="*/ 169 w 203"/>
              <a:gd name="T19" fmla="*/ 187 h 200"/>
              <a:gd name="T20" fmla="*/ 12 w 203"/>
              <a:gd name="T21" fmla="*/ 31 h 200"/>
              <a:gd name="T22" fmla="*/ 12 w 203"/>
              <a:gd name="T23" fmla="*/ 187 h 200"/>
              <a:gd name="T24" fmla="*/ 12 w 203"/>
              <a:gd name="T25" fmla="*/ 187 h 200"/>
              <a:gd name="T26" fmla="*/ 174 w 203"/>
              <a:gd name="T27" fmla="*/ 174 h 200"/>
              <a:gd name="T28" fmla="*/ 187 w 203"/>
              <a:gd name="T29" fmla="*/ 187 h 200"/>
              <a:gd name="T30" fmla="*/ 191 w 203"/>
              <a:gd name="T31" fmla="*/ 187 h 200"/>
              <a:gd name="T32" fmla="*/ 191 w 203"/>
              <a:gd name="T33" fmla="*/ 22 h 200"/>
              <a:gd name="T34" fmla="*/ 140 w 203"/>
              <a:gd name="T35" fmla="*/ 22 h 200"/>
              <a:gd name="T36" fmla="*/ 140 w 203"/>
              <a:gd name="T37" fmla="*/ 34 h 200"/>
              <a:gd name="T38" fmla="*/ 165 w 203"/>
              <a:gd name="T39" fmla="*/ 34 h 200"/>
              <a:gd name="T40" fmla="*/ 165 w 203"/>
              <a:gd name="T41" fmla="*/ 47 h 200"/>
              <a:gd name="T42" fmla="*/ 140 w 203"/>
              <a:gd name="T43" fmla="*/ 47 h 200"/>
              <a:gd name="T44" fmla="*/ 140 w 203"/>
              <a:gd name="T45" fmla="*/ 60 h 200"/>
              <a:gd name="T46" fmla="*/ 165 w 203"/>
              <a:gd name="T47" fmla="*/ 60 h 200"/>
              <a:gd name="T48" fmla="*/ 165 w 203"/>
              <a:gd name="T49" fmla="*/ 73 h 200"/>
              <a:gd name="T50" fmla="*/ 140 w 203"/>
              <a:gd name="T51" fmla="*/ 73 h 200"/>
              <a:gd name="T52" fmla="*/ 140 w 203"/>
              <a:gd name="T53" fmla="*/ 85 h 200"/>
              <a:gd name="T54" fmla="*/ 178 w 203"/>
              <a:gd name="T55" fmla="*/ 85 h 200"/>
              <a:gd name="T56" fmla="*/ 178 w 203"/>
              <a:gd name="T57" fmla="*/ 98 h 200"/>
              <a:gd name="T58" fmla="*/ 140 w 203"/>
              <a:gd name="T59" fmla="*/ 98 h 200"/>
              <a:gd name="T60" fmla="*/ 140 w 203"/>
              <a:gd name="T61" fmla="*/ 111 h 200"/>
              <a:gd name="T62" fmla="*/ 165 w 203"/>
              <a:gd name="T63" fmla="*/ 111 h 200"/>
              <a:gd name="T64" fmla="*/ 165 w 203"/>
              <a:gd name="T65" fmla="*/ 124 h 200"/>
              <a:gd name="T66" fmla="*/ 140 w 203"/>
              <a:gd name="T67" fmla="*/ 124 h 200"/>
              <a:gd name="T68" fmla="*/ 140 w 203"/>
              <a:gd name="T69" fmla="*/ 136 h 200"/>
              <a:gd name="T70" fmla="*/ 165 w 203"/>
              <a:gd name="T71" fmla="*/ 136 h 200"/>
              <a:gd name="T72" fmla="*/ 165 w 203"/>
              <a:gd name="T73" fmla="*/ 149 h 200"/>
              <a:gd name="T74" fmla="*/ 149 w 203"/>
              <a:gd name="T75" fmla="*/ 149 h 200"/>
              <a:gd name="T76" fmla="*/ 162 w 203"/>
              <a:gd name="T77" fmla="*/ 162 h 200"/>
              <a:gd name="T78" fmla="*/ 178 w 203"/>
              <a:gd name="T79" fmla="*/ 162 h 200"/>
              <a:gd name="T80" fmla="*/ 178 w 203"/>
              <a:gd name="T81" fmla="*/ 174 h 200"/>
              <a:gd name="T82" fmla="*/ 174 w 203"/>
              <a:gd name="T83" fmla="*/ 174 h 200"/>
              <a:gd name="T84" fmla="*/ 174 w 203"/>
              <a:gd name="T85" fmla="*/ 174 h 200"/>
              <a:gd name="T86" fmla="*/ 38 w 203"/>
              <a:gd name="T87" fmla="*/ 102 h 200"/>
              <a:gd name="T88" fmla="*/ 98 w 203"/>
              <a:gd name="T89" fmla="*/ 162 h 200"/>
              <a:gd name="T90" fmla="*/ 38 w 203"/>
              <a:gd name="T91" fmla="*/ 162 h 200"/>
              <a:gd name="T92" fmla="*/ 38 w 203"/>
              <a:gd name="T93" fmla="*/ 102 h 200"/>
              <a:gd name="T94" fmla="*/ 38 w 203"/>
              <a:gd name="T95" fmla="*/ 102 h 200"/>
              <a:gd name="T96" fmla="*/ 51 w 203"/>
              <a:gd name="T97" fmla="*/ 133 h 200"/>
              <a:gd name="T98" fmla="*/ 51 w 203"/>
              <a:gd name="T99" fmla="*/ 149 h 200"/>
              <a:gd name="T100" fmla="*/ 67 w 203"/>
              <a:gd name="T101" fmla="*/ 149 h 200"/>
              <a:gd name="T102" fmla="*/ 51 w 203"/>
              <a:gd name="T103" fmla="*/ 133 h 200"/>
              <a:gd name="T104" fmla="*/ 51 w 203"/>
              <a:gd name="T105" fmla="*/ 13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03" h="200">
                <a:moveTo>
                  <a:pt x="127" y="9"/>
                </a:moveTo>
                <a:lnTo>
                  <a:pt x="203" y="9"/>
                </a:lnTo>
                <a:lnTo>
                  <a:pt x="203" y="200"/>
                </a:lnTo>
                <a:lnTo>
                  <a:pt x="0" y="200"/>
                </a:lnTo>
                <a:lnTo>
                  <a:pt x="0" y="0"/>
                </a:lnTo>
                <a:lnTo>
                  <a:pt x="127" y="127"/>
                </a:lnTo>
                <a:lnTo>
                  <a:pt x="127" y="9"/>
                </a:lnTo>
                <a:lnTo>
                  <a:pt x="127" y="9"/>
                </a:lnTo>
                <a:close/>
                <a:moveTo>
                  <a:pt x="12" y="187"/>
                </a:moveTo>
                <a:lnTo>
                  <a:pt x="169" y="187"/>
                </a:lnTo>
                <a:lnTo>
                  <a:pt x="12" y="31"/>
                </a:lnTo>
                <a:lnTo>
                  <a:pt x="12" y="187"/>
                </a:lnTo>
                <a:lnTo>
                  <a:pt x="12" y="187"/>
                </a:lnTo>
                <a:close/>
                <a:moveTo>
                  <a:pt x="174" y="174"/>
                </a:moveTo>
                <a:lnTo>
                  <a:pt x="187" y="187"/>
                </a:lnTo>
                <a:lnTo>
                  <a:pt x="191" y="187"/>
                </a:lnTo>
                <a:lnTo>
                  <a:pt x="191" y="22"/>
                </a:lnTo>
                <a:lnTo>
                  <a:pt x="140" y="22"/>
                </a:lnTo>
                <a:lnTo>
                  <a:pt x="140" y="34"/>
                </a:lnTo>
                <a:lnTo>
                  <a:pt x="165" y="34"/>
                </a:lnTo>
                <a:lnTo>
                  <a:pt x="165" y="47"/>
                </a:lnTo>
                <a:lnTo>
                  <a:pt x="140" y="47"/>
                </a:lnTo>
                <a:lnTo>
                  <a:pt x="140" y="60"/>
                </a:lnTo>
                <a:lnTo>
                  <a:pt x="165" y="60"/>
                </a:lnTo>
                <a:lnTo>
                  <a:pt x="165" y="73"/>
                </a:lnTo>
                <a:lnTo>
                  <a:pt x="140" y="73"/>
                </a:lnTo>
                <a:lnTo>
                  <a:pt x="140" y="85"/>
                </a:lnTo>
                <a:lnTo>
                  <a:pt x="178" y="85"/>
                </a:lnTo>
                <a:lnTo>
                  <a:pt x="178" y="98"/>
                </a:lnTo>
                <a:lnTo>
                  <a:pt x="140" y="98"/>
                </a:lnTo>
                <a:lnTo>
                  <a:pt x="140" y="111"/>
                </a:lnTo>
                <a:lnTo>
                  <a:pt x="165" y="111"/>
                </a:lnTo>
                <a:lnTo>
                  <a:pt x="165" y="124"/>
                </a:lnTo>
                <a:lnTo>
                  <a:pt x="140" y="124"/>
                </a:lnTo>
                <a:lnTo>
                  <a:pt x="140" y="136"/>
                </a:lnTo>
                <a:lnTo>
                  <a:pt x="165" y="136"/>
                </a:lnTo>
                <a:lnTo>
                  <a:pt x="165" y="149"/>
                </a:lnTo>
                <a:lnTo>
                  <a:pt x="149" y="149"/>
                </a:lnTo>
                <a:lnTo>
                  <a:pt x="162" y="162"/>
                </a:lnTo>
                <a:lnTo>
                  <a:pt x="178" y="162"/>
                </a:lnTo>
                <a:lnTo>
                  <a:pt x="178" y="174"/>
                </a:lnTo>
                <a:lnTo>
                  <a:pt x="174" y="174"/>
                </a:lnTo>
                <a:lnTo>
                  <a:pt x="174" y="174"/>
                </a:lnTo>
                <a:close/>
                <a:moveTo>
                  <a:pt x="38" y="102"/>
                </a:moveTo>
                <a:lnTo>
                  <a:pt x="98" y="162"/>
                </a:lnTo>
                <a:lnTo>
                  <a:pt x="38" y="162"/>
                </a:lnTo>
                <a:lnTo>
                  <a:pt x="38" y="102"/>
                </a:lnTo>
                <a:lnTo>
                  <a:pt x="38" y="102"/>
                </a:lnTo>
                <a:close/>
                <a:moveTo>
                  <a:pt x="51" y="133"/>
                </a:moveTo>
                <a:lnTo>
                  <a:pt x="51" y="149"/>
                </a:lnTo>
                <a:lnTo>
                  <a:pt x="67" y="149"/>
                </a:lnTo>
                <a:lnTo>
                  <a:pt x="51" y="133"/>
                </a:lnTo>
                <a:lnTo>
                  <a:pt x="51" y="1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9619" tIns="44810" rIns="89619" bIns="4481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64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180494" y="3394795"/>
            <a:ext cx="2468880" cy="237744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Security teams trust</a:t>
            </a:r>
          </a:p>
          <a:p>
            <a:pPr marL="0" marR="0" lvl="0" indent="0" algn="ct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16233A">
                  <a:lumMod val="65000"/>
                  <a:lumOff val="35000"/>
                </a:srgbClr>
              </a:solidFill>
              <a:effectLst/>
              <a:uLnTx/>
              <a:uFillTx/>
              <a:latin typeface="Segoe UI Semilight" charset="0"/>
              <a:ea typeface="Segoe UI Semilight" charset="0"/>
              <a:cs typeface="Segoe UI Semilight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Segoe UI Semilight" charset="0"/>
                <a:ea typeface="+mn-ea"/>
                <a:cs typeface="Segoe UI Semilight" charset="0"/>
              </a:rPr>
              <a:t>Get the enterprise-level security and compliance features you expect from Office 365.</a:t>
            </a: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+mn-ea"/>
              <a:cs typeface="Segoe UI Semilight" charset="0"/>
            </a:endParaRPr>
          </a:p>
          <a:p>
            <a:pPr marL="0" marR="0" lvl="0" indent="0" algn="ctr" defTabSz="914202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Segoe UI Semilight" charset="0"/>
              <a:ea typeface="Segoe UI Semilight" charset="0"/>
              <a:cs typeface="Segoe UI Semilight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127079" y="2228379"/>
            <a:ext cx="575711" cy="882756"/>
            <a:chOff x="7200901" y="1858963"/>
            <a:chExt cx="166688" cy="255588"/>
          </a:xfrm>
        </p:grpSpPr>
        <p:sp>
          <p:nvSpPr>
            <p:cNvPr id="28" name="Freeform 112"/>
            <p:cNvSpPr>
              <a:spLocks/>
            </p:cNvSpPr>
            <p:nvPr/>
          </p:nvSpPr>
          <p:spPr bwMode="auto">
            <a:xfrm>
              <a:off x="7216776" y="1858963"/>
              <a:ext cx="134938" cy="112713"/>
            </a:xfrm>
            <a:custGeom>
              <a:avLst/>
              <a:gdLst>
                <a:gd name="T0" fmla="*/ 36 w 36"/>
                <a:gd name="T1" fmla="*/ 30 h 30"/>
                <a:gd name="T2" fmla="*/ 36 w 36"/>
                <a:gd name="T3" fmla="*/ 17 h 30"/>
                <a:gd name="T4" fmla="*/ 36 w 36"/>
                <a:gd name="T5" fmla="*/ 17 h 30"/>
                <a:gd name="T6" fmla="*/ 18 w 36"/>
                <a:gd name="T7" fmla="*/ 0 h 30"/>
                <a:gd name="T8" fmla="*/ 0 w 36"/>
                <a:gd name="T9" fmla="*/ 17 h 30"/>
                <a:gd name="T10" fmla="*/ 0 w 36"/>
                <a:gd name="T11" fmla="*/ 20 h 30"/>
                <a:gd name="T12" fmla="*/ 0 w 36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0">
                  <a:moveTo>
                    <a:pt x="36" y="30"/>
                  </a:move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7"/>
                    <a:pt x="2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7"/>
                    <a:pt x="0" y="20"/>
                    <a:pt x="0" y="20"/>
                  </a:cubicBezTo>
                  <a:cubicBezTo>
                    <a:pt x="0" y="30"/>
                    <a:pt x="0" y="30"/>
                    <a:pt x="0" y="30"/>
                  </a:cubicBezTo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113"/>
            <p:cNvSpPr>
              <a:spLocks noEditPoints="1"/>
            </p:cNvSpPr>
            <p:nvPr/>
          </p:nvSpPr>
          <p:spPr bwMode="auto">
            <a:xfrm>
              <a:off x="7200901" y="1993901"/>
              <a:ext cx="166688" cy="120650"/>
            </a:xfrm>
            <a:custGeom>
              <a:avLst/>
              <a:gdLst>
                <a:gd name="T0" fmla="*/ 42 w 44"/>
                <a:gd name="T1" fmla="*/ 0 h 32"/>
                <a:gd name="T2" fmla="*/ 2 w 44"/>
                <a:gd name="T3" fmla="*/ 0 h 32"/>
                <a:gd name="T4" fmla="*/ 0 w 44"/>
                <a:gd name="T5" fmla="*/ 2 h 32"/>
                <a:gd name="T6" fmla="*/ 0 w 44"/>
                <a:gd name="T7" fmla="*/ 30 h 32"/>
                <a:gd name="T8" fmla="*/ 2 w 44"/>
                <a:gd name="T9" fmla="*/ 32 h 32"/>
                <a:gd name="T10" fmla="*/ 42 w 44"/>
                <a:gd name="T11" fmla="*/ 32 h 32"/>
                <a:gd name="T12" fmla="*/ 44 w 44"/>
                <a:gd name="T13" fmla="*/ 30 h 32"/>
                <a:gd name="T14" fmla="*/ 44 w 44"/>
                <a:gd name="T15" fmla="*/ 2 h 32"/>
                <a:gd name="T16" fmla="*/ 42 w 44"/>
                <a:gd name="T17" fmla="*/ 0 h 32"/>
                <a:gd name="T18" fmla="*/ 23 w 44"/>
                <a:gd name="T19" fmla="*/ 15 h 32"/>
                <a:gd name="T20" fmla="*/ 24 w 44"/>
                <a:gd name="T21" fmla="*/ 20 h 32"/>
                <a:gd name="T22" fmla="*/ 24 w 44"/>
                <a:gd name="T23" fmla="*/ 21 h 32"/>
                <a:gd name="T24" fmla="*/ 23 w 44"/>
                <a:gd name="T25" fmla="*/ 21 h 32"/>
                <a:gd name="T26" fmla="*/ 21 w 44"/>
                <a:gd name="T27" fmla="*/ 21 h 32"/>
                <a:gd name="T28" fmla="*/ 20 w 44"/>
                <a:gd name="T29" fmla="*/ 21 h 32"/>
                <a:gd name="T30" fmla="*/ 20 w 44"/>
                <a:gd name="T31" fmla="*/ 20 h 32"/>
                <a:gd name="T32" fmla="*/ 21 w 44"/>
                <a:gd name="T33" fmla="*/ 15 h 32"/>
                <a:gd name="T34" fmla="*/ 18 w 44"/>
                <a:gd name="T35" fmla="*/ 12 h 32"/>
                <a:gd name="T36" fmla="*/ 22 w 44"/>
                <a:gd name="T37" fmla="*/ 8 h 32"/>
                <a:gd name="T38" fmla="*/ 26 w 44"/>
                <a:gd name="T39" fmla="*/ 12 h 32"/>
                <a:gd name="T40" fmla="*/ 23 w 44"/>
                <a:gd name="T4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2">
                  <a:moveTo>
                    <a:pt x="4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1"/>
                    <a:pt x="1" y="32"/>
                    <a:pt x="2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4" y="31"/>
                    <a:pt x="44" y="30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1"/>
                    <a:pt x="43" y="0"/>
                    <a:pt x="42" y="0"/>
                  </a:cubicBezTo>
                  <a:close/>
                  <a:moveTo>
                    <a:pt x="23" y="15"/>
                  </a:move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4" y="21"/>
                    <a:pt x="24" y="21"/>
                    <a:pt x="23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0"/>
                    <a:pt x="20" y="2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19" y="14"/>
                    <a:pt x="18" y="13"/>
                    <a:pt x="18" y="12"/>
                  </a:cubicBezTo>
                  <a:cubicBezTo>
                    <a:pt x="18" y="10"/>
                    <a:pt x="20" y="8"/>
                    <a:pt x="22" y="8"/>
                  </a:cubicBezTo>
                  <a:cubicBezTo>
                    <a:pt x="24" y="8"/>
                    <a:pt x="26" y="10"/>
                    <a:pt x="26" y="12"/>
                  </a:cubicBezTo>
                  <a:cubicBezTo>
                    <a:pt x="26" y="13"/>
                    <a:pt x="25" y="14"/>
                    <a:pt x="23" y="15"/>
                  </a:cubicBezTo>
                  <a:close/>
                </a:path>
              </a:pathLst>
            </a:custGeom>
            <a:noFill/>
            <a:ln w="5715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043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650" y="365125"/>
            <a:ext cx="10515600" cy="1325563"/>
          </a:xfrm>
        </p:spPr>
        <p:txBody>
          <a:bodyPr/>
          <a:lstStyle/>
          <a:p>
            <a:r>
              <a:rPr lang="en-GB"/>
              <a:t>Chat for today’s teams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60565" y="2499832"/>
            <a:ext cx="60731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People can see content and chat history anytime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Team chats and activities are visible to the entire team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Use private chats for small group conversations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Mobile access on Android, iOS and Windows Phone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F2384B0-50E7-4886-978F-5151739C1EA2}"/>
              </a:ext>
            </a:extLst>
          </p:cNvPr>
          <p:cNvGrpSpPr/>
          <p:nvPr/>
        </p:nvGrpSpPr>
        <p:grpSpPr>
          <a:xfrm>
            <a:off x="6343166" y="1511300"/>
            <a:ext cx="6020375" cy="3792220"/>
            <a:chOff x="6343166" y="1511300"/>
            <a:chExt cx="6020375" cy="3792220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343166" y="1511300"/>
              <a:ext cx="6020375" cy="3792220"/>
            </a:xfrm>
            <a:custGeom>
              <a:avLst/>
              <a:gdLst>
                <a:gd name="T0" fmla="*/ 1937 w 2018"/>
                <a:gd name="T1" fmla="*/ 0 h 1347"/>
                <a:gd name="T2" fmla="*/ 81 w 2018"/>
                <a:gd name="T3" fmla="*/ 0 h 1347"/>
                <a:gd name="T4" fmla="*/ 0 w 2018"/>
                <a:gd name="T5" fmla="*/ 81 h 1347"/>
                <a:gd name="T6" fmla="*/ 0 w 2018"/>
                <a:gd name="T7" fmla="*/ 1265 h 1347"/>
                <a:gd name="T8" fmla="*/ 81 w 2018"/>
                <a:gd name="T9" fmla="*/ 1347 h 1347"/>
                <a:gd name="T10" fmla="*/ 1937 w 2018"/>
                <a:gd name="T11" fmla="*/ 1347 h 1347"/>
                <a:gd name="T12" fmla="*/ 2018 w 2018"/>
                <a:gd name="T13" fmla="*/ 1265 h 1347"/>
                <a:gd name="T14" fmla="*/ 2018 w 2018"/>
                <a:gd name="T15" fmla="*/ 81 h 1347"/>
                <a:gd name="T16" fmla="*/ 1937 w 2018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8" h="1347">
                  <a:moveTo>
                    <a:pt x="1937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1"/>
                  </a:cubicBezTo>
                  <a:cubicBezTo>
                    <a:pt x="0" y="1265"/>
                    <a:pt x="0" y="1265"/>
                    <a:pt x="0" y="1265"/>
                  </a:cubicBezTo>
                  <a:cubicBezTo>
                    <a:pt x="0" y="1310"/>
                    <a:pt x="36" y="1347"/>
                    <a:pt x="81" y="1347"/>
                  </a:cubicBezTo>
                  <a:cubicBezTo>
                    <a:pt x="1937" y="1347"/>
                    <a:pt x="1937" y="1347"/>
                    <a:pt x="1937" y="1347"/>
                  </a:cubicBezTo>
                  <a:cubicBezTo>
                    <a:pt x="1982" y="1347"/>
                    <a:pt x="2018" y="1310"/>
                    <a:pt x="2018" y="1265"/>
                  </a:cubicBezTo>
                  <a:cubicBezTo>
                    <a:pt x="2018" y="81"/>
                    <a:pt x="2018" y="81"/>
                    <a:pt x="2018" y="81"/>
                  </a:cubicBezTo>
                  <a:cubicBezTo>
                    <a:pt x="2018" y="36"/>
                    <a:pt x="1982" y="0"/>
                    <a:pt x="1937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rgbClr val="A7A9AC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C3C1BEA-003D-42E6-AD2D-55CC5A73BD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95967" y="1823195"/>
              <a:ext cx="5632201" cy="3168429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10088966" y="2501633"/>
            <a:ext cx="1926798" cy="3743989"/>
            <a:chOff x="9741471" y="3232181"/>
            <a:chExt cx="1926798" cy="3743989"/>
          </a:xfrm>
        </p:grpSpPr>
        <p:grpSp>
          <p:nvGrpSpPr>
            <p:cNvPr id="13" name="Group 12"/>
            <p:cNvGrpSpPr/>
            <p:nvPr/>
          </p:nvGrpSpPr>
          <p:grpSpPr>
            <a:xfrm>
              <a:off x="9741471" y="3232181"/>
              <a:ext cx="1926798" cy="3743989"/>
              <a:chOff x="3609124" y="3088618"/>
              <a:chExt cx="2622523" cy="5363766"/>
            </a:xfrm>
          </p:grpSpPr>
          <p:sp>
            <p:nvSpPr>
              <p:cNvPr id="15" name="Rounded Rectangle 14"/>
              <p:cNvSpPr/>
              <p:nvPr/>
            </p:nvSpPr>
            <p:spPr bwMode="auto">
              <a:xfrm>
                <a:off x="3611649" y="3088618"/>
                <a:ext cx="2619998" cy="5363766"/>
              </a:xfrm>
              <a:prstGeom prst="roundRect">
                <a:avLst>
                  <a:gd name="adj" fmla="val 11233"/>
                </a:avLst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102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3609124" y="3092272"/>
                <a:ext cx="2613068" cy="5360112"/>
              </a:xfrm>
              <a:custGeom>
                <a:avLst/>
                <a:gdLst>
                  <a:gd name="T0" fmla="*/ 1032 w 1160"/>
                  <a:gd name="T1" fmla="*/ 0 h 2386"/>
                  <a:gd name="T2" fmla="*/ 128 w 1160"/>
                  <a:gd name="T3" fmla="*/ 0 h 2386"/>
                  <a:gd name="T4" fmla="*/ 0 w 1160"/>
                  <a:gd name="T5" fmla="*/ 128 h 2386"/>
                  <a:gd name="T6" fmla="*/ 0 w 1160"/>
                  <a:gd name="T7" fmla="*/ 2258 h 2386"/>
                  <a:gd name="T8" fmla="*/ 128 w 1160"/>
                  <a:gd name="T9" fmla="*/ 2386 h 2386"/>
                  <a:gd name="T10" fmla="*/ 1032 w 1160"/>
                  <a:gd name="T11" fmla="*/ 2386 h 2386"/>
                  <a:gd name="T12" fmla="*/ 1160 w 1160"/>
                  <a:gd name="T13" fmla="*/ 2258 h 2386"/>
                  <a:gd name="T14" fmla="*/ 1160 w 1160"/>
                  <a:gd name="T15" fmla="*/ 128 h 2386"/>
                  <a:gd name="T16" fmla="*/ 1032 w 1160"/>
                  <a:gd name="T17" fmla="*/ 0 h 2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0" h="2386">
                    <a:moveTo>
                      <a:pt x="1032" y="0"/>
                    </a:moveTo>
                    <a:cubicBezTo>
                      <a:pt x="128" y="0"/>
                      <a:pt x="128" y="0"/>
                      <a:pt x="128" y="0"/>
                    </a:cubicBezTo>
                    <a:cubicBezTo>
                      <a:pt x="57" y="0"/>
                      <a:pt x="0" y="57"/>
                      <a:pt x="0" y="128"/>
                    </a:cubicBezTo>
                    <a:cubicBezTo>
                      <a:pt x="0" y="2258"/>
                      <a:pt x="0" y="2258"/>
                      <a:pt x="0" y="2258"/>
                    </a:cubicBezTo>
                    <a:cubicBezTo>
                      <a:pt x="0" y="2329"/>
                      <a:pt x="57" y="2386"/>
                      <a:pt x="128" y="2386"/>
                    </a:cubicBezTo>
                    <a:cubicBezTo>
                      <a:pt x="1032" y="2386"/>
                      <a:pt x="1032" y="2386"/>
                      <a:pt x="1032" y="2386"/>
                    </a:cubicBezTo>
                    <a:cubicBezTo>
                      <a:pt x="1103" y="2386"/>
                      <a:pt x="1160" y="2329"/>
                      <a:pt x="1160" y="2258"/>
                    </a:cubicBezTo>
                    <a:cubicBezTo>
                      <a:pt x="1160" y="128"/>
                      <a:pt x="1160" y="128"/>
                      <a:pt x="1160" y="128"/>
                    </a:cubicBezTo>
                    <a:cubicBezTo>
                      <a:pt x="1160" y="57"/>
                      <a:pt x="1103" y="0"/>
                      <a:pt x="1032" y="0"/>
                    </a:cubicBezTo>
                    <a:close/>
                  </a:path>
                </a:pathLst>
              </a:custGeom>
              <a:noFill/>
              <a:ln w="12700" cap="flat">
                <a:solidFill>
                  <a:srgbClr val="A7A9AC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l="39124" t="15966" r="39713" b="17026"/>
            <a:stretch/>
          </p:blipFill>
          <p:spPr>
            <a:xfrm>
              <a:off x="9865848" y="3692922"/>
              <a:ext cx="1678045" cy="29886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06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949" y="365125"/>
            <a:ext cx="10515600" cy="1325563"/>
          </a:xfrm>
        </p:spPr>
        <p:txBody>
          <a:bodyPr/>
          <a:lstStyle/>
          <a:p>
            <a:r>
              <a:rPr lang="en-GB"/>
              <a:t>A hub for teamwork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50540" y="2539938"/>
            <a:ext cx="598849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Chat, content, people, and tools live in a team workspace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Voice and video meetings right within Teams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Built-in access to SharePoint, OneNote and Planner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Work with Office and other documents right in the app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B222865-BE5E-4858-BD44-AB59CD5DDAD9}"/>
              </a:ext>
            </a:extLst>
          </p:cNvPr>
          <p:cNvGrpSpPr/>
          <p:nvPr/>
        </p:nvGrpSpPr>
        <p:grpSpPr>
          <a:xfrm>
            <a:off x="6460596" y="1307227"/>
            <a:ext cx="7101025" cy="4131672"/>
            <a:chOff x="6460596" y="1307227"/>
            <a:chExt cx="7101025" cy="4131672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460596" y="1307227"/>
              <a:ext cx="7101025" cy="4131672"/>
            </a:xfrm>
            <a:custGeom>
              <a:avLst/>
              <a:gdLst>
                <a:gd name="T0" fmla="*/ 1937 w 2018"/>
                <a:gd name="T1" fmla="*/ 0 h 1347"/>
                <a:gd name="T2" fmla="*/ 81 w 2018"/>
                <a:gd name="T3" fmla="*/ 0 h 1347"/>
                <a:gd name="T4" fmla="*/ 0 w 2018"/>
                <a:gd name="T5" fmla="*/ 81 h 1347"/>
                <a:gd name="T6" fmla="*/ 0 w 2018"/>
                <a:gd name="T7" fmla="*/ 1265 h 1347"/>
                <a:gd name="T8" fmla="*/ 81 w 2018"/>
                <a:gd name="T9" fmla="*/ 1347 h 1347"/>
                <a:gd name="T10" fmla="*/ 1937 w 2018"/>
                <a:gd name="T11" fmla="*/ 1347 h 1347"/>
                <a:gd name="T12" fmla="*/ 2018 w 2018"/>
                <a:gd name="T13" fmla="*/ 1265 h 1347"/>
                <a:gd name="T14" fmla="*/ 2018 w 2018"/>
                <a:gd name="T15" fmla="*/ 81 h 1347"/>
                <a:gd name="T16" fmla="*/ 1937 w 2018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8" h="1347">
                  <a:moveTo>
                    <a:pt x="1937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1"/>
                  </a:cubicBezTo>
                  <a:cubicBezTo>
                    <a:pt x="0" y="1265"/>
                    <a:pt x="0" y="1265"/>
                    <a:pt x="0" y="1265"/>
                  </a:cubicBezTo>
                  <a:cubicBezTo>
                    <a:pt x="0" y="1310"/>
                    <a:pt x="36" y="1347"/>
                    <a:pt x="81" y="1347"/>
                  </a:cubicBezTo>
                  <a:cubicBezTo>
                    <a:pt x="1937" y="1347"/>
                    <a:pt x="1937" y="1347"/>
                    <a:pt x="1937" y="1347"/>
                  </a:cubicBezTo>
                  <a:cubicBezTo>
                    <a:pt x="1982" y="1347"/>
                    <a:pt x="2018" y="1310"/>
                    <a:pt x="2018" y="1265"/>
                  </a:cubicBezTo>
                  <a:cubicBezTo>
                    <a:pt x="2018" y="81"/>
                    <a:pt x="2018" y="81"/>
                    <a:pt x="2018" y="81"/>
                  </a:cubicBezTo>
                  <a:cubicBezTo>
                    <a:pt x="2018" y="36"/>
                    <a:pt x="1982" y="0"/>
                    <a:pt x="1937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rgbClr val="A7A9AC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E6C79B3-4D78-41B6-8DDD-C879B33493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40319" y="1531911"/>
              <a:ext cx="6545661" cy="36823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31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6313988" y="1481399"/>
            <a:ext cx="5464260" cy="4309801"/>
            <a:chOff x="6038216" y="1465574"/>
            <a:chExt cx="5535464" cy="4365961"/>
          </a:xfrm>
        </p:grpSpPr>
        <p:grpSp>
          <p:nvGrpSpPr>
            <p:cNvPr id="46" name="Group 45"/>
            <p:cNvGrpSpPr/>
            <p:nvPr/>
          </p:nvGrpSpPr>
          <p:grpSpPr>
            <a:xfrm>
              <a:off x="7514780" y="4966733"/>
              <a:ext cx="2582335" cy="864802"/>
              <a:chOff x="7675439" y="4966733"/>
              <a:chExt cx="2582335" cy="864802"/>
            </a:xfrm>
          </p:grpSpPr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7675439" y="5679135"/>
                <a:ext cx="2582335" cy="152400"/>
              </a:xfrm>
              <a:custGeom>
                <a:avLst/>
                <a:gdLst>
                  <a:gd name="T0" fmla="*/ 1937 w 2018"/>
                  <a:gd name="T1" fmla="*/ 0 h 1347"/>
                  <a:gd name="T2" fmla="*/ 81 w 2018"/>
                  <a:gd name="T3" fmla="*/ 0 h 1347"/>
                  <a:gd name="T4" fmla="*/ 0 w 2018"/>
                  <a:gd name="T5" fmla="*/ 81 h 1347"/>
                  <a:gd name="T6" fmla="*/ 0 w 2018"/>
                  <a:gd name="T7" fmla="*/ 1265 h 1347"/>
                  <a:gd name="T8" fmla="*/ 81 w 2018"/>
                  <a:gd name="T9" fmla="*/ 1347 h 1347"/>
                  <a:gd name="T10" fmla="*/ 1937 w 2018"/>
                  <a:gd name="T11" fmla="*/ 1347 h 1347"/>
                  <a:gd name="T12" fmla="*/ 2018 w 2018"/>
                  <a:gd name="T13" fmla="*/ 1265 h 1347"/>
                  <a:gd name="T14" fmla="*/ 2018 w 2018"/>
                  <a:gd name="T15" fmla="*/ 81 h 1347"/>
                  <a:gd name="T16" fmla="*/ 1937 w 2018"/>
                  <a:gd name="T17" fmla="*/ 0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18" h="1347">
                    <a:moveTo>
                      <a:pt x="1937" y="0"/>
                    </a:moveTo>
                    <a:cubicBezTo>
                      <a:pt x="81" y="0"/>
                      <a:pt x="81" y="0"/>
                      <a:pt x="81" y="0"/>
                    </a:cubicBezTo>
                    <a:cubicBezTo>
                      <a:pt x="36" y="0"/>
                      <a:pt x="0" y="36"/>
                      <a:pt x="0" y="81"/>
                    </a:cubicBezTo>
                    <a:cubicBezTo>
                      <a:pt x="0" y="1265"/>
                      <a:pt x="0" y="1265"/>
                      <a:pt x="0" y="1265"/>
                    </a:cubicBezTo>
                    <a:cubicBezTo>
                      <a:pt x="0" y="1310"/>
                      <a:pt x="36" y="1347"/>
                      <a:pt x="81" y="1347"/>
                    </a:cubicBezTo>
                    <a:cubicBezTo>
                      <a:pt x="1937" y="1347"/>
                      <a:pt x="1937" y="1347"/>
                      <a:pt x="1937" y="1347"/>
                    </a:cubicBezTo>
                    <a:cubicBezTo>
                      <a:pt x="1982" y="1347"/>
                      <a:pt x="2018" y="1310"/>
                      <a:pt x="2018" y="1265"/>
                    </a:cubicBezTo>
                    <a:cubicBezTo>
                      <a:pt x="2018" y="81"/>
                      <a:pt x="2018" y="81"/>
                      <a:pt x="2018" y="81"/>
                    </a:cubicBezTo>
                    <a:cubicBezTo>
                      <a:pt x="2018" y="36"/>
                      <a:pt x="1982" y="0"/>
                      <a:pt x="193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solidFill>
                  <a:srgbClr val="A7A9AC"/>
                </a:solidFill>
                <a:prstDash val="solid"/>
                <a:miter lim="800000"/>
                <a:headEnd/>
                <a:tailEnd/>
              </a:ln>
              <a:extLst/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8422320" y="5213082"/>
                <a:ext cx="1088572" cy="466053"/>
              </a:xfrm>
              <a:prstGeom prst="rect">
                <a:avLst/>
              </a:prstGeom>
              <a:solidFill>
                <a:schemeClr val="bg1"/>
              </a:solidFill>
              <a:ln w="12700" cap="flat">
                <a:solidFill>
                  <a:srgbClr val="A7A9AC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rgbClr val="16233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8747281" y="4966733"/>
                <a:ext cx="438651" cy="438651"/>
              </a:xfrm>
              <a:prstGeom prst="ellipse">
                <a:avLst/>
              </a:prstGeom>
              <a:solidFill>
                <a:schemeClr val="bg1"/>
              </a:solidFill>
              <a:ln w="12700" cap="flat">
                <a:solidFill>
                  <a:srgbClr val="A7A9AC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rgbClr val="16233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6038216" y="1465574"/>
              <a:ext cx="5535464" cy="3747508"/>
            </a:xfrm>
            <a:prstGeom prst="roundRect">
              <a:avLst>
                <a:gd name="adj" fmla="val 1758"/>
              </a:avLst>
            </a:prstGeom>
            <a:solidFill>
              <a:schemeClr val="bg1"/>
            </a:solidFill>
            <a:ln w="12700" cap="flat">
              <a:solidFill>
                <a:srgbClr val="A7A9AC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241" y="365125"/>
            <a:ext cx="10515600" cy="1325563"/>
          </a:xfrm>
        </p:spPr>
        <p:txBody>
          <a:bodyPr/>
          <a:lstStyle/>
          <a:p>
            <a:r>
              <a:rPr lang="en-GB"/>
              <a:t>Customizable for each team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40513" y="2459726"/>
            <a:ext cx="6522620" cy="244682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Create different channels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for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 work streams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and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 topics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Add tabs to frequently used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files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 and cloud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Get updates from the apps your team uses every day 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10000"/>
                </a:srgbClr>
              </a:solidFill>
              <a:effectLst/>
              <a:uLnTx/>
              <a:uFillTx/>
              <a:latin typeface="Gill Sans MT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Customize notifications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so you don’t miss important info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>
                  <a:lumMod val="10000"/>
                </a:srgbClr>
              </a:solidFill>
              <a:effectLst/>
              <a:uLnTx/>
              <a:uFillTx/>
              <a:latin typeface="Gill Sans MT"/>
              <a:cs typeface="Segoe UI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Build integrations with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developer preview APIs</a:t>
            </a:r>
          </a:p>
        </p:txBody>
      </p:sp>
      <p:pic>
        <p:nvPicPr>
          <p:cNvPr id="5" name="Picture 4" descr="A screenshot of a computer screen&#10;&#10;Description generated with high confidence">
            <a:extLst>
              <a:ext uri="{FF2B5EF4-FFF2-40B4-BE49-F238E27FC236}">
                <a16:creationId xmlns:a16="http://schemas.microsoft.com/office/drawing/2014/main" id="{B0C6C9BF-9D61-4259-B758-26AD88B26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7879" y="1674312"/>
            <a:ext cx="4965623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242" y="365125"/>
            <a:ext cx="10515600" cy="1325563"/>
          </a:xfrm>
        </p:spPr>
        <p:txBody>
          <a:bodyPr/>
          <a:lstStyle/>
          <a:p>
            <a:r>
              <a:rPr lang="en-GB"/>
              <a:t>Security teams trust</a:t>
            </a:r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40513" y="2219095"/>
            <a:ext cx="576815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Broad compliance standards support: Accessibility, ISO27018/01, SOC 1 and 2, HIPAA, EU Model Clauses &amp; more</a:t>
            </a:r>
          </a:p>
          <a:p>
            <a:pPr lvl="0">
              <a:spcAft>
                <a:spcPts val="1800"/>
              </a:spcAft>
              <a:defRPr/>
            </a:pPr>
            <a:r>
              <a:rPr lang="en-US" kern="0">
                <a:solidFill>
                  <a:srgbClr val="FFFFFF">
                    <a:lumMod val="10000"/>
                  </a:srgbClr>
                </a:solidFill>
                <a:latin typeface="Gill Sans MT"/>
                <a:cs typeface="Segoe UI" panose="020B0502040204020203" pitchFamily="34" charset="0"/>
              </a:rPr>
              <a:t>Information protection with Archive, eDiscovery, Legal Hold, Compliance Content Search, Auditing and Reporting</a:t>
            </a:r>
            <a:r>
              <a:rPr lang="en-US" kern="0" baseline="30000">
                <a:solidFill>
                  <a:srgbClr val="FFFFFF">
                    <a:lumMod val="10000"/>
                  </a:srgbClr>
                </a:solidFill>
                <a:latin typeface="Gill Sans MT"/>
                <a:cs typeface="Segoe UI" panose="020B0502040204020203" pitchFamily="34" charset="0"/>
              </a:rPr>
              <a:t>1</a:t>
            </a:r>
          </a:p>
          <a:p>
            <a:pPr>
              <a:spcAft>
                <a:spcPts val="1800"/>
              </a:spcAft>
              <a:defRPr/>
            </a:pPr>
            <a:r>
              <a:rPr lang="en-US" kern="0">
                <a:solidFill>
                  <a:srgbClr val="FFFFFF">
                    <a:lumMod val="10000"/>
                  </a:srgbClr>
                </a:solidFill>
                <a:latin typeface="Gill Sans MT"/>
                <a:cs typeface="Segoe UI" panose="020B0502040204020203" pitchFamily="34" charset="0"/>
              </a:rPr>
              <a:t>Tier-C Compliant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Data encryption at all times, at-rest and in-transit.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>
                    <a:lumMod val="10000"/>
                  </a:srgbClr>
                </a:solidFill>
                <a:effectLst/>
                <a:uLnTx/>
                <a:uFillTx/>
                <a:latin typeface="Gill Sans MT"/>
                <a:cs typeface="Segoe UI" panose="020B0502040204020203" pitchFamily="34" charset="0"/>
              </a:rPr>
              <a:t>Multi-factor authentication for enhanced identity protection.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0513" y="6064813"/>
            <a:ext cx="71958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srgbClr val="16233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233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Archive, eDiscovery, Legal Hold, Compliance Content Search, Auditing and Reporting are in E3 and above suites.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5773767" y="1125053"/>
            <a:ext cx="8084193" cy="4332317"/>
            <a:chOff x="4617756" y="1458428"/>
            <a:chExt cx="9891467" cy="5300833"/>
          </a:xfrm>
        </p:grpSpPr>
        <p:grpSp>
          <p:nvGrpSpPr>
            <p:cNvPr id="27" name="Group 26"/>
            <p:cNvGrpSpPr/>
            <p:nvPr/>
          </p:nvGrpSpPr>
          <p:grpSpPr>
            <a:xfrm>
              <a:off x="5800939" y="1458428"/>
              <a:ext cx="8111074" cy="5122968"/>
              <a:chOff x="5374219" y="1458428"/>
              <a:chExt cx="8111074" cy="5122968"/>
            </a:xfrm>
          </p:grpSpPr>
          <p:grpSp>
            <p:nvGrpSpPr>
              <p:cNvPr id="29" name="Group 4"/>
              <p:cNvGrpSpPr>
                <a:grpSpLocks noChangeAspect="1"/>
              </p:cNvGrpSpPr>
              <p:nvPr/>
            </p:nvGrpSpPr>
            <p:grpSpPr bwMode="auto">
              <a:xfrm>
                <a:off x="5389680" y="1458428"/>
                <a:ext cx="8095613" cy="5114259"/>
                <a:chOff x="3125" y="919"/>
                <a:chExt cx="2730" cy="1819"/>
              </a:xfrm>
              <a:noFill/>
            </p:grpSpPr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>
                  <a:off x="3125" y="919"/>
                  <a:ext cx="2730" cy="1819"/>
                </a:xfrm>
                <a:custGeom>
                  <a:avLst/>
                  <a:gdLst>
                    <a:gd name="T0" fmla="*/ 1937 w 2018"/>
                    <a:gd name="T1" fmla="*/ 0 h 1347"/>
                    <a:gd name="T2" fmla="*/ 81 w 2018"/>
                    <a:gd name="T3" fmla="*/ 0 h 1347"/>
                    <a:gd name="T4" fmla="*/ 0 w 2018"/>
                    <a:gd name="T5" fmla="*/ 81 h 1347"/>
                    <a:gd name="T6" fmla="*/ 0 w 2018"/>
                    <a:gd name="T7" fmla="*/ 1265 h 1347"/>
                    <a:gd name="T8" fmla="*/ 81 w 2018"/>
                    <a:gd name="T9" fmla="*/ 1347 h 1347"/>
                    <a:gd name="T10" fmla="*/ 1937 w 2018"/>
                    <a:gd name="T11" fmla="*/ 1347 h 1347"/>
                    <a:gd name="T12" fmla="*/ 2018 w 2018"/>
                    <a:gd name="T13" fmla="*/ 1265 h 1347"/>
                    <a:gd name="T14" fmla="*/ 2018 w 2018"/>
                    <a:gd name="T15" fmla="*/ 81 h 1347"/>
                    <a:gd name="T16" fmla="*/ 1937 w 2018"/>
                    <a:gd name="T17" fmla="*/ 0 h 1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018" h="1347">
                      <a:moveTo>
                        <a:pt x="1937" y="0"/>
                      </a:move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36" y="0"/>
                        <a:pt x="0" y="36"/>
                        <a:pt x="0" y="81"/>
                      </a:cubicBezTo>
                      <a:cubicBezTo>
                        <a:pt x="0" y="1265"/>
                        <a:pt x="0" y="1265"/>
                        <a:pt x="0" y="1265"/>
                      </a:cubicBezTo>
                      <a:cubicBezTo>
                        <a:pt x="0" y="1310"/>
                        <a:pt x="36" y="1347"/>
                        <a:pt x="81" y="1347"/>
                      </a:cubicBezTo>
                      <a:cubicBezTo>
                        <a:pt x="1937" y="1347"/>
                        <a:pt x="1937" y="1347"/>
                        <a:pt x="1937" y="1347"/>
                      </a:cubicBezTo>
                      <a:cubicBezTo>
                        <a:pt x="1982" y="1347"/>
                        <a:pt x="2018" y="1310"/>
                        <a:pt x="2018" y="1265"/>
                      </a:cubicBezTo>
                      <a:cubicBezTo>
                        <a:pt x="2018" y="81"/>
                        <a:pt x="2018" y="81"/>
                        <a:pt x="2018" y="81"/>
                      </a:cubicBezTo>
                      <a:cubicBezTo>
                        <a:pt x="2018" y="36"/>
                        <a:pt x="1982" y="0"/>
                        <a:pt x="1937" y="0"/>
                      </a:cubicBezTo>
                      <a:close/>
                    </a:path>
                  </a:pathLst>
                </a:custGeom>
                <a:solidFill>
                  <a:srgbClr val="EAEAEA"/>
                </a:solidFill>
                <a:ln w="12700" cap="flat">
                  <a:solidFill>
                    <a:srgbClr val="A7A9AC"/>
                  </a:solidFill>
                  <a:prstDash val="solid"/>
                  <a:miter lim="800000"/>
                  <a:headEnd/>
                  <a:tailEnd/>
                </a:ln>
                <a:extLst/>
              </p:spPr>
              <p:txBody>
                <a:bodyPr vert="horz" wrap="square" lIns="91414" tIns="45706" rIns="91414" bIns="45706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22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2" name="Oval 12"/>
                <p:cNvSpPr>
                  <a:spLocks noChangeArrowheads="1"/>
                </p:cNvSpPr>
                <p:nvPr/>
              </p:nvSpPr>
              <p:spPr bwMode="auto">
                <a:xfrm>
                  <a:off x="4486" y="950"/>
                  <a:ext cx="31" cy="33"/>
                </a:xfrm>
                <a:prstGeom prst="ellipse">
                  <a:avLst/>
                </a:prstGeom>
                <a:solidFill>
                  <a:srgbClr val="FFFFFF"/>
                </a:solidFill>
                <a:ln w="7938" cap="flat">
                  <a:solidFill>
                    <a:srgbClr val="BCBEC0"/>
                  </a:solidFill>
                  <a:prstDash val="solid"/>
                  <a:miter lim="800000"/>
                  <a:headEnd/>
                  <a:tailEnd/>
                </a:ln>
                <a:extLst/>
              </p:spPr>
              <p:txBody>
                <a:bodyPr vert="horz" wrap="square" lIns="91414" tIns="45706" rIns="91414" bIns="45706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22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0" name="Rounded Rectangle 1"/>
              <p:cNvSpPr/>
              <p:nvPr/>
            </p:nvSpPr>
            <p:spPr bwMode="auto">
              <a:xfrm>
                <a:off x="5374219" y="1458428"/>
                <a:ext cx="8102813" cy="5122968"/>
              </a:xfrm>
              <a:prstGeom prst="roundRect">
                <a:avLst>
                  <a:gd name="adj" fmla="val 5741"/>
                </a:avLst>
              </a:prstGeom>
              <a:solidFill>
                <a:schemeClr val="bg1"/>
              </a:solidFill>
              <a:ln w="12700" cap="flat">
                <a:solidFill>
                  <a:srgbClr val="A7A9AC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err="1">
                  <a:ln>
                    <a:noFill/>
                  </a:ln>
                  <a:solidFill>
                    <a:srgbClr val="16233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617756" y="6472565"/>
              <a:ext cx="9891467" cy="286696"/>
            </a:xfrm>
            <a:prstGeom prst="roundRect">
              <a:avLst/>
            </a:prstGeom>
            <a:solidFill>
              <a:schemeClr val="bg1"/>
            </a:solidFill>
            <a:ln w="12700" cap="flat">
              <a:solidFill>
                <a:srgbClr val="A7A9AC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03BAD712-67D3-4AFF-A0FA-8305FE413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3697" y="1415567"/>
            <a:ext cx="4858933" cy="364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92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8FF9759-DFC3-457D-8AC7-839041875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Meet Microsoft Teams</a:t>
            </a:r>
          </a:p>
        </p:txBody>
      </p:sp>
      <p:pic>
        <p:nvPicPr>
          <p:cNvPr id="7" name="Picture 6" descr="A group of people around each other&#10;&#10;Description generated with high confidence">
            <a:extLst>
              <a:ext uri="{FF2B5EF4-FFF2-40B4-BE49-F238E27FC236}">
                <a16:creationId xmlns:a16="http://schemas.microsoft.com/office/drawing/2014/main" id="{CE028CFB-FDE3-47DB-9DDE-D18A75A4FE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694" b="18587"/>
          <a:stretch/>
        </p:blipFill>
        <p:spPr>
          <a:xfrm>
            <a:off x="1582154" y="1690688"/>
            <a:ext cx="9027691" cy="436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1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262" y="448094"/>
            <a:ext cx="11029616" cy="1409240"/>
          </a:xfrm>
        </p:spPr>
        <p:txBody>
          <a:bodyPr>
            <a:noAutofit/>
          </a:bodyPr>
          <a:lstStyle/>
          <a:p>
            <a:r>
              <a:rPr lang="en-US" sz="2400"/>
              <a:t>Office 365: Supporting the unique workstyle of every group</a:t>
            </a:r>
            <a:br>
              <a:rPr lang="en-US" sz="2400"/>
            </a:br>
            <a:endParaRPr lang="en-US" sz="2000" spc="0"/>
          </a:p>
        </p:txBody>
      </p:sp>
      <p:grpSp>
        <p:nvGrpSpPr>
          <p:cNvPr id="14" name="Group 13"/>
          <p:cNvGrpSpPr/>
          <p:nvPr/>
        </p:nvGrpSpPr>
        <p:grpSpPr>
          <a:xfrm>
            <a:off x="865" y="4049398"/>
            <a:ext cx="12246129" cy="2808115"/>
            <a:chOff x="0" y="4049486"/>
            <a:chExt cx="12247866" cy="2808514"/>
          </a:xfrm>
        </p:grpSpPr>
        <p:sp>
          <p:nvSpPr>
            <p:cNvPr id="3" name="Rectangle 2"/>
            <p:cNvSpPr/>
            <p:nvPr/>
          </p:nvSpPr>
          <p:spPr bwMode="auto">
            <a:xfrm>
              <a:off x="0" y="4049486"/>
              <a:ext cx="12192000" cy="2808514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4" rIns="182854" bIns="14628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293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408226" y="5238193"/>
              <a:ext cx="3976506" cy="8809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896214">
                <a:spcAft>
                  <a:spcPts val="1175"/>
                </a:spcAft>
                <a:defRPr/>
              </a:pPr>
              <a:r>
                <a:rPr lang="en-US" sz="2000" kern="0">
                  <a:solidFill>
                    <a:srgbClr val="161616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  <a:t>Complete Collaboration Solution</a:t>
              </a:r>
              <a:br>
                <a:rPr lang="en-US" b="1" kern="0">
                  <a:solidFill>
                    <a:srgbClr val="D83B01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</a:br>
              <a:r>
                <a:rPr lang="en-US" sz="1567" kern="0">
                  <a:solidFill>
                    <a:sysClr val="windowText" lastClr="000000"/>
                  </a:solidFill>
                  <a:latin typeface="Segoe UI"/>
                </a:rPr>
                <a:t>Office 365 addresses the breadth of collaboration needs across organization</a:t>
              </a:r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4836424" y="5238193"/>
              <a:ext cx="3775026" cy="11445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896214">
                <a:spcAft>
                  <a:spcPts val="1175"/>
                </a:spcAft>
                <a:defRPr/>
              </a:pPr>
              <a:r>
                <a:rPr lang="en-US" sz="2000" kern="0">
                  <a:solidFill>
                    <a:srgbClr val="161616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  <a:t>Integrated Experiences</a:t>
              </a:r>
              <a:br>
                <a:rPr lang="en-US" b="1" kern="0">
                  <a:solidFill>
                    <a:srgbClr val="D83B01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</a:br>
              <a:r>
                <a:rPr lang="en-US" sz="1567" kern="0">
                  <a:solidFill>
                    <a:sysClr val="windowText" lastClr="000000"/>
                  </a:solidFill>
                  <a:latin typeface="Segoe UI"/>
                </a:rPr>
                <a:t>Office 365 Groups and Graph enable integrated experiences that facilitate effective collaboration</a:t>
              </a: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734007" y="5238193"/>
              <a:ext cx="3513859" cy="11445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896214">
                <a:spcAft>
                  <a:spcPts val="1175"/>
                </a:spcAft>
                <a:defRPr/>
              </a:pPr>
              <a:r>
                <a:rPr lang="en-US" sz="2000" kern="0">
                  <a:solidFill>
                    <a:srgbClr val="161616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  <a:t>Security and Compliance</a:t>
              </a:r>
              <a:br>
                <a:rPr lang="en-US" b="1" kern="0">
                  <a:solidFill>
                    <a:srgbClr val="D83B01"/>
                  </a:solidFill>
                  <a:latin typeface="Segoe UI Semibold" charset="0"/>
                  <a:ea typeface="Segoe UI Semibold" charset="0"/>
                  <a:cs typeface="Segoe UI Semibold" charset="0"/>
                </a:rPr>
              </a:br>
              <a:r>
                <a:rPr lang="en-US" sz="1567" kern="0">
                  <a:solidFill>
                    <a:sysClr val="windowText" lastClr="000000"/>
                  </a:solidFill>
                  <a:latin typeface="Segoe UI"/>
                </a:rPr>
                <a:t>Office 365 provides the security, compliance and manageability required in today’s workplace</a:t>
              </a:r>
            </a:p>
          </p:txBody>
        </p:sp>
      </p:grpSp>
      <p:sp>
        <p:nvSpPr>
          <p:cNvPr id="284" name="Rectangle 283">
            <a:extLst>
              <a:ext uri="{FF2B5EF4-FFF2-40B4-BE49-F238E27FC236}">
                <a16:creationId xmlns:a16="http://schemas.microsoft.com/office/drawing/2014/main" id="{D413C898-4512-457F-821D-C81DD15BAD4C}"/>
              </a:ext>
            </a:extLst>
          </p:cNvPr>
          <p:cNvSpPr/>
          <p:nvPr/>
        </p:nvSpPr>
        <p:spPr>
          <a:xfrm>
            <a:off x="3304717" y="2574093"/>
            <a:ext cx="1275638" cy="1016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6214">
              <a:defRPr/>
            </a:pP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Mail &amp;</a:t>
            </a:r>
            <a:b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</a:b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Calendar</a:t>
            </a:r>
          </a:p>
          <a:p>
            <a:pPr defTabSz="896214">
              <a:defRPr/>
            </a:pPr>
            <a:endParaRPr lang="en-US" sz="400" kern="0">
              <a:solidFill>
                <a:sysClr val="windowText" lastClr="000000"/>
              </a:solidFill>
              <a:latin typeface="Segoe UI"/>
            </a:endParaRPr>
          </a:p>
          <a:p>
            <a:pPr defTabSz="896214">
              <a:defRPr/>
            </a:pPr>
            <a:r>
              <a:rPr lang="en-US" sz="1567" kern="0">
                <a:solidFill>
                  <a:sysClr val="windowText" lastClr="000000"/>
                </a:solidFill>
                <a:latin typeface="Segoe UI"/>
              </a:rPr>
              <a:t>Outlook</a:t>
            </a:r>
          </a:p>
        </p:txBody>
      </p:sp>
      <p:grpSp>
        <p:nvGrpSpPr>
          <p:cNvPr id="285" name="Group 284">
            <a:extLst>
              <a:ext uri="{FF2B5EF4-FFF2-40B4-BE49-F238E27FC236}">
                <a16:creationId xmlns:a16="http://schemas.microsoft.com/office/drawing/2014/main" id="{1CA799DC-B523-45B7-82FA-1C2062B0F7D4}"/>
              </a:ext>
            </a:extLst>
          </p:cNvPr>
          <p:cNvGrpSpPr/>
          <p:nvPr/>
        </p:nvGrpSpPr>
        <p:grpSpPr>
          <a:xfrm>
            <a:off x="3399821" y="1602285"/>
            <a:ext cx="793220" cy="793922"/>
            <a:chOff x="5775807" y="1799931"/>
            <a:chExt cx="502475" cy="472116"/>
          </a:xfrm>
        </p:grpSpPr>
        <p:sp>
          <p:nvSpPr>
            <p:cNvPr id="286" name="Speech Bubble: Oval 79">
              <a:extLst>
                <a:ext uri="{FF2B5EF4-FFF2-40B4-BE49-F238E27FC236}">
                  <a16:creationId xmlns:a16="http://schemas.microsoft.com/office/drawing/2014/main" id="{9643FF11-E171-4268-8B2F-DE975F5342F7}"/>
                </a:ext>
              </a:extLst>
            </p:cNvPr>
            <p:cNvSpPr/>
            <p:nvPr/>
          </p:nvSpPr>
          <p:spPr bwMode="auto">
            <a:xfrm rot="14400000">
              <a:off x="5790987" y="1784751"/>
              <a:ext cx="472116" cy="502475"/>
            </a:xfrm>
            <a:prstGeom prst="wedgeEllipseCallout">
              <a:avLst>
                <a:gd name="adj1" fmla="val -57568"/>
                <a:gd name="adj2" fmla="val -29535"/>
              </a:avLst>
            </a:prstGeom>
            <a:solidFill>
              <a:srgbClr val="FFFFFF"/>
            </a:solidFill>
            <a:ln w="190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287" name="Group 286">
              <a:extLst>
                <a:ext uri="{FF2B5EF4-FFF2-40B4-BE49-F238E27FC236}">
                  <a16:creationId xmlns:a16="http://schemas.microsoft.com/office/drawing/2014/main" id="{082760F2-D321-45C5-8375-4E220A891E2D}"/>
                </a:ext>
              </a:extLst>
            </p:cNvPr>
            <p:cNvGrpSpPr/>
            <p:nvPr/>
          </p:nvGrpSpPr>
          <p:grpSpPr>
            <a:xfrm>
              <a:off x="5880828" y="1918170"/>
              <a:ext cx="296160" cy="253072"/>
              <a:chOff x="5880828" y="1920074"/>
              <a:chExt cx="334225" cy="285599"/>
            </a:xfrm>
          </p:grpSpPr>
          <p:grpSp>
            <p:nvGrpSpPr>
              <p:cNvPr id="288" name="Group 287">
                <a:extLst>
                  <a:ext uri="{FF2B5EF4-FFF2-40B4-BE49-F238E27FC236}">
                    <a16:creationId xmlns:a16="http://schemas.microsoft.com/office/drawing/2014/main" id="{6F0C0777-E691-48EE-8921-825C2A1B3D0B}"/>
                  </a:ext>
                </a:extLst>
              </p:cNvPr>
              <p:cNvGrpSpPr/>
              <p:nvPr/>
            </p:nvGrpSpPr>
            <p:grpSpPr>
              <a:xfrm>
                <a:off x="5880828" y="1920074"/>
                <a:ext cx="292436" cy="201413"/>
                <a:chOff x="8323133" y="1659154"/>
                <a:chExt cx="394219" cy="271516"/>
              </a:xfrm>
            </p:grpSpPr>
            <p:sp>
              <p:nvSpPr>
                <p:cNvPr id="309" name="Freeform 2153">
                  <a:extLst>
                    <a:ext uri="{FF2B5EF4-FFF2-40B4-BE49-F238E27FC236}">
                      <a16:creationId xmlns:a16="http://schemas.microsoft.com/office/drawing/2014/main" id="{8A50ECEA-BC46-4952-871E-0677EA7B88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323133" y="1659154"/>
                  <a:ext cx="394219" cy="271516"/>
                </a:xfrm>
                <a:custGeom>
                  <a:avLst/>
                  <a:gdLst>
                    <a:gd name="T0" fmla="*/ 283 w 302"/>
                    <a:gd name="T1" fmla="*/ 189 h 208"/>
                    <a:gd name="T2" fmla="*/ 19 w 302"/>
                    <a:gd name="T3" fmla="*/ 189 h 208"/>
                    <a:gd name="T4" fmla="*/ 19 w 302"/>
                    <a:gd name="T5" fmla="*/ 19 h 208"/>
                    <a:gd name="T6" fmla="*/ 283 w 302"/>
                    <a:gd name="T7" fmla="*/ 19 h 208"/>
                    <a:gd name="T8" fmla="*/ 283 w 302"/>
                    <a:gd name="T9" fmla="*/ 189 h 208"/>
                    <a:gd name="T10" fmla="*/ 302 w 302"/>
                    <a:gd name="T11" fmla="*/ 0 h 208"/>
                    <a:gd name="T12" fmla="*/ 0 w 302"/>
                    <a:gd name="T13" fmla="*/ 0 h 208"/>
                    <a:gd name="T14" fmla="*/ 0 w 302"/>
                    <a:gd name="T15" fmla="*/ 208 h 208"/>
                    <a:gd name="T16" fmla="*/ 302 w 302"/>
                    <a:gd name="T17" fmla="*/ 208 h 208"/>
                    <a:gd name="T18" fmla="*/ 302 w 302"/>
                    <a:gd name="T19" fmla="*/ 0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2" h="208">
                      <a:moveTo>
                        <a:pt x="283" y="189"/>
                      </a:moveTo>
                      <a:lnTo>
                        <a:pt x="19" y="189"/>
                      </a:lnTo>
                      <a:lnTo>
                        <a:pt x="19" y="19"/>
                      </a:lnTo>
                      <a:lnTo>
                        <a:pt x="283" y="19"/>
                      </a:lnTo>
                      <a:lnTo>
                        <a:pt x="283" y="189"/>
                      </a:lnTo>
                      <a:close/>
                      <a:moveTo>
                        <a:pt x="302" y="0"/>
                      </a:moveTo>
                      <a:lnTo>
                        <a:pt x="0" y="0"/>
                      </a:lnTo>
                      <a:lnTo>
                        <a:pt x="0" y="208"/>
                      </a:lnTo>
                      <a:lnTo>
                        <a:pt x="302" y="208"/>
                      </a:lnTo>
                      <a:lnTo>
                        <a:pt x="302" y="0"/>
                      </a:lnTo>
                      <a:close/>
                    </a:path>
                  </a:pathLst>
                </a:custGeom>
                <a:solidFill>
                  <a:srgbClr val="B3E7FB"/>
                </a:solidFill>
                <a:ln w="190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  <p:sp>
              <p:nvSpPr>
                <p:cNvPr id="310" name="Freeform 2154">
                  <a:extLst>
                    <a:ext uri="{FF2B5EF4-FFF2-40B4-BE49-F238E27FC236}">
                      <a16:creationId xmlns:a16="http://schemas.microsoft.com/office/drawing/2014/main" id="{5C77B60A-3E9B-4184-880C-8A56078641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28354" y="1659154"/>
                  <a:ext cx="386388" cy="148811"/>
                </a:xfrm>
                <a:custGeom>
                  <a:avLst/>
                  <a:gdLst>
                    <a:gd name="T0" fmla="*/ 147 w 296"/>
                    <a:gd name="T1" fmla="*/ 114 h 114"/>
                    <a:gd name="T2" fmla="*/ 0 w 296"/>
                    <a:gd name="T3" fmla="*/ 17 h 114"/>
                    <a:gd name="T4" fmla="*/ 12 w 296"/>
                    <a:gd name="T5" fmla="*/ 0 h 114"/>
                    <a:gd name="T6" fmla="*/ 147 w 296"/>
                    <a:gd name="T7" fmla="*/ 92 h 114"/>
                    <a:gd name="T8" fmla="*/ 284 w 296"/>
                    <a:gd name="T9" fmla="*/ 0 h 114"/>
                    <a:gd name="T10" fmla="*/ 296 w 296"/>
                    <a:gd name="T11" fmla="*/ 17 h 114"/>
                    <a:gd name="T12" fmla="*/ 147 w 296"/>
                    <a:gd name="T13" fmla="*/ 11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6" h="114">
                      <a:moveTo>
                        <a:pt x="147" y="114"/>
                      </a:moveTo>
                      <a:lnTo>
                        <a:pt x="0" y="17"/>
                      </a:lnTo>
                      <a:lnTo>
                        <a:pt x="12" y="0"/>
                      </a:lnTo>
                      <a:lnTo>
                        <a:pt x="147" y="92"/>
                      </a:lnTo>
                      <a:lnTo>
                        <a:pt x="284" y="0"/>
                      </a:lnTo>
                      <a:lnTo>
                        <a:pt x="296" y="17"/>
                      </a:lnTo>
                      <a:lnTo>
                        <a:pt x="147" y="114"/>
                      </a:lnTo>
                      <a:close/>
                    </a:path>
                  </a:pathLst>
                </a:custGeom>
                <a:solidFill>
                  <a:srgbClr val="B3E7FB"/>
                </a:solidFill>
                <a:ln w="190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89" name="Group 288">
                <a:extLst>
                  <a:ext uri="{FF2B5EF4-FFF2-40B4-BE49-F238E27FC236}">
                    <a16:creationId xmlns:a16="http://schemas.microsoft.com/office/drawing/2014/main" id="{3AA13473-E0AC-49B4-9ECF-70099B4EDDAB}"/>
                  </a:ext>
                </a:extLst>
              </p:cNvPr>
              <p:cNvGrpSpPr/>
              <p:nvPr/>
            </p:nvGrpSpPr>
            <p:grpSpPr>
              <a:xfrm>
                <a:off x="6012694" y="2017858"/>
                <a:ext cx="202359" cy="187815"/>
                <a:chOff x="6012694" y="2017858"/>
                <a:chExt cx="275857" cy="256031"/>
              </a:xfrm>
            </p:grpSpPr>
            <p:sp>
              <p:nvSpPr>
                <p:cNvPr id="290" name="Freeform 1862">
                  <a:extLst>
                    <a:ext uri="{FF2B5EF4-FFF2-40B4-BE49-F238E27FC236}">
                      <a16:creationId xmlns:a16="http://schemas.microsoft.com/office/drawing/2014/main" id="{3503E747-A9E2-4808-855C-D6A23136604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12694" y="2032533"/>
                  <a:ext cx="273159" cy="238902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1" name="Rectangle 1846">
                  <a:extLst>
                    <a:ext uri="{FF2B5EF4-FFF2-40B4-BE49-F238E27FC236}">
                      <a16:creationId xmlns:a16="http://schemas.microsoft.com/office/drawing/2014/main" id="{C4244EBD-7A1F-4711-B8F6-1B77D279B9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8165" y="2120631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2" name="Rectangle 1847">
                  <a:extLst>
                    <a:ext uri="{FF2B5EF4-FFF2-40B4-BE49-F238E27FC236}">
                      <a16:creationId xmlns:a16="http://schemas.microsoft.com/office/drawing/2014/main" id="{AB72D818-2CDB-455E-B458-64E3099E0C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68650" y="2222502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3" name="Rectangle 1848">
                  <a:extLst>
                    <a:ext uri="{FF2B5EF4-FFF2-40B4-BE49-F238E27FC236}">
                      <a16:creationId xmlns:a16="http://schemas.microsoft.com/office/drawing/2014/main" id="{1F1B58CE-0173-49AC-8403-86631CA8A4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20036" y="2120631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4" name="Rectangle 1849">
                  <a:extLst>
                    <a:ext uri="{FF2B5EF4-FFF2-40B4-BE49-F238E27FC236}">
                      <a16:creationId xmlns:a16="http://schemas.microsoft.com/office/drawing/2014/main" id="{246B41FC-0CBA-4C12-9745-654ADA0CD5D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68650" y="2120631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5" name="Rectangle 1850">
                  <a:extLst>
                    <a:ext uri="{FF2B5EF4-FFF2-40B4-BE49-F238E27FC236}">
                      <a16:creationId xmlns:a16="http://schemas.microsoft.com/office/drawing/2014/main" id="{FAC25DA3-FEF1-4A11-9E30-23C8AD9760F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8165" y="2154888"/>
                  <a:ext cx="17129" cy="1622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6" name="Rectangle 1851">
                  <a:extLst>
                    <a:ext uri="{FF2B5EF4-FFF2-40B4-BE49-F238E27FC236}">
                      <a16:creationId xmlns:a16="http://schemas.microsoft.com/office/drawing/2014/main" id="{320B218D-3CD4-4975-8EA2-3F4CD73010F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66779" y="2154888"/>
                  <a:ext cx="17129" cy="1622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7" name="Rectangle 1852">
                  <a:extLst>
                    <a:ext uri="{FF2B5EF4-FFF2-40B4-BE49-F238E27FC236}">
                      <a16:creationId xmlns:a16="http://schemas.microsoft.com/office/drawing/2014/main" id="{C87E9F6C-57C1-4F4E-A105-58A86A0676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20036" y="2154888"/>
                  <a:ext cx="17129" cy="1622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8" name="Rectangle 1853">
                  <a:extLst>
                    <a:ext uri="{FF2B5EF4-FFF2-40B4-BE49-F238E27FC236}">
                      <a16:creationId xmlns:a16="http://schemas.microsoft.com/office/drawing/2014/main" id="{DA2BC18D-7B01-4CC4-A333-4674F77C7B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68650" y="2154888"/>
                  <a:ext cx="17129" cy="1622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299" name="Rectangle 1854">
                  <a:extLst>
                    <a:ext uri="{FF2B5EF4-FFF2-40B4-BE49-F238E27FC236}">
                      <a16:creationId xmlns:a16="http://schemas.microsoft.com/office/drawing/2014/main" id="{E6461FE7-0409-4C7A-B8F1-A04CE7E7335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8165" y="2188244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0" name="Rectangle 1855">
                  <a:extLst>
                    <a:ext uri="{FF2B5EF4-FFF2-40B4-BE49-F238E27FC236}">
                      <a16:creationId xmlns:a16="http://schemas.microsoft.com/office/drawing/2014/main" id="{56B2447D-8E43-4A73-94CF-0C06C51CF5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66779" y="2188244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1" name="Rectangle 1856">
                  <a:extLst>
                    <a:ext uri="{FF2B5EF4-FFF2-40B4-BE49-F238E27FC236}">
                      <a16:creationId xmlns:a16="http://schemas.microsoft.com/office/drawing/2014/main" id="{B2CFB816-7C50-4E5C-9CB7-315BD7B218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20036" y="2188244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2" name="Rectangle 1857">
                  <a:extLst>
                    <a:ext uri="{FF2B5EF4-FFF2-40B4-BE49-F238E27FC236}">
                      <a16:creationId xmlns:a16="http://schemas.microsoft.com/office/drawing/2014/main" id="{903CEA52-D089-4547-83AB-54C6C594C4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68650" y="2188244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3" name="Rectangle 1858">
                  <a:extLst>
                    <a:ext uri="{FF2B5EF4-FFF2-40B4-BE49-F238E27FC236}">
                      <a16:creationId xmlns:a16="http://schemas.microsoft.com/office/drawing/2014/main" id="{F6142FD8-F159-4371-B9BA-CC64A24C87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8165" y="2222502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4" name="Rectangle 1859">
                  <a:extLst>
                    <a:ext uri="{FF2B5EF4-FFF2-40B4-BE49-F238E27FC236}">
                      <a16:creationId xmlns:a16="http://schemas.microsoft.com/office/drawing/2014/main" id="{80669E82-A413-4888-9AA4-098D65E53C4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66779" y="2222502"/>
                  <a:ext cx="17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5" name="Rectangle 1860">
                  <a:extLst>
                    <a:ext uri="{FF2B5EF4-FFF2-40B4-BE49-F238E27FC236}">
                      <a16:creationId xmlns:a16="http://schemas.microsoft.com/office/drawing/2014/main" id="{ECE8369A-5FD6-4088-86F4-15112186DC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66779" y="2017858"/>
                  <a:ext cx="17129" cy="5138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6" name="Rectangle 1861">
                  <a:extLst>
                    <a:ext uri="{FF2B5EF4-FFF2-40B4-BE49-F238E27FC236}">
                      <a16:creationId xmlns:a16="http://schemas.microsoft.com/office/drawing/2014/main" id="{8F559C72-6C71-42F6-B5A9-3CB24958CE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20036" y="2017858"/>
                  <a:ext cx="17129" cy="51387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7" name="Freeform 1862">
                  <a:extLst>
                    <a:ext uri="{FF2B5EF4-FFF2-40B4-BE49-F238E27FC236}">
                      <a16:creationId xmlns:a16="http://schemas.microsoft.com/office/drawing/2014/main" id="{F25F41CB-6F8C-4918-B8AB-BC6172906EB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15392" y="2034987"/>
                  <a:ext cx="273159" cy="238902"/>
                </a:xfrm>
                <a:custGeom>
                  <a:avLst/>
                  <a:gdLst>
                    <a:gd name="T0" fmla="*/ 284 w 303"/>
                    <a:gd name="T1" fmla="*/ 246 h 265"/>
                    <a:gd name="T2" fmla="*/ 19 w 303"/>
                    <a:gd name="T3" fmla="*/ 246 h 265"/>
                    <a:gd name="T4" fmla="*/ 19 w 303"/>
                    <a:gd name="T5" fmla="*/ 19 h 265"/>
                    <a:gd name="T6" fmla="*/ 284 w 303"/>
                    <a:gd name="T7" fmla="*/ 19 h 265"/>
                    <a:gd name="T8" fmla="*/ 284 w 303"/>
                    <a:gd name="T9" fmla="*/ 246 h 265"/>
                    <a:gd name="T10" fmla="*/ 303 w 303"/>
                    <a:gd name="T11" fmla="*/ 0 h 265"/>
                    <a:gd name="T12" fmla="*/ 0 w 303"/>
                    <a:gd name="T13" fmla="*/ 0 h 265"/>
                    <a:gd name="T14" fmla="*/ 0 w 303"/>
                    <a:gd name="T15" fmla="*/ 265 h 265"/>
                    <a:gd name="T16" fmla="*/ 303 w 303"/>
                    <a:gd name="T17" fmla="*/ 265 h 265"/>
                    <a:gd name="T18" fmla="*/ 303 w 303"/>
                    <a:gd name="T19" fmla="*/ 0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3" h="265">
                      <a:moveTo>
                        <a:pt x="284" y="246"/>
                      </a:moveTo>
                      <a:lnTo>
                        <a:pt x="19" y="246"/>
                      </a:lnTo>
                      <a:lnTo>
                        <a:pt x="19" y="19"/>
                      </a:lnTo>
                      <a:lnTo>
                        <a:pt x="284" y="19"/>
                      </a:lnTo>
                      <a:lnTo>
                        <a:pt x="284" y="246"/>
                      </a:lnTo>
                      <a:close/>
                      <a:moveTo>
                        <a:pt x="303" y="0"/>
                      </a:moveTo>
                      <a:lnTo>
                        <a:pt x="0" y="0"/>
                      </a:lnTo>
                      <a:lnTo>
                        <a:pt x="0" y="265"/>
                      </a:lnTo>
                      <a:lnTo>
                        <a:pt x="303" y="265"/>
                      </a:lnTo>
                      <a:lnTo>
                        <a:pt x="303" y="0"/>
                      </a:lnTo>
                      <a:close/>
                    </a:path>
                  </a:pathLst>
                </a:cu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08" name="Rectangle 1863">
                  <a:extLst>
                    <a:ext uri="{FF2B5EF4-FFF2-40B4-BE49-F238E27FC236}">
                      <a16:creationId xmlns:a16="http://schemas.microsoft.com/office/drawing/2014/main" id="{3246673E-D7CC-4E48-A9EC-CE19880DA6F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24407" y="2086373"/>
                  <a:ext cx="255129" cy="17129"/>
                </a:xfrm>
                <a:prstGeom prst="rect">
                  <a:avLst/>
                </a:prstGeom>
                <a:solidFill>
                  <a:srgbClr val="B3E7FB"/>
                </a:solidFill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</p:grpSp>
        </p:grpSp>
      </p:grpSp>
      <p:sp>
        <p:nvSpPr>
          <p:cNvPr id="311" name="Rectangle 310">
            <a:extLst>
              <a:ext uri="{FF2B5EF4-FFF2-40B4-BE49-F238E27FC236}">
                <a16:creationId xmlns:a16="http://schemas.microsoft.com/office/drawing/2014/main" id="{940B3450-DD95-44E4-95BC-9078C9D06698}"/>
              </a:ext>
            </a:extLst>
          </p:cNvPr>
          <p:cNvSpPr/>
          <p:nvPr/>
        </p:nvSpPr>
        <p:spPr>
          <a:xfrm>
            <a:off x="5045996" y="2574093"/>
            <a:ext cx="1707460" cy="1016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6214">
              <a:defRPr/>
            </a:pP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Voice, Video</a:t>
            </a:r>
            <a:b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</a:b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&amp; Meetings</a:t>
            </a:r>
          </a:p>
          <a:p>
            <a:pPr defTabSz="896214">
              <a:defRPr/>
            </a:pPr>
            <a:endParaRPr lang="en-US" sz="400" kern="0">
              <a:solidFill>
                <a:sysClr val="windowText" lastClr="000000"/>
              </a:solidFill>
              <a:latin typeface="Segoe UI"/>
            </a:endParaRPr>
          </a:p>
          <a:p>
            <a:pPr defTabSz="896214">
              <a:defRPr/>
            </a:pPr>
            <a:r>
              <a:rPr lang="en-US" sz="1567" kern="0">
                <a:solidFill>
                  <a:sysClr val="windowText" lastClr="000000"/>
                </a:solidFill>
                <a:latin typeface="Segoe UI"/>
              </a:rPr>
              <a:t>Skype</a:t>
            </a:r>
          </a:p>
        </p:txBody>
      </p:sp>
      <p:grpSp>
        <p:nvGrpSpPr>
          <p:cNvPr id="312" name="Group 311">
            <a:extLst>
              <a:ext uri="{FF2B5EF4-FFF2-40B4-BE49-F238E27FC236}">
                <a16:creationId xmlns:a16="http://schemas.microsoft.com/office/drawing/2014/main" id="{6EF8F058-60B1-4A44-86FD-DA6BD7819470}"/>
              </a:ext>
            </a:extLst>
          </p:cNvPr>
          <p:cNvGrpSpPr/>
          <p:nvPr/>
        </p:nvGrpSpPr>
        <p:grpSpPr>
          <a:xfrm>
            <a:off x="5144175" y="1602285"/>
            <a:ext cx="793923" cy="793922"/>
            <a:chOff x="5816546" y="2378690"/>
            <a:chExt cx="502920" cy="502920"/>
          </a:xfrm>
        </p:grpSpPr>
        <p:sp>
          <p:nvSpPr>
            <p:cNvPr id="313" name="Speech Bubble: Oval 79">
              <a:extLst>
                <a:ext uri="{FF2B5EF4-FFF2-40B4-BE49-F238E27FC236}">
                  <a16:creationId xmlns:a16="http://schemas.microsoft.com/office/drawing/2014/main" id="{8C7761A5-8E41-419A-BC45-D5E37DCA165C}"/>
                </a:ext>
              </a:extLst>
            </p:cNvPr>
            <p:cNvSpPr/>
            <p:nvPr/>
          </p:nvSpPr>
          <p:spPr bwMode="auto">
            <a:xfrm rot="14400000">
              <a:off x="5816546" y="2378690"/>
              <a:ext cx="502920" cy="502920"/>
            </a:xfrm>
            <a:prstGeom prst="wedgeEllipseCallout">
              <a:avLst>
                <a:gd name="adj1" fmla="val -57568"/>
                <a:gd name="adj2" fmla="val -29535"/>
              </a:avLst>
            </a:prstGeom>
            <a:solidFill>
              <a:srgbClr val="FFFFFF"/>
            </a:solidFill>
            <a:ln w="190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4" name="Freeform 2152">
              <a:extLst>
                <a:ext uri="{FF2B5EF4-FFF2-40B4-BE49-F238E27FC236}">
                  <a16:creationId xmlns:a16="http://schemas.microsoft.com/office/drawing/2014/main" id="{7C436888-F499-4314-A007-3508FB760C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96875" y="2527961"/>
              <a:ext cx="259617" cy="257927"/>
            </a:xfrm>
            <a:custGeom>
              <a:avLst/>
              <a:gdLst>
                <a:gd name="T0" fmla="*/ 98 w 130"/>
                <a:gd name="T1" fmla="*/ 129 h 129"/>
                <a:gd name="T2" fmla="*/ 34 w 130"/>
                <a:gd name="T3" fmla="*/ 96 h 129"/>
                <a:gd name="T4" fmla="*/ 5 w 130"/>
                <a:gd name="T5" fmla="*/ 50 h 129"/>
                <a:gd name="T6" fmla="*/ 10 w 130"/>
                <a:gd name="T7" fmla="*/ 12 h 129"/>
                <a:gd name="T8" fmla="*/ 17 w 130"/>
                <a:gd name="T9" fmla="*/ 5 h 129"/>
                <a:gd name="T10" fmla="*/ 37 w 130"/>
                <a:gd name="T11" fmla="*/ 5 h 129"/>
                <a:gd name="T12" fmla="*/ 50 w 130"/>
                <a:gd name="T13" fmla="*/ 18 h 129"/>
                <a:gd name="T14" fmla="*/ 50 w 130"/>
                <a:gd name="T15" fmla="*/ 38 h 129"/>
                <a:gd name="T16" fmla="*/ 44 w 130"/>
                <a:gd name="T17" fmla="*/ 45 h 129"/>
                <a:gd name="T18" fmla="*/ 42 w 130"/>
                <a:gd name="T19" fmla="*/ 49 h 129"/>
                <a:gd name="T20" fmla="*/ 44 w 130"/>
                <a:gd name="T21" fmla="*/ 53 h 129"/>
                <a:gd name="T22" fmla="*/ 78 w 130"/>
                <a:gd name="T23" fmla="*/ 87 h 129"/>
                <a:gd name="T24" fmla="*/ 86 w 130"/>
                <a:gd name="T25" fmla="*/ 87 h 129"/>
                <a:gd name="T26" fmla="*/ 93 w 130"/>
                <a:gd name="T27" fmla="*/ 81 h 129"/>
                <a:gd name="T28" fmla="*/ 112 w 130"/>
                <a:gd name="T29" fmla="*/ 81 h 129"/>
                <a:gd name="T30" fmla="*/ 126 w 130"/>
                <a:gd name="T31" fmla="*/ 94 h 129"/>
                <a:gd name="T32" fmla="*/ 130 w 130"/>
                <a:gd name="T33" fmla="*/ 104 h 129"/>
                <a:gd name="T34" fmla="*/ 126 w 130"/>
                <a:gd name="T35" fmla="*/ 114 h 129"/>
                <a:gd name="T36" fmla="*/ 119 w 130"/>
                <a:gd name="T37" fmla="*/ 121 h 129"/>
                <a:gd name="T38" fmla="*/ 98 w 130"/>
                <a:gd name="T39" fmla="*/ 129 h 129"/>
                <a:gd name="T40" fmla="*/ 27 w 130"/>
                <a:gd name="T41" fmla="*/ 9 h 129"/>
                <a:gd name="T42" fmla="*/ 23 w 130"/>
                <a:gd name="T43" fmla="*/ 10 h 129"/>
                <a:gd name="T44" fmla="*/ 16 w 130"/>
                <a:gd name="T45" fmla="*/ 17 h 129"/>
                <a:gd name="T46" fmla="*/ 13 w 130"/>
                <a:gd name="T47" fmla="*/ 48 h 129"/>
                <a:gd name="T48" fmla="*/ 40 w 130"/>
                <a:gd name="T49" fmla="*/ 91 h 129"/>
                <a:gd name="T50" fmla="*/ 98 w 130"/>
                <a:gd name="T51" fmla="*/ 121 h 129"/>
                <a:gd name="T52" fmla="*/ 114 w 130"/>
                <a:gd name="T53" fmla="*/ 115 h 129"/>
                <a:gd name="T54" fmla="*/ 121 w 130"/>
                <a:gd name="T55" fmla="*/ 108 h 129"/>
                <a:gd name="T56" fmla="*/ 122 w 130"/>
                <a:gd name="T57" fmla="*/ 104 h 129"/>
                <a:gd name="T58" fmla="*/ 121 w 130"/>
                <a:gd name="T59" fmla="*/ 100 h 129"/>
                <a:gd name="T60" fmla="*/ 107 w 130"/>
                <a:gd name="T61" fmla="*/ 86 h 129"/>
                <a:gd name="T62" fmla="*/ 99 w 130"/>
                <a:gd name="T63" fmla="*/ 86 h 129"/>
                <a:gd name="T64" fmla="*/ 92 w 130"/>
                <a:gd name="T65" fmla="*/ 93 h 129"/>
                <a:gd name="T66" fmla="*/ 72 w 130"/>
                <a:gd name="T67" fmla="*/ 93 h 129"/>
                <a:gd name="T68" fmla="*/ 38 w 130"/>
                <a:gd name="T69" fmla="*/ 59 h 129"/>
                <a:gd name="T70" fmla="*/ 34 w 130"/>
                <a:gd name="T71" fmla="*/ 49 h 129"/>
                <a:gd name="T72" fmla="*/ 38 w 130"/>
                <a:gd name="T73" fmla="*/ 39 h 129"/>
                <a:gd name="T74" fmla="*/ 45 w 130"/>
                <a:gd name="T75" fmla="*/ 32 h 129"/>
                <a:gd name="T76" fmla="*/ 45 w 130"/>
                <a:gd name="T77" fmla="*/ 24 h 129"/>
                <a:gd name="T78" fmla="*/ 31 w 130"/>
                <a:gd name="T79" fmla="*/ 10 h 129"/>
                <a:gd name="T80" fmla="*/ 27 w 130"/>
                <a:gd name="T81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0" h="129">
                  <a:moveTo>
                    <a:pt x="98" y="129"/>
                  </a:moveTo>
                  <a:cubicBezTo>
                    <a:pt x="79" y="129"/>
                    <a:pt x="54" y="116"/>
                    <a:pt x="34" y="96"/>
                  </a:cubicBezTo>
                  <a:cubicBezTo>
                    <a:pt x="20" y="82"/>
                    <a:pt x="10" y="66"/>
                    <a:pt x="5" y="50"/>
                  </a:cubicBezTo>
                  <a:cubicBezTo>
                    <a:pt x="0" y="34"/>
                    <a:pt x="2" y="20"/>
                    <a:pt x="10" y="12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22" y="0"/>
                    <a:pt x="32" y="0"/>
                    <a:pt x="37" y="5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6" y="24"/>
                    <a:pt x="56" y="33"/>
                    <a:pt x="50" y="38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6"/>
                    <a:pt x="42" y="47"/>
                    <a:pt x="42" y="49"/>
                  </a:cubicBezTo>
                  <a:cubicBezTo>
                    <a:pt x="42" y="50"/>
                    <a:pt x="43" y="52"/>
                    <a:pt x="44" y="53"/>
                  </a:cubicBezTo>
                  <a:cubicBezTo>
                    <a:pt x="78" y="87"/>
                    <a:pt x="78" y="87"/>
                    <a:pt x="78" y="87"/>
                  </a:cubicBezTo>
                  <a:cubicBezTo>
                    <a:pt x="80" y="90"/>
                    <a:pt x="84" y="90"/>
                    <a:pt x="86" y="87"/>
                  </a:cubicBezTo>
                  <a:cubicBezTo>
                    <a:pt x="93" y="81"/>
                    <a:pt x="93" y="81"/>
                    <a:pt x="93" y="81"/>
                  </a:cubicBezTo>
                  <a:cubicBezTo>
                    <a:pt x="98" y="75"/>
                    <a:pt x="107" y="75"/>
                    <a:pt x="112" y="81"/>
                  </a:cubicBezTo>
                  <a:cubicBezTo>
                    <a:pt x="126" y="94"/>
                    <a:pt x="126" y="94"/>
                    <a:pt x="126" y="94"/>
                  </a:cubicBezTo>
                  <a:cubicBezTo>
                    <a:pt x="129" y="97"/>
                    <a:pt x="130" y="100"/>
                    <a:pt x="130" y="104"/>
                  </a:cubicBezTo>
                  <a:cubicBezTo>
                    <a:pt x="130" y="108"/>
                    <a:pt x="129" y="111"/>
                    <a:pt x="126" y="114"/>
                  </a:cubicBezTo>
                  <a:cubicBezTo>
                    <a:pt x="119" y="121"/>
                    <a:pt x="119" y="121"/>
                    <a:pt x="119" y="121"/>
                  </a:cubicBezTo>
                  <a:cubicBezTo>
                    <a:pt x="114" y="126"/>
                    <a:pt x="107" y="129"/>
                    <a:pt x="98" y="129"/>
                  </a:cubicBezTo>
                  <a:close/>
                  <a:moveTo>
                    <a:pt x="27" y="9"/>
                  </a:moveTo>
                  <a:cubicBezTo>
                    <a:pt x="25" y="9"/>
                    <a:pt x="24" y="9"/>
                    <a:pt x="23" y="1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0" y="24"/>
                    <a:pt x="9" y="34"/>
                    <a:pt x="13" y="48"/>
                  </a:cubicBezTo>
                  <a:cubicBezTo>
                    <a:pt x="17" y="62"/>
                    <a:pt x="27" y="77"/>
                    <a:pt x="40" y="91"/>
                  </a:cubicBezTo>
                  <a:cubicBezTo>
                    <a:pt x="59" y="109"/>
                    <a:pt x="81" y="121"/>
                    <a:pt x="98" y="121"/>
                  </a:cubicBezTo>
                  <a:cubicBezTo>
                    <a:pt x="104" y="121"/>
                    <a:pt x="110" y="119"/>
                    <a:pt x="114" y="115"/>
                  </a:cubicBezTo>
                  <a:cubicBezTo>
                    <a:pt x="121" y="108"/>
                    <a:pt x="121" y="108"/>
                    <a:pt x="121" y="108"/>
                  </a:cubicBezTo>
                  <a:cubicBezTo>
                    <a:pt x="122" y="107"/>
                    <a:pt x="122" y="106"/>
                    <a:pt x="122" y="104"/>
                  </a:cubicBezTo>
                  <a:cubicBezTo>
                    <a:pt x="122" y="102"/>
                    <a:pt x="122" y="101"/>
                    <a:pt x="121" y="100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5" y="84"/>
                    <a:pt x="101" y="84"/>
                    <a:pt x="99" y="86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87" y="98"/>
                    <a:pt x="78" y="98"/>
                    <a:pt x="72" y="93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5" y="56"/>
                    <a:pt x="34" y="53"/>
                    <a:pt x="34" y="49"/>
                  </a:cubicBezTo>
                  <a:cubicBezTo>
                    <a:pt x="34" y="45"/>
                    <a:pt x="35" y="42"/>
                    <a:pt x="38" y="39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7" y="30"/>
                    <a:pt x="47" y="26"/>
                    <a:pt x="45" y="2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9"/>
                    <a:pt x="29" y="9"/>
                    <a:pt x="27" y="9"/>
                  </a:cubicBezTo>
                  <a:close/>
                </a:path>
              </a:pathLst>
            </a:custGeom>
            <a:solidFill>
              <a:srgbClr val="B3E7FB"/>
            </a:solidFill>
            <a:ln>
              <a:noFill/>
            </a:ln>
          </p:spPr>
          <p:txBody>
            <a:bodyPr vert="horz" wrap="square" lIns="89617" tIns="44808" rIns="89617" bIns="448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89621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/>
              </a:endParaRPr>
            </a:p>
          </p:txBody>
        </p:sp>
        <p:grpSp>
          <p:nvGrpSpPr>
            <p:cNvPr id="315" name="Group 314">
              <a:extLst>
                <a:ext uri="{FF2B5EF4-FFF2-40B4-BE49-F238E27FC236}">
                  <a16:creationId xmlns:a16="http://schemas.microsoft.com/office/drawing/2014/main" id="{7A7100F6-83C1-4D45-82AD-F15544196588}"/>
                </a:ext>
              </a:extLst>
            </p:cNvPr>
            <p:cNvGrpSpPr/>
            <p:nvPr/>
          </p:nvGrpSpPr>
          <p:grpSpPr>
            <a:xfrm>
              <a:off x="6032850" y="2481286"/>
              <a:ext cx="179312" cy="166425"/>
              <a:chOff x="6012694" y="2017858"/>
              <a:chExt cx="275857" cy="256031"/>
            </a:xfrm>
          </p:grpSpPr>
          <p:sp>
            <p:nvSpPr>
              <p:cNvPr id="316" name="Freeform 1862">
                <a:extLst>
                  <a:ext uri="{FF2B5EF4-FFF2-40B4-BE49-F238E27FC236}">
                    <a16:creationId xmlns:a16="http://schemas.microsoft.com/office/drawing/2014/main" id="{F69CA389-3957-4463-921C-8584FED54DA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12694" y="2032533"/>
                <a:ext cx="273159" cy="23890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17" name="Rectangle 1846">
                <a:extLst>
                  <a:ext uri="{FF2B5EF4-FFF2-40B4-BE49-F238E27FC236}">
                    <a16:creationId xmlns:a16="http://schemas.microsoft.com/office/drawing/2014/main" id="{8B020880-2C6B-4184-966C-954C6B760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8165" y="2120631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18" name="Rectangle 1847">
                <a:extLst>
                  <a:ext uri="{FF2B5EF4-FFF2-40B4-BE49-F238E27FC236}">
                    <a16:creationId xmlns:a16="http://schemas.microsoft.com/office/drawing/2014/main" id="{C4988ADD-7B70-4523-956F-5211AB8FEF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8650" y="2222502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19" name="Rectangle 1848">
                <a:extLst>
                  <a:ext uri="{FF2B5EF4-FFF2-40B4-BE49-F238E27FC236}">
                    <a16:creationId xmlns:a16="http://schemas.microsoft.com/office/drawing/2014/main" id="{7C60FBFF-EB37-4E39-8F77-EE579BFB79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20036" y="2120631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0" name="Rectangle 1849">
                <a:extLst>
                  <a:ext uri="{FF2B5EF4-FFF2-40B4-BE49-F238E27FC236}">
                    <a16:creationId xmlns:a16="http://schemas.microsoft.com/office/drawing/2014/main" id="{DFB3F923-9395-45E2-8D63-4D6612869B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8650" y="2120631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1" name="Rectangle 1850">
                <a:extLst>
                  <a:ext uri="{FF2B5EF4-FFF2-40B4-BE49-F238E27FC236}">
                    <a16:creationId xmlns:a16="http://schemas.microsoft.com/office/drawing/2014/main" id="{1515620F-3021-495F-8ACC-2918D3F140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8165" y="2154888"/>
                <a:ext cx="17129" cy="1622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2" name="Rectangle 1851">
                <a:extLst>
                  <a:ext uri="{FF2B5EF4-FFF2-40B4-BE49-F238E27FC236}">
                    <a16:creationId xmlns:a16="http://schemas.microsoft.com/office/drawing/2014/main" id="{D38B42DC-2557-4507-8C08-0407F06EF3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66779" y="2154888"/>
                <a:ext cx="17129" cy="1622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3" name="Rectangle 1852">
                <a:extLst>
                  <a:ext uri="{FF2B5EF4-FFF2-40B4-BE49-F238E27FC236}">
                    <a16:creationId xmlns:a16="http://schemas.microsoft.com/office/drawing/2014/main" id="{5D0FBE67-3B08-4E6A-A7C4-0186789FF0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20036" y="2154888"/>
                <a:ext cx="17129" cy="1622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4" name="Rectangle 1853">
                <a:extLst>
                  <a:ext uri="{FF2B5EF4-FFF2-40B4-BE49-F238E27FC236}">
                    <a16:creationId xmlns:a16="http://schemas.microsoft.com/office/drawing/2014/main" id="{58E1C527-C25B-44EC-9276-BBCA7DAF80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8650" y="2154888"/>
                <a:ext cx="17129" cy="1622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5" name="Rectangle 1854">
                <a:extLst>
                  <a:ext uri="{FF2B5EF4-FFF2-40B4-BE49-F238E27FC236}">
                    <a16:creationId xmlns:a16="http://schemas.microsoft.com/office/drawing/2014/main" id="{5AA852FF-7511-4E0B-9A86-C07CED5FA4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8165" y="2188244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6" name="Rectangle 1855">
                <a:extLst>
                  <a:ext uri="{FF2B5EF4-FFF2-40B4-BE49-F238E27FC236}">
                    <a16:creationId xmlns:a16="http://schemas.microsoft.com/office/drawing/2014/main" id="{032B2417-AA4B-4E24-99C1-65277B0A32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66779" y="2188244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7" name="Rectangle 1856">
                <a:extLst>
                  <a:ext uri="{FF2B5EF4-FFF2-40B4-BE49-F238E27FC236}">
                    <a16:creationId xmlns:a16="http://schemas.microsoft.com/office/drawing/2014/main" id="{A2B5F385-8719-4ABE-BFAD-C91FC8462F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20036" y="2188244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8" name="Rectangle 1857">
                <a:extLst>
                  <a:ext uri="{FF2B5EF4-FFF2-40B4-BE49-F238E27FC236}">
                    <a16:creationId xmlns:a16="http://schemas.microsoft.com/office/drawing/2014/main" id="{DC4C2AEB-4349-461F-A8A3-2212ECCB75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8650" y="2188244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29" name="Rectangle 1858">
                <a:extLst>
                  <a:ext uri="{FF2B5EF4-FFF2-40B4-BE49-F238E27FC236}">
                    <a16:creationId xmlns:a16="http://schemas.microsoft.com/office/drawing/2014/main" id="{C1446FF6-CC4B-465C-959A-466E4719DC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8165" y="2222502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30" name="Rectangle 1859">
                <a:extLst>
                  <a:ext uri="{FF2B5EF4-FFF2-40B4-BE49-F238E27FC236}">
                    <a16:creationId xmlns:a16="http://schemas.microsoft.com/office/drawing/2014/main" id="{7D33951A-9FAD-4EDA-A90A-29CB575DF4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66779" y="2222502"/>
                <a:ext cx="17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31" name="Rectangle 1860">
                <a:extLst>
                  <a:ext uri="{FF2B5EF4-FFF2-40B4-BE49-F238E27FC236}">
                    <a16:creationId xmlns:a16="http://schemas.microsoft.com/office/drawing/2014/main" id="{3926EC17-9C8F-44CB-ACC6-2F88CB2ADF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66779" y="2017858"/>
                <a:ext cx="17129" cy="5138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32" name="Rectangle 1861">
                <a:extLst>
                  <a:ext uri="{FF2B5EF4-FFF2-40B4-BE49-F238E27FC236}">
                    <a16:creationId xmlns:a16="http://schemas.microsoft.com/office/drawing/2014/main" id="{00648B04-D5C4-4F5C-880F-57BE47725B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20036" y="2017858"/>
                <a:ext cx="17129" cy="51387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33" name="Freeform 1862">
                <a:extLst>
                  <a:ext uri="{FF2B5EF4-FFF2-40B4-BE49-F238E27FC236}">
                    <a16:creationId xmlns:a16="http://schemas.microsoft.com/office/drawing/2014/main" id="{45AE05B3-02D6-425F-9080-C558725878C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15392" y="2034987"/>
                <a:ext cx="273159" cy="238902"/>
              </a:xfrm>
              <a:custGeom>
                <a:avLst/>
                <a:gdLst>
                  <a:gd name="T0" fmla="*/ 284 w 303"/>
                  <a:gd name="T1" fmla="*/ 246 h 265"/>
                  <a:gd name="T2" fmla="*/ 19 w 303"/>
                  <a:gd name="T3" fmla="*/ 246 h 265"/>
                  <a:gd name="T4" fmla="*/ 19 w 303"/>
                  <a:gd name="T5" fmla="*/ 19 h 265"/>
                  <a:gd name="T6" fmla="*/ 284 w 303"/>
                  <a:gd name="T7" fmla="*/ 19 h 265"/>
                  <a:gd name="T8" fmla="*/ 284 w 303"/>
                  <a:gd name="T9" fmla="*/ 246 h 265"/>
                  <a:gd name="T10" fmla="*/ 303 w 303"/>
                  <a:gd name="T11" fmla="*/ 0 h 265"/>
                  <a:gd name="T12" fmla="*/ 0 w 303"/>
                  <a:gd name="T13" fmla="*/ 0 h 265"/>
                  <a:gd name="T14" fmla="*/ 0 w 303"/>
                  <a:gd name="T15" fmla="*/ 265 h 265"/>
                  <a:gd name="T16" fmla="*/ 303 w 303"/>
                  <a:gd name="T17" fmla="*/ 265 h 265"/>
                  <a:gd name="T18" fmla="*/ 303 w 303"/>
                  <a:gd name="T19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3" h="265">
                    <a:moveTo>
                      <a:pt x="284" y="246"/>
                    </a:moveTo>
                    <a:lnTo>
                      <a:pt x="19" y="246"/>
                    </a:lnTo>
                    <a:lnTo>
                      <a:pt x="19" y="19"/>
                    </a:lnTo>
                    <a:lnTo>
                      <a:pt x="284" y="19"/>
                    </a:lnTo>
                    <a:lnTo>
                      <a:pt x="284" y="246"/>
                    </a:lnTo>
                    <a:close/>
                    <a:moveTo>
                      <a:pt x="303" y="0"/>
                    </a:moveTo>
                    <a:lnTo>
                      <a:pt x="0" y="0"/>
                    </a:lnTo>
                    <a:lnTo>
                      <a:pt x="0" y="265"/>
                    </a:lnTo>
                    <a:lnTo>
                      <a:pt x="303" y="265"/>
                    </a:lnTo>
                    <a:lnTo>
                      <a:pt x="303" y="0"/>
                    </a:lnTo>
                    <a:close/>
                  </a:path>
                </a:pathLst>
              </a:cu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  <p:sp>
            <p:nvSpPr>
              <p:cNvPr id="334" name="Rectangle 1863">
                <a:extLst>
                  <a:ext uri="{FF2B5EF4-FFF2-40B4-BE49-F238E27FC236}">
                    <a16:creationId xmlns:a16="http://schemas.microsoft.com/office/drawing/2014/main" id="{BB1BC2BD-1D79-43F4-8563-59DC9E0A50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24407" y="2086373"/>
                <a:ext cx="255129" cy="17129"/>
              </a:xfrm>
              <a:prstGeom prst="rect">
                <a:avLst/>
              </a:prstGeom>
              <a:solidFill>
                <a:srgbClr val="B3E7FB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</p:grpSp>
      <p:grpSp>
        <p:nvGrpSpPr>
          <p:cNvPr id="335" name="Group 334">
            <a:extLst>
              <a:ext uri="{FF2B5EF4-FFF2-40B4-BE49-F238E27FC236}">
                <a16:creationId xmlns:a16="http://schemas.microsoft.com/office/drawing/2014/main" id="{B3520A2F-7911-4622-837D-10F0A191319F}"/>
              </a:ext>
            </a:extLst>
          </p:cNvPr>
          <p:cNvGrpSpPr/>
          <p:nvPr/>
        </p:nvGrpSpPr>
        <p:grpSpPr>
          <a:xfrm>
            <a:off x="1301213" y="1624759"/>
            <a:ext cx="1648542" cy="1968441"/>
            <a:chOff x="6310232" y="1964021"/>
            <a:chExt cx="1648776" cy="1968720"/>
          </a:xfrm>
        </p:grpSpPr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10FE43C8-797E-4371-9CF5-4A18B44BC97A}"/>
                </a:ext>
              </a:extLst>
            </p:cNvPr>
            <p:cNvSpPr/>
            <p:nvPr/>
          </p:nvSpPr>
          <p:spPr>
            <a:xfrm>
              <a:off x="6310232" y="2935834"/>
              <a:ext cx="1648776" cy="99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89621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961" b="1" i="0" u="none" strike="noStrike" kern="0" cap="none" spc="0" normalizeH="0" baseline="0" noProof="0">
                  <a:ln>
                    <a:noFill/>
                  </a:ln>
                  <a:solidFill>
                    <a:srgbClr val="0078D7"/>
                  </a:solidFill>
                  <a:effectLst/>
                  <a:uLnTx/>
                  <a:uFillTx/>
                  <a:latin typeface="Segoe UI Semibold" charset="0"/>
                  <a:ea typeface="Segoe UI Semibold" charset="0"/>
                  <a:cs typeface="Segoe UI Semibold" charset="0"/>
                </a:rPr>
                <a:t>Chat-based Workspace</a:t>
              </a:r>
            </a:p>
            <a:p>
              <a:pPr marL="0" marR="0" lvl="0" indent="0" defTabSz="89621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/>
              </a:endParaRPr>
            </a:p>
            <a:p>
              <a:pPr marL="0" marR="0" lvl="0" indent="0" defTabSz="89621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67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rPr>
                <a:t>Teams</a:t>
              </a:r>
            </a:p>
          </p:txBody>
        </p:sp>
        <p:grpSp>
          <p:nvGrpSpPr>
            <p:cNvPr id="337" name="Group 336">
              <a:extLst>
                <a:ext uri="{FF2B5EF4-FFF2-40B4-BE49-F238E27FC236}">
                  <a16:creationId xmlns:a16="http://schemas.microsoft.com/office/drawing/2014/main" id="{64EC4188-B987-46B4-89FF-BFB52FBAFC7F}"/>
                </a:ext>
              </a:extLst>
            </p:cNvPr>
            <p:cNvGrpSpPr/>
            <p:nvPr/>
          </p:nvGrpSpPr>
          <p:grpSpPr>
            <a:xfrm>
              <a:off x="6417367" y="1964021"/>
              <a:ext cx="794036" cy="793333"/>
              <a:chOff x="8543224" y="2672222"/>
              <a:chExt cx="502920" cy="471698"/>
            </a:xfrm>
          </p:grpSpPr>
          <p:sp>
            <p:nvSpPr>
              <p:cNvPr id="338" name="Speech Bubble: Oval 89">
                <a:extLst>
                  <a:ext uri="{FF2B5EF4-FFF2-40B4-BE49-F238E27FC236}">
                    <a16:creationId xmlns:a16="http://schemas.microsoft.com/office/drawing/2014/main" id="{09A69806-3297-41E3-B096-0A5B8447B5B6}"/>
                  </a:ext>
                </a:extLst>
              </p:cNvPr>
              <p:cNvSpPr/>
              <p:nvPr/>
            </p:nvSpPr>
            <p:spPr bwMode="auto">
              <a:xfrm rot="20467886">
                <a:off x="8543224" y="2672222"/>
                <a:ext cx="502920" cy="471698"/>
              </a:xfrm>
              <a:prstGeom prst="wedgeEllipseCallout">
                <a:avLst/>
              </a:prstGeom>
              <a:solidFill>
                <a:srgbClr val="FFFFFF"/>
              </a:solidFill>
              <a:ln w="1905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7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339" name="Group 338">
                <a:extLst>
                  <a:ext uri="{FF2B5EF4-FFF2-40B4-BE49-F238E27FC236}">
                    <a16:creationId xmlns:a16="http://schemas.microsoft.com/office/drawing/2014/main" id="{FBA69EFD-782B-4149-9B57-F26EAE304246}"/>
                  </a:ext>
                </a:extLst>
              </p:cNvPr>
              <p:cNvGrpSpPr/>
              <p:nvPr/>
            </p:nvGrpSpPr>
            <p:grpSpPr>
              <a:xfrm>
                <a:off x="8641326" y="2785695"/>
                <a:ext cx="277172" cy="269473"/>
                <a:chOff x="9153656" y="1246386"/>
                <a:chExt cx="1041342" cy="1012418"/>
              </a:xfrm>
            </p:grpSpPr>
            <p:grpSp>
              <p:nvGrpSpPr>
                <p:cNvPr id="340" name="Group 339">
                  <a:extLst>
                    <a:ext uri="{FF2B5EF4-FFF2-40B4-BE49-F238E27FC236}">
                      <a16:creationId xmlns:a16="http://schemas.microsoft.com/office/drawing/2014/main" id="{8F00EE8B-5F3F-46EC-A07F-4321AE3C4C00}"/>
                    </a:ext>
                  </a:extLst>
                </p:cNvPr>
                <p:cNvGrpSpPr/>
                <p:nvPr/>
              </p:nvGrpSpPr>
              <p:grpSpPr>
                <a:xfrm>
                  <a:off x="9153656" y="1246386"/>
                  <a:ext cx="1041342" cy="1012418"/>
                  <a:chOff x="3354388" y="3827463"/>
                  <a:chExt cx="285750" cy="277813"/>
                </a:xfrm>
              </p:grpSpPr>
              <p:sp>
                <p:nvSpPr>
                  <p:cNvPr id="345" name="Freeform 136">
                    <a:extLst>
                      <a:ext uri="{FF2B5EF4-FFF2-40B4-BE49-F238E27FC236}">
                        <a16:creationId xmlns:a16="http://schemas.microsoft.com/office/drawing/2014/main" id="{522AF046-7C84-40E5-8582-4601760652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54388" y="3827463"/>
                    <a:ext cx="211138" cy="203200"/>
                  </a:xfrm>
                  <a:custGeom>
                    <a:avLst/>
                    <a:gdLst>
                      <a:gd name="T0" fmla="*/ 50 w 133"/>
                      <a:gd name="T1" fmla="*/ 97 h 128"/>
                      <a:gd name="T2" fmla="*/ 19 w 133"/>
                      <a:gd name="T3" fmla="*/ 128 h 128"/>
                      <a:gd name="T4" fmla="*/ 19 w 133"/>
                      <a:gd name="T5" fmla="*/ 95 h 128"/>
                      <a:gd name="T6" fmla="*/ 0 w 133"/>
                      <a:gd name="T7" fmla="*/ 95 h 128"/>
                      <a:gd name="T8" fmla="*/ 0 w 133"/>
                      <a:gd name="T9" fmla="*/ 0 h 128"/>
                      <a:gd name="T10" fmla="*/ 133 w 133"/>
                      <a:gd name="T11" fmla="*/ 0 h 128"/>
                      <a:gd name="T12" fmla="*/ 133 w 133"/>
                      <a:gd name="T13" fmla="*/ 33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3" h="128">
                        <a:moveTo>
                          <a:pt x="50" y="97"/>
                        </a:moveTo>
                        <a:lnTo>
                          <a:pt x="19" y="128"/>
                        </a:lnTo>
                        <a:lnTo>
                          <a:pt x="19" y="95"/>
                        </a:lnTo>
                        <a:lnTo>
                          <a:pt x="0" y="95"/>
                        </a:lnTo>
                        <a:lnTo>
                          <a:pt x="0" y="0"/>
                        </a:lnTo>
                        <a:lnTo>
                          <a:pt x="133" y="0"/>
                        </a:lnTo>
                        <a:lnTo>
                          <a:pt x="133" y="33"/>
                        </a:lnTo>
                      </a:path>
                    </a:pathLst>
                  </a:custGeom>
                  <a:noFill/>
                  <a:ln w="19050" cap="rnd">
                    <a:solidFill>
                      <a:srgbClr val="B3E7FB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89617" tIns="44808" rIns="89617" bIns="4480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896214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765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Segoe UI"/>
                    </a:endParaRPr>
                  </a:p>
                </p:txBody>
              </p:sp>
              <p:sp>
                <p:nvSpPr>
                  <p:cNvPr id="346" name="Freeform 137">
                    <a:extLst>
                      <a:ext uri="{FF2B5EF4-FFF2-40B4-BE49-F238E27FC236}">
                        <a16:creationId xmlns:a16="http://schemas.microsoft.com/office/drawing/2014/main" id="{C6285663-4A75-4475-A786-85FFB89452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459163" y="3902076"/>
                    <a:ext cx="180975" cy="203200"/>
                  </a:xfrm>
                  <a:custGeom>
                    <a:avLst/>
                    <a:gdLst>
                      <a:gd name="T0" fmla="*/ 0 w 114"/>
                      <a:gd name="T1" fmla="*/ 95 h 128"/>
                      <a:gd name="T2" fmla="*/ 62 w 114"/>
                      <a:gd name="T3" fmla="*/ 95 h 128"/>
                      <a:gd name="T4" fmla="*/ 95 w 114"/>
                      <a:gd name="T5" fmla="*/ 128 h 128"/>
                      <a:gd name="T6" fmla="*/ 95 w 114"/>
                      <a:gd name="T7" fmla="*/ 95 h 128"/>
                      <a:gd name="T8" fmla="*/ 114 w 114"/>
                      <a:gd name="T9" fmla="*/ 95 h 128"/>
                      <a:gd name="T10" fmla="*/ 114 w 114"/>
                      <a:gd name="T11" fmla="*/ 0 h 128"/>
                      <a:gd name="T12" fmla="*/ 0 w 114"/>
                      <a:gd name="T13" fmla="*/ 0 h 128"/>
                      <a:gd name="T14" fmla="*/ 0 w 114"/>
                      <a:gd name="T15" fmla="*/ 95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4" h="128">
                        <a:moveTo>
                          <a:pt x="0" y="95"/>
                        </a:moveTo>
                        <a:lnTo>
                          <a:pt x="62" y="95"/>
                        </a:lnTo>
                        <a:lnTo>
                          <a:pt x="95" y="128"/>
                        </a:lnTo>
                        <a:lnTo>
                          <a:pt x="95" y="95"/>
                        </a:lnTo>
                        <a:lnTo>
                          <a:pt x="114" y="95"/>
                        </a:lnTo>
                        <a:lnTo>
                          <a:pt x="114" y="0"/>
                        </a:lnTo>
                        <a:lnTo>
                          <a:pt x="0" y="0"/>
                        </a:lnTo>
                        <a:lnTo>
                          <a:pt x="0" y="95"/>
                        </a:lnTo>
                        <a:close/>
                      </a:path>
                    </a:pathLst>
                  </a:custGeom>
                  <a:noFill/>
                  <a:ln w="19050" cap="rnd">
                    <a:solidFill>
                      <a:srgbClr val="B3E7FB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89617" tIns="44808" rIns="89617" bIns="4480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896214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765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Segoe UI"/>
                    </a:endParaRPr>
                  </a:p>
                </p:txBody>
              </p:sp>
            </p:grpSp>
            <p:grpSp>
              <p:nvGrpSpPr>
                <p:cNvPr id="341" name="Group 340">
                  <a:extLst>
                    <a:ext uri="{FF2B5EF4-FFF2-40B4-BE49-F238E27FC236}">
                      <a16:creationId xmlns:a16="http://schemas.microsoft.com/office/drawing/2014/main" id="{8A116152-94FB-4F80-AD20-1B7F75C607A1}"/>
                    </a:ext>
                  </a:extLst>
                </p:cNvPr>
                <p:cNvGrpSpPr/>
                <p:nvPr/>
              </p:nvGrpSpPr>
              <p:grpSpPr>
                <a:xfrm>
                  <a:off x="9677161" y="1784291"/>
                  <a:ext cx="415679" cy="76644"/>
                  <a:chOff x="9636521" y="1784291"/>
                  <a:chExt cx="415679" cy="76644"/>
                </a:xfrm>
              </p:grpSpPr>
              <p:sp>
                <p:nvSpPr>
                  <p:cNvPr id="342" name="Oval 341">
                    <a:extLst>
                      <a:ext uri="{FF2B5EF4-FFF2-40B4-BE49-F238E27FC236}">
                        <a16:creationId xmlns:a16="http://schemas.microsoft.com/office/drawing/2014/main" id="{A0E61DD6-D9F6-45A5-B85E-9E46070E458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636521" y="1784291"/>
                    <a:ext cx="76644" cy="76644"/>
                  </a:xfrm>
                  <a:prstGeom prst="ellipse">
                    <a:avLst/>
                  </a:prstGeom>
                  <a:solidFill>
                    <a:srgbClr val="B3E7FB"/>
                  </a:solidFill>
                  <a:ln w="9525" cap="flat" cmpd="sng" algn="ctr">
                    <a:noFill/>
                    <a:prstDash val="solid"/>
                    <a:headEnd type="none" w="med" len="med"/>
                    <a:tailEnd type="none" w="med" len="med"/>
                  </a:ln>
                  <a:effectLst/>
                </p:spPr>
                <p:txBody>
                  <a:bodyPr rot="0" spcFirstLastPara="0" vertOverflow="overflow" horzOverflow="overflow" vert="horz" wrap="square" lIns="179234" tIns="143387" rIns="179234" bIns="143387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3751" eaLnBrk="1" fontAlgn="base" latinLnBrk="0" hangingPunct="1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353" b="0" i="0" u="none" strike="noStrike" kern="0" cap="none" spc="0" normalizeH="0" baseline="0" noProof="0" err="1">
                      <a:ln>
                        <a:noFill/>
                      </a:ln>
                      <a:gradFill>
                        <a:gsLst>
                          <a:gs pos="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0"/>
                      </a:gradFill>
                      <a:effectLst/>
                      <a:uLnTx/>
                      <a:uFillTx/>
                      <a:latin typeface="Segoe UI"/>
                      <a:ea typeface="Segoe UI" pitchFamily="34" charset="0"/>
                      <a:cs typeface="Segoe UI" pitchFamily="34" charset="0"/>
                    </a:endParaRPr>
                  </a:p>
                </p:txBody>
              </p:sp>
              <p:sp>
                <p:nvSpPr>
                  <p:cNvPr id="343" name="Oval 342">
                    <a:extLst>
                      <a:ext uri="{FF2B5EF4-FFF2-40B4-BE49-F238E27FC236}">
                        <a16:creationId xmlns:a16="http://schemas.microsoft.com/office/drawing/2014/main" id="{19FE62EE-C555-43F5-92DC-4469C980ADA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806039" y="1784291"/>
                    <a:ext cx="76644" cy="76644"/>
                  </a:xfrm>
                  <a:prstGeom prst="ellipse">
                    <a:avLst/>
                  </a:prstGeom>
                  <a:solidFill>
                    <a:srgbClr val="B3E7FB"/>
                  </a:solidFill>
                  <a:ln w="9525" cap="flat" cmpd="sng" algn="ctr">
                    <a:noFill/>
                    <a:prstDash val="solid"/>
                    <a:headEnd type="none" w="med" len="med"/>
                    <a:tailEnd type="none" w="med" len="med"/>
                  </a:ln>
                  <a:effectLst/>
                </p:spPr>
                <p:txBody>
                  <a:bodyPr rot="0" spcFirstLastPara="0" vertOverflow="overflow" horzOverflow="overflow" vert="horz" wrap="square" lIns="179234" tIns="143387" rIns="179234" bIns="143387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3751" eaLnBrk="1" fontAlgn="base" latinLnBrk="0" hangingPunct="1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353" b="0" i="0" u="none" strike="noStrike" kern="0" cap="none" spc="0" normalizeH="0" baseline="0" noProof="0" err="1">
                      <a:ln>
                        <a:noFill/>
                      </a:ln>
                      <a:gradFill>
                        <a:gsLst>
                          <a:gs pos="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0"/>
                      </a:gradFill>
                      <a:effectLst/>
                      <a:uLnTx/>
                      <a:uFillTx/>
                      <a:latin typeface="Segoe UI"/>
                      <a:ea typeface="Segoe UI" pitchFamily="34" charset="0"/>
                      <a:cs typeface="Segoe UI" pitchFamily="34" charset="0"/>
                    </a:endParaRPr>
                  </a:p>
                </p:txBody>
              </p:sp>
              <p:sp>
                <p:nvSpPr>
                  <p:cNvPr id="344" name="Oval 343">
                    <a:extLst>
                      <a:ext uri="{FF2B5EF4-FFF2-40B4-BE49-F238E27FC236}">
                        <a16:creationId xmlns:a16="http://schemas.microsoft.com/office/drawing/2014/main" id="{C810F20E-1DB7-49D7-8653-695E23C5C30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975556" y="1784291"/>
                    <a:ext cx="76644" cy="76644"/>
                  </a:xfrm>
                  <a:prstGeom prst="ellipse">
                    <a:avLst/>
                  </a:prstGeom>
                  <a:solidFill>
                    <a:srgbClr val="B3E7FB"/>
                  </a:solidFill>
                  <a:ln w="9525" cap="flat" cmpd="sng" algn="ctr">
                    <a:noFill/>
                    <a:prstDash val="solid"/>
                    <a:headEnd type="none" w="med" len="med"/>
                    <a:tailEnd type="none" w="med" len="med"/>
                  </a:ln>
                  <a:effectLst/>
                </p:spPr>
                <p:txBody>
                  <a:bodyPr rot="0" spcFirstLastPara="0" vertOverflow="overflow" horzOverflow="overflow" vert="horz" wrap="square" lIns="179234" tIns="143387" rIns="179234" bIns="143387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913751" eaLnBrk="1" fontAlgn="base" latinLnBrk="0" hangingPunct="1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353" b="0" i="0" u="none" strike="noStrike" kern="0" cap="none" spc="0" normalizeH="0" baseline="0" noProof="0" err="1">
                      <a:ln>
                        <a:noFill/>
                      </a:ln>
                      <a:gradFill>
                        <a:gsLst>
                          <a:gs pos="0">
                            <a:srgbClr val="FFFFFF"/>
                          </a:gs>
                          <a:gs pos="100000">
                            <a:srgbClr val="FFFFFF"/>
                          </a:gs>
                        </a:gsLst>
                        <a:lin ang="5400000" scaled="0"/>
                      </a:gradFill>
                      <a:effectLst/>
                      <a:uLnTx/>
                      <a:uFillTx/>
                      <a:latin typeface="Segoe UI"/>
                      <a:ea typeface="Segoe UI" pitchFamily="34" charset="0"/>
                      <a:cs typeface="Segoe UI" pitchFamily="34" charset="0"/>
                    </a:endParaRPr>
                  </a:p>
                </p:txBody>
              </p:sp>
            </p:grpSp>
          </p:grpSp>
        </p:grpSp>
      </p:grpSp>
      <p:sp>
        <p:nvSpPr>
          <p:cNvPr id="347" name="Rectangle 346">
            <a:extLst>
              <a:ext uri="{FF2B5EF4-FFF2-40B4-BE49-F238E27FC236}">
                <a16:creationId xmlns:a16="http://schemas.microsoft.com/office/drawing/2014/main" id="{D30D0D96-930E-486B-9AA6-34BB987CFEC0}"/>
              </a:ext>
            </a:extLst>
          </p:cNvPr>
          <p:cNvSpPr/>
          <p:nvPr/>
        </p:nvSpPr>
        <p:spPr>
          <a:xfrm>
            <a:off x="7306654" y="2574093"/>
            <a:ext cx="1979334" cy="1480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6214">
              <a:defRPr/>
            </a:pP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Sites &amp; Content Management</a:t>
            </a:r>
          </a:p>
          <a:p>
            <a:pPr defTabSz="896214">
              <a:defRPr/>
            </a:pPr>
            <a:endParaRPr lang="en-US" sz="400" kern="0">
              <a:solidFill>
                <a:sysClr val="windowText" lastClr="000000"/>
              </a:solidFill>
              <a:latin typeface="Segoe UI"/>
            </a:endParaRPr>
          </a:p>
          <a:p>
            <a:pPr defTabSz="896214">
              <a:defRPr/>
            </a:pPr>
            <a:r>
              <a:rPr lang="en-US" sz="1567" kern="0">
                <a:solidFill>
                  <a:sysClr val="windowText" lastClr="000000"/>
                </a:solidFill>
                <a:latin typeface="Segoe UI"/>
              </a:rPr>
              <a:t>SharePoint and OneDrive for Business</a:t>
            </a:r>
          </a:p>
        </p:txBody>
      </p:sp>
      <p:grpSp>
        <p:nvGrpSpPr>
          <p:cNvPr id="348" name="Group 347">
            <a:extLst>
              <a:ext uri="{FF2B5EF4-FFF2-40B4-BE49-F238E27FC236}">
                <a16:creationId xmlns:a16="http://schemas.microsoft.com/office/drawing/2014/main" id="{081A7597-E1C9-4A06-B471-0B4CC3110BB7}"/>
              </a:ext>
            </a:extLst>
          </p:cNvPr>
          <p:cNvGrpSpPr/>
          <p:nvPr/>
        </p:nvGrpSpPr>
        <p:grpSpPr>
          <a:xfrm>
            <a:off x="7424398" y="1602285"/>
            <a:ext cx="793220" cy="793922"/>
            <a:chOff x="5662299" y="3812508"/>
            <a:chExt cx="502475" cy="472116"/>
          </a:xfrm>
        </p:grpSpPr>
        <p:sp>
          <p:nvSpPr>
            <p:cNvPr id="349" name="Speech Bubble: Oval 73">
              <a:extLst>
                <a:ext uri="{FF2B5EF4-FFF2-40B4-BE49-F238E27FC236}">
                  <a16:creationId xmlns:a16="http://schemas.microsoft.com/office/drawing/2014/main" id="{E14F744C-B300-4DF6-ACF0-ADF5660DBD58}"/>
                </a:ext>
              </a:extLst>
            </p:cNvPr>
            <p:cNvSpPr/>
            <p:nvPr/>
          </p:nvSpPr>
          <p:spPr bwMode="auto">
            <a:xfrm rot="18000000" flipH="1">
              <a:off x="5677479" y="3797328"/>
              <a:ext cx="472116" cy="502475"/>
            </a:xfrm>
            <a:prstGeom prst="wedgeEllipseCallout">
              <a:avLst>
                <a:gd name="adj1" fmla="val 55283"/>
                <a:gd name="adj2" fmla="val 33919"/>
              </a:avLst>
            </a:prstGeom>
            <a:solidFill>
              <a:srgbClr val="FFFFFF"/>
            </a:solidFill>
            <a:ln w="190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50" name="Group 349">
              <a:extLst>
                <a:ext uri="{FF2B5EF4-FFF2-40B4-BE49-F238E27FC236}">
                  <a16:creationId xmlns:a16="http://schemas.microsoft.com/office/drawing/2014/main" id="{6789EA7A-668B-469B-8B37-9CCC83645B43}"/>
                </a:ext>
              </a:extLst>
            </p:cNvPr>
            <p:cNvGrpSpPr/>
            <p:nvPr/>
          </p:nvGrpSpPr>
          <p:grpSpPr>
            <a:xfrm>
              <a:off x="5746937" y="3950970"/>
              <a:ext cx="349769" cy="237945"/>
              <a:chOff x="689910" y="4654336"/>
              <a:chExt cx="302278" cy="205637"/>
            </a:xfrm>
            <a:solidFill>
              <a:srgbClr val="B3E7FB"/>
            </a:solidFill>
          </p:grpSpPr>
          <p:grpSp>
            <p:nvGrpSpPr>
              <p:cNvPr id="351" name="Group 350">
                <a:extLst>
                  <a:ext uri="{FF2B5EF4-FFF2-40B4-BE49-F238E27FC236}">
                    <a16:creationId xmlns:a16="http://schemas.microsoft.com/office/drawing/2014/main" id="{C45D3911-536E-4F3F-8213-8A80626CCDC1}"/>
                  </a:ext>
                </a:extLst>
              </p:cNvPr>
              <p:cNvGrpSpPr/>
              <p:nvPr/>
            </p:nvGrpSpPr>
            <p:grpSpPr>
              <a:xfrm>
                <a:off x="689910" y="4654336"/>
                <a:ext cx="242678" cy="175179"/>
                <a:chOff x="673036" y="4654336"/>
                <a:chExt cx="242678" cy="175179"/>
              </a:xfrm>
              <a:grpFill/>
            </p:grpSpPr>
            <p:sp>
              <p:nvSpPr>
                <p:cNvPr id="353" name="Rectangle 2050">
                  <a:extLst>
                    <a:ext uri="{FF2B5EF4-FFF2-40B4-BE49-F238E27FC236}">
                      <a16:creationId xmlns:a16="http://schemas.microsoft.com/office/drawing/2014/main" id="{C5783EF5-27E7-49D8-B0FF-BBADB86103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87142" y="4794961"/>
                  <a:ext cx="14464" cy="30536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4" name="Rectangle 2051">
                  <a:extLst>
                    <a:ext uri="{FF2B5EF4-FFF2-40B4-BE49-F238E27FC236}">
                      <a16:creationId xmlns:a16="http://schemas.microsoft.com/office/drawing/2014/main" id="{AC8A9151-6719-4708-90C7-F9AB48D782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56607" y="4814247"/>
                  <a:ext cx="75536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5" name="Freeform 2052">
                  <a:extLst>
                    <a:ext uri="{FF2B5EF4-FFF2-40B4-BE49-F238E27FC236}">
                      <a16:creationId xmlns:a16="http://schemas.microsoft.com/office/drawing/2014/main" id="{FD565816-3BCE-4DE2-88B5-C529CE55E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3036" y="4654336"/>
                  <a:ext cx="242678" cy="151875"/>
                </a:xfrm>
                <a:custGeom>
                  <a:avLst/>
                  <a:gdLst>
                    <a:gd name="T0" fmla="*/ 186 w 302"/>
                    <a:gd name="T1" fmla="*/ 189 h 189"/>
                    <a:gd name="T2" fmla="*/ 0 w 302"/>
                    <a:gd name="T3" fmla="*/ 189 h 189"/>
                    <a:gd name="T4" fmla="*/ 0 w 302"/>
                    <a:gd name="T5" fmla="*/ 0 h 189"/>
                    <a:gd name="T6" fmla="*/ 302 w 302"/>
                    <a:gd name="T7" fmla="*/ 0 h 189"/>
                    <a:gd name="T8" fmla="*/ 302 w 302"/>
                    <a:gd name="T9" fmla="*/ 66 h 189"/>
                    <a:gd name="T10" fmla="*/ 283 w 302"/>
                    <a:gd name="T11" fmla="*/ 66 h 189"/>
                    <a:gd name="T12" fmla="*/ 283 w 302"/>
                    <a:gd name="T13" fmla="*/ 19 h 189"/>
                    <a:gd name="T14" fmla="*/ 19 w 302"/>
                    <a:gd name="T15" fmla="*/ 19 h 189"/>
                    <a:gd name="T16" fmla="*/ 19 w 302"/>
                    <a:gd name="T17" fmla="*/ 170 h 189"/>
                    <a:gd name="T18" fmla="*/ 186 w 302"/>
                    <a:gd name="T19" fmla="*/ 170 h 189"/>
                    <a:gd name="T20" fmla="*/ 186 w 302"/>
                    <a:gd name="T21" fmla="*/ 189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2" h="189">
                      <a:moveTo>
                        <a:pt x="186" y="189"/>
                      </a:moveTo>
                      <a:lnTo>
                        <a:pt x="0" y="189"/>
                      </a:lnTo>
                      <a:lnTo>
                        <a:pt x="0" y="0"/>
                      </a:lnTo>
                      <a:lnTo>
                        <a:pt x="302" y="0"/>
                      </a:lnTo>
                      <a:lnTo>
                        <a:pt x="302" y="66"/>
                      </a:lnTo>
                      <a:lnTo>
                        <a:pt x="283" y="66"/>
                      </a:lnTo>
                      <a:lnTo>
                        <a:pt x="283" y="19"/>
                      </a:lnTo>
                      <a:lnTo>
                        <a:pt x="19" y="19"/>
                      </a:lnTo>
                      <a:lnTo>
                        <a:pt x="19" y="170"/>
                      </a:lnTo>
                      <a:lnTo>
                        <a:pt x="186" y="170"/>
                      </a:lnTo>
                      <a:lnTo>
                        <a:pt x="186" y="18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6" name="Rectangle 2053">
                  <a:extLst>
                    <a:ext uri="{FF2B5EF4-FFF2-40B4-BE49-F238E27FC236}">
                      <a16:creationId xmlns:a16="http://schemas.microsoft.com/office/drawing/2014/main" id="{6BC796C8-CC48-4E04-8007-059763EB5AF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6071" y="4737908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7" name="Rectangle 2054">
                  <a:extLst>
                    <a:ext uri="{FF2B5EF4-FFF2-40B4-BE49-F238E27FC236}">
                      <a16:creationId xmlns:a16="http://schemas.microsoft.com/office/drawing/2014/main" id="{81500762-E54A-4D32-927E-FD2966EF95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6071" y="4707372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8" name="Rectangle 2055">
                  <a:extLst>
                    <a:ext uri="{FF2B5EF4-FFF2-40B4-BE49-F238E27FC236}">
                      <a16:creationId xmlns:a16="http://schemas.microsoft.com/office/drawing/2014/main" id="{DD056059-49F3-4D10-B5AB-4F6BEC6435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56607" y="4737908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59" name="Rectangle 2056">
                  <a:extLst>
                    <a:ext uri="{FF2B5EF4-FFF2-40B4-BE49-F238E27FC236}">
                      <a16:creationId xmlns:a16="http://schemas.microsoft.com/office/drawing/2014/main" id="{F1FEC29B-5C30-4895-847A-A4C7B4F7E7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56607" y="4707372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60" name="Rectangle 2057">
                  <a:extLst>
                    <a:ext uri="{FF2B5EF4-FFF2-40B4-BE49-F238E27FC236}">
                      <a16:creationId xmlns:a16="http://schemas.microsoft.com/office/drawing/2014/main" id="{55D6503B-1EC8-4B1D-9A85-A4BBC2043F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87142" y="4737908"/>
                  <a:ext cx="14464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61" name="Rectangle 2058">
                  <a:extLst>
                    <a:ext uri="{FF2B5EF4-FFF2-40B4-BE49-F238E27FC236}">
                      <a16:creationId xmlns:a16="http://schemas.microsoft.com/office/drawing/2014/main" id="{C0DBDDF1-0A7C-4221-B482-F43DE7FCE2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87142" y="4707372"/>
                  <a:ext cx="14464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62" name="Rectangle 2059">
                  <a:extLst>
                    <a:ext uri="{FF2B5EF4-FFF2-40B4-BE49-F238E27FC236}">
                      <a16:creationId xmlns:a16="http://schemas.microsoft.com/office/drawing/2014/main" id="{1ABB9EF0-DD9F-46BF-89AA-B8A6184610C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16875" y="4737908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63" name="Rectangle 2060">
                  <a:extLst>
                    <a:ext uri="{FF2B5EF4-FFF2-40B4-BE49-F238E27FC236}">
                      <a16:creationId xmlns:a16="http://schemas.microsoft.com/office/drawing/2014/main" id="{877A0B73-F4E5-429F-A18A-02A0001E0B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16875" y="4707372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  <p:sp>
              <p:nvSpPr>
                <p:cNvPr id="364" name="Rectangle 2061">
                  <a:extLst>
                    <a:ext uri="{FF2B5EF4-FFF2-40B4-BE49-F238E27FC236}">
                      <a16:creationId xmlns:a16="http://schemas.microsoft.com/office/drawing/2014/main" id="{862ED102-F26E-4A01-86ED-B9CC6BB2C4E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47410" y="4707372"/>
                  <a:ext cx="15268" cy="15268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89630" tIns="44814" rIns="89630" bIns="44814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896214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65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Segoe UI"/>
                  </a:endParaRPr>
                </a:p>
              </p:txBody>
            </p:sp>
          </p:grpSp>
          <p:sp>
            <p:nvSpPr>
              <p:cNvPr id="352" name="Freeform 5">
                <a:extLst>
                  <a:ext uri="{FF2B5EF4-FFF2-40B4-BE49-F238E27FC236}">
                    <a16:creationId xmlns:a16="http://schemas.microsoft.com/office/drawing/2014/main" id="{EF5509E4-EC0D-4FF3-84BC-5939F31BED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54075" y="4720273"/>
                <a:ext cx="138113" cy="139700"/>
              </a:xfrm>
              <a:custGeom>
                <a:avLst/>
                <a:gdLst>
                  <a:gd name="T0" fmla="*/ 63 w 205"/>
                  <a:gd name="T1" fmla="*/ 198 h 207"/>
                  <a:gd name="T2" fmla="*/ 7 w 205"/>
                  <a:gd name="T3" fmla="*/ 144 h 207"/>
                  <a:gd name="T4" fmla="*/ 7 w 205"/>
                  <a:gd name="T5" fmla="*/ 63 h 207"/>
                  <a:gd name="T6" fmla="*/ 63 w 205"/>
                  <a:gd name="T7" fmla="*/ 9 h 207"/>
                  <a:gd name="T8" fmla="*/ 142 w 205"/>
                  <a:gd name="T9" fmla="*/ 9 h 207"/>
                  <a:gd name="T10" fmla="*/ 198 w 205"/>
                  <a:gd name="T11" fmla="*/ 63 h 207"/>
                  <a:gd name="T12" fmla="*/ 198 w 205"/>
                  <a:gd name="T13" fmla="*/ 144 h 207"/>
                  <a:gd name="T14" fmla="*/ 142 w 205"/>
                  <a:gd name="T15" fmla="*/ 198 h 207"/>
                  <a:gd name="T16" fmla="*/ 35 w 205"/>
                  <a:gd name="T17" fmla="*/ 146 h 207"/>
                  <a:gd name="T18" fmla="*/ 74 w 205"/>
                  <a:gd name="T19" fmla="*/ 179 h 207"/>
                  <a:gd name="T20" fmla="*/ 65 w 205"/>
                  <a:gd name="T21" fmla="*/ 146 h 207"/>
                  <a:gd name="T22" fmla="*/ 23 w 205"/>
                  <a:gd name="T23" fmla="*/ 104 h 207"/>
                  <a:gd name="T24" fmla="*/ 25 w 205"/>
                  <a:gd name="T25" fmla="*/ 123 h 207"/>
                  <a:gd name="T26" fmla="*/ 62 w 205"/>
                  <a:gd name="T27" fmla="*/ 114 h 207"/>
                  <a:gd name="T28" fmla="*/ 62 w 205"/>
                  <a:gd name="T29" fmla="*/ 95 h 207"/>
                  <a:gd name="T30" fmla="*/ 25 w 205"/>
                  <a:gd name="T31" fmla="*/ 84 h 207"/>
                  <a:gd name="T32" fmla="*/ 104 w 205"/>
                  <a:gd name="T33" fmla="*/ 25 h 207"/>
                  <a:gd name="T34" fmla="*/ 93 w 205"/>
                  <a:gd name="T35" fmla="*/ 42 h 207"/>
                  <a:gd name="T36" fmla="*/ 88 w 205"/>
                  <a:gd name="T37" fmla="*/ 62 h 207"/>
                  <a:gd name="T38" fmla="*/ 114 w 205"/>
                  <a:gd name="T39" fmla="*/ 53 h 207"/>
                  <a:gd name="T40" fmla="*/ 107 w 205"/>
                  <a:gd name="T41" fmla="*/ 34 h 207"/>
                  <a:gd name="T42" fmla="*/ 84 w 205"/>
                  <a:gd name="T43" fmla="*/ 84 h 207"/>
                  <a:gd name="T44" fmla="*/ 84 w 205"/>
                  <a:gd name="T45" fmla="*/ 104 h 207"/>
                  <a:gd name="T46" fmla="*/ 84 w 205"/>
                  <a:gd name="T47" fmla="*/ 123 h 207"/>
                  <a:gd name="T48" fmla="*/ 121 w 205"/>
                  <a:gd name="T49" fmla="*/ 114 h 207"/>
                  <a:gd name="T50" fmla="*/ 121 w 205"/>
                  <a:gd name="T51" fmla="*/ 95 h 207"/>
                  <a:gd name="T52" fmla="*/ 84 w 205"/>
                  <a:gd name="T53" fmla="*/ 84 h 207"/>
                  <a:gd name="T54" fmla="*/ 180 w 205"/>
                  <a:gd name="T55" fmla="*/ 84 h 207"/>
                  <a:gd name="T56" fmla="*/ 144 w 205"/>
                  <a:gd name="T57" fmla="*/ 95 h 207"/>
                  <a:gd name="T58" fmla="*/ 144 w 205"/>
                  <a:gd name="T59" fmla="*/ 114 h 207"/>
                  <a:gd name="T60" fmla="*/ 180 w 205"/>
                  <a:gd name="T61" fmla="*/ 123 h 207"/>
                  <a:gd name="T62" fmla="*/ 182 w 205"/>
                  <a:gd name="T63" fmla="*/ 104 h 207"/>
                  <a:gd name="T64" fmla="*/ 107 w 205"/>
                  <a:gd name="T65" fmla="*/ 174 h 207"/>
                  <a:gd name="T66" fmla="*/ 114 w 205"/>
                  <a:gd name="T67" fmla="*/ 154 h 207"/>
                  <a:gd name="T68" fmla="*/ 88 w 205"/>
                  <a:gd name="T69" fmla="*/ 146 h 207"/>
                  <a:gd name="T70" fmla="*/ 93 w 205"/>
                  <a:gd name="T71" fmla="*/ 165 h 207"/>
                  <a:gd name="T72" fmla="*/ 104 w 205"/>
                  <a:gd name="T73" fmla="*/ 182 h 207"/>
                  <a:gd name="T74" fmla="*/ 154 w 205"/>
                  <a:gd name="T75" fmla="*/ 167 h 207"/>
                  <a:gd name="T76" fmla="*/ 140 w 205"/>
                  <a:gd name="T77" fmla="*/ 146 h 207"/>
                  <a:gd name="T78" fmla="*/ 132 w 205"/>
                  <a:gd name="T79" fmla="*/ 179 h 207"/>
                  <a:gd name="T80" fmla="*/ 154 w 205"/>
                  <a:gd name="T81" fmla="*/ 42 h 207"/>
                  <a:gd name="T82" fmla="*/ 137 w 205"/>
                  <a:gd name="T83" fmla="*/ 44 h 207"/>
                  <a:gd name="T84" fmla="*/ 172 w 205"/>
                  <a:gd name="T85" fmla="*/ 62 h 207"/>
                  <a:gd name="T86" fmla="*/ 51 w 205"/>
                  <a:gd name="T87" fmla="*/ 42 h 207"/>
                  <a:gd name="T88" fmla="*/ 65 w 205"/>
                  <a:gd name="T89" fmla="*/ 62 h 207"/>
                  <a:gd name="T90" fmla="*/ 74 w 205"/>
                  <a:gd name="T91" fmla="*/ 28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5" h="207">
                    <a:moveTo>
                      <a:pt x="104" y="207"/>
                    </a:moveTo>
                    <a:cubicBezTo>
                      <a:pt x="88" y="207"/>
                      <a:pt x="76" y="203"/>
                      <a:pt x="63" y="198"/>
                    </a:cubicBezTo>
                    <a:cubicBezTo>
                      <a:pt x="49" y="193"/>
                      <a:pt x="39" y="186"/>
                      <a:pt x="30" y="177"/>
                    </a:cubicBezTo>
                    <a:cubicBezTo>
                      <a:pt x="21" y="167"/>
                      <a:pt x="13" y="156"/>
                      <a:pt x="7" y="144"/>
                    </a:cubicBezTo>
                    <a:cubicBezTo>
                      <a:pt x="2" y="132"/>
                      <a:pt x="0" y="118"/>
                      <a:pt x="0" y="104"/>
                    </a:cubicBezTo>
                    <a:cubicBezTo>
                      <a:pt x="0" y="90"/>
                      <a:pt x="2" y="76"/>
                      <a:pt x="7" y="63"/>
                    </a:cubicBezTo>
                    <a:cubicBezTo>
                      <a:pt x="13" y="51"/>
                      <a:pt x="21" y="41"/>
                      <a:pt x="30" y="30"/>
                    </a:cubicBezTo>
                    <a:cubicBezTo>
                      <a:pt x="39" y="21"/>
                      <a:pt x="49" y="14"/>
                      <a:pt x="63" y="9"/>
                    </a:cubicBezTo>
                    <a:cubicBezTo>
                      <a:pt x="76" y="4"/>
                      <a:pt x="88" y="0"/>
                      <a:pt x="104" y="0"/>
                    </a:cubicBezTo>
                    <a:cubicBezTo>
                      <a:pt x="118" y="0"/>
                      <a:pt x="130" y="4"/>
                      <a:pt x="142" y="9"/>
                    </a:cubicBezTo>
                    <a:cubicBezTo>
                      <a:pt x="156" y="14"/>
                      <a:pt x="166" y="21"/>
                      <a:pt x="175" y="30"/>
                    </a:cubicBezTo>
                    <a:cubicBezTo>
                      <a:pt x="184" y="41"/>
                      <a:pt x="193" y="51"/>
                      <a:pt x="198" y="63"/>
                    </a:cubicBezTo>
                    <a:cubicBezTo>
                      <a:pt x="203" y="76"/>
                      <a:pt x="205" y="90"/>
                      <a:pt x="205" y="104"/>
                    </a:cubicBezTo>
                    <a:cubicBezTo>
                      <a:pt x="205" y="118"/>
                      <a:pt x="203" y="132"/>
                      <a:pt x="198" y="144"/>
                    </a:cubicBezTo>
                    <a:cubicBezTo>
                      <a:pt x="193" y="156"/>
                      <a:pt x="184" y="167"/>
                      <a:pt x="175" y="177"/>
                    </a:cubicBezTo>
                    <a:cubicBezTo>
                      <a:pt x="166" y="186"/>
                      <a:pt x="156" y="193"/>
                      <a:pt x="142" y="198"/>
                    </a:cubicBezTo>
                    <a:cubicBezTo>
                      <a:pt x="130" y="203"/>
                      <a:pt x="118" y="207"/>
                      <a:pt x="104" y="207"/>
                    </a:cubicBezTo>
                    <a:close/>
                    <a:moveTo>
                      <a:pt x="35" y="146"/>
                    </a:moveTo>
                    <a:cubicBezTo>
                      <a:pt x="39" y="154"/>
                      <a:pt x="46" y="160"/>
                      <a:pt x="51" y="167"/>
                    </a:cubicBezTo>
                    <a:cubicBezTo>
                      <a:pt x="58" y="172"/>
                      <a:pt x="67" y="175"/>
                      <a:pt x="74" y="179"/>
                    </a:cubicBezTo>
                    <a:cubicBezTo>
                      <a:pt x="72" y="174"/>
                      <a:pt x="70" y="168"/>
                      <a:pt x="69" y="163"/>
                    </a:cubicBezTo>
                    <a:cubicBezTo>
                      <a:pt x="67" y="158"/>
                      <a:pt x="67" y="153"/>
                      <a:pt x="65" y="146"/>
                    </a:cubicBezTo>
                    <a:cubicBezTo>
                      <a:pt x="35" y="146"/>
                      <a:pt x="35" y="146"/>
                      <a:pt x="35" y="146"/>
                    </a:cubicBezTo>
                    <a:close/>
                    <a:moveTo>
                      <a:pt x="23" y="104"/>
                    </a:moveTo>
                    <a:cubicBezTo>
                      <a:pt x="23" y="107"/>
                      <a:pt x="23" y="111"/>
                      <a:pt x="23" y="114"/>
                    </a:cubicBezTo>
                    <a:cubicBezTo>
                      <a:pt x="23" y="118"/>
                      <a:pt x="25" y="119"/>
                      <a:pt x="25" y="123"/>
                    </a:cubicBezTo>
                    <a:cubicBezTo>
                      <a:pt x="62" y="123"/>
                      <a:pt x="62" y="123"/>
                      <a:pt x="62" y="123"/>
                    </a:cubicBezTo>
                    <a:cubicBezTo>
                      <a:pt x="62" y="119"/>
                      <a:pt x="62" y="116"/>
                      <a:pt x="62" y="114"/>
                    </a:cubicBezTo>
                    <a:cubicBezTo>
                      <a:pt x="62" y="111"/>
                      <a:pt x="62" y="107"/>
                      <a:pt x="62" y="104"/>
                    </a:cubicBezTo>
                    <a:cubicBezTo>
                      <a:pt x="62" y="100"/>
                      <a:pt x="62" y="97"/>
                      <a:pt x="62" y="95"/>
                    </a:cubicBezTo>
                    <a:cubicBezTo>
                      <a:pt x="62" y="91"/>
                      <a:pt x="62" y="88"/>
                      <a:pt x="62" y="8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91"/>
                      <a:pt x="23" y="97"/>
                      <a:pt x="23" y="104"/>
                    </a:cubicBezTo>
                    <a:close/>
                    <a:moveTo>
                      <a:pt x="104" y="25"/>
                    </a:moveTo>
                    <a:cubicBezTo>
                      <a:pt x="100" y="27"/>
                      <a:pt x="98" y="30"/>
                      <a:pt x="98" y="34"/>
                    </a:cubicBezTo>
                    <a:cubicBezTo>
                      <a:pt x="97" y="35"/>
                      <a:pt x="95" y="39"/>
                      <a:pt x="93" y="42"/>
                    </a:cubicBezTo>
                    <a:cubicBezTo>
                      <a:pt x="93" y="46"/>
                      <a:pt x="91" y="49"/>
                      <a:pt x="91" y="53"/>
                    </a:cubicBezTo>
                    <a:cubicBezTo>
                      <a:pt x="90" y="56"/>
                      <a:pt x="90" y="58"/>
                      <a:pt x="88" y="62"/>
                    </a:cubicBezTo>
                    <a:cubicBezTo>
                      <a:pt x="118" y="62"/>
                      <a:pt x="118" y="62"/>
                      <a:pt x="118" y="62"/>
                    </a:cubicBezTo>
                    <a:cubicBezTo>
                      <a:pt x="116" y="58"/>
                      <a:pt x="116" y="56"/>
                      <a:pt x="114" y="53"/>
                    </a:cubicBezTo>
                    <a:cubicBezTo>
                      <a:pt x="114" y="49"/>
                      <a:pt x="112" y="46"/>
                      <a:pt x="112" y="42"/>
                    </a:cubicBezTo>
                    <a:cubicBezTo>
                      <a:pt x="111" y="39"/>
                      <a:pt x="109" y="35"/>
                      <a:pt x="107" y="34"/>
                    </a:cubicBezTo>
                    <a:cubicBezTo>
                      <a:pt x="105" y="30"/>
                      <a:pt x="105" y="27"/>
                      <a:pt x="104" y="25"/>
                    </a:cubicBezTo>
                    <a:close/>
                    <a:moveTo>
                      <a:pt x="84" y="84"/>
                    </a:moveTo>
                    <a:cubicBezTo>
                      <a:pt x="84" y="88"/>
                      <a:pt x="84" y="91"/>
                      <a:pt x="84" y="95"/>
                    </a:cubicBezTo>
                    <a:cubicBezTo>
                      <a:pt x="84" y="97"/>
                      <a:pt x="84" y="100"/>
                      <a:pt x="84" y="104"/>
                    </a:cubicBezTo>
                    <a:cubicBezTo>
                      <a:pt x="84" y="107"/>
                      <a:pt x="84" y="111"/>
                      <a:pt x="84" y="114"/>
                    </a:cubicBezTo>
                    <a:cubicBezTo>
                      <a:pt x="84" y="116"/>
                      <a:pt x="84" y="119"/>
                      <a:pt x="84" y="123"/>
                    </a:cubicBezTo>
                    <a:cubicBezTo>
                      <a:pt x="119" y="123"/>
                      <a:pt x="119" y="123"/>
                      <a:pt x="119" y="123"/>
                    </a:cubicBezTo>
                    <a:cubicBezTo>
                      <a:pt x="121" y="119"/>
                      <a:pt x="121" y="116"/>
                      <a:pt x="121" y="114"/>
                    </a:cubicBezTo>
                    <a:cubicBezTo>
                      <a:pt x="121" y="111"/>
                      <a:pt x="121" y="107"/>
                      <a:pt x="121" y="104"/>
                    </a:cubicBezTo>
                    <a:cubicBezTo>
                      <a:pt x="121" y="100"/>
                      <a:pt x="121" y="97"/>
                      <a:pt x="121" y="95"/>
                    </a:cubicBezTo>
                    <a:cubicBezTo>
                      <a:pt x="121" y="91"/>
                      <a:pt x="121" y="88"/>
                      <a:pt x="121" y="84"/>
                    </a:cubicBezTo>
                    <a:cubicBezTo>
                      <a:pt x="84" y="84"/>
                      <a:pt x="84" y="84"/>
                      <a:pt x="84" y="84"/>
                    </a:cubicBezTo>
                    <a:close/>
                    <a:moveTo>
                      <a:pt x="182" y="104"/>
                    </a:moveTo>
                    <a:cubicBezTo>
                      <a:pt x="182" y="97"/>
                      <a:pt x="182" y="91"/>
                      <a:pt x="180" y="84"/>
                    </a:cubicBezTo>
                    <a:cubicBezTo>
                      <a:pt x="144" y="84"/>
                      <a:pt x="144" y="84"/>
                      <a:pt x="144" y="84"/>
                    </a:cubicBezTo>
                    <a:cubicBezTo>
                      <a:pt x="144" y="88"/>
                      <a:pt x="144" y="91"/>
                      <a:pt x="144" y="95"/>
                    </a:cubicBezTo>
                    <a:cubicBezTo>
                      <a:pt x="144" y="97"/>
                      <a:pt x="144" y="100"/>
                      <a:pt x="144" y="104"/>
                    </a:cubicBezTo>
                    <a:cubicBezTo>
                      <a:pt x="144" y="107"/>
                      <a:pt x="144" y="111"/>
                      <a:pt x="144" y="114"/>
                    </a:cubicBezTo>
                    <a:cubicBezTo>
                      <a:pt x="144" y="116"/>
                      <a:pt x="144" y="119"/>
                      <a:pt x="144" y="123"/>
                    </a:cubicBezTo>
                    <a:cubicBezTo>
                      <a:pt x="180" y="123"/>
                      <a:pt x="180" y="123"/>
                      <a:pt x="180" y="123"/>
                    </a:cubicBezTo>
                    <a:cubicBezTo>
                      <a:pt x="180" y="119"/>
                      <a:pt x="182" y="118"/>
                      <a:pt x="182" y="114"/>
                    </a:cubicBezTo>
                    <a:cubicBezTo>
                      <a:pt x="182" y="111"/>
                      <a:pt x="182" y="107"/>
                      <a:pt x="182" y="104"/>
                    </a:cubicBezTo>
                    <a:close/>
                    <a:moveTo>
                      <a:pt x="104" y="182"/>
                    </a:moveTo>
                    <a:cubicBezTo>
                      <a:pt x="105" y="181"/>
                      <a:pt x="105" y="177"/>
                      <a:pt x="107" y="174"/>
                    </a:cubicBezTo>
                    <a:cubicBezTo>
                      <a:pt x="109" y="172"/>
                      <a:pt x="111" y="168"/>
                      <a:pt x="112" y="165"/>
                    </a:cubicBezTo>
                    <a:cubicBezTo>
                      <a:pt x="112" y="161"/>
                      <a:pt x="114" y="158"/>
                      <a:pt x="114" y="154"/>
                    </a:cubicBezTo>
                    <a:cubicBezTo>
                      <a:pt x="116" y="153"/>
                      <a:pt x="116" y="149"/>
                      <a:pt x="118" y="146"/>
                    </a:cubicBezTo>
                    <a:cubicBezTo>
                      <a:pt x="88" y="146"/>
                      <a:pt x="88" y="146"/>
                      <a:pt x="88" y="146"/>
                    </a:cubicBezTo>
                    <a:cubicBezTo>
                      <a:pt x="90" y="149"/>
                      <a:pt x="90" y="153"/>
                      <a:pt x="91" y="156"/>
                    </a:cubicBezTo>
                    <a:cubicBezTo>
                      <a:pt x="91" y="158"/>
                      <a:pt x="93" y="161"/>
                      <a:pt x="93" y="165"/>
                    </a:cubicBezTo>
                    <a:cubicBezTo>
                      <a:pt x="95" y="168"/>
                      <a:pt x="97" y="172"/>
                      <a:pt x="98" y="174"/>
                    </a:cubicBezTo>
                    <a:cubicBezTo>
                      <a:pt x="100" y="177"/>
                      <a:pt x="100" y="181"/>
                      <a:pt x="104" y="182"/>
                    </a:cubicBezTo>
                    <a:close/>
                    <a:moveTo>
                      <a:pt x="132" y="179"/>
                    </a:moveTo>
                    <a:cubicBezTo>
                      <a:pt x="139" y="175"/>
                      <a:pt x="147" y="172"/>
                      <a:pt x="154" y="167"/>
                    </a:cubicBezTo>
                    <a:cubicBezTo>
                      <a:pt x="159" y="160"/>
                      <a:pt x="166" y="154"/>
                      <a:pt x="170" y="146"/>
                    </a:cubicBezTo>
                    <a:cubicBezTo>
                      <a:pt x="140" y="146"/>
                      <a:pt x="140" y="146"/>
                      <a:pt x="140" y="146"/>
                    </a:cubicBezTo>
                    <a:cubicBezTo>
                      <a:pt x="139" y="153"/>
                      <a:pt x="139" y="158"/>
                      <a:pt x="137" y="163"/>
                    </a:cubicBezTo>
                    <a:cubicBezTo>
                      <a:pt x="135" y="168"/>
                      <a:pt x="133" y="174"/>
                      <a:pt x="132" y="179"/>
                    </a:cubicBezTo>
                    <a:close/>
                    <a:moveTo>
                      <a:pt x="172" y="62"/>
                    </a:moveTo>
                    <a:cubicBezTo>
                      <a:pt x="166" y="55"/>
                      <a:pt x="161" y="48"/>
                      <a:pt x="154" y="42"/>
                    </a:cubicBezTo>
                    <a:cubicBezTo>
                      <a:pt x="147" y="35"/>
                      <a:pt x="139" y="32"/>
                      <a:pt x="132" y="28"/>
                    </a:cubicBezTo>
                    <a:cubicBezTo>
                      <a:pt x="133" y="34"/>
                      <a:pt x="135" y="39"/>
                      <a:pt x="137" y="44"/>
                    </a:cubicBezTo>
                    <a:cubicBezTo>
                      <a:pt x="139" y="49"/>
                      <a:pt x="139" y="56"/>
                      <a:pt x="140" y="62"/>
                    </a:cubicBezTo>
                    <a:cubicBezTo>
                      <a:pt x="172" y="62"/>
                      <a:pt x="172" y="62"/>
                      <a:pt x="172" y="62"/>
                    </a:cubicBezTo>
                    <a:close/>
                    <a:moveTo>
                      <a:pt x="74" y="28"/>
                    </a:moveTo>
                    <a:cubicBezTo>
                      <a:pt x="67" y="32"/>
                      <a:pt x="58" y="35"/>
                      <a:pt x="51" y="42"/>
                    </a:cubicBezTo>
                    <a:cubicBezTo>
                      <a:pt x="46" y="48"/>
                      <a:pt x="39" y="55"/>
                      <a:pt x="35" y="62"/>
                    </a:cubicBezTo>
                    <a:cubicBezTo>
                      <a:pt x="65" y="62"/>
                      <a:pt x="65" y="62"/>
                      <a:pt x="65" y="62"/>
                    </a:cubicBezTo>
                    <a:cubicBezTo>
                      <a:pt x="67" y="56"/>
                      <a:pt x="67" y="49"/>
                      <a:pt x="69" y="44"/>
                    </a:cubicBezTo>
                    <a:cubicBezTo>
                      <a:pt x="70" y="39"/>
                      <a:pt x="72" y="34"/>
                      <a:pt x="74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896214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Segoe UI"/>
                </a:endParaRPr>
              </a:p>
            </p:txBody>
          </p:sp>
        </p:grpSp>
      </p:grpSp>
      <p:sp>
        <p:nvSpPr>
          <p:cNvPr id="365" name="Rectangle 364">
            <a:extLst>
              <a:ext uri="{FF2B5EF4-FFF2-40B4-BE49-F238E27FC236}">
                <a16:creationId xmlns:a16="http://schemas.microsoft.com/office/drawing/2014/main" id="{5B084D3D-13C5-40B7-BFE7-94977CFC9AFD}"/>
              </a:ext>
            </a:extLst>
          </p:cNvPr>
          <p:cNvSpPr/>
          <p:nvPr/>
        </p:nvSpPr>
        <p:spPr>
          <a:xfrm>
            <a:off x="9595926" y="2574093"/>
            <a:ext cx="1423144" cy="1016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6214">
              <a:defRPr/>
            </a:pP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Enterprise</a:t>
            </a:r>
            <a:b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</a:br>
            <a:r>
              <a:rPr lang="en-US" sz="1961" b="1" kern="0">
                <a:solidFill>
                  <a:srgbClr val="0078D7"/>
                </a:solidFill>
                <a:latin typeface="Segoe UI Semibold" charset="0"/>
                <a:ea typeface="Segoe UI Semibold" charset="0"/>
                <a:cs typeface="Segoe UI Semibold" charset="0"/>
              </a:rPr>
              <a:t>Social</a:t>
            </a:r>
          </a:p>
          <a:p>
            <a:pPr defTabSz="896214">
              <a:defRPr/>
            </a:pPr>
            <a:endParaRPr lang="en-US" sz="400" kern="0">
              <a:solidFill>
                <a:sysClr val="windowText" lastClr="000000"/>
              </a:solidFill>
              <a:latin typeface="Segoe UI"/>
            </a:endParaRPr>
          </a:p>
          <a:p>
            <a:pPr defTabSz="896214">
              <a:defRPr/>
            </a:pPr>
            <a:r>
              <a:rPr lang="en-US" sz="1567" kern="0">
                <a:solidFill>
                  <a:sysClr val="windowText" lastClr="000000"/>
                </a:solidFill>
                <a:latin typeface="Segoe UI"/>
              </a:rPr>
              <a:t>Yammer</a:t>
            </a:r>
          </a:p>
        </p:txBody>
      </p:sp>
      <p:grpSp>
        <p:nvGrpSpPr>
          <p:cNvPr id="366" name="Group 365">
            <a:extLst>
              <a:ext uri="{FF2B5EF4-FFF2-40B4-BE49-F238E27FC236}">
                <a16:creationId xmlns:a16="http://schemas.microsoft.com/office/drawing/2014/main" id="{415C2657-CC52-4328-8FE7-8CE98855AD98}"/>
              </a:ext>
            </a:extLst>
          </p:cNvPr>
          <p:cNvGrpSpPr/>
          <p:nvPr/>
        </p:nvGrpSpPr>
        <p:grpSpPr>
          <a:xfrm>
            <a:off x="9696944" y="1624759"/>
            <a:ext cx="793923" cy="793922"/>
            <a:chOff x="5706505" y="4409285"/>
            <a:chExt cx="502920" cy="502920"/>
          </a:xfrm>
        </p:grpSpPr>
        <p:sp>
          <p:nvSpPr>
            <p:cNvPr id="367" name="Speech Bubble: Oval 73">
              <a:extLst>
                <a:ext uri="{FF2B5EF4-FFF2-40B4-BE49-F238E27FC236}">
                  <a16:creationId xmlns:a16="http://schemas.microsoft.com/office/drawing/2014/main" id="{A9119930-3217-42EF-9424-7D6FEB39CF32}"/>
                </a:ext>
              </a:extLst>
            </p:cNvPr>
            <p:cNvSpPr/>
            <p:nvPr/>
          </p:nvSpPr>
          <p:spPr bwMode="auto">
            <a:xfrm>
              <a:off x="5706505" y="4409285"/>
              <a:ext cx="502920" cy="502920"/>
            </a:xfrm>
            <a:prstGeom prst="wedgeEllipseCallout">
              <a:avLst>
                <a:gd name="adj1" fmla="val -94"/>
                <a:gd name="adj2" fmla="val 64095"/>
              </a:avLst>
            </a:prstGeom>
            <a:solidFill>
              <a:srgbClr val="FFFFFF"/>
            </a:solidFill>
            <a:ln w="190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3927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8" name="Freeform 122">
              <a:extLst>
                <a:ext uri="{FF2B5EF4-FFF2-40B4-BE49-F238E27FC236}">
                  <a16:creationId xmlns:a16="http://schemas.microsoft.com/office/drawing/2014/main" id="{3863E6FF-18CC-48F9-B594-D2F5BFC8A3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78058" y="4498964"/>
              <a:ext cx="287528" cy="296889"/>
            </a:xfrm>
            <a:custGeom>
              <a:avLst/>
              <a:gdLst>
                <a:gd name="T0" fmla="*/ 57 w 215"/>
                <a:gd name="T1" fmla="*/ 80 h 222"/>
                <a:gd name="T2" fmla="*/ 64 w 215"/>
                <a:gd name="T3" fmla="*/ 118 h 222"/>
                <a:gd name="T4" fmla="*/ 33 w 215"/>
                <a:gd name="T5" fmla="*/ 139 h 222"/>
                <a:gd name="T6" fmla="*/ 2 w 215"/>
                <a:gd name="T7" fmla="*/ 118 h 222"/>
                <a:gd name="T8" fmla="*/ 9 w 215"/>
                <a:gd name="T9" fmla="*/ 80 h 222"/>
                <a:gd name="T10" fmla="*/ 33 w 215"/>
                <a:gd name="T11" fmla="*/ 125 h 222"/>
                <a:gd name="T12" fmla="*/ 52 w 215"/>
                <a:gd name="T13" fmla="*/ 112 h 222"/>
                <a:gd name="T14" fmla="*/ 48 w 215"/>
                <a:gd name="T15" fmla="*/ 90 h 222"/>
                <a:gd name="T16" fmla="*/ 25 w 215"/>
                <a:gd name="T17" fmla="*/ 85 h 222"/>
                <a:gd name="T18" fmla="*/ 13 w 215"/>
                <a:gd name="T19" fmla="*/ 104 h 222"/>
                <a:gd name="T20" fmla="*/ 25 w 215"/>
                <a:gd name="T21" fmla="*/ 124 h 222"/>
                <a:gd name="T22" fmla="*/ 203 w 215"/>
                <a:gd name="T23" fmla="*/ 141 h 222"/>
                <a:gd name="T24" fmla="*/ 215 w 215"/>
                <a:gd name="T25" fmla="*/ 174 h 222"/>
                <a:gd name="T26" fmla="*/ 187 w 215"/>
                <a:gd name="T27" fmla="*/ 218 h 222"/>
                <a:gd name="T28" fmla="*/ 135 w 215"/>
                <a:gd name="T29" fmla="*/ 208 h 222"/>
                <a:gd name="T30" fmla="*/ 122 w 215"/>
                <a:gd name="T31" fmla="*/ 164 h 222"/>
                <a:gd name="T32" fmla="*/ 84 w 215"/>
                <a:gd name="T33" fmla="*/ 124 h 222"/>
                <a:gd name="T34" fmla="*/ 98 w 215"/>
                <a:gd name="T35" fmla="*/ 60 h 222"/>
                <a:gd name="T36" fmla="*/ 145 w 215"/>
                <a:gd name="T37" fmla="*/ 42 h 222"/>
                <a:gd name="T38" fmla="*/ 151 w 215"/>
                <a:gd name="T39" fmla="*/ 22 h 222"/>
                <a:gd name="T40" fmla="*/ 182 w 215"/>
                <a:gd name="T41" fmla="*/ 0 h 222"/>
                <a:gd name="T42" fmla="*/ 213 w 215"/>
                <a:gd name="T43" fmla="*/ 22 h 222"/>
                <a:gd name="T44" fmla="*/ 209 w 215"/>
                <a:gd name="T45" fmla="*/ 56 h 222"/>
                <a:gd name="T46" fmla="*/ 199 w 215"/>
                <a:gd name="T47" fmla="*/ 85 h 222"/>
                <a:gd name="T48" fmla="*/ 195 w 215"/>
                <a:gd name="T49" fmla="*/ 134 h 222"/>
                <a:gd name="T50" fmla="*/ 172 w 215"/>
                <a:gd name="T51" fmla="*/ 51 h 222"/>
                <a:gd name="T52" fmla="*/ 182 w 215"/>
                <a:gd name="T53" fmla="*/ 56 h 222"/>
                <a:gd name="T54" fmla="*/ 200 w 215"/>
                <a:gd name="T55" fmla="*/ 43 h 222"/>
                <a:gd name="T56" fmla="*/ 196 w 215"/>
                <a:gd name="T57" fmla="*/ 20 h 222"/>
                <a:gd name="T58" fmla="*/ 174 w 215"/>
                <a:gd name="T59" fmla="*/ 16 h 222"/>
                <a:gd name="T60" fmla="*/ 161 w 215"/>
                <a:gd name="T61" fmla="*/ 35 h 222"/>
                <a:gd name="T62" fmla="*/ 103 w 215"/>
                <a:gd name="T63" fmla="*/ 133 h 222"/>
                <a:gd name="T64" fmla="*/ 144 w 215"/>
                <a:gd name="T65" fmla="*/ 132 h 222"/>
                <a:gd name="T66" fmla="*/ 187 w 215"/>
                <a:gd name="T67" fmla="*/ 116 h 222"/>
                <a:gd name="T68" fmla="*/ 173 w 215"/>
                <a:gd name="T69" fmla="*/ 68 h 222"/>
                <a:gd name="T70" fmla="*/ 157 w 215"/>
                <a:gd name="T71" fmla="*/ 59 h 222"/>
                <a:gd name="T72" fmla="*/ 123 w 215"/>
                <a:gd name="T73" fmla="*/ 60 h 222"/>
                <a:gd name="T74" fmla="*/ 94 w 215"/>
                <a:gd name="T75" fmla="*/ 104 h 222"/>
                <a:gd name="T76" fmla="*/ 192 w 215"/>
                <a:gd name="T77" fmla="*/ 198 h 222"/>
                <a:gd name="T78" fmla="*/ 199 w 215"/>
                <a:gd name="T79" fmla="*/ 160 h 222"/>
                <a:gd name="T80" fmla="*/ 167 w 215"/>
                <a:gd name="T81" fmla="*/ 139 h 222"/>
                <a:gd name="T82" fmla="*/ 137 w 215"/>
                <a:gd name="T83" fmla="*/ 161 h 222"/>
                <a:gd name="T84" fmla="*/ 144 w 215"/>
                <a:gd name="T85" fmla="*/ 198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5" h="222">
                  <a:moveTo>
                    <a:pt x="33" y="70"/>
                  </a:moveTo>
                  <a:cubicBezTo>
                    <a:pt x="38" y="70"/>
                    <a:pt x="42" y="71"/>
                    <a:pt x="46" y="72"/>
                  </a:cubicBezTo>
                  <a:cubicBezTo>
                    <a:pt x="50" y="74"/>
                    <a:pt x="54" y="77"/>
                    <a:pt x="57" y="80"/>
                  </a:cubicBezTo>
                  <a:cubicBezTo>
                    <a:pt x="60" y="83"/>
                    <a:pt x="63" y="87"/>
                    <a:pt x="64" y="91"/>
                  </a:cubicBezTo>
                  <a:cubicBezTo>
                    <a:pt x="66" y="95"/>
                    <a:pt x="67" y="100"/>
                    <a:pt x="67" y="104"/>
                  </a:cubicBezTo>
                  <a:cubicBezTo>
                    <a:pt x="67" y="109"/>
                    <a:pt x="66" y="114"/>
                    <a:pt x="64" y="118"/>
                  </a:cubicBezTo>
                  <a:cubicBezTo>
                    <a:pt x="63" y="122"/>
                    <a:pt x="60" y="126"/>
                    <a:pt x="57" y="129"/>
                  </a:cubicBezTo>
                  <a:cubicBezTo>
                    <a:pt x="54" y="132"/>
                    <a:pt x="50" y="135"/>
                    <a:pt x="46" y="136"/>
                  </a:cubicBezTo>
                  <a:cubicBezTo>
                    <a:pt x="42" y="138"/>
                    <a:pt x="38" y="139"/>
                    <a:pt x="33" y="139"/>
                  </a:cubicBezTo>
                  <a:cubicBezTo>
                    <a:pt x="29" y="139"/>
                    <a:pt x="24" y="138"/>
                    <a:pt x="20" y="136"/>
                  </a:cubicBezTo>
                  <a:cubicBezTo>
                    <a:pt x="16" y="135"/>
                    <a:pt x="13" y="132"/>
                    <a:pt x="9" y="129"/>
                  </a:cubicBezTo>
                  <a:cubicBezTo>
                    <a:pt x="6" y="126"/>
                    <a:pt x="4" y="122"/>
                    <a:pt x="2" y="118"/>
                  </a:cubicBezTo>
                  <a:cubicBezTo>
                    <a:pt x="0" y="114"/>
                    <a:pt x="0" y="109"/>
                    <a:pt x="0" y="104"/>
                  </a:cubicBezTo>
                  <a:cubicBezTo>
                    <a:pt x="0" y="100"/>
                    <a:pt x="0" y="95"/>
                    <a:pt x="2" y="91"/>
                  </a:cubicBezTo>
                  <a:cubicBezTo>
                    <a:pt x="4" y="87"/>
                    <a:pt x="6" y="83"/>
                    <a:pt x="9" y="80"/>
                  </a:cubicBezTo>
                  <a:cubicBezTo>
                    <a:pt x="13" y="77"/>
                    <a:pt x="16" y="74"/>
                    <a:pt x="20" y="72"/>
                  </a:cubicBezTo>
                  <a:cubicBezTo>
                    <a:pt x="24" y="71"/>
                    <a:pt x="29" y="70"/>
                    <a:pt x="33" y="70"/>
                  </a:cubicBezTo>
                  <a:close/>
                  <a:moveTo>
                    <a:pt x="33" y="125"/>
                  </a:moveTo>
                  <a:cubicBezTo>
                    <a:pt x="36" y="125"/>
                    <a:pt x="39" y="125"/>
                    <a:pt x="41" y="124"/>
                  </a:cubicBezTo>
                  <a:cubicBezTo>
                    <a:pt x="44" y="122"/>
                    <a:pt x="46" y="121"/>
                    <a:pt x="48" y="119"/>
                  </a:cubicBezTo>
                  <a:cubicBezTo>
                    <a:pt x="49" y="117"/>
                    <a:pt x="51" y="115"/>
                    <a:pt x="52" y="112"/>
                  </a:cubicBezTo>
                  <a:cubicBezTo>
                    <a:pt x="53" y="110"/>
                    <a:pt x="54" y="107"/>
                    <a:pt x="54" y="104"/>
                  </a:cubicBezTo>
                  <a:cubicBezTo>
                    <a:pt x="54" y="101"/>
                    <a:pt x="53" y="99"/>
                    <a:pt x="52" y="96"/>
                  </a:cubicBezTo>
                  <a:cubicBezTo>
                    <a:pt x="51" y="94"/>
                    <a:pt x="49" y="91"/>
                    <a:pt x="48" y="90"/>
                  </a:cubicBezTo>
                  <a:cubicBezTo>
                    <a:pt x="46" y="88"/>
                    <a:pt x="44" y="86"/>
                    <a:pt x="41" y="85"/>
                  </a:cubicBezTo>
                  <a:cubicBezTo>
                    <a:pt x="39" y="84"/>
                    <a:pt x="36" y="84"/>
                    <a:pt x="33" y="84"/>
                  </a:cubicBezTo>
                  <a:cubicBezTo>
                    <a:pt x="31" y="84"/>
                    <a:pt x="28" y="84"/>
                    <a:pt x="25" y="85"/>
                  </a:cubicBezTo>
                  <a:cubicBezTo>
                    <a:pt x="23" y="86"/>
                    <a:pt x="21" y="88"/>
                    <a:pt x="19" y="90"/>
                  </a:cubicBezTo>
                  <a:cubicBezTo>
                    <a:pt x="17" y="91"/>
                    <a:pt x="16" y="94"/>
                    <a:pt x="15" y="96"/>
                  </a:cubicBezTo>
                  <a:cubicBezTo>
                    <a:pt x="14" y="99"/>
                    <a:pt x="13" y="101"/>
                    <a:pt x="13" y="104"/>
                  </a:cubicBezTo>
                  <a:cubicBezTo>
                    <a:pt x="13" y="107"/>
                    <a:pt x="14" y="110"/>
                    <a:pt x="15" y="112"/>
                  </a:cubicBezTo>
                  <a:cubicBezTo>
                    <a:pt x="16" y="115"/>
                    <a:pt x="17" y="117"/>
                    <a:pt x="19" y="119"/>
                  </a:cubicBezTo>
                  <a:cubicBezTo>
                    <a:pt x="21" y="121"/>
                    <a:pt x="23" y="122"/>
                    <a:pt x="25" y="124"/>
                  </a:cubicBezTo>
                  <a:cubicBezTo>
                    <a:pt x="28" y="125"/>
                    <a:pt x="31" y="125"/>
                    <a:pt x="33" y="125"/>
                  </a:cubicBezTo>
                  <a:close/>
                  <a:moveTo>
                    <a:pt x="195" y="134"/>
                  </a:moveTo>
                  <a:cubicBezTo>
                    <a:pt x="198" y="136"/>
                    <a:pt x="201" y="138"/>
                    <a:pt x="203" y="141"/>
                  </a:cubicBezTo>
                  <a:cubicBezTo>
                    <a:pt x="206" y="144"/>
                    <a:pt x="208" y="147"/>
                    <a:pt x="210" y="151"/>
                  </a:cubicBezTo>
                  <a:cubicBezTo>
                    <a:pt x="212" y="154"/>
                    <a:pt x="213" y="158"/>
                    <a:pt x="214" y="162"/>
                  </a:cubicBezTo>
                  <a:cubicBezTo>
                    <a:pt x="215" y="166"/>
                    <a:pt x="215" y="170"/>
                    <a:pt x="215" y="174"/>
                  </a:cubicBezTo>
                  <a:cubicBezTo>
                    <a:pt x="215" y="180"/>
                    <a:pt x="214" y="187"/>
                    <a:pt x="212" y="193"/>
                  </a:cubicBezTo>
                  <a:cubicBezTo>
                    <a:pt x="209" y="198"/>
                    <a:pt x="206" y="204"/>
                    <a:pt x="202" y="208"/>
                  </a:cubicBezTo>
                  <a:cubicBezTo>
                    <a:pt x="197" y="212"/>
                    <a:pt x="192" y="216"/>
                    <a:pt x="187" y="218"/>
                  </a:cubicBezTo>
                  <a:cubicBezTo>
                    <a:pt x="181" y="221"/>
                    <a:pt x="175" y="222"/>
                    <a:pt x="168" y="222"/>
                  </a:cubicBezTo>
                  <a:cubicBezTo>
                    <a:pt x="162" y="222"/>
                    <a:pt x="156" y="221"/>
                    <a:pt x="150" y="218"/>
                  </a:cubicBezTo>
                  <a:cubicBezTo>
                    <a:pt x="144" y="216"/>
                    <a:pt x="139" y="212"/>
                    <a:pt x="135" y="208"/>
                  </a:cubicBezTo>
                  <a:cubicBezTo>
                    <a:pt x="130" y="204"/>
                    <a:pt x="127" y="198"/>
                    <a:pt x="125" y="193"/>
                  </a:cubicBezTo>
                  <a:cubicBezTo>
                    <a:pt x="122" y="187"/>
                    <a:pt x="121" y="180"/>
                    <a:pt x="121" y="174"/>
                  </a:cubicBezTo>
                  <a:cubicBezTo>
                    <a:pt x="121" y="170"/>
                    <a:pt x="121" y="167"/>
                    <a:pt x="122" y="164"/>
                  </a:cubicBezTo>
                  <a:cubicBezTo>
                    <a:pt x="116" y="161"/>
                    <a:pt x="110" y="158"/>
                    <a:pt x="105" y="155"/>
                  </a:cubicBezTo>
                  <a:cubicBezTo>
                    <a:pt x="100" y="151"/>
                    <a:pt x="96" y="146"/>
                    <a:pt x="92" y="141"/>
                  </a:cubicBezTo>
                  <a:cubicBezTo>
                    <a:pt x="88" y="136"/>
                    <a:pt x="86" y="130"/>
                    <a:pt x="84" y="124"/>
                  </a:cubicBezTo>
                  <a:cubicBezTo>
                    <a:pt x="82" y="118"/>
                    <a:pt x="81" y="111"/>
                    <a:pt x="81" y="104"/>
                  </a:cubicBezTo>
                  <a:cubicBezTo>
                    <a:pt x="81" y="96"/>
                    <a:pt x="82" y="88"/>
                    <a:pt x="85" y="80"/>
                  </a:cubicBezTo>
                  <a:cubicBezTo>
                    <a:pt x="89" y="72"/>
                    <a:pt x="93" y="66"/>
                    <a:pt x="98" y="60"/>
                  </a:cubicBezTo>
                  <a:cubicBezTo>
                    <a:pt x="104" y="55"/>
                    <a:pt x="110" y="50"/>
                    <a:pt x="118" y="47"/>
                  </a:cubicBezTo>
                  <a:cubicBezTo>
                    <a:pt x="125" y="44"/>
                    <a:pt x="133" y="42"/>
                    <a:pt x="141" y="42"/>
                  </a:cubicBezTo>
                  <a:cubicBezTo>
                    <a:pt x="142" y="42"/>
                    <a:pt x="144" y="42"/>
                    <a:pt x="145" y="42"/>
                  </a:cubicBezTo>
                  <a:cubicBezTo>
                    <a:pt x="146" y="42"/>
                    <a:pt x="148" y="42"/>
                    <a:pt x="149" y="42"/>
                  </a:cubicBezTo>
                  <a:cubicBezTo>
                    <a:pt x="148" y="40"/>
                    <a:pt x="148" y="37"/>
                    <a:pt x="148" y="35"/>
                  </a:cubicBezTo>
                  <a:cubicBezTo>
                    <a:pt x="148" y="30"/>
                    <a:pt x="149" y="26"/>
                    <a:pt x="151" y="22"/>
                  </a:cubicBezTo>
                  <a:cubicBezTo>
                    <a:pt x="152" y="17"/>
                    <a:pt x="155" y="14"/>
                    <a:pt x="158" y="11"/>
                  </a:cubicBezTo>
                  <a:cubicBezTo>
                    <a:pt x="161" y="7"/>
                    <a:pt x="164" y="5"/>
                    <a:pt x="169" y="3"/>
                  </a:cubicBezTo>
                  <a:cubicBezTo>
                    <a:pt x="173" y="1"/>
                    <a:pt x="177" y="0"/>
                    <a:pt x="182" y="0"/>
                  </a:cubicBezTo>
                  <a:cubicBezTo>
                    <a:pt x="186" y="0"/>
                    <a:pt x="191" y="1"/>
                    <a:pt x="195" y="3"/>
                  </a:cubicBezTo>
                  <a:cubicBezTo>
                    <a:pt x="199" y="5"/>
                    <a:pt x="202" y="7"/>
                    <a:pt x="205" y="11"/>
                  </a:cubicBezTo>
                  <a:cubicBezTo>
                    <a:pt x="208" y="14"/>
                    <a:pt x="211" y="17"/>
                    <a:pt x="213" y="22"/>
                  </a:cubicBezTo>
                  <a:cubicBezTo>
                    <a:pt x="214" y="26"/>
                    <a:pt x="215" y="30"/>
                    <a:pt x="215" y="35"/>
                  </a:cubicBezTo>
                  <a:cubicBezTo>
                    <a:pt x="215" y="39"/>
                    <a:pt x="215" y="43"/>
                    <a:pt x="214" y="46"/>
                  </a:cubicBezTo>
                  <a:cubicBezTo>
                    <a:pt x="212" y="50"/>
                    <a:pt x="211" y="53"/>
                    <a:pt x="209" y="56"/>
                  </a:cubicBezTo>
                  <a:cubicBezTo>
                    <a:pt x="206" y="59"/>
                    <a:pt x="204" y="61"/>
                    <a:pt x="201" y="64"/>
                  </a:cubicBezTo>
                  <a:cubicBezTo>
                    <a:pt x="198" y="66"/>
                    <a:pt x="194" y="67"/>
                    <a:pt x="191" y="68"/>
                  </a:cubicBezTo>
                  <a:cubicBezTo>
                    <a:pt x="194" y="74"/>
                    <a:pt x="197" y="79"/>
                    <a:pt x="199" y="85"/>
                  </a:cubicBezTo>
                  <a:cubicBezTo>
                    <a:pt x="201" y="92"/>
                    <a:pt x="202" y="98"/>
                    <a:pt x="202" y="104"/>
                  </a:cubicBezTo>
                  <a:cubicBezTo>
                    <a:pt x="202" y="109"/>
                    <a:pt x="201" y="115"/>
                    <a:pt x="200" y="119"/>
                  </a:cubicBezTo>
                  <a:cubicBezTo>
                    <a:pt x="199" y="124"/>
                    <a:pt x="197" y="129"/>
                    <a:pt x="195" y="134"/>
                  </a:cubicBezTo>
                  <a:close/>
                  <a:moveTo>
                    <a:pt x="161" y="35"/>
                  </a:moveTo>
                  <a:cubicBezTo>
                    <a:pt x="161" y="39"/>
                    <a:pt x="163" y="43"/>
                    <a:pt x="165" y="47"/>
                  </a:cubicBezTo>
                  <a:cubicBezTo>
                    <a:pt x="168" y="48"/>
                    <a:pt x="170" y="49"/>
                    <a:pt x="172" y="51"/>
                  </a:cubicBezTo>
                  <a:cubicBezTo>
                    <a:pt x="175" y="52"/>
                    <a:pt x="177" y="54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1" y="56"/>
                    <a:pt x="181" y="56"/>
                    <a:pt x="182" y="56"/>
                  </a:cubicBezTo>
                  <a:cubicBezTo>
                    <a:pt x="184" y="56"/>
                    <a:pt x="187" y="55"/>
                    <a:pt x="190" y="54"/>
                  </a:cubicBezTo>
                  <a:cubicBezTo>
                    <a:pt x="192" y="53"/>
                    <a:pt x="194" y="52"/>
                    <a:pt x="196" y="50"/>
                  </a:cubicBezTo>
                  <a:cubicBezTo>
                    <a:pt x="198" y="48"/>
                    <a:pt x="199" y="46"/>
                    <a:pt x="200" y="43"/>
                  </a:cubicBezTo>
                  <a:cubicBezTo>
                    <a:pt x="201" y="41"/>
                    <a:pt x="202" y="38"/>
                    <a:pt x="202" y="35"/>
                  </a:cubicBezTo>
                  <a:cubicBezTo>
                    <a:pt x="202" y="32"/>
                    <a:pt x="201" y="29"/>
                    <a:pt x="200" y="27"/>
                  </a:cubicBezTo>
                  <a:cubicBezTo>
                    <a:pt x="199" y="24"/>
                    <a:pt x="198" y="22"/>
                    <a:pt x="196" y="20"/>
                  </a:cubicBezTo>
                  <a:cubicBezTo>
                    <a:pt x="194" y="18"/>
                    <a:pt x="192" y="17"/>
                    <a:pt x="190" y="16"/>
                  </a:cubicBezTo>
                  <a:cubicBezTo>
                    <a:pt x="187" y="15"/>
                    <a:pt x="184" y="14"/>
                    <a:pt x="182" y="14"/>
                  </a:cubicBezTo>
                  <a:cubicBezTo>
                    <a:pt x="179" y="14"/>
                    <a:pt x="176" y="15"/>
                    <a:pt x="174" y="16"/>
                  </a:cubicBezTo>
                  <a:cubicBezTo>
                    <a:pt x="171" y="17"/>
                    <a:pt x="169" y="18"/>
                    <a:pt x="167" y="20"/>
                  </a:cubicBezTo>
                  <a:cubicBezTo>
                    <a:pt x="166" y="22"/>
                    <a:pt x="164" y="24"/>
                    <a:pt x="163" y="27"/>
                  </a:cubicBezTo>
                  <a:cubicBezTo>
                    <a:pt x="162" y="29"/>
                    <a:pt x="161" y="32"/>
                    <a:pt x="161" y="35"/>
                  </a:cubicBezTo>
                  <a:close/>
                  <a:moveTo>
                    <a:pt x="94" y="104"/>
                  </a:moveTo>
                  <a:cubicBezTo>
                    <a:pt x="94" y="110"/>
                    <a:pt x="95" y="115"/>
                    <a:pt x="96" y="119"/>
                  </a:cubicBezTo>
                  <a:cubicBezTo>
                    <a:pt x="98" y="124"/>
                    <a:pt x="100" y="129"/>
                    <a:pt x="103" y="133"/>
                  </a:cubicBezTo>
                  <a:cubicBezTo>
                    <a:pt x="106" y="137"/>
                    <a:pt x="109" y="141"/>
                    <a:pt x="113" y="144"/>
                  </a:cubicBezTo>
                  <a:cubicBezTo>
                    <a:pt x="117" y="147"/>
                    <a:pt x="122" y="149"/>
                    <a:pt x="127" y="151"/>
                  </a:cubicBezTo>
                  <a:cubicBezTo>
                    <a:pt x="131" y="143"/>
                    <a:pt x="137" y="136"/>
                    <a:pt x="144" y="132"/>
                  </a:cubicBezTo>
                  <a:cubicBezTo>
                    <a:pt x="151" y="127"/>
                    <a:pt x="159" y="125"/>
                    <a:pt x="168" y="125"/>
                  </a:cubicBezTo>
                  <a:cubicBezTo>
                    <a:pt x="173" y="125"/>
                    <a:pt x="178" y="126"/>
                    <a:pt x="183" y="127"/>
                  </a:cubicBezTo>
                  <a:cubicBezTo>
                    <a:pt x="185" y="124"/>
                    <a:pt x="186" y="120"/>
                    <a:pt x="187" y="116"/>
                  </a:cubicBezTo>
                  <a:cubicBezTo>
                    <a:pt x="188" y="112"/>
                    <a:pt x="188" y="108"/>
                    <a:pt x="188" y="104"/>
                  </a:cubicBezTo>
                  <a:cubicBezTo>
                    <a:pt x="188" y="97"/>
                    <a:pt x="187" y="91"/>
                    <a:pt x="184" y="85"/>
                  </a:cubicBezTo>
                  <a:cubicBezTo>
                    <a:pt x="182" y="79"/>
                    <a:pt x="178" y="73"/>
                    <a:pt x="173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0" y="66"/>
                    <a:pt x="168" y="64"/>
                    <a:pt x="165" y="63"/>
                  </a:cubicBezTo>
                  <a:cubicBezTo>
                    <a:pt x="163" y="61"/>
                    <a:pt x="160" y="60"/>
                    <a:pt x="157" y="59"/>
                  </a:cubicBezTo>
                  <a:cubicBezTo>
                    <a:pt x="157" y="59"/>
                    <a:pt x="157" y="59"/>
                    <a:pt x="157" y="59"/>
                  </a:cubicBezTo>
                  <a:cubicBezTo>
                    <a:pt x="152" y="57"/>
                    <a:pt x="147" y="56"/>
                    <a:pt x="141" y="56"/>
                  </a:cubicBezTo>
                  <a:cubicBezTo>
                    <a:pt x="135" y="56"/>
                    <a:pt x="129" y="57"/>
                    <a:pt x="123" y="60"/>
                  </a:cubicBezTo>
                  <a:cubicBezTo>
                    <a:pt x="117" y="62"/>
                    <a:pt x="112" y="66"/>
                    <a:pt x="108" y="70"/>
                  </a:cubicBezTo>
                  <a:cubicBezTo>
                    <a:pt x="104" y="74"/>
                    <a:pt x="100" y="80"/>
                    <a:pt x="98" y="85"/>
                  </a:cubicBezTo>
                  <a:cubicBezTo>
                    <a:pt x="95" y="91"/>
                    <a:pt x="94" y="98"/>
                    <a:pt x="94" y="104"/>
                  </a:cubicBezTo>
                  <a:close/>
                  <a:moveTo>
                    <a:pt x="168" y="208"/>
                  </a:moveTo>
                  <a:cubicBezTo>
                    <a:pt x="173" y="208"/>
                    <a:pt x="177" y="207"/>
                    <a:pt x="181" y="206"/>
                  </a:cubicBezTo>
                  <a:cubicBezTo>
                    <a:pt x="185" y="204"/>
                    <a:pt x="189" y="201"/>
                    <a:pt x="192" y="198"/>
                  </a:cubicBezTo>
                  <a:cubicBezTo>
                    <a:pt x="195" y="195"/>
                    <a:pt x="197" y="191"/>
                    <a:pt x="199" y="187"/>
                  </a:cubicBezTo>
                  <a:cubicBezTo>
                    <a:pt x="201" y="183"/>
                    <a:pt x="202" y="178"/>
                    <a:pt x="202" y="174"/>
                  </a:cubicBezTo>
                  <a:cubicBezTo>
                    <a:pt x="202" y="169"/>
                    <a:pt x="201" y="164"/>
                    <a:pt x="199" y="160"/>
                  </a:cubicBezTo>
                  <a:cubicBezTo>
                    <a:pt x="197" y="156"/>
                    <a:pt x="195" y="152"/>
                    <a:pt x="192" y="149"/>
                  </a:cubicBezTo>
                  <a:cubicBezTo>
                    <a:pt x="189" y="146"/>
                    <a:pt x="185" y="143"/>
                    <a:pt x="181" y="142"/>
                  </a:cubicBezTo>
                  <a:cubicBezTo>
                    <a:pt x="176" y="140"/>
                    <a:pt x="172" y="139"/>
                    <a:pt x="167" y="139"/>
                  </a:cubicBezTo>
                  <a:cubicBezTo>
                    <a:pt x="163" y="139"/>
                    <a:pt x="158" y="140"/>
                    <a:pt x="154" y="142"/>
                  </a:cubicBezTo>
                  <a:cubicBezTo>
                    <a:pt x="150" y="144"/>
                    <a:pt x="147" y="146"/>
                    <a:pt x="144" y="150"/>
                  </a:cubicBezTo>
                  <a:cubicBezTo>
                    <a:pt x="141" y="153"/>
                    <a:pt x="139" y="156"/>
                    <a:pt x="137" y="161"/>
                  </a:cubicBezTo>
                  <a:cubicBezTo>
                    <a:pt x="135" y="165"/>
                    <a:pt x="134" y="169"/>
                    <a:pt x="134" y="174"/>
                  </a:cubicBezTo>
                  <a:cubicBezTo>
                    <a:pt x="134" y="178"/>
                    <a:pt x="135" y="183"/>
                    <a:pt x="137" y="187"/>
                  </a:cubicBezTo>
                  <a:cubicBezTo>
                    <a:pt x="139" y="191"/>
                    <a:pt x="141" y="195"/>
                    <a:pt x="144" y="198"/>
                  </a:cubicBezTo>
                  <a:cubicBezTo>
                    <a:pt x="147" y="201"/>
                    <a:pt x="151" y="204"/>
                    <a:pt x="155" y="206"/>
                  </a:cubicBezTo>
                  <a:cubicBezTo>
                    <a:pt x="159" y="207"/>
                    <a:pt x="164" y="208"/>
                    <a:pt x="168" y="208"/>
                  </a:cubicBezTo>
                  <a:close/>
                </a:path>
              </a:pathLst>
            </a:custGeom>
            <a:solidFill>
              <a:srgbClr val="B3E7FB"/>
            </a:solidFill>
            <a:ln>
              <a:noFill/>
            </a:ln>
            <a:extLst/>
          </p:spPr>
          <p:txBody>
            <a:bodyPr vert="horz" wrap="square" lIns="87845" tIns="43923" rIns="87845" bIns="4392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89621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28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/>
              </a:endParaRPr>
            </a:p>
          </p:txBody>
        </p:sp>
      </p:grpSp>
      <p:grpSp>
        <p:nvGrpSpPr>
          <p:cNvPr id="369" name="Group 368">
            <a:extLst>
              <a:ext uri="{FF2B5EF4-FFF2-40B4-BE49-F238E27FC236}">
                <a16:creationId xmlns:a16="http://schemas.microsoft.com/office/drawing/2014/main" id="{6DF958D4-38FB-42A2-A162-5B2B3CBD220D}"/>
              </a:ext>
            </a:extLst>
          </p:cNvPr>
          <p:cNvGrpSpPr/>
          <p:nvPr/>
        </p:nvGrpSpPr>
        <p:grpSpPr>
          <a:xfrm>
            <a:off x="1890356" y="4410286"/>
            <a:ext cx="8411288" cy="411798"/>
            <a:chOff x="455196" y="6233625"/>
            <a:chExt cx="5696186" cy="411856"/>
          </a:xfrm>
        </p:grpSpPr>
        <p:sp>
          <p:nvSpPr>
            <p:cNvPr id="370" name="Rectangle 369">
              <a:extLst>
                <a:ext uri="{FF2B5EF4-FFF2-40B4-BE49-F238E27FC236}">
                  <a16:creationId xmlns:a16="http://schemas.microsoft.com/office/drawing/2014/main" id="{15177C5D-DF0D-45BA-BCDE-3A3A04AAEE2B}"/>
                </a:ext>
              </a:extLst>
            </p:cNvPr>
            <p:cNvSpPr/>
            <p:nvPr/>
          </p:nvSpPr>
          <p:spPr>
            <a:xfrm>
              <a:off x="2536711" y="6239216"/>
              <a:ext cx="1427837" cy="406265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marL="0" marR="0" lvl="0" indent="0" algn="r" defTabSz="91419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-100" normalizeH="0" baseline="0" noProof="0">
                  <a:ln>
                    <a:noFill/>
                  </a:ln>
                  <a:solidFill>
                    <a:srgbClr val="2C292A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Segoe UI Semibold" charset="0"/>
                  <a:ea typeface="Segoe UI Semibold" charset="0"/>
                  <a:cs typeface="Segoe UI Semibold" charset="0"/>
                </a:rPr>
                <a:t>Office 365 Groups</a:t>
              </a:r>
            </a:p>
          </p:txBody>
        </p:sp>
        <p:cxnSp>
          <p:nvCxnSpPr>
            <p:cNvPr id="371" name="Straight Connector 370">
              <a:extLst>
                <a:ext uri="{FF2B5EF4-FFF2-40B4-BE49-F238E27FC236}">
                  <a16:creationId xmlns:a16="http://schemas.microsoft.com/office/drawing/2014/main" id="{F8E889A8-1485-4D19-B10D-E959416639C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5196" y="6436741"/>
              <a:ext cx="2069741" cy="0"/>
            </a:xfrm>
            <a:prstGeom prst="line">
              <a:avLst/>
            </a:prstGeom>
            <a:noFill/>
            <a:ln w="9525" cap="flat" cmpd="sng" algn="ctr">
              <a:solidFill>
                <a:srgbClr val="6E6E73">
                  <a:lumMod val="90000"/>
                  <a:lumOff val="10000"/>
                </a:srgbClr>
              </a:solidFill>
              <a:prstDash val="solid"/>
              <a:headEnd type="none"/>
              <a:tailEnd type="none"/>
            </a:ln>
            <a:effectLst/>
          </p:spPr>
        </p:cxnSp>
        <p:cxnSp>
          <p:nvCxnSpPr>
            <p:cNvPr id="372" name="Straight Connector 371">
              <a:extLst>
                <a:ext uri="{FF2B5EF4-FFF2-40B4-BE49-F238E27FC236}">
                  <a16:creationId xmlns:a16="http://schemas.microsoft.com/office/drawing/2014/main" id="{7842A868-6580-496C-9D83-5D38FD6EB2A3}"/>
                </a:ext>
              </a:extLst>
            </p:cNvPr>
            <p:cNvCxnSpPr/>
            <p:nvPr/>
          </p:nvCxnSpPr>
          <p:spPr>
            <a:xfrm flipH="1">
              <a:off x="455196" y="6233625"/>
              <a:ext cx="0" cy="203116"/>
            </a:xfrm>
            <a:prstGeom prst="line">
              <a:avLst/>
            </a:prstGeom>
            <a:noFill/>
            <a:ln w="9525" cap="flat" cmpd="sng" algn="ctr">
              <a:solidFill>
                <a:srgbClr val="6E6E73">
                  <a:lumMod val="90000"/>
                  <a:lumOff val="10000"/>
                </a:srgbClr>
              </a:solidFill>
              <a:prstDash val="solid"/>
              <a:headEnd type="none"/>
              <a:tailEnd type="none"/>
            </a:ln>
            <a:effectLst/>
          </p:spPr>
        </p:cxnSp>
        <p:cxnSp>
          <p:nvCxnSpPr>
            <p:cNvPr id="373" name="Straight Connector 372">
              <a:extLst>
                <a:ext uri="{FF2B5EF4-FFF2-40B4-BE49-F238E27FC236}">
                  <a16:creationId xmlns:a16="http://schemas.microsoft.com/office/drawing/2014/main" id="{12896DE8-0759-4BD9-9542-56B021E1125F}"/>
                </a:ext>
              </a:extLst>
            </p:cNvPr>
            <p:cNvCxnSpPr>
              <a:cxnSpLocks/>
            </p:cNvCxnSpPr>
            <p:nvPr/>
          </p:nvCxnSpPr>
          <p:spPr>
            <a:xfrm>
              <a:off x="4067483" y="6436741"/>
              <a:ext cx="2083899" cy="0"/>
            </a:xfrm>
            <a:prstGeom prst="line">
              <a:avLst/>
            </a:prstGeom>
            <a:noFill/>
            <a:ln w="9525" cap="flat" cmpd="sng" algn="ctr">
              <a:solidFill>
                <a:srgbClr val="6E6E73">
                  <a:lumMod val="90000"/>
                  <a:lumOff val="10000"/>
                </a:srgbClr>
              </a:solidFill>
              <a:prstDash val="solid"/>
              <a:headEnd type="none"/>
              <a:tailEnd type="none"/>
            </a:ln>
            <a:effectLst/>
          </p:spPr>
        </p:cxnSp>
        <p:cxnSp>
          <p:nvCxnSpPr>
            <p:cNvPr id="374" name="Straight Connector 373">
              <a:extLst>
                <a:ext uri="{FF2B5EF4-FFF2-40B4-BE49-F238E27FC236}">
                  <a16:creationId xmlns:a16="http://schemas.microsoft.com/office/drawing/2014/main" id="{FFD76F9B-E94F-4A2C-BB5C-AEA36C48EF93}"/>
                </a:ext>
              </a:extLst>
            </p:cNvPr>
            <p:cNvCxnSpPr/>
            <p:nvPr/>
          </p:nvCxnSpPr>
          <p:spPr>
            <a:xfrm>
              <a:off x="6151382" y="6233625"/>
              <a:ext cx="0" cy="203116"/>
            </a:xfrm>
            <a:prstGeom prst="line">
              <a:avLst/>
            </a:prstGeom>
            <a:noFill/>
            <a:ln w="9525" cap="flat" cmpd="sng" algn="ctr">
              <a:solidFill>
                <a:srgbClr val="6E6E73">
                  <a:lumMod val="90000"/>
                  <a:lumOff val="10000"/>
                </a:srgbClr>
              </a:solidFill>
              <a:prstDash val="solid"/>
              <a:headEnd type="none"/>
              <a:tailEnd type="non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89195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Microsoft Teams Clients</a:t>
            </a:r>
          </a:p>
        </p:txBody>
      </p:sp>
    </p:spTree>
    <p:extLst>
      <p:ext uri="{BB962C8B-B14F-4D97-AF65-F5344CB8AC3E}">
        <p14:creationId xmlns:p14="http://schemas.microsoft.com/office/powerpoint/2010/main" val="193490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E78C725-1C76-47E7-816F-FA503D76B958}"/>
              </a:ext>
            </a:extLst>
          </p:cNvPr>
          <p:cNvSpPr/>
          <p:nvPr/>
        </p:nvSpPr>
        <p:spPr>
          <a:xfrm>
            <a:off x="402772" y="2987296"/>
            <a:ext cx="2717800" cy="2204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Full-functioned chat client that can be used from a variety of browsers. </a:t>
            </a: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Doesn’t yet support conferencing.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9E9BF5-91C5-4C52-9F25-0B7AF9CC7FB2}"/>
              </a:ext>
            </a:extLst>
          </p:cNvPr>
          <p:cNvSpPr/>
          <p:nvPr/>
        </p:nvSpPr>
        <p:spPr>
          <a:xfrm>
            <a:off x="4657849" y="2471214"/>
            <a:ext cx="1394609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Desktop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6A0BEF-5325-46CE-9854-10169B53D853}"/>
              </a:ext>
            </a:extLst>
          </p:cNvPr>
          <p:cNvSpPr/>
          <p:nvPr/>
        </p:nvSpPr>
        <p:spPr>
          <a:xfrm>
            <a:off x="4063512" y="2980995"/>
            <a:ext cx="2948788" cy="2204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Provides support for audio, video, and content sharing for team meetings, group calling, and private one-on-one or private multi-party calls.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5A6A8C-4092-402A-8143-779AA05C7547}"/>
              </a:ext>
            </a:extLst>
          </p:cNvPr>
          <p:cNvSpPr/>
          <p:nvPr/>
        </p:nvSpPr>
        <p:spPr>
          <a:xfrm>
            <a:off x="8937558" y="2471214"/>
            <a:ext cx="1394609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Mobile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56DB4A5-E56F-4DBE-9DA0-0B0BC14A865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1026" y="2468836"/>
            <a:ext cx="598065" cy="43495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EC989986-7B99-44C2-BAE8-52A10E05BDE0}"/>
              </a:ext>
            </a:extLst>
          </p:cNvPr>
          <p:cNvSpPr/>
          <p:nvPr/>
        </p:nvSpPr>
        <p:spPr>
          <a:xfrm>
            <a:off x="8301026" y="2980995"/>
            <a:ext cx="3237832" cy="160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Geared at users participating in chat-based conversations while on the go , and currently allows users to have peer-to-peer audio call.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9CB64B6-1856-4B6C-9712-B4B8DF11B81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69136" y="2513999"/>
            <a:ext cx="550246" cy="419727"/>
          </a:xfrm>
          <a:prstGeom prst="rect">
            <a:avLst/>
          </a:prstGeom>
          <a:noFill/>
        </p:spPr>
      </p:pic>
      <p:sp>
        <p:nvSpPr>
          <p:cNvPr id="15" name="Title 4">
            <a:extLst>
              <a:ext uri="{FF2B5EF4-FFF2-40B4-BE49-F238E27FC236}">
                <a16:creationId xmlns:a16="http://schemas.microsoft.com/office/drawing/2014/main" id="{F61FB72E-C1B8-414B-8DFC-CD29699AB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AU"/>
              <a:t>Clients for Microsoft Teams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4300408-FE12-46A0-87FA-95F84D3D35F1}"/>
              </a:ext>
            </a:extLst>
          </p:cNvPr>
          <p:cNvSpPr/>
          <p:nvPr/>
        </p:nvSpPr>
        <p:spPr>
          <a:xfrm>
            <a:off x="970959" y="2467021"/>
            <a:ext cx="917714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Web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62C4710-0835-4219-9163-4A337882BA2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772" y="2458128"/>
            <a:ext cx="522867" cy="5228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056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Platform Requirements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D92249-F708-4BEE-B624-B9CDF211ED06}"/>
              </a:ext>
            </a:extLst>
          </p:cNvPr>
          <p:cNvSpPr/>
          <p:nvPr/>
        </p:nvSpPr>
        <p:spPr>
          <a:xfrm>
            <a:off x="970959" y="2467021"/>
            <a:ext cx="917714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Web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96C7125-923C-4CDA-90E3-783200804B6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772" y="2458128"/>
            <a:ext cx="522867" cy="522867"/>
          </a:xfrm>
          <a:prstGeom prst="rect">
            <a:avLst/>
          </a:prstGeom>
          <a:noFill/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E78C725-1C76-47E7-816F-FA503D76B958}"/>
              </a:ext>
            </a:extLst>
          </p:cNvPr>
          <p:cNvSpPr/>
          <p:nvPr/>
        </p:nvSpPr>
        <p:spPr>
          <a:xfrm>
            <a:off x="970959" y="2980996"/>
            <a:ext cx="2717800" cy="2808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Edge: 12+</a:t>
            </a:r>
          </a:p>
          <a:p>
            <a:pPr marL="342900" marR="0" lvl="0" indent="-34290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Internet Explorer: 11+</a:t>
            </a:r>
          </a:p>
          <a:p>
            <a:pPr marL="342900" marR="0" lvl="0" indent="-34290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Chrome: 51.0+</a:t>
            </a:r>
          </a:p>
          <a:p>
            <a:pPr marL="342900" marR="0" lvl="0" indent="-34290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Firefox: 47.0+</a:t>
            </a:r>
          </a:p>
          <a:p>
            <a:pPr marL="342900" marR="0" lvl="0" indent="-34290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Safari (coming soon)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9E9BF5-91C5-4C52-9F25-0B7AF9CC7FB2}"/>
              </a:ext>
            </a:extLst>
          </p:cNvPr>
          <p:cNvSpPr/>
          <p:nvPr/>
        </p:nvSpPr>
        <p:spPr>
          <a:xfrm>
            <a:off x="4657849" y="2471214"/>
            <a:ext cx="1394609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Desktop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6A0BEF-5325-46CE-9854-10169B53D853}"/>
              </a:ext>
            </a:extLst>
          </p:cNvPr>
          <p:cNvSpPr/>
          <p:nvPr/>
        </p:nvSpPr>
        <p:spPr>
          <a:xfrm>
            <a:off x="4657849" y="2980995"/>
            <a:ext cx="2948788" cy="1299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Windows 7+ (7, 8, 8.1, 10)</a:t>
            </a: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1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Both 32 &amp; 64 bit available</a:t>
            </a: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1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Mac OSX 10.10+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5A6A8C-4092-402A-8143-779AA05C7547}"/>
              </a:ext>
            </a:extLst>
          </p:cNvPr>
          <p:cNvSpPr/>
          <p:nvPr/>
        </p:nvSpPr>
        <p:spPr>
          <a:xfrm>
            <a:off x="8937558" y="2471214"/>
            <a:ext cx="1394609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Semibold" panose="020B0702040204020203" pitchFamily="34" charset="0"/>
                <a:ea typeface="Segoe UI" pitchFamily="34" charset="0"/>
                <a:cs typeface="Segoe UI Semibold" panose="020B0702040204020203" pitchFamily="34" charset="0"/>
              </a:rPr>
              <a:t>Mobile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56DB4A5-E56F-4DBE-9DA0-0B0BC14A865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1026" y="2468836"/>
            <a:ext cx="598065" cy="43495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EC989986-7B99-44C2-BAE8-52A10E05BDE0}"/>
              </a:ext>
            </a:extLst>
          </p:cNvPr>
          <p:cNvSpPr/>
          <p:nvPr/>
        </p:nvSpPr>
        <p:spPr>
          <a:xfrm>
            <a:off x="8899091" y="2980995"/>
            <a:ext cx="3237832" cy="1902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Android 4.4+</a:t>
            </a:r>
          </a:p>
          <a:p>
            <a:pPr marL="342900" marR="0" lvl="0" indent="-34290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iOS (iPhone and iPad) 10+</a:t>
            </a: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Windows Phone 10.0.10586+</a:t>
            </a:r>
          </a:p>
          <a:p>
            <a:pPr marL="0" marR="0" lvl="0" indent="0" algn="l" defTabSz="89591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9CB64B6-1856-4B6C-9712-B4B8DF11B81B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69136" y="2513999"/>
            <a:ext cx="550246" cy="4197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861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9A8E1-10E1-42E1-817D-A6DBCD6DE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Demo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02C282-3305-408E-8DDF-45B3F2F5FC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err="1"/>
              <a:t>Navigating</a:t>
            </a:r>
            <a:r>
              <a:rPr lang="sl-SI"/>
              <a:t> </a:t>
            </a:r>
            <a:r>
              <a:rPr lang="sl-SI" err="1"/>
              <a:t>arounD</a:t>
            </a:r>
            <a:r>
              <a:rPr lang="sl-SI"/>
              <a:t> </a:t>
            </a:r>
            <a:r>
              <a:rPr lang="sl-SI" err="1"/>
              <a:t>teams</a:t>
            </a:r>
            <a:r>
              <a:rPr lang="sl-SI"/>
              <a:t> </a:t>
            </a:r>
            <a:r>
              <a:rPr lang="sl-SI" err="1"/>
              <a:t>client</a:t>
            </a:r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738357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Organizing Teams</a:t>
            </a:r>
          </a:p>
        </p:txBody>
      </p:sp>
    </p:spTree>
    <p:extLst>
      <p:ext uri="{BB962C8B-B14F-4D97-AF65-F5344CB8AC3E}">
        <p14:creationId xmlns:p14="http://schemas.microsoft.com/office/powerpoint/2010/main" val="268863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Structure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88274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Teams</a:t>
            </a:r>
          </a:p>
          <a:p>
            <a:r>
              <a:rPr lang="en-AU" dirty="0"/>
              <a:t>Collection of people, content, and tools surrounding different projects </a:t>
            </a:r>
          </a:p>
          <a:p>
            <a:endParaRPr lang="en-AU" dirty="0"/>
          </a:p>
          <a:p>
            <a:pPr marL="0" indent="0">
              <a:buNone/>
            </a:pPr>
            <a:r>
              <a:rPr lang="en-AU" b="1" dirty="0"/>
              <a:t>Channels</a:t>
            </a:r>
          </a:p>
          <a:p>
            <a:r>
              <a:rPr lang="en-AU" dirty="0"/>
              <a:t>Dedicated sections within a team to keep conversations organized</a:t>
            </a:r>
          </a:p>
          <a:p>
            <a:r>
              <a:rPr lang="en-AU" dirty="0"/>
              <a:t>Places where everyone on the team can have open conversations</a:t>
            </a:r>
          </a:p>
          <a:p>
            <a:r>
              <a:rPr lang="en-AU" dirty="0"/>
              <a:t>Can be extended with Tabs, Connectors and Bots 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Lessons</a:t>
            </a:r>
            <a:r>
              <a:rPr lang="sl-SI" dirty="0"/>
              <a:t> </a:t>
            </a:r>
            <a:r>
              <a:rPr lang="sl-SI" dirty="0" err="1"/>
              <a:t>learned</a:t>
            </a:r>
            <a:r>
              <a:rPr lang="sl-SI" dirty="0"/>
              <a:t> </a:t>
            </a:r>
            <a:r>
              <a:rPr lang="sl-SI" dirty="0">
                <a:sym typeface="Wingdings" panose="05000000000000000000" pitchFamily="2" charset="2"/>
              </a:rPr>
              <a:t> </a:t>
            </a:r>
            <a:r>
              <a:rPr lang="sl-SI" dirty="0" err="1">
                <a:sym typeface="Wingdings" panose="05000000000000000000" pitchFamily="2" charset="2"/>
              </a:rPr>
              <a:t>less</a:t>
            </a:r>
            <a:r>
              <a:rPr lang="sl-SI" dirty="0">
                <a:sym typeface="Wingdings" panose="05000000000000000000" pitchFamily="2" charset="2"/>
              </a:rPr>
              <a:t> is more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205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Memberships and Roles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/>
              <a:t>Team owners are able to invite anyone in the organization they work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Three roles in Teams:</a:t>
            </a:r>
          </a:p>
          <a:p>
            <a:r>
              <a:rPr lang="en-AU" b="1" dirty="0"/>
              <a:t>Owner</a:t>
            </a:r>
            <a:r>
              <a:rPr lang="en-AU" dirty="0"/>
              <a:t>: person who creates the team or assigned the role.</a:t>
            </a:r>
            <a:br>
              <a:rPr lang="en-AU" dirty="0"/>
            </a:br>
            <a:r>
              <a:rPr lang="en-AU" dirty="0"/>
              <a:t>Responsible for managing team-wide settings and membership, including invitations</a:t>
            </a:r>
          </a:p>
          <a:p>
            <a:r>
              <a:rPr lang="en-AU" b="1" dirty="0"/>
              <a:t>Team member</a:t>
            </a:r>
            <a:r>
              <a:rPr lang="en-AU" dirty="0"/>
              <a:t>: the people that have been invited to join the team</a:t>
            </a:r>
          </a:p>
          <a:p>
            <a:r>
              <a:rPr lang="en-AU" b="1" dirty="0"/>
              <a:t>Guests:</a:t>
            </a:r>
            <a:r>
              <a:rPr lang="en-AU" dirty="0"/>
              <a:t> Office 365 users who are outside of your tenant can be added to the team by team owners (more info @ </a:t>
            </a:r>
            <a:r>
              <a:rPr lang="en-AU" dirty="0">
                <a:hlinkClick r:id="rId3"/>
              </a:rPr>
              <a:t>aka.ms/</a:t>
            </a:r>
            <a:r>
              <a:rPr lang="en-AU" dirty="0" err="1">
                <a:hlinkClick r:id="rId3"/>
              </a:rPr>
              <a:t>guestaccesshelp</a:t>
            </a:r>
            <a:r>
              <a:rPr lang="en-AU" dirty="0"/>
              <a:t>)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Lessons</a:t>
            </a:r>
            <a:r>
              <a:rPr lang="sl-SI" dirty="0"/>
              <a:t> </a:t>
            </a:r>
            <a:r>
              <a:rPr lang="sl-SI" dirty="0" err="1"/>
              <a:t>learned</a:t>
            </a:r>
            <a:r>
              <a:rPr lang="sl-SI" dirty="0"/>
              <a:t> </a:t>
            </a:r>
            <a:r>
              <a:rPr lang="sl-SI" dirty="0">
                <a:sym typeface="Wingdings" panose="05000000000000000000" pitchFamily="2" charset="2"/>
              </a:rPr>
              <a:t> be </a:t>
            </a:r>
            <a:r>
              <a:rPr lang="sl-SI" dirty="0" err="1">
                <a:sym typeface="Wingdings" panose="05000000000000000000" pitchFamily="2" charset="2"/>
              </a:rPr>
              <a:t>patient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3647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47F31-8DC1-464A-AFE7-BA74FC49F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239" y="2084172"/>
            <a:ext cx="11653523" cy="1270669"/>
          </a:xfrm>
        </p:spPr>
        <p:txBody>
          <a:bodyPr/>
          <a:lstStyle/>
          <a:p>
            <a:r>
              <a:rPr lang="sl-SI" err="1"/>
              <a:t>Collaboration</a:t>
            </a:r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802569700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1634F4DF-E104-4740-AFA4-2B8369FE9224}"/>
              </a:ext>
            </a:extLst>
          </p:cNvPr>
          <p:cNvCxnSpPr>
            <a:cxnSpLocks/>
          </p:cNvCxnSpPr>
          <p:nvPr/>
        </p:nvCxnSpPr>
        <p:spPr>
          <a:xfrm>
            <a:off x="5699979" y="3477240"/>
            <a:ext cx="0" cy="1512502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dashDot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89B586D6-6B0C-4487-A091-9ACF5D35C6A1}"/>
              </a:ext>
            </a:extLst>
          </p:cNvPr>
          <p:cNvCxnSpPr>
            <a:cxnSpLocks/>
          </p:cNvCxnSpPr>
          <p:nvPr/>
        </p:nvCxnSpPr>
        <p:spPr>
          <a:xfrm>
            <a:off x="6327854" y="3477240"/>
            <a:ext cx="0" cy="1512502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dashDot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Line 23">
            <a:extLst>
              <a:ext uri="{FF2B5EF4-FFF2-40B4-BE49-F238E27FC236}">
                <a16:creationId xmlns:a16="http://schemas.microsoft.com/office/drawing/2014/main" id="{5DB408DB-6A09-4033-BF9D-57FA0A3CEC25}"/>
              </a:ext>
            </a:extLst>
          </p:cNvPr>
          <p:cNvSpPr>
            <a:spLocks noChangeShapeType="1"/>
          </p:cNvSpPr>
          <p:nvPr/>
        </p:nvSpPr>
        <p:spPr bwMode="auto">
          <a:xfrm>
            <a:off x="5431557" y="3364130"/>
            <a:ext cx="0" cy="0"/>
          </a:xfrm>
          <a:prstGeom prst="line">
            <a:avLst/>
          </a:prstGeom>
          <a:noFill/>
          <a:ln w="25400" cap="flat">
            <a:solidFill>
              <a:schemeClr val="tx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0" name="Oval 28">
            <a:extLst>
              <a:ext uri="{FF2B5EF4-FFF2-40B4-BE49-F238E27FC236}">
                <a16:creationId xmlns:a16="http://schemas.microsoft.com/office/drawing/2014/main" id="{2F854E06-10AA-4884-8544-A42577EA2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2165" y="2806670"/>
            <a:ext cx="98593" cy="98033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3" name="Oval 30">
            <a:extLst>
              <a:ext uri="{FF2B5EF4-FFF2-40B4-BE49-F238E27FC236}">
                <a16:creationId xmlns:a16="http://schemas.microsoft.com/office/drawing/2014/main" id="{6113EAA9-7946-492F-A7B6-4DB85B660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0622" y="2783717"/>
            <a:ext cx="98593" cy="98033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4" name="Oval 31">
            <a:extLst>
              <a:ext uri="{FF2B5EF4-FFF2-40B4-BE49-F238E27FC236}">
                <a16:creationId xmlns:a16="http://schemas.microsoft.com/office/drawing/2014/main" id="{D1C5F2DB-4B74-47E3-8CAB-95F1274BF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8747" y="2810171"/>
            <a:ext cx="98593" cy="98033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5" name="Oval 32">
            <a:extLst>
              <a:ext uri="{FF2B5EF4-FFF2-40B4-BE49-F238E27FC236}">
                <a16:creationId xmlns:a16="http://schemas.microsoft.com/office/drawing/2014/main" id="{2494239F-9473-4C72-8DD9-CDFC99E6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5107" y="2806670"/>
            <a:ext cx="98593" cy="98033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46" name="Oval 33">
            <a:extLst>
              <a:ext uri="{FF2B5EF4-FFF2-40B4-BE49-F238E27FC236}">
                <a16:creationId xmlns:a16="http://schemas.microsoft.com/office/drawing/2014/main" id="{5E2FE7B3-B337-4E3A-80FE-C813AFA00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4141" y="2806670"/>
            <a:ext cx="98593" cy="98033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00E8513-FF5B-4AB1-807F-4BFC323C7D2E}"/>
              </a:ext>
            </a:extLst>
          </p:cNvPr>
          <p:cNvCxnSpPr>
            <a:cxnSpLocks/>
          </p:cNvCxnSpPr>
          <p:nvPr/>
        </p:nvCxnSpPr>
        <p:spPr>
          <a:xfrm>
            <a:off x="5489134" y="3475229"/>
            <a:ext cx="0" cy="1506733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dashDot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9B699C4-8EDF-4BDA-B873-99E0BE6F591D}"/>
              </a:ext>
            </a:extLst>
          </p:cNvPr>
          <p:cNvCxnSpPr>
            <a:cxnSpLocks/>
          </p:cNvCxnSpPr>
          <p:nvPr/>
        </p:nvCxnSpPr>
        <p:spPr>
          <a:xfrm>
            <a:off x="6537924" y="3475229"/>
            <a:ext cx="0" cy="1518404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dashDot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480CF8D-6EA1-4A34-8D75-262F84238ACF}"/>
              </a:ext>
            </a:extLst>
          </p:cNvPr>
          <p:cNvCxnSpPr>
            <a:cxnSpLocks/>
          </p:cNvCxnSpPr>
          <p:nvPr/>
        </p:nvCxnSpPr>
        <p:spPr>
          <a:xfrm>
            <a:off x="6005082" y="3468387"/>
            <a:ext cx="0" cy="1403571"/>
          </a:xfrm>
          <a:prstGeom prst="line">
            <a:avLst/>
          </a:prstGeom>
          <a:ln w="25400">
            <a:solidFill>
              <a:schemeClr val="bg2">
                <a:lumMod val="90000"/>
              </a:schemeClr>
            </a:solidFill>
            <a:prstDash val="dashDot"/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048B4A4-4111-424F-8C27-408FE3ED52F8}"/>
              </a:ext>
            </a:extLst>
          </p:cNvPr>
          <p:cNvCxnSpPr>
            <a:cxnSpLocks/>
          </p:cNvCxnSpPr>
          <p:nvPr/>
        </p:nvCxnSpPr>
        <p:spPr>
          <a:xfrm flipV="1">
            <a:off x="6005082" y="2882525"/>
            <a:ext cx="0" cy="585862"/>
          </a:xfrm>
          <a:prstGeom prst="lin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2" name="Freeform 6">
            <a:extLst>
              <a:ext uri="{FF2B5EF4-FFF2-40B4-BE49-F238E27FC236}">
                <a16:creationId xmlns:a16="http://schemas.microsoft.com/office/drawing/2014/main" id="{51539FF1-26E0-4759-B87E-CD3DE4D0CA1C}"/>
              </a:ext>
            </a:extLst>
          </p:cNvPr>
          <p:cNvSpPr>
            <a:spLocks/>
          </p:cNvSpPr>
          <p:nvPr/>
        </p:nvSpPr>
        <p:spPr bwMode="auto">
          <a:xfrm>
            <a:off x="1541378" y="2909759"/>
            <a:ext cx="3947755" cy="581971"/>
          </a:xfrm>
          <a:custGeom>
            <a:avLst/>
            <a:gdLst>
              <a:gd name="T0" fmla="*/ 0 w 1329"/>
              <a:gd name="T1" fmla="*/ 0 h 193"/>
              <a:gd name="T2" fmla="*/ 1 w 1329"/>
              <a:gd name="T3" fmla="*/ 138 h 193"/>
              <a:gd name="T4" fmla="*/ 25 w 1329"/>
              <a:gd name="T5" fmla="*/ 160 h 193"/>
              <a:gd name="T6" fmla="*/ 30 w 1329"/>
              <a:gd name="T7" fmla="*/ 160 h 193"/>
              <a:gd name="T8" fmla="*/ 274 w 1329"/>
              <a:gd name="T9" fmla="*/ 160 h 193"/>
              <a:gd name="T10" fmla="*/ 1314 w 1329"/>
              <a:gd name="T11" fmla="*/ 161 h 193"/>
              <a:gd name="T12" fmla="*/ 1329 w 1329"/>
              <a:gd name="T13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9" h="193">
                <a:moveTo>
                  <a:pt x="0" y="0"/>
                </a:moveTo>
                <a:cubicBezTo>
                  <a:pt x="0" y="0"/>
                  <a:pt x="0" y="123"/>
                  <a:pt x="1" y="138"/>
                </a:cubicBezTo>
                <a:cubicBezTo>
                  <a:pt x="2" y="154"/>
                  <a:pt x="15" y="159"/>
                  <a:pt x="25" y="160"/>
                </a:cubicBezTo>
                <a:cubicBezTo>
                  <a:pt x="26" y="160"/>
                  <a:pt x="28" y="160"/>
                  <a:pt x="30" y="160"/>
                </a:cubicBezTo>
                <a:cubicBezTo>
                  <a:pt x="274" y="160"/>
                  <a:pt x="274" y="160"/>
                  <a:pt x="274" y="160"/>
                </a:cubicBezTo>
                <a:cubicBezTo>
                  <a:pt x="274" y="160"/>
                  <a:pt x="1307" y="161"/>
                  <a:pt x="1314" y="161"/>
                </a:cubicBezTo>
                <a:cubicBezTo>
                  <a:pt x="1329" y="162"/>
                  <a:pt x="1329" y="172"/>
                  <a:pt x="1329" y="193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:a16="http://schemas.microsoft.com/office/drawing/2014/main" id="{6CF48C48-1D82-40FF-835E-33AFF0F28196}"/>
              </a:ext>
            </a:extLst>
          </p:cNvPr>
          <p:cNvSpPr>
            <a:spLocks/>
          </p:cNvSpPr>
          <p:nvPr/>
        </p:nvSpPr>
        <p:spPr bwMode="auto">
          <a:xfrm>
            <a:off x="6537925" y="2909759"/>
            <a:ext cx="3946199" cy="581971"/>
          </a:xfrm>
          <a:custGeom>
            <a:avLst/>
            <a:gdLst>
              <a:gd name="T0" fmla="*/ 1329 w 1329"/>
              <a:gd name="T1" fmla="*/ 0 h 193"/>
              <a:gd name="T2" fmla="*/ 1328 w 1329"/>
              <a:gd name="T3" fmla="*/ 138 h 193"/>
              <a:gd name="T4" fmla="*/ 1304 w 1329"/>
              <a:gd name="T5" fmla="*/ 160 h 193"/>
              <a:gd name="T6" fmla="*/ 1299 w 1329"/>
              <a:gd name="T7" fmla="*/ 160 h 193"/>
              <a:gd name="T8" fmla="*/ 1055 w 1329"/>
              <a:gd name="T9" fmla="*/ 160 h 193"/>
              <a:gd name="T10" fmla="*/ 15 w 1329"/>
              <a:gd name="T11" fmla="*/ 161 h 193"/>
              <a:gd name="T12" fmla="*/ 0 w 1329"/>
              <a:gd name="T13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29" h="193">
                <a:moveTo>
                  <a:pt x="1329" y="0"/>
                </a:moveTo>
                <a:cubicBezTo>
                  <a:pt x="1329" y="0"/>
                  <a:pt x="1329" y="123"/>
                  <a:pt x="1328" y="138"/>
                </a:cubicBezTo>
                <a:cubicBezTo>
                  <a:pt x="1327" y="154"/>
                  <a:pt x="1314" y="159"/>
                  <a:pt x="1304" y="160"/>
                </a:cubicBezTo>
                <a:cubicBezTo>
                  <a:pt x="1303" y="160"/>
                  <a:pt x="1301" y="160"/>
                  <a:pt x="1299" y="160"/>
                </a:cubicBezTo>
                <a:cubicBezTo>
                  <a:pt x="1055" y="160"/>
                  <a:pt x="1055" y="160"/>
                  <a:pt x="1055" y="160"/>
                </a:cubicBezTo>
                <a:cubicBezTo>
                  <a:pt x="1055" y="160"/>
                  <a:pt x="22" y="161"/>
                  <a:pt x="15" y="161"/>
                </a:cubicBezTo>
                <a:cubicBezTo>
                  <a:pt x="0" y="162"/>
                  <a:pt x="0" y="172"/>
                  <a:pt x="0" y="193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0893D177-3FD5-43B6-B838-61E8D77B4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890" y="658119"/>
            <a:ext cx="11258270" cy="553841"/>
          </a:xfrm>
        </p:spPr>
        <p:txBody>
          <a:bodyPr/>
          <a:lstStyle/>
          <a:p>
            <a:pPr algn="ctr"/>
            <a:r>
              <a:rPr lang="en-US"/>
              <a:t>Content collaboration in the Microsoft cloud</a:t>
            </a: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743E15C9-DBD8-461B-B75F-B1973751DBBD}"/>
              </a:ext>
            </a:extLst>
          </p:cNvPr>
          <p:cNvSpPr/>
          <p:nvPr/>
        </p:nvSpPr>
        <p:spPr bwMode="auto">
          <a:xfrm>
            <a:off x="1189361" y="8334999"/>
            <a:ext cx="345561" cy="345561"/>
          </a:xfrm>
          <a:prstGeom prst="ellipse">
            <a:avLst/>
          </a:prstGeom>
          <a:solidFill>
            <a:schemeClr val="bg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392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82" name="Graphic 135">
            <a:extLst>
              <a:ext uri="{FF2B5EF4-FFF2-40B4-BE49-F238E27FC236}">
                <a16:creationId xmlns:a16="http://schemas.microsoft.com/office/drawing/2014/main" id="{DDC42DE1-FEE0-446F-B850-CF7405FF10CB}"/>
              </a:ext>
            </a:extLst>
          </p:cNvPr>
          <p:cNvGrpSpPr>
            <a:grpSpLocks noChangeAspect="1"/>
          </p:cNvGrpSpPr>
          <p:nvPr/>
        </p:nvGrpSpPr>
        <p:grpSpPr>
          <a:xfrm>
            <a:off x="5190929" y="5769414"/>
            <a:ext cx="600519" cy="428507"/>
            <a:chOff x="9459518" y="4114032"/>
            <a:chExt cx="845758" cy="603496"/>
          </a:xfrm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82A5A965-64E9-47C1-9615-FF066A05AA82}"/>
                </a:ext>
              </a:extLst>
            </p:cNvPr>
            <p:cNvSpPr/>
            <p:nvPr/>
          </p:nvSpPr>
          <p:spPr>
            <a:xfrm>
              <a:off x="9459518" y="4185014"/>
              <a:ext cx="845758" cy="532514"/>
            </a:xfrm>
            <a:custGeom>
              <a:avLst/>
              <a:gdLst/>
              <a:ahLst/>
              <a:cxnLst/>
              <a:rect l="0" t="0" r="0" b="0"/>
              <a:pathLst>
                <a:path w="845758" h="532514">
                  <a:moveTo>
                    <a:pt x="824766" y="40611"/>
                  </a:moveTo>
                  <a:cubicBezTo>
                    <a:pt x="794486" y="3021"/>
                    <a:pt x="740190" y="-3243"/>
                    <a:pt x="702601" y="27037"/>
                  </a:cubicBezTo>
                  <a:cubicBezTo>
                    <a:pt x="685895" y="40611"/>
                    <a:pt x="675453" y="58361"/>
                    <a:pt x="671277" y="77156"/>
                  </a:cubicBezTo>
                  <a:lnTo>
                    <a:pt x="454094" y="52096"/>
                  </a:lnTo>
                  <a:lnTo>
                    <a:pt x="453050" y="60449"/>
                  </a:lnTo>
                  <a:lnTo>
                    <a:pt x="446785" y="55229"/>
                  </a:lnTo>
                  <a:lnTo>
                    <a:pt x="336106" y="174261"/>
                  </a:lnTo>
                  <a:lnTo>
                    <a:pt x="162778" y="64626"/>
                  </a:lnTo>
                  <a:lnTo>
                    <a:pt x="154424" y="78200"/>
                  </a:lnTo>
                  <a:lnTo>
                    <a:pt x="325664" y="186791"/>
                  </a:lnTo>
                  <a:lnTo>
                    <a:pt x="161733" y="362208"/>
                  </a:lnTo>
                  <a:cubicBezTo>
                    <a:pt x="127277" y="336104"/>
                    <a:pt x="79246" y="335060"/>
                    <a:pt x="43745" y="363252"/>
                  </a:cubicBezTo>
                  <a:cubicBezTo>
                    <a:pt x="3023" y="395620"/>
                    <a:pt x="-4286" y="456181"/>
                    <a:pt x="28083" y="496902"/>
                  </a:cubicBezTo>
                  <a:cubicBezTo>
                    <a:pt x="60451" y="537624"/>
                    <a:pt x="121012" y="544933"/>
                    <a:pt x="161733" y="512565"/>
                  </a:cubicBezTo>
                  <a:cubicBezTo>
                    <a:pt x="202455" y="480196"/>
                    <a:pt x="209764" y="419636"/>
                    <a:pt x="177396" y="378914"/>
                  </a:cubicBezTo>
                  <a:cubicBezTo>
                    <a:pt x="176351" y="376826"/>
                    <a:pt x="174263" y="375781"/>
                    <a:pt x="173219" y="373693"/>
                  </a:cubicBezTo>
                  <a:lnTo>
                    <a:pt x="338194" y="195144"/>
                  </a:lnTo>
                  <a:lnTo>
                    <a:pt x="449918" y="266146"/>
                  </a:lnTo>
                  <a:cubicBezTo>
                    <a:pt x="441565" y="284941"/>
                    <a:pt x="443653" y="308956"/>
                    <a:pt x="457227" y="326707"/>
                  </a:cubicBezTo>
                  <a:cubicBezTo>
                    <a:pt x="477066" y="351766"/>
                    <a:pt x="513611" y="355943"/>
                    <a:pt x="538670" y="336104"/>
                  </a:cubicBezTo>
                  <a:cubicBezTo>
                    <a:pt x="561641" y="318353"/>
                    <a:pt x="566862" y="285985"/>
                    <a:pt x="553288" y="261970"/>
                  </a:cubicBezTo>
                  <a:lnTo>
                    <a:pt x="691116" y="155467"/>
                  </a:lnTo>
                  <a:cubicBezTo>
                    <a:pt x="721396" y="187835"/>
                    <a:pt x="772559" y="193056"/>
                    <a:pt x="809104" y="163820"/>
                  </a:cubicBezTo>
                  <a:cubicBezTo>
                    <a:pt x="847738" y="132496"/>
                    <a:pt x="854002" y="78200"/>
                    <a:pt x="824766" y="40611"/>
                  </a:cubicBezTo>
                  <a:close/>
                  <a:moveTo>
                    <a:pt x="544935" y="247352"/>
                  </a:moveTo>
                  <a:cubicBezTo>
                    <a:pt x="524052" y="227513"/>
                    <a:pt x="491684" y="225425"/>
                    <a:pt x="467668" y="243175"/>
                  </a:cubicBezTo>
                  <a:cubicBezTo>
                    <a:pt x="464536" y="245263"/>
                    <a:pt x="462448" y="248396"/>
                    <a:pt x="459315" y="251528"/>
                  </a:cubicBezTo>
                  <a:lnTo>
                    <a:pt x="349680" y="182615"/>
                  </a:lnTo>
                  <a:lnTo>
                    <a:pt x="456183" y="67759"/>
                  </a:lnTo>
                  <a:lnTo>
                    <a:pt x="669188" y="92818"/>
                  </a:lnTo>
                  <a:cubicBezTo>
                    <a:pt x="669188" y="109524"/>
                    <a:pt x="673365" y="126231"/>
                    <a:pt x="682762" y="140849"/>
                  </a:cubicBezTo>
                  <a:lnTo>
                    <a:pt x="544935" y="247352"/>
                  </a:lnTo>
                  <a:close/>
                </a:path>
              </a:pathLst>
            </a:custGeom>
            <a:solidFill>
              <a:srgbClr val="D2D2D2"/>
            </a:solidFill>
            <a:ln w="9525" cap="flat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1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DF116AF0-D42E-4451-8209-0CEE6C7BCAA6}"/>
                </a:ext>
              </a:extLst>
            </p:cNvPr>
            <p:cNvSpPr/>
            <p:nvPr/>
          </p:nvSpPr>
          <p:spPr>
            <a:xfrm>
              <a:off x="9459931" y="4114423"/>
              <a:ext cx="10441" cy="10441"/>
            </a:xfrm>
            <a:custGeom>
              <a:avLst/>
              <a:gdLst/>
              <a:ahLst/>
              <a:cxnLst/>
              <a:rect l="0" t="0" r="0" b="0"/>
              <a:pathLst>
                <a:path w="10441" h="10441"/>
              </a:pathLst>
            </a:custGeom>
            <a:solidFill>
              <a:srgbClr val="2F76BC"/>
            </a:solidFill>
            <a:ln w="9525" cap="flat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1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45B644E0-82E5-4CD0-9D97-B23C95ADFB47}"/>
                </a:ext>
              </a:extLst>
            </p:cNvPr>
            <p:cNvSpPr/>
            <p:nvPr/>
          </p:nvSpPr>
          <p:spPr>
            <a:xfrm>
              <a:off x="9545510" y="4114032"/>
              <a:ext cx="480307" cy="595163"/>
            </a:xfrm>
            <a:custGeom>
              <a:avLst/>
              <a:gdLst/>
              <a:ahLst/>
              <a:cxnLst/>
              <a:rect l="0" t="0" r="0" b="0"/>
              <a:pathLst>
                <a:path w="480307" h="595163">
                  <a:moveTo>
                    <a:pt x="455811" y="54164"/>
                  </a:moveTo>
                  <a:cubicBezTo>
                    <a:pt x="414045" y="913"/>
                    <a:pt x="336779" y="-7441"/>
                    <a:pt x="283527" y="34325"/>
                  </a:cubicBezTo>
                  <a:cubicBezTo>
                    <a:pt x="254291" y="57296"/>
                    <a:pt x="238629" y="91753"/>
                    <a:pt x="237585" y="127254"/>
                  </a:cubicBezTo>
                  <a:lnTo>
                    <a:pt x="109155" y="132475"/>
                  </a:lnTo>
                  <a:cubicBezTo>
                    <a:pt x="108111" y="126210"/>
                    <a:pt x="104978" y="119945"/>
                    <a:pt x="100802" y="113680"/>
                  </a:cubicBezTo>
                  <a:cubicBezTo>
                    <a:pt x="85139" y="90709"/>
                    <a:pt x="52771" y="84444"/>
                    <a:pt x="29800" y="101151"/>
                  </a:cubicBezTo>
                  <a:cubicBezTo>
                    <a:pt x="6828" y="116813"/>
                    <a:pt x="563" y="149181"/>
                    <a:pt x="17270" y="172152"/>
                  </a:cubicBezTo>
                  <a:cubicBezTo>
                    <a:pt x="22491" y="179461"/>
                    <a:pt x="29800" y="185726"/>
                    <a:pt x="37109" y="188859"/>
                  </a:cubicBezTo>
                  <a:lnTo>
                    <a:pt x="17270" y="413350"/>
                  </a:lnTo>
                  <a:cubicBezTo>
                    <a:pt x="17270" y="413350"/>
                    <a:pt x="17270" y="413350"/>
                    <a:pt x="17270" y="413350"/>
                  </a:cubicBezTo>
                  <a:cubicBezTo>
                    <a:pt x="22491" y="413350"/>
                    <a:pt x="27711" y="414394"/>
                    <a:pt x="32932" y="414394"/>
                  </a:cubicBezTo>
                  <a:lnTo>
                    <a:pt x="51727" y="191991"/>
                  </a:lnTo>
                  <a:cubicBezTo>
                    <a:pt x="61124" y="193035"/>
                    <a:pt x="70521" y="191991"/>
                    <a:pt x="78874" y="187815"/>
                  </a:cubicBezTo>
                  <a:lnTo>
                    <a:pt x="289792" y="496882"/>
                  </a:lnTo>
                  <a:cubicBezTo>
                    <a:pt x="282483" y="504191"/>
                    <a:pt x="277262" y="512544"/>
                    <a:pt x="275174" y="522985"/>
                  </a:cubicBezTo>
                  <a:lnTo>
                    <a:pt x="112287" y="509412"/>
                  </a:lnTo>
                  <a:cubicBezTo>
                    <a:pt x="112287" y="514632"/>
                    <a:pt x="111243" y="519853"/>
                    <a:pt x="111243" y="525074"/>
                  </a:cubicBezTo>
                  <a:lnTo>
                    <a:pt x="274130" y="539692"/>
                  </a:lnTo>
                  <a:cubicBezTo>
                    <a:pt x="275174" y="549089"/>
                    <a:pt x="277262" y="558486"/>
                    <a:pt x="283527" y="565795"/>
                  </a:cubicBezTo>
                  <a:cubicBezTo>
                    <a:pt x="300233" y="589811"/>
                    <a:pt x="332602" y="596076"/>
                    <a:pt x="356617" y="579369"/>
                  </a:cubicBezTo>
                  <a:cubicBezTo>
                    <a:pt x="380633" y="562663"/>
                    <a:pt x="386898" y="530294"/>
                    <a:pt x="370191" y="506279"/>
                  </a:cubicBezTo>
                  <a:cubicBezTo>
                    <a:pt x="367059" y="501058"/>
                    <a:pt x="362882" y="496882"/>
                    <a:pt x="357662" y="493749"/>
                  </a:cubicBezTo>
                  <a:lnTo>
                    <a:pt x="398383" y="415438"/>
                  </a:lnTo>
                  <a:cubicBezTo>
                    <a:pt x="391074" y="413350"/>
                    <a:pt x="383765" y="408129"/>
                    <a:pt x="383765" y="408129"/>
                  </a:cubicBezTo>
                  <a:lnTo>
                    <a:pt x="343043" y="486440"/>
                  </a:lnTo>
                  <a:cubicBezTo>
                    <a:pt x="330514" y="482264"/>
                    <a:pt x="315896" y="482264"/>
                    <a:pt x="303366" y="488529"/>
                  </a:cubicBezTo>
                  <a:lnTo>
                    <a:pt x="93492" y="179461"/>
                  </a:lnTo>
                  <a:cubicBezTo>
                    <a:pt x="101846" y="171108"/>
                    <a:pt x="108111" y="159623"/>
                    <a:pt x="109155" y="148137"/>
                  </a:cubicBezTo>
                  <a:lnTo>
                    <a:pt x="237585" y="143961"/>
                  </a:lnTo>
                  <a:cubicBezTo>
                    <a:pt x="239673" y="165888"/>
                    <a:pt x="248026" y="188859"/>
                    <a:pt x="263688" y="207653"/>
                  </a:cubicBezTo>
                  <a:cubicBezTo>
                    <a:pt x="305454" y="260905"/>
                    <a:pt x="382721" y="269258"/>
                    <a:pt x="435972" y="227492"/>
                  </a:cubicBezTo>
                  <a:cubicBezTo>
                    <a:pt x="489224" y="184682"/>
                    <a:pt x="497577" y="107415"/>
                    <a:pt x="455811" y="54164"/>
                  </a:cubicBezTo>
                  <a:close/>
                </a:path>
              </a:pathLst>
            </a:custGeom>
            <a:solidFill>
              <a:srgbClr val="0078D7"/>
            </a:solidFill>
            <a:ln w="9525" cap="flat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19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3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EDA1A5A5-1B54-41A6-AD52-5EC360819163}"/>
              </a:ext>
            </a:extLst>
          </p:cNvPr>
          <p:cNvSpPr/>
          <p:nvPr/>
        </p:nvSpPr>
        <p:spPr>
          <a:xfrm>
            <a:off x="5882095" y="5778389"/>
            <a:ext cx="386324" cy="482568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8957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36" b="0" i="0" u="none" strike="noStrike" kern="0" cap="none" spc="0" normalizeH="0" baseline="0" noProof="0">
                <a:ln>
                  <a:noFill/>
                </a:ln>
                <a:gradFill>
                  <a:gsLst>
                    <a:gs pos="8850">
                      <a:srgbClr val="000000"/>
                    </a:gs>
                    <a:gs pos="51000">
                      <a:srgbClr val="000000"/>
                    </a:gs>
                  </a:gsLst>
                </a:gradFill>
                <a:effectLst/>
                <a:uLnTx/>
                <a:uFillTx/>
                <a:latin typeface="Segoe UI Semibold"/>
                <a:ea typeface="+mn-ea"/>
                <a:cs typeface="Segoe UI Semilight" panose="020B0402040204020203" pitchFamily="34" charset="0"/>
              </a:rPr>
              <a:t>AI</a:t>
            </a:r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AF7834E9-0F8D-4869-B00F-240CA0F66FBC}"/>
              </a:ext>
            </a:extLst>
          </p:cNvPr>
          <p:cNvGrpSpPr>
            <a:grpSpLocks noChangeAspect="1"/>
          </p:cNvGrpSpPr>
          <p:nvPr/>
        </p:nvGrpSpPr>
        <p:grpSpPr>
          <a:xfrm>
            <a:off x="7553783" y="5655745"/>
            <a:ext cx="600519" cy="619257"/>
            <a:chOff x="9996825" y="3157713"/>
            <a:chExt cx="875976" cy="903310"/>
          </a:xfrm>
        </p:grpSpPr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EC409F4D-5BB0-46C6-9F49-2C4C4FB3313D}"/>
                </a:ext>
              </a:extLst>
            </p:cNvPr>
            <p:cNvSpPr/>
            <p:nvPr/>
          </p:nvSpPr>
          <p:spPr bwMode="auto">
            <a:xfrm>
              <a:off x="9996825" y="3521515"/>
              <a:ext cx="875976" cy="160715"/>
            </a:xfrm>
            <a:prstGeom prst="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8366C151-0348-46D6-85CD-947CE1F32D1C}"/>
                </a:ext>
              </a:extLst>
            </p:cNvPr>
            <p:cNvGrpSpPr/>
            <p:nvPr/>
          </p:nvGrpSpPr>
          <p:grpSpPr>
            <a:xfrm>
              <a:off x="10047140" y="3157713"/>
              <a:ext cx="816714" cy="903310"/>
              <a:chOff x="10019066" y="3181776"/>
              <a:chExt cx="816714" cy="903310"/>
            </a:xfrm>
          </p:grpSpPr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1CCFE3C4-605B-4AEA-811F-B4B721B8C07B}"/>
                  </a:ext>
                </a:extLst>
              </p:cNvPr>
              <p:cNvSpPr/>
              <p:nvPr/>
            </p:nvSpPr>
            <p:spPr>
              <a:xfrm>
                <a:off x="10019066" y="3181776"/>
                <a:ext cx="803250" cy="803250"/>
              </a:xfrm>
              <a:custGeom>
                <a:avLst/>
                <a:gdLst/>
                <a:ahLst/>
                <a:cxnLst/>
                <a:rect l="0" t="0" r="0" b="0"/>
                <a:pathLst>
                  <a:path w="600075" h="600075">
                    <a:moveTo>
                      <a:pt x="327184" y="415766"/>
                    </a:moveTo>
                    <a:cubicBezTo>
                      <a:pt x="243364" y="434816"/>
                      <a:pt x="170021" y="361474"/>
                      <a:pt x="188119" y="276701"/>
                    </a:cubicBezTo>
                    <a:cubicBezTo>
                      <a:pt x="197644" y="234791"/>
                      <a:pt x="231934" y="200501"/>
                      <a:pt x="273844" y="190976"/>
                    </a:cubicBezTo>
                    <a:cubicBezTo>
                      <a:pt x="357664" y="171926"/>
                      <a:pt x="431006" y="245269"/>
                      <a:pt x="412909" y="330041"/>
                    </a:cubicBezTo>
                    <a:cubicBezTo>
                      <a:pt x="404336" y="371951"/>
                      <a:pt x="370046" y="406241"/>
                      <a:pt x="327184" y="415766"/>
                    </a:cubicBezTo>
                    <a:close/>
                    <a:moveTo>
                      <a:pt x="594836" y="341471"/>
                    </a:moveTo>
                    <a:lnTo>
                      <a:pt x="594836" y="261461"/>
                    </a:lnTo>
                    <a:lnTo>
                      <a:pt x="509111" y="248126"/>
                    </a:lnTo>
                    <a:cubicBezTo>
                      <a:pt x="503396" y="229076"/>
                      <a:pt x="495776" y="210026"/>
                      <a:pt x="486251" y="193834"/>
                    </a:cubicBezTo>
                    <a:lnTo>
                      <a:pt x="537686" y="123349"/>
                    </a:lnTo>
                    <a:lnTo>
                      <a:pt x="480536" y="66199"/>
                    </a:lnTo>
                    <a:lnTo>
                      <a:pt x="409099" y="117634"/>
                    </a:lnTo>
                    <a:cubicBezTo>
                      <a:pt x="392906" y="108109"/>
                      <a:pt x="374809" y="100489"/>
                      <a:pt x="355759" y="95726"/>
                    </a:cubicBezTo>
                    <a:lnTo>
                      <a:pt x="341471" y="7144"/>
                    </a:lnTo>
                    <a:lnTo>
                      <a:pt x="261461" y="7144"/>
                    </a:lnTo>
                    <a:lnTo>
                      <a:pt x="247174" y="94774"/>
                    </a:lnTo>
                    <a:cubicBezTo>
                      <a:pt x="228124" y="99536"/>
                      <a:pt x="210026" y="107156"/>
                      <a:pt x="193834" y="116681"/>
                    </a:cubicBezTo>
                    <a:lnTo>
                      <a:pt x="121444" y="65246"/>
                    </a:lnTo>
                    <a:lnTo>
                      <a:pt x="64294" y="122396"/>
                    </a:lnTo>
                    <a:lnTo>
                      <a:pt x="115729" y="192881"/>
                    </a:lnTo>
                    <a:cubicBezTo>
                      <a:pt x="105251" y="210026"/>
                      <a:pt x="97631" y="228124"/>
                      <a:pt x="92869" y="247174"/>
                    </a:cubicBezTo>
                    <a:lnTo>
                      <a:pt x="7144" y="260509"/>
                    </a:lnTo>
                    <a:lnTo>
                      <a:pt x="7144" y="340519"/>
                    </a:lnTo>
                    <a:lnTo>
                      <a:pt x="91916" y="353854"/>
                    </a:lnTo>
                    <a:cubicBezTo>
                      <a:pt x="96679" y="373856"/>
                      <a:pt x="104299" y="392906"/>
                      <a:pt x="114776" y="411004"/>
                    </a:cubicBezTo>
                    <a:lnTo>
                      <a:pt x="65246" y="479584"/>
                    </a:lnTo>
                    <a:lnTo>
                      <a:pt x="122396" y="536734"/>
                    </a:lnTo>
                    <a:lnTo>
                      <a:pt x="190976" y="487204"/>
                    </a:lnTo>
                    <a:cubicBezTo>
                      <a:pt x="209074" y="497681"/>
                      <a:pt x="228124" y="506254"/>
                      <a:pt x="249079" y="511016"/>
                    </a:cubicBezTo>
                    <a:lnTo>
                      <a:pt x="262414" y="593884"/>
                    </a:lnTo>
                    <a:lnTo>
                      <a:pt x="342424" y="593884"/>
                    </a:lnTo>
                    <a:lnTo>
                      <a:pt x="355759" y="511016"/>
                    </a:lnTo>
                    <a:cubicBezTo>
                      <a:pt x="376714" y="505301"/>
                      <a:pt x="395764" y="497681"/>
                      <a:pt x="413861" y="487204"/>
                    </a:cubicBezTo>
                    <a:lnTo>
                      <a:pt x="482441" y="536734"/>
                    </a:lnTo>
                    <a:lnTo>
                      <a:pt x="539591" y="479584"/>
                    </a:lnTo>
                    <a:lnTo>
                      <a:pt x="490061" y="411004"/>
                    </a:lnTo>
                    <a:cubicBezTo>
                      <a:pt x="500539" y="393859"/>
                      <a:pt x="508159" y="373856"/>
                      <a:pt x="512921" y="353854"/>
                    </a:cubicBezTo>
                    <a:lnTo>
                      <a:pt x="594836" y="341471"/>
                    </a:lnTo>
                    <a:close/>
                  </a:path>
                </a:pathLst>
              </a:custGeom>
              <a:solidFill>
                <a:srgbClr val="D2D2D2"/>
              </a:solidFill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pPr marL="0" marR="0" lvl="0" indent="0" algn="l" defTabSz="91419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31848393-CDF1-4820-8984-2D678BF5030F}"/>
                  </a:ext>
                </a:extLst>
              </p:cNvPr>
              <p:cNvSpPr/>
              <p:nvPr/>
            </p:nvSpPr>
            <p:spPr bwMode="auto">
              <a:xfrm rot="2690566">
                <a:off x="10443550" y="3691870"/>
                <a:ext cx="392230" cy="1872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3927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14" name="Freeform 15">
                <a:extLst>
                  <a:ext uri="{FF2B5EF4-FFF2-40B4-BE49-F238E27FC236}">
                    <a16:creationId xmlns:a16="http://schemas.microsoft.com/office/drawing/2014/main" id="{5A67D451-DE4E-46EB-AC4D-55095BA8D3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rot="18900000" flipV="1">
                <a:off x="10534090" y="3466346"/>
                <a:ext cx="183257" cy="618740"/>
              </a:xfrm>
              <a:custGeom>
                <a:avLst/>
                <a:gdLst>
                  <a:gd name="T0" fmla="*/ 55 w 73"/>
                  <a:gd name="T1" fmla="*/ 190 h 255"/>
                  <a:gd name="T2" fmla="*/ 55 w 73"/>
                  <a:gd name="T3" fmla="*/ 68 h 255"/>
                  <a:gd name="T4" fmla="*/ 73 w 73"/>
                  <a:gd name="T5" fmla="*/ 37 h 255"/>
                  <a:gd name="T6" fmla="*/ 36 w 73"/>
                  <a:gd name="T7" fmla="*/ 0 h 255"/>
                  <a:gd name="T8" fmla="*/ 0 w 73"/>
                  <a:gd name="T9" fmla="*/ 37 h 255"/>
                  <a:gd name="T10" fmla="*/ 18 w 73"/>
                  <a:gd name="T11" fmla="*/ 68 h 255"/>
                  <a:gd name="T12" fmla="*/ 18 w 73"/>
                  <a:gd name="T13" fmla="*/ 190 h 255"/>
                  <a:gd name="T14" fmla="*/ 0 w 73"/>
                  <a:gd name="T15" fmla="*/ 221 h 255"/>
                  <a:gd name="T16" fmla="*/ 22 w 73"/>
                  <a:gd name="T17" fmla="*/ 255 h 255"/>
                  <a:gd name="T18" fmla="*/ 22 w 73"/>
                  <a:gd name="T19" fmla="*/ 212 h 255"/>
                  <a:gd name="T20" fmla="*/ 50 w 73"/>
                  <a:gd name="T21" fmla="*/ 212 h 255"/>
                  <a:gd name="T22" fmla="*/ 50 w 73"/>
                  <a:gd name="T23" fmla="*/ 255 h 255"/>
                  <a:gd name="T24" fmla="*/ 73 w 73"/>
                  <a:gd name="T25" fmla="*/ 221 h 255"/>
                  <a:gd name="T26" fmla="*/ 55 w 73"/>
                  <a:gd name="T27" fmla="*/ 190 h 255"/>
                  <a:gd name="T28" fmla="*/ 26 w 73"/>
                  <a:gd name="T29" fmla="*/ 18 h 255"/>
                  <a:gd name="T30" fmla="*/ 47 w 73"/>
                  <a:gd name="T31" fmla="*/ 18 h 255"/>
                  <a:gd name="T32" fmla="*/ 58 w 73"/>
                  <a:gd name="T33" fmla="*/ 37 h 255"/>
                  <a:gd name="T34" fmla="*/ 47 w 73"/>
                  <a:gd name="T35" fmla="*/ 55 h 255"/>
                  <a:gd name="T36" fmla="*/ 26 w 73"/>
                  <a:gd name="T37" fmla="*/ 55 h 255"/>
                  <a:gd name="T38" fmla="*/ 15 w 73"/>
                  <a:gd name="T39" fmla="*/ 37 h 255"/>
                  <a:gd name="T40" fmla="*/ 26 w 73"/>
                  <a:gd name="T41" fmla="*/ 1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3" h="255">
                    <a:moveTo>
                      <a:pt x="55" y="190"/>
                    </a:moveTo>
                    <a:cubicBezTo>
                      <a:pt x="55" y="68"/>
                      <a:pt x="55" y="68"/>
                      <a:pt x="55" y="68"/>
                    </a:cubicBezTo>
                    <a:cubicBezTo>
                      <a:pt x="66" y="62"/>
                      <a:pt x="73" y="50"/>
                      <a:pt x="73" y="37"/>
                    </a:cubicBezTo>
                    <a:cubicBezTo>
                      <a:pt x="73" y="17"/>
                      <a:pt x="57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50"/>
                      <a:pt x="7" y="62"/>
                      <a:pt x="18" y="68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7" y="196"/>
                      <a:pt x="0" y="208"/>
                      <a:pt x="0" y="221"/>
                    </a:cubicBezTo>
                    <a:cubicBezTo>
                      <a:pt x="0" y="237"/>
                      <a:pt x="9" y="250"/>
                      <a:pt x="22" y="255"/>
                    </a:cubicBezTo>
                    <a:cubicBezTo>
                      <a:pt x="22" y="212"/>
                      <a:pt x="22" y="212"/>
                      <a:pt x="22" y="212"/>
                    </a:cubicBezTo>
                    <a:cubicBezTo>
                      <a:pt x="50" y="212"/>
                      <a:pt x="50" y="212"/>
                      <a:pt x="50" y="212"/>
                    </a:cubicBezTo>
                    <a:cubicBezTo>
                      <a:pt x="50" y="255"/>
                      <a:pt x="50" y="255"/>
                      <a:pt x="50" y="255"/>
                    </a:cubicBezTo>
                    <a:cubicBezTo>
                      <a:pt x="64" y="250"/>
                      <a:pt x="73" y="237"/>
                      <a:pt x="73" y="221"/>
                    </a:cubicBezTo>
                    <a:cubicBezTo>
                      <a:pt x="73" y="208"/>
                      <a:pt x="66" y="196"/>
                      <a:pt x="55" y="190"/>
                    </a:cubicBezTo>
                    <a:close/>
                    <a:moveTo>
                      <a:pt x="26" y="18"/>
                    </a:moveTo>
                    <a:cubicBezTo>
                      <a:pt x="47" y="18"/>
                      <a:pt x="47" y="18"/>
                      <a:pt x="47" y="18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47" y="55"/>
                      <a:pt x="47" y="55"/>
                      <a:pt x="4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15" y="37"/>
                      <a:pt x="15" y="37"/>
                      <a:pt x="15" y="37"/>
                    </a:cubicBezTo>
                    <a:lnTo>
                      <a:pt x="26" y="18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896181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29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8D126B63-27BC-4C2D-9403-D991A8E457C6}"/>
              </a:ext>
            </a:extLst>
          </p:cNvPr>
          <p:cNvSpPr/>
          <p:nvPr/>
        </p:nvSpPr>
        <p:spPr>
          <a:xfrm>
            <a:off x="8496276" y="5751506"/>
            <a:ext cx="2192909" cy="482568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anchor="ctr">
            <a:spAutoFit/>
          </a:bodyPr>
          <a:lstStyle/>
          <a:p>
            <a:pPr marL="0" marR="0" lvl="0" indent="0" algn="ctr" defTabSz="8957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36" b="0" i="0" u="none" strike="noStrike" kern="0" cap="none" spc="0" normalizeH="0" baseline="0" noProof="0">
                <a:ln>
                  <a:noFill/>
                </a:ln>
                <a:gradFill>
                  <a:gsLst>
                    <a:gs pos="8850">
                      <a:srgbClr val="000000"/>
                    </a:gs>
                    <a:gs pos="51000">
                      <a:srgbClr val="000000"/>
                    </a:gs>
                  </a:gsLst>
                </a:gradFill>
                <a:effectLst/>
                <a:uLnTx/>
                <a:uFillTx/>
                <a:latin typeface="Segoe UI Semibold"/>
                <a:ea typeface="+mn-ea"/>
                <a:cs typeface="Segoe UI Semilight" panose="020B0402040204020203" pitchFamily="34" charset="0"/>
              </a:rPr>
              <a:t>Extensibility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6E2ABB0E-DA07-4E2E-B82A-54EBFA53ED98}"/>
              </a:ext>
            </a:extLst>
          </p:cNvPr>
          <p:cNvSpPr/>
          <p:nvPr/>
        </p:nvSpPr>
        <p:spPr>
          <a:xfrm>
            <a:off x="1741128" y="5810779"/>
            <a:ext cx="1830771" cy="48256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ctr">
            <a:spAutoFit/>
          </a:bodyPr>
          <a:lstStyle/>
          <a:p>
            <a:pPr marL="0" marR="0" lvl="0" indent="0" algn="ctr" defTabSz="8957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36" b="0" i="0" u="none" strike="noStrike" kern="0" cap="none" spc="0" normalizeH="0" baseline="0" noProof="0">
                <a:ln>
                  <a:noFill/>
                </a:ln>
                <a:gradFill>
                  <a:gsLst>
                    <a:gs pos="8850">
                      <a:srgbClr val="000000"/>
                    </a:gs>
                    <a:gs pos="51000">
                      <a:srgbClr val="000000"/>
                    </a:gs>
                  </a:gsLst>
                </a:gradFill>
                <a:effectLst/>
                <a:uLnTx/>
                <a:uFillTx/>
                <a:latin typeface="Segoe UI Semibold"/>
                <a:ea typeface="+mn-ea"/>
                <a:cs typeface="Segoe UI Semilight" panose="020B0402040204020203" pitchFamily="34" charset="0"/>
              </a:rPr>
              <a:t>Security</a:t>
            </a:r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E3A14B49-8A1B-45C9-B458-981DFC9CC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1735" y="5690042"/>
            <a:ext cx="550662" cy="550662"/>
          </a:xfrm>
          <a:prstGeom prst="rect">
            <a:avLst/>
          </a:prstGeom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23239BDD-C55C-4507-B587-C811F334EB3C}"/>
              </a:ext>
            </a:extLst>
          </p:cNvPr>
          <p:cNvSpPr/>
          <p:nvPr/>
        </p:nvSpPr>
        <p:spPr>
          <a:xfrm>
            <a:off x="238626" y="4059417"/>
            <a:ext cx="11403229" cy="530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914049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12" b="0" i="0" u="none" strike="noStrike" kern="1200" cap="none" spc="0" normalizeH="0" baseline="0" noProof="0">
                <a:ln>
                  <a:noFill/>
                </a:ln>
                <a:solidFill>
                  <a:srgbClr val="0078D4"/>
                </a:solidFill>
                <a:effectLst/>
                <a:uLnTx/>
                <a:uFillTx/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SharePoint</a:t>
            </a:r>
            <a:endParaRPr kumimoji="0" lang="en-US" sz="4312" b="0" i="0" u="none" strike="noStrike" kern="1200" cap="none" spc="0" normalizeH="0" baseline="0" noProof="0">
              <a:ln>
                <a:noFill/>
              </a:ln>
              <a:solidFill>
                <a:srgbClr val="D83B01">
                  <a:lumMod val="60000"/>
                  <a:lumOff val="40000"/>
                </a:srgbClr>
              </a:solidFill>
              <a:effectLst/>
              <a:uLnTx/>
              <a:uFillTx/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sp>
        <p:nvSpPr>
          <p:cNvPr id="81" name="Content Placeholder 2">
            <a:extLst>
              <a:ext uri="{FF2B5EF4-FFF2-40B4-BE49-F238E27FC236}">
                <a16:creationId xmlns:a16="http://schemas.microsoft.com/office/drawing/2014/main" id="{C86E5A5C-9B18-491F-A10B-F7599B79C3D8}"/>
              </a:ext>
            </a:extLst>
          </p:cNvPr>
          <p:cNvSpPr txBox="1">
            <a:spLocks/>
          </p:cNvSpPr>
          <p:nvPr/>
        </p:nvSpPr>
        <p:spPr>
          <a:xfrm>
            <a:off x="5041729" y="2119496"/>
            <a:ext cx="1953325" cy="55505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Anywhere access to</a:t>
            </a:r>
          </a:p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files with OneDrive</a:t>
            </a:r>
          </a:p>
        </p:txBody>
      </p:sp>
      <p:sp>
        <p:nvSpPr>
          <p:cNvPr id="89" name="Content Placeholder 2">
            <a:extLst>
              <a:ext uri="{FF2B5EF4-FFF2-40B4-BE49-F238E27FC236}">
                <a16:creationId xmlns:a16="http://schemas.microsoft.com/office/drawing/2014/main" id="{3F2E30AD-F592-488E-BC56-CF6F0D50A114}"/>
              </a:ext>
            </a:extLst>
          </p:cNvPr>
          <p:cNvSpPr txBox="1">
            <a:spLocks/>
          </p:cNvSpPr>
          <p:nvPr/>
        </p:nvSpPr>
        <p:spPr>
          <a:xfrm>
            <a:off x="708295" y="2119496"/>
            <a:ext cx="1953325" cy="55505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Document collaboration </a:t>
            </a:r>
            <a:b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</a:b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with Office apps</a:t>
            </a:r>
          </a:p>
        </p:txBody>
      </p:sp>
      <p:sp>
        <p:nvSpPr>
          <p:cNvPr id="118" name="Content Placeholder 2">
            <a:extLst>
              <a:ext uri="{FF2B5EF4-FFF2-40B4-BE49-F238E27FC236}">
                <a16:creationId xmlns:a16="http://schemas.microsoft.com/office/drawing/2014/main" id="{44EDBEDF-FAC5-41AD-B610-AE242FFAAD72}"/>
              </a:ext>
            </a:extLst>
          </p:cNvPr>
          <p:cNvSpPr txBox="1">
            <a:spLocks/>
          </p:cNvSpPr>
          <p:nvPr/>
        </p:nvSpPr>
        <p:spPr>
          <a:xfrm>
            <a:off x="7202084" y="2119496"/>
            <a:ext cx="1953325" cy="555055"/>
          </a:xfrm>
          <a:prstGeom prst="rect">
            <a:avLst/>
          </a:prstGeom>
        </p:spPr>
        <p:txBody>
          <a:bodyPr lIns="0" rIns="0"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2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>
                <a:tab pos="2857500" algn="l"/>
              </a:tabLst>
              <a:defRPr kumimoji="0" sz="14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 Semibold" panose="020B0702040204020203" pitchFamily="34" charset="0"/>
                <a:cs typeface="Segoe UI Semibold" panose="020B0702040204020203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Employee engagement with Yammer &amp; Stream</a:t>
            </a:r>
          </a:p>
        </p:txBody>
      </p: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12DE3854-B79D-40A6-A4A0-A807FBED5D1A}"/>
              </a:ext>
            </a:extLst>
          </p:cNvPr>
          <p:cNvGrpSpPr/>
          <p:nvPr/>
        </p:nvGrpSpPr>
        <p:grpSpPr>
          <a:xfrm>
            <a:off x="1434487" y="1469009"/>
            <a:ext cx="482750" cy="536433"/>
            <a:chOff x="4450977" y="1719683"/>
            <a:chExt cx="492499" cy="547267"/>
          </a:xfrm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56FE208A-8371-437F-B22D-CC8CB96E32D0}"/>
                </a:ext>
              </a:extLst>
            </p:cNvPr>
            <p:cNvGrpSpPr/>
            <p:nvPr/>
          </p:nvGrpSpPr>
          <p:grpSpPr>
            <a:xfrm>
              <a:off x="4476897" y="1789362"/>
              <a:ext cx="377072" cy="411167"/>
              <a:chOff x="1065229" y="3949831"/>
              <a:chExt cx="531796" cy="579881"/>
            </a:xfrm>
          </p:grpSpPr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680847A2-B177-42AA-A096-FFBFBF0B41A3}"/>
                  </a:ext>
                </a:extLst>
              </p:cNvPr>
              <p:cNvSpPr/>
              <p:nvPr/>
            </p:nvSpPr>
            <p:spPr bwMode="auto">
              <a:xfrm>
                <a:off x="1065229" y="3949831"/>
                <a:ext cx="471471" cy="522731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194" name="Group 193">
                <a:extLst>
                  <a:ext uri="{FF2B5EF4-FFF2-40B4-BE49-F238E27FC236}">
                    <a16:creationId xmlns:a16="http://schemas.microsoft.com/office/drawing/2014/main" id="{1F706847-7D94-40F2-A6F7-E8BD66F39604}"/>
                  </a:ext>
                </a:extLst>
              </p:cNvPr>
              <p:cNvGrpSpPr/>
              <p:nvPr/>
            </p:nvGrpSpPr>
            <p:grpSpPr>
              <a:xfrm>
                <a:off x="1125554" y="4006981"/>
                <a:ext cx="471471" cy="522731"/>
                <a:chOff x="1141429" y="4045081"/>
                <a:chExt cx="471471" cy="522731"/>
              </a:xfrm>
            </p:grpSpPr>
            <p:sp>
              <p:nvSpPr>
                <p:cNvPr id="195" name="Rectangle 194">
                  <a:extLst>
                    <a:ext uri="{FF2B5EF4-FFF2-40B4-BE49-F238E27FC236}">
                      <a16:creationId xmlns:a16="http://schemas.microsoft.com/office/drawing/2014/main" id="{F78B8C8D-E2A5-424B-872C-5C281E782C47}"/>
                    </a:ext>
                  </a:extLst>
                </p:cNvPr>
                <p:cNvSpPr/>
                <p:nvPr/>
              </p:nvSpPr>
              <p:spPr bwMode="auto">
                <a:xfrm>
                  <a:off x="1141429" y="4045081"/>
                  <a:ext cx="471471" cy="522731"/>
                </a:xfrm>
                <a:prstGeom prst="rect">
                  <a:avLst/>
                </a:prstGeom>
                <a:solidFill>
                  <a:srgbClr val="D2D2D2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6" name="Rectangle 195">
                  <a:extLst>
                    <a:ext uri="{FF2B5EF4-FFF2-40B4-BE49-F238E27FC236}">
                      <a16:creationId xmlns:a16="http://schemas.microsoft.com/office/drawing/2014/main" id="{F49DDD6A-8E30-454D-982F-72176BA515BE}"/>
                    </a:ext>
                  </a:extLst>
                </p:cNvPr>
                <p:cNvSpPr/>
                <p:nvPr/>
              </p:nvSpPr>
              <p:spPr bwMode="auto">
                <a:xfrm>
                  <a:off x="1198579" y="412763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7" name="Rectangle 196">
                  <a:extLst>
                    <a:ext uri="{FF2B5EF4-FFF2-40B4-BE49-F238E27FC236}">
                      <a16:creationId xmlns:a16="http://schemas.microsoft.com/office/drawing/2014/main" id="{65BBC6BE-FC1A-4B4E-8D80-BBA21AC89B38}"/>
                    </a:ext>
                  </a:extLst>
                </p:cNvPr>
                <p:cNvSpPr/>
                <p:nvPr/>
              </p:nvSpPr>
              <p:spPr bwMode="auto">
                <a:xfrm>
                  <a:off x="1198579" y="421018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8" name="Rectangle 197">
                  <a:extLst>
                    <a:ext uri="{FF2B5EF4-FFF2-40B4-BE49-F238E27FC236}">
                      <a16:creationId xmlns:a16="http://schemas.microsoft.com/office/drawing/2014/main" id="{F83498E9-52C7-4CEE-9F3B-73FDAB41E8A6}"/>
                    </a:ext>
                  </a:extLst>
                </p:cNvPr>
                <p:cNvSpPr/>
                <p:nvPr/>
              </p:nvSpPr>
              <p:spPr bwMode="auto">
                <a:xfrm>
                  <a:off x="1198579" y="429273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9" name="Rectangle 198">
                  <a:extLst>
                    <a:ext uri="{FF2B5EF4-FFF2-40B4-BE49-F238E27FC236}">
                      <a16:creationId xmlns:a16="http://schemas.microsoft.com/office/drawing/2014/main" id="{30D66DF5-196F-42F6-B3DE-2E5CC1DA9200}"/>
                    </a:ext>
                  </a:extLst>
                </p:cNvPr>
                <p:cNvSpPr/>
                <p:nvPr/>
              </p:nvSpPr>
              <p:spPr bwMode="auto">
                <a:xfrm>
                  <a:off x="1198579" y="437528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E63150CD-ED6B-4BCC-9DF7-D346103D2C89}"/>
                </a:ext>
              </a:extLst>
            </p:cNvPr>
            <p:cNvGrpSpPr/>
            <p:nvPr/>
          </p:nvGrpSpPr>
          <p:grpSpPr>
            <a:xfrm>
              <a:off x="4717110" y="1719683"/>
              <a:ext cx="226366" cy="226366"/>
              <a:chOff x="4736727" y="1679769"/>
              <a:chExt cx="246664" cy="246664"/>
            </a:xfrm>
          </p:grpSpPr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07BE7D57-0546-4835-B53E-36432F14CAAF}"/>
                  </a:ext>
                </a:extLst>
              </p:cNvPr>
              <p:cNvSpPr/>
              <p:nvPr/>
            </p:nvSpPr>
            <p:spPr bwMode="auto">
              <a:xfrm>
                <a:off x="4736727" y="1679769"/>
                <a:ext cx="246664" cy="246664"/>
              </a:xfrm>
              <a:prstGeom prst="rect">
                <a:avLst/>
              </a:prstGeom>
              <a:solidFill>
                <a:schemeClr val="bg1"/>
              </a:solidFill>
              <a:ln w="25400" cap="sq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Segoe UI" pitchFamily="34" charset="0"/>
                </a:endParaRPr>
              </a:p>
            </p:txBody>
          </p:sp>
          <p:grpSp>
            <p:nvGrpSpPr>
              <p:cNvPr id="190" name="Group 189">
                <a:extLst>
                  <a:ext uri="{FF2B5EF4-FFF2-40B4-BE49-F238E27FC236}">
                    <a16:creationId xmlns:a16="http://schemas.microsoft.com/office/drawing/2014/main" id="{2898ACCC-33AD-42D3-9261-FA99EBF2F339}"/>
                  </a:ext>
                </a:extLst>
              </p:cNvPr>
              <p:cNvGrpSpPr/>
              <p:nvPr/>
            </p:nvGrpSpPr>
            <p:grpSpPr>
              <a:xfrm>
                <a:off x="4803490" y="1725760"/>
                <a:ext cx="119347" cy="147850"/>
                <a:chOff x="4489694" y="3110989"/>
                <a:chExt cx="503010" cy="623138"/>
              </a:xfrm>
            </p:grpSpPr>
            <p:sp>
              <p:nvSpPr>
                <p:cNvPr id="191" name="Oval 190">
                  <a:extLst>
                    <a:ext uri="{FF2B5EF4-FFF2-40B4-BE49-F238E27FC236}">
                      <a16:creationId xmlns:a16="http://schemas.microsoft.com/office/drawing/2014/main" id="{42FD2819-5DC0-4BF8-9F60-56DCAB24D3C1}"/>
                    </a:ext>
                  </a:extLst>
                </p:cNvPr>
                <p:cNvSpPr/>
                <p:nvPr/>
              </p:nvSpPr>
              <p:spPr bwMode="auto">
                <a:xfrm>
                  <a:off x="4569609" y="3110989"/>
                  <a:ext cx="337875" cy="3378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92" name="Freeform: Shape 191">
                  <a:extLst>
                    <a:ext uri="{FF2B5EF4-FFF2-40B4-BE49-F238E27FC236}">
                      <a16:creationId xmlns:a16="http://schemas.microsoft.com/office/drawing/2014/main" id="{18FAD8EB-059D-4E2A-A403-1ED67FA3F6FF}"/>
                    </a:ext>
                  </a:extLst>
                </p:cNvPr>
                <p:cNvSpPr/>
                <p:nvPr/>
              </p:nvSpPr>
              <p:spPr bwMode="auto">
                <a:xfrm>
                  <a:off x="4489694" y="3491841"/>
                  <a:ext cx="503010" cy="242286"/>
                </a:xfrm>
                <a:custGeom>
                  <a:avLst/>
                  <a:gdLst>
                    <a:gd name="connsiteX0" fmla="*/ 272262 w 544524"/>
                    <a:gd name="connsiteY0" fmla="*/ 0 h 262282"/>
                    <a:gd name="connsiteX1" fmla="*/ 540089 w 544524"/>
                    <a:gd name="connsiteY1" fmla="*/ 218285 h 262282"/>
                    <a:gd name="connsiteX2" fmla="*/ 544524 w 544524"/>
                    <a:gd name="connsiteY2" fmla="*/ 262282 h 262282"/>
                    <a:gd name="connsiteX3" fmla="*/ 0 w 544524"/>
                    <a:gd name="connsiteY3" fmla="*/ 262282 h 262282"/>
                    <a:gd name="connsiteX4" fmla="*/ 4435 w 544524"/>
                    <a:gd name="connsiteY4" fmla="*/ 218285 h 262282"/>
                    <a:gd name="connsiteX5" fmla="*/ 272262 w 544524"/>
                    <a:gd name="connsiteY5" fmla="*/ 0 h 262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44524" h="262282">
                      <a:moveTo>
                        <a:pt x="272262" y="0"/>
                      </a:moveTo>
                      <a:cubicBezTo>
                        <a:pt x="404373" y="0"/>
                        <a:pt x="514597" y="93710"/>
                        <a:pt x="540089" y="218285"/>
                      </a:cubicBezTo>
                      <a:lnTo>
                        <a:pt x="544524" y="262282"/>
                      </a:lnTo>
                      <a:lnTo>
                        <a:pt x="0" y="262282"/>
                      </a:lnTo>
                      <a:lnTo>
                        <a:pt x="4435" y="218285"/>
                      </a:lnTo>
                      <a:cubicBezTo>
                        <a:pt x="29927" y="93710"/>
                        <a:pt x="140151" y="0"/>
                        <a:pt x="27226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E1D6C701-875D-45F1-847F-E5E7D43EE906}"/>
                </a:ext>
              </a:extLst>
            </p:cNvPr>
            <p:cNvGrpSpPr/>
            <p:nvPr/>
          </p:nvGrpSpPr>
          <p:grpSpPr>
            <a:xfrm>
              <a:off x="4450977" y="2098869"/>
              <a:ext cx="168081" cy="168081"/>
              <a:chOff x="4736727" y="1679769"/>
              <a:chExt cx="246664" cy="246664"/>
            </a:xfrm>
          </p:grpSpPr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C090CF8C-86A2-41E9-8DCA-ED27D0D2226B}"/>
                  </a:ext>
                </a:extLst>
              </p:cNvPr>
              <p:cNvSpPr/>
              <p:nvPr/>
            </p:nvSpPr>
            <p:spPr bwMode="auto">
              <a:xfrm>
                <a:off x="4736727" y="1679769"/>
                <a:ext cx="246664" cy="246664"/>
              </a:xfrm>
              <a:prstGeom prst="rect">
                <a:avLst/>
              </a:prstGeom>
              <a:solidFill>
                <a:schemeClr val="bg1"/>
              </a:solidFill>
              <a:ln w="25400" cap="sq">
                <a:solidFill>
                  <a:schemeClr val="bg2"/>
                </a:solidFill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+mn-ea"/>
                  <a:cs typeface="Segoe UI" pitchFamily="34" charset="0"/>
                </a:endParaRPr>
              </a:p>
            </p:txBody>
          </p:sp>
          <p:grpSp>
            <p:nvGrpSpPr>
              <p:cNvPr id="186" name="Group 185">
                <a:extLst>
                  <a:ext uri="{FF2B5EF4-FFF2-40B4-BE49-F238E27FC236}">
                    <a16:creationId xmlns:a16="http://schemas.microsoft.com/office/drawing/2014/main" id="{CB725ECF-B57C-40D9-A039-0629BC5E639C}"/>
                  </a:ext>
                </a:extLst>
              </p:cNvPr>
              <p:cNvGrpSpPr/>
              <p:nvPr/>
            </p:nvGrpSpPr>
            <p:grpSpPr>
              <a:xfrm>
                <a:off x="4803490" y="1725760"/>
                <a:ext cx="119347" cy="147850"/>
                <a:chOff x="4489694" y="3110989"/>
                <a:chExt cx="503010" cy="623138"/>
              </a:xfrm>
            </p:grpSpPr>
            <p:sp>
              <p:nvSpPr>
                <p:cNvPr id="187" name="Oval 186">
                  <a:extLst>
                    <a:ext uri="{FF2B5EF4-FFF2-40B4-BE49-F238E27FC236}">
                      <a16:creationId xmlns:a16="http://schemas.microsoft.com/office/drawing/2014/main" id="{26BFFF96-8096-4F4E-A262-48941459B025}"/>
                    </a:ext>
                  </a:extLst>
                </p:cNvPr>
                <p:cNvSpPr/>
                <p:nvPr/>
              </p:nvSpPr>
              <p:spPr bwMode="auto">
                <a:xfrm>
                  <a:off x="4569609" y="3110989"/>
                  <a:ext cx="337875" cy="337875"/>
                </a:xfrm>
                <a:prstGeom prst="ellipse">
                  <a:avLst/>
                </a:prstGeom>
                <a:solidFill>
                  <a:srgbClr val="939393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88" name="Freeform: Shape 187">
                  <a:extLst>
                    <a:ext uri="{FF2B5EF4-FFF2-40B4-BE49-F238E27FC236}">
                      <a16:creationId xmlns:a16="http://schemas.microsoft.com/office/drawing/2014/main" id="{7A59D609-811B-4D8D-96CA-CB1FF46585C7}"/>
                    </a:ext>
                  </a:extLst>
                </p:cNvPr>
                <p:cNvSpPr/>
                <p:nvPr/>
              </p:nvSpPr>
              <p:spPr bwMode="auto">
                <a:xfrm>
                  <a:off x="4489694" y="3491841"/>
                  <a:ext cx="503010" cy="242286"/>
                </a:xfrm>
                <a:custGeom>
                  <a:avLst/>
                  <a:gdLst>
                    <a:gd name="connsiteX0" fmla="*/ 272262 w 544524"/>
                    <a:gd name="connsiteY0" fmla="*/ 0 h 262282"/>
                    <a:gd name="connsiteX1" fmla="*/ 540089 w 544524"/>
                    <a:gd name="connsiteY1" fmla="*/ 218285 h 262282"/>
                    <a:gd name="connsiteX2" fmla="*/ 544524 w 544524"/>
                    <a:gd name="connsiteY2" fmla="*/ 262282 h 262282"/>
                    <a:gd name="connsiteX3" fmla="*/ 0 w 544524"/>
                    <a:gd name="connsiteY3" fmla="*/ 262282 h 262282"/>
                    <a:gd name="connsiteX4" fmla="*/ 4435 w 544524"/>
                    <a:gd name="connsiteY4" fmla="*/ 218285 h 262282"/>
                    <a:gd name="connsiteX5" fmla="*/ 272262 w 544524"/>
                    <a:gd name="connsiteY5" fmla="*/ 0 h 262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44524" h="262282">
                      <a:moveTo>
                        <a:pt x="272262" y="0"/>
                      </a:moveTo>
                      <a:cubicBezTo>
                        <a:pt x="404373" y="0"/>
                        <a:pt x="514597" y="93710"/>
                        <a:pt x="540089" y="218285"/>
                      </a:cubicBezTo>
                      <a:lnTo>
                        <a:pt x="544524" y="262282"/>
                      </a:lnTo>
                      <a:lnTo>
                        <a:pt x="0" y="262282"/>
                      </a:lnTo>
                      <a:lnTo>
                        <a:pt x="4435" y="218285"/>
                      </a:lnTo>
                      <a:cubicBezTo>
                        <a:pt x="29927" y="93710"/>
                        <a:pt x="140151" y="0"/>
                        <a:pt x="272262" y="0"/>
                      </a:cubicBezTo>
                      <a:close/>
                    </a:path>
                  </a:pathLst>
                </a:custGeom>
                <a:solidFill>
                  <a:srgbClr val="939393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5B786C4-6D61-4E60-AA1C-67A5EF62ACF3}"/>
              </a:ext>
            </a:extLst>
          </p:cNvPr>
          <p:cNvSpPr/>
          <p:nvPr/>
        </p:nvSpPr>
        <p:spPr bwMode="auto">
          <a:xfrm>
            <a:off x="2262885" y="5534367"/>
            <a:ext cx="134445" cy="134445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 err="1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0662944E-E115-4C02-91BE-CE32A9B61A4D}"/>
              </a:ext>
            </a:extLst>
          </p:cNvPr>
          <p:cNvSpPr/>
          <p:nvPr/>
        </p:nvSpPr>
        <p:spPr bwMode="auto">
          <a:xfrm>
            <a:off x="5940705" y="5534367"/>
            <a:ext cx="134445" cy="134445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 err="1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37DEFD8E-BBA9-454E-95D7-3BDFBB74CA10}"/>
              </a:ext>
            </a:extLst>
          </p:cNvPr>
          <p:cNvSpPr/>
          <p:nvPr/>
        </p:nvSpPr>
        <p:spPr bwMode="auto">
          <a:xfrm>
            <a:off x="9086616" y="5534367"/>
            <a:ext cx="134445" cy="134445"/>
          </a:xfrm>
          <a:prstGeom prst="ellips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 err="1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02" name="Freeform 5">
            <a:extLst>
              <a:ext uri="{FF2B5EF4-FFF2-40B4-BE49-F238E27FC236}">
                <a16:creationId xmlns:a16="http://schemas.microsoft.com/office/drawing/2014/main" id="{C792BBC1-DB7F-4586-A777-3C3C53E10D14}"/>
              </a:ext>
            </a:extLst>
          </p:cNvPr>
          <p:cNvSpPr>
            <a:spLocks/>
          </p:cNvSpPr>
          <p:nvPr/>
        </p:nvSpPr>
        <p:spPr bwMode="auto">
          <a:xfrm flipV="1">
            <a:off x="2321945" y="4971067"/>
            <a:ext cx="3167397" cy="557383"/>
          </a:xfrm>
          <a:custGeom>
            <a:avLst/>
            <a:gdLst>
              <a:gd name="T0" fmla="*/ 1 w 611"/>
              <a:gd name="T1" fmla="*/ 0 h 193"/>
              <a:gd name="T2" fmla="*/ 1 w 611"/>
              <a:gd name="T3" fmla="*/ 56 h 193"/>
              <a:gd name="T4" fmla="*/ 26 w 611"/>
              <a:gd name="T5" fmla="*/ 91 h 193"/>
              <a:gd name="T6" fmla="*/ 565 w 611"/>
              <a:gd name="T7" fmla="*/ 91 h 193"/>
              <a:gd name="T8" fmla="*/ 609 w 611"/>
              <a:gd name="T9" fmla="*/ 138 h 193"/>
              <a:gd name="T10" fmla="*/ 611 w 611"/>
              <a:gd name="T11" fmla="*/ 193 h 193"/>
              <a:gd name="connsiteX0" fmla="*/ 8 w 9972"/>
              <a:gd name="connsiteY0" fmla="*/ 0 h 9960"/>
              <a:gd name="connsiteX1" fmla="*/ 8 w 9972"/>
              <a:gd name="connsiteY1" fmla="*/ 2902 h 9960"/>
              <a:gd name="connsiteX2" fmla="*/ 418 w 9972"/>
              <a:gd name="connsiteY2" fmla="*/ 4715 h 9960"/>
              <a:gd name="connsiteX3" fmla="*/ 9239 w 9972"/>
              <a:gd name="connsiteY3" fmla="*/ 4715 h 9960"/>
              <a:gd name="connsiteX4" fmla="*/ 9959 w 9972"/>
              <a:gd name="connsiteY4" fmla="*/ 7150 h 9960"/>
              <a:gd name="connsiteX5" fmla="*/ 9956 w 9972"/>
              <a:gd name="connsiteY5" fmla="*/ 9960 h 9960"/>
              <a:gd name="connsiteX0" fmla="*/ 8 w 10006"/>
              <a:gd name="connsiteY0" fmla="*/ 0 h 9839"/>
              <a:gd name="connsiteX1" fmla="*/ 8 w 10006"/>
              <a:gd name="connsiteY1" fmla="*/ 2914 h 9839"/>
              <a:gd name="connsiteX2" fmla="*/ 419 w 10006"/>
              <a:gd name="connsiteY2" fmla="*/ 4734 h 9839"/>
              <a:gd name="connsiteX3" fmla="*/ 9265 w 10006"/>
              <a:gd name="connsiteY3" fmla="*/ 4734 h 9839"/>
              <a:gd name="connsiteX4" fmla="*/ 9987 w 10006"/>
              <a:gd name="connsiteY4" fmla="*/ 7179 h 9839"/>
              <a:gd name="connsiteX5" fmla="*/ 10002 w 10006"/>
              <a:gd name="connsiteY5" fmla="*/ 9839 h 9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6" h="9839">
                <a:moveTo>
                  <a:pt x="8" y="0"/>
                </a:moveTo>
                <a:cubicBezTo>
                  <a:pt x="8" y="0"/>
                  <a:pt x="-8" y="1405"/>
                  <a:pt x="8" y="2914"/>
                </a:cubicBezTo>
                <a:cubicBezTo>
                  <a:pt x="8" y="4162"/>
                  <a:pt x="337" y="4734"/>
                  <a:pt x="419" y="4734"/>
                </a:cubicBezTo>
                <a:lnTo>
                  <a:pt x="9265" y="4734"/>
                </a:lnTo>
                <a:cubicBezTo>
                  <a:pt x="9363" y="4786"/>
                  <a:pt x="9955" y="5358"/>
                  <a:pt x="9987" y="7179"/>
                </a:cubicBezTo>
                <a:cubicBezTo>
                  <a:pt x="10020" y="8843"/>
                  <a:pt x="10002" y="9839"/>
                  <a:pt x="10002" y="9839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203" name="Freeform 5">
            <a:extLst>
              <a:ext uri="{FF2B5EF4-FFF2-40B4-BE49-F238E27FC236}">
                <a16:creationId xmlns:a16="http://schemas.microsoft.com/office/drawing/2014/main" id="{821E81F5-1214-4F19-9989-64A9E6A4D97F}"/>
              </a:ext>
            </a:extLst>
          </p:cNvPr>
          <p:cNvSpPr>
            <a:spLocks/>
          </p:cNvSpPr>
          <p:nvPr/>
        </p:nvSpPr>
        <p:spPr bwMode="auto">
          <a:xfrm flipH="1" flipV="1">
            <a:off x="6538179" y="4987085"/>
            <a:ext cx="2619628" cy="544653"/>
          </a:xfrm>
          <a:custGeom>
            <a:avLst/>
            <a:gdLst>
              <a:gd name="T0" fmla="*/ 1 w 611"/>
              <a:gd name="T1" fmla="*/ 0 h 193"/>
              <a:gd name="T2" fmla="*/ 1 w 611"/>
              <a:gd name="T3" fmla="*/ 56 h 193"/>
              <a:gd name="T4" fmla="*/ 26 w 611"/>
              <a:gd name="T5" fmla="*/ 91 h 193"/>
              <a:gd name="T6" fmla="*/ 565 w 611"/>
              <a:gd name="T7" fmla="*/ 91 h 193"/>
              <a:gd name="T8" fmla="*/ 609 w 611"/>
              <a:gd name="T9" fmla="*/ 138 h 193"/>
              <a:gd name="T10" fmla="*/ 611 w 611"/>
              <a:gd name="T11" fmla="*/ 193 h 193"/>
              <a:gd name="connsiteX0" fmla="*/ 8 w 9975"/>
              <a:gd name="connsiteY0" fmla="*/ 0 h 10000"/>
              <a:gd name="connsiteX1" fmla="*/ 8 w 9975"/>
              <a:gd name="connsiteY1" fmla="*/ 2902 h 10000"/>
              <a:gd name="connsiteX2" fmla="*/ 418 w 9975"/>
              <a:gd name="connsiteY2" fmla="*/ 4715 h 10000"/>
              <a:gd name="connsiteX3" fmla="*/ 9239 w 9975"/>
              <a:gd name="connsiteY3" fmla="*/ 4715 h 10000"/>
              <a:gd name="connsiteX4" fmla="*/ 9959 w 9975"/>
              <a:gd name="connsiteY4" fmla="*/ 7150 h 10000"/>
              <a:gd name="connsiteX5" fmla="*/ 9965 w 9975"/>
              <a:gd name="connsiteY5" fmla="*/ 10000 h 10000"/>
              <a:gd name="connsiteX0" fmla="*/ 8 w 10000"/>
              <a:gd name="connsiteY0" fmla="*/ 0 h 9439"/>
              <a:gd name="connsiteX1" fmla="*/ 8 w 10000"/>
              <a:gd name="connsiteY1" fmla="*/ 2902 h 9439"/>
              <a:gd name="connsiteX2" fmla="*/ 419 w 10000"/>
              <a:gd name="connsiteY2" fmla="*/ 4715 h 9439"/>
              <a:gd name="connsiteX3" fmla="*/ 9262 w 10000"/>
              <a:gd name="connsiteY3" fmla="*/ 4715 h 9439"/>
              <a:gd name="connsiteX4" fmla="*/ 9984 w 10000"/>
              <a:gd name="connsiteY4" fmla="*/ 7150 h 9439"/>
              <a:gd name="connsiteX5" fmla="*/ 9990 w 10000"/>
              <a:gd name="connsiteY5" fmla="*/ 9439 h 9439"/>
              <a:gd name="connsiteX0" fmla="*/ 8 w 10003"/>
              <a:gd name="connsiteY0" fmla="*/ 0 h 9915"/>
              <a:gd name="connsiteX1" fmla="*/ 8 w 10003"/>
              <a:gd name="connsiteY1" fmla="*/ 3074 h 9915"/>
              <a:gd name="connsiteX2" fmla="*/ 419 w 10003"/>
              <a:gd name="connsiteY2" fmla="*/ 4995 h 9915"/>
              <a:gd name="connsiteX3" fmla="*/ 9262 w 10003"/>
              <a:gd name="connsiteY3" fmla="*/ 4995 h 9915"/>
              <a:gd name="connsiteX4" fmla="*/ 9984 w 10003"/>
              <a:gd name="connsiteY4" fmla="*/ 7575 h 9915"/>
              <a:gd name="connsiteX5" fmla="*/ 9999 w 10003"/>
              <a:gd name="connsiteY5" fmla="*/ 9915 h 9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3" h="9915">
                <a:moveTo>
                  <a:pt x="8" y="0"/>
                </a:moveTo>
                <a:cubicBezTo>
                  <a:pt x="8" y="0"/>
                  <a:pt x="-8" y="1482"/>
                  <a:pt x="8" y="3074"/>
                </a:cubicBezTo>
                <a:cubicBezTo>
                  <a:pt x="8" y="4391"/>
                  <a:pt x="337" y="4995"/>
                  <a:pt x="419" y="4995"/>
                </a:cubicBezTo>
                <a:lnTo>
                  <a:pt x="9262" y="4995"/>
                </a:lnTo>
                <a:cubicBezTo>
                  <a:pt x="9360" y="5050"/>
                  <a:pt x="9952" y="5654"/>
                  <a:pt x="9984" y="7575"/>
                </a:cubicBezTo>
                <a:cubicBezTo>
                  <a:pt x="10017" y="9331"/>
                  <a:pt x="9999" y="9915"/>
                  <a:pt x="9999" y="9915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176CB005-5E29-4E6D-AE75-D64AA0EA366D}"/>
              </a:ext>
            </a:extLst>
          </p:cNvPr>
          <p:cNvCxnSpPr>
            <a:cxnSpLocks/>
          </p:cNvCxnSpPr>
          <p:nvPr/>
        </p:nvCxnSpPr>
        <p:spPr>
          <a:xfrm flipV="1">
            <a:off x="6005082" y="4777822"/>
            <a:ext cx="0" cy="756546"/>
          </a:xfrm>
          <a:prstGeom prst="line">
            <a:avLst/>
          </a:prstGeom>
          <a:noFill/>
          <a:ln w="254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2D1A64C5-8901-4FDF-8EDC-5B60285601AD}"/>
              </a:ext>
            </a:extLst>
          </p:cNvPr>
          <p:cNvGrpSpPr/>
          <p:nvPr/>
        </p:nvGrpSpPr>
        <p:grpSpPr>
          <a:xfrm>
            <a:off x="5611112" y="1540454"/>
            <a:ext cx="640653" cy="460852"/>
            <a:chOff x="752259" y="541872"/>
            <a:chExt cx="935996" cy="673306"/>
          </a:xfrm>
        </p:grpSpPr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6BD49FE8-74A7-4978-B28C-2C91EFECBBB0}"/>
                </a:ext>
              </a:extLst>
            </p:cNvPr>
            <p:cNvGrpSpPr/>
            <p:nvPr/>
          </p:nvGrpSpPr>
          <p:grpSpPr>
            <a:xfrm>
              <a:off x="936832" y="541872"/>
              <a:ext cx="751423" cy="593955"/>
              <a:chOff x="1281216" y="4840739"/>
              <a:chExt cx="751423" cy="593955"/>
            </a:xfrm>
          </p:grpSpPr>
          <p:sp>
            <p:nvSpPr>
              <p:cNvPr id="209" name="Freeform 25">
                <a:extLst>
                  <a:ext uri="{FF2B5EF4-FFF2-40B4-BE49-F238E27FC236}">
                    <a16:creationId xmlns:a16="http://schemas.microsoft.com/office/drawing/2014/main" id="{1E82FE3B-658E-4742-AD16-6371EA8B5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7998" y="4932879"/>
                <a:ext cx="288896" cy="159692"/>
              </a:xfrm>
              <a:custGeom>
                <a:avLst/>
                <a:gdLst>
                  <a:gd name="T0" fmla="*/ 81 w 94"/>
                  <a:gd name="T1" fmla="*/ 17 h 51"/>
                  <a:gd name="T2" fmla="*/ 73 w 94"/>
                  <a:gd name="T3" fmla="*/ 9 h 51"/>
                  <a:gd name="T4" fmla="*/ 62 w 94"/>
                  <a:gd name="T5" fmla="*/ 8 h 51"/>
                  <a:gd name="T6" fmla="*/ 58 w 94"/>
                  <a:gd name="T7" fmla="*/ 10 h 51"/>
                  <a:gd name="T8" fmla="*/ 56 w 94"/>
                  <a:gd name="T9" fmla="*/ 11 h 51"/>
                  <a:gd name="T10" fmla="*/ 55 w 94"/>
                  <a:gd name="T11" fmla="*/ 9 h 51"/>
                  <a:gd name="T12" fmla="*/ 48 w 94"/>
                  <a:gd name="T13" fmla="*/ 2 h 51"/>
                  <a:gd name="T14" fmla="*/ 38 w 94"/>
                  <a:gd name="T15" fmla="*/ 0 h 51"/>
                  <a:gd name="T16" fmla="*/ 32 w 94"/>
                  <a:gd name="T17" fmla="*/ 0 h 51"/>
                  <a:gd name="T18" fmla="*/ 26 w 94"/>
                  <a:gd name="T19" fmla="*/ 3 h 51"/>
                  <a:gd name="T20" fmla="*/ 22 w 94"/>
                  <a:gd name="T21" fmla="*/ 7 h 51"/>
                  <a:gd name="T22" fmla="*/ 19 w 94"/>
                  <a:gd name="T23" fmla="*/ 13 h 51"/>
                  <a:gd name="T24" fmla="*/ 18 w 94"/>
                  <a:gd name="T25" fmla="*/ 19 h 51"/>
                  <a:gd name="T26" fmla="*/ 18 w 94"/>
                  <a:gd name="T27" fmla="*/ 21 h 51"/>
                  <a:gd name="T28" fmla="*/ 16 w 94"/>
                  <a:gd name="T29" fmla="*/ 21 h 51"/>
                  <a:gd name="T30" fmla="*/ 10 w 94"/>
                  <a:gd name="T31" fmla="*/ 22 h 51"/>
                  <a:gd name="T32" fmla="*/ 5 w 94"/>
                  <a:gd name="T33" fmla="*/ 25 h 51"/>
                  <a:gd name="T34" fmla="*/ 1 w 94"/>
                  <a:gd name="T35" fmla="*/ 29 h 51"/>
                  <a:gd name="T36" fmla="*/ 0 w 94"/>
                  <a:gd name="T37" fmla="*/ 35 h 51"/>
                  <a:gd name="T38" fmla="*/ 1 w 94"/>
                  <a:gd name="T39" fmla="*/ 42 h 51"/>
                  <a:gd name="T40" fmla="*/ 4 w 94"/>
                  <a:gd name="T41" fmla="*/ 47 h 51"/>
                  <a:gd name="T42" fmla="*/ 9 w 94"/>
                  <a:gd name="T43" fmla="*/ 50 h 51"/>
                  <a:gd name="T44" fmla="*/ 16 w 94"/>
                  <a:gd name="T45" fmla="*/ 51 h 51"/>
                  <a:gd name="T46" fmla="*/ 84 w 94"/>
                  <a:gd name="T47" fmla="*/ 51 h 51"/>
                  <a:gd name="T48" fmla="*/ 88 w 94"/>
                  <a:gd name="T49" fmla="*/ 50 h 51"/>
                  <a:gd name="T50" fmla="*/ 91 w 94"/>
                  <a:gd name="T51" fmla="*/ 47 h 51"/>
                  <a:gd name="T52" fmla="*/ 94 w 94"/>
                  <a:gd name="T53" fmla="*/ 39 h 51"/>
                  <a:gd name="T54" fmla="*/ 93 w 94"/>
                  <a:gd name="T55" fmla="*/ 35 h 51"/>
                  <a:gd name="T56" fmla="*/ 91 w 94"/>
                  <a:gd name="T57" fmla="*/ 31 h 51"/>
                  <a:gd name="T58" fmla="*/ 88 w 94"/>
                  <a:gd name="T59" fmla="*/ 29 h 51"/>
                  <a:gd name="T60" fmla="*/ 84 w 94"/>
                  <a:gd name="T61" fmla="*/ 28 h 51"/>
                  <a:gd name="T62" fmla="*/ 82 w 94"/>
                  <a:gd name="T63" fmla="*/ 28 h 51"/>
                  <a:gd name="T64" fmla="*/ 82 w 94"/>
                  <a:gd name="T65" fmla="*/ 24 h 51"/>
                  <a:gd name="T66" fmla="*/ 81 w 94"/>
                  <a:gd name="T67" fmla="*/ 1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4" h="51">
                    <a:moveTo>
                      <a:pt x="81" y="17"/>
                    </a:moveTo>
                    <a:cubicBezTo>
                      <a:pt x="80" y="14"/>
                      <a:pt x="77" y="10"/>
                      <a:pt x="73" y="9"/>
                    </a:cubicBezTo>
                    <a:cubicBezTo>
                      <a:pt x="69" y="7"/>
                      <a:pt x="65" y="7"/>
                      <a:pt x="62" y="8"/>
                    </a:cubicBezTo>
                    <a:cubicBezTo>
                      <a:pt x="60" y="8"/>
                      <a:pt x="59" y="9"/>
                      <a:pt x="58" y="10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3" y="6"/>
                      <a:pt x="50" y="4"/>
                      <a:pt x="48" y="2"/>
                    </a:cubicBezTo>
                    <a:cubicBezTo>
                      <a:pt x="45" y="0"/>
                      <a:pt x="41" y="0"/>
                      <a:pt x="38" y="0"/>
                    </a:cubicBezTo>
                    <a:cubicBezTo>
                      <a:pt x="36" y="0"/>
                      <a:pt x="34" y="0"/>
                      <a:pt x="32" y="0"/>
                    </a:cubicBezTo>
                    <a:cubicBezTo>
                      <a:pt x="30" y="1"/>
                      <a:pt x="28" y="2"/>
                      <a:pt x="26" y="3"/>
                    </a:cubicBezTo>
                    <a:cubicBezTo>
                      <a:pt x="25" y="4"/>
                      <a:pt x="23" y="5"/>
                      <a:pt x="22" y="7"/>
                    </a:cubicBezTo>
                    <a:cubicBezTo>
                      <a:pt x="21" y="9"/>
                      <a:pt x="20" y="11"/>
                      <a:pt x="19" y="13"/>
                    </a:cubicBezTo>
                    <a:cubicBezTo>
                      <a:pt x="18" y="15"/>
                      <a:pt x="18" y="17"/>
                      <a:pt x="18" y="19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3" y="21"/>
                      <a:pt x="11" y="21"/>
                      <a:pt x="10" y="22"/>
                    </a:cubicBezTo>
                    <a:cubicBezTo>
                      <a:pt x="8" y="23"/>
                      <a:pt x="6" y="24"/>
                      <a:pt x="5" y="25"/>
                    </a:cubicBezTo>
                    <a:cubicBezTo>
                      <a:pt x="3" y="26"/>
                      <a:pt x="2" y="27"/>
                      <a:pt x="1" y="29"/>
                    </a:cubicBezTo>
                    <a:cubicBezTo>
                      <a:pt x="1" y="31"/>
                      <a:pt x="0" y="33"/>
                      <a:pt x="0" y="35"/>
                    </a:cubicBezTo>
                    <a:cubicBezTo>
                      <a:pt x="0" y="37"/>
                      <a:pt x="1" y="39"/>
                      <a:pt x="1" y="42"/>
                    </a:cubicBezTo>
                    <a:cubicBezTo>
                      <a:pt x="2" y="44"/>
                      <a:pt x="3" y="45"/>
                      <a:pt x="4" y="47"/>
                    </a:cubicBezTo>
                    <a:cubicBezTo>
                      <a:pt x="6" y="48"/>
                      <a:pt x="7" y="49"/>
                      <a:pt x="9" y="50"/>
                    </a:cubicBezTo>
                    <a:cubicBezTo>
                      <a:pt x="11" y="51"/>
                      <a:pt x="14" y="51"/>
                      <a:pt x="16" y="51"/>
                    </a:cubicBezTo>
                    <a:cubicBezTo>
                      <a:pt x="84" y="51"/>
                      <a:pt x="84" y="51"/>
                      <a:pt x="84" y="51"/>
                    </a:cubicBezTo>
                    <a:cubicBezTo>
                      <a:pt x="85" y="51"/>
                      <a:pt x="86" y="51"/>
                      <a:pt x="88" y="50"/>
                    </a:cubicBezTo>
                    <a:cubicBezTo>
                      <a:pt x="89" y="49"/>
                      <a:pt x="90" y="48"/>
                      <a:pt x="91" y="47"/>
                    </a:cubicBezTo>
                    <a:cubicBezTo>
                      <a:pt x="93" y="45"/>
                      <a:pt x="94" y="42"/>
                      <a:pt x="94" y="39"/>
                    </a:cubicBezTo>
                    <a:cubicBezTo>
                      <a:pt x="94" y="38"/>
                      <a:pt x="94" y="36"/>
                      <a:pt x="93" y="35"/>
                    </a:cubicBezTo>
                    <a:cubicBezTo>
                      <a:pt x="93" y="34"/>
                      <a:pt x="92" y="32"/>
                      <a:pt x="91" y="31"/>
                    </a:cubicBezTo>
                    <a:cubicBezTo>
                      <a:pt x="90" y="30"/>
                      <a:pt x="89" y="29"/>
                      <a:pt x="88" y="29"/>
                    </a:cubicBezTo>
                    <a:cubicBezTo>
                      <a:pt x="87" y="28"/>
                      <a:pt x="86" y="28"/>
                      <a:pt x="84" y="28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2" y="22"/>
                      <a:pt x="82" y="20"/>
                      <a:pt x="81" y="1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19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grpSp>
            <p:nvGrpSpPr>
              <p:cNvPr id="210" name="Group 209">
                <a:extLst>
                  <a:ext uri="{FF2B5EF4-FFF2-40B4-BE49-F238E27FC236}">
                    <a16:creationId xmlns:a16="http://schemas.microsoft.com/office/drawing/2014/main" id="{19BB4352-E7D0-4DCB-AEFA-EFD7F2BCE39E}"/>
                  </a:ext>
                </a:extLst>
              </p:cNvPr>
              <p:cNvGrpSpPr/>
              <p:nvPr/>
            </p:nvGrpSpPr>
            <p:grpSpPr>
              <a:xfrm>
                <a:off x="1281216" y="4840739"/>
                <a:ext cx="751423" cy="593955"/>
                <a:chOff x="1281216" y="4840739"/>
                <a:chExt cx="751423" cy="593955"/>
              </a:xfrm>
            </p:grpSpPr>
            <p:grpSp>
              <p:nvGrpSpPr>
                <p:cNvPr id="211" name="Group 18">
                  <a:extLst>
                    <a:ext uri="{FF2B5EF4-FFF2-40B4-BE49-F238E27FC236}">
                      <a16:creationId xmlns:a16="http://schemas.microsoft.com/office/drawing/2014/main" id="{D67637D5-25BF-4094-871A-3C88B89D81C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281216" y="4840739"/>
                  <a:ext cx="751423" cy="593955"/>
                  <a:chOff x="1" y="25"/>
                  <a:chExt cx="272" cy="215"/>
                </a:xfrm>
              </p:grpSpPr>
              <p:sp>
                <p:nvSpPr>
                  <p:cNvPr id="213" name="Freeform 19">
                    <a:extLst>
                      <a:ext uri="{FF2B5EF4-FFF2-40B4-BE49-F238E27FC236}">
                        <a16:creationId xmlns:a16="http://schemas.microsoft.com/office/drawing/2014/main" id="{7633B37F-F8E2-4CFB-B7AE-EB82115CB6EC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35" y="25"/>
                    <a:ext cx="204" cy="128"/>
                  </a:xfrm>
                  <a:custGeom>
                    <a:avLst/>
                    <a:gdLst>
                      <a:gd name="T0" fmla="*/ 0 w 204"/>
                      <a:gd name="T1" fmla="*/ 152 h 152"/>
                      <a:gd name="T2" fmla="*/ 204 w 204"/>
                      <a:gd name="T3" fmla="*/ 150 h 152"/>
                      <a:gd name="T4" fmla="*/ 204 w 204"/>
                      <a:gd name="T5" fmla="*/ 0 h 152"/>
                      <a:gd name="T6" fmla="*/ 0 w 204"/>
                      <a:gd name="T7" fmla="*/ 0 h 152"/>
                      <a:gd name="T8" fmla="*/ 0 w 204"/>
                      <a:gd name="T9" fmla="*/ 152 h 152"/>
                      <a:gd name="T10" fmla="*/ 17 w 204"/>
                      <a:gd name="T11" fmla="*/ 19 h 152"/>
                      <a:gd name="T12" fmla="*/ 187 w 204"/>
                      <a:gd name="T13" fmla="*/ 19 h 152"/>
                      <a:gd name="T14" fmla="*/ 187 w 204"/>
                      <a:gd name="T15" fmla="*/ 132 h 152"/>
                      <a:gd name="T16" fmla="*/ 17 w 204"/>
                      <a:gd name="T17" fmla="*/ 132 h 152"/>
                      <a:gd name="T18" fmla="*/ 17 w 204"/>
                      <a:gd name="T19" fmla="*/ 19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04" h="152">
                        <a:moveTo>
                          <a:pt x="0" y="152"/>
                        </a:moveTo>
                        <a:lnTo>
                          <a:pt x="204" y="150"/>
                        </a:lnTo>
                        <a:lnTo>
                          <a:pt x="204" y="0"/>
                        </a:lnTo>
                        <a:lnTo>
                          <a:pt x="0" y="0"/>
                        </a:lnTo>
                        <a:lnTo>
                          <a:pt x="0" y="152"/>
                        </a:lnTo>
                        <a:close/>
                        <a:moveTo>
                          <a:pt x="17" y="19"/>
                        </a:moveTo>
                        <a:lnTo>
                          <a:pt x="187" y="19"/>
                        </a:lnTo>
                        <a:lnTo>
                          <a:pt x="187" y="132"/>
                        </a:lnTo>
                        <a:lnTo>
                          <a:pt x="17" y="132"/>
                        </a:lnTo>
                        <a:lnTo>
                          <a:pt x="17" y="19"/>
                        </a:lnTo>
                        <a:close/>
                      </a:path>
                    </a:pathLst>
                  </a:custGeom>
                  <a:solidFill>
                    <a:srgbClr val="C2C2C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89630" tIns="44814" rIns="89630" bIns="4481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19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73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A1A1A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14" name="Freeform 20">
                    <a:extLst>
                      <a:ext uri="{FF2B5EF4-FFF2-40B4-BE49-F238E27FC236}">
                        <a16:creationId xmlns:a16="http://schemas.microsoft.com/office/drawing/2014/main" id="{1C3D6DC5-0C0B-41B0-9FBD-A49333A49F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" y="170"/>
                    <a:ext cx="272" cy="70"/>
                  </a:xfrm>
                  <a:custGeom>
                    <a:avLst/>
                    <a:gdLst>
                      <a:gd name="T0" fmla="*/ 127 w 128"/>
                      <a:gd name="T1" fmla="*/ 29 h 33"/>
                      <a:gd name="T2" fmla="*/ 127 w 128"/>
                      <a:gd name="T3" fmla="*/ 26 h 33"/>
                      <a:gd name="T4" fmla="*/ 112 w 128"/>
                      <a:gd name="T5" fmla="*/ 0 h 33"/>
                      <a:gd name="T6" fmla="*/ 16 w 128"/>
                      <a:gd name="T7" fmla="*/ 0 h 33"/>
                      <a:gd name="T8" fmla="*/ 1 w 128"/>
                      <a:gd name="T9" fmla="*/ 26 h 33"/>
                      <a:gd name="T10" fmla="*/ 1 w 128"/>
                      <a:gd name="T11" fmla="*/ 29 h 33"/>
                      <a:gd name="T12" fmla="*/ 0 w 128"/>
                      <a:gd name="T13" fmla="*/ 33 h 33"/>
                      <a:gd name="T14" fmla="*/ 128 w 128"/>
                      <a:gd name="T15" fmla="*/ 33 h 33"/>
                      <a:gd name="T16" fmla="*/ 127 w 128"/>
                      <a:gd name="T17" fmla="*/ 29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8" h="33">
                        <a:moveTo>
                          <a:pt x="127" y="29"/>
                        </a:moveTo>
                        <a:cubicBezTo>
                          <a:pt x="127" y="28"/>
                          <a:pt x="127" y="27"/>
                          <a:pt x="127" y="26"/>
                        </a:cubicBezTo>
                        <a:cubicBezTo>
                          <a:pt x="112" y="0"/>
                          <a:pt x="112" y="0"/>
                          <a:pt x="112" y="0"/>
                        </a:cubicBezTo>
                        <a:cubicBezTo>
                          <a:pt x="16" y="0"/>
                          <a:pt x="16" y="0"/>
                          <a:pt x="16" y="0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7"/>
                          <a:pt x="1" y="28"/>
                          <a:pt x="1" y="29"/>
                        </a:cubicBezTo>
                        <a:cubicBezTo>
                          <a:pt x="1" y="31"/>
                          <a:pt x="0" y="32"/>
                          <a:pt x="0" y="33"/>
                        </a:cubicBezTo>
                        <a:cubicBezTo>
                          <a:pt x="128" y="33"/>
                          <a:pt x="128" y="33"/>
                          <a:pt x="128" y="33"/>
                        </a:cubicBezTo>
                        <a:cubicBezTo>
                          <a:pt x="128" y="32"/>
                          <a:pt x="128" y="31"/>
                          <a:pt x="127" y="29"/>
                        </a:cubicBezTo>
                        <a:close/>
                      </a:path>
                    </a:pathLst>
                  </a:custGeom>
                  <a:solidFill>
                    <a:srgbClr val="C2C2C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89630" tIns="44814" rIns="89630" bIns="44814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192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73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A1A1A"/>
                      </a:solidFill>
                      <a:effectLst/>
                      <a:uLnTx/>
                      <a:uFillTx/>
                      <a:latin typeface="Segoe U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DC141F1C-5652-46A8-9CE2-BD535B4448EF}"/>
                    </a:ext>
                  </a:extLst>
                </p:cNvPr>
                <p:cNvSpPr/>
                <p:nvPr/>
              </p:nvSpPr>
              <p:spPr bwMode="auto">
                <a:xfrm>
                  <a:off x="1445520" y="4840739"/>
                  <a:ext cx="427929" cy="45719"/>
                </a:xfrm>
                <a:prstGeom prst="rect">
                  <a:avLst/>
                </a:prstGeom>
                <a:solidFill>
                  <a:srgbClr val="C2C2C2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FF721E6A-885E-40C2-A6AE-C3174CD354AF}"/>
                </a:ext>
              </a:extLst>
            </p:cNvPr>
            <p:cNvSpPr/>
            <p:nvPr/>
          </p:nvSpPr>
          <p:spPr bwMode="auto">
            <a:xfrm>
              <a:off x="788194" y="784179"/>
              <a:ext cx="272461" cy="342123"/>
            </a:xfrm>
            <a:prstGeom prst="rect">
              <a:avLst/>
            </a:prstGeom>
            <a:solidFill>
              <a:schemeClr val="bg1">
                <a:alpha val="99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54E4A39B-5D41-4019-BE05-0BC371D6219E}"/>
                </a:ext>
              </a:extLst>
            </p:cNvPr>
            <p:cNvSpPr/>
            <p:nvPr/>
          </p:nvSpPr>
          <p:spPr bwMode="auto">
            <a:xfrm>
              <a:off x="752259" y="749166"/>
              <a:ext cx="330027" cy="466012"/>
            </a:xfrm>
            <a:custGeom>
              <a:avLst/>
              <a:gdLst>
                <a:gd name="connsiteX0" fmla="*/ 0 w 330027"/>
                <a:gd name="connsiteY0" fmla="*/ 0 h 466012"/>
                <a:gd name="connsiteX1" fmla="*/ 330027 w 330027"/>
                <a:gd name="connsiteY1" fmla="*/ 0 h 466012"/>
                <a:gd name="connsiteX2" fmla="*/ 330027 w 330027"/>
                <a:gd name="connsiteY2" fmla="*/ 466012 h 466012"/>
                <a:gd name="connsiteX3" fmla="*/ 0 w 330027"/>
                <a:gd name="connsiteY3" fmla="*/ 466012 h 466012"/>
                <a:gd name="connsiteX4" fmla="*/ 0 w 330027"/>
                <a:gd name="connsiteY4" fmla="*/ 0 h 466012"/>
                <a:gd name="connsiteX5" fmla="*/ 42379 w 330027"/>
                <a:gd name="connsiteY5" fmla="*/ 42863 h 466012"/>
                <a:gd name="connsiteX6" fmla="*/ 42379 w 330027"/>
                <a:gd name="connsiteY6" fmla="*/ 376238 h 466012"/>
                <a:gd name="connsiteX7" fmla="*/ 282885 w 330027"/>
                <a:gd name="connsiteY7" fmla="*/ 376238 h 466012"/>
                <a:gd name="connsiteX8" fmla="*/ 282885 w 330027"/>
                <a:gd name="connsiteY8" fmla="*/ 42863 h 466012"/>
                <a:gd name="connsiteX9" fmla="*/ 42379 w 330027"/>
                <a:gd name="connsiteY9" fmla="*/ 42863 h 466012"/>
                <a:gd name="connsiteX10" fmla="*/ 126913 w 330027"/>
                <a:gd name="connsiteY10" fmla="*/ 407220 h 466012"/>
                <a:gd name="connsiteX11" fmla="*/ 126913 w 330027"/>
                <a:gd name="connsiteY11" fmla="*/ 434652 h 466012"/>
                <a:gd name="connsiteX12" fmla="*/ 203113 w 330027"/>
                <a:gd name="connsiteY12" fmla="*/ 434652 h 466012"/>
                <a:gd name="connsiteX13" fmla="*/ 203113 w 330027"/>
                <a:gd name="connsiteY13" fmla="*/ 407220 h 466012"/>
                <a:gd name="connsiteX14" fmla="*/ 126913 w 330027"/>
                <a:gd name="connsiteY14" fmla="*/ 407220 h 46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30027" h="466012">
                  <a:moveTo>
                    <a:pt x="0" y="0"/>
                  </a:moveTo>
                  <a:lnTo>
                    <a:pt x="330027" y="0"/>
                  </a:lnTo>
                  <a:lnTo>
                    <a:pt x="330027" y="466012"/>
                  </a:lnTo>
                  <a:lnTo>
                    <a:pt x="0" y="466012"/>
                  </a:lnTo>
                  <a:lnTo>
                    <a:pt x="0" y="0"/>
                  </a:lnTo>
                  <a:close/>
                  <a:moveTo>
                    <a:pt x="42379" y="42863"/>
                  </a:moveTo>
                  <a:lnTo>
                    <a:pt x="42379" y="376238"/>
                  </a:lnTo>
                  <a:lnTo>
                    <a:pt x="282885" y="376238"/>
                  </a:lnTo>
                  <a:lnTo>
                    <a:pt x="282885" y="42863"/>
                  </a:lnTo>
                  <a:lnTo>
                    <a:pt x="42379" y="42863"/>
                  </a:lnTo>
                  <a:close/>
                  <a:moveTo>
                    <a:pt x="126913" y="407220"/>
                  </a:moveTo>
                  <a:lnTo>
                    <a:pt x="126913" y="434652"/>
                  </a:lnTo>
                  <a:lnTo>
                    <a:pt x="203113" y="434652"/>
                  </a:lnTo>
                  <a:lnTo>
                    <a:pt x="203113" y="407220"/>
                  </a:lnTo>
                  <a:lnTo>
                    <a:pt x="126913" y="407220"/>
                  </a:lnTo>
                  <a:close/>
                </a:path>
              </a:pathLst>
            </a:custGeom>
            <a:solidFill>
              <a:srgbClr val="C2C2C2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136" name="Freeform 5">
            <a:extLst>
              <a:ext uri="{FF2B5EF4-FFF2-40B4-BE49-F238E27FC236}">
                <a16:creationId xmlns:a16="http://schemas.microsoft.com/office/drawing/2014/main" id="{7C1E8409-BCE9-49B5-97BA-39BCB6B7F2F2}"/>
              </a:ext>
            </a:extLst>
          </p:cNvPr>
          <p:cNvSpPr>
            <a:spLocks/>
          </p:cNvSpPr>
          <p:nvPr/>
        </p:nvSpPr>
        <p:spPr bwMode="auto">
          <a:xfrm flipH="1">
            <a:off x="6327435" y="2909759"/>
            <a:ext cx="1907413" cy="581971"/>
          </a:xfrm>
          <a:custGeom>
            <a:avLst/>
            <a:gdLst>
              <a:gd name="T0" fmla="*/ 1 w 611"/>
              <a:gd name="T1" fmla="*/ 0 h 193"/>
              <a:gd name="T2" fmla="*/ 1 w 611"/>
              <a:gd name="T3" fmla="*/ 56 h 193"/>
              <a:gd name="T4" fmla="*/ 26 w 611"/>
              <a:gd name="T5" fmla="*/ 91 h 193"/>
              <a:gd name="T6" fmla="*/ 565 w 611"/>
              <a:gd name="T7" fmla="*/ 91 h 193"/>
              <a:gd name="T8" fmla="*/ 609 w 611"/>
              <a:gd name="T9" fmla="*/ 138 h 193"/>
              <a:gd name="T10" fmla="*/ 611 w 611"/>
              <a:gd name="T11" fmla="*/ 193 h 193"/>
              <a:gd name="connsiteX0" fmla="*/ 8 w 9992"/>
              <a:gd name="connsiteY0" fmla="*/ 0 h 10000"/>
              <a:gd name="connsiteX1" fmla="*/ 8 w 9992"/>
              <a:gd name="connsiteY1" fmla="*/ 2902 h 10000"/>
              <a:gd name="connsiteX2" fmla="*/ 418 w 9992"/>
              <a:gd name="connsiteY2" fmla="*/ 4715 h 10000"/>
              <a:gd name="connsiteX3" fmla="*/ 9239 w 9992"/>
              <a:gd name="connsiteY3" fmla="*/ 4715 h 10000"/>
              <a:gd name="connsiteX4" fmla="*/ 9959 w 9992"/>
              <a:gd name="connsiteY4" fmla="*/ 7150 h 10000"/>
              <a:gd name="connsiteX5" fmla="*/ 9992 w 9992"/>
              <a:gd name="connsiteY5" fmla="*/ 10000 h 10000"/>
              <a:gd name="connsiteX0" fmla="*/ 8 w 10000"/>
              <a:gd name="connsiteY0" fmla="*/ 0 h 10000"/>
              <a:gd name="connsiteX1" fmla="*/ 8 w 10000"/>
              <a:gd name="connsiteY1" fmla="*/ 2902 h 10000"/>
              <a:gd name="connsiteX2" fmla="*/ 418 w 10000"/>
              <a:gd name="connsiteY2" fmla="*/ 4715 h 10000"/>
              <a:gd name="connsiteX3" fmla="*/ 9246 w 10000"/>
              <a:gd name="connsiteY3" fmla="*/ 4715 h 10000"/>
              <a:gd name="connsiteX4" fmla="*/ 9967 w 10000"/>
              <a:gd name="connsiteY4" fmla="*/ 7150 h 10000"/>
              <a:gd name="connsiteX5" fmla="*/ 10000 w 10000"/>
              <a:gd name="connsiteY5" fmla="*/ 10000 h 10000"/>
              <a:gd name="connsiteX0" fmla="*/ 8 w 9980"/>
              <a:gd name="connsiteY0" fmla="*/ 0 h 10000"/>
              <a:gd name="connsiteX1" fmla="*/ 8 w 9980"/>
              <a:gd name="connsiteY1" fmla="*/ 2902 h 10000"/>
              <a:gd name="connsiteX2" fmla="*/ 418 w 9980"/>
              <a:gd name="connsiteY2" fmla="*/ 4715 h 10000"/>
              <a:gd name="connsiteX3" fmla="*/ 9246 w 9980"/>
              <a:gd name="connsiteY3" fmla="*/ 4715 h 10000"/>
              <a:gd name="connsiteX4" fmla="*/ 9967 w 9980"/>
              <a:gd name="connsiteY4" fmla="*/ 7150 h 10000"/>
              <a:gd name="connsiteX5" fmla="*/ 9963 w 9980"/>
              <a:gd name="connsiteY5" fmla="*/ 10000 h 10000"/>
              <a:gd name="connsiteX0" fmla="*/ 8 w 10010"/>
              <a:gd name="connsiteY0" fmla="*/ 0 h 10000"/>
              <a:gd name="connsiteX1" fmla="*/ 8 w 10010"/>
              <a:gd name="connsiteY1" fmla="*/ 2902 h 10000"/>
              <a:gd name="connsiteX2" fmla="*/ 419 w 10010"/>
              <a:gd name="connsiteY2" fmla="*/ 4715 h 10000"/>
              <a:gd name="connsiteX3" fmla="*/ 9265 w 10010"/>
              <a:gd name="connsiteY3" fmla="*/ 4715 h 10000"/>
              <a:gd name="connsiteX4" fmla="*/ 9987 w 10010"/>
              <a:gd name="connsiteY4" fmla="*/ 7150 h 10000"/>
              <a:gd name="connsiteX5" fmla="*/ 10008 w 10010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10" h="10000">
                <a:moveTo>
                  <a:pt x="8" y="0"/>
                </a:moveTo>
                <a:cubicBezTo>
                  <a:pt x="8" y="0"/>
                  <a:pt x="-8" y="1399"/>
                  <a:pt x="8" y="2902"/>
                </a:cubicBezTo>
                <a:cubicBezTo>
                  <a:pt x="8" y="4145"/>
                  <a:pt x="337" y="4715"/>
                  <a:pt x="419" y="4715"/>
                </a:cubicBezTo>
                <a:lnTo>
                  <a:pt x="9265" y="4715"/>
                </a:lnTo>
                <a:cubicBezTo>
                  <a:pt x="9363" y="4767"/>
                  <a:pt x="9955" y="5337"/>
                  <a:pt x="9987" y="7150"/>
                </a:cubicBezTo>
                <a:cubicBezTo>
                  <a:pt x="10020" y="8808"/>
                  <a:pt x="10008" y="10000"/>
                  <a:pt x="10008" y="10000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9" name="Freeform 5">
            <a:extLst>
              <a:ext uri="{FF2B5EF4-FFF2-40B4-BE49-F238E27FC236}">
                <a16:creationId xmlns:a16="http://schemas.microsoft.com/office/drawing/2014/main" id="{DA5B6405-4D04-4510-93D5-7533DE075A28}"/>
              </a:ext>
            </a:extLst>
          </p:cNvPr>
          <p:cNvSpPr>
            <a:spLocks/>
          </p:cNvSpPr>
          <p:nvPr/>
        </p:nvSpPr>
        <p:spPr bwMode="auto">
          <a:xfrm>
            <a:off x="3792593" y="2909759"/>
            <a:ext cx="1907413" cy="581971"/>
          </a:xfrm>
          <a:custGeom>
            <a:avLst/>
            <a:gdLst>
              <a:gd name="T0" fmla="*/ 1 w 611"/>
              <a:gd name="T1" fmla="*/ 0 h 193"/>
              <a:gd name="T2" fmla="*/ 1 w 611"/>
              <a:gd name="T3" fmla="*/ 56 h 193"/>
              <a:gd name="T4" fmla="*/ 26 w 611"/>
              <a:gd name="T5" fmla="*/ 91 h 193"/>
              <a:gd name="T6" fmla="*/ 565 w 611"/>
              <a:gd name="T7" fmla="*/ 91 h 193"/>
              <a:gd name="T8" fmla="*/ 609 w 611"/>
              <a:gd name="T9" fmla="*/ 138 h 193"/>
              <a:gd name="T10" fmla="*/ 611 w 611"/>
              <a:gd name="T11" fmla="*/ 193 h 193"/>
              <a:gd name="connsiteX0" fmla="*/ 8 w 9992"/>
              <a:gd name="connsiteY0" fmla="*/ 0 h 10000"/>
              <a:gd name="connsiteX1" fmla="*/ 8 w 9992"/>
              <a:gd name="connsiteY1" fmla="*/ 2902 h 10000"/>
              <a:gd name="connsiteX2" fmla="*/ 418 w 9992"/>
              <a:gd name="connsiteY2" fmla="*/ 4715 h 10000"/>
              <a:gd name="connsiteX3" fmla="*/ 9239 w 9992"/>
              <a:gd name="connsiteY3" fmla="*/ 4715 h 10000"/>
              <a:gd name="connsiteX4" fmla="*/ 9959 w 9992"/>
              <a:gd name="connsiteY4" fmla="*/ 7150 h 10000"/>
              <a:gd name="connsiteX5" fmla="*/ 9992 w 9992"/>
              <a:gd name="connsiteY5" fmla="*/ 10000 h 10000"/>
              <a:gd name="connsiteX0" fmla="*/ 8 w 10000"/>
              <a:gd name="connsiteY0" fmla="*/ 0 h 10000"/>
              <a:gd name="connsiteX1" fmla="*/ 8 w 10000"/>
              <a:gd name="connsiteY1" fmla="*/ 2902 h 10000"/>
              <a:gd name="connsiteX2" fmla="*/ 418 w 10000"/>
              <a:gd name="connsiteY2" fmla="*/ 4715 h 10000"/>
              <a:gd name="connsiteX3" fmla="*/ 9246 w 10000"/>
              <a:gd name="connsiteY3" fmla="*/ 4715 h 10000"/>
              <a:gd name="connsiteX4" fmla="*/ 9967 w 10000"/>
              <a:gd name="connsiteY4" fmla="*/ 7150 h 10000"/>
              <a:gd name="connsiteX5" fmla="*/ 10000 w 10000"/>
              <a:gd name="connsiteY5" fmla="*/ 10000 h 10000"/>
              <a:gd name="connsiteX0" fmla="*/ 8 w 9980"/>
              <a:gd name="connsiteY0" fmla="*/ 0 h 10000"/>
              <a:gd name="connsiteX1" fmla="*/ 8 w 9980"/>
              <a:gd name="connsiteY1" fmla="*/ 2902 h 10000"/>
              <a:gd name="connsiteX2" fmla="*/ 418 w 9980"/>
              <a:gd name="connsiteY2" fmla="*/ 4715 h 10000"/>
              <a:gd name="connsiteX3" fmla="*/ 9246 w 9980"/>
              <a:gd name="connsiteY3" fmla="*/ 4715 h 10000"/>
              <a:gd name="connsiteX4" fmla="*/ 9967 w 9980"/>
              <a:gd name="connsiteY4" fmla="*/ 7150 h 10000"/>
              <a:gd name="connsiteX5" fmla="*/ 9963 w 9980"/>
              <a:gd name="connsiteY5" fmla="*/ 10000 h 10000"/>
              <a:gd name="connsiteX0" fmla="*/ 8 w 10010"/>
              <a:gd name="connsiteY0" fmla="*/ 0 h 10000"/>
              <a:gd name="connsiteX1" fmla="*/ 8 w 10010"/>
              <a:gd name="connsiteY1" fmla="*/ 2902 h 10000"/>
              <a:gd name="connsiteX2" fmla="*/ 419 w 10010"/>
              <a:gd name="connsiteY2" fmla="*/ 4715 h 10000"/>
              <a:gd name="connsiteX3" fmla="*/ 9265 w 10010"/>
              <a:gd name="connsiteY3" fmla="*/ 4715 h 10000"/>
              <a:gd name="connsiteX4" fmla="*/ 9987 w 10010"/>
              <a:gd name="connsiteY4" fmla="*/ 7150 h 10000"/>
              <a:gd name="connsiteX5" fmla="*/ 10008 w 10010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10" h="10000">
                <a:moveTo>
                  <a:pt x="8" y="0"/>
                </a:moveTo>
                <a:cubicBezTo>
                  <a:pt x="8" y="0"/>
                  <a:pt x="-8" y="1399"/>
                  <a:pt x="8" y="2902"/>
                </a:cubicBezTo>
                <a:cubicBezTo>
                  <a:pt x="8" y="4145"/>
                  <a:pt x="337" y="4715"/>
                  <a:pt x="419" y="4715"/>
                </a:cubicBezTo>
                <a:lnTo>
                  <a:pt x="9265" y="4715"/>
                </a:lnTo>
                <a:cubicBezTo>
                  <a:pt x="9363" y="4767"/>
                  <a:pt x="9955" y="5337"/>
                  <a:pt x="9987" y="7150"/>
                </a:cubicBezTo>
                <a:cubicBezTo>
                  <a:pt x="10020" y="8808"/>
                  <a:pt x="10008" y="10000"/>
                  <a:pt x="10008" y="10000"/>
                </a:cubicBezTo>
              </a:path>
            </a:pathLst>
          </a:custGeom>
          <a:noFill/>
          <a:ln w="25400" cap="flat">
            <a:solidFill>
              <a:srgbClr val="CFD0D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630" tIns="44814" rIns="89630" bIns="4481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1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30" b="0" i="0" u="none" strike="noStrike" kern="1200" cap="none" spc="0" normalizeH="0" baseline="0" noProof="0">
              <a:ln>
                <a:noFill/>
              </a:ln>
              <a:solidFill>
                <a:srgbClr val="1A1A1A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73" name="Content Placeholder 2">
            <a:extLst>
              <a:ext uri="{FF2B5EF4-FFF2-40B4-BE49-F238E27FC236}">
                <a16:creationId xmlns:a16="http://schemas.microsoft.com/office/drawing/2014/main" id="{9932285E-9DE7-4D40-B402-09A74CAB04DD}"/>
              </a:ext>
            </a:extLst>
          </p:cNvPr>
          <p:cNvSpPr txBox="1">
            <a:spLocks/>
          </p:cNvSpPr>
          <p:nvPr/>
        </p:nvSpPr>
        <p:spPr>
          <a:xfrm>
            <a:off x="2875012" y="2119496"/>
            <a:ext cx="1953325" cy="55505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Shared content in </a:t>
            </a:r>
            <a:b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</a:b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Teams and Outlook</a:t>
            </a:r>
          </a:p>
        </p:txBody>
      </p: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A906E1D5-DE98-46B2-B5C9-E22FDFCB0C57}"/>
              </a:ext>
            </a:extLst>
          </p:cNvPr>
          <p:cNvGrpSpPr/>
          <p:nvPr/>
        </p:nvGrpSpPr>
        <p:grpSpPr>
          <a:xfrm>
            <a:off x="3610682" y="1439472"/>
            <a:ext cx="686084" cy="595508"/>
            <a:chOff x="5891360" y="1527142"/>
            <a:chExt cx="699940" cy="607535"/>
          </a:xfrm>
        </p:grpSpPr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A87C0F75-8B5F-4CB4-9315-295C02FB1422}"/>
                </a:ext>
              </a:extLst>
            </p:cNvPr>
            <p:cNvGrpSpPr/>
            <p:nvPr/>
          </p:nvGrpSpPr>
          <p:grpSpPr>
            <a:xfrm>
              <a:off x="5891360" y="1527142"/>
              <a:ext cx="377072" cy="411167"/>
              <a:chOff x="1065229" y="3949831"/>
              <a:chExt cx="531796" cy="579881"/>
            </a:xfrm>
          </p:grpSpPr>
          <p:sp>
            <p:nvSpPr>
              <p:cNvPr id="222" name="Rectangle 221">
                <a:extLst>
                  <a:ext uri="{FF2B5EF4-FFF2-40B4-BE49-F238E27FC236}">
                    <a16:creationId xmlns:a16="http://schemas.microsoft.com/office/drawing/2014/main" id="{8F91E3F9-C3C2-4820-9B8D-B7ABBB74C3F3}"/>
                  </a:ext>
                </a:extLst>
              </p:cNvPr>
              <p:cNvSpPr/>
              <p:nvPr/>
            </p:nvSpPr>
            <p:spPr bwMode="auto">
              <a:xfrm>
                <a:off x="1065229" y="3949831"/>
                <a:ext cx="471471" cy="522731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grpSp>
            <p:nvGrpSpPr>
              <p:cNvPr id="223" name="Group 222">
                <a:extLst>
                  <a:ext uri="{FF2B5EF4-FFF2-40B4-BE49-F238E27FC236}">
                    <a16:creationId xmlns:a16="http://schemas.microsoft.com/office/drawing/2014/main" id="{8C072977-4BFB-4D9C-9398-F520F107A4A6}"/>
                  </a:ext>
                </a:extLst>
              </p:cNvPr>
              <p:cNvGrpSpPr/>
              <p:nvPr/>
            </p:nvGrpSpPr>
            <p:grpSpPr>
              <a:xfrm>
                <a:off x="1125554" y="4006981"/>
                <a:ext cx="471471" cy="522731"/>
                <a:chOff x="1141429" y="4045081"/>
                <a:chExt cx="471471" cy="522731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id="{8A4A0BC2-5F35-4C5D-83F9-5E8E73D6B3DA}"/>
                    </a:ext>
                  </a:extLst>
                </p:cNvPr>
                <p:cNvSpPr/>
                <p:nvPr/>
              </p:nvSpPr>
              <p:spPr bwMode="auto">
                <a:xfrm>
                  <a:off x="1141429" y="4045081"/>
                  <a:ext cx="471471" cy="522731"/>
                </a:xfrm>
                <a:prstGeom prst="rect">
                  <a:avLst/>
                </a:prstGeom>
                <a:solidFill>
                  <a:srgbClr val="D2D2D2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id="{30447A92-D859-4CE2-AEED-0922DCC9E40D}"/>
                    </a:ext>
                  </a:extLst>
                </p:cNvPr>
                <p:cNvSpPr/>
                <p:nvPr/>
              </p:nvSpPr>
              <p:spPr bwMode="auto">
                <a:xfrm>
                  <a:off x="1198579" y="412763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id="{E9815CF3-5FF4-4B28-A057-DD0E8C667917}"/>
                    </a:ext>
                  </a:extLst>
                </p:cNvPr>
                <p:cNvSpPr/>
                <p:nvPr/>
              </p:nvSpPr>
              <p:spPr bwMode="auto">
                <a:xfrm>
                  <a:off x="1198579" y="421018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id="{99C0313A-3562-468C-A81E-69194D1FEBB3}"/>
                    </a:ext>
                  </a:extLst>
                </p:cNvPr>
                <p:cNvSpPr/>
                <p:nvPr/>
              </p:nvSpPr>
              <p:spPr bwMode="auto">
                <a:xfrm>
                  <a:off x="1198579" y="429273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id="{2902C893-8CF0-4678-933C-6E7678EBA648}"/>
                    </a:ext>
                  </a:extLst>
                </p:cNvPr>
                <p:cNvSpPr/>
                <p:nvPr/>
              </p:nvSpPr>
              <p:spPr bwMode="auto">
                <a:xfrm>
                  <a:off x="1198579" y="4375281"/>
                  <a:ext cx="369871" cy="274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EBC6AC1C-D88F-4DD6-882D-9267347C25B1}"/>
                </a:ext>
              </a:extLst>
            </p:cNvPr>
            <p:cNvSpPr/>
            <p:nvPr/>
          </p:nvSpPr>
          <p:spPr bwMode="auto">
            <a:xfrm>
              <a:off x="6149602" y="1692979"/>
              <a:ext cx="441698" cy="441698"/>
            </a:xfrm>
            <a:prstGeom prst="ellipse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F0C64711-18CD-4E3A-B5C7-45BD23A94A7C}"/>
                </a:ext>
              </a:extLst>
            </p:cNvPr>
            <p:cNvGrpSpPr/>
            <p:nvPr/>
          </p:nvGrpSpPr>
          <p:grpSpPr>
            <a:xfrm>
              <a:off x="6189076" y="1724343"/>
              <a:ext cx="319886" cy="226571"/>
              <a:chOff x="4307307" y="3110989"/>
              <a:chExt cx="879783" cy="623138"/>
            </a:xfrm>
          </p:grpSpPr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27DE149B-DA20-4919-A7BD-71A53504F5E0}"/>
                  </a:ext>
                </a:extLst>
              </p:cNvPr>
              <p:cNvSpPr/>
              <p:nvPr/>
            </p:nvSpPr>
            <p:spPr bwMode="auto">
              <a:xfrm>
                <a:off x="4900365" y="3311835"/>
                <a:ext cx="228973" cy="228973"/>
              </a:xfrm>
              <a:prstGeom prst="ellipse">
                <a:avLst/>
              </a:prstGeom>
              <a:solidFill>
                <a:srgbClr val="93939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DC6400B5-00D1-4887-837A-98C77BB18C89}"/>
                  </a:ext>
                </a:extLst>
              </p:cNvPr>
              <p:cNvSpPr/>
              <p:nvPr/>
            </p:nvSpPr>
            <p:spPr bwMode="auto">
              <a:xfrm>
                <a:off x="4846207" y="3569933"/>
                <a:ext cx="340883" cy="164194"/>
              </a:xfrm>
              <a:custGeom>
                <a:avLst/>
                <a:gdLst>
                  <a:gd name="connsiteX0" fmla="*/ 272262 w 544524"/>
                  <a:gd name="connsiteY0" fmla="*/ 0 h 262282"/>
                  <a:gd name="connsiteX1" fmla="*/ 540089 w 544524"/>
                  <a:gd name="connsiteY1" fmla="*/ 218285 h 262282"/>
                  <a:gd name="connsiteX2" fmla="*/ 544524 w 544524"/>
                  <a:gd name="connsiteY2" fmla="*/ 262282 h 262282"/>
                  <a:gd name="connsiteX3" fmla="*/ 0 w 544524"/>
                  <a:gd name="connsiteY3" fmla="*/ 262282 h 262282"/>
                  <a:gd name="connsiteX4" fmla="*/ 4435 w 544524"/>
                  <a:gd name="connsiteY4" fmla="*/ 218285 h 262282"/>
                  <a:gd name="connsiteX5" fmla="*/ 272262 w 544524"/>
                  <a:gd name="connsiteY5" fmla="*/ 0 h 262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4524" h="262282">
                    <a:moveTo>
                      <a:pt x="272262" y="0"/>
                    </a:moveTo>
                    <a:cubicBezTo>
                      <a:pt x="404373" y="0"/>
                      <a:pt x="514597" y="93710"/>
                      <a:pt x="540089" y="218285"/>
                    </a:cubicBezTo>
                    <a:lnTo>
                      <a:pt x="544524" y="262282"/>
                    </a:lnTo>
                    <a:lnTo>
                      <a:pt x="0" y="262282"/>
                    </a:lnTo>
                    <a:lnTo>
                      <a:pt x="4435" y="218285"/>
                    </a:lnTo>
                    <a:cubicBezTo>
                      <a:pt x="29927" y="93710"/>
                      <a:pt x="140151" y="0"/>
                      <a:pt x="27226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43E24071-71C0-4153-B206-085F2C507935}"/>
                  </a:ext>
                </a:extLst>
              </p:cNvPr>
              <p:cNvSpPr/>
              <p:nvPr/>
            </p:nvSpPr>
            <p:spPr bwMode="auto">
              <a:xfrm>
                <a:off x="4361465" y="3311835"/>
                <a:ext cx="228973" cy="228973"/>
              </a:xfrm>
              <a:prstGeom prst="ellipse">
                <a:avLst/>
              </a:prstGeom>
              <a:solidFill>
                <a:srgbClr val="93939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8AE620CF-366B-440B-9A81-19BA3C53EBA7}"/>
                  </a:ext>
                </a:extLst>
              </p:cNvPr>
              <p:cNvSpPr/>
              <p:nvPr/>
            </p:nvSpPr>
            <p:spPr bwMode="auto">
              <a:xfrm>
                <a:off x="4307307" y="3569933"/>
                <a:ext cx="340883" cy="164194"/>
              </a:xfrm>
              <a:custGeom>
                <a:avLst/>
                <a:gdLst>
                  <a:gd name="connsiteX0" fmla="*/ 272262 w 544524"/>
                  <a:gd name="connsiteY0" fmla="*/ 0 h 262282"/>
                  <a:gd name="connsiteX1" fmla="*/ 540089 w 544524"/>
                  <a:gd name="connsiteY1" fmla="*/ 218285 h 262282"/>
                  <a:gd name="connsiteX2" fmla="*/ 544524 w 544524"/>
                  <a:gd name="connsiteY2" fmla="*/ 262282 h 262282"/>
                  <a:gd name="connsiteX3" fmla="*/ 0 w 544524"/>
                  <a:gd name="connsiteY3" fmla="*/ 262282 h 262282"/>
                  <a:gd name="connsiteX4" fmla="*/ 4435 w 544524"/>
                  <a:gd name="connsiteY4" fmla="*/ 218285 h 262282"/>
                  <a:gd name="connsiteX5" fmla="*/ 272262 w 544524"/>
                  <a:gd name="connsiteY5" fmla="*/ 0 h 262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4524" h="262282">
                    <a:moveTo>
                      <a:pt x="272262" y="0"/>
                    </a:moveTo>
                    <a:cubicBezTo>
                      <a:pt x="404373" y="0"/>
                      <a:pt x="514597" y="93710"/>
                      <a:pt x="540089" y="218285"/>
                    </a:cubicBezTo>
                    <a:lnTo>
                      <a:pt x="544524" y="262282"/>
                    </a:lnTo>
                    <a:lnTo>
                      <a:pt x="0" y="262282"/>
                    </a:lnTo>
                    <a:lnTo>
                      <a:pt x="4435" y="218285"/>
                    </a:lnTo>
                    <a:cubicBezTo>
                      <a:pt x="29927" y="93710"/>
                      <a:pt x="140151" y="0"/>
                      <a:pt x="272262" y="0"/>
                    </a:cubicBez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:a16="http://schemas.microsoft.com/office/drawing/2014/main" id="{F8761A4A-59B6-4F3E-BEC2-6F64E43E6B67}"/>
                  </a:ext>
                </a:extLst>
              </p:cNvPr>
              <p:cNvSpPr/>
              <p:nvPr/>
            </p:nvSpPr>
            <p:spPr bwMode="auto">
              <a:xfrm>
                <a:off x="4569609" y="3110989"/>
                <a:ext cx="337875" cy="33787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49FDE221-70ED-4AB5-8A78-170A19D45E1C}"/>
                  </a:ext>
                </a:extLst>
              </p:cNvPr>
              <p:cNvSpPr/>
              <p:nvPr/>
            </p:nvSpPr>
            <p:spPr bwMode="auto">
              <a:xfrm>
                <a:off x="4489694" y="3491841"/>
                <a:ext cx="503010" cy="242286"/>
              </a:xfrm>
              <a:custGeom>
                <a:avLst/>
                <a:gdLst>
                  <a:gd name="connsiteX0" fmla="*/ 272262 w 544524"/>
                  <a:gd name="connsiteY0" fmla="*/ 0 h 262282"/>
                  <a:gd name="connsiteX1" fmla="*/ 540089 w 544524"/>
                  <a:gd name="connsiteY1" fmla="*/ 218285 h 262282"/>
                  <a:gd name="connsiteX2" fmla="*/ 544524 w 544524"/>
                  <a:gd name="connsiteY2" fmla="*/ 262282 h 262282"/>
                  <a:gd name="connsiteX3" fmla="*/ 0 w 544524"/>
                  <a:gd name="connsiteY3" fmla="*/ 262282 h 262282"/>
                  <a:gd name="connsiteX4" fmla="*/ 4435 w 544524"/>
                  <a:gd name="connsiteY4" fmla="*/ 218285 h 262282"/>
                  <a:gd name="connsiteX5" fmla="*/ 272262 w 544524"/>
                  <a:gd name="connsiteY5" fmla="*/ 0 h 262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4524" h="262282">
                    <a:moveTo>
                      <a:pt x="272262" y="0"/>
                    </a:moveTo>
                    <a:cubicBezTo>
                      <a:pt x="404373" y="0"/>
                      <a:pt x="514597" y="93710"/>
                      <a:pt x="540089" y="218285"/>
                    </a:cubicBezTo>
                    <a:lnTo>
                      <a:pt x="544524" y="262282"/>
                    </a:lnTo>
                    <a:lnTo>
                      <a:pt x="0" y="262282"/>
                    </a:lnTo>
                    <a:lnTo>
                      <a:pt x="4435" y="218285"/>
                    </a:lnTo>
                    <a:cubicBezTo>
                      <a:pt x="29927" y="93710"/>
                      <a:pt x="140151" y="0"/>
                      <a:pt x="272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  <p:grpSp>
        <p:nvGrpSpPr>
          <p:cNvPr id="248" name="Group 247">
            <a:extLst>
              <a:ext uri="{FF2B5EF4-FFF2-40B4-BE49-F238E27FC236}">
                <a16:creationId xmlns:a16="http://schemas.microsoft.com/office/drawing/2014/main" id="{885275E3-B74F-4AFD-BB9E-4CF833E090B0}"/>
              </a:ext>
            </a:extLst>
          </p:cNvPr>
          <p:cNvGrpSpPr/>
          <p:nvPr/>
        </p:nvGrpSpPr>
        <p:grpSpPr>
          <a:xfrm>
            <a:off x="7965235" y="1439473"/>
            <a:ext cx="427024" cy="569570"/>
            <a:chOff x="7082501" y="2628851"/>
            <a:chExt cx="825701" cy="1101330"/>
          </a:xfrm>
        </p:grpSpPr>
        <p:grpSp>
          <p:nvGrpSpPr>
            <p:cNvPr id="249" name="Graphic 23">
              <a:extLst>
                <a:ext uri="{FF2B5EF4-FFF2-40B4-BE49-F238E27FC236}">
                  <a16:creationId xmlns:a16="http://schemas.microsoft.com/office/drawing/2014/main" id="{1D4AD8DE-5A74-49EE-BF38-BAD3DD9BF77A}"/>
                </a:ext>
              </a:extLst>
            </p:cNvPr>
            <p:cNvGrpSpPr/>
            <p:nvPr/>
          </p:nvGrpSpPr>
          <p:grpSpPr>
            <a:xfrm>
              <a:off x="7239694" y="2628851"/>
              <a:ext cx="486071" cy="486071"/>
              <a:chOff x="5568022" y="3419909"/>
              <a:chExt cx="304800" cy="304800"/>
            </a:xfrm>
          </p:grpSpPr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DD202AE3-0411-4B4C-9344-F464DDFB03CE}"/>
                  </a:ext>
                </a:extLst>
              </p:cNvPr>
              <p:cNvSpPr/>
              <p:nvPr/>
            </p:nvSpPr>
            <p:spPr>
              <a:xfrm>
                <a:off x="5627546" y="3431830"/>
                <a:ext cx="180975" cy="219075"/>
              </a:xfrm>
              <a:custGeom>
                <a:avLst/>
                <a:gdLst>
                  <a:gd name="connsiteX0" fmla="*/ 121927 w 180975"/>
                  <a:gd name="connsiteY0" fmla="*/ 216679 h 219075"/>
                  <a:gd name="connsiteX1" fmla="*/ 131452 w 180975"/>
                  <a:gd name="connsiteY1" fmla="*/ 181817 h 219075"/>
                  <a:gd name="connsiteX2" fmla="*/ 152693 w 180975"/>
                  <a:gd name="connsiteY2" fmla="*/ 152671 h 219075"/>
                  <a:gd name="connsiteX3" fmla="*/ 171743 w 180975"/>
                  <a:gd name="connsiteY3" fmla="*/ 125334 h 219075"/>
                  <a:gd name="connsiteX4" fmla="*/ 178601 w 180975"/>
                  <a:gd name="connsiteY4" fmla="*/ 92854 h 219075"/>
                  <a:gd name="connsiteX5" fmla="*/ 171838 w 180975"/>
                  <a:gd name="connsiteY5" fmla="*/ 59516 h 219075"/>
                  <a:gd name="connsiteX6" fmla="*/ 153455 w 180975"/>
                  <a:gd name="connsiteY6" fmla="*/ 32275 h 219075"/>
                  <a:gd name="connsiteX7" fmla="*/ 126213 w 180975"/>
                  <a:gd name="connsiteY7" fmla="*/ 13892 h 219075"/>
                  <a:gd name="connsiteX8" fmla="*/ 59538 w 180975"/>
                  <a:gd name="connsiteY8" fmla="*/ 13892 h 219075"/>
                  <a:gd name="connsiteX9" fmla="*/ 13913 w 180975"/>
                  <a:gd name="connsiteY9" fmla="*/ 59516 h 219075"/>
                  <a:gd name="connsiteX10" fmla="*/ 7151 w 180975"/>
                  <a:gd name="connsiteY10" fmla="*/ 92854 h 219075"/>
                  <a:gd name="connsiteX11" fmla="*/ 13818 w 180975"/>
                  <a:gd name="connsiteY11" fmla="*/ 125334 h 219075"/>
                  <a:gd name="connsiteX12" fmla="*/ 32868 w 180975"/>
                  <a:gd name="connsiteY12" fmla="*/ 152671 h 219075"/>
                  <a:gd name="connsiteX13" fmla="*/ 54109 w 180975"/>
                  <a:gd name="connsiteY13" fmla="*/ 181817 h 219075"/>
                  <a:gd name="connsiteX14" fmla="*/ 64301 w 180975"/>
                  <a:gd name="connsiteY14" fmla="*/ 216679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80975" h="219075">
                    <a:moveTo>
                      <a:pt x="121927" y="216679"/>
                    </a:moveTo>
                    <a:cubicBezTo>
                      <a:pt x="122927" y="204571"/>
                      <a:pt x="126156" y="192752"/>
                      <a:pt x="131452" y="181817"/>
                    </a:cubicBezTo>
                    <a:cubicBezTo>
                      <a:pt x="136990" y="171066"/>
                      <a:pt x="144154" y="161235"/>
                      <a:pt x="152693" y="152671"/>
                    </a:cubicBezTo>
                    <a:cubicBezTo>
                      <a:pt x="160689" y="144823"/>
                      <a:pt x="167150" y="135553"/>
                      <a:pt x="171743" y="125334"/>
                    </a:cubicBezTo>
                    <a:cubicBezTo>
                      <a:pt x="176350" y="115130"/>
                      <a:pt x="178689" y="104050"/>
                      <a:pt x="178601" y="92854"/>
                    </a:cubicBezTo>
                    <a:cubicBezTo>
                      <a:pt x="178660" y="81395"/>
                      <a:pt x="176357" y="70047"/>
                      <a:pt x="171838" y="59516"/>
                    </a:cubicBezTo>
                    <a:cubicBezTo>
                      <a:pt x="167463" y="49369"/>
                      <a:pt x="161228" y="40129"/>
                      <a:pt x="153455" y="32275"/>
                    </a:cubicBezTo>
                    <a:cubicBezTo>
                      <a:pt x="145625" y="24471"/>
                      <a:pt x="136379" y="18232"/>
                      <a:pt x="126213" y="13892"/>
                    </a:cubicBezTo>
                    <a:cubicBezTo>
                      <a:pt x="104899" y="4894"/>
                      <a:pt x="80852" y="4894"/>
                      <a:pt x="59538" y="13892"/>
                    </a:cubicBezTo>
                    <a:cubicBezTo>
                      <a:pt x="38996" y="22620"/>
                      <a:pt x="22642" y="38975"/>
                      <a:pt x="13913" y="59516"/>
                    </a:cubicBezTo>
                    <a:cubicBezTo>
                      <a:pt x="9394" y="70047"/>
                      <a:pt x="7092" y="81395"/>
                      <a:pt x="7151" y="92854"/>
                    </a:cubicBezTo>
                    <a:cubicBezTo>
                      <a:pt x="7002" y="104035"/>
                      <a:pt x="9277" y="115116"/>
                      <a:pt x="13818" y="125334"/>
                    </a:cubicBezTo>
                    <a:cubicBezTo>
                      <a:pt x="18412" y="135553"/>
                      <a:pt x="24872" y="144823"/>
                      <a:pt x="32868" y="152671"/>
                    </a:cubicBezTo>
                    <a:cubicBezTo>
                      <a:pt x="41406" y="161235"/>
                      <a:pt x="48571" y="171066"/>
                      <a:pt x="54109" y="181817"/>
                    </a:cubicBezTo>
                    <a:cubicBezTo>
                      <a:pt x="59636" y="192706"/>
                      <a:pt x="63092" y="204528"/>
                      <a:pt x="64301" y="216679"/>
                    </a:cubicBezTo>
                    <a:close/>
                  </a:path>
                </a:pathLst>
              </a:custGeom>
              <a:solidFill>
                <a:srgbClr val="0078D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36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7078AF88-BF60-4BCD-8E0A-BA2349910CB3}"/>
                  </a:ext>
                </a:extLst>
              </p:cNvPr>
              <p:cNvSpPr/>
              <p:nvPr/>
            </p:nvSpPr>
            <p:spPr>
              <a:xfrm>
                <a:off x="5684703" y="3660415"/>
                <a:ext cx="66675" cy="47625"/>
              </a:xfrm>
              <a:custGeom>
                <a:avLst/>
                <a:gdLst>
                  <a:gd name="connsiteX0" fmla="*/ 54769 w 66675"/>
                  <a:gd name="connsiteY0" fmla="*/ 45244 h 47625"/>
                  <a:gd name="connsiteX1" fmla="*/ 61436 w 66675"/>
                  <a:gd name="connsiteY1" fmla="*/ 42386 h 47625"/>
                  <a:gd name="connsiteX2" fmla="*/ 64294 w 66675"/>
                  <a:gd name="connsiteY2" fmla="*/ 35719 h 47625"/>
                  <a:gd name="connsiteX3" fmla="*/ 64294 w 66675"/>
                  <a:gd name="connsiteY3" fmla="*/ 7144 h 47625"/>
                  <a:gd name="connsiteX4" fmla="*/ 7144 w 66675"/>
                  <a:gd name="connsiteY4" fmla="*/ 7144 h 47625"/>
                  <a:gd name="connsiteX5" fmla="*/ 7144 w 66675"/>
                  <a:gd name="connsiteY5" fmla="*/ 35719 h 47625"/>
                  <a:gd name="connsiteX6" fmla="*/ 16669 w 66675"/>
                  <a:gd name="connsiteY6" fmla="*/ 45244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75" h="47625">
                    <a:moveTo>
                      <a:pt x="54769" y="45244"/>
                    </a:moveTo>
                    <a:cubicBezTo>
                      <a:pt x="57281" y="45208"/>
                      <a:pt x="59678" y="44181"/>
                      <a:pt x="61436" y="42386"/>
                    </a:cubicBezTo>
                    <a:cubicBezTo>
                      <a:pt x="63287" y="40666"/>
                      <a:pt x="64324" y="38245"/>
                      <a:pt x="64294" y="35719"/>
                    </a:cubicBezTo>
                    <a:lnTo>
                      <a:pt x="64294" y="7144"/>
                    </a:lnTo>
                    <a:lnTo>
                      <a:pt x="7144" y="7144"/>
                    </a:lnTo>
                    <a:lnTo>
                      <a:pt x="7144" y="35719"/>
                    </a:lnTo>
                    <a:cubicBezTo>
                      <a:pt x="7144" y="40979"/>
                      <a:pt x="11408" y="45244"/>
                      <a:pt x="16669" y="45244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36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8ED7C554-1AF3-4B8A-A48C-BE527348E0A1}"/>
                </a:ext>
              </a:extLst>
            </p:cNvPr>
            <p:cNvSpPr/>
            <p:nvPr/>
          </p:nvSpPr>
          <p:spPr bwMode="auto">
            <a:xfrm>
              <a:off x="7171798" y="2970781"/>
              <a:ext cx="212625" cy="383435"/>
            </a:xfrm>
            <a:custGeom>
              <a:avLst/>
              <a:gdLst>
                <a:gd name="connsiteX0" fmla="*/ 212625 w 212625"/>
                <a:gd name="connsiteY0" fmla="*/ 0 h 383738"/>
                <a:gd name="connsiteX1" fmla="*/ 212625 w 212625"/>
                <a:gd name="connsiteY1" fmla="*/ 383738 h 383738"/>
                <a:gd name="connsiteX2" fmla="*/ 12304 w 212625"/>
                <a:gd name="connsiteY2" fmla="*/ 383435 h 383738"/>
                <a:gd name="connsiteX3" fmla="*/ 6503 w 212625"/>
                <a:gd name="connsiteY3" fmla="*/ 364747 h 383738"/>
                <a:gd name="connsiteX4" fmla="*/ 0 w 212625"/>
                <a:gd name="connsiteY4" fmla="*/ 300241 h 383738"/>
                <a:gd name="connsiteX5" fmla="*/ 195487 w 212625"/>
                <a:gd name="connsiteY5" fmla="*/ 5320 h 383738"/>
                <a:gd name="connsiteX6" fmla="*/ 212625 w 212625"/>
                <a:gd name="connsiteY6" fmla="*/ 0 h 383738"/>
                <a:gd name="connsiteX0" fmla="*/ 212625 w 304065"/>
                <a:gd name="connsiteY0" fmla="*/ 383738 h 475178"/>
                <a:gd name="connsiteX1" fmla="*/ 12304 w 304065"/>
                <a:gd name="connsiteY1" fmla="*/ 383435 h 475178"/>
                <a:gd name="connsiteX2" fmla="*/ 6503 w 304065"/>
                <a:gd name="connsiteY2" fmla="*/ 364747 h 475178"/>
                <a:gd name="connsiteX3" fmla="*/ 0 w 304065"/>
                <a:gd name="connsiteY3" fmla="*/ 300241 h 475178"/>
                <a:gd name="connsiteX4" fmla="*/ 195487 w 304065"/>
                <a:gd name="connsiteY4" fmla="*/ 5320 h 475178"/>
                <a:gd name="connsiteX5" fmla="*/ 212625 w 304065"/>
                <a:gd name="connsiteY5" fmla="*/ 0 h 475178"/>
                <a:gd name="connsiteX6" fmla="*/ 304065 w 304065"/>
                <a:gd name="connsiteY6" fmla="*/ 475178 h 475178"/>
                <a:gd name="connsiteX0" fmla="*/ 212625 w 212625"/>
                <a:gd name="connsiteY0" fmla="*/ 383738 h 383738"/>
                <a:gd name="connsiteX1" fmla="*/ 12304 w 212625"/>
                <a:gd name="connsiteY1" fmla="*/ 383435 h 383738"/>
                <a:gd name="connsiteX2" fmla="*/ 6503 w 212625"/>
                <a:gd name="connsiteY2" fmla="*/ 364747 h 383738"/>
                <a:gd name="connsiteX3" fmla="*/ 0 w 212625"/>
                <a:gd name="connsiteY3" fmla="*/ 300241 h 383738"/>
                <a:gd name="connsiteX4" fmla="*/ 195487 w 212625"/>
                <a:gd name="connsiteY4" fmla="*/ 5320 h 383738"/>
                <a:gd name="connsiteX5" fmla="*/ 212625 w 212625"/>
                <a:gd name="connsiteY5" fmla="*/ 0 h 383738"/>
                <a:gd name="connsiteX0" fmla="*/ 12304 w 212625"/>
                <a:gd name="connsiteY0" fmla="*/ 383435 h 383435"/>
                <a:gd name="connsiteX1" fmla="*/ 6503 w 212625"/>
                <a:gd name="connsiteY1" fmla="*/ 364747 h 383435"/>
                <a:gd name="connsiteX2" fmla="*/ 0 w 212625"/>
                <a:gd name="connsiteY2" fmla="*/ 300241 h 383435"/>
                <a:gd name="connsiteX3" fmla="*/ 195487 w 212625"/>
                <a:gd name="connsiteY3" fmla="*/ 5320 h 383435"/>
                <a:gd name="connsiteX4" fmla="*/ 212625 w 212625"/>
                <a:gd name="connsiteY4" fmla="*/ 0 h 38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2625" h="383435">
                  <a:moveTo>
                    <a:pt x="12304" y="383435"/>
                  </a:moveTo>
                  <a:lnTo>
                    <a:pt x="6503" y="364747"/>
                  </a:lnTo>
                  <a:cubicBezTo>
                    <a:pt x="2239" y="343911"/>
                    <a:pt x="0" y="322337"/>
                    <a:pt x="0" y="300241"/>
                  </a:cubicBezTo>
                  <a:cubicBezTo>
                    <a:pt x="0" y="167662"/>
                    <a:pt x="80608" y="53910"/>
                    <a:pt x="195487" y="5320"/>
                  </a:cubicBezTo>
                  <a:lnTo>
                    <a:pt x="212625" y="0"/>
                  </a:lnTo>
                </a:path>
              </a:pathLst>
            </a:custGeom>
            <a:noFill/>
            <a:ln w="31750" cap="rnd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1B4528E0-4A78-42D0-82FB-CC76EABFB86A}"/>
                </a:ext>
              </a:extLst>
            </p:cNvPr>
            <p:cNvSpPr/>
            <p:nvPr/>
          </p:nvSpPr>
          <p:spPr bwMode="auto">
            <a:xfrm>
              <a:off x="7580659" y="2970781"/>
              <a:ext cx="212625" cy="383435"/>
            </a:xfrm>
            <a:custGeom>
              <a:avLst/>
              <a:gdLst>
                <a:gd name="connsiteX0" fmla="*/ 0 w 212625"/>
                <a:gd name="connsiteY0" fmla="*/ 0 h 383722"/>
                <a:gd name="connsiteX1" fmla="*/ 17138 w 212625"/>
                <a:gd name="connsiteY1" fmla="*/ 5320 h 383722"/>
                <a:gd name="connsiteX2" fmla="*/ 212625 w 212625"/>
                <a:gd name="connsiteY2" fmla="*/ 300241 h 383722"/>
                <a:gd name="connsiteX3" fmla="*/ 206122 w 212625"/>
                <a:gd name="connsiteY3" fmla="*/ 364747 h 383722"/>
                <a:gd name="connsiteX4" fmla="*/ 200321 w 212625"/>
                <a:gd name="connsiteY4" fmla="*/ 383435 h 383722"/>
                <a:gd name="connsiteX5" fmla="*/ 0 w 212625"/>
                <a:gd name="connsiteY5" fmla="*/ 383722 h 383722"/>
                <a:gd name="connsiteX6" fmla="*/ 0 w 212625"/>
                <a:gd name="connsiteY6" fmla="*/ 0 h 383722"/>
                <a:gd name="connsiteX0" fmla="*/ 0 w 212625"/>
                <a:gd name="connsiteY0" fmla="*/ 383722 h 475162"/>
                <a:gd name="connsiteX1" fmla="*/ 0 w 212625"/>
                <a:gd name="connsiteY1" fmla="*/ 0 h 475162"/>
                <a:gd name="connsiteX2" fmla="*/ 17138 w 212625"/>
                <a:gd name="connsiteY2" fmla="*/ 5320 h 475162"/>
                <a:gd name="connsiteX3" fmla="*/ 212625 w 212625"/>
                <a:gd name="connsiteY3" fmla="*/ 300241 h 475162"/>
                <a:gd name="connsiteX4" fmla="*/ 206122 w 212625"/>
                <a:gd name="connsiteY4" fmla="*/ 364747 h 475162"/>
                <a:gd name="connsiteX5" fmla="*/ 200321 w 212625"/>
                <a:gd name="connsiteY5" fmla="*/ 383435 h 475162"/>
                <a:gd name="connsiteX6" fmla="*/ 91440 w 212625"/>
                <a:gd name="connsiteY6" fmla="*/ 475162 h 475162"/>
                <a:gd name="connsiteX0" fmla="*/ 0 w 212625"/>
                <a:gd name="connsiteY0" fmla="*/ 383722 h 383722"/>
                <a:gd name="connsiteX1" fmla="*/ 0 w 212625"/>
                <a:gd name="connsiteY1" fmla="*/ 0 h 383722"/>
                <a:gd name="connsiteX2" fmla="*/ 17138 w 212625"/>
                <a:gd name="connsiteY2" fmla="*/ 5320 h 383722"/>
                <a:gd name="connsiteX3" fmla="*/ 212625 w 212625"/>
                <a:gd name="connsiteY3" fmla="*/ 300241 h 383722"/>
                <a:gd name="connsiteX4" fmla="*/ 206122 w 212625"/>
                <a:gd name="connsiteY4" fmla="*/ 364747 h 383722"/>
                <a:gd name="connsiteX5" fmla="*/ 200321 w 212625"/>
                <a:gd name="connsiteY5" fmla="*/ 383435 h 383722"/>
                <a:gd name="connsiteX0" fmla="*/ 0 w 212625"/>
                <a:gd name="connsiteY0" fmla="*/ 0 h 383435"/>
                <a:gd name="connsiteX1" fmla="*/ 17138 w 212625"/>
                <a:gd name="connsiteY1" fmla="*/ 5320 h 383435"/>
                <a:gd name="connsiteX2" fmla="*/ 212625 w 212625"/>
                <a:gd name="connsiteY2" fmla="*/ 300241 h 383435"/>
                <a:gd name="connsiteX3" fmla="*/ 206122 w 212625"/>
                <a:gd name="connsiteY3" fmla="*/ 364747 h 383435"/>
                <a:gd name="connsiteX4" fmla="*/ 200321 w 212625"/>
                <a:gd name="connsiteY4" fmla="*/ 383435 h 383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2625" h="383435">
                  <a:moveTo>
                    <a:pt x="0" y="0"/>
                  </a:moveTo>
                  <a:lnTo>
                    <a:pt x="17138" y="5320"/>
                  </a:lnTo>
                  <a:cubicBezTo>
                    <a:pt x="132018" y="53910"/>
                    <a:pt x="212625" y="167662"/>
                    <a:pt x="212625" y="300241"/>
                  </a:cubicBezTo>
                  <a:cubicBezTo>
                    <a:pt x="212625" y="322337"/>
                    <a:pt x="210386" y="343911"/>
                    <a:pt x="206122" y="364747"/>
                  </a:cubicBezTo>
                  <a:lnTo>
                    <a:pt x="200321" y="383435"/>
                  </a:lnTo>
                </a:path>
              </a:pathLst>
            </a:custGeom>
            <a:noFill/>
            <a:ln w="31750" cap="rnd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3927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252" name="Group 251">
              <a:extLst>
                <a:ext uri="{FF2B5EF4-FFF2-40B4-BE49-F238E27FC236}">
                  <a16:creationId xmlns:a16="http://schemas.microsoft.com/office/drawing/2014/main" id="{4D6780E5-E212-45A6-BADE-53620F91A345}"/>
                </a:ext>
              </a:extLst>
            </p:cNvPr>
            <p:cNvGrpSpPr/>
            <p:nvPr/>
          </p:nvGrpSpPr>
          <p:grpSpPr>
            <a:xfrm>
              <a:off x="7082501" y="3145348"/>
              <a:ext cx="825701" cy="584833"/>
              <a:chOff x="10378494" y="17146"/>
              <a:chExt cx="1487845" cy="1053820"/>
            </a:xfrm>
          </p:grpSpPr>
          <p:grpSp>
            <p:nvGrpSpPr>
              <p:cNvPr id="253" name="Group 252">
                <a:extLst>
                  <a:ext uri="{FF2B5EF4-FFF2-40B4-BE49-F238E27FC236}">
                    <a16:creationId xmlns:a16="http://schemas.microsoft.com/office/drawing/2014/main" id="{3D1D5C9B-8B3C-4195-A9C9-1B0A630ECCAE}"/>
                  </a:ext>
                </a:extLst>
              </p:cNvPr>
              <p:cNvGrpSpPr/>
              <p:nvPr/>
            </p:nvGrpSpPr>
            <p:grpSpPr>
              <a:xfrm>
                <a:off x="11289854" y="356806"/>
                <a:ext cx="576485" cy="714160"/>
                <a:chOff x="835443" y="1883214"/>
                <a:chExt cx="544524" cy="674566"/>
              </a:xfrm>
            </p:grpSpPr>
            <p:sp>
              <p:nvSpPr>
                <p:cNvPr id="260" name="Oval 259">
                  <a:extLst>
                    <a:ext uri="{FF2B5EF4-FFF2-40B4-BE49-F238E27FC236}">
                      <a16:creationId xmlns:a16="http://schemas.microsoft.com/office/drawing/2014/main" id="{35DE989A-19AF-46F5-9985-4A428C281CCA}"/>
                    </a:ext>
                  </a:extLst>
                </p:cNvPr>
                <p:cNvSpPr/>
                <p:nvPr/>
              </p:nvSpPr>
              <p:spPr bwMode="auto">
                <a:xfrm>
                  <a:off x="921954" y="1883214"/>
                  <a:ext cx="365760" cy="365760"/>
                </a:xfrm>
                <a:prstGeom prst="ellipse">
                  <a:avLst/>
                </a:prstGeom>
                <a:solidFill>
                  <a:srgbClr val="939393"/>
                </a:solidFill>
                <a:ln w="25400">
                  <a:solidFill>
                    <a:schemeClr val="bg1"/>
                  </a:solidFill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61" name="Freeform: Shape 260">
                  <a:extLst>
                    <a:ext uri="{FF2B5EF4-FFF2-40B4-BE49-F238E27FC236}">
                      <a16:creationId xmlns:a16="http://schemas.microsoft.com/office/drawing/2014/main" id="{0DCE5DBC-6361-466E-A83C-6B16B64348A3}"/>
                    </a:ext>
                  </a:extLst>
                </p:cNvPr>
                <p:cNvSpPr/>
                <p:nvPr/>
              </p:nvSpPr>
              <p:spPr bwMode="auto">
                <a:xfrm>
                  <a:off x="835443" y="2295498"/>
                  <a:ext cx="544524" cy="262282"/>
                </a:xfrm>
                <a:custGeom>
                  <a:avLst/>
                  <a:gdLst>
                    <a:gd name="connsiteX0" fmla="*/ 272262 w 544524"/>
                    <a:gd name="connsiteY0" fmla="*/ 0 h 262282"/>
                    <a:gd name="connsiteX1" fmla="*/ 540089 w 544524"/>
                    <a:gd name="connsiteY1" fmla="*/ 218285 h 262282"/>
                    <a:gd name="connsiteX2" fmla="*/ 544524 w 544524"/>
                    <a:gd name="connsiteY2" fmla="*/ 262282 h 262282"/>
                    <a:gd name="connsiteX3" fmla="*/ 0 w 544524"/>
                    <a:gd name="connsiteY3" fmla="*/ 262282 h 262282"/>
                    <a:gd name="connsiteX4" fmla="*/ 4435 w 544524"/>
                    <a:gd name="connsiteY4" fmla="*/ 218285 h 262282"/>
                    <a:gd name="connsiteX5" fmla="*/ 272262 w 544524"/>
                    <a:gd name="connsiteY5" fmla="*/ 0 h 262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44524" h="262282">
                      <a:moveTo>
                        <a:pt x="272262" y="0"/>
                      </a:moveTo>
                      <a:cubicBezTo>
                        <a:pt x="404373" y="0"/>
                        <a:pt x="514597" y="93710"/>
                        <a:pt x="540089" y="218285"/>
                      </a:cubicBezTo>
                      <a:lnTo>
                        <a:pt x="544524" y="262282"/>
                      </a:lnTo>
                      <a:lnTo>
                        <a:pt x="0" y="262282"/>
                      </a:lnTo>
                      <a:lnTo>
                        <a:pt x="4435" y="218285"/>
                      </a:lnTo>
                      <a:cubicBezTo>
                        <a:pt x="29927" y="93710"/>
                        <a:pt x="140151" y="0"/>
                        <a:pt x="272262" y="0"/>
                      </a:cubicBezTo>
                      <a:close/>
                    </a:path>
                  </a:pathLst>
                </a:custGeom>
                <a:solidFill>
                  <a:srgbClr val="939393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grpSp>
            <p:nvGrpSpPr>
              <p:cNvPr id="254" name="Group 253">
                <a:extLst>
                  <a:ext uri="{FF2B5EF4-FFF2-40B4-BE49-F238E27FC236}">
                    <a16:creationId xmlns:a16="http://schemas.microsoft.com/office/drawing/2014/main" id="{2F5BDAF9-F198-411A-B3B4-A07FB3B0A1F3}"/>
                  </a:ext>
                </a:extLst>
              </p:cNvPr>
              <p:cNvGrpSpPr/>
              <p:nvPr/>
            </p:nvGrpSpPr>
            <p:grpSpPr>
              <a:xfrm>
                <a:off x="10378494" y="356806"/>
                <a:ext cx="576485" cy="714160"/>
                <a:chOff x="835443" y="1883214"/>
                <a:chExt cx="544524" cy="674566"/>
              </a:xfrm>
            </p:grpSpPr>
            <p:sp>
              <p:nvSpPr>
                <p:cNvPr id="258" name="Oval 257">
                  <a:extLst>
                    <a:ext uri="{FF2B5EF4-FFF2-40B4-BE49-F238E27FC236}">
                      <a16:creationId xmlns:a16="http://schemas.microsoft.com/office/drawing/2014/main" id="{34049ACA-2549-4225-8B41-78B7E04AF58F}"/>
                    </a:ext>
                  </a:extLst>
                </p:cNvPr>
                <p:cNvSpPr/>
                <p:nvPr/>
              </p:nvSpPr>
              <p:spPr bwMode="auto">
                <a:xfrm>
                  <a:off x="921954" y="1883214"/>
                  <a:ext cx="365760" cy="365760"/>
                </a:xfrm>
                <a:prstGeom prst="ellipse">
                  <a:avLst/>
                </a:prstGeom>
                <a:solidFill>
                  <a:srgbClr val="939393"/>
                </a:solidFill>
                <a:ln w="25400">
                  <a:solidFill>
                    <a:schemeClr val="bg1"/>
                  </a:solidFill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59" name="Freeform: Shape 258">
                  <a:extLst>
                    <a:ext uri="{FF2B5EF4-FFF2-40B4-BE49-F238E27FC236}">
                      <a16:creationId xmlns:a16="http://schemas.microsoft.com/office/drawing/2014/main" id="{99F71E08-57E5-426D-89B6-2005E5556E78}"/>
                    </a:ext>
                  </a:extLst>
                </p:cNvPr>
                <p:cNvSpPr/>
                <p:nvPr/>
              </p:nvSpPr>
              <p:spPr bwMode="auto">
                <a:xfrm>
                  <a:off x="835443" y="2295498"/>
                  <a:ext cx="544524" cy="262282"/>
                </a:xfrm>
                <a:custGeom>
                  <a:avLst/>
                  <a:gdLst>
                    <a:gd name="connsiteX0" fmla="*/ 272262 w 544524"/>
                    <a:gd name="connsiteY0" fmla="*/ 0 h 262282"/>
                    <a:gd name="connsiteX1" fmla="*/ 540089 w 544524"/>
                    <a:gd name="connsiteY1" fmla="*/ 218285 h 262282"/>
                    <a:gd name="connsiteX2" fmla="*/ 544524 w 544524"/>
                    <a:gd name="connsiteY2" fmla="*/ 262282 h 262282"/>
                    <a:gd name="connsiteX3" fmla="*/ 0 w 544524"/>
                    <a:gd name="connsiteY3" fmla="*/ 262282 h 262282"/>
                    <a:gd name="connsiteX4" fmla="*/ 4435 w 544524"/>
                    <a:gd name="connsiteY4" fmla="*/ 218285 h 262282"/>
                    <a:gd name="connsiteX5" fmla="*/ 272262 w 544524"/>
                    <a:gd name="connsiteY5" fmla="*/ 0 h 262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44524" h="262282">
                      <a:moveTo>
                        <a:pt x="272262" y="0"/>
                      </a:moveTo>
                      <a:cubicBezTo>
                        <a:pt x="404373" y="0"/>
                        <a:pt x="514597" y="93710"/>
                        <a:pt x="540089" y="218285"/>
                      </a:cubicBezTo>
                      <a:lnTo>
                        <a:pt x="544524" y="262282"/>
                      </a:lnTo>
                      <a:lnTo>
                        <a:pt x="0" y="262282"/>
                      </a:lnTo>
                      <a:lnTo>
                        <a:pt x="4435" y="218285"/>
                      </a:lnTo>
                      <a:cubicBezTo>
                        <a:pt x="29927" y="93710"/>
                        <a:pt x="140151" y="0"/>
                        <a:pt x="272262" y="0"/>
                      </a:cubicBezTo>
                      <a:close/>
                    </a:path>
                  </a:pathLst>
                </a:custGeom>
                <a:solidFill>
                  <a:srgbClr val="939393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  <p:grpSp>
            <p:nvGrpSpPr>
              <p:cNvPr id="255" name="Group 254">
                <a:extLst>
                  <a:ext uri="{FF2B5EF4-FFF2-40B4-BE49-F238E27FC236}">
                    <a16:creationId xmlns:a16="http://schemas.microsoft.com/office/drawing/2014/main" id="{F7AABD32-40EC-4101-A821-D77DA7BE9539}"/>
                  </a:ext>
                </a:extLst>
              </p:cNvPr>
              <p:cNvGrpSpPr/>
              <p:nvPr/>
            </p:nvGrpSpPr>
            <p:grpSpPr>
              <a:xfrm>
                <a:off x="10686937" y="17146"/>
                <a:ext cx="850666" cy="1053820"/>
                <a:chOff x="835443" y="1883214"/>
                <a:chExt cx="544524" cy="674566"/>
              </a:xfrm>
              <a:solidFill>
                <a:srgbClr val="C2C2C2"/>
              </a:solidFill>
            </p:grpSpPr>
            <p:sp>
              <p:nvSpPr>
                <p:cNvPr id="256" name="Oval 255">
                  <a:extLst>
                    <a:ext uri="{FF2B5EF4-FFF2-40B4-BE49-F238E27FC236}">
                      <a16:creationId xmlns:a16="http://schemas.microsoft.com/office/drawing/2014/main" id="{041AB439-643E-4B61-BF5F-E51F1B0FD88F}"/>
                    </a:ext>
                  </a:extLst>
                </p:cNvPr>
                <p:cNvSpPr/>
                <p:nvPr/>
              </p:nvSpPr>
              <p:spPr bwMode="auto">
                <a:xfrm>
                  <a:off x="921954" y="1883214"/>
                  <a:ext cx="365760" cy="365760"/>
                </a:xfrm>
                <a:prstGeom prst="ellipse">
                  <a:avLst/>
                </a:prstGeom>
                <a:grpFill/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257" name="Freeform: Shape 256">
                  <a:extLst>
                    <a:ext uri="{FF2B5EF4-FFF2-40B4-BE49-F238E27FC236}">
                      <a16:creationId xmlns:a16="http://schemas.microsoft.com/office/drawing/2014/main" id="{7DDA791A-193C-4E22-B39A-A281F884A030}"/>
                    </a:ext>
                  </a:extLst>
                </p:cNvPr>
                <p:cNvSpPr/>
                <p:nvPr/>
              </p:nvSpPr>
              <p:spPr bwMode="auto">
                <a:xfrm>
                  <a:off x="835443" y="2295498"/>
                  <a:ext cx="544524" cy="262282"/>
                </a:xfrm>
                <a:custGeom>
                  <a:avLst/>
                  <a:gdLst>
                    <a:gd name="connsiteX0" fmla="*/ 272262 w 544524"/>
                    <a:gd name="connsiteY0" fmla="*/ 0 h 262282"/>
                    <a:gd name="connsiteX1" fmla="*/ 540089 w 544524"/>
                    <a:gd name="connsiteY1" fmla="*/ 218285 h 262282"/>
                    <a:gd name="connsiteX2" fmla="*/ 544524 w 544524"/>
                    <a:gd name="connsiteY2" fmla="*/ 262282 h 262282"/>
                    <a:gd name="connsiteX3" fmla="*/ 0 w 544524"/>
                    <a:gd name="connsiteY3" fmla="*/ 262282 h 262282"/>
                    <a:gd name="connsiteX4" fmla="*/ 4435 w 544524"/>
                    <a:gd name="connsiteY4" fmla="*/ 218285 h 262282"/>
                    <a:gd name="connsiteX5" fmla="*/ 272262 w 544524"/>
                    <a:gd name="connsiteY5" fmla="*/ 0 h 2622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44524" h="262282">
                      <a:moveTo>
                        <a:pt x="272262" y="0"/>
                      </a:moveTo>
                      <a:cubicBezTo>
                        <a:pt x="404373" y="0"/>
                        <a:pt x="514597" y="93710"/>
                        <a:pt x="540089" y="218285"/>
                      </a:cubicBezTo>
                      <a:lnTo>
                        <a:pt x="544524" y="262282"/>
                      </a:lnTo>
                      <a:lnTo>
                        <a:pt x="0" y="262282"/>
                      </a:lnTo>
                      <a:lnTo>
                        <a:pt x="4435" y="218285"/>
                      </a:lnTo>
                      <a:cubicBezTo>
                        <a:pt x="29927" y="93710"/>
                        <a:pt x="140151" y="0"/>
                        <a:pt x="272262" y="0"/>
                      </a:cubicBezTo>
                      <a:close/>
                    </a:path>
                  </a:pathLst>
                </a:custGeom>
                <a:grpFill/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</p:grpSp>
      <p:sp>
        <p:nvSpPr>
          <p:cNvPr id="264" name="Content Placeholder 2">
            <a:extLst>
              <a:ext uri="{FF2B5EF4-FFF2-40B4-BE49-F238E27FC236}">
                <a16:creationId xmlns:a16="http://schemas.microsoft.com/office/drawing/2014/main" id="{B662DE60-804C-47B0-84A2-E068AA5210E5}"/>
              </a:ext>
            </a:extLst>
          </p:cNvPr>
          <p:cNvSpPr txBox="1">
            <a:spLocks/>
          </p:cNvSpPr>
          <p:nvPr/>
        </p:nvSpPr>
        <p:spPr>
          <a:xfrm>
            <a:off x="9329673" y="2119496"/>
            <a:ext cx="2333956" cy="555055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949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371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Digital experiences with SharePoint portals &amp; spaces</a:t>
            </a: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D3E8534E-F617-41D5-805A-0AB5031311B0}"/>
              </a:ext>
            </a:extLst>
          </p:cNvPr>
          <p:cNvGrpSpPr/>
          <p:nvPr/>
        </p:nvGrpSpPr>
        <p:grpSpPr>
          <a:xfrm>
            <a:off x="10135331" y="1497474"/>
            <a:ext cx="732544" cy="489863"/>
            <a:chOff x="467795" y="1212852"/>
            <a:chExt cx="5046105" cy="3374407"/>
          </a:xfrm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37540771-F16A-4AF5-A736-91A80191BAE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7795" y="1212852"/>
              <a:ext cx="4078050" cy="3374407"/>
              <a:chOff x="3913248" y="2777399"/>
              <a:chExt cx="1117574" cy="924742"/>
            </a:xfrm>
          </p:grpSpPr>
          <p:sp>
            <p:nvSpPr>
              <p:cNvPr id="123" name="Freeform 15">
                <a:extLst>
                  <a:ext uri="{FF2B5EF4-FFF2-40B4-BE49-F238E27FC236}">
                    <a16:creationId xmlns:a16="http://schemas.microsoft.com/office/drawing/2014/main" id="{7E35E253-FED3-4527-8971-FE3C21E41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137" y="2777399"/>
                <a:ext cx="961685" cy="119873"/>
              </a:xfrm>
              <a:custGeom>
                <a:avLst/>
                <a:gdLst>
                  <a:gd name="T0" fmla="*/ 0 w 197"/>
                  <a:gd name="T1" fmla="*/ 0 h 26"/>
                  <a:gd name="T2" fmla="*/ 0 w 197"/>
                  <a:gd name="T3" fmla="*/ 26 h 26"/>
                  <a:gd name="T4" fmla="*/ 8 w 197"/>
                  <a:gd name="T5" fmla="*/ 26 h 26"/>
                  <a:gd name="T6" fmla="*/ 188 w 197"/>
                  <a:gd name="T7" fmla="*/ 26 h 26"/>
                  <a:gd name="T8" fmla="*/ 197 w 197"/>
                  <a:gd name="T9" fmla="*/ 26 h 26"/>
                  <a:gd name="T10" fmla="*/ 197 w 197"/>
                  <a:gd name="T11" fmla="*/ 0 h 26"/>
                  <a:gd name="T12" fmla="*/ 0 w 197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7" h="26">
                    <a:moveTo>
                      <a:pt x="0" y="0"/>
                    </a:moveTo>
                    <a:lnTo>
                      <a:pt x="0" y="26"/>
                    </a:lnTo>
                    <a:lnTo>
                      <a:pt x="8" y="26"/>
                    </a:lnTo>
                    <a:lnTo>
                      <a:pt x="188" y="26"/>
                    </a:lnTo>
                    <a:lnTo>
                      <a:pt x="197" y="26"/>
                    </a:lnTo>
                    <a:lnTo>
                      <a:pt x="19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19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85C5960C-3C5A-4E13-A74C-1E1742E02E47}"/>
                  </a:ext>
                </a:extLst>
              </p:cNvPr>
              <p:cNvSpPr/>
              <p:nvPr/>
            </p:nvSpPr>
            <p:spPr bwMode="auto">
              <a:xfrm>
                <a:off x="4069137" y="2942821"/>
                <a:ext cx="961685" cy="60670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3280827C-63F9-4B13-B1C9-B36932B9F228}"/>
                  </a:ext>
                </a:extLst>
              </p:cNvPr>
              <p:cNvSpPr/>
              <p:nvPr/>
            </p:nvSpPr>
            <p:spPr bwMode="auto">
              <a:xfrm>
                <a:off x="4749285" y="2777399"/>
                <a:ext cx="94615" cy="119873"/>
              </a:xfrm>
              <a:prstGeom prst="rect">
                <a:avLst/>
              </a:prstGeom>
              <a:solidFill>
                <a:srgbClr val="93939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70CBD75F-D8A2-42F9-B6FB-5FEDAC96C5CA}"/>
                  </a:ext>
                </a:extLst>
              </p:cNvPr>
              <p:cNvSpPr/>
              <p:nvPr/>
            </p:nvSpPr>
            <p:spPr bwMode="auto">
              <a:xfrm>
                <a:off x="4838611" y="2777399"/>
                <a:ext cx="94615" cy="119873"/>
              </a:xfrm>
              <a:prstGeom prst="rect">
                <a:avLst/>
              </a:prstGeom>
              <a:solidFill>
                <a:srgbClr val="C2C2C2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27" name="Rectangle 126">
                <a:extLst>
                  <a:ext uri="{FF2B5EF4-FFF2-40B4-BE49-F238E27FC236}">
                    <a16:creationId xmlns:a16="http://schemas.microsoft.com/office/drawing/2014/main" id="{D52A348B-A7C0-4E30-B233-DCB75F33E7EC}"/>
                  </a:ext>
                </a:extLst>
              </p:cNvPr>
              <p:cNvSpPr/>
              <p:nvPr/>
            </p:nvSpPr>
            <p:spPr bwMode="auto">
              <a:xfrm>
                <a:off x="4934561" y="2777399"/>
                <a:ext cx="94615" cy="119873"/>
              </a:xfrm>
              <a:prstGeom prst="rect">
                <a:avLst/>
              </a:prstGeom>
              <a:solidFill>
                <a:srgbClr val="737373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3927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53" b="0" i="0" u="none" strike="noStrike" kern="1200" cap="none" spc="0" normalizeH="0" baseline="0" noProof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128" name="Freeform 5">
                <a:extLst>
                  <a:ext uri="{FF2B5EF4-FFF2-40B4-BE49-F238E27FC236}">
                    <a16:creationId xmlns:a16="http://schemas.microsoft.com/office/drawing/2014/main" id="{06E9A210-E2BC-47BD-B2B2-3EEF90906E7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13248" y="3175859"/>
                <a:ext cx="568216" cy="526282"/>
              </a:xfrm>
              <a:custGeom>
                <a:avLst/>
                <a:gdLst>
                  <a:gd name="T0" fmla="*/ 0 w 128"/>
                  <a:gd name="T1" fmla="*/ 88 h 118"/>
                  <a:gd name="T2" fmla="*/ 16 w 128"/>
                  <a:gd name="T3" fmla="*/ 88 h 118"/>
                  <a:gd name="T4" fmla="*/ 16 w 128"/>
                  <a:gd name="T5" fmla="*/ 118 h 118"/>
                  <a:gd name="T6" fmla="*/ 46 w 128"/>
                  <a:gd name="T7" fmla="*/ 88 h 118"/>
                  <a:gd name="T8" fmla="*/ 128 w 128"/>
                  <a:gd name="T9" fmla="*/ 88 h 118"/>
                  <a:gd name="T10" fmla="*/ 128 w 128"/>
                  <a:gd name="T11" fmla="*/ 0 h 118"/>
                  <a:gd name="T12" fmla="*/ 0 w 128"/>
                  <a:gd name="T13" fmla="*/ 0 h 118"/>
                  <a:gd name="T14" fmla="*/ 0 w 128"/>
                  <a:gd name="T15" fmla="*/ 88 h 118"/>
                  <a:gd name="T16" fmla="*/ 88 w 128"/>
                  <a:gd name="T17" fmla="*/ 39 h 118"/>
                  <a:gd name="T18" fmla="*/ 90 w 128"/>
                  <a:gd name="T19" fmla="*/ 36 h 118"/>
                  <a:gd name="T20" fmla="*/ 92 w 128"/>
                  <a:gd name="T21" fmla="*/ 35 h 118"/>
                  <a:gd name="T22" fmla="*/ 99 w 128"/>
                  <a:gd name="T23" fmla="*/ 35 h 118"/>
                  <a:gd name="T24" fmla="*/ 101 w 128"/>
                  <a:gd name="T25" fmla="*/ 36 h 118"/>
                  <a:gd name="T26" fmla="*/ 103 w 128"/>
                  <a:gd name="T27" fmla="*/ 39 h 118"/>
                  <a:gd name="T28" fmla="*/ 103 w 128"/>
                  <a:gd name="T29" fmla="*/ 45 h 118"/>
                  <a:gd name="T30" fmla="*/ 101 w 128"/>
                  <a:gd name="T31" fmla="*/ 48 h 118"/>
                  <a:gd name="T32" fmla="*/ 99 w 128"/>
                  <a:gd name="T33" fmla="*/ 50 h 118"/>
                  <a:gd name="T34" fmla="*/ 92 w 128"/>
                  <a:gd name="T35" fmla="*/ 50 h 118"/>
                  <a:gd name="T36" fmla="*/ 90 w 128"/>
                  <a:gd name="T37" fmla="*/ 48 h 118"/>
                  <a:gd name="T38" fmla="*/ 88 w 128"/>
                  <a:gd name="T39" fmla="*/ 45 h 118"/>
                  <a:gd name="T40" fmla="*/ 88 w 128"/>
                  <a:gd name="T41" fmla="*/ 39 h 118"/>
                  <a:gd name="T42" fmla="*/ 56 w 128"/>
                  <a:gd name="T43" fmla="*/ 39 h 118"/>
                  <a:gd name="T44" fmla="*/ 58 w 128"/>
                  <a:gd name="T45" fmla="*/ 36 h 118"/>
                  <a:gd name="T46" fmla="*/ 60 w 128"/>
                  <a:gd name="T47" fmla="*/ 35 h 118"/>
                  <a:gd name="T48" fmla="*/ 67 w 128"/>
                  <a:gd name="T49" fmla="*/ 35 h 118"/>
                  <a:gd name="T50" fmla="*/ 69 w 128"/>
                  <a:gd name="T51" fmla="*/ 36 h 118"/>
                  <a:gd name="T52" fmla="*/ 71 w 128"/>
                  <a:gd name="T53" fmla="*/ 39 h 118"/>
                  <a:gd name="T54" fmla="*/ 71 w 128"/>
                  <a:gd name="T55" fmla="*/ 45 h 118"/>
                  <a:gd name="T56" fmla="*/ 69 w 128"/>
                  <a:gd name="T57" fmla="*/ 48 h 118"/>
                  <a:gd name="T58" fmla="*/ 67 w 128"/>
                  <a:gd name="T59" fmla="*/ 50 h 118"/>
                  <a:gd name="T60" fmla="*/ 60 w 128"/>
                  <a:gd name="T61" fmla="*/ 50 h 118"/>
                  <a:gd name="T62" fmla="*/ 58 w 128"/>
                  <a:gd name="T63" fmla="*/ 48 h 118"/>
                  <a:gd name="T64" fmla="*/ 56 w 128"/>
                  <a:gd name="T65" fmla="*/ 45 h 118"/>
                  <a:gd name="T66" fmla="*/ 56 w 128"/>
                  <a:gd name="T67" fmla="*/ 39 h 118"/>
                  <a:gd name="T68" fmla="*/ 24 w 128"/>
                  <a:gd name="T69" fmla="*/ 39 h 118"/>
                  <a:gd name="T70" fmla="*/ 26 w 128"/>
                  <a:gd name="T71" fmla="*/ 36 h 118"/>
                  <a:gd name="T72" fmla="*/ 28 w 128"/>
                  <a:gd name="T73" fmla="*/ 35 h 118"/>
                  <a:gd name="T74" fmla="*/ 35 w 128"/>
                  <a:gd name="T75" fmla="*/ 35 h 118"/>
                  <a:gd name="T76" fmla="*/ 37 w 128"/>
                  <a:gd name="T77" fmla="*/ 37 h 118"/>
                  <a:gd name="T78" fmla="*/ 39 w 128"/>
                  <a:gd name="T79" fmla="*/ 39 h 118"/>
                  <a:gd name="T80" fmla="*/ 39 w 128"/>
                  <a:gd name="T81" fmla="*/ 46 h 118"/>
                  <a:gd name="T82" fmla="*/ 37 w 128"/>
                  <a:gd name="T83" fmla="*/ 48 h 118"/>
                  <a:gd name="T84" fmla="*/ 35 w 128"/>
                  <a:gd name="T85" fmla="*/ 50 h 118"/>
                  <a:gd name="T86" fmla="*/ 28 w 128"/>
                  <a:gd name="T87" fmla="*/ 50 h 118"/>
                  <a:gd name="T88" fmla="*/ 26 w 128"/>
                  <a:gd name="T89" fmla="*/ 48 h 118"/>
                  <a:gd name="T90" fmla="*/ 24 w 128"/>
                  <a:gd name="T91" fmla="*/ 46 h 118"/>
                  <a:gd name="T92" fmla="*/ 24 w 128"/>
                  <a:gd name="T93" fmla="*/ 3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8" h="118">
                    <a:moveTo>
                      <a:pt x="0" y="88"/>
                    </a:moveTo>
                    <a:cubicBezTo>
                      <a:pt x="16" y="88"/>
                      <a:pt x="16" y="88"/>
                      <a:pt x="16" y="88"/>
                    </a:cubicBezTo>
                    <a:cubicBezTo>
                      <a:pt x="16" y="118"/>
                      <a:pt x="16" y="118"/>
                      <a:pt x="16" y="118"/>
                    </a:cubicBezTo>
                    <a:cubicBezTo>
                      <a:pt x="46" y="88"/>
                      <a:pt x="46" y="88"/>
                      <a:pt x="46" y="88"/>
                    </a:cubicBezTo>
                    <a:cubicBezTo>
                      <a:pt x="128" y="88"/>
                      <a:pt x="128" y="88"/>
                      <a:pt x="128" y="88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88"/>
                    </a:lnTo>
                    <a:close/>
                    <a:moveTo>
                      <a:pt x="88" y="39"/>
                    </a:moveTo>
                    <a:cubicBezTo>
                      <a:pt x="89" y="38"/>
                      <a:pt x="89" y="37"/>
                      <a:pt x="90" y="36"/>
                    </a:cubicBezTo>
                    <a:cubicBezTo>
                      <a:pt x="91" y="36"/>
                      <a:pt x="92" y="35"/>
                      <a:pt x="92" y="35"/>
                    </a:cubicBezTo>
                    <a:cubicBezTo>
                      <a:pt x="94" y="34"/>
                      <a:pt x="97" y="34"/>
                      <a:pt x="99" y="35"/>
                    </a:cubicBezTo>
                    <a:cubicBezTo>
                      <a:pt x="100" y="35"/>
                      <a:pt x="101" y="36"/>
                      <a:pt x="101" y="36"/>
                    </a:cubicBezTo>
                    <a:cubicBezTo>
                      <a:pt x="102" y="37"/>
                      <a:pt x="103" y="38"/>
                      <a:pt x="103" y="39"/>
                    </a:cubicBezTo>
                    <a:cubicBezTo>
                      <a:pt x="104" y="41"/>
                      <a:pt x="104" y="43"/>
                      <a:pt x="103" y="45"/>
                    </a:cubicBezTo>
                    <a:cubicBezTo>
                      <a:pt x="103" y="46"/>
                      <a:pt x="102" y="47"/>
                      <a:pt x="101" y="48"/>
                    </a:cubicBezTo>
                    <a:cubicBezTo>
                      <a:pt x="101" y="49"/>
                      <a:pt x="100" y="49"/>
                      <a:pt x="99" y="50"/>
                    </a:cubicBezTo>
                    <a:cubicBezTo>
                      <a:pt x="97" y="50"/>
                      <a:pt x="94" y="50"/>
                      <a:pt x="92" y="50"/>
                    </a:cubicBezTo>
                    <a:cubicBezTo>
                      <a:pt x="92" y="49"/>
                      <a:pt x="91" y="49"/>
                      <a:pt x="90" y="48"/>
                    </a:cubicBezTo>
                    <a:cubicBezTo>
                      <a:pt x="89" y="47"/>
                      <a:pt x="89" y="46"/>
                      <a:pt x="88" y="45"/>
                    </a:cubicBezTo>
                    <a:cubicBezTo>
                      <a:pt x="87" y="43"/>
                      <a:pt x="87" y="41"/>
                      <a:pt x="88" y="39"/>
                    </a:cubicBezTo>
                    <a:close/>
                    <a:moveTo>
                      <a:pt x="56" y="39"/>
                    </a:moveTo>
                    <a:cubicBezTo>
                      <a:pt x="57" y="38"/>
                      <a:pt x="57" y="37"/>
                      <a:pt x="58" y="36"/>
                    </a:cubicBezTo>
                    <a:cubicBezTo>
                      <a:pt x="59" y="36"/>
                      <a:pt x="60" y="35"/>
                      <a:pt x="60" y="35"/>
                    </a:cubicBezTo>
                    <a:cubicBezTo>
                      <a:pt x="62" y="34"/>
                      <a:pt x="65" y="34"/>
                      <a:pt x="67" y="35"/>
                    </a:cubicBezTo>
                    <a:cubicBezTo>
                      <a:pt x="68" y="35"/>
                      <a:pt x="69" y="36"/>
                      <a:pt x="69" y="36"/>
                    </a:cubicBezTo>
                    <a:cubicBezTo>
                      <a:pt x="70" y="37"/>
                      <a:pt x="71" y="38"/>
                      <a:pt x="71" y="39"/>
                    </a:cubicBezTo>
                    <a:cubicBezTo>
                      <a:pt x="72" y="41"/>
                      <a:pt x="72" y="43"/>
                      <a:pt x="71" y="45"/>
                    </a:cubicBezTo>
                    <a:cubicBezTo>
                      <a:pt x="71" y="46"/>
                      <a:pt x="70" y="47"/>
                      <a:pt x="69" y="48"/>
                    </a:cubicBezTo>
                    <a:cubicBezTo>
                      <a:pt x="69" y="49"/>
                      <a:pt x="68" y="49"/>
                      <a:pt x="67" y="50"/>
                    </a:cubicBezTo>
                    <a:cubicBezTo>
                      <a:pt x="65" y="50"/>
                      <a:pt x="62" y="50"/>
                      <a:pt x="60" y="50"/>
                    </a:cubicBezTo>
                    <a:cubicBezTo>
                      <a:pt x="60" y="49"/>
                      <a:pt x="59" y="49"/>
                      <a:pt x="58" y="48"/>
                    </a:cubicBezTo>
                    <a:cubicBezTo>
                      <a:pt x="57" y="47"/>
                      <a:pt x="57" y="46"/>
                      <a:pt x="56" y="45"/>
                    </a:cubicBezTo>
                    <a:cubicBezTo>
                      <a:pt x="55" y="43"/>
                      <a:pt x="55" y="41"/>
                      <a:pt x="56" y="39"/>
                    </a:cubicBezTo>
                    <a:close/>
                    <a:moveTo>
                      <a:pt x="24" y="39"/>
                    </a:moveTo>
                    <a:cubicBezTo>
                      <a:pt x="25" y="38"/>
                      <a:pt x="25" y="37"/>
                      <a:pt x="26" y="36"/>
                    </a:cubicBezTo>
                    <a:cubicBezTo>
                      <a:pt x="27" y="36"/>
                      <a:pt x="28" y="35"/>
                      <a:pt x="28" y="35"/>
                    </a:cubicBezTo>
                    <a:cubicBezTo>
                      <a:pt x="30" y="34"/>
                      <a:pt x="33" y="34"/>
                      <a:pt x="35" y="35"/>
                    </a:cubicBezTo>
                    <a:cubicBezTo>
                      <a:pt x="36" y="35"/>
                      <a:pt x="37" y="36"/>
                      <a:pt x="37" y="37"/>
                    </a:cubicBezTo>
                    <a:cubicBezTo>
                      <a:pt x="38" y="37"/>
                      <a:pt x="39" y="38"/>
                      <a:pt x="39" y="39"/>
                    </a:cubicBezTo>
                    <a:cubicBezTo>
                      <a:pt x="40" y="41"/>
                      <a:pt x="40" y="44"/>
                      <a:pt x="39" y="46"/>
                    </a:cubicBezTo>
                    <a:cubicBezTo>
                      <a:pt x="39" y="46"/>
                      <a:pt x="38" y="47"/>
                      <a:pt x="37" y="48"/>
                    </a:cubicBezTo>
                    <a:cubicBezTo>
                      <a:pt x="37" y="49"/>
                      <a:pt x="36" y="49"/>
                      <a:pt x="35" y="50"/>
                    </a:cubicBezTo>
                    <a:cubicBezTo>
                      <a:pt x="33" y="51"/>
                      <a:pt x="30" y="51"/>
                      <a:pt x="28" y="50"/>
                    </a:cubicBezTo>
                    <a:cubicBezTo>
                      <a:pt x="28" y="49"/>
                      <a:pt x="27" y="49"/>
                      <a:pt x="26" y="48"/>
                    </a:cubicBezTo>
                    <a:cubicBezTo>
                      <a:pt x="25" y="47"/>
                      <a:pt x="25" y="46"/>
                      <a:pt x="24" y="46"/>
                    </a:cubicBezTo>
                    <a:cubicBezTo>
                      <a:pt x="23" y="44"/>
                      <a:pt x="23" y="41"/>
                      <a:pt x="24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19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sp>
            <p:nvSpPr>
              <p:cNvPr id="129" name="Freeform 5">
                <a:extLst>
                  <a:ext uri="{FF2B5EF4-FFF2-40B4-BE49-F238E27FC236}">
                    <a16:creationId xmlns:a16="http://schemas.microsoft.com/office/drawing/2014/main" id="{22627F28-CBE6-43E9-94DC-6F184B64B6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9833" y="3214723"/>
                <a:ext cx="430212" cy="398462"/>
              </a:xfrm>
              <a:custGeom>
                <a:avLst/>
                <a:gdLst>
                  <a:gd name="T0" fmla="*/ 0 w 128"/>
                  <a:gd name="T1" fmla="*/ 88 h 118"/>
                  <a:gd name="T2" fmla="*/ 16 w 128"/>
                  <a:gd name="T3" fmla="*/ 88 h 118"/>
                  <a:gd name="T4" fmla="*/ 16 w 128"/>
                  <a:gd name="T5" fmla="*/ 118 h 118"/>
                  <a:gd name="T6" fmla="*/ 46 w 128"/>
                  <a:gd name="T7" fmla="*/ 88 h 118"/>
                  <a:gd name="T8" fmla="*/ 128 w 128"/>
                  <a:gd name="T9" fmla="*/ 88 h 118"/>
                  <a:gd name="T10" fmla="*/ 128 w 128"/>
                  <a:gd name="T11" fmla="*/ 0 h 118"/>
                  <a:gd name="T12" fmla="*/ 0 w 128"/>
                  <a:gd name="T13" fmla="*/ 0 h 118"/>
                  <a:gd name="T14" fmla="*/ 0 w 128"/>
                  <a:gd name="T15" fmla="*/ 88 h 118"/>
                  <a:gd name="T16" fmla="*/ 88 w 128"/>
                  <a:gd name="T17" fmla="*/ 39 h 118"/>
                  <a:gd name="T18" fmla="*/ 90 w 128"/>
                  <a:gd name="T19" fmla="*/ 36 h 118"/>
                  <a:gd name="T20" fmla="*/ 92 w 128"/>
                  <a:gd name="T21" fmla="*/ 35 h 118"/>
                  <a:gd name="T22" fmla="*/ 99 w 128"/>
                  <a:gd name="T23" fmla="*/ 35 h 118"/>
                  <a:gd name="T24" fmla="*/ 101 w 128"/>
                  <a:gd name="T25" fmla="*/ 36 h 118"/>
                  <a:gd name="T26" fmla="*/ 103 w 128"/>
                  <a:gd name="T27" fmla="*/ 39 h 118"/>
                  <a:gd name="T28" fmla="*/ 103 w 128"/>
                  <a:gd name="T29" fmla="*/ 45 h 118"/>
                  <a:gd name="T30" fmla="*/ 101 w 128"/>
                  <a:gd name="T31" fmla="*/ 48 h 118"/>
                  <a:gd name="T32" fmla="*/ 99 w 128"/>
                  <a:gd name="T33" fmla="*/ 50 h 118"/>
                  <a:gd name="T34" fmla="*/ 92 w 128"/>
                  <a:gd name="T35" fmla="*/ 50 h 118"/>
                  <a:gd name="T36" fmla="*/ 90 w 128"/>
                  <a:gd name="T37" fmla="*/ 48 h 118"/>
                  <a:gd name="T38" fmla="*/ 88 w 128"/>
                  <a:gd name="T39" fmla="*/ 45 h 118"/>
                  <a:gd name="T40" fmla="*/ 88 w 128"/>
                  <a:gd name="T41" fmla="*/ 39 h 118"/>
                  <a:gd name="T42" fmla="*/ 56 w 128"/>
                  <a:gd name="T43" fmla="*/ 39 h 118"/>
                  <a:gd name="T44" fmla="*/ 58 w 128"/>
                  <a:gd name="T45" fmla="*/ 36 h 118"/>
                  <a:gd name="T46" fmla="*/ 60 w 128"/>
                  <a:gd name="T47" fmla="*/ 35 h 118"/>
                  <a:gd name="T48" fmla="*/ 67 w 128"/>
                  <a:gd name="T49" fmla="*/ 35 h 118"/>
                  <a:gd name="T50" fmla="*/ 69 w 128"/>
                  <a:gd name="T51" fmla="*/ 36 h 118"/>
                  <a:gd name="T52" fmla="*/ 71 w 128"/>
                  <a:gd name="T53" fmla="*/ 39 h 118"/>
                  <a:gd name="T54" fmla="*/ 71 w 128"/>
                  <a:gd name="T55" fmla="*/ 45 h 118"/>
                  <a:gd name="T56" fmla="*/ 69 w 128"/>
                  <a:gd name="T57" fmla="*/ 48 h 118"/>
                  <a:gd name="T58" fmla="*/ 67 w 128"/>
                  <a:gd name="T59" fmla="*/ 50 h 118"/>
                  <a:gd name="T60" fmla="*/ 60 w 128"/>
                  <a:gd name="T61" fmla="*/ 50 h 118"/>
                  <a:gd name="T62" fmla="*/ 58 w 128"/>
                  <a:gd name="T63" fmla="*/ 48 h 118"/>
                  <a:gd name="T64" fmla="*/ 56 w 128"/>
                  <a:gd name="T65" fmla="*/ 45 h 118"/>
                  <a:gd name="T66" fmla="*/ 56 w 128"/>
                  <a:gd name="T67" fmla="*/ 39 h 118"/>
                  <a:gd name="T68" fmla="*/ 24 w 128"/>
                  <a:gd name="T69" fmla="*/ 39 h 118"/>
                  <a:gd name="T70" fmla="*/ 26 w 128"/>
                  <a:gd name="T71" fmla="*/ 36 h 118"/>
                  <a:gd name="T72" fmla="*/ 28 w 128"/>
                  <a:gd name="T73" fmla="*/ 35 h 118"/>
                  <a:gd name="T74" fmla="*/ 35 w 128"/>
                  <a:gd name="T75" fmla="*/ 35 h 118"/>
                  <a:gd name="T76" fmla="*/ 37 w 128"/>
                  <a:gd name="T77" fmla="*/ 37 h 118"/>
                  <a:gd name="T78" fmla="*/ 39 w 128"/>
                  <a:gd name="T79" fmla="*/ 39 h 118"/>
                  <a:gd name="T80" fmla="*/ 39 w 128"/>
                  <a:gd name="T81" fmla="*/ 46 h 118"/>
                  <a:gd name="T82" fmla="*/ 37 w 128"/>
                  <a:gd name="T83" fmla="*/ 48 h 118"/>
                  <a:gd name="T84" fmla="*/ 35 w 128"/>
                  <a:gd name="T85" fmla="*/ 50 h 118"/>
                  <a:gd name="T86" fmla="*/ 28 w 128"/>
                  <a:gd name="T87" fmla="*/ 50 h 118"/>
                  <a:gd name="T88" fmla="*/ 26 w 128"/>
                  <a:gd name="T89" fmla="*/ 48 h 118"/>
                  <a:gd name="T90" fmla="*/ 24 w 128"/>
                  <a:gd name="T91" fmla="*/ 46 h 118"/>
                  <a:gd name="T92" fmla="*/ 24 w 128"/>
                  <a:gd name="T93" fmla="*/ 3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8" h="118">
                    <a:moveTo>
                      <a:pt x="0" y="88"/>
                    </a:moveTo>
                    <a:cubicBezTo>
                      <a:pt x="16" y="88"/>
                      <a:pt x="16" y="88"/>
                      <a:pt x="16" y="88"/>
                    </a:cubicBezTo>
                    <a:cubicBezTo>
                      <a:pt x="16" y="118"/>
                      <a:pt x="16" y="118"/>
                      <a:pt x="16" y="118"/>
                    </a:cubicBezTo>
                    <a:cubicBezTo>
                      <a:pt x="46" y="88"/>
                      <a:pt x="46" y="88"/>
                      <a:pt x="46" y="88"/>
                    </a:cubicBezTo>
                    <a:cubicBezTo>
                      <a:pt x="128" y="88"/>
                      <a:pt x="128" y="88"/>
                      <a:pt x="128" y="88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88"/>
                    </a:lnTo>
                    <a:close/>
                    <a:moveTo>
                      <a:pt x="88" y="39"/>
                    </a:moveTo>
                    <a:cubicBezTo>
                      <a:pt x="89" y="38"/>
                      <a:pt x="89" y="37"/>
                      <a:pt x="90" y="36"/>
                    </a:cubicBezTo>
                    <a:cubicBezTo>
                      <a:pt x="91" y="36"/>
                      <a:pt x="92" y="35"/>
                      <a:pt x="92" y="35"/>
                    </a:cubicBezTo>
                    <a:cubicBezTo>
                      <a:pt x="94" y="34"/>
                      <a:pt x="97" y="34"/>
                      <a:pt x="99" y="35"/>
                    </a:cubicBezTo>
                    <a:cubicBezTo>
                      <a:pt x="100" y="35"/>
                      <a:pt x="101" y="36"/>
                      <a:pt x="101" y="36"/>
                    </a:cubicBezTo>
                    <a:cubicBezTo>
                      <a:pt x="102" y="37"/>
                      <a:pt x="103" y="38"/>
                      <a:pt x="103" y="39"/>
                    </a:cubicBezTo>
                    <a:cubicBezTo>
                      <a:pt x="104" y="41"/>
                      <a:pt x="104" y="43"/>
                      <a:pt x="103" y="45"/>
                    </a:cubicBezTo>
                    <a:cubicBezTo>
                      <a:pt x="103" y="46"/>
                      <a:pt x="102" y="47"/>
                      <a:pt x="101" y="48"/>
                    </a:cubicBezTo>
                    <a:cubicBezTo>
                      <a:pt x="101" y="49"/>
                      <a:pt x="100" y="49"/>
                      <a:pt x="99" y="50"/>
                    </a:cubicBezTo>
                    <a:cubicBezTo>
                      <a:pt x="97" y="50"/>
                      <a:pt x="94" y="50"/>
                      <a:pt x="92" y="50"/>
                    </a:cubicBezTo>
                    <a:cubicBezTo>
                      <a:pt x="92" y="49"/>
                      <a:pt x="91" y="49"/>
                      <a:pt x="90" y="48"/>
                    </a:cubicBezTo>
                    <a:cubicBezTo>
                      <a:pt x="89" y="47"/>
                      <a:pt x="89" y="46"/>
                      <a:pt x="88" y="45"/>
                    </a:cubicBezTo>
                    <a:cubicBezTo>
                      <a:pt x="87" y="43"/>
                      <a:pt x="87" y="41"/>
                      <a:pt x="88" y="39"/>
                    </a:cubicBezTo>
                    <a:close/>
                    <a:moveTo>
                      <a:pt x="56" y="39"/>
                    </a:moveTo>
                    <a:cubicBezTo>
                      <a:pt x="57" y="38"/>
                      <a:pt x="57" y="37"/>
                      <a:pt x="58" y="36"/>
                    </a:cubicBezTo>
                    <a:cubicBezTo>
                      <a:pt x="59" y="36"/>
                      <a:pt x="60" y="35"/>
                      <a:pt x="60" y="35"/>
                    </a:cubicBezTo>
                    <a:cubicBezTo>
                      <a:pt x="62" y="34"/>
                      <a:pt x="65" y="34"/>
                      <a:pt x="67" y="35"/>
                    </a:cubicBezTo>
                    <a:cubicBezTo>
                      <a:pt x="68" y="35"/>
                      <a:pt x="69" y="36"/>
                      <a:pt x="69" y="36"/>
                    </a:cubicBezTo>
                    <a:cubicBezTo>
                      <a:pt x="70" y="37"/>
                      <a:pt x="71" y="38"/>
                      <a:pt x="71" y="39"/>
                    </a:cubicBezTo>
                    <a:cubicBezTo>
                      <a:pt x="72" y="41"/>
                      <a:pt x="72" y="43"/>
                      <a:pt x="71" y="45"/>
                    </a:cubicBezTo>
                    <a:cubicBezTo>
                      <a:pt x="71" y="46"/>
                      <a:pt x="70" y="47"/>
                      <a:pt x="69" y="48"/>
                    </a:cubicBezTo>
                    <a:cubicBezTo>
                      <a:pt x="69" y="49"/>
                      <a:pt x="68" y="49"/>
                      <a:pt x="67" y="50"/>
                    </a:cubicBezTo>
                    <a:cubicBezTo>
                      <a:pt x="65" y="50"/>
                      <a:pt x="62" y="50"/>
                      <a:pt x="60" y="50"/>
                    </a:cubicBezTo>
                    <a:cubicBezTo>
                      <a:pt x="60" y="49"/>
                      <a:pt x="59" y="49"/>
                      <a:pt x="58" y="48"/>
                    </a:cubicBezTo>
                    <a:cubicBezTo>
                      <a:pt x="57" y="47"/>
                      <a:pt x="57" y="46"/>
                      <a:pt x="56" y="45"/>
                    </a:cubicBezTo>
                    <a:cubicBezTo>
                      <a:pt x="55" y="43"/>
                      <a:pt x="55" y="41"/>
                      <a:pt x="56" y="39"/>
                    </a:cubicBezTo>
                    <a:close/>
                    <a:moveTo>
                      <a:pt x="24" y="39"/>
                    </a:moveTo>
                    <a:cubicBezTo>
                      <a:pt x="25" y="38"/>
                      <a:pt x="25" y="37"/>
                      <a:pt x="26" y="36"/>
                    </a:cubicBezTo>
                    <a:cubicBezTo>
                      <a:pt x="27" y="36"/>
                      <a:pt x="28" y="35"/>
                      <a:pt x="28" y="35"/>
                    </a:cubicBezTo>
                    <a:cubicBezTo>
                      <a:pt x="30" y="34"/>
                      <a:pt x="33" y="34"/>
                      <a:pt x="35" y="35"/>
                    </a:cubicBezTo>
                    <a:cubicBezTo>
                      <a:pt x="36" y="35"/>
                      <a:pt x="37" y="36"/>
                      <a:pt x="37" y="37"/>
                    </a:cubicBezTo>
                    <a:cubicBezTo>
                      <a:pt x="38" y="37"/>
                      <a:pt x="39" y="38"/>
                      <a:pt x="39" y="39"/>
                    </a:cubicBezTo>
                    <a:cubicBezTo>
                      <a:pt x="40" y="41"/>
                      <a:pt x="40" y="44"/>
                      <a:pt x="39" y="46"/>
                    </a:cubicBezTo>
                    <a:cubicBezTo>
                      <a:pt x="39" y="46"/>
                      <a:pt x="38" y="47"/>
                      <a:pt x="37" y="48"/>
                    </a:cubicBezTo>
                    <a:cubicBezTo>
                      <a:pt x="37" y="49"/>
                      <a:pt x="36" y="49"/>
                      <a:pt x="35" y="50"/>
                    </a:cubicBezTo>
                    <a:cubicBezTo>
                      <a:pt x="33" y="51"/>
                      <a:pt x="30" y="51"/>
                      <a:pt x="28" y="50"/>
                    </a:cubicBezTo>
                    <a:cubicBezTo>
                      <a:pt x="28" y="49"/>
                      <a:pt x="27" y="49"/>
                      <a:pt x="26" y="48"/>
                    </a:cubicBezTo>
                    <a:cubicBezTo>
                      <a:pt x="25" y="47"/>
                      <a:pt x="25" y="46"/>
                      <a:pt x="24" y="46"/>
                    </a:cubicBezTo>
                    <a:cubicBezTo>
                      <a:pt x="23" y="44"/>
                      <a:pt x="23" y="41"/>
                      <a:pt x="24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9630" tIns="44814" rIns="89630" bIns="44814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192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30" b="0" i="0" u="none" strike="noStrike" kern="1200" cap="none" spc="0" normalizeH="0" baseline="0" noProof="0">
                  <a:ln>
                    <a:noFill/>
                  </a:ln>
                  <a:solidFill>
                    <a:srgbClr val="1A1A1A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  <p:grpSp>
            <p:nvGrpSpPr>
              <p:cNvPr id="130" name="Group 129">
                <a:extLst>
                  <a:ext uri="{FF2B5EF4-FFF2-40B4-BE49-F238E27FC236}">
                    <a16:creationId xmlns:a16="http://schemas.microsoft.com/office/drawing/2014/main" id="{B84F0FFC-CCF8-4C1D-8830-6D617677F171}"/>
                  </a:ext>
                </a:extLst>
              </p:cNvPr>
              <p:cNvGrpSpPr/>
              <p:nvPr/>
            </p:nvGrpSpPr>
            <p:grpSpPr>
              <a:xfrm>
                <a:off x="4075206" y="3321254"/>
                <a:ext cx="309392" cy="85755"/>
                <a:chOff x="4075206" y="3321254"/>
                <a:chExt cx="309392" cy="85755"/>
              </a:xfrm>
            </p:grpSpPr>
            <p:sp>
              <p:nvSpPr>
                <p:cNvPr id="131" name="Oval 130">
                  <a:extLst>
                    <a:ext uri="{FF2B5EF4-FFF2-40B4-BE49-F238E27FC236}">
                      <a16:creationId xmlns:a16="http://schemas.microsoft.com/office/drawing/2014/main" id="{C174C90E-D3BE-4A94-A62A-197E46038522}"/>
                    </a:ext>
                  </a:extLst>
                </p:cNvPr>
                <p:cNvSpPr/>
                <p:nvPr/>
              </p:nvSpPr>
              <p:spPr bwMode="auto">
                <a:xfrm>
                  <a:off x="4075206" y="3321254"/>
                  <a:ext cx="85755" cy="85755"/>
                </a:xfrm>
                <a:prstGeom prst="ellipse">
                  <a:avLst/>
                </a:prstGeom>
                <a:solidFill>
                  <a:srgbClr val="E6E6E6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32" name="Oval 131">
                  <a:extLst>
                    <a:ext uri="{FF2B5EF4-FFF2-40B4-BE49-F238E27FC236}">
                      <a16:creationId xmlns:a16="http://schemas.microsoft.com/office/drawing/2014/main" id="{C303E03E-48FF-4280-BB88-FE6E9FFC2755}"/>
                    </a:ext>
                  </a:extLst>
                </p:cNvPr>
                <p:cNvSpPr/>
                <p:nvPr/>
              </p:nvSpPr>
              <p:spPr bwMode="auto">
                <a:xfrm>
                  <a:off x="4187025" y="3321254"/>
                  <a:ext cx="85755" cy="85755"/>
                </a:xfrm>
                <a:prstGeom prst="ellipse">
                  <a:avLst/>
                </a:prstGeom>
                <a:solidFill>
                  <a:srgbClr val="E6E6E6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133" name="Oval 132">
                  <a:extLst>
                    <a:ext uri="{FF2B5EF4-FFF2-40B4-BE49-F238E27FC236}">
                      <a16:creationId xmlns:a16="http://schemas.microsoft.com/office/drawing/2014/main" id="{9BC3FA4E-670E-4674-91F9-13F3CCA72244}"/>
                    </a:ext>
                  </a:extLst>
                </p:cNvPr>
                <p:cNvSpPr/>
                <p:nvPr/>
              </p:nvSpPr>
              <p:spPr bwMode="auto">
                <a:xfrm>
                  <a:off x="4298843" y="3321254"/>
                  <a:ext cx="85755" cy="85755"/>
                </a:xfrm>
                <a:prstGeom prst="ellipse">
                  <a:avLst/>
                </a:prstGeom>
                <a:solidFill>
                  <a:srgbClr val="E6E6E6"/>
                </a:solidFill>
                <a:ln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3927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353" b="0" i="0" u="none" strike="noStrike" kern="1200" cap="none" spc="0" normalizeH="0" baseline="0" noProof="0" err="1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"/>
                    <a:ea typeface="Segoe UI" pitchFamily="34" charset="0"/>
                    <a:cs typeface="Segoe UI" pitchFamily="34" charset="0"/>
                  </a:endParaRPr>
                </a:p>
              </p:txBody>
            </p:sp>
          </p:grpSp>
        </p:grpSp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B64BB81A-AC11-437D-B9CB-53373C55FE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28981" y="2524710"/>
              <a:ext cx="2984919" cy="8291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05172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3">
            <a:extLst>
              <a:ext uri="{FF2B5EF4-FFF2-40B4-BE49-F238E27FC236}">
                <a16:creationId xmlns:a16="http://schemas.microsoft.com/office/drawing/2014/main" id="{AC52747D-A0CF-4239-BDC4-06A3FBDB8862}"/>
              </a:ext>
            </a:extLst>
          </p:cNvPr>
          <p:cNvSpPr txBox="1">
            <a:spLocks/>
          </p:cNvSpPr>
          <p:nvPr/>
        </p:nvSpPr>
        <p:spPr>
          <a:xfrm>
            <a:off x="3400326" y="2413336"/>
            <a:ext cx="723207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or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FB256-57F3-4F38-BF1D-EE6DFEBC3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429000"/>
            <a:ext cx="11025188" cy="430887"/>
          </a:xfrm>
        </p:spPr>
        <p:txBody>
          <a:bodyPr/>
          <a:lstStyle/>
          <a:p>
            <a:endParaRPr lang="en-US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6BE4B6-A96D-47FD-8C0C-7D1B843A4F92}"/>
              </a:ext>
            </a:extLst>
          </p:cNvPr>
          <p:cNvSpPr txBox="1">
            <a:spLocks/>
          </p:cNvSpPr>
          <p:nvPr/>
        </p:nvSpPr>
        <p:spPr>
          <a:xfrm rot="20689097">
            <a:off x="3305801" y="1586817"/>
            <a:ext cx="154277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AND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2B99B7D-7A74-4D56-B372-DD3F636901A8}"/>
              </a:ext>
            </a:extLst>
          </p:cNvPr>
          <p:cNvCxnSpPr>
            <a:cxnSpLocks/>
          </p:cNvCxnSpPr>
          <p:nvPr/>
        </p:nvCxnSpPr>
        <p:spPr>
          <a:xfrm>
            <a:off x="3312427" y="2623930"/>
            <a:ext cx="764761" cy="639514"/>
          </a:xfrm>
          <a:prstGeom prst="line">
            <a:avLst/>
          </a:prstGeom>
          <a:ln w="57150">
            <a:headEnd type="none" w="lg" len="med"/>
            <a:tailEnd type="none" w="lg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FE935A1-D040-45C0-9EAF-636F1EC62EF3}"/>
              </a:ext>
            </a:extLst>
          </p:cNvPr>
          <p:cNvCxnSpPr>
            <a:cxnSpLocks/>
          </p:cNvCxnSpPr>
          <p:nvPr/>
        </p:nvCxnSpPr>
        <p:spPr>
          <a:xfrm flipV="1">
            <a:off x="3305800" y="2647219"/>
            <a:ext cx="771388" cy="642730"/>
          </a:xfrm>
          <a:prstGeom prst="line">
            <a:avLst/>
          </a:prstGeom>
          <a:ln w="57150">
            <a:headEnd type="none" w="lg" len="med"/>
            <a:tailEnd type="none" w="lg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Title 3">
            <a:extLst>
              <a:ext uri="{FF2B5EF4-FFF2-40B4-BE49-F238E27FC236}">
                <a16:creationId xmlns:a16="http://schemas.microsoft.com/office/drawing/2014/main" id="{2501FAA4-56B2-48D6-AEED-E2901C69D612}"/>
              </a:ext>
            </a:extLst>
          </p:cNvPr>
          <p:cNvSpPr txBox="1">
            <a:spLocks/>
          </p:cNvSpPr>
          <p:nvPr/>
        </p:nvSpPr>
        <p:spPr>
          <a:xfrm>
            <a:off x="4153046" y="2413335"/>
            <a:ext cx="3324096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SharePoint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2E69BF6-73AA-474A-8FA2-6B29F25D179C}"/>
              </a:ext>
            </a:extLst>
          </p:cNvPr>
          <p:cNvSpPr txBox="1">
            <a:spLocks/>
          </p:cNvSpPr>
          <p:nvPr/>
        </p:nvSpPr>
        <p:spPr>
          <a:xfrm>
            <a:off x="580052" y="2413336"/>
            <a:ext cx="2923772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OneDrive</a:t>
            </a:r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9EE1F8BD-7209-4437-9A60-0BD5C4569BFF}"/>
              </a:ext>
            </a:extLst>
          </p:cNvPr>
          <p:cNvSpPr txBox="1">
            <a:spLocks/>
          </p:cNvSpPr>
          <p:nvPr/>
        </p:nvSpPr>
        <p:spPr>
          <a:xfrm>
            <a:off x="7047187" y="2413335"/>
            <a:ext cx="395244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48278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FB256-57F3-4F38-BF1D-EE6DFEBC3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429000"/>
            <a:ext cx="11025188" cy="2930033"/>
          </a:xfrm>
        </p:spPr>
        <p:txBody>
          <a:bodyPr/>
          <a:lstStyle/>
          <a:p>
            <a:r>
              <a:rPr lang="en-US"/>
              <a:t>Where do I put files?</a:t>
            </a:r>
          </a:p>
          <a:p>
            <a:r>
              <a:rPr lang="en-US"/>
              <a:t>	</a:t>
            </a:r>
            <a:r>
              <a:rPr lang="en-US" i="1"/>
              <a:t>Private stuff in my files; team stuff in a shared library</a:t>
            </a:r>
          </a:p>
          <a:p>
            <a:r>
              <a:rPr lang="en-US"/>
              <a:t>Where do I go to use my files?</a:t>
            </a:r>
          </a:p>
          <a:p>
            <a:r>
              <a:rPr lang="en-US"/>
              <a:t>	</a:t>
            </a:r>
            <a:r>
              <a:rPr lang="en-US" i="1"/>
              <a:t>Wherever it’s most productive!</a:t>
            </a:r>
          </a:p>
          <a:p>
            <a:r>
              <a:rPr lang="en-US"/>
              <a:t>OneDrive is the files app for Office 365. It enables you to access, share, and collaborate on all your files. 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6BE4B6-A96D-47FD-8C0C-7D1B843A4F92}"/>
              </a:ext>
            </a:extLst>
          </p:cNvPr>
          <p:cNvSpPr txBox="1">
            <a:spLocks/>
          </p:cNvSpPr>
          <p:nvPr/>
        </p:nvSpPr>
        <p:spPr>
          <a:xfrm>
            <a:off x="3382975" y="2413335"/>
            <a:ext cx="154277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AND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2501FAA4-56B2-48D6-AEED-E2901C69D612}"/>
              </a:ext>
            </a:extLst>
          </p:cNvPr>
          <p:cNvSpPr txBox="1">
            <a:spLocks/>
          </p:cNvSpPr>
          <p:nvPr/>
        </p:nvSpPr>
        <p:spPr>
          <a:xfrm>
            <a:off x="4946321" y="2413335"/>
            <a:ext cx="332409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SharePoint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2E69BF6-73AA-474A-8FA2-6B29F25D179C}"/>
              </a:ext>
            </a:extLst>
          </p:cNvPr>
          <p:cNvSpPr txBox="1">
            <a:spLocks/>
          </p:cNvSpPr>
          <p:nvPr/>
        </p:nvSpPr>
        <p:spPr>
          <a:xfrm>
            <a:off x="580052" y="2413336"/>
            <a:ext cx="2923772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OneDrive</a:t>
            </a:r>
          </a:p>
        </p:txBody>
      </p:sp>
    </p:spTree>
    <p:extLst>
      <p:ext uri="{BB962C8B-B14F-4D97-AF65-F5344CB8AC3E}">
        <p14:creationId xmlns:p14="http://schemas.microsoft.com/office/powerpoint/2010/main" val="98839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3">
            <a:extLst>
              <a:ext uri="{FF2B5EF4-FFF2-40B4-BE49-F238E27FC236}">
                <a16:creationId xmlns:a16="http://schemas.microsoft.com/office/drawing/2014/main" id="{AC52747D-A0CF-4239-BDC4-06A3FBDB8862}"/>
              </a:ext>
            </a:extLst>
          </p:cNvPr>
          <p:cNvSpPr txBox="1">
            <a:spLocks/>
          </p:cNvSpPr>
          <p:nvPr/>
        </p:nvSpPr>
        <p:spPr>
          <a:xfrm>
            <a:off x="3555088" y="2413336"/>
            <a:ext cx="723207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or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FB256-57F3-4F38-BF1D-EE6DFEBC3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429000"/>
            <a:ext cx="11025188" cy="430887"/>
          </a:xfrm>
        </p:spPr>
        <p:txBody>
          <a:bodyPr/>
          <a:lstStyle/>
          <a:p>
            <a:endParaRPr lang="en-US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6BE4B6-A96D-47FD-8C0C-7D1B843A4F92}"/>
              </a:ext>
            </a:extLst>
          </p:cNvPr>
          <p:cNvSpPr txBox="1">
            <a:spLocks/>
          </p:cNvSpPr>
          <p:nvPr/>
        </p:nvSpPr>
        <p:spPr>
          <a:xfrm rot="20689097">
            <a:off x="3460563" y="1586817"/>
            <a:ext cx="154277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AND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2B99B7D-7A74-4D56-B372-DD3F636901A8}"/>
              </a:ext>
            </a:extLst>
          </p:cNvPr>
          <p:cNvCxnSpPr>
            <a:cxnSpLocks/>
          </p:cNvCxnSpPr>
          <p:nvPr/>
        </p:nvCxnSpPr>
        <p:spPr>
          <a:xfrm>
            <a:off x="3467189" y="2623930"/>
            <a:ext cx="764761" cy="639514"/>
          </a:xfrm>
          <a:prstGeom prst="line">
            <a:avLst/>
          </a:prstGeom>
          <a:ln w="57150">
            <a:headEnd type="none" w="lg" len="med"/>
            <a:tailEnd type="none" w="lg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FE935A1-D040-45C0-9EAF-636F1EC62EF3}"/>
              </a:ext>
            </a:extLst>
          </p:cNvPr>
          <p:cNvCxnSpPr>
            <a:cxnSpLocks/>
          </p:cNvCxnSpPr>
          <p:nvPr/>
        </p:nvCxnSpPr>
        <p:spPr>
          <a:xfrm flipV="1">
            <a:off x="3460563" y="2647219"/>
            <a:ext cx="771387" cy="642730"/>
          </a:xfrm>
          <a:prstGeom prst="line">
            <a:avLst/>
          </a:prstGeom>
          <a:ln w="57150">
            <a:headEnd type="none" w="lg" len="med"/>
            <a:tailEnd type="none" w="lg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Title 3">
            <a:extLst>
              <a:ext uri="{FF2B5EF4-FFF2-40B4-BE49-F238E27FC236}">
                <a16:creationId xmlns:a16="http://schemas.microsoft.com/office/drawing/2014/main" id="{2501FAA4-56B2-48D6-AEED-E2901C69D612}"/>
              </a:ext>
            </a:extLst>
          </p:cNvPr>
          <p:cNvSpPr txBox="1">
            <a:spLocks/>
          </p:cNvSpPr>
          <p:nvPr/>
        </p:nvSpPr>
        <p:spPr>
          <a:xfrm>
            <a:off x="4341676" y="2413335"/>
            <a:ext cx="5111331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Microsoft Teams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2E69BF6-73AA-474A-8FA2-6B29F25D179C}"/>
              </a:ext>
            </a:extLst>
          </p:cNvPr>
          <p:cNvSpPr txBox="1">
            <a:spLocks/>
          </p:cNvSpPr>
          <p:nvPr/>
        </p:nvSpPr>
        <p:spPr>
          <a:xfrm>
            <a:off x="580051" y="2413336"/>
            <a:ext cx="343499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SharePoint</a:t>
            </a:r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9EE1F8BD-7209-4437-9A60-0BD5C4569BFF}"/>
              </a:ext>
            </a:extLst>
          </p:cNvPr>
          <p:cNvSpPr txBox="1">
            <a:spLocks/>
          </p:cNvSpPr>
          <p:nvPr/>
        </p:nvSpPr>
        <p:spPr>
          <a:xfrm>
            <a:off x="8702081" y="2413335"/>
            <a:ext cx="395244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605655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0FB256-57F3-4F38-BF1D-EE6DFEBC3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429000"/>
            <a:ext cx="11025188" cy="2930033"/>
          </a:xfrm>
        </p:spPr>
        <p:txBody>
          <a:bodyPr/>
          <a:lstStyle/>
          <a:p>
            <a:r>
              <a:rPr lang="en-US"/>
              <a:t>When should I use SharePoint?</a:t>
            </a:r>
          </a:p>
          <a:p>
            <a:r>
              <a:rPr lang="en-US"/>
              <a:t>	</a:t>
            </a:r>
            <a:r>
              <a:rPr lang="en-US" i="1"/>
              <a:t>Every Team uses SharePoint!</a:t>
            </a:r>
          </a:p>
          <a:p>
            <a:r>
              <a:rPr lang="en-US"/>
              <a:t>Where do I go to work with my team?</a:t>
            </a:r>
          </a:p>
          <a:p>
            <a:r>
              <a:rPr lang="en-US"/>
              <a:t>	</a:t>
            </a:r>
            <a:r>
              <a:rPr lang="en-US" i="1"/>
              <a:t>Wherever it’s most productive!</a:t>
            </a:r>
          </a:p>
          <a:p>
            <a:r>
              <a:rPr lang="en-US"/>
              <a:t>SharePoint will be best for creating and managing lists, pages and composite apps that can be used by everyone in Teams.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6BE4B6-A96D-47FD-8C0C-7D1B843A4F92}"/>
              </a:ext>
            </a:extLst>
          </p:cNvPr>
          <p:cNvSpPr txBox="1">
            <a:spLocks/>
          </p:cNvSpPr>
          <p:nvPr/>
        </p:nvSpPr>
        <p:spPr>
          <a:xfrm>
            <a:off x="3575394" y="2413335"/>
            <a:ext cx="154277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AND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2501FAA4-56B2-48D6-AEED-E2901C69D612}"/>
              </a:ext>
            </a:extLst>
          </p:cNvPr>
          <p:cNvSpPr txBox="1">
            <a:spLocks/>
          </p:cNvSpPr>
          <p:nvPr/>
        </p:nvSpPr>
        <p:spPr>
          <a:xfrm>
            <a:off x="5122275" y="2413335"/>
            <a:ext cx="5111332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Microsoft Teams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2E69BF6-73AA-474A-8FA2-6B29F25D179C}"/>
              </a:ext>
            </a:extLst>
          </p:cNvPr>
          <p:cNvSpPr txBox="1">
            <a:spLocks/>
          </p:cNvSpPr>
          <p:nvPr/>
        </p:nvSpPr>
        <p:spPr>
          <a:xfrm>
            <a:off x="580051" y="2413336"/>
            <a:ext cx="3434995" cy="1015663"/>
          </a:xfrm>
          <a:prstGeom prst="rect">
            <a:avLst/>
          </a:prstGeom>
          <a:noFill/>
        </p:spPr>
        <p:txBody>
          <a:bodyPr vert="horz" wrap="square" lIns="0" tIns="91440" rIns="0" bIns="91440" rtlCol="0" anchor="b" anchorCtr="0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b="0" kern="1200" cap="none" spc="-98" baseline="0">
                <a:ln w="3175">
                  <a:noFill/>
                </a:ln>
                <a:solidFill>
                  <a:schemeClr val="bg1"/>
                </a:soli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-98" normalizeH="0" baseline="0" noProof="0" dirty="0">
                <a:ln w="3175"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/>
              </a:rPr>
              <a:t>SharePoint</a:t>
            </a:r>
          </a:p>
        </p:txBody>
      </p:sp>
    </p:spTree>
    <p:extLst>
      <p:ext uri="{BB962C8B-B14F-4D97-AF65-F5344CB8AC3E}">
        <p14:creationId xmlns:p14="http://schemas.microsoft.com/office/powerpoint/2010/main" val="17923098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EE0EA089-F593-AB4C-B45F-D44ADB76BEE4}"/>
              </a:ext>
            </a:extLst>
          </p:cNvPr>
          <p:cNvSpPr/>
          <p:nvPr/>
        </p:nvSpPr>
        <p:spPr bwMode="auto">
          <a:xfrm>
            <a:off x="867" y="3969657"/>
            <a:ext cx="12193529" cy="2504746"/>
          </a:xfrm>
          <a:prstGeom prst="rect">
            <a:avLst/>
          </a:prstGeom>
          <a:solidFill>
            <a:srgbClr val="C7E0F4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927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867" y="1161373"/>
            <a:ext cx="12193529" cy="2520123"/>
          </a:xfrm>
          <a:prstGeom prst="rect">
            <a:avLst/>
          </a:prstGeom>
          <a:solidFill>
            <a:srgbClr val="BCBCD6"/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59" tIns="143407" rIns="179259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3927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3D79104-237F-4821-8D5A-292065F914F7}"/>
              </a:ext>
            </a:extLst>
          </p:cNvPr>
          <p:cNvSpPr txBox="1"/>
          <p:nvPr/>
        </p:nvSpPr>
        <p:spPr>
          <a:xfrm>
            <a:off x="4852586" y="1158570"/>
            <a:ext cx="2491527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Files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9E43BE3-A1E9-41D7-92CF-9AF60A02C94D}"/>
              </a:ext>
            </a:extLst>
          </p:cNvPr>
          <p:cNvSpPr txBox="1"/>
          <p:nvPr/>
        </p:nvSpPr>
        <p:spPr>
          <a:xfrm>
            <a:off x="7915852" y="1161625"/>
            <a:ext cx="3944052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Lists, Pages and apps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BB0192E-425F-4EB5-A53D-79896AD39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" y="527466"/>
            <a:ext cx="12191133" cy="553998"/>
          </a:xfrm>
        </p:spPr>
        <p:txBody>
          <a:bodyPr vert="horz" wrap="square" lIns="143407" tIns="89630" rIns="143407" bIns="89630" rtlCol="0" anchor="t">
            <a:noAutofit/>
          </a:bodyPr>
          <a:lstStyle/>
          <a:p>
            <a:pPr algn="ctr" defTabSz="914016"/>
            <a:r>
              <a:rPr lang="en-US" sz="3600">
                <a:latin typeface="Gill Sans MT"/>
                <a:cs typeface="Segoe UI Semibold" panose="020B0702040204020203" pitchFamily="34" charset="0"/>
              </a:rPr>
              <a:t>Integrated Experiences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A6E9747-BF68-4B43-AFC4-FB36AE5A4D45}"/>
              </a:ext>
            </a:extLst>
          </p:cNvPr>
          <p:cNvSpPr txBox="1"/>
          <p:nvPr/>
        </p:nvSpPr>
        <p:spPr>
          <a:xfrm>
            <a:off x="1099652" y="1158570"/>
            <a:ext cx="2491527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News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2EE3ED3-622D-4C67-A65C-7E92A8E2353C}"/>
              </a:ext>
            </a:extLst>
          </p:cNvPr>
          <p:cNvSpPr txBox="1"/>
          <p:nvPr/>
        </p:nvSpPr>
        <p:spPr>
          <a:xfrm>
            <a:off x="4852586" y="3988426"/>
            <a:ext cx="2491527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Add a team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B34EB51-D2A8-4A35-809A-263EEF823071}"/>
              </a:ext>
            </a:extLst>
          </p:cNvPr>
          <p:cNvSpPr txBox="1"/>
          <p:nvPr/>
        </p:nvSpPr>
        <p:spPr>
          <a:xfrm>
            <a:off x="8205209" y="3993227"/>
            <a:ext cx="3365338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Tabs as pages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EA08074-51FF-48CE-B028-3C52423473DB}"/>
              </a:ext>
            </a:extLst>
          </p:cNvPr>
          <p:cNvSpPr txBox="1"/>
          <p:nvPr/>
        </p:nvSpPr>
        <p:spPr>
          <a:xfrm>
            <a:off x="1019441" y="4017795"/>
            <a:ext cx="2641921" cy="6276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gradFill>
                  <a:gsLst>
                    <a:gs pos="2917">
                      <a:srgbClr val="000000"/>
                    </a:gs>
                    <a:gs pos="30000">
                      <a:srgbClr val="000000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  <a:cs typeface="Segoe UI Light" panose="020B0502040204020203" pitchFamily="34" charset="0"/>
              </a:rPr>
              <a:t>Channel folders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FE698B9-FF3F-48E9-86C9-F17D8540C932}"/>
              </a:ext>
            </a:extLst>
          </p:cNvPr>
          <p:cNvSpPr txBox="1"/>
          <p:nvPr/>
        </p:nvSpPr>
        <p:spPr>
          <a:xfrm>
            <a:off x="1585" y="3077919"/>
            <a:ext cx="12193529" cy="5722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Gill Sans MT"/>
              </a:rPr>
              <a:t>Experience OneDrive and SharePoint in Microsoft Teams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2917">
                    <a:srgbClr val="000000"/>
                  </a:gs>
                  <a:gs pos="30000">
                    <a:srgbClr val="000000"/>
                  </a:gs>
                </a:gsLst>
                <a:lin ang="5400000" scaled="0"/>
              </a:gradFill>
              <a:effectLst/>
              <a:uLnTx/>
              <a:uFillTx/>
              <a:latin typeface="Gill Sans MT"/>
              <a:cs typeface="Segoe UI Light" panose="020B050204020402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2B1FE7F-34EE-4D5C-AC66-424991E8501F}"/>
              </a:ext>
            </a:extLst>
          </p:cNvPr>
          <p:cNvSpPr txBox="1"/>
          <p:nvPr/>
        </p:nvSpPr>
        <p:spPr>
          <a:xfrm>
            <a:off x="1585" y="5902104"/>
            <a:ext cx="12193529" cy="572299"/>
          </a:xfrm>
          <a:prstGeom prst="rect">
            <a:avLst/>
          </a:prstGeom>
          <a:noFill/>
        </p:spPr>
        <p:txBody>
          <a:bodyPr wrap="square" lIns="182776" tIns="146222" rIns="182776" bIns="146222" rtlCol="0">
            <a:spAutoFit/>
          </a:bodyPr>
          <a:lstStyle/>
          <a:p>
            <a:pPr marL="0" marR="0" lvl="0" indent="0" algn="ctr" defTabSz="89587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Gill Sans MT"/>
              </a:rPr>
              <a:t>Experience Microsoft Teams in SharePoint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2917">
                    <a:srgbClr val="000000"/>
                  </a:gs>
                  <a:gs pos="30000">
                    <a:srgbClr val="000000"/>
                  </a:gs>
                </a:gsLst>
                <a:lin ang="5400000" scaled="0"/>
              </a:gradFill>
              <a:effectLst/>
              <a:uLnTx/>
              <a:uFillTx/>
              <a:latin typeface="Gill Sans MT"/>
              <a:cs typeface="Segoe UI Light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27C679-E681-43A0-AB30-55943D674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90769" y="2319463"/>
            <a:ext cx="1114229" cy="9721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3E67B5-933E-4C66-AF0D-F0A150531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196" y="1745250"/>
            <a:ext cx="1510438" cy="1350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0B7EB8-4899-4B24-A0E5-79086B73F1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4622" y="1727123"/>
            <a:ext cx="1547455" cy="13501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86F995-5D50-4E03-9D7C-398C8F2C83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2659" y="1718105"/>
            <a:ext cx="1510438" cy="13165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72097A-E004-4E6B-BC4C-8EF633E442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2933" y="4635687"/>
            <a:ext cx="1564964" cy="1394757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DB2E7FBA-8285-7A46-9C64-889145EBC0A4}"/>
              </a:ext>
            </a:extLst>
          </p:cNvPr>
          <p:cNvGrpSpPr/>
          <p:nvPr/>
        </p:nvGrpSpPr>
        <p:grpSpPr>
          <a:xfrm>
            <a:off x="5352543" y="4636154"/>
            <a:ext cx="1491613" cy="1245498"/>
            <a:chOff x="5270096" y="5062194"/>
            <a:chExt cx="1676618" cy="1399977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E0000A8-E1A3-47A0-8A1D-695FCA399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270096" y="5062194"/>
              <a:ext cx="1676618" cy="139997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C26DC88-37B2-4095-BFDB-3F486BD87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499209" y="5227228"/>
              <a:ext cx="1019669" cy="7766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BE1CC2A-4251-4964-A5E1-989C68489CD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79664" y="5234175"/>
              <a:ext cx="219545" cy="1227996"/>
            </a:xfrm>
            <a:prstGeom prst="line">
              <a:avLst/>
            </a:prstGeom>
            <a:ln>
              <a:headEnd type="none" w="lg" len="med"/>
              <a:tailEnd type="none" w="lg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3C9F2DF-BCE9-4F52-9A58-DCB707CDB5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79664" y="6010784"/>
              <a:ext cx="1239214" cy="444743"/>
            </a:xfrm>
            <a:prstGeom prst="line">
              <a:avLst/>
            </a:prstGeom>
            <a:ln>
              <a:solidFill>
                <a:schemeClr val="tx1"/>
              </a:solidFill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187BF94-82AF-4535-8AB3-D38A6131C43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08135" y="4635687"/>
            <a:ext cx="1559486" cy="13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6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-3.33333E-6 L -2.08333E-7 0.04352 " pathEditMode="relative" rAng="0" ptsTypes="AA">
                                      <p:cBhvr>
                                        <p:cTn id="12" dur="5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decel="100000" fill="hold" grpId="1" nodeType="withEffect">
                                  <p:stCondLst>
                                    <p:cond delay="650"/>
                                  </p:stCondLst>
                                  <p:childTnLst>
                                    <p:animMotion origin="layout" path="M 2.5E-6 3.7037E-6 L 2.5E-6 0.04351 " pathEditMode="relative" rAng="0" ptsTypes="AA">
                                      <p:cBhvr>
                                        <p:cTn id="17" dur="5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29167E-6 -3.33333E-6 L 2.29167E-6 0.04352 " pathEditMode="relative" rAng="0" ptsTypes="AA">
                                      <p:cBhvr>
                                        <p:cTn id="22" dur="5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-4.81481E-6 L -2.08333E-7 0.04352 " pathEditMode="relative" rAng="0" ptsTypes="AA">
                                      <p:cBhvr>
                                        <p:cTn id="27" dur="5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decel="100000" fill="hold" grpId="1" nodeType="withEffect">
                                  <p:stCondLst>
                                    <p:cond delay="650"/>
                                  </p:stCondLst>
                                  <p:childTnLst>
                                    <p:animMotion origin="layout" path="M 2.29167E-6 7.40741E-7 L 2.29167E-6 0.04352 " pathEditMode="relative" rAng="0" ptsTypes="AA">
                                      <p:cBhvr>
                                        <p:cTn id="32" dur="5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29167E-6 -3.33333E-6 L 2.29167E-6 0.04352 " pathEditMode="relative" rAng="0" ptsTypes="AA">
                                      <p:cBhvr>
                                        <p:cTn id="37" dur="5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6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4161E-6 -6.71811E-7 L 1.04161E-6 0.04358 " pathEditMode="relative" rAng="0" ptsTypes="AA">
                                      <p:cBhvr>
                                        <p:cTn id="42" dur="50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9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4161E-6 -6.71811E-7 L 1.04161E-6 0.04358 " pathEditMode="relative" rAng="0" ptsTypes="AA">
                                      <p:cBhvr>
                                        <p:cTn id="47" dur="5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2" grpId="0" animBg="1"/>
      <p:bldP spid="25" grpId="0"/>
      <p:bldP spid="25" grpId="1"/>
      <p:bldP spid="32" grpId="0"/>
      <p:bldP spid="32" grpId="1"/>
      <p:bldP spid="26" grpId="0"/>
      <p:bldP spid="26" grpId="1"/>
      <p:bldP spid="40" grpId="0"/>
      <p:bldP spid="40" grpId="1"/>
      <p:bldP spid="41" grpId="0"/>
      <p:bldP spid="41" grpId="1"/>
      <p:bldP spid="42" grpId="0"/>
      <p:bldP spid="42" grpId="1"/>
      <p:bldP spid="52" grpId="0"/>
      <p:bldP spid="52" grpId="1"/>
      <p:bldP spid="53" grpId="0"/>
      <p:bldP spid="53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805E4-D270-479D-B7B6-0747CCCA1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Content collaboration without barriers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B0A4782-919A-4A88-B8D5-B08BA47A49EA}"/>
              </a:ext>
            </a:extLst>
          </p:cNvPr>
          <p:cNvGraphicFramePr/>
          <p:nvPr>
            <p:extLst/>
          </p:nvPr>
        </p:nvGraphicFramePr>
        <p:xfrm>
          <a:off x="266920" y="878969"/>
          <a:ext cx="11655840" cy="373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398569B-1098-458D-9A48-E70D081B31F0}"/>
              </a:ext>
            </a:extLst>
          </p:cNvPr>
          <p:cNvSpPr txBox="1"/>
          <p:nvPr/>
        </p:nvSpPr>
        <p:spPr>
          <a:xfrm>
            <a:off x="8214023" y="4214284"/>
            <a:ext cx="3918472" cy="1421121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Desktop, Web, and mobile</a:t>
            </a: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OneDrive, SharePoint and Teams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4BEFA6-8C74-4A5A-8F14-945AA37CEEE5}"/>
              </a:ext>
            </a:extLst>
          </p:cNvPr>
          <p:cNvSpPr txBox="1"/>
          <p:nvPr/>
        </p:nvSpPr>
        <p:spPr>
          <a:xfrm>
            <a:off x="119837" y="4197713"/>
            <a:ext cx="3660399" cy="1575009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Groupify</a:t>
            </a:r>
            <a:endParaRPr kumimoji="0" lang="en-US" sz="2353" b="0" i="0" u="none" strike="noStrike" kern="1200" cap="none" spc="0" normalizeH="0" baseline="0" noProof="0">
              <a:ln>
                <a:noFill/>
              </a:ln>
              <a:gradFill>
                <a:gsLst>
                  <a:gs pos="2917">
                    <a:srgbClr val="1A1A1A"/>
                  </a:gs>
                  <a:gs pos="30000">
                    <a:srgbClr val="1A1A1A"/>
                  </a:gs>
                </a:gsLst>
                <a:lin ang="5400000" scaled="0"/>
              </a:gradFill>
              <a:effectLst/>
              <a:uLnTx/>
              <a:uFillTx/>
              <a:latin typeface="Gill Sans MT"/>
            </a:endParaRP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Teamify</a:t>
            </a:r>
            <a:endParaRPr kumimoji="0" lang="en-US" sz="2353" b="0" i="0" u="none" strike="noStrike" kern="1200" cap="none" spc="0" normalizeH="0" baseline="0" noProof="0">
              <a:ln>
                <a:noFill/>
              </a:ln>
              <a:gradFill>
                <a:gsLst>
                  <a:gs pos="2917">
                    <a:srgbClr val="1A1A1A"/>
                  </a:gs>
                  <a:gs pos="30000">
                    <a:srgbClr val="1A1A1A"/>
                  </a:gs>
                </a:gsLst>
                <a:lin ang="5400000" scaled="0"/>
              </a:gradFill>
              <a:effectLst/>
              <a:uLnTx/>
              <a:uFillTx/>
              <a:latin typeface="Gill Sans MT"/>
            </a:endParaRP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Hubify</a:t>
            </a:r>
            <a:endParaRPr kumimoji="0" lang="en-US" sz="2353" b="0" i="0" u="none" strike="noStrike" kern="1200" cap="none" spc="0" normalizeH="0" baseline="0" noProof="0">
              <a:ln>
                <a:noFill/>
              </a:ln>
              <a:gradFill>
                <a:gsLst>
                  <a:gs pos="2917">
                    <a:srgbClr val="1A1A1A"/>
                  </a:gs>
                  <a:gs pos="30000">
                    <a:srgbClr val="1A1A1A"/>
                  </a:gs>
                </a:gsLst>
                <a:lin ang="5400000" scaled="0"/>
              </a:gradFill>
              <a:effectLst/>
              <a:uLnTx/>
              <a:uFillTx/>
              <a:latin typeface="Gill Sans M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185FB-3C69-4D30-9B08-CC9841E4CFB0}"/>
              </a:ext>
            </a:extLst>
          </p:cNvPr>
          <p:cNvSpPr txBox="1"/>
          <p:nvPr/>
        </p:nvSpPr>
        <p:spPr>
          <a:xfrm>
            <a:off x="3989971" y="4214285"/>
            <a:ext cx="4083437" cy="1575009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25TB site collection</a:t>
            </a: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15GB files</a:t>
            </a: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1A1A1A"/>
                    </a:gs>
                    <a:gs pos="3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30M item lists and libraries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6B7A8DD-CF58-4031-B140-F8B797B263C8}"/>
              </a:ext>
            </a:extLst>
          </p:cNvPr>
          <p:cNvSpPr txBox="1">
            <a:spLocks/>
          </p:cNvSpPr>
          <p:nvPr/>
        </p:nvSpPr>
        <p:spPr>
          <a:xfrm>
            <a:off x="0" y="6304002"/>
            <a:ext cx="12192000" cy="43088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ctr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-50" normalizeH="0" baseline="0" noProof="0">
                <a:ln w="3175"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Gill Sans MT"/>
              </a:rPr>
              <a:t>Build your modern intranet on SharePoint in Office 365</a:t>
            </a:r>
          </a:p>
        </p:txBody>
      </p:sp>
    </p:spTree>
    <p:extLst>
      <p:ext uri="{BB962C8B-B14F-4D97-AF65-F5344CB8AC3E}">
        <p14:creationId xmlns:p14="http://schemas.microsoft.com/office/powerpoint/2010/main" val="4152753074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19AF-8AC8-4EC7-9884-88797EDE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386FAC-8C4A-4465-A810-16CB7CA283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err="1"/>
              <a:t>Collaboration</a:t>
            </a:r>
            <a:endParaRPr lang="en-SI" err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526C2F-A6C3-462F-BB75-94509033F7BB}"/>
              </a:ext>
            </a:extLst>
          </p:cNvPr>
          <p:cNvSpPr txBox="1"/>
          <p:nvPr/>
        </p:nvSpPr>
        <p:spPr>
          <a:xfrm>
            <a:off x="7360102" y="3055946"/>
            <a:ext cx="4415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sl-SI" dirty="0" err="1"/>
              <a:t>Planner</a:t>
            </a:r>
            <a:endParaRPr lang="sl-SI" dirty="0"/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sl-SI" dirty="0" err="1"/>
              <a:t>Meetings</a:t>
            </a:r>
            <a:endParaRPr lang="sl-SI" dirty="0"/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sl-SI" dirty="0"/>
              <a:t>OneNote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sl-SI" dirty="0"/>
              <a:t>SharePoint </a:t>
            </a:r>
            <a:r>
              <a:rPr lang="sl-SI" dirty="0" err="1"/>
              <a:t>News</a:t>
            </a:r>
            <a:endParaRPr lang="sl-SI" dirty="0"/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sl-SI" dirty="0" err="1"/>
              <a:t>Bots</a:t>
            </a:r>
            <a:endParaRPr lang="sl-SI" dirty="0"/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1584131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A5FB4-C845-40C3-B3DE-7792ADAF4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 is </a:t>
            </a:r>
            <a:r>
              <a:rPr lang="sl-SI" dirty="0" err="1"/>
              <a:t>coming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560060-5B75-449A-842D-7C47DB0691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42873250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E6DE5D9-4CA5-4D3E-AE5A-CAB3B7B2A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92B4F7E-16E7-4F0D-87D0-52A85FA23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endParaRPr lang="sl-SI" dirty="0"/>
          </a:p>
          <a:p>
            <a:pPr lvl="1"/>
            <a:r>
              <a:rPr lang="sl-SI" dirty="0"/>
              <a:t>MS </a:t>
            </a:r>
            <a:r>
              <a:rPr lang="sl-SI" dirty="0" err="1"/>
              <a:t>Teams</a:t>
            </a:r>
            <a:r>
              <a:rPr lang="sl-SI" dirty="0"/>
              <a:t> as part of O365 </a:t>
            </a:r>
            <a:r>
              <a:rPr lang="sl-SI" dirty="0" err="1"/>
              <a:t>ProPlus</a:t>
            </a:r>
            <a:endParaRPr lang="sl-SI" b="1" dirty="0"/>
          </a:p>
          <a:p>
            <a:pPr lvl="1"/>
            <a:r>
              <a:rPr lang="en-US" dirty="0"/>
              <a:t>Show and hide teams to stay organized </a:t>
            </a:r>
            <a:endParaRPr lang="sl-SI" dirty="0"/>
          </a:p>
          <a:p>
            <a:pPr lvl="1"/>
            <a:r>
              <a:rPr lang="sl-SI" dirty="0"/>
              <a:t>PowerShell 1.0 GA</a:t>
            </a:r>
          </a:p>
          <a:p>
            <a:r>
              <a:rPr lang="sl-SI" dirty="0" err="1"/>
              <a:t>Roadmap</a:t>
            </a:r>
            <a:endParaRPr lang="sl-SI" dirty="0"/>
          </a:p>
          <a:p>
            <a:pPr lvl="1"/>
            <a:r>
              <a:rPr lang="en-US" b="1" dirty="0"/>
              <a:t>SharePoint and Microsoft Teams: new Files experience</a:t>
            </a:r>
            <a:endParaRPr lang="sl-SI" b="1" dirty="0"/>
          </a:p>
          <a:p>
            <a:pPr lvl="2"/>
            <a:r>
              <a:rPr lang="sl-SI" b="1" dirty="0" err="1"/>
              <a:t>Currently</a:t>
            </a:r>
            <a:r>
              <a:rPr lang="sl-SI" b="1" dirty="0"/>
              <a:t> </a:t>
            </a:r>
            <a:r>
              <a:rPr lang="sl-SI" b="1" dirty="0" err="1"/>
              <a:t>Teams</a:t>
            </a:r>
            <a:r>
              <a:rPr lang="sl-SI" b="1" dirty="0"/>
              <a:t> </a:t>
            </a:r>
            <a:r>
              <a:rPr lang="sl-SI" b="1" dirty="0" err="1"/>
              <a:t>does</a:t>
            </a:r>
            <a:r>
              <a:rPr lang="sl-SI" b="1" dirty="0"/>
              <a:t> not </a:t>
            </a:r>
            <a:r>
              <a:rPr lang="sl-SI" b="1" dirty="0" err="1"/>
              <a:t>respect</a:t>
            </a:r>
            <a:r>
              <a:rPr lang="sl-SI" b="1" dirty="0"/>
              <a:t> SharePoint </a:t>
            </a:r>
            <a:r>
              <a:rPr lang="sl-SI" b="1" dirty="0" err="1"/>
              <a:t>library</a:t>
            </a:r>
            <a:r>
              <a:rPr lang="sl-SI" b="1" dirty="0"/>
              <a:t> </a:t>
            </a:r>
            <a:r>
              <a:rPr lang="sl-SI" b="1" dirty="0" err="1"/>
              <a:t>settings</a:t>
            </a:r>
            <a:endParaRPr lang="sl-SI" b="1" dirty="0"/>
          </a:p>
          <a:p>
            <a:pPr lvl="1"/>
            <a:r>
              <a:rPr lang="fr-FR" b="1" dirty="0"/>
              <a:t>Microsoft Teams – </a:t>
            </a:r>
            <a:r>
              <a:rPr lang="fr-FR" b="1" dirty="0" err="1"/>
              <a:t>Announcements</a:t>
            </a:r>
            <a:endParaRPr lang="sl-SI" b="1" dirty="0"/>
          </a:p>
          <a:p>
            <a:pPr lvl="1"/>
            <a:endParaRPr lang="sl-SI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C2520A2-1BB2-4309-8CF8-32D76A465E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906066"/>
              </p:ext>
            </p:extLst>
          </p:nvPr>
        </p:nvGraphicFramePr>
        <p:xfrm>
          <a:off x="6871282" y="2180496"/>
          <a:ext cx="4917948" cy="2225040"/>
        </p:xfrm>
        <a:graphic>
          <a:graphicData uri="http://schemas.openxmlformats.org/drawingml/2006/table">
            <a:tbl>
              <a:tblPr/>
              <a:tblGrid>
                <a:gridCol w="1639316">
                  <a:extLst>
                    <a:ext uri="{9D8B030D-6E8A-4147-A177-3AD203B41FA5}">
                      <a16:colId xmlns:a16="http://schemas.microsoft.com/office/drawing/2014/main" val="1689645981"/>
                    </a:ext>
                  </a:extLst>
                </a:gridCol>
                <a:gridCol w="1104698">
                  <a:extLst>
                    <a:ext uri="{9D8B030D-6E8A-4147-A177-3AD203B41FA5}">
                      <a16:colId xmlns:a16="http://schemas.microsoft.com/office/drawing/2014/main" val="4102302547"/>
                    </a:ext>
                  </a:extLst>
                </a:gridCol>
                <a:gridCol w="2173934">
                  <a:extLst>
                    <a:ext uri="{9D8B030D-6E8A-4147-A177-3AD203B41FA5}">
                      <a16:colId xmlns:a16="http://schemas.microsoft.com/office/drawing/2014/main" val="3960423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dirty="0">
                          <a:effectLst/>
                        </a:rPr>
                        <a:t>Update </a:t>
                      </a:r>
                      <a:r>
                        <a:rPr lang="fr-FR" sz="1400" b="1" dirty="0" err="1">
                          <a:effectLst/>
                        </a:rPr>
                        <a:t>channel</a:t>
                      </a:r>
                      <a:endParaRPr lang="fr-FR" sz="1400" dirty="0">
                        <a:effectLst/>
                      </a:endParaRPr>
                    </a:p>
                  </a:txBody>
                  <a:tcPr marL="121920" marR="121920" marT="91440" marB="91440" anchor="b">
                    <a:lnL w="12700" cap="flat" cmpd="sng" algn="ctr">
                      <a:solidFill>
                        <a:srgbClr val="486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06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86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B076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>
                          <a:effectLst/>
                        </a:rPr>
                        <a:t>Version</a:t>
                      </a:r>
                      <a:endParaRPr lang="fr-FR" sz="1400">
                        <a:effectLst/>
                      </a:endParaRPr>
                    </a:p>
                  </a:txBody>
                  <a:tcPr marL="121920" marR="121920" marT="91440" marB="91440" anchor="b">
                    <a:lnL w="12700" cap="flat" cmpd="sng" algn="ctr">
                      <a:solidFill>
                        <a:srgbClr val="206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86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06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87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>
                          <a:effectLst/>
                        </a:rPr>
                        <a:t>Date</a:t>
                      </a:r>
                      <a:endParaRPr lang="fr-FR" sz="1400">
                        <a:effectLst/>
                      </a:endParaRPr>
                    </a:p>
                  </a:txBody>
                  <a:tcPr marL="121920" marR="121920" marT="91440" marB="91440" anchor="b">
                    <a:lnL w="12700" cap="flat" cmpd="sng" algn="ctr">
                      <a:solidFill>
                        <a:srgbClr val="286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86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86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879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193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Monthly Channel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B076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7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B076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8088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Version 1902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E87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79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87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A09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March 4, 2019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0879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79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879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189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3377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Semi-Annual Channel (Targeted)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8088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09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8088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09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Version 1902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A09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89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A095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20A2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March 12, 2019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189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89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189B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62691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t"/>
                      <a:r>
                        <a:rPr lang="fr-FR" sz="1400">
                          <a:effectLst/>
                        </a:rPr>
                        <a:t>Semi-Annual Channel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C09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0A2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09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9D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 dirty="0">
                          <a:effectLst/>
                        </a:rPr>
                        <a:t>Version 1902</a:t>
                      </a: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20A2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20A2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0A2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fr-FR" sz="1400" i="1" dirty="0">
                          <a:effectLst/>
                        </a:rPr>
                        <a:t>July 9, 2019</a:t>
                      </a:r>
                      <a:endParaRPr lang="fr-FR" sz="1400" dirty="0">
                        <a:effectLst/>
                      </a:endParaRPr>
                    </a:p>
                  </a:txBody>
                  <a:tcPr marL="121920" marR="121920" marT="91440" marB="91440">
                    <a:lnL w="1270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A4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2269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02454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28B0-02FA-449D-A19F-46E74F340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Admin </a:t>
            </a:r>
            <a:r>
              <a:rPr lang="sl-SI" dirty="0" err="1"/>
              <a:t>stuff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7A07A3-ECF1-454B-AADA-C583ABFD57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713831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D49820-9AB8-4E6E-809D-C1C059C24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Powershell</a:t>
            </a:r>
            <a:endParaRPr lang="en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D41365B-92D6-45BA-BA44-360561FA7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Install-Module -Name </a:t>
            </a:r>
            <a:r>
              <a:rPr lang="fr-FR" dirty="0" err="1"/>
              <a:t>MicrosoftTeams</a:t>
            </a:r>
            <a:endParaRPr lang="sl-SI" dirty="0"/>
          </a:p>
          <a:p>
            <a:r>
              <a:rPr lang="fr-FR" dirty="0" err="1"/>
              <a:t>Get</a:t>
            </a:r>
            <a:r>
              <a:rPr lang="fr-FR" dirty="0"/>
              <a:t>-Command -Module </a:t>
            </a:r>
            <a:r>
              <a:rPr lang="fr-FR" dirty="0" err="1"/>
              <a:t>MicrosoftTeams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51720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33A71-5A05-4796-9124-90CB4C2C5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Upgrade</a:t>
            </a:r>
            <a:r>
              <a:rPr lang="sl-SI" dirty="0"/>
              <a:t> s4b – </a:t>
            </a:r>
            <a:r>
              <a:rPr lang="sl-SI" dirty="0" err="1"/>
              <a:t>Flip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switch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516B1-900E-4549-90AD-7260469CA3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Step 1: Notify the users of the change (optional)</a:t>
            </a:r>
          </a:p>
          <a:p>
            <a:pPr lvl="1"/>
            <a:r>
              <a:rPr lang="en-US" dirty="0"/>
              <a:t>In the Microsoft Teams admin center, select </a:t>
            </a:r>
            <a:r>
              <a:rPr lang="en-US" b="1" dirty="0"/>
              <a:t>Org-wide settings</a:t>
            </a:r>
            <a:r>
              <a:rPr lang="en-US" dirty="0"/>
              <a:t> &gt; </a:t>
            </a:r>
            <a:r>
              <a:rPr lang="en-US" b="1" dirty="0"/>
              <a:t>Teams upgrade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Under </a:t>
            </a:r>
            <a:r>
              <a:rPr lang="en-US" b="1" dirty="0"/>
              <a:t>Coexistence mode</a:t>
            </a:r>
            <a:r>
              <a:rPr lang="en-US" dirty="0"/>
              <a:t>, change the </a:t>
            </a:r>
            <a:r>
              <a:rPr lang="en-US" b="1" dirty="0"/>
              <a:t>Notify Skype for Business users that an upgrade to Teams is available</a:t>
            </a:r>
            <a:r>
              <a:rPr lang="en-US" dirty="0"/>
              <a:t> switch to </a:t>
            </a:r>
            <a:r>
              <a:rPr lang="en-US" b="1" dirty="0"/>
              <a:t>On</a:t>
            </a:r>
            <a:r>
              <a:rPr lang="en-US" dirty="0"/>
              <a:t>.</a:t>
            </a:r>
          </a:p>
          <a:p>
            <a:r>
              <a:rPr lang="en-US" b="1" dirty="0"/>
              <a:t>Step 2: Set the coexistence mode to </a:t>
            </a:r>
            <a:r>
              <a:rPr lang="en-US" b="1" dirty="0" err="1"/>
              <a:t>TeamsOnly</a:t>
            </a:r>
            <a:r>
              <a:rPr lang="en-US" b="1" dirty="0"/>
              <a:t> for the organization</a:t>
            </a:r>
          </a:p>
          <a:p>
            <a:pPr lvl="1"/>
            <a:r>
              <a:rPr lang="en-US" dirty="0"/>
              <a:t>In the Microsoft Teams admin center, select </a:t>
            </a:r>
            <a:r>
              <a:rPr lang="en-US" b="1" dirty="0"/>
              <a:t>Org-wide settings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Select </a:t>
            </a:r>
            <a:r>
              <a:rPr lang="en-US" b="1" dirty="0"/>
              <a:t>Teams Only</a:t>
            </a:r>
            <a:r>
              <a:rPr lang="en-US" dirty="0"/>
              <a:t> mode from the </a:t>
            </a:r>
            <a:r>
              <a:rPr lang="en-US" b="1" dirty="0"/>
              <a:t>Coexistence mode</a:t>
            </a:r>
            <a:r>
              <a:rPr lang="en-US" dirty="0"/>
              <a:t> drop-down list.</a:t>
            </a:r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5845354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1E7A748-7C5F-49EB-88AE-2C325B937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DEmo</a:t>
            </a:r>
            <a:endParaRPr lang="en-SI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014AE86-87B3-44AA-9646-CBE6CCD2D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Admin </a:t>
            </a:r>
            <a:r>
              <a:rPr lang="sl-SI" dirty="0" err="1"/>
              <a:t>stuff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0396578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DC139-8100-47E9-B0A1-4A83C49D7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Xnet</a:t>
            </a:r>
            <a:r>
              <a:rPr lang="sl-SI" dirty="0"/>
              <a:t> </a:t>
            </a:r>
            <a:r>
              <a:rPr lang="sl-SI" dirty="0" err="1"/>
              <a:t>community</a:t>
            </a:r>
            <a:r>
              <a:rPr lang="sl-SI" dirty="0"/>
              <a:t> on MS </a:t>
            </a:r>
            <a:r>
              <a:rPr lang="sl-SI" dirty="0" err="1"/>
              <a:t>Teams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3260E-8014-4D59-9A33-098BB18E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896" y="2069404"/>
            <a:ext cx="3632050" cy="3678303"/>
          </a:xfrm>
        </p:spPr>
        <p:txBody>
          <a:bodyPr/>
          <a:lstStyle/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you</a:t>
            </a:r>
            <a:r>
              <a:rPr lang="sl-SI" dirty="0"/>
              <a:t> </a:t>
            </a:r>
            <a:r>
              <a:rPr lang="sl-SI" dirty="0" err="1"/>
              <a:t>want</a:t>
            </a:r>
            <a:r>
              <a:rPr lang="sl-SI" dirty="0"/>
              <a:t> to </a:t>
            </a:r>
            <a:r>
              <a:rPr lang="sl-SI" dirty="0" err="1"/>
              <a:t>join</a:t>
            </a:r>
            <a:r>
              <a:rPr lang="sl-SI" dirty="0"/>
              <a:t>, </a:t>
            </a:r>
            <a:r>
              <a:rPr lang="sl-SI" dirty="0" err="1"/>
              <a:t>send</a:t>
            </a:r>
            <a:r>
              <a:rPr lang="sl-SI" dirty="0"/>
              <a:t> </a:t>
            </a:r>
            <a:r>
              <a:rPr lang="sl-SI" dirty="0" err="1"/>
              <a:t>us</a:t>
            </a:r>
            <a:r>
              <a:rPr lang="sl-SI" dirty="0"/>
              <a:t> </a:t>
            </a:r>
            <a:r>
              <a:rPr lang="sl-SI" dirty="0" err="1"/>
              <a:t>either</a:t>
            </a:r>
            <a:r>
              <a:rPr lang="sl-SI" dirty="0"/>
              <a:t> </a:t>
            </a:r>
            <a:r>
              <a:rPr lang="sl-SI" dirty="0" err="1"/>
              <a:t>your</a:t>
            </a:r>
            <a:r>
              <a:rPr lang="sl-SI" dirty="0"/>
              <a:t> Live id </a:t>
            </a:r>
            <a:r>
              <a:rPr lang="sl-SI" dirty="0" err="1"/>
              <a:t>or</a:t>
            </a:r>
            <a:r>
              <a:rPr lang="sl-SI" dirty="0"/>
              <a:t> O365 </a:t>
            </a:r>
            <a:r>
              <a:rPr lang="sl-SI" dirty="0" err="1"/>
              <a:t>account</a:t>
            </a:r>
            <a:r>
              <a:rPr lang="sl-SI" dirty="0"/>
              <a:t> </a:t>
            </a:r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ED79B6-E0C9-4C00-A7C6-47A7986ED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946" y="1844824"/>
            <a:ext cx="5079871" cy="21770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9CDC0E-AA21-4B54-A751-ABFD11FED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016" y="2699862"/>
            <a:ext cx="4427984" cy="30577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951FAB-CF7E-4A74-AA43-657DE7654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072" y="3796893"/>
            <a:ext cx="3882178" cy="225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9081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7FC32-22AC-460E-AA44-ECEFDD3CF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Learning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2FFE1-A77B-43D4-B612-6625F5776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960" y="1845734"/>
            <a:ext cx="6125305" cy="4023360"/>
          </a:xfrm>
        </p:spPr>
        <p:txBody>
          <a:bodyPr>
            <a:normAutofit fontScale="92500" lnSpcReduction="20000"/>
          </a:bodyPr>
          <a:lstStyle/>
          <a:p>
            <a:r>
              <a:rPr lang="sl-SI" b="1" dirty="0"/>
              <a:t>MS300 </a:t>
            </a:r>
            <a:r>
              <a:rPr lang="sl-SI" b="1" u="sng" dirty="0" err="1">
                <a:hlinkClick r:id="rId2"/>
              </a:rPr>
              <a:t>Deploying</a:t>
            </a:r>
            <a:r>
              <a:rPr lang="sl-SI" b="1" u="sng" dirty="0">
                <a:hlinkClick r:id="rId2"/>
              </a:rPr>
              <a:t> Microsoft 365 </a:t>
            </a:r>
            <a:r>
              <a:rPr lang="sl-SI" b="1" u="sng" dirty="0" err="1">
                <a:hlinkClick r:id="rId2"/>
              </a:rPr>
              <a:t>Teamwork</a:t>
            </a:r>
            <a:r>
              <a:rPr lang="sl-SI" b="1" u="sng" dirty="0"/>
              <a:t> </a:t>
            </a:r>
            <a:r>
              <a:rPr lang="sl-SI" dirty="0"/>
              <a:t>7.-11.10. 2019</a:t>
            </a:r>
            <a:endParaRPr lang="en-SI" dirty="0"/>
          </a:p>
          <a:p>
            <a:r>
              <a:rPr lang="sl-SI" b="1" dirty="0"/>
              <a:t> </a:t>
            </a:r>
            <a:r>
              <a:rPr lang="sl-SI" b="1" u="sng" dirty="0">
                <a:hlinkClick r:id="rId3"/>
              </a:rPr>
              <a:t>MS 301 </a:t>
            </a:r>
            <a:r>
              <a:rPr lang="sl-SI" b="1" u="sng" dirty="0" err="1">
                <a:hlinkClick r:id="rId3"/>
              </a:rPr>
              <a:t>Deploying</a:t>
            </a:r>
            <a:r>
              <a:rPr lang="sl-SI" b="1" u="sng" dirty="0">
                <a:hlinkClick r:id="rId3"/>
              </a:rPr>
              <a:t> SharePoint Server </a:t>
            </a:r>
            <a:r>
              <a:rPr lang="sl-SI" b="1" u="sng" dirty="0" err="1">
                <a:hlinkClick r:id="rId3"/>
              </a:rPr>
              <a:t>Hybrid</a:t>
            </a:r>
            <a:r>
              <a:rPr lang="sl-SI" b="1" u="sng" dirty="0"/>
              <a:t>  </a:t>
            </a:r>
            <a:r>
              <a:rPr lang="sl-SI" dirty="0"/>
              <a:t>26.-30.8.2019</a:t>
            </a:r>
            <a:endParaRPr lang="en-SI" dirty="0"/>
          </a:p>
          <a:p>
            <a:r>
              <a:rPr lang="sl-SI" dirty="0"/>
              <a:t> </a:t>
            </a:r>
            <a:r>
              <a:rPr lang="sl-SI" b="1" u="sng" dirty="0">
                <a:hlinkClick r:id="rId4"/>
              </a:rPr>
              <a:t>SharePoint </a:t>
            </a:r>
            <a:r>
              <a:rPr lang="sl-SI" b="1" u="sng" dirty="0" err="1">
                <a:hlinkClick r:id="rId4"/>
              </a:rPr>
              <a:t>Online</a:t>
            </a:r>
            <a:r>
              <a:rPr lang="sl-SI" b="1" u="sng" dirty="0">
                <a:hlinkClick r:id="rId4"/>
              </a:rPr>
              <a:t> </a:t>
            </a:r>
            <a:r>
              <a:rPr lang="sl-SI" b="1" u="sng" dirty="0" err="1">
                <a:hlinkClick r:id="rId4"/>
              </a:rPr>
              <a:t>Power</a:t>
            </a:r>
            <a:r>
              <a:rPr lang="sl-SI" b="1" u="sng" dirty="0">
                <a:hlinkClick r:id="rId4"/>
              </a:rPr>
              <a:t> </a:t>
            </a:r>
            <a:r>
              <a:rPr lang="sl-SI" b="1" u="sng" dirty="0" err="1">
                <a:hlinkClick r:id="rId4"/>
              </a:rPr>
              <a:t>User</a:t>
            </a:r>
            <a:r>
              <a:rPr lang="sl-SI" b="1" u="sng" dirty="0"/>
              <a:t> </a:t>
            </a:r>
            <a:r>
              <a:rPr lang="sl-SI" dirty="0"/>
              <a:t>26.-29.8.2019</a:t>
            </a:r>
            <a:endParaRPr lang="en-SI" dirty="0"/>
          </a:p>
          <a:p>
            <a:r>
              <a:rPr lang="sl-SI" dirty="0"/>
              <a:t> </a:t>
            </a:r>
            <a:r>
              <a:rPr lang="sl-SI" b="1" u="sng" dirty="0">
                <a:hlinkClick r:id="rId5"/>
              </a:rPr>
              <a:t>SharePoint </a:t>
            </a:r>
            <a:r>
              <a:rPr lang="sl-SI" b="1" u="sng" dirty="0" err="1">
                <a:hlinkClick r:id="rId5"/>
              </a:rPr>
              <a:t>Online</a:t>
            </a:r>
            <a:r>
              <a:rPr lang="sl-SI" b="1" u="sng" dirty="0">
                <a:hlinkClick r:id="rId5"/>
              </a:rPr>
              <a:t> </a:t>
            </a:r>
            <a:r>
              <a:rPr lang="sl-SI" b="1" u="sng" dirty="0" err="1">
                <a:hlinkClick r:id="rId5"/>
              </a:rPr>
              <a:t>for</a:t>
            </a:r>
            <a:r>
              <a:rPr lang="sl-SI" b="1" u="sng" dirty="0">
                <a:hlinkClick r:id="rId5"/>
              </a:rPr>
              <a:t> </a:t>
            </a:r>
            <a:r>
              <a:rPr lang="sl-SI" b="1" u="sng" dirty="0" err="1">
                <a:hlinkClick r:id="rId5"/>
              </a:rPr>
              <a:t>Administrators</a:t>
            </a:r>
            <a:r>
              <a:rPr lang="sl-SI" b="1" u="sng" dirty="0"/>
              <a:t> </a:t>
            </a:r>
            <a:r>
              <a:rPr lang="sl-SI" dirty="0"/>
              <a:t>2.-4.9.2019 </a:t>
            </a:r>
            <a:endParaRPr lang="en-SI" dirty="0"/>
          </a:p>
          <a:p>
            <a:r>
              <a:rPr lang="sl-SI" dirty="0"/>
              <a:t> </a:t>
            </a:r>
            <a:endParaRPr lang="en-SI" dirty="0"/>
          </a:p>
          <a:p>
            <a:r>
              <a:rPr lang="sl-SI" dirty="0"/>
              <a:t>Več:   </a:t>
            </a:r>
            <a:r>
              <a:rPr lang="sl-SI" u="sng" dirty="0">
                <a:hlinkClick r:id="rId6"/>
              </a:rPr>
              <a:t>www.kompas-xnet.si</a:t>
            </a:r>
            <a:endParaRPr lang="en-SI" dirty="0"/>
          </a:p>
          <a:p>
            <a:r>
              <a:rPr lang="sl-SI" dirty="0"/>
              <a:t> </a:t>
            </a:r>
            <a:endParaRPr lang="en-SI" dirty="0"/>
          </a:p>
          <a:p>
            <a:r>
              <a:rPr lang="sl-SI" b="1" dirty="0"/>
              <a:t>10. </a:t>
            </a:r>
            <a:r>
              <a:rPr lang="sl-SI" b="1" dirty="0" err="1"/>
              <a:t>Thrive</a:t>
            </a:r>
            <a:r>
              <a:rPr lang="sl-SI" b="1" dirty="0"/>
              <a:t> konferenca  </a:t>
            </a:r>
            <a:endParaRPr lang="en-SI" dirty="0"/>
          </a:p>
          <a:p>
            <a:r>
              <a:rPr lang="sl-SI" dirty="0"/>
              <a:t>Termin: 12. - 13. november 2019</a:t>
            </a:r>
            <a:endParaRPr lang="en-SI" dirty="0"/>
          </a:p>
          <a:p>
            <a:r>
              <a:rPr lang="sl-SI" dirty="0"/>
              <a:t>Lokacija: Hotel Jama - Postojnska Jama </a:t>
            </a:r>
            <a:r>
              <a:rPr lang="sl-SI" u="sng" dirty="0">
                <a:hlinkClick r:id="rId7"/>
              </a:rPr>
              <a:t>https://www.thriveconf.com</a:t>
            </a:r>
            <a:endParaRPr lang="en-SI" dirty="0"/>
          </a:p>
          <a:p>
            <a:endParaRPr lang="en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6C1016-0DE4-4DAE-AB5C-1CC0209295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6098" y="3501008"/>
            <a:ext cx="4232333" cy="285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01524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1293</TotalTime>
  <Words>1082</Words>
  <Application>Microsoft Office PowerPoint</Application>
  <PresentationFormat>Widescreen</PresentationFormat>
  <Paragraphs>290</Paragraphs>
  <Slides>35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Gill Sans MT</vt:lpstr>
      <vt:lpstr>Segoe UI</vt:lpstr>
      <vt:lpstr>Segoe UI Light</vt:lpstr>
      <vt:lpstr>Segoe UI Semibold</vt:lpstr>
      <vt:lpstr>Segoe UI Semilight</vt:lpstr>
      <vt:lpstr>Wingdings 2</vt:lpstr>
      <vt:lpstr>Dividend</vt:lpstr>
      <vt:lpstr>Microsoft Teams</vt:lpstr>
      <vt:lpstr>Who are we?</vt:lpstr>
      <vt:lpstr>Agenda</vt:lpstr>
      <vt:lpstr>Introduction to Teams</vt:lpstr>
      <vt:lpstr>Chat-based workspace in Office 365</vt:lpstr>
      <vt:lpstr>Chat for today’s teams</vt:lpstr>
      <vt:lpstr>A hub for teamwork</vt:lpstr>
      <vt:lpstr>Customizable for each team</vt:lpstr>
      <vt:lpstr>Security teams trust</vt:lpstr>
      <vt:lpstr>Meet Microsoft Teams</vt:lpstr>
      <vt:lpstr>Office 365: Supporting the unique workstyle of every group </vt:lpstr>
      <vt:lpstr>Microsoft Teams Clients</vt:lpstr>
      <vt:lpstr>Clients for Microsoft Teams</vt:lpstr>
      <vt:lpstr>Platform Requirements</vt:lpstr>
      <vt:lpstr>Demo</vt:lpstr>
      <vt:lpstr>Organizing Teams</vt:lpstr>
      <vt:lpstr>Structure</vt:lpstr>
      <vt:lpstr>Memberships and Roles</vt:lpstr>
      <vt:lpstr>Collaboration</vt:lpstr>
      <vt:lpstr>Content collaboration in the Microsoft cloud</vt:lpstr>
      <vt:lpstr>PowerPoint Presentation</vt:lpstr>
      <vt:lpstr>PowerPoint Presentation</vt:lpstr>
      <vt:lpstr>PowerPoint Presentation</vt:lpstr>
      <vt:lpstr>PowerPoint Presentation</vt:lpstr>
      <vt:lpstr>Integrated Experiences</vt:lpstr>
      <vt:lpstr>Content collaboration without barriers</vt:lpstr>
      <vt:lpstr>Demo</vt:lpstr>
      <vt:lpstr>What‘s new and what is coming</vt:lpstr>
      <vt:lpstr>PowerPoint Presentation</vt:lpstr>
      <vt:lpstr>Admin stuff</vt:lpstr>
      <vt:lpstr>Powershell</vt:lpstr>
      <vt:lpstr>Upgrade s4b – Flip the switch</vt:lpstr>
      <vt:lpstr>DEmo</vt:lpstr>
      <vt:lpstr>Xnet community on MS Teams</vt:lpstr>
      <vt:lpstr>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Teams</dc:title>
  <dc:creator>Robi Vončina</dc:creator>
  <cp:lastModifiedBy>Robert Vončina</cp:lastModifiedBy>
  <cp:revision>37</cp:revision>
  <dcterms:created xsi:type="dcterms:W3CDTF">2018-11-04T12:54:27Z</dcterms:created>
  <dcterms:modified xsi:type="dcterms:W3CDTF">2019-06-03T11:37:10Z</dcterms:modified>
</cp:coreProperties>
</file>