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901" r:id="rId2"/>
    <p:sldId id="2860" r:id="rId3"/>
    <p:sldId id="2706" r:id="rId4"/>
    <p:sldId id="2900" r:id="rId5"/>
    <p:sldId id="2895" r:id="rId6"/>
    <p:sldId id="2576" r:id="rId7"/>
    <p:sldId id="2903" r:id="rId8"/>
    <p:sldId id="2904" r:id="rId9"/>
    <p:sldId id="2905" r:id="rId10"/>
    <p:sldId id="2912" r:id="rId11"/>
    <p:sldId id="2913" r:id="rId12"/>
    <p:sldId id="2909" r:id="rId13"/>
    <p:sldId id="2915" r:id="rId14"/>
    <p:sldId id="2914" r:id="rId15"/>
    <p:sldId id="2916" r:id="rId16"/>
    <p:sldId id="2917" r:id="rId17"/>
    <p:sldId id="2918" r:id="rId18"/>
    <p:sldId id="2924" r:id="rId19"/>
    <p:sldId id="2919" r:id="rId20"/>
    <p:sldId id="2906" r:id="rId21"/>
    <p:sldId id="2907" r:id="rId22"/>
    <p:sldId id="2911" r:id="rId23"/>
    <p:sldId id="2921" r:id="rId24"/>
    <p:sldId id="2908" r:id="rId25"/>
    <p:sldId id="2922" r:id="rId26"/>
    <p:sldId id="2923" r:id="rId27"/>
    <p:sldId id="2925" r:id="rId28"/>
    <p:sldId id="2910" r:id="rId29"/>
    <p:sldId id="2920" r:id="rId30"/>
  </p:sldIdLst>
  <p:sldSz cx="24377650" cy="13716000"/>
  <p:notesSz cx="6858000" cy="9144000"/>
  <p:defaultTextStyle>
    <a:defPPr>
      <a:defRPr lang="en-US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1pPr>
    <a:lvl2pPr marL="912813" indent="-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2pPr>
    <a:lvl3pPr marL="1827213" indent="-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3pPr>
    <a:lvl4pPr marL="2741613" indent="-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4pPr>
    <a:lvl5pPr marL="3656013" indent="-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4B7C"/>
    <a:srgbClr val="B2B2B2"/>
    <a:srgbClr val="D9D9D9"/>
    <a:srgbClr val="F68D7A"/>
    <a:srgbClr val="2B87C4"/>
    <a:srgbClr val="0E76BD"/>
    <a:srgbClr val="DE4276"/>
    <a:srgbClr val="422963"/>
    <a:srgbClr val="D2D4D5"/>
    <a:srgbClr val="6C6D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92" autoAdjust="0"/>
    <p:restoredTop sz="56647" autoAdjust="0"/>
  </p:normalViewPr>
  <p:slideViewPr>
    <p:cSldViewPr snapToGrid="0" snapToObjects="1">
      <p:cViewPr varScale="1">
        <p:scale>
          <a:sx n="33" d="100"/>
          <a:sy n="33" d="100"/>
        </p:scale>
        <p:origin x="1506" y="78"/>
      </p:cViewPr>
      <p:guideLst>
        <p:guide orient="horz" pos="4344"/>
        <p:guide pos="767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96" d="100"/>
          <a:sy n="96" d="100"/>
        </p:scale>
        <p:origin x="336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5/27/2019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5/27/2019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282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663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117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158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8433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4806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431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sz="2400" b="0" i="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32827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1713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7828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8360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6769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0546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2362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1936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3830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2813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48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4303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2813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0932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8983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30666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0862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8838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9028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885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3136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536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88824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616660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4DE9DEDA-3AD0-544D-8A6C-1B7AF0998DC5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588613-02F5-784D-9EF6-286BAF7756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676400" y="3651250"/>
            <a:ext cx="210248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43" tIns="91422" rIns="182843" bIns="91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1029" name="Title Placeholder 3">
            <a:extLst>
              <a:ext uri="{FF2B5EF4-FFF2-40B4-BE49-F238E27FC236}">
                <a16:creationId xmlns:a16="http://schemas.microsoft.com/office/drawing/2014/main" id="{58B9BC8A-8CD8-A444-BB2E-BF2845D3A2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676400" y="730250"/>
            <a:ext cx="210248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1028" name="TextBox 9">
            <a:extLst>
              <a:ext uri="{FF2B5EF4-FFF2-40B4-BE49-F238E27FC236}">
                <a16:creationId xmlns:a16="http://schemas.microsoft.com/office/drawing/2014/main" id="{CC833890-52F5-FB48-9362-E5ABE7FAAD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212F41-D412-5A49-A68B-D14751B6C909}"/>
              </a:ext>
            </a:extLst>
          </p:cNvPr>
          <p:cNvPicPr>
            <a:picLocks noChangeAspect="1"/>
          </p:cNvPicPr>
          <p:nvPr userDrawn="1"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  <p:sldLayoutId id="2147484068" r:id="rId17"/>
    <p:sldLayoutId id="2147484069" r:id="rId18"/>
    <p:sldLayoutId id="2147484070" r:id="rId19"/>
    <p:sldLayoutId id="2147484071" r:id="rId20"/>
    <p:sldLayoutId id="2147484072" r:id="rId21"/>
    <p:sldLayoutId id="2147484073" r:id="rId22"/>
    <p:sldLayoutId id="2147484074" r:id="rId23"/>
    <p:sldLayoutId id="2147484075" r:id="rId24"/>
    <p:sldLayoutId id="2147484076" r:id="rId25"/>
    <p:sldLayoutId id="2147484077" r:id="rId26"/>
    <p:sldLayoutId id="2147484078" r:id="rId27"/>
    <p:sldLayoutId id="2147484079" r:id="rId28"/>
    <p:sldLayoutId id="2147484080" r:id="rId29"/>
    <p:sldLayoutId id="2147484081" r:id="rId30"/>
    <p:sldLayoutId id="2147484082" r:id="rId31"/>
    <p:sldLayoutId id="2147484083" r:id="rId32"/>
    <p:sldLayoutId id="2147484084" r:id="rId33"/>
    <p:sldLayoutId id="2147484085" r:id="rId34"/>
    <p:sldLayoutId id="2147484086" r:id="rId35"/>
    <p:sldLayoutId id="2147484087" r:id="rId36"/>
    <p:sldLayoutId id="2147484088" r:id="rId37"/>
    <p:sldLayoutId id="2147484089" r:id="rId38"/>
    <p:sldLayoutId id="2147484090" r:id="rId39"/>
    <p:sldLayoutId id="2147484091" r:id="rId40"/>
    <p:sldLayoutId id="2147484092" r:id="rId41"/>
    <p:sldLayoutId id="2147484093" r:id="rId42"/>
    <p:sldLayoutId id="2147484094" r:id="rId43"/>
    <p:sldLayoutId id="2147484095" r:id="rId44"/>
    <p:sldLayoutId id="2147484097" r:id="rId45"/>
    <p:sldLayoutId id="2147484098" r:id="rId46"/>
    <p:sldLayoutId id="2147484128" r:id="rId47"/>
    <p:sldLayoutId id="2147484130" r:id="rId48"/>
    <p:sldLayoutId id="2147484104" r:id="rId49"/>
    <p:sldLayoutId id="2147484105" r:id="rId50"/>
    <p:sldLayoutId id="2147484110" r:id="rId51"/>
    <p:sldLayoutId id="2147484111" r:id="rId52"/>
    <p:sldLayoutId id="2147484112" r:id="rId53"/>
    <p:sldLayoutId id="2147484113" r:id="rId54"/>
    <p:sldLayoutId id="2147484114" r:id="rId55"/>
    <p:sldLayoutId id="2147484115" r:id="rId56"/>
    <p:sldLayoutId id="2147484116" r:id="rId57"/>
    <p:sldLayoutId id="2147484117" r:id="rId58"/>
    <p:sldLayoutId id="2147484118" r:id="rId59"/>
    <p:sldLayoutId id="2147484119" r:id="rId60"/>
  </p:sldLayoutIdLst>
  <p:transition/>
  <p:hf hdr="0" ftr="0" dt="0"/>
  <p:txStyles>
    <p:titleStyle>
      <a:lvl1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6000" kern="120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2pPr>
      <a:lvl3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3pPr>
      <a:lvl4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4pPr>
      <a:lvl5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5pPr>
      <a:lvl6pPr marL="4572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6pPr>
      <a:lvl7pPr marL="9144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7pPr>
      <a:lvl8pPr marL="13716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8pPr>
      <a:lvl9pPr marL="18288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9pPr>
    </p:titleStyle>
    <p:bodyStyle>
      <a:lvl1pPr algn="l" defTabSz="1827213" rtl="0" eaLnBrk="1" fontAlgn="base" hangingPunct="1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defRPr lang="en-US" sz="48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marL="9128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40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2pPr>
      <a:lvl3pPr marL="18272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6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3pPr>
      <a:lvl4pPr marL="27416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4pPr>
      <a:lvl5pPr marL="36560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microsoft.com/office/2007/relationships/hdphoto" Target="../media/hdphoto2.wdp"/><Relationship Id="rId18" Type="http://schemas.microsoft.com/office/2007/relationships/hdphoto" Target="../media/hdphoto4.wdp"/><Relationship Id="rId26" Type="http://schemas.openxmlformats.org/officeDocument/2006/relationships/image" Target="../media/image61.png"/><Relationship Id="rId3" Type="http://schemas.openxmlformats.org/officeDocument/2006/relationships/image" Target="../media/image45.png"/><Relationship Id="rId21" Type="http://schemas.openxmlformats.org/officeDocument/2006/relationships/image" Target="../media/image58.png"/><Relationship Id="rId34" Type="http://schemas.openxmlformats.org/officeDocument/2006/relationships/image" Target="../media/image65.emf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56.png"/><Relationship Id="rId25" Type="http://schemas.microsoft.com/office/2007/relationships/hdphoto" Target="../media/hdphoto7.wdp"/><Relationship Id="rId33" Type="http://schemas.microsoft.com/office/2007/relationships/hdphoto" Target="../media/hdphoto11.wdp"/><Relationship Id="rId38" Type="http://schemas.openxmlformats.org/officeDocument/2006/relationships/image" Target="../media/image68.png"/><Relationship Id="rId2" Type="http://schemas.openxmlformats.org/officeDocument/2006/relationships/notesSlide" Target="../notesSlides/notesSlide25.xml"/><Relationship Id="rId16" Type="http://schemas.microsoft.com/office/2007/relationships/hdphoto" Target="../media/hdphoto3.wdp"/><Relationship Id="rId20" Type="http://schemas.microsoft.com/office/2007/relationships/hdphoto" Target="../media/hdphoto5.wdp"/><Relationship Id="rId29" Type="http://schemas.microsoft.com/office/2007/relationships/hdphoto" Target="../media/hdphoto9.wdp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52.svg"/><Relationship Id="rId24" Type="http://schemas.openxmlformats.org/officeDocument/2006/relationships/image" Target="../media/image60.png"/><Relationship Id="rId32" Type="http://schemas.openxmlformats.org/officeDocument/2006/relationships/image" Target="../media/image64.png"/><Relationship Id="rId37" Type="http://schemas.openxmlformats.org/officeDocument/2006/relationships/image" Target="../media/image67.emf"/><Relationship Id="rId5" Type="http://schemas.openxmlformats.org/officeDocument/2006/relationships/image" Target="../media/image47.png"/><Relationship Id="rId15" Type="http://schemas.openxmlformats.org/officeDocument/2006/relationships/image" Target="../media/image55.png"/><Relationship Id="rId23" Type="http://schemas.openxmlformats.org/officeDocument/2006/relationships/image" Target="../media/image59.emf"/><Relationship Id="rId28" Type="http://schemas.openxmlformats.org/officeDocument/2006/relationships/image" Target="../media/image62.png"/><Relationship Id="rId36" Type="http://schemas.microsoft.com/office/2007/relationships/hdphoto" Target="../media/hdphoto12.wdp"/><Relationship Id="rId10" Type="http://schemas.openxmlformats.org/officeDocument/2006/relationships/image" Target="../media/image51.png"/><Relationship Id="rId19" Type="http://schemas.openxmlformats.org/officeDocument/2006/relationships/image" Target="../media/image57.png"/><Relationship Id="rId31" Type="http://schemas.microsoft.com/office/2007/relationships/hdphoto" Target="../media/hdphoto10.wdp"/><Relationship Id="rId4" Type="http://schemas.openxmlformats.org/officeDocument/2006/relationships/image" Target="../media/image46.png"/><Relationship Id="rId9" Type="http://schemas.openxmlformats.org/officeDocument/2006/relationships/image" Target="../media/image50.emf"/><Relationship Id="rId14" Type="http://schemas.openxmlformats.org/officeDocument/2006/relationships/image" Target="../media/image54.emf"/><Relationship Id="rId22" Type="http://schemas.microsoft.com/office/2007/relationships/hdphoto" Target="../media/hdphoto6.wdp"/><Relationship Id="rId27" Type="http://schemas.microsoft.com/office/2007/relationships/hdphoto" Target="../media/hdphoto8.wdp"/><Relationship Id="rId30" Type="http://schemas.openxmlformats.org/officeDocument/2006/relationships/image" Target="../media/image63.png"/><Relationship Id="rId35" Type="http://schemas.openxmlformats.org/officeDocument/2006/relationships/image" Target="../media/image6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4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4457894" y="1409700"/>
            <a:ext cx="5363969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About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me…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9DAFCEC-DE52-994B-A2B1-422A3E54677C}"/>
              </a:ext>
            </a:extLst>
          </p:cNvPr>
          <p:cNvSpPr txBox="1"/>
          <p:nvPr/>
        </p:nvSpPr>
        <p:spPr>
          <a:xfrm>
            <a:off x="4718065" y="9293225"/>
            <a:ext cx="3082895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Anton Šivic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13FDD4-7FD6-CC49-8415-846BE39E2678}"/>
              </a:ext>
            </a:extLst>
          </p:cNvPr>
          <p:cNvSpPr txBox="1"/>
          <p:nvPr/>
        </p:nvSpPr>
        <p:spPr>
          <a:xfrm>
            <a:off x="10568683" y="9293225"/>
            <a:ext cx="32704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@</a:t>
            </a:r>
            <a:r>
              <a:rPr lang="en-US" sz="32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antonsivic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C0F919-46A7-ED43-88C9-8210645C69BB}"/>
              </a:ext>
            </a:extLst>
          </p:cNvPr>
          <p:cNvSpPr txBox="1"/>
          <p:nvPr/>
        </p:nvSpPr>
        <p:spPr>
          <a:xfrm>
            <a:off x="14971568" y="9293225"/>
            <a:ext cx="656301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Anton.sivic@outlook.com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2076830-606A-4B6D-A083-198F08C09A83}"/>
              </a:ext>
            </a:extLst>
          </p:cNvPr>
          <p:cNvGrpSpPr/>
          <p:nvPr/>
        </p:nvGrpSpPr>
        <p:grpSpPr>
          <a:xfrm>
            <a:off x="4286250" y="4733925"/>
            <a:ext cx="3582988" cy="3584575"/>
            <a:chOff x="4286250" y="4733925"/>
            <a:chExt cx="3582988" cy="3584575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7736E1E6-C687-2149-BEDE-06D3710F8E15}"/>
                </a:ext>
              </a:extLst>
            </p:cNvPr>
            <p:cNvSpPr/>
            <p:nvPr/>
          </p:nvSpPr>
          <p:spPr>
            <a:xfrm>
              <a:off x="4286250" y="4733925"/>
              <a:ext cx="3582988" cy="3584575"/>
            </a:xfrm>
            <a:prstGeom prst="ellipse">
              <a:avLst/>
            </a:prstGeom>
            <a:solidFill>
              <a:srgbClr val="42296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900" dirty="0">
                <a:latin typeface="Montserrat Light" charset="0"/>
                <a:ea typeface="Montserrat Light" charset="0"/>
                <a:cs typeface="Montserrat Light" charset="0"/>
              </a:endParaRPr>
            </a:p>
          </p:txBody>
        </p:sp>
        <p:sp>
          <p:nvSpPr>
            <p:cNvPr id="22" name="Shape 2637">
              <a:extLst>
                <a:ext uri="{FF2B5EF4-FFF2-40B4-BE49-F238E27FC236}">
                  <a16:creationId xmlns:a16="http://schemas.microsoft.com/office/drawing/2014/main" id="{9ABF6373-C78D-D647-B0E3-7B07733F8084}"/>
                </a:ext>
              </a:extLst>
            </p:cNvPr>
            <p:cNvSpPr/>
            <p:nvPr/>
          </p:nvSpPr>
          <p:spPr>
            <a:xfrm>
              <a:off x="5638800" y="5643563"/>
              <a:ext cx="958850" cy="175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37D645F-0C45-4429-BF38-CA02FC774CBD}"/>
              </a:ext>
            </a:extLst>
          </p:cNvPr>
          <p:cNvGrpSpPr/>
          <p:nvPr/>
        </p:nvGrpSpPr>
        <p:grpSpPr>
          <a:xfrm>
            <a:off x="16508413" y="4733925"/>
            <a:ext cx="3582987" cy="3584575"/>
            <a:chOff x="16508413" y="4733925"/>
            <a:chExt cx="3582987" cy="3584575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60A396DA-86CC-A84D-A129-AA0F93DD0E9D}"/>
                </a:ext>
              </a:extLst>
            </p:cNvPr>
            <p:cNvSpPr/>
            <p:nvPr/>
          </p:nvSpPr>
          <p:spPr>
            <a:xfrm>
              <a:off x="16508413" y="4733925"/>
              <a:ext cx="3582987" cy="3584575"/>
            </a:xfrm>
            <a:prstGeom prst="ellipse">
              <a:avLst/>
            </a:prstGeom>
            <a:solidFill>
              <a:srgbClr val="422963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900" dirty="0">
                <a:latin typeface="Montserrat Light" charset="0"/>
                <a:ea typeface="Montserrat Light" charset="0"/>
                <a:cs typeface="Montserrat Light" charset="0"/>
              </a:endParaRPr>
            </a:p>
          </p:txBody>
        </p:sp>
        <p:sp>
          <p:nvSpPr>
            <p:cNvPr id="23" name="Shape 2638">
              <a:extLst>
                <a:ext uri="{FF2B5EF4-FFF2-40B4-BE49-F238E27FC236}">
                  <a16:creationId xmlns:a16="http://schemas.microsoft.com/office/drawing/2014/main" id="{7B7161F0-E53A-9A4E-8997-9B6220547B81}"/>
                </a:ext>
              </a:extLst>
            </p:cNvPr>
            <p:cNvSpPr/>
            <p:nvPr/>
          </p:nvSpPr>
          <p:spPr>
            <a:xfrm>
              <a:off x="17457738" y="5637213"/>
              <a:ext cx="1758950" cy="175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1" h="21132" extrusionOk="0">
                  <a:moveTo>
                    <a:pt x="19045" y="7530"/>
                  </a:moveTo>
                  <a:cubicBezTo>
                    <a:pt x="17544" y="9030"/>
                    <a:pt x="15110" y="9030"/>
                    <a:pt x="13610" y="7530"/>
                  </a:cubicBezTo>
                  <a:cubicBezTo>
                    <a:pt x="12108" y="6031"/>
                    <a:pt x="12108" y="3600"/>
                    <a:pt x="13610" y="2100"/>
                  </a:cubicBezTo>
                  <a:cubicBezTo>
                    <a:pt x="15110" y="600"/>
                    <a:pt x="17544" y="600"/>
                    <a:pt x="19045" y="2100"/>
                  </a:cubicBezTo>
                  <a:cubicBezTo>
                    <a:pt x="20546" y="3600"/>
                    <a:pt x="20546" y="6031"/>
                    <a:pt x="19045" y="7530"/>
                  </a:cubicBezTo>
                  <a:moveTo>
                    <a:pt x="7605" y="16245"/>
                  </a:moveTo>
                  <a:cubicBezTo>
                    <a:pt x="7256" y="16593"/>
                    <a:pt x="6776" y="16807"/>
                    <a:pt x="6245" y="16807"/>
                  </a:cubicBezTo>
                  <a:cubicBezTo>
                    <a:pt x="5184" y="16807"/>
                    <a:pt x="4324" y="15948"/>
                    <a:pt x="4324" y="14888"/>
                  </a:cubicBezTo>
                  <a:cubicBezTo>
                    <a:pt x="4324" y="14358"/>
                    <a:pt x="4539" y="13878"/>
                    <a:pt x="4887" y="13530"/>
                  </a:cubicBezTo>
                  <a:lnTo>
                    <a:pt x="11678" y="5991"/>
                  </a:lnTo>
                  <a:cubicBezTo>
                    <a:pt x="11884" y="6798"/>
                    <a:pt x="12298" y="7563"/>
                    <a:pt x="12930" y="8194"/>
                  </a:cubicBezTo>
                  <a:cubicBezTo>
                    <a:pt x="13569" y="8832"/>
                    <a:pt x="14343" y="9248"/>
                    <a:pt x="15160" y="9451"/>
                  </a:cubicBezTo>
                  <a:cubicBezTo>
                    <a:pt x="15160" y="9451"/>
                    <a:pt x="7605" y="16245"/>
                    <a:pt x="7605" y="16245"/>
                  </a:cubicBezTo>
                  <a:close/>
                  <a:moveTo>
                    <a:pt x="19724" y="1406"/>
                  </a:moveTo>
                  <a:cubicBezTo>
                    <a:pt x="17848" y="-468"/>
                    <a:pt x="14806" y="-468"/>
                    <a:pt x="12930" y="1406"/>
                  </a:cubicBezTo>
                  <a:cubicBezTo>
                    <a:pt x="12024" y="2312"/>
                    <a:pt x="11559" y="3489"/>
                    <a:pt x="11529" y="4676"/>
                  </a:cubicBezTo>
                  <a:lnTo>
                    <a:pt x="4207" y="12851"/>
                  </a:lnTo>
                  <a:cubicBezTo>
                    <a:pt x="3686" y="13373"/>
                    <a:pt x="3363" y="14093"/>
                    <a:pt x="3363" y="14888"/>
                  </a:cubicBezTo>
                  <a:cubicBezTo>
                    <a:pt x="3363" y="15420"/>
                    <a:pt x="3518" y="15912"/>
                    <a:pt x="3769" y="16340"/>
                  </a:cubicBezTo>
                  <a:cubicBezTo>
                    <a:pt x="2436" y="17104"/>
                    <a:pt x="1907" y="17813"/>
                    <a:pt x="2425" y="19364"/>
                  </a:cubicBezTo>
                  <a:cubicBezTo>
                    <a:pt x="2487" y="19550"/>
                    <a:pt x="2434" y="19622"/>
                    <a:pt x="2409" y="19658"/>
                  </a:cubicBezTo>
                  <a:cubicBezTo>
                    <a:pt x="2160" y="20003"/>
                    <a:pt x="1132" y="20167"/>
                    <a:pt x="500" y="20172"/>
                  </a:cubicBezTo>
                  <a:cubicBezTo>
                    <a:pt x="493" y="20171"/>
                    <a:pt x="487" y="20167"/>
                    <a:pt x="480" y="20167"/>
                  </a:cubicBezTo>
                  <a:cubicBezTo>
                    <a:pt x="215" y="20167"/>
                    <a:pt x="0" y="20383"/>
                    <a:pt x="0" y="20647"/>
                  </a:cubicBezTo>
                  <a:cubicBezTo>
                    <a:pt x="0" y="20912"/>
                    <a:pt x="214" y="21126"/>
                    <a:pt x="479" y="21127"/>
                  </a:cubicBezTo>
                  <a:lnTo>
                    <a:pt x="479" y="21132"/>
                  </a:lnTo>
                  <a:cubicBezTo>
                    <a:pt x="821" y="21132"/>
                    <a:pt x="2562" y="21088"/>
                    <a:pt x="3189" y="20219"/>
                  </a:cubicBezTo>
                  <a:cubicBezTo>
                    <a:pt x="3355" y="19988"/>
                    <a:pt x="3516" y="19599"/>
                    <a:pt x="3336" y="19060"/>
                  </a:cubicBezTo>
                  <a:cubicBezTo>
                    <a:pt x="3030" y="18141"/>
                    <a:pt x="3071" y="17806"/>
                    <a:pt x="4399" y="17082"/>
                  </a:cubicBezTo>
                  <a:cubicBezTo>
                    <a:pt x="4900" y="17504"/>
                    <a:pt x="5539" y="17767"/>
                    <a:pt x="6245" y="17767"/>
                  </a:cubicBezTo>
                  <a:cubicBezTo>
                    <a:pt x="7042" y="17767"/>
                    <a:pt x="7762" y="17445"/>
                    <a:pt x="8284" y="16924"/>
                  </a:cubicBezTo>
                  <a:lnTo>
                    <a:pt x="16485" y="9592"/>
                  </a:lnTo>
                  <a:cubicBezTo>
                    <a:pt x="17662" y="9554"/>
                    <a:pt x="18826" y="9091"/>
                    <a:pt x="19724" y="8194"/>
                  </a:cubicBezTo>
                  <a:cubicBezTo>
                    <a:pt x="21600" y="6320"/>
                    <a:pt x="21600" y="3281"/>
                    <a:pt x="19724" y="1406"/>
                  </a:cubicBezTo>
                  <a:moveTo>
                    <a:pt x="8953" y="11504"/>
                  </a:moveTo>
                  <a:lnTo>
                    <a:pt x="9633" y="12183"/>
                  </a:lnTo>
                  <a:lnTo>
                    <a:pt x="12690" y="9807"/>
                  </a:lnTo>
                  <a:lnTo>
                    <a:pt x="11331" y="8449"/>
                  </a:lnTo>
                  <a:cubicBezTo>
                    <a:pt x="11331" y="8449"/>
                    <a:pt x="8953" y="11504"/>
                    <a:pt x="8953" y="11504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3DF9AAA5-4824-48F3-9133-75495C0F645C}"/>
              </a:ext>
            </a:extLst>
          </p:cNvPr>
          <p:cNvGrpSpPr/>
          <p:nvPr/>
        </p:nvGrpSpPr>
        <p:grpSpPr>
          <a:xfrm>
            <a:off x="9821863" y="4230688"/>
            <a:ext cx="4606925" cy="4608512"/>
            <a:chOff x="9821863" y="4230688"/>
            <a:chExt cx="4606925" cy="4608512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1E40051-72E2-BF45-B6A5-40BF4667E9C6}"/>
                </a:ext>
              </a:extLst>
            </p:cNvPr>
            <p:cNvSpPr/>
            <p:nvPr/>
          </p:nvSpPr>
          <p:spPr>
            <a:xfrm>
              <a:off x="9821863" y="4230688"/>
              <a:ext cx="4606925" cy="4608512"/>
            </a:xfrm>
            <a:prstGeom prst="ellipse">
              <a:avLst/>
            </a:prstGeom>
            <a:solidFill>
              <a:srgbClr val="422963"/>
            </a:solidFill>
            <a:ln w="76200"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900" dirty="0">
                <a:latin typeface="Montserrat Light" charset="0"/>
                <a:ea typeface="Montserrat Light" charset="0"/>
                <a:cs typeface="Montserrat Light" charset="0"/>
              </a:endParaRPr>
            </a:p>
          </p:txBody>
        </p:sp>
        <p:sp>
          <p:nvSpPr>
            <p:cNvPr id="24" name="Shape 2748">
              <a:extLst>
                <a:ext uri="{FF2B5EF4-FFF2-40B4-BE49-F238E27FC236}">
                  <a16:creationId xmlns:a16="http://schemas.microsoft.com/office/drawing/2014/main" id="{29036A3B-CDE4-2646-98EB-90F93799A737}"/>
                </a:ext>
              </a:extLst>
            </p:cNvPr>
            <p:cNvSpPr/>
            <p:nvPr/>
          </p:nvSpPr>
          <p:spPr>
            <a:xfrm>
              <a:off x="10963275" y="5276850"/>
              <a:ext cx="2439988" cy="24415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solidFill>
              <a:schemeClr val="bg1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68D7A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19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732054" y="8229600"/>
            <a:ext cx="11986419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7200" spc="3000" dirty="0" err="1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59725E-57F8-A043-9200-C67C5F841419}"/>
              </a:ext>
            </a:extLst>
          </p:cNvPr>
          <p:cNvSpPr txBox="1"/>
          <p:nvPr/>
        </p:nvSpPr>
        <p:spPr>
          <a:xfrm>
            <a:off x="4376738" y="2843213"/>
            <a:ext cx="15700375" cy="717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“It is better to fail in originality than to succeed in imitation.”</a:t>
            </a:r>
            <a:endParaRPr lang="en-US" sz="23900" b="1" spc="6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96FC13-D778-1F46-9344-152D914E0B2A}"/>
              </a:ext>
            </a:extLst>
          </p:cNvPr>
          <p:cNvSpPr txBox="1"/>
          <p:nvPr/>
        </p:nvSpPr>
        <p:spPr>
          <a:xfrm>
            <a:off x="10088359" y="10287000"/>
            <a:ext cx="427713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>
                <a:latin typeface="Helvetica" pitchFamily="2" charset="0"/>
                <a:ea typeface="Montserrat" charset="0"/>
                <a:cs typeface="Montserrat" charset="0"/>
              </a:rPr>
              <a:t>Herman Melville</a:t>
            </a:r>
            <a:endParaRPr lang="en-US" sz="4800" spc="600" dirty="0"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3021497" y="1847850"/>
            <a:ext cx="1796994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Different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buzz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words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fly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arround...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Quick intro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6095014" y="482309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AA4B106-E45E-4064-A38A-459241271DD2}"/>
              </a:ext>
            </a:extLst>
          </p:cNvPr>
          <p:cNvSpPr/>
          <p:nvPr/>
        </p:nvSpPr>
        <p:spPr>
          <a:xfrm>
            <a:off x="5327374" y="3892620"/>
            <a:ext cx="3001618" cy="300161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AI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DD2514F-0D3F-4204-B106-E532E458E9D1}"/>
              </a:ext>
            </a:extLst>
          </p:cNvPr>
          <p:cNvSpPr/>
          <p:nvPr/>
        </p:nvSpPr>
        <p:spPr>
          <a:xfrm>
            <a:off x="8660296" y="3892620"/>
            <a:ext cx="3001618" cy="3001618"/>
          </a:xfrm>
          <a:prstGeom prst="ellipse">
            <a:avLst/>
          </a:prstGeom>
          <a:solidFill>
            <a:srgbClr val="2B87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ML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3BF1EE-1E67-4FCF-B983-883D0EDE69FB}"/>
              </a:ext>
            </a:extLst>
          </p:cNvPr>
          <p:cNvSpPr txBox="1"/>
          <p:nvPr/>
        </p:nvSpPr>
        <p:spPr>
          <a:xfrm>
            <a:off x="12760858" y="482288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BB92434-AEBE-424D-8BC4-8A46A41BD5B2}"/>
              </a:ext>
            </a:extLst>
          </p:cNvPr>
          <p:cNvSpPr/>
          <p:nvPr/>
        </p:nvSpPr>
        <p:spPr>
          <a:xfrm>
            <a:off x="11993218" y="3892414"/>
            <a:ext cx="3001618" cy="3001618"/>
          </a:xfrm>
          <a:prstGeom prst="ellipse">
            <a:avLst/>
          </a:prstGeom>
          <a:solidFill>
            <a:srgbClr val="F68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DL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E867201-59C0-49CE-9103-16E903071E96}"/>
              </a:ext>
            </a:extLst>
          </p:cNvPr>
          <p:cNvSpPr/>
          <p:nvPr/>
        </p:nvSpPr>
        <p:spPr>
          <a:xfrm>
            <a:off x="15326140" y="3892414"/>
            <a:ext cx="3001618" cy="300161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ANN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3" grpId="0" animBg="1"/>
      <p:bldP spid="6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4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5721466" y="1847850"/>
            <a:ext cx="512672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Quick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Intro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2560341" y="1387475"/>
            <a:ext cx="1144896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7853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Bots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have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now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been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arround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for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quite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some time.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Different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companies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are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using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„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them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“ as a „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first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line“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of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support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80739743-7F95-4D47-93FB-98706D255F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3" name="Picture Placeholder 30">
            <a:extLst>
              <a:ext uri="{FF2B5EF4-FFF2-40B4-BE49-F238E27FC236}">
                <a16:creationId xmlns:a16="http://schemas.microsoft.com/office/drawing/2014/main" id="{A4C9B513-6F5C-425E-8D5F-AA6B37591A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03049" y="1875583"/>
            <a:ext cx="5982727" cy="9542451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FED5F0D7-E04D-4BD8-B394-063CA27B8D38}"/>
              </a:ext>
            </a:extLst>
          </p:cNvPr>
          <p:cNvSpPr txBox="1"/>
          <p:nvPr/>
        </p:nvSpPr>
        <p:spPr>
          <a:xfrm>
            <a:off x="14125575" y="5716790"/>
            <a:ext cx="8547100" cy="7853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Used to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provide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quick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answers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to most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common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issues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/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informations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4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3032433" y="1847850"/>
            <a:ext cx="10504799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0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0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0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0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60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2560341" y="1387475"/>
            <a:ext cx="1144896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Has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been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arround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since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2016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ED5F0D7-E04D-4BD8-B394-063CA27B8D38}"/>
              </a:ext>
            </a:extLst>
          </p:cNvPr>
          <p:cNvSpPr txBox="1"/>
          <p:nvPr/>
        </p:nvSpPr>
        <p:spPr>
          <a:xfrm>
            <a:off x="14125575" y="5716790"/>
            <a:ext cx="8547100" cy="7853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Provides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you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with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everything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you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need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to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build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(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intelligent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)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agents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C1EE820-3C65-471B-8361-5ADEE640D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4258"/>
            <a:ext cx="12560342" cy="77735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2CE5EDC-5731-48BD-AF55-821BE40B86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77350"/>
            <a:ext cx="12560342" cy="713170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422A19D-F92A-4826-90B0-C362CCFBFE0D}"/>
              </a:ext>
            </a:extLst>
          </p:cNvPr>
          <p:cNvSpPr txBox="1"/>
          <p:nvPr/>
        </p:nvSpPr>
        <p:spPr>
          <a:xfrm>
            <a:off x="14277975" y="7209184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Those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agents</a:t>
            </a: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are know as </a:t>
            </a:r>
            <a:r>
              <a:rPr lang="sl-SI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Bots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2919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34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sz="2000" dirty="0">
                  <a:latin typeface="Helvetica" pitchFamily="2" charset="0"/>
                </a:rPr>
                <a:t>P</a:t>
              </a:r>
              <a:r>
                <a:rPr lang="en-US" sz="2000" dirty="0" err="1">
                  <a:latin typeface="Helvetica" pitchFamily="2" charset="0"/>
                </a:rPr>
                <a:t>rovides</a:t>
              </a:r>
              <a:r>
                <a:rPr lang="en-US" sz="2000" dirty="0">
                  <a:latin typeface="Helvetica" pitchFamily="2" charset="0"/>
                </a:rPr>
                <a:t> an integrated environment that is purpose-built for bot development</a:t>
              </a:r>
              <a:r>
                <a:rPr lang="sl-SI" sz="2000" dirty="0">
                  <a:latin typeface="Helvetica" pitchFamily="2" charset="0"/>
                </a:rPr>
                <a:t>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501106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Azure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Service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*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5741558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</a:rPr>
                <a:t>Users</a:t>
              </a:r>
              <a:r>
                <a:rPr lang="sl-SI" altLang="sr-Latn-RS" sz="2000" dirty="0">
                  <a:latin typeface="Helvetica" pitchFamily="2" charset="0"/>
                </a:rPr>
                <a:t> are </a:t>
              </a:r>
              <a:r>
                <a:rPr lang="sl-SI" altLang="sr-Latn-RS" sz="2000" dirty="0" err="1">
                  <a:latin typeface="Helvetica" pitchFamily="2" charset="0"/>
                </a:rPr>
                <a:t>able</a:t>
              </a:r>
              <a:r>
                <a:rPr lang="sl-SI" altLang="sr-Latn-RS" sz="2000" dirty="0">
                  <a:latin typeface="Helvetica" pitchFamily="2" charset="0"/>
                </a:rPr>
                <a:t> to </a:t>
              </a:r>
              <a:r>
                <a:rPr lang="sl-SI" altLang="sr-Latn-RS" sz="2000" dirty="0" err="1">
                  <a:latin typeface="Helvetica" pitchFamily="2" charset="0"/>
                </a:rPr>
                <a:t>login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with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their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LiveId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account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and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see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what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Bots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are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there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and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are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registered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with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their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name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or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have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access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to.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8436509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Framework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Developer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Portal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49386" y="7173053"/>
            <a:ext cx="17073563" cy="1229220"/>
            <a:chOff x="3276792" y="4309397"/>
            <a:chExt cx="17072721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1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In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previous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releases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- 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Bot Builder v3 SDK has been migrated to the Bot Framework SDK V3 repository.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12052706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Builder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SDK –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now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Framework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SDK V3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3">
            <a:extLst>
              <a:ext uri="{FF2B5EF4-FFF2-40B4-BE49-F238E27FC236}">
                <a16:creationId xmlns:a16="http://schemas.microsoft.com/office/drawing/2014/main" id="{0C093A4E-FEC0-48A4-A9B6-E92BD840144F}"/>
              </a:ext>
            </a:extLst>
          </p:cNvPr>
          <p:cNvGrpSpPr>
            <a:grpSpLocks/>
          </p:cNvGrpSpPr>
          <p:nvPr/>
        </p:nvGrpSpPr>
        <p:grpSpPr bwMode="auto">
          <a:xfrm>
            <a:off x="3649386" y="8503614"/>
            <a:ext cx="17073563" cy="1229220"/>
            <a:chOff x="3276792" y="4309397"/>
            <a:chExt cx="17072721" cy="1229280"/>
          </a:xfrm>
        </p:grpSpPr>
        <p:sp>
          <p:nvSpPr>
            <p:cNvPr id="19" name="TextBox 14">
              <a:extLst>
                <a:ext uri="{FF2B5EF4-FFF2-40B4-BE49-F238E27FC236}">
                  <a16:creationId xmlns:a16="http://schemas.microsoft.com/office/drawing/2014/main" id="{E004A27C-BBE7-4FEA-8A56-E7D55DB160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1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SDK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included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to Microsoft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Bot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Framework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built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with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Bot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Framework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SDK V4.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B14C407-6EE9-4617-B0E8-2DA70D867592}"/>
                </a:ext>
              </a:extLst>
            </p:cNvPr>
            <p:cNvSpPr txBox="1"/>
            <p:nvPr/>
          </p:nvSpPr>
          <p:spPr>
            <a:xfrm>
              <a:off x="4102251" y="4309397"/>
              <a:ext cx="300740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BotKit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SDK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1" name="Shape 2906">
              <a:extLst>
                <a:ext uri="{FF2B5EF4-FFF2-40B4-BE49-F238E27FC236}">
                  <a16:creationId xmlns:a16="http://schemas.microsoft.com/office/drawing/2014/main" id="{9CD5C419-6482-4407-9A8B-2CF58F0011D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75920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5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5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sz="2000" dirty="0">
                  <a:latin typeface="Helvetica" pitchFamily="2" charset="0"/>
                </a:rPr>
                <a:t>P</a:t>
              </a:r>
              <a:r>
                <a:rPr lang="en-US" sz="2000" dirty="0" err="1">
                  <a:latin typeface="Helvetica" pitchFamily="2" charset="0"/>
                </a:rPr>
                <a:t>rovides</a:t>
              </a:r>
              <a:r>
                <a:rPr lang="en-US" sz="2000" dirty="0">
                  <a:latin typeface="Helvetica" pitchFamily="2" charset="0"/>
                </a:rPr>
                <a:t> an integrated environment that is purpose-built for bot development</a:t>
              </a:r>
              <a:r>
                <a:rPr lang="sl-SI" sz="2000" dirty="0">
                  <a:latin typeface="Helvetica" pitchFamily="2" charset="0"/>
                </a:rPr>
                <a:t>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501106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Azure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Service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*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B8CB2B3-59C8-4924-A801-EF5CDACDE5E1}"/>
              </a:ext>
            </a:extLst>
          </p:cNvPr>
          <p:cNvGrpSpPr/>
          <p:nvPr/>
        </p:nvGrpSpPr>
        <p:grpSpPr>
          <a:xfrm>
            <a:off x="4521971" y="5855116"/>
            <a:ext cx="17572591" cy="1265391"/>
            <a:chOff x="4521971" y="5855116"/>
            <a:chExt cx="17572591" cy="1265391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C2346E8F-BC52-4939-BE66-65B5ADA8A7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1971" y="5855116"/>
              <a:ext cx="1095375" cy="1095375"/>
            </a:xfrm>
            <a:prstGeom prst="rect">
              <a:avLst/>
            </a:prstGeom>
          </p:spPr>
        </p:pic>
        <p:grpSp>
          <p:nvGrpSpPr>
            <p:cNvPr id="33" name="Group 1">
              <a:extLst>
                <a:ext uri="{FF2B5EF4-FFF2-40B4-BE49-F238E27FC236}">
                  <a16:creationId xmlns:a16="http://schemas.microsoft.com/office/drawing/2014/main" id="{8D6EE129-79B3-4F34-B93D-56B03058AE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46499" y="5891352"/>
              <a:ext cx="16248063" cy="1229155"/>
              <a:chOff x="4102251" y="4309398"/>
              <a:chExt cx="16247263" cy="1229215"/>
            </a:xfrm>
          </p:grpSpPr>
          <p:sp>
            <p:nvSpPr>
              <p:cNvPr id="34" name="TextBox 8">
                <a:extLst>
                  <a:ext uri="{FF2B5EF4-FFF2-40B4-BE49-F238E27FC236}">
                    <a16:creationId xmlns:a16="http://schemas.microsoft.com/office/drawing/2014/main" id="{5926DE4A-ADAF-411F-AFC8-9F151F25B88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03022" y="5041657"/>
                <a:ext cx="16246492" cy="4969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3600">
                    <a:solidFill>
                      <a:schemeClr val="tx1"/>
                    </a:solidFill>
                    <a:latin typeface="Lato Light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5pPr>
                <a:lvl6pPr marL="25146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6pPr>
                <a:lvl7pPr marL="29718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7pPr>
                <a:lvl8pPr marL="34290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8pPr>
                <a:lvl9pPr marL="38862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</a:pPr>
                <a:r>
                  <a:rPr lang="sl-SI" sz="2000" dirty="0" err="1">
                    <a:latin typeface="Helvetica" pitchFamily="2" charset="0"/>
                  </a:rPr>
                  <a:t>Bot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Service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deployed</a:t>
                </a:r>
                <a:r>
                  <a:rPr lang="sl-SI" sz="2000" dirty="0">
                    <a:latin typeface="Helvetica" pitchFamily="2" charset="0"/>
                  </a:rPr>
                  <a:t> to </a:t>
                </a:r>
                <a:r>
                  <a:rPr lang="sl-SI" sz="2000" dirty="0" err="1">
                    <a:latin typeface="Helvetica" pitchFamily="2" charset="0"/>
                  </a:rPr>
                  <a:t>Azure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App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Service</a:t>
                </a:r>
                <a:r>
                  <a:rPr lang="sl-SI" sz="2000" dirty="0">
                    <a:latin typeface="Helvetica" pitchFamily="2" charset="0"/>
                  </a:rPr>
                  <a:t>.</a:t>
                </a:r>
                <a:endParaRPr lang="en-US" altLang="sr-Latn-RS" sz="2000" dirty="0">
                  <a:latin typeface="Helvetica" pitchFamily="2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3D4479D0-512C-4759-9FDF-5B9422E6E988}"/>
                  </a:ext>
                </a:extLst>
              </p:cNvPr>
              <p:cNvSpPr txBox="1"/>
              <p:nvPr/>
            </p:nvSpPr>
            <p:spPr>
              <a:xfrm>
                <a:off x="4102251" y="4309398"/>
                <a:ext cx="3416537" cy="58480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182843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Web</a:t>
                </a: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 </a:t>
                </a: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App</a:t>
                </a: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 </a:t>
                </a: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Bot</a:t>
                </a:r>
                <a:endParaRPr lang="en-US" sz="48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endParaRPr>
              </a:p>
            </p:txBody>
          </p:sp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6B6ED78-E717-42EB-B82D-708721CE967E}"/>
              </a:ext>
            </a:extLst>
          </p:cNvPr>
          <p:cNvGrpSpPr/>
          <p:nvPr/>
        </p:nvGrpSpPr>
        <p:grpSpPr>
          <a:xfrm>
            <a:off x="4521200" y="7302626"/>
            <a:ext cx="17572591" cy="1265391"/>
            <a:chOff x="4521971" y="5855116"/>
            <a:chExt cx="17572591" cy="1265391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847038E8-BD84-446F-8755-F137EBA324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1971" y="5855116"/>
              <a:ext cx="1095375" cy="1095375"/>
            </a:xfrm>
            <a:prstGeom prst="rect">
              <a:avLst/>
            </a:prstGeom>
          </p:spPr>
        </p:pic>
        <p:grpSp>
          <p:nvGrpSpPr>
            <p:cNvPr id="40" name="Group 1">
              <a:extLst>
                <a:ext uri="{FF2B5EF4-FFF2-40B4-BE49-F238E27FC236}">
                  <a16:creationId xmlns:a16="http://schemas.microsoft.com/office/drawing/2014/main" id="{0497E93E-D21D-42FF-B46B-7ABC75E7D2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46499" y="5891352"/>
              <a:ext cx="16248063" cy="1229155"/>
              <a:chOff x="4102251" y="4309398"/>
              <a:chExt cx="16247263" cy="1229215"/>
            </a:xfrm>
          </p:grpSpPr>
          <p:sp>
            <p:nvSpPr>
              <p:cNvPr id="41" name="TextBox 8">
                <a:extLst>
                  <a:ext uri="{FF2B5EF4-FFF2-40B4-BE49-F238E27FC236}">
                    <a16:creationId xmlns:a16="http://schemas.microsoft.com/office/drawing/2014/main" id="{B5ED95BD-C7BB-48D2-9C1F-2406D600F8F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03022" y="5041657"/>
                <a:ext cx="16246492" cy="4969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3600">
                    <a:solidFill>
                      <a:schemeClr val="tx1"/>
                    </a:solidFill>
                    <a:latin typeface="Lato Light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5pPr>
                <a:lvl6pPr marL="25146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6pPr>
                <a:lvl7pPr marL="29718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7pPr>
                <a:lvl8pPr marL="34290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8pPr>
                <a:lvl9pPr marL="38862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</a:pPr>
                <a:r>
                  <a:rPr lang="sl-SI" sz="2000" dirty="0" err="1">
                    <a:latin typeface="Helvetica" pitchFamily="2" charset="0"/>
                  </a:rPr>
                  <a:t>Your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own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Bot</a:t>
                </a:r>
                <a:r>
                  <a:rPr lang="sl-SI" sz="2000" dirty="0">
                    <a:latin typeface="Helvetica" pitchFamily="2" charset="0"/>
                  </a:rPr>
                  <a:t>, </a:t>
                </a:r>
                <a:r>
                  <a:rPr lang="sl-SI" sz="2000" dirty="0" err="1">
                    <a:latin typeface="Helvetica" pitchFamily="2" charset="0"/>
                  </a:rPr>
                  <a:t>hosted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where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you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want</a:t>
                </a:r>
                <a:r>
                  <a:rPr lang="sl-SI" sz="2000" dirty="0">
                    <a:latin typeface="Helvetica" pitchFamily="2" charset="0"/>
                  </a:rPr>
                  <a:t>, </a:t>
                </a:r>
                <a:r>
                  <a:rPr lang="sl-SI" sz="2000" dirty="0" err="1">
                    <a:latin typeface="Helvetica" pitchFamily="2" charset="0"/>
                  </a:rPr>
                  <a:t>registered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with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the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Azure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Bot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Service</a:t>
                </a:r>
                <a:r>
                  <a:rPr lang="sl-SI" sz="2000" dirty="0">
                    <a:latin typeface="Helvetica" pitchFamily="2" charset="0"/>
                  </a:rPr>
                  <a:t>.</a:t>
                </a:r>
                <a:endParaRPr lang="en-US" altLang="sr-Latn-RS" sz="2000" dirty="0">
                  <a:latin typeface="Helvetica" pitchFamily="2" charset="0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D61A0903-F0AB-4583-A810-A5E14E3C4220}"/>
                  </a:ext>
                </a:extLst>
              </p:cNvPr>
              <p:cNvSpPr txBox="1"/>
              <p:nvPr/>
            </p:nvSpPr>
            <p:spPr>
              <a:xfrm>
                <a:off x="4102251" y="4309398"/>
                <a:ext cx="6868850" cy="58480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182843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Bot</a:t>
                </a: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 </a:t>
                </a: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Channels</a:t>
                </a: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 </a:t>
                </a: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Registration</a:t>
                </a:r>
                <a:endParaRPr lang="en-US" sz="48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endParaRPr>
              </a:p>
            </p:txBody>
          </p:sp>
        </p:grp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EBBA2CF5-D980-4142-8050-87306911EC2F}"/>
              </a:ext>
            </a:extLst>
          </p:cNvPr>
          <p:cNvGrpSpPr/>
          <p:nvPr/>
        </p:nvGrpSpPr>
        <p:grpSpPr>
          <a:xfrm>
            <a:off x="4508174" y="8786372"/>
            <a:ext cx="17572591" cy="1265391"/>
            <a:chOff x="4521971" y="5855116"/>
            <a:chExt cx="17572591" cy="1265391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89CE847E-7E41-4772-A1D1-510FD0718F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1971" y="5855116"/>
              <a:ext cx="1095375" cy="1095375"/>
            </a:xfrm>
            <a:prstGeom prst="rect">
              <a:avLst/>
            </a:prstGeom>
          </p:spPr>
        </p:pic>
        <p:grpSp>
          <p:nvGrpSpPr>
            <p:cNvPr id="45" name="Group 1">
              <a:extLst>
                <a:ext uri="{FF2B5EF4-FFF2-40B4-BE49-F238E27FC236}">
                  <a16:creationId xmlns:a16="http://schemas.microsoft.com/office/drawing/2014/main" id="{9F1F98A1-A0C2-4515-AE27-96FE849F28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46499" y="5891352"/>
              <a:ext cx="16248063" cy="1229155"/>
              <a:chOff x="4102251" y="4309398"/>
              <a:chExt cx="16247263" cy="1229215"/>
            </a:xfrm>
          </p:grpSpPr>
          <p:sp>
            <p:nvSpPr>
              <p:cNvPr id="46" name="TextBox 8">
                <a:extLst>
                  <a:ext uri="{FF2B5EF4-FFF2-40B4-BE49-F238E27FC236}">
                    <a16:creationId xmlns:a16="http://schemas.microsoft.com/office/drawing/2014/main" id="{7D941C38-2C1F-4F63-8538-54B90D8DD1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03022" y="5041657"/>
                <a:ext cx="16246492" cy="4969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3600">
                    <a:solidFill>
                      <a:schemeClr val="tx1"/>
                    </a:solidFill>
                    <a:latin typeface="Lato Light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5pPr>
                <a:lvl6pPr marL="25146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6pPr>
                <a:lvl7pPr marL="29718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7pPr>
                <a:lvl8pPr marL="34290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8pPr>
                <a:lvl9pPr marL="38862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</a:pPr>
                <a:r>
                  <a:rPr lang="sl-SI" sz="2000" dirty="0" err="1">
                    <a:latin typeface="Helvetica" pitchFamily="2" charset="0"/>
                  </a:rPr>
                  <a:t>Azure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Bot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Service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deployed</a:t>
                </a:r>
                <a:r>
                  <a:rPr lang="sl-SI" sz="2000" dirty="0">
                    <a:latin typeface="Helvetica" pitchFamily="2" charset="0"/>
                  </a:rPr>
                  <a:t> to </a:t>
                </a:r>
                <a:r>
                  <a:rPr lang="sl-SI" sz="2000" dirty="0" err="1">
                    <a:latin typeface="Helvetica" pitchFamily="2" charset="0"/>
                  </a:rPr>
                  <a:t>an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Azure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Functions</a:t>
                </a:r>
                <a:r>
                  <a:rPr lang="sl-SI" sz="2000" dirty="0">
                    <a:latin typeface="Helvetica" pitchFamily="2" charset="0"/>
                  </a:rPr>
                  <a:t> App.</a:t>
                </a:r>
                <a:endParaRPr lang="en-US" altLang="sr-Latn-RS" sz="2000" dirty="0">
                  <a:latin typeface="Helvetica" pitchFamily="2" charset="0"/>
                </a:endParaRP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54BC8B3-3126-468F-9331-1AB4884C6028}"/>
                  </a:ext>
                </a:extLst>
              </p:cNvPr>
              <p:cNvSpPr txBox="1"/>
              <p:nvPr/>
            </p:nvSpPr>
            <p:spPr>
              <a:xfrm>
                <a:off x="4102251" y="4309398"/>
                <a:ext cx="3690252" cy="58480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182843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Functions</a:t>
                </a: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 </a:t>
                </a: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Bot</a:t>
                </a:r>
                <a:endParaRPr lang="en-US" sz="48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endParaRPr>
              </a:p>
            </p:txBody>
          </p:sp>
        </p:grp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B399B48-941D-455B-8AB2-5037160982D0}"/>
              </a:ext>
            </a:extLst>
          </p:cNvPr>
          <p:cNvGrpSpPr/>
          <p:nvPr/>
        </p:nvGrpSpPr>
        <p:grpSpPr>
          <a:xfrm>
            <a:off x="4521971" y="10293051"/>
            <a:ext cx="17572591" cy="1265392"/>
            <a:chOff x="4521971" y="5855116"/>
            <a:chExt cx="17572591" cy="1265392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E4065A9E-54AA-4CCA-BBB4-74F8AFE95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1971" y="5855116"/>
              <a:ext cx="1095375" cy="1095375"/>
            </a:xfrm>
            <a:prstGeom prst="rect">
              <a:avLst/>
            </a:prstGeom>
          </p:spPr>
        </p:pic>
        <p:grpSp>
          <p:nvGrpSpPr>
            <p:cNvPr id="53" name="Group 1">
              <a:extLst>
                <a:ext uri="{FF2B5EF4-FFF2-40B4-BE49-F238E27FC236}">
                  <a16:creationId xmlns:a16="http://schemas.microsoft.com/office/drawing/2014/main" id="{E0B1F672-9E6C-481A-9173-2444899341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46499" y="5891352"/>
              <a:ext cx="16248063" cy="1229156"/>
              <a:chOff x="4102251" y="4309398"/>
              <a:chExt cx="16247263" cy="1229216"/>
            </a:xfrm>
          </p:grpSpPr>
          <p:sp>
            <p:nvSpPr>
              <p:cNvPr id="54" name="TextBox 8">
                <a:extLst>
                  <a:ext uri="{FF2B5EF4-FFF2-40B4-BE49-F238E27FC236}">
                    <a16:creationId xmlns:a16="http://schemas.microsoft.com/office/drawing/2014/main" id="{861BEB66-283D-4CA8-AC54-110DB89B8F0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03022" y="5041658"/>
                <a:ext cx="16246492" cy="4969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3600">
                    <a:solidFill>
                      <a:schemeClr val="tx1"/>
                    </a:solidFill>
                    <a:latin typeface="Lato Light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5pPr>
                <a:lvl6pPr marL="25146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6pPr>
                <a:lvl7pPr marL="29718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7pPr>
                <a:lvl8pPr marL="34290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8pPr>
                <a:lvl9pPr marL="38862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</a:pPr>
                <a:r>
                  <a:rPr lang="sl-SI" sz="2000" dirty="0">
                    <a:latin typeface="Helvetica" pitchFamily="2" charset="0"/>
                  </a:rPr>
                  <a:t>Microsoft </a:t>
                </a:r>
                <a:r>
                  <a:rPr lang="sl-SI" sz="2000" dirty="0" err="1">
                    <a:latin typeface="Helvetica" pitchFamily="2" charset="0"/>
                  </a:rPr>
                  <a:t>Helthcare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Bot</a:t>
                </a:r>
                <a:r>
                  <a:rPr lang="sl-SI" sz="2000" dirty="0">
                    <a:latin typeface="Helvetica" pitchFamily="2" charset="0"/>
                  </a:rPr>
                  <a:t> is a </a:t>
                </a:r>
                <a:r>
                  <a:rPr lang="sl-SI" sz="2000" dirty="0" err="1">
                    <a:latin typeface="Helvetica" pitchFamily="2" charset="0"/>
                  </a:rPr>
                  <a:t>cloud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service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intended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for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helthcare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organizations</a:t>
                </a:r>
                <a:r>
                  <a:rPr lang="sl-SI" sz="2000" dirty="0">
                    <a:latin typeface="Helvetica" pitchFamily="2" charset="0"/>
                  </a:rPr>
                  <a:t> to </a:t>
                </a:r>
                <a:r>
                  <a:rPr lang="sl-SI" sz="2000" dirty="0" err="1">
                    <a:latin typeface="Helvetica" pitchFamily="2" charset="0"/>
                  </a:rPr>
                  <a:t>build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virtual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health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assistants</a:t>
                </a:r>
                <a:r>
                  <a:rPr lang="sl-SI" sz="2000" dirty="0">
                    <a:latin typeface="Helvetica" pitchFamily="2" charset="0"/>
                  </a:rPr>
                  <a:t>.</a:t>
                </a:r>
                <a:endParaRPr lang="en-US" altLang="sr-Latn-RS" sz="2000" dirty="0">
                  <a:latin typeface="Helvetica" pitchFamily="2" charset="0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B34191D1-95F2-4EF9-8D35-0CCB7F3F9998}"/>
                  </a:ext>
                </a:extLst>
              </p:cNvPr>
              <p:cNvSpPr txBox="1"/>
              <p:nvPr/>
            </p:nvSpPr>
            <p:spPr>
              <a:xfrm>
                <a:off x="4102251" y="4309398"/>
                <a:ext cx="6450487" cy="58480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182843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Microsoft </a:t>
                </a: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Helthcare</a:t>
                </a: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 </a:t>
                </a: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Bot</a:t>
                </a: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*</a:t>
                </a:r>
                <a:endParaRPr lang="en-US" sz="48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017673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0CA4B6-920A-485F-9DFC-FAE2AA5285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4414" y="3841108"/>
            <a:ext cx="8001000" cy="80772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A8E83FEF-49AA-4923-871D-1FD8F0E0EAF1}"/>
              </a:ext>
            </a:extLst>
          </p:cNvPr>
          <p:cNvGrpSpPr/>
          <p:nvPr/>
        </p:nvGrpSpPr>
        <p:grpSpPr>
          <a:xfrm>
            <a:off x="3402529" y="3804872"/>
            <a:ext cx="17572591" cy="1265391"/>
            <a:chOff x="4521971" y="5855116"/>
            <a:chExt cx="17572591" cy="126539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0060334-D7C2-4DDD-BF30-0388E4FD7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1971" y="5855116"/>
              <a:ext cx="1095375" cy="1095375"/>
            </a:xfrm>
            <a:prstGeom prst="rect">
              <a:avLst/>
            </a:prstGeom>
          </p:spPr>
        </p:pic>
        <p:grpSp>
          <p:nvGrpSpPr>
            <p:cNvPr id="16" name="Group 1">
              <a:extLst>
                <a:ext uri="{FF2B5EF4-FFF2-40B4-BE49-F238E27FC236}">
                  <a16:creationId xmlns:a16="http://schemas.microsoft.com/office/drawing/2014/main" id="{C87C0DBA-B358-43CD-8862-729BDF36298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46499" y="5891352"/>
              <a:ext cx="16248063" cy="1229155"/>
              <a:chOff x="4102251" y="4309398"/>
              <a:chExt cx="16247263" cy="1229215"/>
            </a:xfrm>
          </p:grpSpPr>
          <p:sp>
            <p:nvSpPr>
              <p:cNvPr id="17" name="TextBox 8">
                <a:extLst>
                  <a:ext uri="{FF2B5EF4-FFF2-40B4-BE49-F238E27FC236}">
                    <a16:creationId xmlns:a16="http://schemas.microsoft.com/office/drawing/2014/main" id="{CF432304-7A5C-479C-BE8C-3C8AC3E5D8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03022" y="5041657"/>
                <a:ext cx="16246492" cy="4969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3600">
                    <a:solidFill>
                      <a:schemeClr val="tx1"/>
                    </a:solidFill>
                    <a:latin typeface="Lato Light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5pPr>
                <a:lvl6pPr marL="25146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6pPr>
                <a:lvl7pPr marL="29718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7pPr>
                <a:lvl8pPr marL="34290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8pPr>
                <a:lvl9pPr marL="38862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</a:pPr>
                <a:r>
                  <a:rPr lang="sl-SI" sz="2000" dirty="0" err="1">
                    <a:latin typeface="Helvetica" pitchFamily="2" charset="0"/>
                  </a:rPr>
                  <a:t>Bot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Service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deployed</a:t>
                </a:r>
                <a:r>
                  <a:rPr lang="sl-SI" sz="2000" dirty="0">
                    <a:latin typeface="Helvetica" pitchFamily="2" charset="0"/>
                  </a:rPr>
                  <a:t> to </a:t>
                </a:r>
                <a:r>
                  <a:rPr lang="sl-SI" sz="2000" dirty="0" err="1">
                    <a:latin typeface="Helvetica" pitchFamily="2" charset="0"/>
                  </a:rPr>
                  <a:t>Azure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App</a:t>
                </a:r>
                <a:r>
                  <a:rPr lang="sl-SI" sz="2000" dirty="0">
                    <a:latin typeface="Helvetica" pitchFamily="2" charset="0"/>
                  </a:rPr>
                  <a:t> </a:t>
                </a:r>
                <a:r>
                  <a:rPr lang="sl-SI" sz="2000" dirty="0" err="1">
                    <a:latin typeface="Helvetica" pitchFamily="2" charset="0"/>
                  </a:rPr>
                  <a:t>Service</a:t>
                </a:r>
                <a:r>
                  <a:rPr lang="sl-SI" sz="2000" dirty="0">
                    <a:latin typeface="Helvetica" pitchFamily="2" charset="0"/>
                  </a:rPr>
                  <a:t>.</a:t>
                </a:r>
                <a:endParaRPr lang="en-US" altLang="sr-Latn-RS" sz="2000" dirty="0">
                  <a:latin typeface="Helvetica" pitchFamily="2" charset="0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96E5A0E-50E2-49E6-B5E9-B475154BD1F5}"/>
                  </a:ext>
                </a:extLst>
              </p:cNvPr>
              <p:cNvSpPr txBox="1"/>
              <p:nvPr/>
            </p:nvSpPr>
            <p:spPr>
              <a:xfrm>
                <a:off x="4102251" y="4309398"/>
                <a:ext cx="3416537" cy="58480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182843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Web</a:t>
                </a: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 </a:t>
                </a: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App</a:t>
                </a: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 </a:t>
                </a:r>
                <a:r>
                  <a:rPr lang="sl-SI" sz="3200" spc="600" dirty="0" err="1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Bot</a:t>
                </a:r>
                <a:endParaRPr lang="en-US" sz="48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68448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</a:rPr>
                <a:t>Additional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tools</a:t>
              </a:r>
              <a:r>
                <a:rPr lang="sl-SI" altLang="sr-Latn-RS" sz="2000" dirty="0">
                  <a:latin typeface="Helvetica" pitchFamily="2" charset="0"/>
                </a:rPr>
                <a:t> / </a:t>
              </a:r>
              <a:r>
                <a:rPr lang="sl-SI" altLang="sr-Latn-RS" sz="2000" dirty="0" err="1">
                  <a:latin typeface="Helvetica" pitchFamily="2" charset="0"/>
                </a:rPr>
                <a:t>resources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available</a:t>
              </a:r>
              <a:r>
                <a:rPr lang="sl-SI" altLang="sr-Latn-RS" sz="2000" dirty="0">
                  <a:latin typeface="Helvetica" pitchFamily="2" charset="0"/>
                </a:rPr>
                <a:t> to </a:t>
              </a:r>
              <a:r>
                <a:rPr lang="sl-SI" altLang="sr-Latn-RS" sz="2000" dirty="0" err="1">
                  <a:latin typeface="Helvetica" pitchFamily="2" charset="0"/>
                </a:rPr>
                <a:t>cover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complete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Bot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life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cycle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401404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Bot‘s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life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cycle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pic>
        <p:nvPicPr>
          <p:cNvPr id="9" name="Graphic 26">
            <a:extLst>
              <a:ext uri="{FF2B5EF4-FFF2-40B4-BE49-F238E27FC236}">
                <a16:creationId xmlns:a16="http://schemas.microsoft.com/office/drawing/2014/main" id="{8C709A23-7559-433D-9598-8AB571C25B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20044" b="52940"/>
          <a:stretch/>
        </p:blipFill>
        <p:spPr>
          <a:xfrm>
            <a:off x="5330825" y="5815818"/>
            <a:ext cx="13716000" cy="208436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AB2BA25-77C6-4FDB-8A7A-AF126BA8E9B3}"/>
              </a:ext>
            </a:extLst>
          </p:cNvPr>
          <p:cNvSpPr txBox="1"/>
          <p:nvPr/>
        </p:nvSpPr>
        <p:spPr>
          <a:xfrm>
            <a:off x="6641892" y="7900181"/>
            <a:ext cx="973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/>
              <a:t>Design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9A75E8-6ECB-4CD3-8BB9-BEB874D67F07}"/>
              </a:ext>
            </a:extLst>
          </p:cNvPr>
          <p:cNvSpPr txBox="1"/>
          <p:nvPr/>
        </p:nvSpPr>
        <p:spPr>
          <a:xfrm>
            <a:off x="8630209" y="7900181"/>
            <a:ext cx="973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/>
              <a:t>Build</a:t>
            </a:r>
            <a:endParaRPr lang="sl-SI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6928DBD-F5CE-4320-A767-D6DBBB45BF6A}"/>
              </a:ext>
            </a:extLst>
          </p:cNvPr>
          <p:cNvSpPr txBox="1"/>
          <p:nvPr/>
        </p:nvSpPr>
        <p:spPr>
          <a:xfrm>
            <a:off x="10502640" y="7900181"/>
            <a:ext cx="973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/>
              <a:t>Test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BA02A7-2EB8-48FF-B0B8-9E4BB06F1B8B}"/>
              </a:ext>
            </a:extLst>
          </p:cNvPr>
          <p:cNvSpPr txBox="1"/>
          <p:nvPr/>
        </p:nvSpPr>
        <p:spPr>
          <a:xfrm>
            <a:off x="12167107" y="7900181"/>
            <a:ext cx="1167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/>
              <a:t>Publish</a:t>
            </a:r>
            <a:endParaRPr lang="sl-SI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215C26-5686-4FB6-AEFB-0FA638C3D509}"/>
              </a:ext>
            </a:extLst>
          </p:cNvPr>
          <p:cNvSpPr txBox="1"/>
          <p:nvPr/>
        </p:nvSpPr>
        <p:spPr>
          <a:xfrm>
            <a:off x="13873566" y="7900181"/>
            <a:ext cx="1167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/>
              <a:t>Connect</a:t>
            </a:r>
            <a:endParaRPr lang="sl-SI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DC3618C-F472-47F5-9C57-50EC71DEE133}"/>
              </a:ext>
            </a:extLst>
          </p:cNvPr>
          <p:cNvSpPr txBox="1"/>
          <p:nvPr/>
        </p:nvSpPr>
        <p:spPr>
          <a:xfrm>
            <a:off x="15855252" y="7900181"/>
            <a:ext cx="1167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/>
              <a:t>Evaluate</a:t>
            </a:r>
            <a:endParaRPr lang="sl-SI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70280E-5AE7-499C-8A40-B8F1B47CFAA6}"/>
              </a:ext>
            </a:extLst>
          </p:cNvPr>
          <p:cNvSpPr txBox="1"/>
          <p:nvPr/>
        </p:nvSpPr>
        <p:spPr>
          <a:xfrm>
            <a:off x="5543674" y="8362081"/>
            <a:ext cx="219643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Design </a:t>
            </a:r>
            <a:r>
              <a:rPr lang="sl-SI" sz="2000" dirty="0" err="1"/>
              <a:t>guidelines</a:t>
            </a:r>
            <a:endParaRPr lang="sl-SI" sz="2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2000" dirty="0" err="1"/>
              <a:t>For</a:t>
            </a:r>
            <a:r>
              <a:rPr lang="sl-SI" sz="2000" dirty="0"/>
              <a:t> </a:t>
            </a:r>
            <a:r>
              <a:rPr lang="sl-SI" sz="2000" dirty="0" err="1"/>
              <a:t>success</a:t>
            </a:r>
            <a:endParaRPr lang="sl-SI" sz="2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2000" dirty="0" err="1"/>
              <a:t>For</a:t>
            </a:r>
            <a:r>
              <a:rPr lang="sl-SI" sz="2000" dirty="0"/>
              <a:t> </a:t>
            </a:r>
            <a:r>
              <a:rPr lang="sl-SI" sz="2000" dirty="0" err="1"/>
              <a:t>success</a:t>
            </a:r>
            <a:endParaRPr lang="sl-SI" sz="2000" dirty="0"/>
          </a:p>
          <a:p>
            <a:r>
              <a:rPr lang="sl-SI" sz="2000" dirty="0"/>
              <a:t>Start </a:t>
            </a:r>
            <a:r>
              <a:rPr lang="sl-SI" sz="2000" dirty="0" err="1"/>
              <a:t>with</a:t>
            </a:r>
            <a:r>
              <a:rPr lang="sl-SI" sz="2000" dirty="0"/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2000" dirty="0" err="1"/>
              <a:t>Azure</a:t>
            </a:r>
            <a:endParaRPr lang="sl-SI" sz="2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2000" dirty="0"/>
              <a:t>.NET SDK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2000" dirty="0"/>
              <a:t>Node.JS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4B2FEFD-2808-40B8-B97C-8787208CA4FC}"/>
              </a:ext>
            </a:extLst>
          </p:cNvPr>
          <p:cNvSpPr txBox="1"/>
          <p:nvPr/>
        </p:nvSpPr>
        <p:spPr>
          <a:xfrm>
            <a:off x="7828241" y="8362080"/>
            <a:ext cx="242970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 err="1"/>
              <a:t>Bot</a:t>
            </a:r>
            <a:r>
              <a:rPr lang="sl-SI" sz="2000" dirty="0"/>
              <a:t> </a:t>
            </a:r>
            <a:r>
              <a:rPr lang="sl-SI" sz="2000" dirty="0" err="1"/>
              <a:t>Framework</a:t>
            </a:r>
            <a:r>
              <a:rPr lang="sl-SI" sz="2000" dirty="0"/>
              <a:t> SDK</a:t>
            </a:r>
          </a:p>
          <a:p>
            <a:r>
              <a:rPr lang="sl-SI" sz="2000" dirty="0" err="1"/>
              <a:t>Cognitive</a:t>
            </a:r>
            <a:r>
              <a:rPr lang="sl-SI" sz="2000" dirty="0"/>
              <a:t> </a:t>
            </a:r>
            <a:r>
              <a:rPr lang="sl-SI" sz="2000" dirty="0" err="1"/>
              <a:t>services</a:t>
            </a:r>
            <a:endParaRPr lang="sl-SI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/>
              <a:t>LUIS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 err="1"/>
              <a:t>QnA</a:t>
            </a:r>
            <a:r>
              <a:rPr lang="sl-SI" sz="2000" dirty="0"/>
              <a:t> </a:t>
            </a:r>
            <a:r>
              <a:rPr lang="sl-SI" sz="2000" dirty="0" err="1"/>
              <a:t>Maker</a:t>
            </a:r>
            <a:endParaRPr lang="sl-SI" sz="2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DD3C92B-423C-4A6E-AF6D-B0FB82C3296A}"/>
              </a:ext>
            </a:extLst>
          </p:cNvPr>
          <p:cNvSpPr txBox="1"/>
          <p:nvPr/>
        </p:nvSpPr>
        <p:spPr>
          <a:xfrm>
            <a:off x="10199426" y="8362079"/>
            <a:ext cx="12942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 err="1"/>
              <a:t>Emulator</a:t>
            </a:r>
            <a:endParaRPr lang="sl-SI" sz="2000" dirty="0"/>
          </a:p>
          <a:p>
            <a:r>
              <a:rPr lang="sl-SI" sz="2000" dirty="0" err="1"/>
              <a:t>Web</a:t>
            </a:r>
            <a:r>
              <a:rPr lang="sl-SI" sz="2000" dirty="0"/>
              <a:t> Chat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AB4CAE-22D6-4CFB-85AF-9C0920B48F17}"/>
              </a:ext>
            </a:extLst>
          </p:cNvPr>
          <p:cNvSpPr txBox="1"/>
          <p:nvPr/>
        </p:nvSpPr>
        <p:spPr>
          <a:xfrm>
            <a:off x="11617517" y="8362079"/>
            <a:ext cx="21680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 err="1"/>
              <a:t>Azure</a:t>
            </a:r>
            <a:r>
              <a:rPr lang="sl-SI" sz="2000" dirty="0"/>
              <a:t> </a:t>
            </a:r>
            <a:r>
              <a:rPr lang="sl-SI" sz="2000" dirty="0" err="1"/>
              <a:t>Bot</a:t>
            </a:r>
            <a:r>
              <a:rPr lang="sl-SI" sz="2000" dirty="0"/>
              <a:t> </a:t>
            </a:r>
            <a:r>
              <a:rPr lang="sl-SI" sz="2000" dirty="0" err="1"/>
              <a:t>Service</a:t>
            </a:r>
            <a:endParaRPr lang="sl-SI" sz="2000" dirty="0"/>
          </a:p>
          <a:p>
            <a:r>
              <a:rPr lang="sl-SI" sz="2000" dirty="0" err="1"/>
              <a:t>Directly</a:t>
            </a:r>
            <a:r>
              <a:rPr lang="sl-SI" sz="2000" dirty="0"/>
              <a:t> to </a:t>
            </a:r>
            <a:r>
              <a:rPr lang="sl-SI" sz="2000" dirty="0" err="1"/>
              <a:t>Azure</a:t>
            </a:r>
            <a:endParaRPr lang="sl-SI" sz="2000" dirty="0"/>
          </a:p>
          <a:p>
            <a:r>
              <a:rPr lang="sl-SI" sz="2000" dirty="0"/>
              <a:t>CI / CD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1F3BED9-03A4-40F6-B39E-9080C43147A9}"/>
              </a:ext>
            </a:extLst>
          </p:cNvPr>
          <p:cNvSpPr txBox="1"/>
          <p:nvPr/>
        </p:nvSpPr>
        <p:spPr>
          <a:xfrm>
            <a:off x="13909437" y="8362081"/>
            <a:ext cx="1217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 err="1"/>
              <a:t>Channels</a:t>
            </a:r>
            <a:endParaRPr lang="sl-SI" sz="20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B2CDF83-8F58-42E8-B712-724DE6768D39}"/>
              </a:ext>
            </a:extLst>
          </p:cNvPr>
          <p:cNvSpPr txBox="1"/>
          <p:nvPr/>
        </p:nvSpPr>
        <p:spPr>
          <a:xfrm>
            <a:off x="15806145" y="8362081"/>
            <a:ext cx="11889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 err="1"/>
              <a:t>Analytics</a:t>
            </a:r>
            <a:endParaRPr lang="sl-SI" sz="2000" dirty="0"/>
          </a:p>
        </p:txBody>
      </p:sp>
    </p:spTree>
    <p:extLst>
      <p:ext uri="{BB962C8B-B14F-4D97-AF65-F5344CB8AC3E}">
        <p14:creationId xmlns:p14="http://schemas.microsoft.com/office/powerpoint/2010/main" val="1374203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3" grpId="0"/>
      <p:bldP spid="18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sz="2000" dirty="0" err="1">
                  <a:latin typeface="Helvetica" pitchFamily="2" charset="0"/>
                </a:rPr>
                <a:t>With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utilization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of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Cognitive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Services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we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can</a:t>
              </a:r>
              <a:r>
                <a:rPr lang="sl-SI" sz="2000" dirty="0">
                  <a:latin typeface="Helvetica" pitchFamily="2" charset="0"/>
                </a:rPr>
                <a:t> „</a:t>
              </a:r>
              <a:r>
                <a:rPr lang="sl-SI" sz="2000" dirty="0" err="1">
                  <a:latin typeface="Helvetica" pitchFamily="2" charset="0"/>
                </a:rPr>
                <a:t>bring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our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bots</a:t>
              </a:r>
              <a:r>
                <a:rPr lang="sl-SI" sz="2000" dirty="0">
                  <a:latin typeface="Helvetica" pitchFamily="2" charset="0"/>
                </a:rPr>
                <a:t> to </a:t>
              </a:r>
              <a:r>
                <a:rPr lang="sl-SI" sz="2000" dirty="0" err="1">
                  <a:latin typeface="Helvetica" pitchFamily="2" charset="0"/>
                </a:rPr>
                <a:t>life</a:t>
              </a:r>
              <a:r>
                <a:rPr lang="sl-SI" sz="2000" dirty="0">
                  <a:latin typeface="Helvetica" pitchFamily="2" charset="0"/>
                </a:rPr>
                <a:t>“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275959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Adding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„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power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“ to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your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–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Cognitive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Services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F434B4-BBC6-4C9C-9B7D-FA395D370331}"/>
              </a:ext>
            </a:extLst>
          </p:cNvPr>
          <p:cNvGrpSpPr/>
          <p:nvPr/>
        </p:nvGrpSpPr>
        <p:grpSpPr>
          <a:xfrm>
            <a:off x="3466686" y="6756508"/>
            <a:ext cx="1082219" cy="1570672"/>
            <a:chOff x="3466686" y="5994508"/>
            <a:chExt cx="1082219" cy="157067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3B31AED-DCF2-41A6-9D7F-D1C252F332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6050" y="5994508"/>
              <a:ext cx="863492" cy="863492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D8392DB-3DF2-4D04-805A-7BDA4DE04C1F}"/>
                </a:ext>
              </a:extLst>
            </p:cNvPr>
            <p:cNvSpPr txBox="1"/>
            <p:nvPr/>
          </p:nvSpPr>
          <p:spPr>
            <a:xfrm>
              <a:off x="3466686" y="6918849"/>
              <a:ext cx="108221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dirty="0"/>
                <a:t>LUIS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2A23CF-2FCF-490F-ABA8-79F47BA725FC}"/>
              </a:ext>
            </a:extLst>
          </p:cNvPr>
          <p:cNvGrpSpPr/>
          <p:nvPr/>
        </p:nvGrpSpPr>
        <p:grpSpPr>
          <a:xfrm>
            <a:off x="4875972" y="6756508"/>
            <a:ext cx="2491772" cy="1570672"/>
            <a:chOff x="4875972" y="5994508"/>
            <a:chExt cx="2491772" cy="1570672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CE1055A-402A-47D3-BD07-5F0DBFB37B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0112" y="5994508"/>
              <a:ext cx="863492" cy="863492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853EBB4-5A49-4260-ABAE-11F5E6130DD2}"/>
                </a:ext>
              </a:extLst>
            </p:cNvPr>
            <p:cNvSpPr txBox="1"/>
            <p:nvPr/>
          </p:nvSpPr>
          <p:spPr>
            <a:xfrm>
              <a:off x="4875972" y="6918849"/>
              <a:ext cx="2491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dirty="0" err="1"/>
                <a:t>QnA</a:t>
              </a:r>
              <a:r>
                <a:rPr lang="sl-SI" dirty="0"/>
                <a:t> </a:t>
              </a:r>
              <a:r>
                <a:rPr lang="sl-SI" dirty="0" err="1"/>
                <a:t>Maker</a:t>
              </a:r>
              <a:endParaRPr lang="sl-SI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AC63F8A-0743-4AE3-B9DA-1CD97CC9DC8B}"/>
              </a:ext>
            </a:extLst>
          </p:cNvPr>
          <p:cNvGrpSpPr/>
          <p:nvPr/>
        </p:nvGrpSpPr>
        <p:grpSpPr>
          <a:xfrm>
            <a:off x="7694811" y="6756508"/>
            <a:ext cx="1659429" cy="1570672"/>
            <a:chOff x="8110982" y="6756508"/>
            <a:chExt cx="1659429" cy="1570672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8063E4CE-1537-469D-BBE2-2339E11F1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8951" y="6756508"/>
              <a:ext cx="863492" cy="863492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5A48A4B-6566-49BE-B64C-27A961D19928}"/>
                </a:ext>
              </a:extLst>
            </p:cNvPr>
            <p:cNvSpPr txBox="1"/>
            <p:nvPr/>
          </p:nvSpPr>
          <p:spPr>
            <a:xfrm>
              <a:off x="8110982" y="7680849"/>
              <a:ext cx="16594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dirty="0" err="1"/>
                <a:t>Speech</a:t>
              </a:r>
              <a:endParaRPr lang="sl-SI" dirty="0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417F35F-2D85-4194-9E38-32ED7B0EED1E}"/>
              </a:ext>
            </a:extLst>
          </p:cNvPr>
          <p:cNvGrpSpPr/>
          <p:nvPr/>
        </p:nvGrpSpPr>
        <p:grpSpPr>
          <a:xfrm>
            <a:off x="9681307" y="6756508"/>
            <a:ext cx="1536318" cy="1570672"/>
            <a:chOff x="8110982" y="6756508"/>
            <a:chExt cx="1536318" cy="1570672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74251D39-92A9-461B-898E-F58316E6FC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8951" y="6756508"/>
              <a:ext cx="863492" cy="863492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9A675F1-0163-42DC-856D-0DC8E8231398}"/>
                </a:ext>
              </a:extLst>
            </p:cNvPr>
            <p:cNvSpPr txBox="1"/>
            <p:nvPr/>
          </p:nvSpPr>
          <p:spPr>
            <a:xfrm>
              <a:off x="8110982" y="7680849"/>
              <a:ext cx="153631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dirty="0" err="1"/>
                <a:t>Search</a:t>
              </a:r>
              <a:endParaRPr lang="sl-SI" dirty="0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14206826-CB1F-4941-BB94-DD22AD918E72}"/>
              </a:ext>
            </a:extLst>
          </p:cNvPr>
          <p:cNvGrpSpPr/>
          <p:nvPr/>
        </p:nvGrpSpPr>
        <p:grpSpPr>
          <a:xfrm>
            <a:off x="11544692" y="6756508"/>
            <a:ext cx="1423788" cy="1570672"/>
            <a:chOff x="8110982" y="6756508"/>
            <a:chExt cx="1423788" cy="1570672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0428C2A9-EBD6-4611-B136-AF24E4BE5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8951" y="6756508"/>
              <a:ext cx="863492" cy="863492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EBE45163-4D2B-4997-A119-21A78E4C950E}"/>
                </a:ext>
              </a:extLst>
            </p:cNvPr>
            <p:cNvSpPr txBox="1"/>
            <p:nvPr/>
          </p:nvSpPr>
          <p:spPr>
            <a:xfrm>
              <a:off x="8110982" y="7680849"/>
              <a:ext cx="142378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dirty="0" err="1"/>
                <a:t>Vision</a:t>
              </a:r>
              <a:endParaRPr lang="sl-SI" dirty="0"/>
            </a:p>
          </p:txBody>
        </p:sp>
      </p:grpSp>
    </p:spTree>
    <p:extLst>
      <p:ext uri="{BB962C8B-B14F-4D97-AF65-F5344CB8AC3E}">
        <p14:creationId xmlns:p14="http://schemas.microsoft.com/office/powerpoint/2010/main" val="12853557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</a:rPr>
                <a:t>Same as </a:t>
              </a:r>
              <a:r>
                <a:rPr lang="sl-SI" altLang="sr-Latn-RS" sz="2000" dirty="0" err="1">
                  <a:latin typeface="Helvetica" pitchFamily="2" charset="0"/>
                </a:rPr>
                <a:t>bot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itself</a:t>
              </a:r>
              <a:r>
                <a:rPr lang="sl-SI" altLang="sr-Latn-RS" sz="2000" dirty="0">
                  <a:latin typeface="Helvetica" pitchFamily="2" charset="0"/>
                </a:rPr>
                <a:t>, </a:t>
              </a:r>
              <a:r>
                <a:rPr lang="sl-SI" altLang="sr-Latn-RS" sz="2000" dirty="0" err="1">
                  <a:latin typeface="Helvetica" pitchFamily="2" charset="0"/>
                </a:rPr>
                <a:t>language</a:t>
              </a:r>
              <a:r>
                <a:rPr lang="sl-SI" altLang="sr-Latn-RS" sz="2000" dirty="0">
                  <a:latin typeface="Helvetica" pitchFamily="2" charset="0"/>
                </a:rPr>
                <a:t> model </a:t>
              </a:r>
              <a:r>
                <a:rPr lang="sl-SI" altLang="sr-Latn-RS" sz="2000" dirty="0" err="1">
                  <a:latin typeface="Helvetica" pitchFamily="2" charset="0"/>
                </a:rPr>
                <a:t>can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follow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the</a:t>
              </a:r>
              <a:r>
                <a:rPr lang="sl-SI" altLang="sr-Latn-RS" sz="2000" dirty="0">
                  <a:latin typeface="Helvetica" pitchFamily="2" charset="0"/>
                </a:rPr>
                <a:t> same </a:t>
              </a:r>
              <a:r>
                <a:rPr lang="sl-SI" altLang="sr-Latn-RS" sz="2000" dirty="0" err="1">
                  <a:latin typeface="Helvetica" pitchFamily="2" charset="0"/>
                </a:rPr>
                <a:t>pattern</a:t>
              </a:r>
              <a:r>
                <a:rPr lang="sl-SI" altLang="sr-Latn-RS" sz="2000" dirty="0">
                  <a:latin typeface="Helvetica" pitchFamily="2" charset="0"/>
                </a:rPr>
                <a:t>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833071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The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lifecycle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of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language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model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pic>
        <p:nvPicPr>
          <p:cNvPr id="9" name="Graphic 26">
            <a:extLst>
              <a:ext uri="{FF2B5EF4-FFF2-40B4-BE49-F238E27FC236}">
                <a16:creationId xmlns:a16="http://schemas.microsoft.com/office/drawing/2014/main" id="{8C709A23-7559-433D-9598-8AB571C25B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20044" b="52940"/>
          <a:stretch/>
        </p:blipFill>
        <p:spPr>
          <a:xfrm>
            <a:off x="5330825" y="5815818"/>
            <a:ext cx="13716000" cy="208436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AB2BA25-77C6-4FDB-8A7A-AF126BA8E9B3}"/>
              </a:ext>
            </a:extLst>
          </p:cNvPr>
          <p:cNvSpPr txBox="1"/>
          <p:nvPr/>
        </p:nvSpPr>
        <p:spPr>
          <a:xfrm>
            <a:off x="6641892" y="7900181"/>
            <a:ext cx="973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/>
              <a:t>Design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9A75E8-6ECB-4CD3-8BB9-BEB874D67F07}"/>
              </a:ext>
            </a:extLst>
          </p:cNvPr>
          <p:cNvSpPr txBox="1"/>
          <p:nvPr/>
        </p:nvSpPr>
        <p:spPr>
          <a:xfrm>
            <a:off x="8630209" y="7900181"/>
            <a:ext cx="973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/>
              <a:t>Build</a:t>
            </a:r>
            <a:endParaRPr lang="sl-SI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6928DBD-F5CE-4320-A767-D6DBBB45BF6A}"/>
              </a:ext>
            </a:extLst>
          </p:cNvPr>
          <p:cNvSpPr txBox="1"/>
          <p:nvPr/>
        </p:nvSpPr>
        <p:spPr>
          <a:xfrm>
            <a:off x="10502640" y="7900181"/>
            <a:ext cx="973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/>
              <a:t>Test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BA02A7-2EB8-48FF-B0B8-9E4BB06F1B8B}"/>
              </a:ext>
            </a:extLst>
          </p:cNvPr>
          <p:cNvSpPr txBox="1"/>
          <p:nvPr/>
        </p:nvSpPr>
        <p:spPr>
          <a:xfrm>
            <a:off x="12167107" y="7900181"/>
            <a:ext cx="1167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/>
              <a:t>Publish</a:t>
            </a:r>
            <a:endParaRPr lang="sl-SI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215C26-5686-4FB6-AEFB-0FA638C3D509}"/>
              </a:ext>
            </a:extLst>
          </p:cNvPr>
          <p:cNvSpPr txBox="1"/>
          <p:nvPr/>
        </p:nvSpPr>
        <p:spPr>
          <a:xfrm>
            <a:off x="13873566" y="7900181"/>
            <a:ext cx="1167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/>
              <a:t>Connect</a:t>
            </a:r>
            <a:endParaRPr lang="sl-SI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DC3618C-F472-47F5-9C57-50EC71DEE133}"/>
              </a:ext>
            </a:extLst>
          </p:cNvPr>
          <p:cNvSpPr txBox="1"/>
          <p:nvPr/>
        </p:nvSpPr>
        <p:spPr>
          <a:xfrm>
            <a:off x="15855252" y="7900181"/>
            <a:ext cx="1167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/>
              <a:t>Evaluate</a:t>
            </a:r>
            <a:endParaRPr lang="sl-SI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70280E-5AE7-499C-8A40-B8F1B47CFAA6}"/>
              </a:ext>
            </a:extLst>
          </p:cNvPr>
          <p:cNvSpPr txBox="1"/>
          <p:nvPr/>
        </p:nvSpPr>
        <p:spPr>
          <a:xfrm>
            <a:off x="5410324" y="8362081"/>
            <a:ext cx="253556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 err="1"/>
              <a:t>Identify</a:t>
            </a:r>
            <a:r>
              <a:rPr lang="sl-SI" sz="2000" dirty="0"/>
              <a:t> </a:t>
            </a:r>
            <a:r>
              <a:rPr lang="sl-SI" sz="2000" dirty="0" err="1"/>
              <a:t>Scenarios</a:t>
            </a:r>
            <a:endParaRPr lang="sl-SI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 err="1"/>
              <a:t>Define</a:t>
            </a:r>
            <a:r>
              <a:rPr lang="sl-SI" sz="2000" dirty="0"/>
              <a:t> </a:t>
            </a:r>
            <a:r>
              <a:rPr lang="sl-SI" sz="2000" dirty="0" err="1"/>
              <a:t>Actions</a:t>
            </a:r>
            <a:endParaRPr lang="sl-SI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 err="1"/>
              <a:t>Identify</a:t>
            </a:r>
            <a:r>
              <a:rPr lang="sl-SI" sz="2000" dirty="0"/>
              <a:t>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 err="1"/>
              <a:t>Sources</a:t>
            </a:r>
            <a:endParaRPr lang="sl-SI" sz="2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4B2FEFD-2808-40B8-B97C-8787208CA4FC}"/>
              </a:ext>
            </a:extLst>
          </p:cNvPr>
          <p:cNvSpPr txBox="1"/>
          <p:nvPr/>
        </p:nvSpPr>
        <p:spPr>
          <a:xfrm>
            <a:off x="7828241" y="8362080"/>
            <a:ext cx="23871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 err="1"/>
              <a:t>Knowledge</a:t>
            </a:r>
            <a:r>
              <a:rPr lang="sl-SI" sz="2000" dirty="0"/>
              <a:t> Base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 err="1"/>
              <a:t>Definte</a:t>
            </a:r>
            <a:r>
              <a:rPr lang="sl-SI" sz="2000" dirty="0"/>
              <a:t> </a:t>
            </a:r>
            <a:r>
              <a:rPr lang="sl-SI" sz="2000" dirty="0" err="1"/>
              <a:t>Intents</a:t>
            </a:r>
            <a:br>
              <a:rPr lang="sl-SI" sz="2000" dirty="0"/>
            </a:br>
            <a:r>
              <a:rPr lang="sl-SI" sz="2000" dirty="0" err="1"/>
              <a:t>and</a:t>
            </a:r>
            <a:r>
              <a:rPr lang="sl-SI" sz="2000" dirty="0"/>
              <a:t> </a:t>
            </a:r>
            <a:r>
              <a:rPr lang="sl-SI" sz="2000" dirty="0" err="1"/>
              <a:t>Entities</a:t>
            </a:r>
            <a:endParaRPr lang="sl-SI" sz="2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DD3C92B-423C-4A6E-AF6D-B0FB82C3296A}"/>
              </a:ext>
            </a:extLst>
          </p:cNvPr>
          <p:cNvSpPr txBox="1"/>
          <p:nvPr/>
        </p:nvSpPr>
        <p:spPr>
          <a:xfrm>
            <a:off x="10199426" y="8362079"/>
            <a:ext cx="11206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 err="1"/>
              <a:t>Evaluate</a:t>
            </a:r>
            <a:endParaRPr lang="sl-SI" sz="2000" dirty="0"/>
          </a:p>
          <a:p>
            <a:r>
              <a:rPr lang="sl-SI" sz="2000" dirty="0" err="1"/>
              <a:t>Improve</a:t>
            </a:r>
            <a:endParaRPr lang="sl-SI" sz="2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AB4CAE-22D6-4CFB-85AF-9C0920B48F17}"/>
              </a:ext>
            </a:extLst>
          </p:cNvPr>
          <p:cNvSpPr txBox="1"/>
          <p:nvPr/>
        </p:nvSpPr>
        <p:spPr>
          <a:xfrm>
            <a:off x="11617517" y="8362079"/>
            <a:ext cx="1989455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 err="1"/>
              <a:t>Shared</a:t>
            </a:r>
            <a:r>
              <a:rPr lang="sl-SI" sz="2000" dirty="0"/>
              <a:t> </a:t>
            </a:r>
            <a:r>
              <a:rPr lang="sl-SI" sz="2000" dirty="0" err="1"/>
              <a:t>Runtime</a:t>
            </a:r>
            <a:br>
              <a:rPr lang="sl-SI" sz="2000" dirty="0"/>
            </a:br>
            <a:r>
              <a:rPr lang="sl-SI" sz="2000" dirty="0" err="1"/>
              <a:t>Deployment</a:t>
            </a:r>
            <a:endParaRPr lang="sl-SI" sz="2000" dirty="0"/>
          </a:p>
          <a:p>
            <a:r>
              <a:rPr lang="sl-SI" sz="2000" dirty="0" err="1"/>
              <a:t>Publish</a:t>
            </a:r>
            <a:r>
              <a:rPr lang="sl-SI" sz="2000" dirty="0"/>
              <a:t> KB</a:t>
            </a:r>
          </a:p>
          <a:p>
            <a:r>
              <a:rPr lang="sl-SI" sz="2000" dirty="0" err="1"/>
              <a:t>Container</a:t>
            </a:r>
            <a:r>
              <a:rPr lang="sl-SI" sz="2000" dirty="0"/>
              <a:t> </a:t>
            </a:r>
          </a:p>
          <a:p>
            <a:r>
              <a:rPr lang="sl-SI" sz="2000" dirty="0" err="1"/>
              <a:t>Deployments</a:t>
            </a:r>
            <a:endParaRPr lang="sl-SI" sz="2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1F3BED9-03A4-40F6-B39E-9080C43147A9}"/>
              </a:ext>
            </a:extLst>
          </p:cNvPr>
          <p:cNvSpPr txBox="1"/>
          <p:nvPr/>
        </p:nvSpPr>
        <p:spPr>
          <a:xfrm>
            <a:off x="13909437" y="8362081"/>
            <a:ext cx="193687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 err="1"/>
              <a:t>Deploy</a:t>
            </a:r>
            <a:r>
              <a:rPr lang="sl-SI" sz="2000" dirty="0"/>
              <a:t> a </a:t>
            </a:r>
            <a:r>
              <a:rPr lang="sl-SI" sz="2000" dirty="0" err="1"/>
              <a:t>bot</a:t>
            </a:r>
            <a:endParaRPr lang="sl-SI" sz="2000" dirty="0"/>
          </a:p>
          <a:p>
            <a:r>
              <a:rPr lang="sl-SI" sz="2000" dirty="0" err="1"/>
              <a:t>Using</a:t>
            </a:r>
            <a:r>
              <a:rPr lang="sl-SI" sz="2000" dirty="0"/>
              <a:t> </a:t>
            </a:r>
            <a:r>
              <a:rPr lang="sl-SI" sz="2000" dirty="0" err="1"/>
              <a:t>Bot</a:t>
            </a:r>
            <a:endParaRPr lang="sl-SI" sz="2000" dirty="0"/>
          </a:p>
          <a:p>
            <a:r>
              <a:rPr lang="sl-SI" sz="2000" dirty="0" err="1"/>
              <a:t>Framework</a:t>
            </a:r>
            <a:endParaRPr lang="sl-SI" sz="2000" dirty="0"/>
          </a:p>
          <a:p>
            <a:r>
              <a:rPr lang="sl-SI" sz="2000" dirty="0" err="1"/>
              <a:t>Integrate</a:t>
            </a:r>
            <a:r>
              <a:rPr lang="sl-SI" sz="2000" dirty="0"/>
              <a:t> </a:t>
            </a:r>
            <a:r>
              <a:rPr lang="sl-SI" sz="2000" dirty="0" err="1"/>
              <a:t>with</a:t>
            </a:r>
            <a:br>
              <a:rPr lang="sl-SI" sz="2000" dirty="0"/>
            </a:br>
            <a:r>
              <a:rPr lang="sl-SI" sz="2000" dirty="0" err="1"/>
              <a:t>other</a:t>
            </a:r>
            <a:r>
              <a:rPr lang="sl-SI" sz="2000" dirty="0"/>
              <a:t> </a:t>
            </a:r>
            <a:r>
              <a:rPr lang="sl-SI" sz="2000" dirty="0" err="1"/>
              <a:t>Cognitive</a:t>
            </a:r>
            <a:endParaRPr lang="sl-SI" sz="2000" dirty="0"/>
          </a:p>
          <a:p>
            <a:r>
              <a:rPr lang="sl-SI" sz="2000" dirty="0" err="1"/>
              <a:t>Services</a:t>
            </a:r>
            <a:endParaRPr lang="sl-SI" sz="20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B2CDF83-8F58-42E8-B712-724DE6768D39}"/>
              </a:ext>
            </a:extLst>
          </p:cNvPr>
          <p:cNvSpPr txBox="1"/>
          <p:nvPr/>
        </p:nvSpPr>
        <p:spPr>
          <a:xfrm>
            <a:off x="15806145" y="8362081"/>
            <a:ext cx="17781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 err="1"/>
              <a:t>App</a:t>
            </a:r>
            <a:r>
              <a:rPr lang="sl-SI" sz="2000" dirty="0"/>
              <a:t> </a:t>
            </a:r>
            <a:r>
              <a:rPr lang="sl-SI" sz="2000" dirty="0" err="1"/>
              <a:t>Insights</a:t>
            </a:r>
            <a:endParaRPr lang="sl-SI" sz="2000" dirty="0"/>
          </a:p>
          <a:p>
            <a:r>
              <a:rPr lang="sl-SI" sz="2000" dirty="0" err="1"/>
              <a:t>Active</a:t>
            </a:r>
            <a:r>
              <a:rPr lang="sl-SI" sz="2000" dirty="0"/>
              <a:t> </a:t>
            </a:r>
            <a:r>
              <a:rPr lang="sl-SI" sz="2000" dirty="0" err="1"/>
              <a:t>Learing</a:t>
            </a:r>
            <a:endParaRPr lang="sl-SI" sz="2000" dirty="0"/>
          </a:p>
        </p:txBody>
      </p:sp>
    </p:spTree>
    <p:extLst>
      <p:ext uri="{BB962C8B-B14F-4D97-AF65-F5344CB8AC3E}">
        <p14:creationId xmlns:p14="http://schemas.microsoft.com/office/powerpoint/2010/main" val="39854532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3" grpId="0"/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</a:rPr>
                <a:t>S</a:t>
              </a:r>
              <a:r>
                <a:rPr lang="en-US" altLang="sr-Latn-RS" sz="2000" dirty="0" err="1">
                  <a:latin typeface="Helvetica" pitchFamily="2" charset="0"/>
                </a:rPr>
                <a:t>imple</a:t>
              </a:r>
              <a:r>
                <a:rPr lang="en-US" altLang="sr-Latn-RS" sz="2000" dirty="0">
                  <a:latin typeface="Helvetica" pitchFamily="2" charset="0"/>
                </a:rPr>
                <a:t> question and answer bot based on FAQ</a:t>
              </a:r>
              <a:r>
                <a:rPr lang="sl-SI" altLang="sr-Latn-RS" sz="2000" dirty="0">
                  <a:latin typeface="Helvetica" pitchFamily="2" charset="0"/>
                </a:rPr>
                <a:t>s.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830167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Cognitive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Services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-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QnA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Maker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B8B08C-101F-4B37-AB33-4CCA6B4535A8}"/>
              </a:ext>
            </a:extLst>
          </p:cNvPr>
          <p:cNvSpPr txBox="1"/>
          <p:nvPr/>
        </p:nvSpPr>
        <p:spPr>
          <a:xfrm>
            <a:off x="3695700" y="5577317"/>
            <a:ext cx="16282086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/>
              <a:t>Is a API </a:t>
            </a:r>
            <a:r>
              <a:rPr lang="sl-SI" sz="2800" dirty="0" err="1"/>
              <a:t>service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Creates</a:t>
            </a:r>
            <a:r>
              <a:rPr lang="sl-SI" sz="2800" dirty="0"/>
              <a:t> (</a:t>
            </a:r>
            <a:r>
              <a:rPr lang="sl-SI" sz="2800" dirty="0" err="1"/>
              <a:t>simple</a:t>
            </a:r>
            <a:r>
              <a:rPr lang="sl-SI" sz="2800" dirty="0"/>
              <a:t>) Q&amp;A </a:t>
            </a:r>
            <a:r>
              <a:rPr lang="sl-SI" sz="2800" dirty="0" err="1"/>
              <a:t>pairs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Creates</a:t>
            </a:r>
            <a:r>
              <a:rPr lang="sl-SI" sz="2800" dirty="0"/>
              <a:t> a KB </a:t>
            </a:r>
            <a:r>
              <a:rPr lang="sl-SI" sz="2800" dirty="0" err="1"/>
              <a:t>from</a:t>
            </a:r>
            <a:r>
              <a:rPr lang="sl-SI" sz="2800" dirty="0"/>
              <a:t> </a:t>
            </a:r>
            <a:r>
              <a:rPr lang="sl-SI" sz="2800" dirty="0" err="1"/>
              <a:t>different</a:t>
            </a:r>
            <a:r>
              <a:rPr lang="sl-SI" sz="2800" dirty="0"/>
              <a:t> </a:t>
            </a:r>
            <a:r>
              <a:rPr lang="sl-SI" sz="2800" dirty="0" err="1"/>
              <a:t>types</a:t>
            </a:r>
            <a:r>
              <a:rPr lang="sl-SI" sz="2800" dirty="0"/>
              <a:t> </a:t>
            </a:r>
            <a:r>
              <a:rPr lang="sl-SI" sz="2800" dirty="0" err="1"/>
              <a:t>of</a:t>
            </a:r>
            <a:r>
              <a:rPr lang="sl-SI" sz="2800" dirty="0"/>
              <a:t> data (FAQ </a:t>
            </a:r>
            <a:r>
              <a:rPr lang="sl-SI" sz="2800" dirty="0" err="1"/>
              <a:t>URLs</a:t>
            </a:r>
            <a:r>
              <a:rPr lang="sl-SI" sz="2800" dirty="0"/>
              <a:t>, </a:t>
            </a:r>
            <a:r>
              <a:rPr lang="sl-SI" sz="2800" dirty="0" err="1"/>
              <a:t>different</a:t>
            </a:r>
            <a:r>
              <a:rPr lang="sl-SI" sz="2800" dirty="0"/>
              <a:t> </a:t>
            </a:r>
            <a:r>
              <a:rPr lang="sl-SI" sz="2800" dirty="0" err="1"/>
              <a:t>documents</a:t>
            </a:r>
            <a:r>
              <a:rPr lang="sl-SI" sz="2800" dirty="0"/>
              <a:t>, </a:t>
            </a:r>
            <a:r>
              <a:rPr lang="sl-SI" sz="2800" dirty="0" err="1"/>
              <a:t>manually</a:t>
            </a:r>
            <a:r>
              <a:rPr lang="sl-SI" sz="2800" dirty="0"/>
              <a:t> </a:t>
            </a:r>
            <a:r>
              <a:rPr lang="sl-SI" sz="2800" dirty="0" err="1"/>
              <a:t>entered</a:t>
            </a:r>
            <a:r>
              <a:rPr lang="sl-SI" sz="2800" dirty="0"/>
              <a:t> </a:t>
            </a:r>
            <a:r>
              <a:rPr lang="sl-SI" sz="2800" dirty="0" err="1"/>
              <a:t>values</a:t>
            </a:r>
            <a:r>
              <a:rPr lang="sl-SI" sz="2800" dirty="0"/>
              <a:t>)</a:t>
            </a:r>
          </a:p>
          <a:p>
            <a:pPr marL="1370013" lvl="1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Extracts</a:t>
            </a:r>
            <a:r>
              <a:rPr lang="sl-SI" sz="2800" dirty="0"/>
              <a:t> Q&amp;A </a:t>
            </a:r>
            <a:r>
              <a:rPr lang="sl-SI" sz="2800" dirty="0" err="1"/>
              <a:t>pairs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Enables</a:t>
            </a:r>
            <a:r>
              <a:rPr lang="sl-SI" sz="2800" dirty="0"/>
              <a:t> </a:t>
            </a:r>
            <a:r>
              <a:rPr lang="sl-SI" sz="2800" dirty="0" err="1"/>
              <a:t>easy</a:t>
            </a:r>
            <a:r>
              <a:rPr lang="sl-SI" sz="2800" dirty="0"/>
              <a:t> </a:t>
            </a:r>
            <a:r>
              <a:rPr lang="sl-SI" sz="2800" dirty="0" err="1"/>
              <a:t>build</a:t>
            </a:r>
            <a:r>
              <a:rPr lang="sl-SI" sz="2800" dirty="0"/>
              <a:t> </a:t>
            </a:r>
            <a:r>
              <a:rPr lang="sl-SI" sz="2800" dirty="0" err="1"/>
              <a:t>of</a:t>
            </a:r>
            <a:r>
              <a:rPr lang="sl-SI" sz="2800" dirty="0"/>
              <a:t> </a:t>
            </a:r>
            <a:r>
              <a:rPr lang="sl-SI" sz="2800" dirty="0" err="1"/>
              <a:t>conversational</a:t>
            </a:r>
            <a:r>
              <a:rPr lang="sl-SI" sz="2800" dirty="0"/>
              <a:t> </a:t>
            </a:r>
            <a:r>
              <a:rPr lang="sl-SI" sz="2800" dirty="0" err="1"/>
              <a:t>layer</a:t>
            </a:r>
            <a:r>
              <a:rPr lang="sl-SI" sz="2800" dirty="0"/>
              <a:t> </a:t>
            </a:r>
            <a:r>
              <a:rPr lang="sl-SI" sz="2800" dirty="0" err="1"/>
              <a:t>over</a:t>
            </a:r>
            <a:r>
              <a:rPr lang="sl-SI" sz="2800" dirty="0"/>
              <a:t> </a:t>
            </a:r>
            <a:r>
              <a:rPr lang="sl-SI" sz="2800" dirty="0" err="1"/>
              <a:t>our</a:t>
            </a:r>
            <a:r>
              <a:rPr lang="sl-SI" sz="2800" dirty="0"/>
              <a:t> </a:t>
            </a:r>
            <a:r>
              <a:rPr lang="sl-SI" sz="2800" dirty="0" err="1"/>
              <a:t>existing</a:t>
            </a:r>
            <a:r>
              <a:rPr lang="sl-SI" sz="2800" dirty="0"/>
              <a:t>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Manage</a:t>
            </a:r>
            <a:r>
              <a:rPr lang="sl-SI" sz="2800" dirty="0"/>
              <a:t>, test </a:t>
            </a:r>
            <a:r>
              <a:rPr lang="sl-SI" sz="2800" dirty="0" err="1"/>
              <a:t>and</a:t>
            </a:r>
            <a:r>
              <a:rPr lang="sl-SI" sz="2800" dirty="0"/>
              <a:t> </a:t>
            </a:r>
            <a:r>
              <a:rPr lang="sl-SI" sz="2800" dirty="0" err="1"/>
              <a:t>train</a:t>
            </a:r>
            <a:r>
              <a:rPr lang="sl-SI" sz="2800" dirty="0"/>
              <a:t> </a:t>
            </a:r>
            <a:r>
              <a:rPr lang="sl-SI" sz="2800" dirty="0" err="1"/>
              <a:t>QnA</a:t>
            </a:r>
            <a:r>
              <a:rPr lang="sl-SI" sz="2800" dirty="0"/>
              <a:t> model in </a:t>
            </a:r>
            <a:r>
              <a:rPr lang="sl-SI" sz="2800" dirty="0" err="1"/>
              <a:t>an</a:t>
            </a:r>
            <a:r>
              <a:rPr lang="sl-SI" sz="2800" dirty="0"/>
              <a:t> </a:t>
            </a:r>
            <a:r>
              <a:rPr lang="sl-SI" sz="2800" dirty="0" err="1"/>
              <a:t>easy</a:t>
            </a:r>
            <a:r>
              <a:rPr lang="sl-SI" sz="2800" dirty="0"/>
              <a:t>-to-</a:t>
            </a:r>
            <a:r>
              <a:rPr lang="sl-SI" sz="2800" dirty="0" err="1"/>
              <a:t>use</a:t>
            </a:r>
            <a:r>
              <a:rPr lang="sl-SI" sz="2800" dirty="0"/>
              <a:t> UI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Added</a:t>
            </a:r>
            <a:r>
              <a:rPr lang="sl-SI" sz="2800" dirty="0"/>
              <a:t> „</a:t>
            </a:r>
            <a:r>
              <a:rPr lang="sl-SI" sz="2800" dirty="0" err="1"/>
              <a:t>Chit</a:t>
            </a:r>
            <a:r>
              <a:rPr lang="sl-SI" sz="2800" dirty="0"/>
              <a:t>-Chat“ </a:t>
            </a:r>
            <a:r>
              <a:rPr lang="sl-SI" sz="2800" dirty="0" err="1"/>
              <a:t>support</a:t>
            </a:r>
            <a:r>
              <a:rPr lang="sl-SI" sz="2800" dirty="0"/>
              <a:t> – </a:t>
            </a:r>
            <a:r>
              <a:rPr lang="sl-SI" sz="2800" dirty="0" err="1"/>
              <a:t>adds</a:t>
            </a:r>
            <a:r>
              <a:rPr lang="sl-SI" sz="2800" dirty="0"/>
              <a:t> </a:t>
            </a:r>
            <a:r>
              <a:rPr lang="sl-SI" sz="2800" dirty="0" err="1"/>
              <a:t>personality</a:t>
            </a:r>
            <a:r>
              <a:rPr lang="sl-SI" sz="2800" dirty="0"/>
              <a:t> to </a:t>
            </a:r>
            <a:r>
              <a:rPr lang="sl-SI" sz="2800" dirty="0" err="1"/>
              <a:t>our</a:t>
            </a:r>
            <a:r>
              <a:rPr lang="sl-SI" sz="2800" dirty="0"/>
              <a:t> KB</a:t>
            </a:r>
          </a:p>
          <a:p>
            <a:pPr marL="1370013" lvl="1" indent="-457200">
              <a:buFont typeface="Arial" panose="020B0604020202020204" pitchFamily="34" charset="0"/>
              <a:buChar char="•"/>
            </a:pPr>
            <a:r>
              <a:rPr lang="sl-SI" sz="2800" dirty="0"/>
              <a:t>None (</a:t>
            </a:r>
            <a:r>
              <a:rPr lang="sl-SI" sz="2800" dirty="0" err="1"/>
              <a:t>default</a:t>
            </a:r>
            <a:r>
              <a:rPr lang="sl-SI" sz="2800" dirty="0"/>
              <a:t>)</a:t>
            </a:r>
          </a:p>
          <a:p>
            <a:pPr marL="1370013" lvl="1" indent="-457200">
              <a:buFont typeface="Arial" panose="020B0604020202020204" pitchFamily="34" charset="0"/>
              <a:buChar char="•"/>
            </a:pPr>
            <a:r>
              <a:rPr lang="sl-SI" sz="2800" dirty="0"/>
              <a:t>Professional</a:t>
            </a:r>
          </a:p>
          <a:p>
            <a:pPr marL="1370013" lvl="1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Friendly</a:t>
            </a:r>
            <a:endParaRPr lang="sl-SI" sz="2800" dirty="0"/>
          </a:p>
          <a:p>
            <a:pPr marL="1370013" lvl="1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Witty</a:t>
            </a:r>
            <a:endParaRPr lang="sl-SI" sz="2800" dirty="0"/>
          </a:p>
          <a:p>
            <a:pPr marL="1370013" lvl="1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Caring</a:t>
            </a:r>
            <a:endParaRPr lang="sl-SI" sz="2800" dirty="0"/>
          </a:p>
          <a:p>
            <a:pPr marL="1370013" lvl="1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Enthusiastic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Easy</a:t>
            </a:r>
            <a:r>
              <a:rPr lang="sl-SI" sz="2800" dirty="0"/>
              <a:t>, No – </a:t>
            </a:r>
            <a:r>
              <a:rPr lang="sl-SI" sz="2800" dirty="0" err="1"/>
              <a:t>code</a:t>
            </a:r>
            <a:r>
              <a:rPr lang="sl-SI" sz="2800" dirty="0"/>
              <a:t> </a:t>
            </a:r>
            <a:r>
              <a:rPr lang="sl-SI" sz="2800" dirty="0" err="1"/>
              <a:t>simple</a:t>
            </a:r>
            <a:r>
              <a:rPr lang="sl-SI" sz="2800" dirty="0"/>
              <a:t> </a:t>
            </a:r>
            <a:r>
              <a:rPr lang="sl-SI" sz="2800" dirty="0" err="1"/>
              <a:t>bot</a:t>
            </a:r>
            <a:r>
              <a:rPr lang="sl-SI" sz="2800" dirty="0"/>
              <a:t> </a:t>
            </a:r>
            <a:r>
              <a:rPr lang="sl-SI" sz="2800" dirty="0" err="1"/>
              <a:t>creation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Scalability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sl-SI" sz="2800" dirty="0"/>
          </a:p>
        </p:txBody>
      </p:sp>
    </p:spTree>
    <p:extLst>
      <p:ext uri="{BB962C8B-B14F-4D97-AF65-F5344CB8AC3E}">
        <p14:creationId xmlns:p14="http://schemas.microsoft.com/office/powerpoint/2010/main" val="32271583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</a:rPr>
                <a:t>S</a:t>
              </a:r>
              <a:r>
                <a:rPr lang="en-US" altLang="sr-Latn-RS" sz="2000" dirty="0" err="1">
                  <a:latin typeface="Helvetica" pitchFamily="2" charset="0"/>
                </a:rPr>
                <a:t>imple</a:t>
              </a:r>
              <a:r>
                <a:rPr lang="en-US" altLang="sr-Latn-RS" sz="2000" dirty="0">
                  <a:latin typeface="Helvetica" pitchFamily="2" charset="0"/>
                </a:rPr>
                <a:t> question and answer bot based on FAQ</a:t>
              </a:r>
              <a:r>
                <a:rPr lang="sl-SI" altLang="sr-Latn-RS" sz="2000" dirty="0">
                  <a:latin typeface="Helvetica" pitchFamily="2" charset="0"/>
                </a:rPr>
                <a:t>s.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997031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Cognitive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Services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-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QnA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Maker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(New)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C8F8451-E970-45D0-B008-B9D679AD9EA1}"/>
              </a:ext>
            </a:extLst>
          </p:cNvPr>
          <p:cNvSpPr/>
          <p:nvPr/>
        </p:nvSpPr>
        <p:spPr>
          <a:xfrm>
            <a:off x="3695700" y="5887098"/>
            <a:ext cx="3409950" cy="390525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667EE5-C02F-4FC3-AB74-BCFB3E5EE18D}"/>
              </a:ext>
            </a:extLst>
          </p:cNvPr>
          <p:cNvSpPr txBox="1"/>
          <p:nvPr/>
        </p:nvSpPr>
        <p:spPr>
          <a:xfrm>
            <a:off x="4301656" y="6032886"/>
            <a:ext cx="2198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err="1">
                <a:solidFill>
                  <a:schemeClr val="bg1"/>
                </a:solidFill>
              </a:rPr>
              <a:t>Extraction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1509DE15-70D7-493E-958F-9C5E33CE92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8702" y="6675955"/>
            <a:ext cx="3086448" cy="2343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Extraction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of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hierarchical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info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from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different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sources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(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URLs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,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documents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–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pdf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&amp;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doc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,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Sharepoint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*)</a:t>
            </a:r>
            <a:endParaRPr lang="en-US" altLang="sr-Latn-RS" sz="2000" dirty="0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8489652B-F8CF-4957-A5DF-F06BF48C1DFA}"/>
              </a:ext>
            </a:extLst>
          </p:cNvPr>
          <p:cNvSpPr/>
          <p:nvPr/>
        </p:nvSpPr>
        <p:spPr>
          <a:xfrm>
            <a:off x="7711606" y="5887098"/>
            <a:ext cx="3409950" cy="390525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A839E92-D6E5-409A-BA11-BC342209923D}"/>
              </a:ext>
            </a:extLst>
          </p:cNvPr>
          <p:cNvSpPr txBox="1"/>
          <p:nvPr/>
        </p:nvSpPr>
        <p:spPr>
          <a:xfrm>
            <a:off x="8088962" y="6032886"/>
            <a:ext cx="25326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err="1">
                <a:solidFill>
                  <a:schemeClr val="bg1"/>
                </a:solidFill>
              </a:rPr>
              <a:t>Intelligence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E06FD689-DC0C-4DCA-808C-8493CE034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4608" y="6675955"/>
            <a:ext cx="3086448" cy="18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Contextual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ranking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model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Active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learning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suggestions</a:t>
            </a:r>
            <a:endParaRPr lang="en-US" altLang="sr-Latn-RS" sz="2000" dirty="0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349AFD7-CDDF-4E94-8611-FB3F4E40CAEE}"/>
              </a:ext>
            </a:extLst>
          </p:cNvPr>
          <p:cNvSpPr/>
          <p:nvPr/>
        </p:nvSpPr>
        <p:spPr>
          <a:xfrm>
            <a:off x="11727512" y="5834390"/>
            <a:ext cx="3409950" cy="390525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7196A-0A5E-4107-8468-014FD78E74D9}"/>
              </a:ext>
            </a:extLst>
          </p:cNvPr>
          <p:cNvSpPr txBox="1"/>
          <p:nvPr/>
        </p:nvSpPr>
        <p:spPr>
          <a:xfrm>
            <a:off x="12009618" y="5980178"/>
            <a:ext cx="28589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err="1">
                <a:solidFill>
                  <a:schemeClr val="bg1"/>
                </a:solidFill>
              </a:rPr>
              <a:t>Conversation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2CFE604-AEBA-4FF3-8471-16B4631AE1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60514" y="6623247"/>
            <a:ext cx="3086448" cy="18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Create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multi-turn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conversations</a:t>
            </a:r>
            <a:endParaRPr lang="sl-SI" altLang="sr-Latn-RS" sz="2000" dirty="0">
              <a:solidFill>
                <a:schemeClr val="bg1"/>
              </a:solidFill>
              <a:latin typeface="Helvetica" pitchFamily="2" charset="0"/>
            </a:endParaRP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Deploy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a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bot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(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custom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dialog)</a:t>
            </a:r>
            <a:endParaRPr lang="en-US" altLang="sr-Latn-RS" sz="2000" dirty="0">
              <a:solidFill>
                <a:schemeClr val="bg1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4498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4" grpId="0" animBg="1"/>
      <p:bldP spid="9" grpId="0"/>
      <p:bldP spid="15" grpId="0"/>
      <p:bldP spid="19" grpId="0" animBg="1"/>
      <p:bldP spid="20" grpId="0"/>
      <p:bldP spid="23" grpId="0" animBg="1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</a:rPr>
                <a:t>S</a:t>
              </a:r>
              <a:r>
                <a:rPr lang="en-US" altLang="sr-Latn-RS" sz="2000" dirty="0" err="1">
                  <a:latin typeface="Helvetica" pitchFamily="2" charset="0"/>
                </a:rPr>
                <a:t>imple</a:t>
              </a:r>
              <a:r>
                <a:rPr lang="en-US" altLang="sr-Latn-RS" sz="2000" dirty="0">
                  <a:latin typeface="Helvetica" pitchFamily="2" charset="0"/>
                </a:rPr>
                <a:t> question and answer bot based on FAQ</a:t>
              </a:r>
              <a:r>
                <a:rPr lang="sl-SI" altLang="sr-Latn-RS" sz="2000" dirty="0">
                  <a:latin typeface="Helvetica" pitchFamily="2" charset="0"/>
                </a:rPr>
                <a:t>s.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977956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Cognitive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Services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-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QnA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Maker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(New)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D9728FE-370E-4BB6-8BFC-C554E50EDE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766" r="5661" b="3120"/>
          <a:stretch/>
        </p:blipFill>
        <p:spPr>
          <a:xfrm>
            <a:off x="4521971" y="5951938"/>
            <a:ext cx="3495907" cy="4736382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4E2A5BD-BB07-4EEA-B50E-8B4FC42612D1}"/>
              </a:ext>
            </a:extLst>
          </p:cNvPr>
          <p:cNvSpPr/>
          <p:nvPr/>
        </p:nvSpPr>
        <p:spPr>
          <a:xfrm>
            <a:off x="4521971" y="7105287"/>
            <a:ext cx="3495907" cy="64633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9CDFC25-703F-48A0-9640-6EA55A7E4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5700" y="5686665"/>
            <a:ext cx="15857507" cy="5155505"/>
          </a:xfrm>
          <a:prstGeom prst="rect">
            <a:avLst/>
          </a:prstGeom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E433DE8A-63CC-4614-BC95-78E1A0006B35}"/>
              </a:ext>
            </a:extLst>
          </p:cNvPr>
          <p:cNvSpPr/>
          <p:nvPr/>
        </p:nvSpPr>
        <p:spPr>
          <a:xfrm>
            <a:off x="4007797" y="5798088"/>
            <a:ext cx="2697804" cy="130719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DBBAA17A-48C8-4BA2-A9AB-F99C9411A6E8}"/>
              </a:ext>
            </a:extLst>
          </p:cNvPr>
          <p:cNvSpPr/>
          <p:nvPr/>
        </p:nvSpPr>
        <p:spPr>
          <a:xfrm>
            <a:off x="13258800" y="8736502"/>
            <a:ext cx="3100974" cy="171378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392445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 animBg="1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</a:rPr>
                <a:t>A ML – </a:t>
              </a:r>
              <a:r>
                <a:rPr lang="sl-SI" altLang="sr-Latn-RS" sz="2000" dirty="0" err="1">
                  <a:latin typeface="Helvetica" pitchFamily="2" charset="0"/>
                </a:rPr>
                <a:t>Azure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based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service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that</a:t>
              </a:r>
              <a:r>
                <a:rPr lang="sl-SI" altLang="sr-Latn-RS" sz="2000" dirty="0">
                  <a:latin typeface="Helvetica" pitchFamily="2" charset="0"/>
                </a:rPr>
                <a:t> is </a:t>
              </a:r>
              <a:r>
                <a:rPr lang="sl-SI" altLang="sr-Latn-RS" sz="2000" dirty="0" err="1">
                  <a:latin typeface="Helvetica" pitchFamily="2" charset="0"/>
                </a:rPr>
                <a:t>intended</a:t>
              </a:r>
              <a:r>
                <a:rPr lang="sl-SI" altLang="sr-Latn-RS" sz="2000" dirty="0">
                  <a:latin typeface="Helvetica" pitchFamily="2" charset="0"/>
                </a:rPr>
                <a:t> to be used to </a:t>
              </a:r>
              <a:r>
                <a:rPr lang="sl-SI" altLang="sr-Latn-RS" sz="2000" dirty="0" err="1">
                  <a:latin typeface="Helvetica" pitchFamily="2" charset="0"/>
                </a:rPr>
                <a:t>build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natural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language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functionality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into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different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applications</a:t>
              </a:r>
              <a:r>
                <a:rPr lang="sl-SI" altLang="sr-Latn-RS" sz="2000" dirty="0">
                  <a:latin typeface="Helvetica" pitchFamily="2" charset="0"/>
                </a:rPr>
                <a:t>, </a:t>
              </a:r>
              <a:r>
                <a:rPr lang="sl-SI" altLang="sr-Latn-RS" sz="2000" dirty="0" err="1">
                  <a:latin typeface="Helvetica" pitchFamily="2" charset="0"/>
                </a:rPr>
                <a:t>bots</a:t>
              </a:r>
              <a:r>
                <a:rPr lang="sl-SI" altLang="sr-Latn-RS" sz="2000" dirty="0">
                  <a:latin typeface="Helvetica" pitchFamily="2" charset="0"/>
                </a:rPr>
                <a:t>, </a:t>
              </a:r>
              <a:r>
                <a:rPr lang="sl-SI" altLang="sr-Latn-RS" sz="2000" dirty="0" err="1">
                  <a:latin typeface="Helvetica" pitchFamily="2" charset="0"/>
                </a:rPr>
                <a:t>IoT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devices</a:t>
              </a:r>
              <a:r>
                <a:rPr lang="sl-SI" altLang="sr-Latn-RS" sz="2000" dirty="0">
                  <a:latin typeface="Helvetica" pitchFamily="2" charset="0"/>
                </a:rPr>
                <a:t>. 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677908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Cognitive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Services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- LUIS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B8B08C-101F-4B37-AB33-4CCA6B4535A8}"/>
              </a:ext>
            </a:extLst>
          </p:cNvPr>
          <p:cNvSpPr txBox="1"/>
          <p:nvPr/>
        </p:nvSpPr>
        <p:spPr>
          <a:xfrm>
            <a:off x="3695700" y="5577317"/>
            <a:ext cx="1294655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/>
              <a:t>Is a API </a:t>
            </a:r>
            <a:r>
              <a:rPr lang="sl-SI" sz="2800" dirty="0" err="1"/>
              <a:t>service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Applies</a:t>
            </a:r>
            <a:r>
              <a:rPr lang="sl-SI" sz="2800" dirty="0"/>
              <a:t> ML to </a:t>
            </a:r>
            <a:r>
              <a:rPr lang="sl-SI" sz="2800" dirty="0" err="1"/>
              <a:t>conversations</a:t>
            </a:r>
            <a:r>
              <a:rPr lang="sl-SI" sz="2800" dirty="0"/>
              <a:t> </a:t>
            </a:r>
            <a:r>
              <a:rPr lang="sl-SI" sz="2800" dirty="0" err="1"/>
              <a:t>with</a:t>
            </a:r>
            <a:r>
              <a:rPr lang="sl-SI" sz="2800" dirty="0"/>
              <a:t> </a:t>
            </a:r>
            <a:r>
              <a:rPr lang="sl-SI" sz="2800" dirty="0" err="1"/>
              <a:t>users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Uses</a:t>
            </a:r>
            <a:r>
              <a:rPr lang="sl-SI" sz="2800" dirty="0"/>
              <a:t> </a:t>
            </a:r>
            <a:r>
              <a:rPr lang="sl-SI" sz="2800" dirty="0" err="1"/>
              <a:t>natural</a:t>
            </a:r>
            <a:r>
              <a:rPr lang="sl-SI" sz="2800" dirty="0"/>
              <a:t> </a:t>
            </a:r>
            <a:r>
              <a:rPr lang="sl-SI" sz="2800" dirty="0" err="1"/>
              <a:t>text</a:t>
            </a:r>
            <a:r>
              <a:rPr lang="sl-SI" sz="2800" dirty="0"/>
              <a:t> to </a:t>
            </a:r>
            <a:r>
              <a:rPr lang="sl-SI" sz="2800" dirty="0" err="1"/>
              <a:t>predict</a:t>
            </a:r>
            <a:r>
              <a:rPr lang="sl-SI" sz="2800" dirty="0"/>
              <a:t> </a:t>
            </a:r>
            <a:r>
              <a:rPr lang="sl-SI" sz="2800" dirty="0" err="1"/>
              <a:t>overall</a:t>
            </a:r>
            <a:r>
              <a:rPr lang="sl-SI" sz="2800" dirty="0"/>
              <a:t> </a:t>
            </a:r>
            <a:r>
              <a:rPr lang="sl-SI" sz="2800" dirty="0" err="1"/>
              <a:t>meaning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Extracts</a:t>
            </a:r>
            <a:r>
              <a:rPr lang="sl-SI" sz="2800" dirty="0"/>
              <a:t> </a:t>
            </a:r>
            <a:r>
              <a:rPr lang="sl-SI" sz="2800" dirty="0" err="1"/>
              <a:t>relavant</a:t>
            </a:r>
            <a:r>
              <a:rPr lang="sl-SI" sz="2800" dirty="0"/>
              <a:t> / </a:t>
            </a:r>
            <a:r>
              <a:rPr lang="sl-SI" sz="2800" dirty="0" err="1"/>
              <a:t>detailed</a:t>
            </a:r>
            <a:r>
              <a:rPr lang="sl-SI" sz="2800" dirty="0"/>
              <a:t> </a:t>
            </a:r>
            <a:r>
              <a:rPr lang="sl-SI" sz="2800" dirty="0" err="1"/>
              <a:t>information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/>
              <a:t>Used in </a:t>
            </a:r>
            <a:r>
              <a:rPr lang="sl-SI" sz="2800" dirty="0" err="1"/>
              <a:t>apps</a:t>
            </a:r>
            <a:r>
              <a:rPr lang="sl-SI" sz="2800" dirty="0"/>
              <a:t> </a:t>
            </a:r>
            <a:r>
              <a:rPr lang="sl-SI" sz="2800" dirty="0" err="1"/>
              <a:t>that</a:t>
            </a:r>
            <a:r>
              <a:rPr lang="sl-SI" sz="2800" dirty="0"/>
              <a:t> </a:t>
            </a:r>
            <a:r>
              <a:rPr lang="sl-SI" sz="2800" dirty="0" err="1"/>
              <a:t>communicate</a:t>
            </a:r>
            <a:r>
              <a:rPr lang="sl-SI" sz="2800" dirty="0"/>
              <a:t> </a:t>
            </a:r>
            <a:r>
              <a:rPr lang="sl-SI" sz="2800" dirty="0" err="1"/>
              <a:t>with</a:t>
            </a:r>
            <a:r>
              <a:rPr lang="sl-SI" sz="2800" dirty="0"/>
              <a:t> </a:t>
            </a:r>
            <a:r>
              <a:rPr lang="sl-SI" sz="2800" dirty="0" err="1"/>
              <a:t>users</a:t>
            </a:r>
            <a:r>
              <a:rPr lang="sl-SI" sz="2800" dirty="0"/>
              <a:t> in a </a:t>
            </a:r>
            <a:r>
              <a:rPr lang="sl-SI" sz="2800" dirty="0" err="1"/>
              <a:t>natural</a:t>
            </a:r>
            <a:r>
              <a:rPr lang="sl-SI" sz="2800" dirty="0"/>
              <a:t> </a:t>
            </a:r>
            <a:r>
              <a:rPr lang="sl-SI" sz="2800" dirty="0" err="1"/>
              <a:t>way</a:t>
            </a:r>
            <a:r>
              <a:rPr lang="sl-SI" sz="2800" dirty="0"/>
              <a:t> to </a:t>
            </a:r>
            <a:r>
              <a:rPr lang="sl-SI" sz="2800" dirty="0" err="1"/>
              <a:t>complete</a:t>
            </a:r>
            <a:r>
              <a:rPr lang="sl-SI" sz="2800" dirty="0"/>
              <a:t> a </a:t>
            </a:r>
            <a:r>
              <a:rPr lang="sl-SI" sz="2800" dirty="0" err="1"/>
              <a:t>task</a:t>
            </a:r>
            <a:r>
              <a:rPr lang="sl-SI" sz="2800" dirty="0"/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5F17B8-3FAE-4516-8F5B-34EDF6CE36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021" y="8089273"/>
            <a:ext cx="7132931" cy="3748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1237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</a:rPr>
                <a:t>A ML – </a:t>
              </a:r>
              <a:r>
                <a:rPr lang="sl-SI" altLang="sr-Latn-RS" sz="2000" dirty="0" err="1">
                  <a:latin typeface="Helvetica" pitchFamily="2" charset="0"/>
                </a:rPr>
                <a:t>Azure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based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service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that</a:t>
              </a:r>
              <a:r>
                <a:rPr lang="sl-SI" altLang="sr-Latn-RS" sz="2000" dirty="0">
                  <a:latin typeface="Helvetica" pitchFamily="2" charset="0"/>
                </a:rPr>
                <a:t> is </a:t>
              </a:r>
              <a:r>
                <a:rPr lang="sl-SI" altLang="sr-Latn-RS" sz="2000" dirty="0" err="1">
                  <a:latin typeface="Helvetica" pitchFamily="2" charset="0"/>
                </a:rPr>
                <a:t>intended</a:t>
              </a:r>
              <a:r>
                <a:rPr lang="sl-SI" altLang="sr-Latn-RS" sz="2000" dirty="0">
                  <a:latin typeface="Helvetica" pitchFamily="2" charset="0"/>
                </a:rPr>
                <a:t> to be used to </a:t>
              </a:r>
              <a:r>
                <a:rPr lang="sl-SI" altLang="sr-Latn-RS" sz="2000" dirty="0" err="1">
                  <a:latin typeface="Helvetica" pitchFamily="2" charset="0"/>
                </a:rPr>
                <a:t>build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natural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language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functionality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into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different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applications</a:t>
              </a:r>
              <a:r>
                <a:rPr lang="sl-SI" altLang="sr-Latn-RS" sz="2000" dirty="0">
                  <a:latin typeface="Helvetica" pitchFamily="2" charset="0"/>
                </a:rPr>
                <a:t>, </a:t>
              </a:r>
              <a:r>
                <a:rPr lang="sl-SI" altLang="sr-Latn-RS" sz="2000" dirty="0" err="1">
                  <a:latin typeface="Helvetica" pitchFamily="2" charset="0"/>
                </a:rPr>
                <a:t>bots</a:t>
              </a:r>
              <a:r>
                <a:rPr lang="sl-SI" altLang="sr-Latn-RS" sz="2000" dirty="0">
                  <a:latin typeface="Helvetica" pitchFamily="2" charset="0"/>
                </a:rPr>
                <a:t>, </a:t>
              </a:r>
              <a:r>
                <a:rPr lang="sl-SI" altLang="sr-Latn-RS" sz="2000" dirty="0" err="1">
                  <a:latin typeface="Helvetica" pitchFamily="2" charset="0"/>
                </a:rPr>
                <a:t>IoT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devices</a:t>
              </a:r>
              <a:r>
                <a:rPr lang="sl-SI" altLang="sr-Latn-RS" sz="2000" dirty="0">
                  <a:latin typeface="Helvetica" pitchFamily="2" charset="0"/>
                </a:rPr>
                <a:t>. 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677908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Cognitive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Services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- LUIS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3FC277-9BEA-4791-B63C-E577540D8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40" y="6286622"/>
            <a:ext cx="9631680" cy="72516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D8C6899-9610-4997-9651-E46E4F2D1A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41" y="6286622"/>
            <a:ext cx="9694358" cy="72516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4537E4B-8CAB-40E7-8461-524F890866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41" y="6286622"/>
            <a:ext cx="9694358" cy="725168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F5EF7A1-3566-4357-B55C-1E8913994A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42" y="6286621"/>
            <a:ext cx="9694358" cy="725168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29591EF-CA2D-4BE9-810C-2FFCE63996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40" y="6286622"/>
            <a:ext cx="9694360" cy="7321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1882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3"/>
            <a:ext cx="17073563" cy="1229154"/>
            <a:chOff x="3276792" y="4309398"/>
            <a:chExt cx="17072722" cy="1229215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</a:rPr>
                <a:t>A ML – </a:t>
              </a:r>
              <a:r>
                <a:rPr lang="sl-SI" altLang="sr-Latn-RS" sz="2000" dirty="0" err="1">
                  <a:latin typeface="Helvetica" pitchFamily="2" charset="0"/>
                </a:rPr>
                <a:t>Azure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based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service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that</a:t>
              </a:r>
              <a:r>
                <a:rPr lang="sl-SI" altLang="sr-Latn-RS" sz="2000" dirty="0">
                  <a:latin typeface="Helvetica" pitchFamily="2" charset="0"/>
                </a:rPr>
                <a:t> is </a:t>
              </a:r>
              <a:r>
                <a:rPr lang="sl-SI" altLang="sr-Latn-RS" sz="2000" dirty="0" err="1">
                  <a:latin typeface="Helvetica" pitchFamily="2" charset="0"/>
                </a:rPr>
                <a:t>intended</a:t>
              </a:r>
              <a:r>
                <a:rPr lang="sl-SI" altLang="sr-Latn-RS" sz="2000" dirty="0">
                  <a:latin typeface="Helvetica" pitchFamily="2" charset="0"/>
                </a:rPr>
                <a:t> to be used to </a:t>
              </a:r>
              <a:r>
                <a:rPr lang="sl-SI" altLang="sr-Latn-RS" sz="2000" dirty="0" err="1">
                  <a:latin typeface="Helvetica" pitchFamily="2" charset="0"/>
                </a:rPr>
                <a:t>build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natural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language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functionality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into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different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applications</a:t>
              </a:r>
              <a:r>
                <a:rPr lang="sl-SI" altLang="sr-Latn-RS" sz="2000" dirty="0">
                  <a:latin typeface="Helvetica" pitchFamily="2" charset="0"/>
                </a:rPr>
                <a:t>, </a:t>
              </a:r>
              <a:r>
                <a:rPr lang="sl-SI" altLang="sr-Latn-RS" sz="2000" dirty="0" err="1">
                  <a:latin typeface="Helvetica" pitchFamily="2" charset="0"/>
                </a:rPr>
                <a:t>bots</a:t>
              </a:r>
              <a:r>
                <a:rPr lang="sl-SI" altLang="sr-Latn-RS" sz="2000" dirty="0">
                  <a:latin typeface="Helvetica" pitchFamily="2" charset="0"/>
                </a:rPr>
                <a:t>, </a:t>
              </a:r>
              <a:r>
                <a:rPr lang="sl-SI" altLang="sr-Latn-RS" sz="2000" dirty="0" err="1">
                  <a:latin typeface="Helvetica" pitchFamily="2" charset="0"/>
                </a:rPr>
                <a:t>IoT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devices</a:t>
              </a:r>
              <a:r>
                <a:rPr lang="sl-SI" altLang="sr-Latn-RS" sz="2000" dirty="0">
                  <a:latin typeface="Helvetica" pitchFamily="2" charset="0"/>
                </a:rPr>
                <a:t>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8"/>
              <a:ext cx="596961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Cognitive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– LUIS(New)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C8F8451-E970-45D0-B008-B9D679AD9EA1}"/>
              </a:ext>
            </a:extLst>
          </p:cNvPr>
          <p:cNvSpPr/>
          <p:nvPr/>
        </p:nvSpPr>
        <p:spPr>
          <a:xfrm>
            <a:off x="3695700" y="5887098"/>
            <a:ext cx="3409950" cy="390525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667EE5-C02F-4FC3-AB74-BCFB3E5EE18D}"/>
              </a:ext>
            </a:extLst>
          </p:cNvPr>
          <p:cNvSpPr txBox="1"/>
          <p:nvPr/>
        </p:nvSpPr>
        <p:spPr>
          <a:xfrm>
            <a:off x="4301656" y="6032886"/>
            <a:ext cx="2367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err="1">
                <a:solidFill>
                  <a:schemeClr val="bg1"/>
                </a:solidFill>
              </a:rPr>
              <a:t>Enhanced</a:t>
            </a:r>
            <a:endParaRPr lang="sl-SI" dirty="0">
              <a:solidFill>
                <a:schemeClr val="bg1"/>
              </a:solidFill>
            </a:endParaRPr>
          </a:p>
          <a:p>
            <a:r>
              <a:rPr lang="sl-SI" dirty="0" err="1">
                <a:solidFill>
                  <a:schemeClr val="bg1"/>
                </a:solidFill>
              </a:rPr>
              <a:t>Entities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1509DE15-70D7-493E-958F-9C5E33CE92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8702" y="7089604"/>
            <a:ext cx="3086448" cy="18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Advanced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Entities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types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: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Roles</a:t>
            </a:r>
            <a:endParaRPr lang="sl-SI" altLang="sr-Latn-RS" sz="2000" dirty="0">
              <a:solidFill>
                <a:schemeClr val="bg1"/>
              </a:solidFill>
              <a:latin typeface="Helvetica" pitchFamily="2" charset="0"/>
            </a:endParaRP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External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Entities</a:t>
            </a:r>
            <a:endParaRPr lang="sl-SI" altLang="sr-Latn-RS" sz="2000" dirty="0">
              <a:solidFill>
                <a:schemeClr val="bg1"/>
              </a:solidFill>
              <a:latin typeface="Helvetica" pitchFamily="2" charset="0"/>
            </a:endParaRP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Dynamic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Lists</a:t>
            </a:r>
            <a:endParaRPr lang="en-US" altLang="sr-Latn-RS" sz="2000" dirty="0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8489652B-F8CF-4957-A5DF-F06BF48C1DFA}"/>
              </a:ext>
            </a:extLst>
          </p:cNvPr>
          <p:cNvSpPr/>
          <p:nvPr/>
        </p:nvSpPr>
        <p:spPr>
          <a:xfrm>
            <a:off x="7711606" y="5887098"/>
            <a:ext cx="3409950" cy="390525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A839E92-D6E5-409A-BA11-BC342209923D}"/>
              </a:ext>
            </a:extLst>
          </p:cNvPr>
          <p:cNvSpPr txBox="1"/>
          <p:nvPr/>
        </p:nvSpPr>
        <p:spPr>
          <a:xfrm>
            <a:off x="8390732" y="6032886"/>
            <a:ext cx="1994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err="1">
                <a:solidFill>
                  <a:schemeClr val="bg1"/>
                </a:solidFill>
              </a:rPr>
              <a:t>Analytics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E06FD689-DC0C-4DCA-808C-8493CE034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4608" y="6675955"/>
            <a:ext cx="3086448" cy="142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New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analytics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dashboard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giving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you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insights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on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your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models</a:t>
            </a:r>
            <a:endParaRPr lang="en-US" altLang="sr-Latn-RS" sz="2000" dirty="0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349AFD7-CDDF-4E94-8611-FB3F4E40CAEE}"/>
              </a:ext>
            </a:extLst>
          </p:cNvPr>
          <p:cNvSpPr/>
          <p:nvPr/>
        </p:nvSpPr>
        <p:spPr>
          <a:xfrm>
            <a:off x="11727512" y="5834390"/>
            <a:ext cx="3409950" cy="390525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7196A-0A5E-4107-8468-014FD78E74D9}"/>
              </a:ext>
            </a:extLst>
          </p:cNvPr>
          <p:cNvSpPr txBox="1"/>
          <p:nvPr/>
        </p:nvSpPr>
        <p:spPr>
          <a:xfrm>
            <a:off x="12902534" y="6032886"/>
            <a:ext cx="10599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err="1">
                <a:solidFill>
                  <a:schemeClr val="bg1"/>
                </a:solidFill>
              </a:rPr>
              <a:t>APIs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2CFE604-AEBA-4FF3-8471-16B4631AE1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60514" y="6623247"/>
            <a:ext cx="3086448" cy="18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Updated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APIs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that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enables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you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more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direct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access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to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extracted</a:t>
            </a:r>
            <a:r>
              <a:rPr lang="sl-SI" altLang="sr-Latn-RS" sz="2000" dirty="0">
                <a:solidFill>
                  <a:schemeClr val="bg1"/>
                </a:solidFill>
                <a:latin typeface="Helvetica" pitchFamily="2" charset="0"/>
              </a:rPr>
              <a:t> </a:t>
            </a:r>
            <a:r>
              <a:rPr lang="sl-SI" altLang="sr-Latn-RS" sz="2000" dirty="0" err="1">
                <a:solidFill>
                  <a:schemeClr val="bg1"/>
                </a:solidFill>
                <a:latin typeface="Helvetica" pitchFamily="2" charset="0"/>
              </a:rPr>
              <a:t>informations</a:t>
            </a:r>
            <a:endParaRPr lang="en-US" altLang="sr-Latn-RS" sz="2000" dirty="0">
              <a:solidFill>
                <a:schemeClr val="bg1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598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4" grpId="0" animBg="1"/>
      <p:bldP spid="9" grpId="0"/>
      <p:bldP spid="15" grpId="0"/>
      <p:bldP spid="19" grpId="0" animBg="1"/>
      <p:bldP spid="20" grpId="0"/>
      <p:bldP spid="23" grpId="0" animBg="1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sz="2000" dirty="0">
                  <a:latin typeface="Helvetica" pitchFamily="2" charset="0"/>
                </a:rPr>
                <a:t>SDK </a:t>
              </a:r>
              <a:r>
                <a:rPr lang="sl-SI" sz="2000" dirty="0" err="1">
                  <a:latin typeface="Helvetica" pitchFamily="2" charset="0"/>
                </a:rPr>
                <a:t>contains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different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templates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available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for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usage</a:t>
              </a:r>
              <a:r>
                <a:rPr lang="sl-SI" sz="2000" dirty="0">
                  <a:latin typeface="Helvetica" pitchFamily="2" charset="0"/>
                </a:rPr>
                <a:t>. </a:t>
              </a:r>
              <a:r>
                <a:rPr lang="sl-SI" sz="2000" dirty="0" err="1">
                  <a:latin typeface="Helvetica" pitchFamily="2" charset="0"/>
                </a:rPr>
                <a:t>These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tempal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781515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Different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templates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available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*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DE55760-E067-4F12-B77A-12D9B4FC4F8C}"/>
              </a:ext>
            </a:extLst>
          </p:cNvPr>
          <p:cNvSpPr/>
          <p:nvPr/>
        </p:nvSpPr>
        <p:spPr>
          <a:xfrm>
            <a:off x="3131127" y="6179127"/>
            <a:ext cx="8118764" cy="602757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9733E93-3E35-4E12-9166-8F74CE3569C3}"/>
              </a:ext>
            </a:extLst>
          </p:cNvPr>
          <p:cNvSpPr txBox="1"/>
          <p:nvPr/>
        </p:nvSpPr>
        <p:spPr>
          <a:xfrm>
            <a:off x="3131127" y="6216054"/>
            <a:ext cx="42218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54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SDK V3</a:t>
            </a:r>
            <a:endParaRPr lang="en-US" sz="54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0FB8D0-0F27-4328-A770-E0CB5F3B5767}"/>
              </a:ext>
            </a:extLst>
          </p:cNvPr>
          <p:cNvSpPr txBox="1"/>
          <p:nvPr/>
        </p:nvSpPr>
        <p:spPr>
          <a:xfrm>
            <a:off x="3695700" y="7151182"/>
            <a:ext cx="6409447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/>
              <a:t>Basic</a:t>
            </a:r>
            <a:endParaRPr lang="sl-SI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/>
              <a:t>Form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/>
              <a:t>Language</a:t>
            </a:r>
            <a:r>
              <a:rPr lang="sl-SI" sz="4000" dirty="0"/>
              <a:t> </a:t>
            </a:r>
            <a:r>
              <a:rPr lang="sl-SI" sz="4000" dirty="0" err="1"/>
              <a:t>understanding</a:t>
            </a:r>
            <a:endParaRPr lang="sl-SI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/>
              <a:t>Question</a:t>
            </a:r>
            <a:r>
              <a:rPr lang="sl-SI" sz="4000" dirty="0"/>
              <a:t> </a:t>
            </a:r>
            <a:r>
              <a:rPr lang="sl-SI" sz="4000" dirty="0" err="1"/>
              <a:t>and</a:t>
            </a:r>
            <a:r>
              <a:rPr lang="sl-SI" sz="4000" dirty="0"/>
              <a:t> </a:t>
            </a:r>
            <a:r>
              <a:rPr lang="sl-SI" sz="4000" dirty="0" err="1"/>
              <a:t>Answer</a:t>
            </a:r>
            <a:endParaRPr lang="sl-SI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/>
              <a:t>Proactive</a:t>
            </a:r>
            <a:endParaRPr lang="sl-SI" sz="4000" dirty="0"/>
          </a:p>
          <a:p>
            <a:endParaRPr lang="sl-SI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ED2AD85A-FD4D-45E4-A884-DB8BC08ACA45}"/>
              </a:ext>
            </a:extLst>
          </p:cNvPr>
          <p:cNvSpPr/>
          <p:nvPr/>
        </p:nvSpPr>
        <p:spPr>
          <a:xfrm>
            <a:off x="11814464" y="6179127"/>
            <a:ext cx="8118764" cy="6027577"/>
          </a:xfrm>
          <a:prstGeom prst="roundRect">
            <a:avLst/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5C46D01-3806-4689-AB66-22BB9DB1AE4A}"/>
              </a:ext>
            </a:extLst>
          </p:cNvPr>
          <p:cNvSpPr txBox="1"/>
          <p:nvPr/>
        </p:nvSpPr>
        <p:spPr>
          <a:xfrm>
            <a:off x="11814464" y="6216054"/>
            <a:ext cx="42218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54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SDK V4</a:t>
            </a:r>
            <a:endParaRPr lang="en-US" sz="54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AD72B66-A3DD-48D7-A35C-A78820E10EDA}"/>
              </a:ext>
            </a:extLst>
          </p:cNvPr>
          <p:cNvSpPr txBox="1"/>
          <p:nvPr/>
        </p:nvSpPr>
        <p:spPr>
          <a:xfrm>
            <a:off x="12379037" y="7151182"/>
            <a:ext cx="7380867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>
                <a:solidFill>
                  <a:schemeClr val="bg1"/>
                </a:solidFill>
              </a:rPr>
              <a:t>Echo</a:t>
            </a:r>
            <a:r>
              <a:rPr lang="sl-SI" sz="4000" dirty="0">
                <a:solidFill>
                  <a:schemeClr val="bg1"/>
                </a:solidFill>
              </a:rPr>
              <a:t> </a:t>
            </a:r>
            <a:r>
              <a:rPr lang="sl-SI" sz="4000" dirty="0" err="1">
                <a:solidFill>
                  <a:schemeClr val="bg1"/>
                </a:solidFill>
              </a:rPr>
              <a:t>Bot</a:t>
            </a:r>
            <a:endParaRPr lang="sl-SI" sz="4000" dirty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>
                <a:solidFill>
                  <a:schemeClr val="bg1"/>
                </a:solidFill>
              </a:rPr>
              <a:t>Basic</a:t>
            </a:r>
            <a:r>
              <a:rPr lang="sl-SI" sz="4000" dirty="0">
                <a:solidFill>
                  <a:schemeClr val="bg1"/>
                </a:solidFill>
              </a:rPr>
              <a:t> </a:t>
            </a:r>
            <a:r>
              <a:rPr lang="sl-SI" sz="4000" dirty="0" err="1">
                <a:solidFill>
                  <a:schemeClr val="bg1"/>
                </a:solidFill>
              </a:rPr>
              <a:t>Bot</a:t>
            </a:r>
            <a:endParaRPr lang="sl-SI" sz="4000" dirty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>
                <a:solidFill>
                  <a:schemeClr val="bg1"/>
                </a:solidFill>
              </a:rPr>
              <a:t>Enterprise</a:t>
            </a:r>
            <a:r>
              <a:rPr lang="sl-SI" sz="4000" dirty="0">
                <a:solidFill>
                  <a:schemeClr val="bg1"/>
                </a:solidFill>
              </a:rPr>
              <a:t> </a:t>
            </a:r>
            <a:r>
              <a:rPr lang="sl-SI" sz="4000" dirty="0" err="1">
                <a:solidFill>
                  <a:schemeClr val="bg1"/>
                </a:solidFill>
              </a:rPr>
              <a:t>Bot</a:t>
            </a:r>
            <a:endParaRPr lang="sl-SI" sz="4000" dirty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>
                <a:solidFill>
                  <a:schemeClr val="bg1"/>
                </a:solidFill>
              </a:rPr>
              <a:t>Virtual</a:t>
            </a:r>
            <a:r>
              <a:rPr lang="sl-SI" sz="4000" dirty="0">
                <a:solidFill>
                  <a:schemeClr val="bg1"/>
                </a:solidFill>
              </a:rPr>
              <a:t> </a:t>
            </a:r>
            <a:r>
              <a:rPr lang="sl-SI" sz="4000" dirty="0" err="1">
                <a:solidFill>
                  <a:schemeClr val="bg1"/>
                </a:solidFill>
              </a:rPr>
              <a:t>Assistant</a:t>
            </a:r>
            <a:endParaRPr lang="sl-SI" sz="4000" dirty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>
                <a:solidFill>
                  <a:schemeClr val="bg1"/>
                </a:solidFill>
              </a:rPr>
              <a:t>Language</a:t>
            </a:r>
            <a:r>
              <a:rPr lang="sl-SI" sz="4000" dirty="0">
                <a:solidFill>
                  <a:schemeClr val="bg1"/>
                </a:solidFill>
              </a:rPr>
              <a:t> </a:t>
            </a:r>
            <a:r>
              <a:rPr lang="sl-SI" sz="4000" dirty="0" err="1">
                <a:solidFill>
                  <a:schemeClr val="bg1"/>
                </a:solidFill>
              </a:rPr>
              <a:t>Understanding</a:t>
            </a:r>
            <a:r>
              <a:rPr lang="sl-SI" sz="4000" dirty="0">
                <a:solidFill>
                  <a:schemeClr val="bg1"/>
                </a:solidFill>
              </a:rPr>
              <a:t> </a:t>
            </a:r>
            <a:r>
              <a:rPr lang="sl-SI" sz="4000" dirty="0" err="1">
                <a:solidFill>
                  <a:schemeClr val="bg1"/>
                </a:solidFill>
              </a:rPr>
              <a:t>Bot</a:t>
            </a:r>
            <a:endParaRPr lang="sl-SI" sz="4000" dirty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000" dirty="0" err="1">
                <a:solidFill>
                  <a:schemeClr val="bg1"/>
                </a:solidFill>
              </a:rPr>
              <a:t>QnA</a:t>
            </a:r>
            <a:r>
              <a:rPr lang="sl-SI" sz="4000" dirty="0">
                <a:solidFill>
                  <a:schemeClr val="bg1"/>
                </a:solidFill>
              </a:rPr>
              <a:t> </a:t>
            </a:r>
            <a:r>
              <a:rPr lang="sl-SI" sz="4000" dirty="0" err="1">
                <a:solidFill>
                  <a:schemeClr val="bg1"/>
                </a:solidFill>
              </a:rPr>
              <a:t>Bot</a:t>
            </a:r>
            <a:endParaRPr lang="sl-SI" sz="4000" dirty="0">
              <a:solidFill>
                <a:schemeClr val="bg1"/>
              </a:solidFill>
            </a:endParaRPr>
          </a:p>
          <a:p>
            <a:endParaRPr lang="sl-SI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0D1E7A4-9C94-4847-873D-0CACF1BD47A2}"/>
              </a:ext>
            </a:extLst>
          </p:cNvPr>
          <p:cNvSpPr/>
          <p:nvPr/>
        </p:nvSpPr>
        <p:spPr>
          <a:xfrm>
            <a:off x="4521970" y="11502630"/>
            <a:ext cx="13893443" cy="1514148"/>
          </a:xfrm>
          <a:prstGeom prst="roundRect">
            <a:avLst/>
          </a:prstGeom>
          <a:solidFill>
            <a:srgbClr val="E04B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Bot Framework SDK v3 lifetime support will end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2019!</a:t>
            </a:r>
          </a:p>
        </p:txBody>
      </p:sp>
    </p:spTree>
    <p:extLst>
      <p:ext uri="{BB962C8B-B14F-4D97-AF65-F5344CB8AC3E}">
        <p14:creationId xmlns:p14="http://schemas.microsoft.com/office/powerpoint/2010/main" val="5711729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3" grpId="0" animBg="1"/>
      <p:bldP spid="23" grpId="0"/>
      <p:bldP spid="26" grpId="0" animBg="1"/>
      <p:bldP spid="27" grpId="0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</a:rPr>
                <a:t>Refactoring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of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the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previous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version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of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the</a:t>
              </a:r>
              <a:r>
                <a:rPr lang="sl-SI" altLang="sr-Latn-RS" sz="2000" dirty="0">
                  <a:latin typeface="Helvetica" pitchFamily="2" charset="0"/>
                </a:rPr>
                <a:t> SDK.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926099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Quick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overview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of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some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differences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05F56D-F18D-4DC0-AC4B-D7D81F64AFCD}"/>
              </a:ext>
            </a:extLst>
          </p:cNvPr>
          <p:cNvSpPr txBox="1"/>
          <p:nvPr/>
        </p:nvSpPr>
        <p:spPr>
          <a:xfrm>
            <a:off x="3695700" y="5817765"/>
            <a:ext cx="18136568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Bot</a:t>
            </a:r>
            <a:r>
              <a:rPr lang="sl-SI" sz="4400" dirty="0"/>
              <a:t> Adapter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Refactoring</a:t>
            </a:r>
            <a:r>
              <a:rPr lang="sl-SI" sz="4400" dirty="0"/>
              <a:t> </a:t>
            </a:r>
            <a:r>
              <a:rPr lang="sl-SI" sz="4400" dirty="0" err="1"/>
              <a:t>state</a:t>
            </a:r>
            <a:r>
              <a:rPr lang="sl-SI" sz="4400" dirty="0"/>
              <a:t> management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/>
              <a:t>A </a:t>
            </a:r>
            <a:r>
              <a:rPr lang="sl-SI" sz="4400" dirty="0" err="1"/>
              <a:t>new</a:t>
            </a:r>
            <a:r>
              <a:rPr lang="sl-SI" sz="4400" dirty="0"/>
              <a:t> </a:t>
            </a:r>
            <a:r>
              <a:rPr lang="sl-SI" sz="4400" dirty="0" err="1"/>
              <a:t>Dialogs</a:t>
            </a:r>
            <a:r>
              <a:rPr lang="sl-SI" sz="4400" dirty="0"/>
              <a:t> </a:t>
            </a:r>
            <a:r>
              <a:rPr lang="sl-SI" sz="4400" dirty="0" err="1"/>
              <a:t>library</a:t>
            </a:r>
            <a:endParaRPr lang="sl-SI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Support</a:t>
            </a:r>
            <a:r>
              <a:rPr lang="sl-SI" sz="4400" dirty="0"/>
              <a:t> </a:t>
            </a:r>
            <a:r>
              <a:rPr lang="sl-SI" sz="4400" dirty="0" err="1"/>
              <a:t>for</a:t>
            </a:r>
            <a:r>
              <a:rPr lang="sl-SI" sz="4400" dirty="0"/>
              <a:t> ASP.NET </a:t>
            </a:r>
            <a:r>
              <a:rPr lang="sl-SI" sz="4400" dirty="0" err="1"/>
              <a:t>Core</a:t>
            </a:r>
            <a:endParaRPr lang="sl-SI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b="1" dirty="0" err="1"/>
              <a:t>Underlying</a:t>
            </a:r>
            <a:r>
              <a:rPr lang="sl-SI" sz="4400" b="1" dirty="0"/>
              <a:t> </a:t>
            </a:r>
            <a:r>
              <a:rPr lang="sl-SI" sz="4400" b="1" dirty="0" err="1"/>
              <a:t>Bot</a:t>
            </a:r>
            <a:r>
              <a:rPr lang="sl-SI" sz="4400" b="1" dirty="0"/>
              <a:t> </a:t>
            </a:r>
            <a:r>
              <a:rPr lang="sl-SI" sz="4400" b="1" dirty="0" err="1"/>
              <a:t>Framework</a:t>
            </a:r>
            <a:r>
              <a:rPr lang="sl-SI" sz="4400" b="1" dirty="0"/>
              <a:t> </a:t>
            </a:r>
            <a:r>
              <a:rPr lang="sl-SI" sz="4400" b="1" dirty="0" err="1"/>
              <a:t>Service</a:t>
            </a:r>
            <a:r>
              <a:rPr lang="sl-SI" sz="4400" b="1" dirty="0"/>
              <a:t> </a:t>
            </a:r>
            <a:r>
              <a:rPr lang="sl-SI" sz="4400" b="1" dirty="0" err="1"/>
              <a:t>stayed</a:t>
            </a:r>
            <a:r>
              <a:rPr lang="sl-SI" sz="4400" b="1" dirty="0"/>
              <a:t> </a:t>
            </a:r>
            <a:r>
              <a:rPr lang="sl-SI" sz="4400" b="1" dirty="0" err="1"/>
              <a:t>the</a:t>
            </a:r>
            <a:r>
              <a:rPr lang="sl-SI" sz="4400" b="1" dirty="0"/>
              <a:t> same as in SDK V3*</a:t>
            </a:r>
          </a:p>
          <a:p>
            <a:endParaRPr lang="sl-SI" sz="4400" dirty="0"/>
          </a:p>
        </p:txBody>
      </p:sp>
    </p:spTree>
    <p:extLst>
      <p:ext uri="{BB962C8B-B14F-4D97-AF65-F5344CB8AC3E}">
        <p14:creationId xmlns:p14="http://schemas.microsoft.com/office/powerpoint/2010/main" val="812856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sz="2000" dirty="0" err="1">
                  <a:latin typeface="Helvetica" pitchFamily="2" charset="0"/>
                </a:rPr>
                <a:t>Version</a:t>
              </a:r>
              <a:r>
                <a:rPr lang="sl-SI" sz="2000" dirty="0">
                  <a:latin typeface="Helvetica" pitchFamily="2" charset="0"/>
                </a:rPr>
                <a:t> 4.5 </a:t>
              </a:r>
              <a:r>
                <a:rPr lang="sl-SI" sz="2000" dirty="0" err="1">
                  <a:latin typeface="Helvetica" pitchFamily="2" charset="0"/>
                </a:rPr>
                <a:t>Preview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available</a:t>
              </a:r>
              <a:r>
                <a:rPr lang="sl-SI" sz="2000" dirty="0">
                  <a:latin typeface="Helvetica" pitchFamily="2" charset="0"/>
                </a:rPr>
                <a:t>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2155115" cy="5848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Framework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SDK v4</a:t>
              </a:r>
              <a:endPara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792E42C-7895-4751-BFD7-3B916BA0B886}"/>
              </a:ext>
            </a:extLst>
          </p:cNvPr>
          <p:cNvSpPr txBox="1"/>
          <p:nvPr/>
        </p:nvSpPr>
        <p:spPr>
          <a:xfrm>
            <a:off x="3695700" y="5817765"/>
            <a:ext cx="15800929" cy="5570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Adaptive</a:t>
            </a:r>
            <a:r>
              <a:rPr lang="sl-SI" sz="4400" dirty="0"/>
              <a:t> Dialog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Language</a:t>
            </a:r>
            <a:r>
              <a:rPr lang="sl-SI" sz="4400" dirty="0"/>
              <a:t> </a:t>
            </a:r>
            <a:r>
              <a:rPr lang="sl-SI" sz="4400" dirty="0" err="1"/>
              <a:t>Generation</a:t>
            </a:r>
            <a:endParaRPr lang="sl-SI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Common</a:t>
            </a:r>
            <a:r>
              <a:rPr lang="sl-SI" sz="4400" dirty="0"/>
              <a:t> </a:t>
            </a:r>
            <a:r>
              <a:rPr lang="sl-SI" sz="4400" dirty="0" err="1"/>
              <a:t>Expression</a:t>
            </a:r>
            <a:r>
              <a:rPr lang="sl-SI" sz="4400" dirty="0"/>
              <a:t> </a:t>
            </a:r>
            <a:r>
              <a:rPr lang="sl-SI" sz="4400" dirty="0" err="1"/>
              <a:t>Language</a:t>
            </a:r>
            <a:r>
              <a:rPr lang="sl-SI" sz="4400" dirty="0"/>
              <a:t>*</a:t>
            </a:r>
          </a:p>
          <a:p>
            <a:pPr marL="1484313" lvl="1" indent="-571500">
              <a:buFont typeface="Arial" panose="020B0604020202020204" pitchFamily="34" charset="0"/>
              <a:buChar char="•"/>
            </a:pPr>
            <a:r>
              <a:rPr lang="sl-SI" dirty="0"/>
              <a:t>Both </a:t>
            </a:r>
            <a:r>
              <a:rPr lang="sl-SI" dirty="0" err="1"/>
              <a:t>Adaptive</a:t>
            </a:r>
            <a:r>
              <a:rPr lang="sl-SI" dirty="0"/>
              <a:t> dialog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Language</a:t>
            </a:r>
            <a:r>
              <a:rPr lang="sl-SI" dirty="0"/>
              <a:t> </a:t>
            </a:r>
            <a:r>
              <a:rPr lang="sl-SI" dirty="0" err="1"/>
              <a:t>Generation</a:t>
            </a:r>
            <a:r>
              <a:rPr lang="sl-SI" dirty="0"/>
              <a:t> </a:t>
            </a:r>
            <a:r>
              <a:rPr lang="sl-SI" dirty="0" err="1"/>
              <a:t>rely</a:t>
            </a:r>
            <a:r>
              <a:rPr lang="sl-SI" dirty="0"/>
              <a:t> on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use</a:t>
            </a:r>
            <a:r>
              <a:rPr lang="sl-SI" dirty="0"/>
              <a:t> it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BotKit</a:t>
            </a:r>
            <a:r>
              <a:rPr lang="sl-SI" sz="4400" dirty="0"/>
              <a:t> – </a:t>
            </a:r>
            <a:r>
              <a:rPr lang="sl-SI" sz="4400" dirty="0" err="1"/>
              <a:t>develoer</a:t>
            </a:r>
            <a:r>
              <a:rPr lang="sl-SI" sz="4400" dirty="0"/>
              <a:t> </a:t>
            </a:r>
            <a:r>
              <a:rPr lang="sl-SI" sz="4400" dirty="0" err="1"/>
              <a:t>tool</a:t>
            </a:r>
            <a:r>
              <a:rPr lang="sl-SI" sz="4400" dirty="0"/>
              <a:t> </a:t>
            </a:r>
            <a:r>
              <a:rPr lang="sl-SI" sz="4400" dirty="0" err="1"/>
              <a:t>and</a:t>
            </a:r>
            <a:r>
              <a:rPr lang="sl-SI" sz="4400" dirty="0"/>
              <a:t> SDK</a:t>
            </a:r>
          </a:p>
          <a:p>
            <a:pPr marL="1484313" lvl="1" indent="-571500">
              <a:buFont typeface="Arial" panose="020B0604020202020204" pitchFamily="34" charset="0"/>
              <a:buChar char="•"/>
            </a:pPr>
            <a:r>
              <a:rPr lang="sl-SI" dirty="0" err="1"/>
              <a:t>Intended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custom</a:t>
            </a:r>
            <a:r>
              <a:rPr lang="sl-SI" dirty="0"/>
              <a:t> </a:t>
            </a:r>
            <a:r>
              <a:rPr lang="sl-SI" dirty="0" err="1"/>
              <a:t>integrations</a:t>
            </a:r>
            <a:endParaRPr lang="sl-SI" dirty="0"/>
          </a:p>
          <a:p>
            <a:pPr marL="1484313" lvl="1" indent="-571500">
              <a:buFont typeface="Arial" panose="020B0604020202020204" pitchFamily="34" charset="0"/>
              <a:buChar char="•"/>
            </a:pPr>
            <a:r>
              <a:rPr lang="sl-SI" dirty="0" err="1"/>
              <a:t>Build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latest</a:t>
            </a:r>
            <a:r>
              <a:rPr lang="sl-SI" dirty="0"/>
              <a:t> </a:t>
            </a:r>
            <a:r>
              <a:rPr lang="sl-SI" dirty="0" err="1"/>
              <a:t>version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r>
              <a:rPr lang="sl-SI" dirty="0"/>
              <a:t> SDK.</a:t>
            </a:r>
          </a:p>
          <a:p>
            <a:pPr marL="1484313" lvl="1" indent="-571500">
              <a:buFont typeface="Arial" panose="020B0604020202020204" pitchFamily="34" charset="0"/>
              <a:buChar char="•"/>
            </a:pPr>
            <a:r>
              <a:rPr lang="sl-SI" dirty="0" err="1"/>
              <a:t>Includes</a:t>
            </a:r>
            <a:r>
              <a:rPr lang="sl-SI" dirty="0"/>
              <a:t> </a:t>
            </a:r>
            <a:r>
              <a:rPr lang="sl-SI" dirty="0" err="1"/>
              <a:t>additional</a:t>
            </a:r>
            <a:r>
              <a:rPr lang="sl-SI" dirty="0"/>
              <a:t> </a:t>
            </a:r>
            <a:r>
              <a:rPr lang="sl-SI" dirty="0" err="1"/>
              <a:t>adapters</a:t>
            </a:r>
            <a:r>
              <a:rPr lang="sl-SI" dirty="0"/>
              <a:t> (</a:t>
            </a:r>
            <a:r>
              <a:rPr lang="sl-SI" dirty="0" err="1"/>
              <a:t>Slack</a:t>
            </a:r>
            <a:r>
              <a:rPr lang="sl-SI" dirty="0"/>
              <a:t>, </a:t>
            </a:r>
            <a:r>
              <a:rPr lang="sl-SI" dirty="0" err="1"/>
              <a:t>Webex</a:t>
            </a:r>
            <a:r>
              <a:rPr lang="sl-SI" dirty="0"/>
              <a:t> </a:t>
            </a:r>
            <a:r>
              <a:rPr lang="sl-SI" dirty="0" err="1"/>
              <a:t>Teams</a:t>
            </a:r>
            <a:r>
              <a:rPr lang="sl-SI" dirty="0"/>
              <a:t>, Google </a:t>
            </a:r>
            <a:r>
              <a:rPr lang="sl-SI" dirty="0" err="1"/>
              <a:t>Hangouts</a:t>
            </a:r>
            <a:r>
              <a:rPr lang="sl-SI" dirty="0"/>
              <a:t>, </a:t>
            </a:r>
            <a:br>
              <a:rPr lang="sl-SI" dirty="0"/>
            </a:br>
            <a:r>
              <a:rPr lang="sl-SI" dirty="0"/>
              <a:t>Facebook Messenger, </a:t>
            </a:r>
            <a:r>
              <a:rPr lang="sl-SI" dirty="0" err="1"/>
              <a:t>Twilio</a:t>
            </a:r>
            <a:r>
              <a:rPr lang="sl-SI" dirty="0"/>
              <a:t>, </a:t>
            </a:r>
            <a:r>
              <a:rPr lang="sl-SI" dirty="0" err="1"/>
              <a:t>Web</a:t>
            </a:r>
            <a:r>
              <a:rPr lang="sl-SI" dirty="0"/>
              <a:t> </a:t>
            </a:r>
            <a:r>
              <a:rPr lang="sl-SI" dirty="0" err="1"/>
              <a:t>chat</a:t>
            </a:r>
            <a:r>
              <a:rPr lang="sl-SI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00045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</a:rPr>
                <a:t>Repository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provides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resources</a:t>
              </a:r>
              <a:r>
                <a:rPr lang="sl-SI" altLang="sr-Latn-RS" sz="2000" dirty="0">
                  <a:latin typeface="Helvetica" pitchFamily="2" charset="0"/>
                </a:rPr>
                <a:t> to </a:t>
              </a:r>
              <a:r>
                <a:rPr lang="sl-SI" altLang="sr-Latn-RS" sz="2000" dirty="0" err="1">
                  <a:latin typeface="Helvetica" pitchFamily="2" charset="0"/>
                </a:rPr>
                <a:t>easily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get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you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started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builidng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simple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or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complex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solutions</a:t>
              </a:r>
              <a:r>
                <a:rPr lang="sl-SI" altLang="sr-Latn-RS" sz="2000" dirty="0">
                  <a:latin typeface="Helvetica" pitchFamily="2" charset="0"/>
                </a:rPr>
                <a:t>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653223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Framework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Solutions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05F56D-F18D-4DC0-AC4B-D7D81F64AFCD}"/>
              </a:ext>
            </a:extLst>
          </p:cNvPr>
          <p:cNvSpPr txBox="1"/>
          <p:nvPr/>
        </p:nvSpPr>
        <p:spPr>
          <a:xfrm>
            <a:off x="3695700" y="5817765"/>
            <a:ext cx="475187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Virtual</a:t>
            </a:r>
            <a:r>
              <a:rPr lang="sl-SI" sz="4400" dirty="0"/>
              <a:t> </a:t>
            </a:r>
            <a:r>
              <a:rPr lang="sl-SI" sz="4400" dirty="0" err="1"/>
              <a:t>Assistant</a:t>
            </a:r>
            <a:endParaRPr lang="sl-SI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Skils</a:t>
            </a:r>
            <a:endParaRPr lang="sl-SI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Analytics</a:t>
            </a:r>
            <a:endParaRPr lang="sl-SI" sz="4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B9245B-C148-40FB-90D9-978BB799F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578" y="5817765"/>
            <a:ext cx="3076190" cy="311428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F5832D-195A-4571-908C-E23E8F6549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959" y="6850658"/>
            <a:ext cx="2895238" cy="34285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BCAD908-3C6A-4DFB-AD16-0EA34C2E01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9786" y="8294413"/>
            <a:ext cx="8668195" cy="511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6128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</a:rPr>
                <a:t>Connection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between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the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bot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and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communication</a:t>
              </a:r>
              <a:r>
                <a:rPr lang="sl-SI" altLang="sr-Latn-RS" sz="2000" dirty="0">
                  <a:latin typeface="Helvetica" pitchFamily="2" charset="0"/>
                </a:rPr>
                <a:t> </a:t>
              </a:r>
              <a:r>
                <a:rPr lang="sl-SI" altLang="sr-Latn-RS" sz="2000" dirty="0" err="1">
                  <a:latin typeface="Helvetica" pitchFamily="2" charset="0"/>
                </a:rPr>
                <a:t>application</a:t>
              </a:r>
              <a:r>
                <a:rPr lang="sl-SI" altLang="sr-Latn-RS" sz="2000" dirty="0">
                  <a:latin typeface="Helvetica" pitchFamily="2" charset="0"/>
                </a:rPr>
                <a:t>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253133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Channels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235559" name="Group 235558">
            <a:extLst>
              <a:ext uri="{FF2B5EF4-FFF2-40B4-BE49-F238E27FC236}">
                <a16:creationId xmlns:a16="http://schemas.microsoft.com/office/drawing/2014/main" id="{416A56C9-AF9A-4B06-A2E0-1E9180A239BD}"/>
              </a:ext>
            </a:extLst>
          </p:cNvPr>
          <p:cNvGrpSpPr/>
          <p:nvPr/>
        </p:nvGrpSpPr>
        <p:grpSpPr>
          <a:xfrm>
            <a:off x="3441700" y="5817765"/>
            <a:ext cx="8170860" cy="1066800"/>
            <a:chOff x="3441700" y="5817765"/>
            <a:chExt cx="8170860" cy="1066800"/>
          </a:xfrm>
        </p:grpSpPr>
        <p:pic>
          <p:nvPicPr>
            <p:cNvPr id="235558" name="Picture 235557">
              <a:extLst>
                <a:ext uri="{FF2B5EF4-FFF2-40B4-BE49-F238E27FC236}">
                  <a16:creationId xmlns:a16="http://schemas.microsoft.com/office/drawing/2014/main" id="{92B66AE7-2082-43C2-A145-F614B038B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71" name="TextBox 8">
              <a:extLst>
                <a:ext uri="{FF2B5EF4-FFF2-40B4-BE49-F238E27FC236}">
                  <a16:creationId xmlns:a16="http://schemas.microsoft.com/office/drawing/2014/main" id="{1D8152CC-BA23-4A0F-AFC2-23B89C735E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 err="1">
                  <a:latin typeface="Helvetica" pitchFamily="2" charset="0"/>
                </a:rPr>
                <a:t>Web</a:t>
              </a:r>
              <a:r>
                <a:rPr lang="sl-SI" altLang="sr-Latn-RS" sz="2400" dirty="0">
                  <a:latin typeface="Helvetica" pitchFamily="2" charset="0"/>
                </a:rPr>
                <a:t> Chat*</a:t>
              </a:r>
              <a:endParaRPr lang="en-US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7EA027B3-A5B6-4478-A086-FD4F5F904C82}"/>
              </a:ext>
            </a:extLst>
          </p:cNvPr>
          <p:cNvGrpSpPr/>
          <p:nvPr/>
        </p:nvGrpSpPr>
        <p:grpSpPr>
          <a:xfrm>
            <a:off x="3441700" y="6802031"/>
            <a:ext cx="8170860" cy="1066800"/>
            <a:chOff x="3441700" y="5817765"/>
            <a:chExt cx="8170860" cy="1066800"/>
          </a:xfrm>
        </p:grpSpPr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5A0AA23E-BFEC-4FBA-8E57-59A9BEA2D92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90" name="TextBox 8">
              <a:extLst>
                <a:ext uri="{FF2B5EF4-FFF2-40B4-BE49-F238E27FC236}">
                  <a16:creationId xmlns:a16="http://schemas.microsoft.com/office/drawing/2014/main" id="{7E73D5EF-293E-4217-961C-1246195106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 err="1">
                  <a:latin typeface="Helvetica" pitchFamily="2" charset="0"/>
                </a:rPr>
                <a:t>Cortana</a:t>
              </a:r>
              <a:r>
                <a:rPr lang="sl-SI" altLang="sr-Latn-RS" sz="2400" dirty="0">
                  <a:latin typeface="Helvetica" pitchFamily="2" charset="0"/>
                </a:rPr>
                <a:t> </a:t>
              </a:r>
              <a:r>
                <a:rPr lang="sl-SI" altLang="sr-Latn-RS" sz="2400" dirty="0" err="1">
                  <a:latin typeface="Helvetica" pitchFamily="2" charset="0"/>
                </a:rPr>
                <a:t>channel</a:t>
              </a:r>
              <a:endParaRPr lang="sl-SI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B96E5290-A0D3-443A-AE8B-E1EF59E50D4F}"/>
              </a:ext>
            </a:extLst>
          </p:cNvPr>
          <p:cNvGrpSpPr/>
          <p:nvPr/>
        </p:nvGrpSpPr>
        <p:grpSpPr>
          <a:xfrm>
            <a:off x="3441700" y="7786297"/>
            <a:ext cx="8170860" cy="1066800"/>
            <a:chOff x="3441700" y="5817765"/>
            <a:chExt cx="8170860" cy="1066800"/>
          </a:xfrm>
        </p:grpSpPr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4D64D127-A9F0-4CDE-8F8E-FD13C0A992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93" name="TextBox 8">
              <a:extLst>
                <a:ext uri="{FF2B5EF4-FFF2-40B4-BE49-F238E27FC236}">
                  <a16:creationId xmlns:a16="http://schemas.microsoft.com/office/drawing/2014/main" id="{DE802240-A3E8-4F10-9992-6F00F587AD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>
                  <a:latin typeface="Helvetica" pitchFamily="2" charset="0"/>
                </a:rPr>
                <a:t>Facebook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92F426A6-659A-4E3B-818F-D95F86E56A94}"/>
              </a:ext>
            </a:extLst>
          </p:cNvPr>
          <p:cNvGrpSpPr/>
          <p:nvPr/>
        </p:nvGrpSpPr>
        <p:grpSpPr>
          <a:xfrm>
            <a:off x="3441700" y="8770563"/>
            <a:ext cx="8170860" cy="1066800"/>
            <a:chOff x="3441700" y="5817765"/>
            <a:chExt cx="8170860" cy="1066800"/>
          </a:xfrm>
        </p:grpSpPr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D11A416B-724F-4074-A75F-8DFCC9B712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96" name="TextBox 8">
              <a:extLst>
                <a:ext uri="{FF2B5EF4-FFF2-40B4-BE49-F238E27FC236}">
                  <a16:creationId xmlns:a16="http://schemas.microsoft.com/office/drawing/2014/main" id="{7420EFDB-ACFF-4897-ABE0-FE3F2C3737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>
                  <a:latin typeface="Helvetica" pitchFamily="2" charset="0"/>
                </a:rPr>
                <a:t>Microsoft Team </a:t>
              </a:r>
              <a:r>
                <a:rPr lang="sl-SI" altLang="sr-Latn-RS" sz="2400" dirty="0" err="1">
                  <a:latin typeface="Helvetica" pitchFamily="2" charset="0"/>
                </a:rPr>
                <a:t>channel</a:t>
              </a:r>
              <a:endParaRPr lang="sl-SI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E8DA510C-5B03-49D7-B9BC-44C60133CA79}"/>
              </a:ext>
            </a:extLst>
          </p:cNvPr>
          <p:cNvGrpSpPr/>
          <p:nvPr/>
        </p:nvGrpSpPr>
        <p:grpSpPr>
          <a:xfrm>
            <a:off x="3441700" y="9877291"/>
            <a:ext cx="8170860" cy="1066800"/>
            <a:chOff x="3441700" y="5817765"/>
            <a:chExt cx="8170860" cy="1066800"/>
          </a:xfrm>
        </p:grpSpPr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F914CFFA-60A8-481F-ADEF-CCD08A521A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99" name="TextBox 8">
              <a:extLst>
                <a:ext uri="{FF2B5EF4-FFF2-40B4-BE49-F238E27FC236}">
                  <a16:creationId xmlns:a16="http://schemas.microsoft.com/office/drawing/2014/main" id="{D272BCB3-433F-44B2-9686-EEFCB508B7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>
                  <a:latin typeface="Helvetica" pitchFamily="2" charset="0"/>
                </a:rPr>
                <a:t>Skype </a:t>
              </a:r>
              <a:r>
                <a:rPr lang="sl-SI" altLang="sr-Latn-RS" sz="2400" dirty="0" err="1">
                  <a:latin typeface="Helvetica" pitchFamily="2" charset="0"/>
                </a:rPr>
                <a:t>channel</a:t>
              </a:r>
              <a:endParaRPr lang="sl-SI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CA12F4E6-04F8-4B3B-890D-BD8D66B5C13F}"/>
              </a:ext>
            </a:extLst>
          </p:cNvPr>
          <p:cNvGrpSpPr/>
          <p:nvPr/>
        </p:nvGrpSpPr>
        <p:grpSpPr>
          <a:xfrm>
            <a:off x="9298851" y="5817765"/>
            <a:ext cx="8170860" cy="1066800"/>
            <a:chOff x="3441700" y="5817765"/>
            <a:chExt cx="8170860" cy="1066800"/>
          </a:xfrm>
        </p:grpSpPr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A524F5F2-E453-4E7D-B700-869CEF8970D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02" name="TextBox 8">
              <a:extLst>
                <a:ext uri="{FF2B5EF4-FFF2-40B4-BE49-F238E27FC236}">
                  <a16:creationId xmlns:a16="http://schemas.microsoft.com/office/drawing/2014/main" id="{863BF8C1-609A-44BB-867F-1AC3229962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 err="1">
                  <a:latin typeface="Helvetica" pitchFamily="2" charset="0"/>
                </a:rPr>
                <a:t>Direct</a:t>
              </a:r>
              <a:r>
                <a:rPr lang="sl-SI" altLang="sr-Latn-RS" sz="2400" dirty="0">
                  <a:latin typeface="Helvetica" pitchFamily="2" charset="0"/>
                </a:rPr>
                <a:t> Line </a:t>
              </a:r>
              <a:r>
                <a:rPr lang="sl-SI" altLang="sr-Latn-RS" sz="2400" dirty="0" err="1">
                  <a:latin typeface="Helvetica" pitchFamily="2" charset="0"/>
                </a:rPr>
                <a:t>Speech</a:t>
              </a:r>
              <a:endParaRPr lang="en-US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C2B2EB81-C56C-4C9C-BA17-2AA312AD7857}"/>
              </a:ext>
            </a:extLst>
          </p:cNvPr>
          <p:cNvGrpSpPr/>
          <p:nvPr/>
        </p:nvGrpSpPr>
        <p:grpSpPr>
          <a:xfrm>
            <a:off x="9298851" y="6802031"/>
            <a:ext cx="8170860" cy="1066800"/>
            <a:chOff x="3441700" y="5817765"/>
            <a:chExt cx="8170860" cy="1066800"/>
          </a:xfrm>
        </p:grpSpPr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D1E3E14E-5E38-47C5-904D-F224F701A6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05" name="TextBox 8">
              <a:extLst>
                <a:ext uri="{FF2B5EF4-FFF2-40B4-BE49-F238E27FC236}">
                  <a16:creationId xmlns:a16="http://schemas.microsoft.com/office/drawing/2014/main" id="{FD0EA63A-23AF-4346-8777-336E2F73A0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 err="1">
                  <a:latin typeface="Helvetica" pitchFamily="2" charset="0"/>
                </a:rPr>
                <a:t>Email</a:t>
              </a:r>
              <a:endParaRPr lang="sl-SI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95167050-B35B-449D-B363-63BCC9A3E2B6}"/>
              </a:ext>
            </a:extLst>
          </p:cNvPr>
          <p:cNvGrpSpPr/>
          <p:nvPr/>
        </p:nvGrpSpPr>
        <p:grpSpPr>
          <a:xfrm>
            <a:off x="9298851" y="7786297"/>
            <a:ext cx="8170860" cy="1066800"/>
            <a:chOff x="3441700" y="5817765"/>
            <a:chExt cx="8170860" cy="1066800"/>
          </a:xfrm>
        </p:grpSpPr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0B4AE517-A794-42C8-809E-889EC1F8C79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08" name="TextBox 8">
              <a:extLst>
                <a:ext uri="{FF2B5EF4-FFF2-40B4-BE49-F238E27FC236}">
                  <a16:creationId xmlns:a16="http://schemas.microsoft.com/office/drawing/2014/main" id="{5CF9BAA0-DC5E-4173-9020-250BEFDEE5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 err="1">
                  <a:latin typeface="Helvetica" pitchFamily="2" charset="0"/>
                </a:rPr>
                <a:t>Direct</a:t>
              </a:r>
              <a:r>
                <a:rPr lang="sl-SI" altLang="sr-Latn-RS" sz="2400" dirty="0">
                  <a:latin typeface="Helvetica" pitchFamily="2" charset="0"/>
                </a:rPr>
                <a:t> Line </a:t>
              </a:r>
              <a:r>
                <a:rPr lang="sl-SI" altLang="sr-Latn-RS" sz="2400" dirty="0" err="1">
                  <a:latin typeface="Helvetica" pitchFamily="2" charset="0"/>
                </a:rPr>
                <a:t>channel</a:t>
              </a:r>
              <a:r>
                <a:rPr lang="sl-SI" altLang="sr-Latn-RS" sz="2400" dirty="0">
                  <a:latin typeface="Helvetica" pitchFamily="2" charset="0"/>
                </a:rPr>
                <a:t>*</a:t>
              </a:r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98B2CAB8-4C4C-4C24-82F6-D041E3D7CF0B}"/>
              </a:ext>
            </a:extLst>
          </p:cNvPr>
          <p:cNvGrpSpPr/>
          <p:nvPr/>
        </p:nvGrpSpPr>
        <p:grpSpPr>
          <a:xfrm>
            <a:off x="9298851" y="8770563"/>
            <a:ext cx="8170860" cy="1066800"/>
            <a:chOff x="3441700" y="5817765"/>
            <a:chExt cx="8170860" cy="1066800"/>
          </a:xfrm>
        </p:grpSpPr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034E43A3-FF7B-4B22-A72C-DE016524F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11" name="TextBox 8">
              <a:extLst>
                <a:ext uri="{FF2B5EF4-FFF2-40B4-BE49-F238E27FC236}">
                  <a16:creationId xmlns:a16="http://schemas.microsoft.com/office/drawing/2014/main" id="{C8A49462-71F8-4E66-BF5F-D8D9C67C27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 err="1">
                  <a:latin typeface="Helvetica" pitchFamily="2" charset="0"/>
                </a:rPr>
                <a:t>GroupMe</a:t>
              </a:r>
              <a:endParaRPr lang="sl-SI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EA7E9EC-F3C2-41B1-BBF3-D7A838361351}"/>
              </a:ext>
            </a:extLst>
          </p:cNvPr>
          <p:cNvGrpSpPr/>
          <p:nvPr/>
        </p:nvGrpSpPr>
        <p:grpSpPr>
          <a:xfrm>
            <a:off x="9298851" y="9877291"/>
            <a:ext cx="8170860" cy="1066800"/>
            <a:chOff x="3441700" y="5817765"/>
            <a:chExt cx="8170860" cy="1066800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A22FA9C1-5B80-4E75-B133-934E444014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14" name="TextBox 8">
              <a:extLst>
                <a:ext uri="{FF2B5EF4-FFF2-40B4-BE49-F238E27FC236}">
                  <a16:creationId xmlns:a16="http://schemas.microsoft.com/office/drawing/2014/main" id="{56C13E68-397A-42EE-B70A-1C677020ED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 err="1">
                  <a:latin typeface="Helvetica" pitchFamily="2" charset="0"/>
                </a:rPr>
                <a:t>Kik</a:t>
              </a:r>
              <a:endParaRPr lang="sl-SI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3F4CB15C-2380-4563-BCE4-EC8C5D21C620}"/>
              </a:ext>
            </a:extLst>
          </p:cNvPr>
          <p:cNvGrpSpPr/>
          <p:nvPr/>
        </p:nvGrpSpPr>
        <p:grpSpPr>
          <a:xfrm>
            <a:off x="15156002" y="5817765"/>
            <a:ext cx="8170860" cy="1066800"/>
            <a:chOff x="3441700" y="5817765"/>
            <a:chExt cx="8170860" cy="1066800"/>
          </a:xfrm>
        </p:grpSpPr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0A0862B9-C00C-4C1D-8BD5-C80C21C6BE9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32" name="TextBox 8">
              <a:extLst>
                <a:ext uri="{FF2B5EF4-FFF2-40B4-BE49-F238E27FC236}">
                  <a16:creationId xmlns:a16="http://schemas.microsoft.com/office/drawing/2014/main" id="{31E9D326-0EEA-45E2-93E8-B880DD734F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>
                  <a:latin typeface="Helvetica" pitchFamily="2" charset="0"/>
                </a:rPr>
                <a:t>LINE</a:t>
              </a:r>
              <a:endParaRPr lang="en-US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5E1E2C54-D811-4CBE-B4DF-311087CAADA9}"/>
              </a:ext>
            </a:extLst>
          </p:cNvPr>
          <p:cNvGrpSpPr/>
          <p:nvPr/>
        </p:nvGrpSpPr>
        <p:grpSpPr>
          <a:xfrm>
            <a:off x="15156002" y="6802031"/>
            <a:ext cx="8170860" cy="1066800"/>
            <a:chOff x="3441700" y="5817765"/>
            <a:chExt cx="8170860" cy="1066800"/>
          </a:xfrm>
        </p:grpSpPr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6BD2B576-6101-4D8E-A140-1FB3AFC97B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35" name="TextBox 8">
              <a:extLst>
                <a:ext uri="{FF2B5EF4-FFF2-40B4-BE49-F238E27FC236}">
                  <a16:creationId xmlns:a16="http://schemas.microsoft.com/office/drawing/2014/main" id="{48F7781E-B859-4BC3-84E6-B45477D3BE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>
                  <a:latin typeface="Helvetica" pitchFamily="2" charset="0"/>
                </a:rPr>
                <a:t>Skype </a:t>
              </a:r>
              <a:r>
                <a:rPr lang="sl-SI" altLang="sr-Latn-RS" sz="2400" dirty="0" err="1">
                  <a:latin typeface="Helvetica" pitchFamily="2" charset="0"/>
                </a:rPr>
                <a:t>for</a:t>
              </a:r>
              <a:r>
                <a:rPr lang="sl-SI" altLang="sr-Latn-RS" sz="2400" dirty="0">
                  <a:latin typeface="Helvetica" pitchFamily="2" charset="0"/>
                </a:rPr>
                <a:t> Business</a:t>
              </a:r>
            </a:p>
          </p:txBody>
        </p:sp>
      </p:grp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E71963F3-C6C6-437E-9194-D8CCF295BE66}"/>
              </a:ext>
            </a:extLst>
          </p:cNvPr>
          <p:cNvGrpSpPr/>
          <p:nvPr/>
        </p:nvGrpSpPr>
        <p:grpSpPr>
          <a:xfrm>
            <a:off x="15156002" y="7786297"/>
            <a:ext cx="8170860" cy="1066800"/>
            <a:chOff x="3441700" y="5817765"/>
            <a:chExt cx="8170860" cy="1066800"/>
          </a:xfrm>
        </p:grpSpPr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5A2A9F8B-652C-419E-848E-8A9E693CA8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38" name="TextBox 8">
              <a:extLst>
                <a:ext uri="{FF2B5EF4-FFF2-40B4-BE49-F238E27FC236}">
                  <a16:creationId xmlns:a16="http://schemas.microsoft.com/office/drawing/2014/main" id="{547DEBED-A8C9-4F91-BE18-93A1418EBC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 err="1">
                  <a:latin typeface="Helvetica" pitchFamily="2" charset="0"/>
                </a:rPr>
                <a:t>Slack</a:t>
              </a:r>
              <a:endParaRPr lang="sl-SI" altLang="sr-Latn-RS" sz="2400" dirty="0">
                <a:latin typeface="Helvetica" pitchFamily="2" charset="0"/>
              </a:endParaRPr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63BDB0E8-C8C0-413E-AE35-4F967D7A85DF}"/>
              </a:ext>
            </a:extLst>
          </p:cNvPr>
          <p:cNvGrpSpPr/>
          <p:nvPr/>
        </p:nvGrpSpPr>
        <p:grpSpPr>
          <a:xfrm>
            <a:off x="15156002" y="8770563"/>
            <a:ext cx="8170860" cy="1066800"/>
            <a:chOff x="3441700" y="5817765"/>
            <a:chExt cx="8170860" cy="1066800"/>
          </a:xfrm>
        </p:grpSpPr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71311AE6-0C55-47C7-B54F-C74E5E9648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41" name="TextBox 8">
              <a:extLst>
                <a:ext uri="{FF2B5EF4-FFF2-40B4-BE49-F238E27FC236}">
                  <a16:creationId xmlns:a16="http://schemas.microsoft.com/office/drawing/2014/main" id="{8E70B943-9454-4DA6-94DD-7278011378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>
                  <a:latin typeface="Helvetica" pitchFamily="2" charset="0"/>
                </a:rPr>
                <a:t>Telegram</a:t>
              </a:r>
            </a:p>
          </p:txBody>
        </p:sp>
      </p:grp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5F4BB2E7-A97D-4BD6-9B6E-DBA37DB90FEC}"/>
              </a:ext>
            </a:extLst>
          </p:cNvPr>
          <p:cNvGrpSpPr/>
          <p:nvPr/>
        </p:nvGrpSpPr>
        <p:grpSpPr>
          <a:xfrm>
            <a:off x="15156002" y="9877291"/>
            <a:ext cx="8170860" cy="1066800"/>
            <a:chOff x="3441700" y="5817765"/>
            <a:chExt cx="8170860" cy="1066800"/>
          </a:xfrm>
        </p:grpSpPr>
        <p:pic>
          <p:nvPicPr>
            <p:cNvPr id="143" name="Picture 142">
              <a:extLst>
                <a:ext uri="{FF2B5EF4-FFF2-40B4-BE49-F238E27FC236}">
                  <a16:creationId xmlns:a16="http://schemas.microsoft.com/office/drawing/2014/main" id="{1ABA03CE-E9E0-4DEE-B2B5-FF87ED3D1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00" y="5817765"/>
              <a:ext cx="1066800" cy="1066800"/>
            </a:xfrm>
            <a:prstGeom prst="rect">
              <a:avLst/>
            </a:prstGeom>
          </p:spPr>
        </p:pic>
        <p:sp>
          <p:nvSpPr>
            <p:cNvPr id="144" name="TextBox 8">
              <a:extLst>
                <a:ext uri="{FF2B5EF4-FFF2-40B4-BE49-F238E27FC236}">
                  <a16:creationId xmlns:a16="http://schemas.microsoft.com/office/drawing/2014/main" id="{662014AA-C25B-448E-AF6C-E18047D8BC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500" y="6082204"/>
              <a:ext cx="7104060" cy="57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400" dirty="0" err="1">
                  <a:latin typeface="Helvetica" pitchFamily="2" charset="0"/>
                </a:rPr>
                <a:t>Twilio</a:t>
              </a:r>
              <a:r>
                <a:rPr lang="sl-SI" altLang="sr-Latn-RS" sz="2400" dirty="0">
                  <a:latin typeface="Helvetica" pitchFamily="2" charset="0"/>
                </a:rPr>
                <a:t> (SMS)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208197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5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sz="2000" dirty="0" err="1">
                  <a:latin typeface="Helvetica" pitchFamily="2" charset="0"/>
                </a:rPr>
                <a:t>Hosting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of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our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bots</a:t>
              </a:r>
              <a:r>
                <a:rPr lang="sl-SI" sz="2000" dirty="0">
                  <a:latin typeface="Helvetica" pitchFamily="2" charset="0"/>
                </a:rPr>
                <a:t>, </a:t>
              </a:r>
              <a:r>
                <a:rPr lang="sl-SI" sz="2000" dirty="0" err="1">
                  <a:latin typeface="Helvetica" pitchFamily="2" charset="0"/>
                </a:rPr>
                <a:t>allowing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complete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ownership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and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control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of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your</a:t>
              </a:r>
              <a:r>
                <a:rPr lang="sl-SI" sz="2000" dirty="0">
                  <a:latin typeface="Helvetica" pitchFamily="2" charset="0"/>
                </a:rPr>
                <a:t> data.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2155115" cy="5848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Azure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Bot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Service</a:t>
              </a:r>
              <a:endPara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792E42C-7895-4751-BFD7-3B916BA0B886}"/>
              </a:ext>
            </a:extLst>
          </p:cNvPr>
          <p:cNvSpPr txBox="1"/>
          <p:nvPr/>
        </p:nvSpPr>
        <p:spPr>
          <a:xfrm>
            <a:off x="3695700" y="5817765"/>
            <a:ext cx="753340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Direct</a:t>
            </a:r>
            <a:r>
              <a:rPr lang="sl-SI" sz="4400" dirty="0"/>
              <a:t> Line JS </a:t>
            </a:r>
            <a:r>
              <a:rPr lang="sl-SI" sz="4400" dirty="0" err="1"/>
              <a:t>Client</a:t>
            </a:r>
            <a:endParaRPr lang="sl-SI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4400" dirty="0" err="1"/>
              <a:t>Direct</a:t>
            </a:r>
            <a:r>
              <a:rPr lang="sl-SI" sz="4400" dirty="0"/>
              <a:t> Line </a:t>
            </a:r>
            <a:r>
              <a:rPr lang="sl-SI" sz="4400" dirty="0" err="1"/>
              <a:t>Speech</a:t>
            </a:r>
            <a:r>
              <a:rPr lang="sl-SI" sz="4400" dirty="0"/>
              <a:t> </a:t>
            </a:r>
            <a:r>
              <a:rPr lang="sl-SI" sz="4400" dirty="0" err="1"/>
              <a:t>Channel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57767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155"/>
            <a:chOff x="3276792" y="4309397"/>
            <a:chExt cx="17072722" cy="1229216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sz="2000" dirty="0">
                  <a:latin typeface="Helvetica" pitchFamily="2" charset="0"/>
                </a:rPr>
                <a:t>A lot </a:t>
              </a:r>
              <a:r>
                <a:rPr lang="sl-SI" sz="2000" dirty="0" err="1">
                  <a:latin typeface="Helvetica" pitchFamily="2" charset="0"/>
                </a:rPr>
                <a:t>of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toos</a:t>
              </a:r>
              <a:r>
                <a:rPr lang="sl-SI" sz="2000" dirty="0">
                  <a:latin typeface="Helvetica" pitchFamily="2" charset="0"/>
                </a:rPr>
                <a:t> in </a:t>
              </a:r>
              <a:r>
                <a:rPr lang="sl-SI" sz="2000" dirty="0" err="1">
                  <a:latin typeface="Helvetica" pitchFamily="2" charset="0"/>
                </a:rPr>
                <a:t>context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of</a:t>
              </a:r>
              <a:r>
                <a:rPr lang="sl-SI" sz="2000" dirty="0">
                  <a:latin typeface="Helvetica" pitchFamily="2" charset="0"/>
                </a:rPr>
                <a:t> Microsoft </a:t>
              </a:r>
              <a:r>
                <a:rPr lang="sl-SI" sz="2000" dirty="0" err="1">
                  <a:latin typeface="Helvetica" pitchFamily="2" charset="0"/>
                </a:rPr>
                <a:t>Bot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Framework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has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been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modified</a:t>
              </a:r>
              <a:r>
                <a:rPr lang="sl-SI" sz="2000" dirty="0">
                  <a:latin typeface="Helvetica" pitchFamily="2" charset="0"/>
                </a:rPr>
                <a:t> to be on </a:t>
              </a:r>
              <a:r>
                <a:rPr lang="sl-SI" sz="2000" dirty="0" err="1">
                  <a:latin typeface="Helvetica" pitchFamily="2" charset="0"/>
                </a:rPr>
                <a:t>paar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with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annonunced</a:t>
              </a:r>
              <a:r>
                <a:rPr lang="sl-SI" sz="2000" dirty="0">
                  <a:latin typeface="Helvetica" pitchFamily="2" charset="0"/>
                </a:rPr>
                <a:t> </a:t>
              </a:r>
              <a:r>
                <a:rPr lang="sl-SI" sz="2000" dirty="0" err="1">
                  <a:latin typeface="Helvetica" pitchFamily="2" charset="0"/>
                </a:rPr>
                <a:t>changes</a:t>
              </a:r>
              <a:r>
                <a:rPr lang="sl-SI" sz="2000" dirty="0">
                  <a:latin typeface="Helvetica" pitchFamily="2" charset="0"/>
                </a:rPr>
                <a:t>.</a:t>
              </a:r>
              <a:endParaRPr lang="en-US" altLang="sr-Latn-RS" sz="2000" dirty="0">
                <a:latin typeface="Helvetica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2155115" cy="5848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Tooling</a:t>
              </a:r>
              <a:endPara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792E42C-7895-4751-BFD7-3B916BA0B886}"/>
              </a:ext>
            </a:extLst>
          </p:cNvPr>
          <p:cNvSpPr txBox="1"/>
          <p:nvPr/>
        </p:nvSpPr>
        <p:spPr>
          <a:xfrm>
            <a:off x="3695700" y="5817765"/>
            <a:ext cx="596073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r>
              <a:rPr lang="sl-SI" dirty="0"/>
              <a:t> </a:t>
            </a:r>
            <a:r>
              <a:rPr lang="sl-SI" dirty="0" err="1"/>
              <a:t>Emulator</a:t>
            </a:r>
            <a:endParaRPr lang="sl-SI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Inspector</a:t>
            </a:r>
            <a:endParaRPr lang="sl-SI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r>
              <a:rPr lang="sl-SI" dirty="0"/>
              <a:t> </a:t>
            </a:r>
            <a:r>
              <a:rPr lang="sl-SI" dirty="0" err="1"/>
              <a:t>Web</a:t>
            </a:r>
            <a:r>
              <a:rPr lang="sl-SI" dirty="0"/>
              <a:t> Chat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Some CLI tools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CD9212-9BC8-4E59-B30C-FCF9227F1A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0161" y="8404637"/>
            <a:ext cx="11587345" cy="504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6373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732054" y="8229600"/>
            <a:ext cx="1198641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 a bit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8282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69BC22-D303-4289-8431-3B2B6F74CE19}"/>
              </a:ext>
            </a:extLst>
          </p:cNvPr>
          <p:cNvSpPr txBox="1"/>
          <p:nvPr/>
        </p:nvSpPr>
        <p:spPr>
          <a:xfrm>
            <a:off x="9934110" y="3983989"/>
            <a:ext cx="3088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Bot</a:t>
            </a:r>
            <a:r>
              <a:rPr kumimoji="0" lang="sl-SI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kumimoji="0" lang="sl-SI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Framework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AC4FB38-E31B-4686-B0E2-4BCE13522AB4}"/>
              </a:ext>
            </a:extLst>
          </p:cNvPr>
          <p:cNvGrpSpPr/>
          <p:nvPr/>
        </p:nvGrpSpPr>
        <p:grpSpPr>
          <a:xfrm>
            <a:off x="10147105" y="4856736"/>
            <a:ext cx="2855056" cy="2861690"/>
            <a:chOff x="4558200" y="1559804"/>
            <a:chExt cx="2855056" cy="286169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66243F6-6C48-4725-B81F-35D6B2D85A0F}"/>
                </a:ext>
              </a:extLst>
            </p:cNvPr>
            <p:cNvSpPr/>
            <p:nvPr/>
          </p:nvSpPr>
          <p:spPr>
            <a:xfrm>
              <a:off x="4594463" y="1559804"/>
              <a:ext cx="2818793" cy="2861690"/>
            </a:xfrm>
            <a:prstGeom prst="ellipse">
              <a:avLst/>
            </a:prstGeom>
            <a:solidFill>
              <a:srgbClr val="4FE6FF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0EE6EE7-AFC0-41CE-B013-5164A3AAABB7}"/>
                </a:ext>
              </a:extLst>
            </p:cNvPr>
            <p:cNvSpPr/>
            <p:nvPr/>
          </p:nvSpPr>
          <p:spPr>
            <a:xfrm>
              <a:off x="4669371" y="1635849"/>
              <a:ext cx="2668979" cy="2709596"/>
            </a:xfrm>
            <a:prstGeom prst="ellipse">
              <a:avLst/>
            </a:prstGeom>
            <a:solidFill>
              <a:srgbClr val="7F7F7F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4441FD9-F4E1-42C0-AF13-4BCA2CB54CBD}"/>
                </a:ext>
              </a:extLst>
            </p:cNvPr>
            <p:cNvSpPr txBox="1"/>
            <p:nvPr/>
          </p:nvSpPr>
          <p:spPr>
            <a:xfrm>
              <a:off x="5061256" y="1872206"/>
              <a:ext cx="18768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Cognitive</a:t>
              </a:r>
              <a:r>
                <a:rPr kumimoji="0" lang="sl-SI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 </a:t>
              </a:r>
              <a:r>
                <a:rPr kumimoji="0" lang="sl-SI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Services</a:t>
              </a: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Segoe UI" panose="020B0502040204020203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A75E71D-D222-4D14-A11F-7FA6E3491C9C}"/>
                </a:ext>
              </a:extLst>
            </p:cNvPr>
            <p:cNvSpPr txBox="1"/>
            <p:nvPr/>
          </p:nvSpPr>
          <p:spPr>
            <a:xfrm>
              <a:off x="5451396" y="3945735"/>
              <a:ext cx="11033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Language Understanding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E9272E5-1819-4458-AAA2-3CF6856A9629}"/>
                </a:ext>
              </a:extLst>
            </p:cNvPr>
            <p:cNvSpPr txBox="1"/>
            <p:nvPr/>
          </p:nvSpPr>
          <p:spPr>
            <a:xfrm>
              <a:off x="4558200" y="2968180"/>
              <a:ext cx="79613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Speech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5DD1539-770A-4084-8616-4AD0A88F34B2}"/>
                </a:ext>
              </a:extLst>
            </p:cNvPr>
            <p:cNvSpPr txBox="1"/>
            <p:nvPr/>
          </p:nvSpPr>
          <p:spPr>
            <a:xfrm>
              <a:off x="6426895" y="3671447"/>
              <a:ext cx="67391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Vision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BC2268E-DE18-4799-AF79-7E52FDE8FDF7}"/>
                </a:ext>
              </a:extLst>
            </p:cNvPr>
            <p:cNvSpPr txBox="1"/>
            <p:nvPr/>
          </p:nvSpPr>
          <p:spPr>
            <a:xfrm>
              <a:off x="4926771" y="3705609"/>
              <a:ext cx="58618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QnA</a:t>
              </a:r>
              <a:endParaRPr kumimoji="0" lang="en-GB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Segoe UI" panose="020B0502040204020203" pitchFamily="34" charset="0"/>
              </a:endParaRPr>
            </a:p>
          </p:txBody>
        </p:sp>
        <p:sp>
          <p:nvSpPr>
            <p:cNvPr id="18" name="speech_2" title="Icon of a chat bubble">
              <a:extLst>
                <a:ext uri="{FF2B5EF4-FFF2-40B4-BE49-F238E27FC236}">
                  <a16:creationId xmlns:a16="http://schemas.microsoft.com/office/drawing/2014/main" id="{99787E87-4E94-4B8B-9D80-F410BA2552A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854245" y="2713924"/>
              <a:ext cx="269972" cy="239794"/>
            </a:xfrm>
            <a:custGeom>
              <a:avLst/>
              <a:gdLst>
                <a:gd name="T0" fmla="*/ 122 w 215"/>
                <a:gd name="T1" fmla="*/ 145 h 191"/>
                <a:gd name="T2" fmla="*/ 76 w 215"/>
                <a:gd name="T3" fmla="*/ 145 h 191"/>
                <a:gd name="T4" fmla="*/ 31 w 215"/>
                <a:gd name="T5" fmla="*/ 191 h 191"/>
                <a:gd name="T6" fmla="*/ 31 w 215"/>
                <a:gd name="T7" fmla="*/ 145 h 191"/>
                <a:gd name="T8" fmla="*/ 0 w 215"/>
                <a:gd name="T9" fmla="*/ 145 h 191"/>
                <a:gd name="T10" fmla="*/ 0 w 215"/>
                <a:gd name="T11" fmla="*/ 0 h 191"/>
                <a:gd name="T12" fmla="*/ 215 w 215"/>
                <a:gd name="T13" fmla="*/ 0 h 191"/>
                <a:gd name="T14" fmla="*/ 215 w 215"/>
                <a:gd name="T15" fmla="*/ 120 h 191"/>
                <a:gd name="T16" fmla="*/ 122 w 215"/>
                <a:gd name="T17" fmla="*/ 145 h 191"/>
                <a:gd name="T18" fmla="*/ 122 w 215"/>
                <a:gd name="T19" fmla="*/ 145 h 191"/>
                <a:gd name="T20" fmla="*/ 122 w 215"/>
                <a:gd name="T21" fmla="*/ 145 h 191"/>
                <a:gd name="T22" fmla="*/ 215 w 215"/>
                <a:gd name="T23" fmla="*/ 145 h 191"/>
                <a:gd name="T24" fmla="*/ 215 w 215"/>
                <a:gd name="T25" fmla="*/ 12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5" h="191">
                  <a:moveTo>
                    <a:pt x="122" y="145"/>
                  </a:moveTo>
                  <a:lnTo>
                    <a:pt x="76" y="145"/>
                  </a:lnTo>
                  <a:lnTo>
                    <a:pt x="31" y="191"/>
                  </a:lnTo>
                  <a:lnTo>
                    <a:pt x="31" y="145"/>
                  </a:lnTo>
                  <a:lnTo>
                    <a:pt x="0" y="145"/>
                  </a:lnTo>
                  <a:lnTo>
                    <a:pt x="0" y="0"/>
                  </a:lnTo>
                  <a:lnTo>
                    <a:pt x="215" y="0"/>
                  </a:lnTo>
                  <a:lnTo>
                    <a:pt x="215" y="120"/>
                  </a:lnTo>
                  <a:moveTo>
                    <a:pt x="122" y="145"/>
                  </a:moveTo>
                  <a:lnTo>
                    <a:pt x="122" y="145"/>
                  </a:lnTo>
                  <a:moveTo>
                    <a:pt x="122" y="145"/>
                  </a:moveTo>
                  <a:lnTo>
                    <a:pt x="215" y="145"/>
                  </a:lnTo>
                  <a:lnTo>
                    <a:pt x="215" y="120"/>
                  </a:lnTo>
                </a:path>
              </a:pathLst>
            </a:custGeom>
            <a:noFill/>
            <a:ln w="19050" cap="sq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19" name="speech_5" title="Icon of two overlapping chat bubbles">
              <a:extLst>
                <a:ext uri="{FF2B5EF4-FFF2-40B4-BE49-F238E27FC236}">
                  <a16:creationId xmlns:a16="http://schemas.microsoft.com/office/drawing/2014/main" id="{787B58A4-4CC2-4668-BE54-AAE07C635A5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029096" y="3472017"/>
              <a:ext cx="291978" cy="228255"/>
            </a:xfrm>
            <a:custGeom>
              <a:avLst/>
              <a:gdLst>
                <a:gd name="T0" fmla="*/ 167 w 243"/>
                <a:gd name="T1" fmla="*/ 56 h 190"/>
                <a:gd name="T2" fmla="*/ 167 w 243"/>
                <a:gd name="T3" fmla="*/ 114 h 190"/>
                <a:gd name="T4" fmla="*/ 60 w 243"/>
                <a:gd name="T5" fmla="*/ 114 h 190"/>
                <a:gd name="T6" fmla="*/ 21 w 243"/>
                <a:gd name="T7" fmla="*/ 155 h 190"/>
                <a:gd name="T8" fmla="*/ 21 w 243"/>
                <a:gd name="T9" fmla="*/ 114 h 190"/>
                <a:gd name="T10" fmla="*/ 0 w 243"/>
                <a:gd name="T11" fmla="*/ 114 h 190"/>
                <a:gd name="T12" fmla="*/ 0 w 243"/>
                <a:gd name="T13" fmla="*/ 0 h 190"/>
                <a:gd name="T14" fmla="*/ 167 w 243"/>
                <a:gd name="T15" fmla="*/ 0 h 190"/>
                <a:gd name="T16" fmla="*/ 167 w 243"/>
                <a:gd name="T17" fmla="*/ 56 h 190"/>
                <a:gd name="T18" fmla="*/ 77 w 243"/>
                <a:gd name="T19" fmla="*/ 114 h 190"/>
                <a:gd name="T20" fmla="*/ 77 w 243"/>
                <a:gd name="T21" fmla="*/ 150 h 190"/>
                <a:gd name="T22" fmla="*/ 183 w 243"/>
                <a:gd name="T23" fmla="*/ 150 h 190"/>
                <a:gd name="T24" fmla="*/ 222 w 243"/>
                <a:gd name="T25" fmla="*/ 190 h 190"/>
                <a:gd name="T26" fmla="*/ 222 w 243"/>
                <a:gd name="T27" fmla="*/ 150 h 190"/>
                <a:gd name="T28" fmla="*/ 243 w 243"/>
                <a:gd name="T29" fmla="*/ 150 h 190"/>
                <a:gd name="T30" fmla="*/ 243 w 243"/>
                <a:gd name="T31" fmla="*/ 36 h 190"/>
                <a:gd name="T32" fmla="*/ 167 w 243"/>
                <a:gd name="T33" fmla="*/ 3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3" h="190">
                  <a:moveTo>
                    <a:pt x="167" y="56"/>
                  </a:moveTo>
                  <a:lnTo>
                    <a:pt x="167" y="114"/>
                  </a:lnTo>
                  <a:lnTo>
                    <a:pt x="60" y="114"/>
                  </a:lnTo>
                  <a:lnTo>
                    <a:pt x="21" y="155"/>
                  </a:lnTo>
                  <a:lnTo>
                    <a:pt x="21" y="114"/>
                  </a:lnTo>
                  <a:lnTo>
                    <a:pt x="0" y="114"/>
                  </a:lnTo>
                  <a:lnTo>
                    <a:pt x="0" y="0"/>
                  </a:lnTo>
                  <a:lnTo>
                    <a:pt x="167" y="0"/>
                  </a:lnTo>
                  <a:lnTo>
                    <a:pt x="167" y="56"/>
                  </a:lnTo>
                  <a:moveTo>
                    <a:pt x="77" y="114"/>
                  </a:moveTo>
                  <a:lnTo>
                    <a:pt x="77" y="150"/>
                  </a:lnTo>
                  <a:lnTo>
                    <a:pt x="183" y="150"/>
                  </a:lnTo>
                  <a:lnTo>
                    <a:pt x="222" y="190"/>
                  </a:lnTo>
                  <a:lnTo>
                    <a:pt x="222" y="150"/>
                  </a:lnTo>
                  <a:lnTo>
                    <a:pt x="243" y="150"/>
                  </a:lnTo>
                  <a:lnTo>
                    <a:pt x="243" y="36"/>
                  </a:lnTo>
                  <a:lnTo>
                    <a:pt x="167" y="36"/>
                  </a:lnTo>
                </a:path>
              </a:pathLst>
            </a:custGeom>
            <a:noFill/>
            <a:ln w="19050" cap="sq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8FB2E8A-AE2E-4C0B-B3AD-75F363558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4816" y="3774104"/>
              <a:ext cx="236498" cy="24009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F6508A8B-31F1-4C1D-A72B-ECF00373CB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8303" y="3470318"/>
              <a:ext cx="251099" cy="256754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C942655-AE22-4C61-B044-4858E9376D7A}"/>
              </a:ext>
            </a:extLst>
          </p:cNvPr>
          <p:cNvGrpSpPr/>
          <p:nvPr/>
        </p:nvGrpSpPr>
        <p:grpSpPr>
          <a:xfrm>
            <a:off x="12975660" y="5207137"/>
            <a:ext cx="3737715" cy="3562376"/>
            <a:chOff x="7386755" y="1910205"/>
            <a:chExt cx="3737715" cy="3562376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2F311D9-83B0-40B0-B2E5-CC1845F91579}"/>
                </a:ext>
              </a:extLst>
            </p:cNvPr>
            <p:cNvCxnSpPr>
              <a:cxnSpLocks/>
              <a:endCxn id="46" idx="6"/>
            </p:cNvCxnSpPr>
            <p:nvPr/>
          </p:nvCxnSpPr>
          <p:spPr>
            <a:xfrm flipV="1">
              <a:off x="7386755" y="2977188"/>
              <a:ext cx="1253140" cy="6650"/>
            </a:xfrm>
            <a:prstGeom prst="line">
              <a:avLst/>
            </a:prstGeom>
            <a:noFill/>
            <a:ln w="25400" cap="flat" cmpd="sng" algn="ctr">
              <a:solidFill>
                <a:srgbClr val="4FE6FF"/>
              </a:solidFill>
              <a:prstDash val="sysDot"/>
            </a:ln>
            <a:effectLst/>
          </p:spPr>
        </p:cxn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0B632D8-5C8A-4A0B-A6D7-DA506C60F272}"/>
                </a:ext>
              </a:extLst>
            </p:cNvPr>
            <p:cNvSpPr txBox="1"/>
            <p:nvPr/>
          </p:nvSpPr>
          <p:spPr>
            <a:xfrm>
              <a:off x="9856233" y="4828179"/>
              <a:ext cx="126823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Office Graph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89ADAC1-A6CE-40CB-937C-92F134BB91FA}"/>
                </a:ext>
              </a:extLst>
            </p:cNvPr>
            <p:cNvSpPr/>
            <p:nvPr/>
          </p:nvSpPr>
          <p:spPr bwMode="auto">
            <a:xfrm>
              <a:off x="9599561" y="4330976"/>
              <a:ext cx="211740" cy="299087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10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314EB8D-59D4-4DE0-823F-99C2B858BA84}"/>
                </a:ext>
              </a:extLst>
            </p:cNvPr>
            <p:cNvSpPr/>
            <p:nvPr/>
          </p:nvSpPr>
          <p:spPr bwMode="auto">
            <a:xfrm>
              <a:off x="9599561" y="4815865"/>
              <a:ext cx="211740" cy="223379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10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3325C05-258A-4B3F-B208-969AA9D45067}"/>
                </a:ext>
              </a:extLst>
            </p:cNvPr>
            <p:cNvSpPr/>
            <p:nvPr/>
          </p:nvSpPr>
          <p:spPr bwMode="auto">
            <a:xfrm>
              <a:off x="9599561" y="5172539"/>
              <a:ext cx="211740" cy="223379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10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B9A1BEE-0912-4BCD-AFA4-187F88397801}"/>
                </a:ext>
              </a:extLst>
            </p:cNvPr>
            <p:cNvSpPr txBox="1"/>
            <p:nvPr/>
          </p:nvSpPr>
          <p:spPr>
            <a:xfrm>
              <a:off x="8774240" y="2949359"/>
              <a:ext cx="6707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Points of</a:t>
              </a:r>
            </a:p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Interest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34999D0-0F33-4FBD-A1C1-E98C77B87E97}"/>
                </a:ext>
              </a:extLst>
            </p:cNvPr>
            <p:cNvSpPr txBox="1"/>
            <p:nvPr/>
          </p:nvSpPr>
          <p:spPr>
            <a:xfrm>
              <a:off x="8870072" y="2715480"/>
              <a:ext cx="634291" cy="230832"/>
            </a:xfrm>
            <a:prstGeom prst="rect">
              <a:avLst/>
            </a:prstGeom>
            <a:noFill/>
          </p:spPr>
          <p:txBody>
            <a:bodyPr wrap="square" lIns="35995" rIns="35995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Mail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11B73F3-EA96-4039-894F-54A62A03CD2D}"/>
                </a:ext>
              </a:extLst>
            </p:cNvPr>
            <p:cNvSpPr txBox="1"/>
            <p:nvPr/>
          </p:nvSpPr>
          <p:spPr>
            <a:xfrm>
              <a:off x="8842544" y="3422704"/>
              <a:ext cx="988215" cy="230832"/>
            </a:xfrm>
            <a:prstGeom prst="rect">
              <a:avLst/>
            </a:prstGeom>
            <a:noFill/>
          </p:spPr>
          <p:txBody>
            <a:bodyPr wrap="square" lIns="35995" rIns="35995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Automotive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A089AF7-5E7D-4D88-BBC4-1E57CF93DD59}"/>
                </a:ext>
              </a:extLst>
            </p:cNvPr>
            <p:cNvSpPr txBox="1"/>
            <p:nvPr/>
          </p:nvSpPr>
          <p:spPr>
            <a:xfrm>
              <a:off x="9398873" y="3708177"/>
              <a:ext cx="634291" cy="230832"/>
            </a:xfrm>
            <a:prstGeom prst="rect">
              <a:avLst/>
            </a:prstGeom>
            <a:noFill/>
          </p:spPr>
          <p:txBody>
            <a:bodyPr wrap="square" lIns="35995" rIns="35995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Custom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02A2EB9-BDBD-400D-9BF2-0924A199E87C}"/>
                </a:ext>
              </a:extLst>
            </p:cNvPr>
            <p:cNvSpPr txBox="1"/>
            <p:nvPr/>
          </p:nvSpPr>
          <p:spPr>
            <a:xfrm>
              <a:off x="9796042" y="3357198"/>
              <a:ext cx="782511" cy="369332"/>
            </a:xfrm>
            <a:prstGeom prst="rect">
              <a:avLst/>
            </a:prstGeom>
            <a:noFill/>
          </p:spPr>
          <p:txBody>
            <a:bodyPr wrap="square" lIns="35995" rIns="35995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Other</a:t>
              </a:r>
              <a:b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</a:b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Bots</a:t>
              </a:r>
              <a:endParaRPr kumimoji="0" lang="en-GB" sz="900" b="0" i="1" u="none" strike="noStrike" kern="1200" cap="none" spc="0" normalizeH="0" baseline="0" noProof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Segoe UI"/>
                <a:ea typeface="+mn-ea"/>
                <a:cs typeface="Segoe UI" panose="020B0502040204020203" pitchFamily="34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BC0E8B2-D20C-4B4C-AD2D-DD7A28465303}"/>
                </a:ext>
              </a:extLst>
            </p:cNvPr>
            <p:cNvSpPr/>
            <p:nvPr/>
          </p:nvSpPr>
          <p:spPr>
            <a:xfrm>
              <a:off x="8837426" y="2090523"/>
              <a:ext cx="1736009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 UI Semibold" panose="020B0502040204020203" pitchFamily="34" charset="0"/>
                  <a:ea typeface="Segoe UI Semibold" panose="020B0502040204020203" pitchFamily="34" charset="0"/>
                  <a:cs typeface="Segoe UI Semibold" panose="020B0502040204020203" pitchFamily="34" charset="0"/>
                </a:rPr>
                <a:t>Skills </a:t>
              </a:r>
              <a:br>
                <a:rPr kumimoji="0" lang="en-GB" sz="11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 UI Semibold" panose="020B0502040204020203" pitchFamily="34" charset="0"/>
                  <a:ea typeface="Segoe UI Semibold" panose="020B0502040204020203" pitchFamily="34" charset="0"/>
                  <a:cs typeface="Segoe UI Semibold" panose="020B0502040204020203" pitchFamily="34" charset="0"/>
                </a:rPr>
              </a:br>
              <a:r>
                <a:rPr kumimoji="0" lang="en-GB" sz="11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 UI Semibold" panose="020B0502040204020203" pitchFamily="34" charset="0"/>
                  <a:ea typeface="Segoe UI Semibold" panose="020B0502040204020203" pitchFamily="34" charset="0"/>
                  <a:cs typeface="Segoe UI Semibold" panose="020B0502040204020203" pitchFamily="34" charset="0"/>
                </a:rPr>
                <a:t>(Customizable)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DBBE442-1975-481D-8F12-B69DC4A485A0}"/>
                </a:ext>
              </a:extLst>
            </p:cNvPr>
            <p:cNvSpPr/>
            <p:nvPr/>
          </p:nvSpPr>
          <p:spPr>
            <a:xfrm>
              <a:off x="9494316" y="2776094"/>
              <a:ext cx="422229" cy="428655"/>
            </a:xfrm>
            <a:prstGeom prst="ellipse">
              <a:avLst/>
            </a:prstGeom>
            <a:solidFill>
              <a:srgbClr val="0078D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59F78E3-036D-4CC8-B68E-42D839257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65061" y="4760418"/>
              <a:ext cx="278719" cy="278671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F9F8514-10FC-4571-9F96-BBE7900E2D5B}"/>
                </a:ext>
              </a:extLst>
            </p:cNvPr>
            <p:cNvSpPr txBox="1"/>
            <p:nvPr/>
          </p:nvSpPr>
          <p:spPr>
            <a:xfrm>
              <a:off x="9878548" y="4374178"/>
              <a:ext cx="45760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APIs</a:t>
              </a: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04D149F1-2244-4F80-BCE5-FDFAAC94BCD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93831" y="4375458"/>
              <a:ext cx="228494" cy="228455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A3229A5B-1AA8-4B93-B695-A25C6A71BB1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84844" y="5198193"/>
              <a:ext cx="262351" cy="262305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F0F76AD-E7C9-40B3-9299-8B307AD82621}"/>
                </a:ext>
              </a:extLst>
            </p:cNvPr>
            <p:cNvSpPr txBox="1"/>
            <p:nvPr/>
          </p:nvSpPr>
          <p:spPr>
            <a:xfrm>
              <a:off x="9878548" y="5241749"/>
              <a:ext cx="87883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Directory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41D1538-3C60-46B4-9A39-D3DD5E54A439}"/>
                </a:ext>
              </a:extLst>
            </p:cNvPr>
            <p:cNvSpPr txBox="1"/>
            <p:nvPr/>
          </p:nvSpPr>
          <p:spPr>
            <a:xfrm>
              <a:off x="9907702" y="2715220"/>
              <a:ext cx="634291" cy="230832"/>
            </a:xfrm>
            <a:prstGeom prst="rect">
              <a:avLst/>
            </a:prstGeom>
            <a:noFill/>
          </p:spPr>
          <p:txBody>
            <a:bodyPr wrap="square" lIns="35995" rIns="35995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Tasks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40A6C63-EB50-4435-9014-158A48F816B3}"/>
                </a:ext>
              </a:extLst>
            </p:cNvPr>
            <p:cNvSpPr txBox="1"/>
            <p:nvPr/>
          </p:nvSpPr>
          <p:spPr>
            <a:xfrm>
              <a:off x="9916545" y="2997043"/>
              <a:ext cx="78251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Calendar</a:t>
              </a:r>
            </a:p>
          </p:txBody>
        </p: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5EE10E5A-3B77-40C9-A19E-6925F8C3E026}"/>
                </a:ext>
              </a:extLst>
            </p:cNvPr>
            <p:cNvCxnSpPr>
              <a:cxnSpLocks/>
            </p:cNvCxnSpPr>
            <p:nvPr/>
          </p:nvCxnSpPr>
          <p:spPr>
            <a:xfrm>
              <a:off x="9704561" y="4651960"/>
              <a:ext cx="0" cy="99997"/>
            </a:xfrm>
            <a:prstGeom prst="line">
              <a:avLst/>
            </a:prstGeom>
            <a:ln w="25400">
              <a:solidFill>
                <a:srgbClr val="02B6F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727B1817-30D3-4778-99AE-A54860C49C88}"/>
                </a:ext>
              </a:extLst>
            </p:cNvPr>
            <p:cNvCxnSpPr>
              <a:cxnSpLocks/>
            </p:cNvCxnSpPr>
            <p:nvPr/>
          </p:nvCxnSpPr>
          <p:spPr>
            <a:xfrm>
              <a:off x="9704561" y="5039090"/>
              <a:ext cx="0" cy="99997"/>
            </a:xfrm>
            <a:prstGeom prst="line">
              <a:avLst/>
            </a:prstGeom>
            <a:ln w="25400">
              <a:solidFill>
                <a:srgbClr val="02B6F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7E5D9D0-1A75-41DD-90C9-5BFF91EA7BFB}"/>
                </a:ext>
              </a:extLst>
            </p:cNvPr>
            <p:cNvCxnSpPr>
              <a:cxnSpLocks/>
              <a:stCxn id="46" idx="4"/>
            </p:cNvCxnSpPr>
            <p:nvPr/>
          </p:nvCxnSpPr>
          <p:spPr>
            <a:xfrm>
              <a:off x="9686931" y="4044171"/>
              <a:ext cx="0" cy="174782"/>
            </a:xfrm>
            <a:prstGeom prst="line">
              <a:avLst/>
            </a:prstGeom>
            <a:ln w="25400">
              <a:solidFill>
                <a:srgbClr val="02B6F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F4EF9373-F78D-4AE5-B9A3-F196D5E85B4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555981" y="2828294"/>
              <a:ext cx="308250" cy="308250"/>
            </a:xfrm>
            <a:prstGeom prst="rect">
              <a:avLst/>
            </a:prstGeom>
          </p:spPr>
        </p:pic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DE4638A7-3F49-4459-860D-EB56454AD80D}"/>
                </a:ext>
              </a:extLst>
            </p:cNvPr>
            <p:cNvSpPr/>
            <p:nvPr/>
          </p:nvSpPr>
          <p:spPr>
            <a:xfrm flipH="1">
              <a:off x="8639895" y="1910205"/>
              <a:ext cx="2094072" cy="2133966"/>
            </a:xfrm>
            <a:prstGeom prst="ellipse">
              <a:avLst/>
            </a:prstGeom>
            <a:noFill/>
            <a:ln w="50800" cap="flat" cmpd="sng" algn="ctr">
              <a:solidFill>
                <a:srgbClr val="256CCE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F395B95-3E1D-436F-B30B-C80947C6D2C6}"/>
              </a:ext>
            </a:extLst>
          </p:cNvPr>
          <p:cNvGrpSpPr/>
          <p:nvPr/>
        </p:nvGrpSpPr>
        <p:grpSpPr>
          <a:xfrm>
            <a:off x="12230398" y="5855943"/>
            <a:ext cx="833545" cy="833545"/>
            <a:chOff x="6641493" y="2559011"/>
            <a:chExt cx="833545" cy="833545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63B6E399-E840-4E92-98D5-E2C2FBACD3B1}"/>
                </a:ext>
              </a:extLst>
            </p:cNvPr>
            <p:cNvSpPr/>
            <p:nvPr/>
          </p:nvSpPr>
          <p:spPr>
            <a:xfrm>
              <a:off x="6641493" y="2559011"/>
              <a:ext cx="833545" cy="83354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C6D2C201-C027-4F0C-B5AB-4D5F11AADC94}"/>
                </a:ext>
              </a:extLst>
            </p:cNvPr>
            <p:cNvGrpSpPr/>
            <p:nvPr/>
          </p:nvGrpSpPr>
          <p:grpSpPr>
            <a:xfrm>
              <a:off x="6676694" y="2594212"/>
              <a:ext cx="763142" cy="763142"/>
              <a:chOff x="6676694" y="2594212"/>
              <a:chExt cx="763142" cy="763142"/>
            </a:xfrm>
          </p:grpSpPr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D508EF70-2FEF-463D-8802-B30479029F98}"/>
                  </a:ext>
                </a:extLst>
              </p:cNvPr>
              <p:cNvSpPr/>
              <p:nvPr/>
            </p:nvSpPr>
            <p:spPr>
              <a:xfrm>
                <a:off x="6676694" y="2594212"/>
                <a:ext cx="763142" cy="763142"/>
              </a:xfrm>
              <a:prstGeom prst="ellipse">
                <a:avLst/>
              </a:prstGeom>
              <a:solidFill>
                <a:srgbClr val="4FE6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6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6100D46B-46C9-4FC1-B4E3-B4F5A976B5CB}"/>
                  </a:ext>
                </a:extLst>
              </p:cNvPr>
              <p:cNvSpPr/>
              <p:nvPr/>
            </p:nvSpPr>
            <p:spPr>
              <a:xfrm>
                <a:off x="6737604" y="3032996"/>
                <a:ext cx="625491" cy="2308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91422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8D4"/>
                    </a:solidFill>
                    <a:effectLst/>
                    <a:uLnTx/>
                    <a:uFillTx/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rPr>
                  <a:t>Dispatch</a:t>
                </a:r>
              </a:p>
            </p:txBody>
          </p:sp>
          <p:pic>
            <p:nvPicPr>
              <p:cNvPr id="52" name="Graphic 51">
                <a:extLst>
                  <a:ext uri="{FF2B5EF4-FFF2-40B4-BE49-F238E27FC236}">
                    <a16:creationId xmlns:a16="http://schemas.microsoft.com/office/drawing/2014/main" id="{11FD8434-1DD3-4056-B5CE-3FA14AB42B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6880881" y="2757591"/>
                <a:ext cx="326504" cy="275405"/>
              </a:xfrm>
              <a:prstGeom prst="rect">
                <a:avLst/>
              </a:prstGeom>
            </p:spPr>
          </p:pic>
        </p:grp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97152B6-8C93-4B49-9DEC-060CEE70D8E1}"/>
              </a:ext>
            </a:extLst>
          </p:cNvPr>
          <p:cNvGrpSpPr/>
          <p:nvPr/>
        </p:nvGrpSpPr>
        <p:grpSpPr>
          <a:xfrm>
            <a:off x="6740736" y="3780471"/>
            <a:ext cx="3330544" cy="5237796"/>
            <a:chOff x="1151831" y="483539"/>
            <a:chExt cx="3330544" cy="5237796"/>
          </a:xfrm>
        </p:grpSpPr>
        <p:sp>
          <p:nvSpPr>
            <p:cNvPr id="54" name="keyboard" title="Icon of a keyboard">
              <a:extLst>
                <a:ext uri="{FF2B5EF4-FFF2-40B4-BE49-F238E27FC236}">
                  <a16:creationId xmlns:a16="http://schemas.microsoft.com/office/drawing/2014/main" id="{9F8FE620-E19D-48F5-A106-A67B4BBDAE8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531608" y="3384867"/>
              <a:ext cx="301995" cy="168733"/>
            </a:xfrm>
            <a:custGeom>
              <a:avLst/>
              <a:gdLst>
                <a:gd name="T0" fmla="*/ 238 w 238"/>
                <a:gd name="T1" fmla="*/ 63 h 133"/>
                <a:gd name="T2" fmla="*/ 238 w 238"/>
                <a:gd name="T3" fmla="*/ 133 h 133"/>
                <a:gd name="T4" fmla="*/ 0 w 238"/>
                <a:gd name="T5" fmla="*/ 133 h 133"/>
                <a:gd name="T6" fmla="*/ 0 w 238"/>
                <a:gd name="T7" fmla="*/ 0 h 133"/>
                <a:gd name="T8" fmla="*/ 238 w 238"/>
                <a:gd name="T9" fmla="*/ 0 h 133"/>
                <a:gd name="T10" fmla="*/ 238 w 238"/>
                <a:gd name="T11" fmla="*/ 63 h 133"/>
                <a:gd name="T12" fmla="*/ 24 w 238"/>
                <a:gd name="T13" fmla="*/ 31 h 133"/>
                <a:gd name="T14" fmla="*/ 41 w 238"/>
                <a:gd name="T15" fmla="*/ 31 h 133"/>
                <a:gd name="T16" fmla="*/ 76 w 238"/>
                <a:gd name="T17" fmla="*/ 66 h 133"/>
                <a:gd name="T18" fmla="*/ 93 w 238"/>
                <a:gd name="T19" fmla="*/ 66 h 133"/>
                <a:gd name="T20" fmla="*/ 110 w 238"/>
                <a:gd name="T21" fmla="*/ 66 h 133"/>
                <a:gd name="T22" fmla="*/ 127 w 238"/>
                <a:gd name="T23" fmla="*/ 66 h 133"/>
                <a:gd name="T24" fmla="*/ 144 w 238"/>
                <a:gd name="T25" fmla="*/ 66 h 133"/>
                <a:gd name="T26" fmla="*/ 161 w 238"/>
                <a:gd name="T27" fmla="*/ 66 h 133"/>
                <a:gd name="T28" fmla="*/ 179 w 238"/>
                <a:gd name="T29" fmla="*/ 66 h 133"/>
                <a:gd name="T30" fmla="*/ 213 w 238"/>
                <a:gd name="T31" fmla="*/ 66 h 133"/>
                <a:gd name="T32" fmla="*/ 24 w 238"/>
                <a:gd name="T33" fmla="*/ 66 h 133"/>
                <a:gd name="T34" fmla="*/ 58 w 238"/>
                <a:gd name="T35" fmla="*/ 66 h 133"/>
                <a:gd name="T36" fmla="*/ 24 w 238"/>
                <a:gd name="T37" fmla="*/ 100 h 133"/>
                <a:gd name="T38" fmla="*/ 58 w 238"/>
                <a:gd name="T39" fmla="*/ 100 h 133"/>
                <a:gd name="T40" fmla="*/ 76 w 238"/>
                <a:gd name="T41" fmla="*/ 100 h 133"/>
                <a:gd name="T42" fmla="*/ 161 w 238"/>
                <a:gd name="T43" fmla="*/ 100 h 133"/>
                <a:gd name="T44" fmla="*/ 179 w 238"/>
                <a:gd name="T45" fmla="*/ 100 h 133"/>
                <a:gd name="T46" fmla="*/ 213 w 238"/>
                <a:gd name="T47" fmla="*/ 100 h 133"/>
                <a:gd name="T48" fmla="*/ 58 w 238"/>
                <a:gd name="T49" fmla="*/ 31 h 133"/>
                <a:gd name="T50" fmla="*/ 76 w 238"/>
                <a:gd name="T51" fmla="*/ 31 h 133"/>
                <a:gd name="T52" fmla="*/ 93 w 238"/>
                <a:gd name="T53" fmla="*/ 31 h 133"/>
                <a:gd name="T54" fmla="*/ 110 w 238"/>
                <a:gd name="T55" fmla="*/ 31 h 133"/>
                <a:gd name="T56" fmla="*/ 127 w 238"/>
                <a:gd name="T57" fmla="*/ 31 h 133"/>
                <a:gd name="T58" fmla="*/ 144 w 238"/>
                <a:gd name="T59" fmla="*/ 31 h 133"/>
                <a:gd name="T60" fmla="*/ 161 w 238"/>
                <a:gd name="T61" fmla="*/ 31 h 133"/>
                <a:gd name="T62" fmla="*/ 179 w 238"/>
                <a:gd name="T63" fmla="*/ 31 h 133"/>
                <a:gd name="T64" fmla="*/ 196 w 238"/>
                <a:gd name="T65" fmla="*/ 31 h 133"/>
                <a:gd name="T66" fmla="*/ 213 w 238"/>
                <a:gd name="T67" fmla="*/ 3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8" h="133">
                  <a:moveTo>
                    <a:pt x="238" y="63"/>
                  </a:moveTo>
                  <a:lnTo>
                    <a:pt x="238" y="133"/>
                  </a:lnTo>
                  <a:lnTo>
                    <a:pt x="0" y="133"/>
                  </a:lnTo>
                  <a:lnTo>
                    <a:pt x="0" y="0"/>
                  </a:lnTo>
                  <a:lnTo>
                    <a:pt x="238" y="0"/>
                  </a:lnTo>
                  <a:lnTo>
                    <a:pt x="238" y="63"/>
                  </a:lnTo>
                  <a:moveTo>
                    <a:pt x="24" y="31"/>
                  </a:moveTo>
                  <a:lnTo>
                    <a:pt x="41" y="31"/>
                  </a:lnTo>
                  <a:moveTo>
                    <a:pt x="76" y="66"/>
                  </a:moveTo>
                  <a:lnTo>
                    <a:pt x="93" y="66"/>
                  </a:lnTo>
                  <a:moveTo>
                    <a:pt x="110" y="66"/>
                  </a:moveTo>
                  <a:lnTo>
                    <a:pt x="127" y="66"/>
                  </a:lnTo>
                  <a:moveTo>
                    <a:pt x="144" y="66"/>
                  </a:moveTo>
                  <a:lnTo>
                    <a:pt x="161" y="66"/>
                  </a:lnTo>
                  <a:moveTo>
                    <a:pt x="179" y="66"/>
                  </a:moveTo>
                  <a:lnTo>
                    <a:pt x="213" y="66"/>
                  </a:lnTo>
                  <a:moveTo>
                    <a:pt x="24" y="66"/>
                  </a:moveTo>
                  <a:lnTo>
                    <a:pt x="58" y="66"/>
                  </a:lnTo>
                  <a:moveTo>
                    <a:pt x="24" y="100"/>
                  </a:moveTo>
                  <a:lnTo>
                    <a:pt x="58" y="100"/>
                  </a:lnTo>
                  <a:moveTo>
                    <a:pt x="76" y="100"/>
                  </a:moveTo>
                  <a:lnTo>
                    <a:pt x="161" y="100"/>
                  </a:lnTo>
                  <a:moveTo>
                    <a:pt x="179" y="100"/>
                  </a:moveTo>
                  <a:lnTo>
                    <a:pt x="213" y="100"/>
                  </a:lnTo>
                  <a:moveTo>
                    <a:pt x="58" y="31"/>
                  </a:moveTo>
                  <a:lnTo>
                    <a:pt x="76" y="31"/>
                  </a:lnTo>
                  <a:moveTo>
                    <a:pt x="93" y="31"/>
                  </a:moveTo>
                  <a:lnTo>
                    <a:pt x="110" y="31"/>
                  </a:lnTo>
                  <a:moveTo>
                    <a:pt x="127" y="31"/>
                  </a:moveTo>
                  <a:lnTo>
                    <a:pt x="144" y="31"/>
                  </a:lnTo>
                  <a:moveTo>
                    <a:pt x="161" y="31"/>
                  </a:moveTo>
                  <a:lnTo>
                    <a:pt x="179" y="31"/>
                  </a:lnTo>
                  <a:moveTo>
                    <a:pt x="196" y="31"/>
                  </a:moveTo>
                  <a:lnTo>
                    <a:pt x="213" y="31"/>
                  </a:lnTo>
                </a:path>
              </a:pathLst>
            </a:custGeom>
            <a:noFill/>
            <a:ln w="15875" cap="sq">
              <a:solidFill>
                <a:schemeClr val="bg1">
                  <a:lumMod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55" name="speech_2" title="Icon of a chat bubble">
              <a:extLst>
                <a:ext uri="{FF2B5EF4-FFF2-40B4-BE49-F238E27FC236}">
                  <a16:creationId xmlns:a16="http://schemas.microsoft.com/office/drawing/2014/main" id="{12EC3634-3172-4716-B2AE-1843521F4AE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041816" y="3381132"/>
              <a:ext cx="268440" cy="238434"/>
            </a:xfrm>
            <a:custGeom>
              <a:avLst/>
              <a:gdLst>
                <a:gd name="T0" fmla="*/ 122 w 215"/>
                <a:gd name="T1" fmla="*/ 145 h 191"/>
                <a:gd name="T2" fmla="*/ 76 w 215"/>
                <a:gd name="T3" fmla="*/ 145 h 191"/>
                <a:gd name="T4" fmla="*/ 31 w 215"/>
                <a:gd name="T5" fmla="*/ 191 h 191"/>
                <a:gd name="T6" fmla="*/ 31 w 215"/>
                <a:gd name="T7" fmla="*/ 145 h 191"/>
                <a:gd name="T8" fmla="*/ 0 w 215"/>
                <a:gd name="T9" fmla="*/ 145 h 191"/>
                <a:gd name="T10" fmla="*/ 0 w 215"/>
                <a:gd name="T11" fmla="*/ 0 h 191"/>
                <a:gd name="T12" fmla="*/ 215 w 215"/>
                <a:gd name="T13" fmla="*/ 0 h 191"/>
                <a:gd name="T14" fmla="*/ 215 w 215"/>
                <a:gd name="T15" fmla="*/ 120 h 191"/>
                <a:gd name="T16" fmla="*/ 122 w 215"/>
                <a:gd name="T17" fmla="*/ 145 h 191"/>
                <a:gd name="T18" fmla="*/ 122 w 215"/>
                <a:gd name="T19" fmla="*/ 145 h 191"/>
                <a:gd name="T20" fmla="*/ 122 w 215"/>
                <a:gd name="T21" fmla="*/ 145 h 191"/>
                <a:gd name="T22" fmla="*/ 215 w 215"/>
                <a:gd name="T23" fmla="*/ 145 h 191"/>
                <a:gd name="T24" fmla="*/ 215 w 215"/>
                <a:gd name="T25" fmla="*/ 12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5" h="191">
                  <a:moveTo>
                    <a:pt x="122" y="145"/>
                  </a:moveTo>
                  <a:lnTo>
                    <a:pt x="76" y="145"/>
                  </a:lnTo>
                  <a:lnTo>
                    <a:pt x="31" y="191"/>
                  </a:lnTo>
                  <a:lnTo>
                    <a:pt x="31" y="145"/>
                  </a:lnTo>
                  <a:lnTo>
                    <a:pt x="0" y="145"/>
                  </a:lnTo>
                  <a:lnTo>
                    <a:pt x="0" y="0"/>
                  </a:lnTo>
                  <a:lnTo>
                    <a:pt x="215" y="0"/>
                  </a:lnTo>
                  <a:lnTo>
                    <a:pt x="215" y="120"/>
                  </a:lnTo>
                  <a:moveTo>
                    <a:pt x="122" y="145"/>
                  </a:moveTo>
                  <a:lnTo>
                    <a:pt x="122" y="145"/>
                  </a:lnTo>
                  <a:moveTo>
                    <a:pt x="122" y="145"/>
                  </a:moveTo>
                  <a:lnTo>
                    <a:pt x="215" y="145"/>
                  </a:lnTo>
                  <a:lnTo>
                    <a:pt x="215" y="120"/>
                  </a:lnTo>
                </a:path>
              </a:pathLst>
            </a:custGeom>
            <a:noFill/>
            <a:ln w="15875" cap="sq">
              <a:solidFill>
                <a:schemeClr val="bg1">
                  <a:lumMod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56" name="FingerInking_ED5F" title="Icon of a closed hand with one finger pointed and a curved line below the finger">
              <a:extLst>
                <a:ext uri="{FF2B5EF4-FFF2-40B4-BE49-F238E27FC236}">
                  <a16:creationId xmlns:a16="http://schemas.microsoft.com/office/drawing/2014/main" id="{B4AD1FDC-64E9-4726-9D7F-B226E2AD6C5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340354" y="2755862"/>
              <a:ext cx="268376" cy="268394"/>
            </a:xfrm>
            <a:custGeom>
              <a:avLst/>
              <a:gdLst>
                <a:gd name="T0" fmla="*/ 2250 w 3750"/>
                <a:gd name="T1" fmla="*/ 1219 h 3750"/>
                <a:gd name="T2" fmla="*/ 2250 w 3750"/>
                <a:gd name="T3" fmla="*/ 1500 h 3750"/>
                <a:gd name="T4" fmla="*/ 2250 w 3750"/>
                <a:gd name="T5" fmla="*/ 250 h 3750"/>
                <a:gd name="T6" fmla="*/ 2000 w 3750"/>
                <a:gd name="T7" fmla="*/ 0 h 3750"/>
                <a:gd name="T8" fmla="*/ 1750 w 3750"/>
                <a:gd name="T9" fmla="*/ 250 h 3750"/>
                <a:gd name="T10" fmla="*/ 1750 w 3750"/>
                <a:gd name="T11" fmla="*/ 267 h 3750"/>
                <a:gd name="T12" fmla="*/ 1750 w 3750"/>
                <a:gd name="T13" fmla="*/ 2287 h 3750"/>
                <a:gd name="T14" fmla="*/ 1599 w 3750"/>
                <a:gd name="T15" fmla="*/ 2349 h 3750"/>
                <a:gd name="T16" fmla="*/ 1328 w 3750"/>
                <a:gd name="T17" fmla="*/ 2078 h 3750"/>
                <a:gd name="T18" fmla="*/ 953 w 3750"/>
                <a:gd name="T19" fmla="*/ 2078 h 3750"/>
                <a:gd name="T20" fmla="*/ 953 w 3750"/>
                <a:gd name="T21" fmla="*/ 2453 h 3750"/>
                <a:gd name="T22" fmla="*/ 1875 w 3750"/>
                <a:gd name="T23" fmla="*/ 3375 h 3750"/>
                <a:gd name="T24" fmla="*/ 2750 w 3750"/>
                <a:gd name="T25" fmla="*/ 3750 h 3750"/>
                <a:gd name="T26" fmla="*/ 3750 w 3750"/>
                <a:gd name="T27" fmla="*/ 2750 h 3750"/>
                <a:gd name="T28" fmla="*/ 3750 w 3750"/>
                <a:gd name="T29" fmla="*/ 1789 h 3750"/>
                <a:gd name="T30" fmla="*/ 3561 w 3750"/>
                <a:gd name="T31" fmla="*/ 1546 h 3750"/>
                <a:gd name="T32" fmla="*/ 2250 w 3750"/>
                <a:gd name="T33" fmla="*/ 1219 h 3750"/>
                <a:gd name="T34" fmla="*/ 2250 w 3750"/>
                <a:gd name="T35" fmla="*/ 250 h 3750"/>
                <a:gd name="T36" fmla="*/ 1291 w 3750"/>
                <a:gd name="T37" fmla="*/ 500 h 3750"/>
                <a:gd name="T38" fmla="*/ 500 w 3750"/>
                <a:gd name="T39" fmla="*/ 500 h 3750"/>
                <a:gd name="T40" fmla="*/ 500 w 3750"/>
                <a:gd name="T41" fmla="*/ 500 h 3750"/>
                <a:gd name="T42" fmla="*/ 0 w 3750"/>
                <a:gd name="T43" fmla="*/ 1000 h 3750"/>
                <a:gd name="T44" fmla="*/ 500 w 3750"/>
                <a:gd name="T45" fmla="*/ 1500 h 3750"/>
                <a:gd name="T46" fmla="*/ 2699 w 3750"/>
                <a:gd name="T47" fmla="*/ 500 h 3750"/>
                <a:gd name="T48" fmla="*/ 3000 w 3750"/>
                <a:gd name="T49" fmla="*/ 500 h 3750"/>
                <a:gd name="T50" fmla="*/ 3000 w 3750"/>
                <a:gd name="T51" fmla="*/ 500 h 3750"/>
                <a:gd name="T52" fmla="*/ 3250 w 3750"/>
                <a:gd name="T53" fmla="*/ 250 h 3750"/>
                <a:gd name="T54" fmla="*/ 3000 w 3750"/>
                <a:gd name="T55" fmla="*/ 0 h 3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750" h="3750">
                  <a:moveTo>
                    <a:pt x="2250" y="1219"/>
                  </a:moveTo>
                  <a:cubicBezTo>
                    <a:pt x="2250" y="1500"/>
                    <a:pt x="2250" y="1500"/>
                    <a:pt x="2250" y="1500"/>
                  </a:cubicBezTo>
                  <a:moveTo>
                    <a:pt x="2250" y="250"/>
                  </a:moveTo>
                  <a:cubicBezTo>
                    <a:pt x="2250" y="112"/>
                    <a:pt x="2138" y="0"/>
                    <a:pt x="2000" y="0"/>
                  </a:cubicBezTo>
                  <a:cubicBezTo>
                    <a:pt x="1862" y="0"/>
                    <a:pt x="1750" y="112"/>
                    <a:pt x="1750" y="250"/>
                  </a:cubicBezTo>
                  <a:cubicBezTo>
                    <a:pt x="1750" y="250"/>
                    <a:pt x="1750" y="256"/>
                    <a:pt x="1750" y="267"/>
                  </a:cubicBezTo>
                  <a:cubicBezTo>
                    <a:pt x="1750" y="436"/>
                    <a:pt x="1750" y="1804"/>
                    <a:pt x="1750" y="2287"/>
                  </a:cubicBezTo>
                  <a:cubicBezTo>
                    <a:pt x="1750" y="2366"/>
                    <a:pt x="1654" y="2404"/>
                    <a:pt x="1599" y="2349"/>
                  </a:cubicBezTo>
                  <a:cubicBezTo>
                    <a:pt x="1328" y="2078"/>
                    <a:pt x="1328" y="2078"/>
                    <a:pt x="1328" y="2078"/>
                  </a:cubicBezTo>
                  <a:cubicBezTo>
                    <a:pt x="1224" y="1974"/>
                    <a:pt x="1056" y="1974"/>
                    <a:pt x="953" y="2078"/>
                  </a:cubicBezTo>
                  <a:cubicBezTo>
                    <a:pt x="849" y="2181"/>
                    <a:pt x="849" y="2349"/>
                    <a:pt x="953" y="2453"/>
                  </a:cubicBezTo>
                  <a:cubicBezTo>
                    <a:pt x="1875" y="3375"/>
                    <a:pt x="1875" y="3375"/>
                    <a:pt x="1875" y="3375"/>
                  </a:cubicBezTo>
                  <a:cubicBezTo>
                    <a:pt x="2099" y="3607"/>
                    <a:pt x="2408" y="3750"/>
                    <a:pt x="2750" y="3750"/>
                  </a:cubicBezTo>
                  <a:cubicBezTo>
                    <a:pt x="3303" y="3750"/>
                    <a:pt x="3750" y="3303"/>
                    <a:pt x="3750" y="2750"/>
                  </a:cubicBezTo>
                  <a:cubicBezTo>
                    <a:pt x="3750" y="1789"/>
                    <a:pt x="3750" y="1789"/>
                    <a:pt x="3750" y="1789"/>
                  </a:cubicBezTo>
                  <a:cubicBezTo>
                    <a:pt x="3750" y="1674"/>
                    <a:pt x="3672" y="1574"/>
                    <a:pt x="3561" y="1546"/>
                  </a:cubicBezTo>
                  <a:cubicBezTo>
                    <a:pt x="2250" y="1219"/>
                    <a:pt x="2250" y="1219"/>
                    <a:pt x="2250" y="1219"/>
                  </a:cubicBezTo>
                  <a:lnTo>
                    <a:pt x="2250" y="250"/>
                  </a:lnTo>
                  <a:close/>
                  <a:moveTo>
                    <a:pt x="1291" y="500"/>
                  </a:moveTo>
                  <a:cubicBezTo>
                    <a:pt x="500" y="500"/>
                    <a:pt x="500" y="500"/>
                    <a:pt x="500" y="500"/>
                  </a:cubicBezTo>
                  <a:cubicBezTo>
                    <a:pt x="500" y="500"/>
                    <a:pt x="500" y="500"/>
                    <a:pt x="500" y="500"/>
                  </a:cubicBezTo>
                  <a:cubicBezTo>
                    <a:pt x="224" y="500"/>
                    <a:pt x="0" y="724"/>
                    <a:pt x="0" y="1000"/>
                  </a:cubicBezTo>
                  <a:cubicBezTo>
                    <a:pt x="0" y="1276"/>
                    <a:pt x="224" y="1500"/>
                    <a:pt x="500" y="1500"/>
                  </a:cubicBezTo>
                  <a:moveTo>
                    <a:pt x="2699" y="500"/>
                  </a:moveTo>
                  <a:cubicBezTo>
                    <a:pt x="3000" y="500"/>
                    <a:pt x="3000" y="500"/>
                    <a:pt x="3000" y="500"/>
                  </a:cubicBezTo>
                  <a:cubicBezTo>
                    <a:pt x="3000" y="500"/>
                    <a:pt x="3000" y="500"/>
                    <a:pt x="3000" y="500"/>
                  </a:cubicBezTo>
                  <a:cubicBezTo>
                    <a:pt x="3138" y="500"/>
                    <a:pt x="3250" y="388"/>
                    <a:pt x="3250" y="250"/>
                  </a:cubicBezTo>
                  <a:cubicBezTo>
                    <a:pt x="3250" y="112"/>
                    <a:pt x="3138" y="0"/>
                    <a:pt x="3000" y="0"/>
                  </a:cubicBezTo>
                </a:path>
              </a:pathLst>
            </a:custGeom>
            <a:noFill/>
            <a:ln w="15875" cap="sq">
              <a:solidFill>
                <a:schemeClr val="bg1">
                  <a:lumMod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  <a:lin ang="5400000" scaled="1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612CECA6-7964-49A0-A1D6-DA4C7E173921}"/>
                </a:ext>
              </a:extLst>
            </p:cNvPr>
            <p:cNvSpPr txBox="1"/>
            <p:nvPr/>
          </p:nvSpPr>
          <p:spPr>
            <a:xfrm>
              <a:off x="1304373" y="3585223"/>
              <a:ext cx="81313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Type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2BDF509A-FCC4-4702-B88C-27B3ED15F7B5}"/>
                </a:ext>
              </a:extLst>
            </p:cNvPr>
            <p:cNvSpPr txBox="1"/>
            <p:nvPr/>
          </p:nvSpPr>
          <p:spPr>
            <a:xfrm>
              <a:off x="1871413" y="3605716"/>
              <a:ext cx="58557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Speak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52984DB4-5EF6-4F34-9C61-A66C8224BE5F}"/>
                </a:ext>
              </a:extLst>
            </p:cNvPr>
            <p:cNvSpPr txBox="1"/>
            <p:nvPr/>
          </p:nvSpPr>
          <p:spPr>
            <a:xfrm>
              <a:off x="1257519" y="3038858"/>
              <a:ext cx="47092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Tap</a:t>
              </a:r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7567B660-87E3-4B07-99C5-C6C860E963E0}"/>
                </a:ext>
              </a:extLst>
            </p:cNvPr>
            <p:cNvSpPr/>
            <p:nvPr/>
          </p:nvSpPr>
          <p:spPr>
            <a:xfrm>
              <a:off x="1751512" y="2919582"/>
              <a:ext cx="411480" cy="411480"/>
            </a:xfrm>
            <a:prstGeom prst="ellipse">
              <a:avLst/>
            </a:prstGeom>
            <a:solidFill>
              <a:srgbClr val="0078D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boy" title="Icon of a man">
              <a:extLst>
                <a:ext uri="{FF2B5EF4-FFF2-40B4-BE49-F238E27FC236}">
                  <a16:creationId xmlns:a16="http://schemas.microsoft.com/office/drawing/2014/main" id="{706A1D59-6172-4C1E-B45D-947143A2BD9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882873" y="3018902"/>
              <a:ext cx="148759" cy="193589"/>
            </a:xfrm>
            <a:custGeom>
              <a:avLst/>
              <a:gdLst>
                <a:gd name="T0" fmla="*/ 27 w 261"/>
                <a:gd name="T1" fmla="*/ 104 h 339"/>
                <a:gd name="T2" fmla="*/ 131 w 261"/>
                <a:gd name="T3" fmla="*/ 0 h 339"/>
                <a:gd name="T4" fmla="*/ 235 w 261"/>
                <a:gd name="T5" fmla="*/ 104 h 339"/>
                <a:gd name="T6" fmla="*/ 131 w 261"/>
                <a:gd name="T7" fmla="*/ 208 h 339"/>
                <a:gd name="T8" fmla="*/ 27 w 261"/>
                <a:gd name="T9" fmla="*/ 104 h 339"/>
                <a:gd name="T10" fmla="*/ 261 w 261"/>
                <a:gd name="T11" fmla="*/ 339 h 339"/>
                <a:gd name="T12" fmla="*/ 131 w 261"/>
                <a:gd name="T13" fmla="*/ 208 h 339"/>
                <a:gd name="T14" fmla="*/ 0 w 261"/>
                <a:gd name="T15" fmla="*/ 339 h 339"/>
                <a:gd name="T16" fmla="*/ 74 w 261"/>
                <a:gd name="T17" fmla="*/ 221 h 339"/>
                <a:gd name="T18" fmla="*/ 131 w 261"/>
                <a:gd name="T19" fmla="*/ 274 h 339"/>
                <a:gd name="T20" fmla="*/ 187 w 261"/>
                <a:gd name="T21" fmla="*/ 221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1" h="339">
                  <a:moveTo>
                    <a:pt x="27" y="104"/>
                  </a:moveTo>
                  <a:cubicBezTo>
                    <a:pt x="27" y="47"/>
                    <a:pt x="73" y="0"/>
                    <a:pt x="131" y="0"/>
                  </a:cubicBezTo>
                  <a:cubicBezTo>
                    <a:pt x="188" y="0"/>
                    <a:pt x="235" y="47"/>
                    <a:pt x="235" y="104"/>
                  </a:cubicBezTo>
                  <a:cubicBezTo>
                    <a:pt x="235" y="162"/>
                    <a:pt x="188" y="208"/>
                    <a:pt x="131" y="208"/>
                  </a:cubicBezTo>
                  <a:cubicBezTo>
                    <a:pt x="73" y="208"/>
                    <a:pt x="27" y="162"/>
                    <a:pt x="27" y="104"/>
                  </a:cubicBezTo>
                  <a:close/>
                  <a:moveTo>
                    <a:pt x="261" y="339"/>
                  </a:moveTo>
                  <a:cubicBezTo>
                    <a:pt x="261" y="267"/>
                    <a:pt x="203" y="208"/>
                    <a:pt x="131" y="208"/>
                  </a:cubicBezTo>
                  <a:cubicBezTo>
                    <a:pt x="59" y="208"/>
                    <a:pt x="0" y="267"/>
                    <a:pt x="0" y="339"/>
                  </a:cubicBezTo>
                  <a:moveTo>
                    <a:pt x="74" y="221"/>
                  </a:moveTo>
                  <a:cubicBezTo>
                    <a:pt x="131" y="274"/>
                    <a:pt x="131" y="274"/>
                    <a:pt x="131" y="274"/>
                  </a:cubicBezTo>
                  <a:cubicBezTo>
                    <a:pt x="187" y="221"/>
                    <a:pt x="187" y="221"/>
                    <a:pt x="187" y="221"/>
                  </a:cubicBezTo>
                </a:path>
              </a:pathLst>
            </a:custGeom>
            <a:noFill/>
            <a:ln w="15875" cap="sq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82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0EBC48B4-57BC-4BDA-83DB-6D2041DFD143}"/>
                </a:ext>
              </a:extLst>
            </p:cNvPr>
            <p:cNvSpPr/>
            <p:nvPr/>
          </p:nvSpPr>
          <p:spPr>
            <a:xfrm>
              <a:off x="1698287" y="2410244"/>
              <a:ext cx="526105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 UI Semibold" panose="020B0502040204020203" pitchFamily="34" charset="0"/>
                  <a:ea typeface="Segoe UI Semibold" panose="020B0502040204020203" pitchFamily="34" charset="0"/>
                  <a:cs typeface="Segoe UI Semibold" panose="020B0502040204020203" pitchFamily="34" charset="0"/>
                </a:rPr>
                <a:t>Input</a:t>
              </a:r>
            </a:p>
          </p:txBody>
        </p:sp>
        <p:sp>
          <p:nvSpPr>
            <p:cNvPr id="63" name="car_3" title="Icon of a car with signal lines on top">
              <a:extLst>
                <a:ext uri="{FF2B5EF4-FFF2-40B4-BE49-F238E27FC236}">
                  <a16:creationId xmlns:a16="http://schemas.microsoft.com/office/drawing/2014/main" id="{ED8E59FC-CC6F-4A27-8209-3079A11830D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805970" y="4548731"/>
              <a:ext cx="314159" cy="235915"/>
            </a:xfrm>
            <a:custGeom>
              <a:avLst/>
              <a:gdLst>
                <a:gd name="T0" fmla="*/ 27 w 339"/>
                <a:gd name="T1" fmla="*/ 121 h 255"/>
                <a:gd name="T2" fmla="*/ 287 w 339"/>
                <a:gd name="T3" fmla="*/ 121 h 255"/>
                <a:gd name="T4" fmla="*/ 339 w 339"/>
                <a:gd name="T5" fmla="*/ 173 h 255"/>
                <a:gd name="T6" fmla="*/ 339 w 339"/>
                <a:gd name="T7" fmla="*/ 211 h 255"/>
                <a:gd name="T8" fmla="*/ 318 w 339"/>
                <a:gd name="T9" fmla="*/ 233 h 255"/>
                <a:gd name="T10" fmla="*/ 294 w 339"/>
                <a:gd name="T11" fmla="*/ 233 h 255"/>
                <a:gd name="T12" fmla="*/ 297 w 339"/>
                <a:gd name="T13" fmla="*/ 219 h 255"/>
                <a:gd name="T14" fmla="*/ 261 w 339"/>
                <a:gd name="T15" fmla="*/ 182 h 255"/>
                <a:gd name="T16" fmla="*/ 224 w 339"/>
                <a:gd name="T17" fmla="*/ 219 h 255"/>
                <a:gd name="T18" fmla="*/ 261 w 339"/>
                <a:gd name="T19" fmla="*/ 255 h 255"/>
                <a:gd name="T20" fmla="*/ 297 w 339"/>
                <a:gd name="T21" fmla="*/ 219 h 255"/>
                <a:gd name="T22" fmla="*/ 95 w 339"/>
                <a:gd name="T23" fmla="*/ 219 h 255"/>
                <a:gd name="T24" fmla="*/ 59 w 339"/>
                <a:gd name="T25" fmla="*/ 182 h 255"/>
                <a:gd name="T26" fmla="*/ 22 w 339"/>
                <a:gd name="T27" fmla="*/ 219 h 255"/>
                <a:gd name="T28" fmla="*/ 59 w 339"/>
                <a:gd name="T29" fmla="*/ 255 h 255"/>
                <a:gd name="T30" fmla="*/ 95 w 339"/>
                <a:gd name="T31" fmla="*/ 219 h 255"/>
                <a:gd name="T32" fmla="*/ 63 w 339"/>
                <a:gd name="T33" fmla="*/ 51 h 255"/>
                <a:gd name="T34" fmla="*/ 10 w 339"/>
                <a:gd name="T35" fmla="*/ 156 h 255"/>
                <a:gd name="T36" fmla="*/ 0 w 339"/>
                <a:gd name="T37" fmla="*/ 190 h 255"/>
                <a:gd name="T38" fmla="*/ 24 w 339"/>
                <a:gd name="T39" fmla="*/ 229 h 255"/>
                <a:gd name="T40" fmla="*/ 271 w 339"/>
                <a:gd name="T41" fmla="*/ 121 h 255"/>
                <a:gd name="T42" fmla="*/ 222 w 339"/>
                <a:gd name="T43" fmla="*/ 66 h 255"/>
                <a:gd name="T44" fmla="*/ 194 w 339"/>
                <a:gd name="T45" fmla="*/ 51 h 255"/>
                <a:gd name="T46" fmla="*/ 37 w 339"/>
                <a:gd name="T47" fmla="*/ 51 h 255"/>
                <a:gd name="T48" fmla="*/ 227 w 339"/>
                <a:gd name="T49" fmla="*/ 233 h 255"/>
                <a:gd name="T50" fmla="*/ 92 w 339"/>
                <a:gd name="T51" fmla="*/ 233 h 255"/>
                <a:gd name="T52" fmla="*/ 134 w 339"/>
                <a:gd name="T53" fmla="*/ 233 h 255"/>
                <a:gd name="T54" fmla="*/ 134 w 339"/>
                <a:gd name="T55" fmla="*/ 51 h 255"/>
                <a:gd name="T56" fmla="*/ 258 w 339"/>
                <a:gd name="T57" fmla="*/ 66 h 255"/>
                <a:gd name="T58" fmla="*/ 269 w 339"/>
                <a:gd name="T59" fmla="*/ 70 h 255"/>
                <a:gd name="T60" fmla="*/ 273 w 339"/>
                <a:gd name="T61" fmla="*/ 79 h 255"/>
                <a:gd name="T62" fmla="*/ 305 w 339"/>
                <a:gd name="T63" fmla="*/ 79 h 255"/>
                <a:gd name="T64" fmla="*/ 292 w 339"/>
                <a:gd name="T65" fmla="*/ 47 h 255"/>
                <a:gd name="T66" fmla="*/ 258 w 339"/>
                <a:gd name="T67" fmla="*/ 33 h 255"/>
                <a:gd name="T68" fmla="*/ 339 w 339"/>
                <a:gd name="T69" fmla="*/ 79 h 255"/>
                <a:gd name="T70" fmla="*/ 316 w 339"/>
                <a:gd name="T71" fmla="*/ 23 h 255"/>
                <a:gd name="T72" fmla="*/ 258 w 339"/>
                <a:gd name="T7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9" h="255">
                  <a:moveTo>
                    <a:pt x="27" y="121"/>
                  </a:moveTo>
                  <a:cubicBezTo>
                    <a:pt x="287" y="121"/>
                    <a:pt x="287" y="121"/>
                    <a:pt x="287" y="121"/>
                  </a:cubicBezTo>
                  <a:cubicBezTo>
                    <a:pt x="316" y="121"/>
                    <a:pt x="339" y="145"/>
                    <a:pt x="339" y="173"/>
                  </a:cubicBezTo>
                  <a:cubicBezTo>
                    <a:pt x="339" y="211"/>
                    <a:pt x="339" y="211"/>
                    <a:pt x="339" y="211"/>
                  </a:cubicBezTo>
                  <a:cubicBezTo>
                    <a:pt x="339" y="223"/>
                    <a:pt x="330" y="233"/>
                    <a:pt x="318" y="233"/>
                  </a:cubicBezTo>
                  <a:cubicBezTo>
                    <a:pt x="294" y="233"/>
                    <a:pt x="294" y="233"/>
                    <a:pt x="294" y="233"/>
                  </a:cubicBezTo>
                  <a:moveTo>
                    <a:pt x="297" y="219"/>
                  </a:moveTo>
                  <a:cubicBezTo>
                    <a:pt x="297" y="199"/>
                    <a:pt x="281" y="182"/>
                    <a:pt x="261" y="182"/>
                  </a:cubicBezTo>
                  <a:cubicBezTo>
                    <a:pt x="241" y="182"/>
                    <a:pt x="224" y="199"/>
                    <a:pt x="224" y="219"/>
                  </a:cubicBezTo>
                  <a:cubicBezTo>
                    <a:pt x="224" y="239"/>
                    <a:pt x="241" y="255"/>
                    <a:pt x="261" y="255"/>
                  </a:cubicBezTo>
                  <a:cubicBezTo>
                    <a:pt x="281" y="255"/>
                    <a:pt x="297" y="239"/>
                    <a:pt x="297" y="219"/>
                  </a:cubicBezTo>
                  <a:close/>
                  <a:moveTo>
                    <a:pt x="95" y="219"/>
                  </a:moveTo>
                  <a:cubicBezTo>
                    <a:pt x="95" y="199"/>
                    <a:pt x="79" y="182"/>
                    <a:pt x="59" y="182"/>
                  </a:cubicBezTo>
                  <a:cubicBezTo>
                    <a:pt x="39" y="182"/>
                    <a:pt x="22" y="199"/>
                    <a:pt x="22" y="219"/>
                  </a:cubicBezTo>
                  <a:cubicBezTo>
                    <a:pt x="22" y="239"/>
                    <a:pt x="39" y="255"/>
                    <a:pt x="59" y="255"/>
                  </a:cubicBezTo>
                  <a:cubicBezTo>
                    <a:pt x="79" y="255"/>
                    <a:pt x="95" y="239"/>
                    <a:pt x="95" y="219"/>
                  </a:cubicBezTo>
                  <a:close/>
                  <a:moveTo>
                    <a:pt x="63" y="51"/>
                  </a:moveTo>
                  <a:cubicBezTo>
                    <a:pt x="63" y="51"/>
                    <a:pt x="20" y="135"/>
                    <a:pt x="10" y="156"/>
                  </a:cubicBezTo>
                  <a:cubicBezTo>
                    <a:pt x="0" y="178"/>
                    <a:pt x="0" y="190"/>
                    <a:pt x="0" y="190"/>
                  </a:cubicBezTo>
                  <a:cubicBezTo>
                    <a:pt x="0" y="205"/>
                    <a:pt x="9" y="224"/>
                    <a:pt x="24" y="229"/>
                  </a:cubicBezTo>
                  <a:moveTo>
                    <a:pt x="271" y="121"/>
                  </a:moveTo>
                  <a:cubicBezTo>
                    <a:pt x="222" y="66"/>
                    <a:pt x="222" y="66"/>
                    <a:pt x="222" y="66"/>
                  </a:cubicBezTo>
                  <a:cubicBezTo>
                    <a:pt x="214" y="56"/>
                    <a:pt x="206" y="51"/>
                    <a:pt x="194" y="51"/>
                  </a:cubicBezTo>
                  <a:cubicBezTo>
                    <a:pt x="37" y="51"/>
                    <a:pt x="37" y="51"/>
                    <a:pt x="37" y="51"/>
                  </a:cubicBezTo>
                  <a:moveTo>
                    <a:pt x="227" y="233"/>
                  </a:moveTo>
                  <a:cubicBezTo>
                    <a:pt x="92" y="233"/>
                    <a:pt x="92" y="233"/>
                    <a:pt x="92" y="233"/>
                  </a:cubicBezTo>
                  <a:moveTo>
                    <a:pt x="134" y="233"/>
                  </a:moveTo>
                  <a:cubicBezTo>
                    <a:pt x="134" y="51"/>
                    <a:pt x="134" y="51"/>
                    <a:pt x="134" y="51"/>
                  </a:cubicBezTo>
                  <a:moveTo>
                    <a:pt x="258" y="66"/>
                  </a:moveTo>
                  <a:cubicBezTo>
                    <a:pt x="262" y="66"/>
                    <a:pt x="266" y="67"/>
                    <a:pt x="269" y="70"/>
                  </a:cubicBezTo>
                  <a:cubicBezTo>
                    <a:pt x="271" y="73"/>
                    <a:pt x="273" y="76"/>
                    <a:pt x="273" y="79"/>
                  </a:cubicBezTo>
                  <a:moveTo>
                    <a:pt x="305" y="79"/>
                  </a:moveTo>
                  <a:cubicBezTo>
                    <a:pt x="305" y="67"/>
                    <a:pt x="301" y="56"/>
                    <a:pt x="292" y="47"/>
                  </a:cubicBezTo>
                  <a:cubicBezTo>
                    <a:pt x="283" y="38"/>
                    <a:pt x="270" y="33"/>
                    <a:pt x="258" y="33"/>
                  </a:cubicBezTo>
                  <a:moveTo>
                    <a:pt x="339" y="79"/>
                  </a:moveTo>
                  <a:cubicBezTo>
                    <a:pt x="339" y="59"/>
                    <a:pt x="331" y="39"/>
                    <a:pt x="316" y="23"/>
                  </a:cubicBezTo>
                  <a:cubicBezTo>
                    <a:pt x="300" y="7"/>
                    <a:pt x="279" y="0"/>
                    <a:pt x="258" y="0"/>
                  </a:cubicBezTo>
                </a:path>
              </a:pathLst>
            </a:custGeom>
            <a:noFill/>
            <a:ln w="15875" cap="flat">
              <a:solidFill>
                <a:srgbClr val="FFFFFF">
                  <a:lumMod val="5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82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  <a:lin ang="5400000" scaled="1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64" name="house" title="Icon of a house">
              <a:extLst>
                <a:ext uri="{FF2B5EF4-FFF2-40B4-BE49-F238E27FC236}">
                  <a16:creationId xmlns:a16="http://schemas.microsoft.com/office/drawing/2014/main" id="{D07A3A5A-8F70-4627-B8A2-F73F6BBF948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964349" y="5059699"/>
              <a:ext cx="253312" cy="224674"/>
            </a:xfrm>
            <a:custGeom>
              <a:avLst/>
              <a:gdLst>
                <a:gd name="T0" fmla="*/ 0 w 248"/>
                <a:gd name="T1" fmla="*/ 123 h 220"/>
                <a:gd name="T2" fmla="*/ 124 w 248"/>
                <a:gd name="T3" fmla="*/ 0 h 220"/>
                <a:gd name="T4" fmla="*/ 248 w 248"/>
                <a:gd name="T5" fmla="*/ 123 h 220"/>
                <a:gd name="T6" fmla="*/ 27 w 248"/>
                <a:gd name="T7" fmla="*/ 97 h 220"/>
                <a:gd name="T8" fmla="*/ 27 w 248"/>
                <a:gd name="T9" fmla="*/ 220 h 220"/>
                <a:gd name="T10" fmla="*/ 98 w 248"/>
                <a:gd name="T11" fmla="*/ 220 h 220"/>
                <a:gd name="T12" fmla="*/ 98 w 248"/>
                <a:gd name="T13" fmla="*/ 131 h 220"/>
                <a:gd name="T14" fmla="*/ 152 w 248"/>
                <a:gd name="T15" fmla="*/ 131 h 220"/>
                <a:gd name="T16" fmla="*/ 152 w 248"/>
                <a:gd name="T17" fmla="*/ 220 h 220"/>
                <a:gd name="T18" fmla="*/ 222 w 248"/>
                <a:gd name="T19" fmla="*/ 220 h 220"/>
                <a:gd name="T20" fmla="*/ 222 w 248"/>
                <a:gd name="T21" fmla="*/ 97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8" h="220">
                  <a:moveTo>
                    <a:pt x="0" y="123"/>
                  </a:moveTo>
                  <a:lnTo>
                    <a:pt x="124" y="0"/>
                  </a:lnTo>
                  <a:lnTo>
                    <a:pt x="248" y="123"/>
                  </a:lnTo>
                  <a:moveTo>
                    <a:pt x="27" y="97"/>
                  </a:moveTo>
                  <a:lnTo>
                    <a:pt x="27" y="220"/>
                  </a:lnTo>
                  <a:lnTo>
                    <a:pt x="98" y="220"/>
                  </a:lnTo>
                  <a:lnTo>
                    <a:pt x="98" y="131"/>
                  </a:lnTo>
                  <a:lnTo>
                    <a:pt x="152" y="131"/>
                  </a:lnTo>
                  <a:lnTo>
                    <a:pt x="152" y="220"/>
                  </a:lnTo>
                  <a:lnTo>
                    <a:pt x="222" y="220"/>
                  </a:lnTo>
                  <a:lnTo>
                    <a:pt x="222" y="97"/>
                  </a:lnTo>
                </a:path>
              </a:pathLst>
            </a:custGeom>
            <a:noFill/>
            <a:ln w="15875" cap="flat">
              <a:solidFill>
                <a:srgbClr val="FFFFFF">
                  <a:lumMod val="5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82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65" name="AlarmClock_E919" title="Icon of an alarm clock">
              <a:extLst>
                <a:ext uri="{FF2B5EF4-FFF2-40B4-BE49-F238E27FC236}">
                  <a16:creationId xmlns:a16="http://schemas.microsoft.com/office/drawing/2014/main" id="{33FF95C7-7611-4640-B17E-CD9893FD5EC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781533" y="5062510"/>
              <a:ext cx="252648" cy="235914"/>
            </a:xfrm>
            <a:custGeom>
              <a:avLst/>
              <a:gdLst>
                <a:gd name="T0" fmla="*/ 309 w 3714"/>
                <a:gd name="T1" fmla="*/ 1204 h 3467"/>
                <a:gd name="T2" fmla="*/ 0 w 3714"/>
                <a:gd name="T3" fmla="*/ 650 h 3467"/>
                <a:gd name="T4" fmla="*/ 650 w 3714"/>
                <a:gd name="T5" fmla="*/ 0 h 3467"/>
                <a:gd name="T6" fmla="*/ 1204 w 3714"/>
                <a:gd name="T7" fmla="*/ 310 h 3467"/>
                <a:gd name="T8" fmla="*/ 3405 w 3714"/>
                <a:gd name="T9" fmla="*/ 1204 h 3467"/>
                <a:gd name="T10" fmla="*/ 3714 w 3714"/>
                <a:gd name="T11" fmla="*/ 650 h 3467"/>
                <a:gd name="T12" fmla="*/ 3064 w 3714"/>
                <a:gd name="T13" fmla="*/ 0 h 3467"/>
                <a:gd name="T14" fmla="*/ 2510 w 3714"/>
                <a:gd name="T15" fmla="*/ 310 h 3467"/>
                <a:gd name="T16" fmla="*/ 1857 w 3714"/>
                <a:gd name="T17" fmla="*/ 248 h 3467"/>
                <a:gd name="T18" fmla="*/ 247 w 3714"/>
                <a:gd name="T19" fmla="*/ 1858 h 3467"/>
                <a:gd name="T20" fmla="*/ 1857 w 3714"/>
                <a:gd name="T21" fmla="*/ 3467 h 3467"/>
                <a:gd name="T22" fmla="*/ 3467 w 3714"/>
                <a:gd name="T23" fmla="*/ 1858 h 3467"/>
                <a:gd name="T24" fmla="*/ 1857 w 3714"/>
                <a:gd name="T25" fmla="*/ 248 h 3467"/>
                <a:gd name="T26" fmla="*/ 1733 w 3714"/>
                <a:gd name="T27" fmla="*/ 867 h 3467"/>
                <a:gd name="T28" fmla="*/ 1733 w 3714"/>
                <a:gd name="T29" fmla="*/ 1981 h 3467"/>
                <a:gd name="T30" fmla="*/ 2600 w 3714"/>
                <a:gd name="T31" fmla="*/ 1981 h 3467"/>
                <a:gd name="T32" fmla="*/ 247 w 3714"/>
                <a:gd name="T33" fmla="*/ 3467 h 3467"/>
                <a:gd name="T34" fmla="*/ 681 w 3714"/>
                <a:gd name="T35" fmla="*/ 3034 h 3467"/>
                <a:gd name="T36" fmla="*/ 3467 w 3714"/>
                <a:gd name="T37" fmla="*/ 3467 h 3467"/>
                <a:gd name="T38" fmla="*/ 3033 w 3714"/>
                <a:gd name="T39" fmla="*/ 3034 h 3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14" h="3467">
                  <a:moveTo>
                    <a:pt x="309" y="1204"/>
                  </a:moveTo>
                  <a:cubicBezTo>
                    <a:pt x="124" y="1090"/>
                    <a:pt x="0" y="885"/>
                    <a:pt x="0" y="650"/>
                  </a:cubicBezTo>
                  <a:cubicBezTo>
                    <a:pt x="0" y="291"/>
                    <a:pt x="291" y="0"/>
                    <a:pt x="650" y="0"/>
                  </a:cubicBezTo>
                  <a:cubicBezTo>
                    <a:pt x="884" y="0"/>
                    <a:pt x="1089" y="124"/>
                    <a:pt x="1204" y="310"/>
                  </a:cubicBezTo>
                  <a:moveTo>
                    <a:pt x="3405" y="1204"/>
                  </a:moveTo>
                  <a:cubicBezTo>
                    <a:pt x="3590" y="1090"/>
                    <a:pt x="3714" y="885"/>
                    <a:pt x="3714" y="650"/>
                  </a:cubicBezTo>
                  <a:cubicBezTo>
                    <a:pt x="3714" y="291"/>
                    <a:pt x="3423" y="0"/>
                    <a:pt x="3064" y="0"/>
                  </a:cubicBezTo>
                  <a:cubicBezTo>
                    <a:pt x="2830" y="0"/>
                    <a:pt x="2625" y="124"/>
                    <a:pt x="2510" y="310"/>
                  </a:cubicBezTo>
                  <a:moveTo>
                    <a:pt x="1857" y="248"/>
                  </a:moveTo>
                  <a:cubicBezTo>
                    <a:pt x="968" y="248"/>
                    <a:pt x="247" y="969"/>
                    <a:pt x="247" y="1858"/>
                  </a:cubicBezTo>
                  <a:cubicBezTo>
                    <a:pt x="247" y="2747"/>
                    <a:pt x="968" y="3467"/>
                    <a:pt x="1857" y="3467"/>
                  </a:cubicBezTo>
                  <a:cubicBezTo>
                    <a:pt x="2746" y="3467"/>
                    <a:pt x="3467" y="2747"/>
                    <a:pt x="3467" y="1858"/>
                  </a:cubicBezTo>
                  <a:cubicBezTo>
                    <a:pt x="3467" y="969"/>
                    <a:pt x="2746" y="248"/>
                    <a:pt x="1857" y="248"/>
                  </a:cubicBezTo>
                  <a:close/>
                  <a:moveTo>
                    <a:pt x="1733" y="867"/>
                  </a:moveTo>
                  <a:cubicBezTo>
                    <a:pt x="1733" y="1981"/>
                    <a:pt x="1733" y="1981"/>
                    <a:pt x="1733" y="1981"/>
                  </a:cubicBezTo>
                  <a:cubicBezTo>
                    <a:pt x="2600" y="1981"/>
                    <a:pt x="2600" y="1981"/>
                    <a:pt x="2600" y="1981"/>
                  </a:cubicBezTo>
                  <a:moveTo>
                    <a:pt x="247" y="3467"/>
                  </a:moveTo>
                  <a:cubicBezTo>
                    <a:pt x="681" y="3034"/>
                    <a:pt x="681" y="3034"/>
                    <a:pt x="681" y="3034"/>
                  </a:cubicBezTo>
                  <a:moveTo>
                    <a:pt x="3467" y="3467"/>
                  </a:moveTo>
                  <a:cubicBezTo>
                    <a:pt x="3033" y="3034"/>
                    <a:pt x="3033" y="3034"/>
                    <a:pt x="3033" y="3034"/>
                  </a:cubicBezTo>
                </a:path>
              </a:pathLst>
            </a:custGeom>
            <a:noFill/>
            <a:ln w="15875" cap="sq">
              <a:solidFill>
                <a:srgbClr val="FFFFFF">
                  <a:lumMod val="5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66" name="CellPhone_E8EA" title="Icon of a cellphone">
              <a:extLst>
                <a:ext uri="{FF2B5EF4-FFF2-40B4-BE49-F238E27FC236}">
                  <a16:creationId xmlns:a16="http://schemas.microsoft.com/office/drawing/2014/main" id="{67988A96-1392-407E-8057-D67117362BF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971604" y="4607071"/>
              <a:ext cx="144676" cy="250226"/>
            </a:xfrm>
            <a:custGeom>
              <a:avLst/>
              <a:gdLst>
                <a:gd name="T0" fmla="*/ 2125 w 2250"/>
                <a:gd name="T1" fmla="*/ 3750 h 3750"/>
                <a:gd name="T2" fmla="*/ 125 w 2250"/>
                <a:gd name="T3" fmla="*/ 3750 h 3750"/>
                <a:gd name="T4" fmla="*/ 0 w 2250"/>
                <a:gd name="T5" fmla="*/ 3625 h 3750"/>
                <a:gd name="T6" fmla="*/ 0 w 2250"/>
                <a:gd name="T7" fmla="*/ 125 h 3750"/>
                <a:gd name="T8" fmla="*/ 125 w 2250"/>
                <a:gd name="T9" fmla="*/ 0 h 3750"/>
                <a:gd name="T10" fmla="*/ 2125 w 2250"/>
                <a:gd name="T11" fmla="*/ 0 h 3750"/>
                <a:gd name="T12" fmla="*/ 2250 w 2250"/>
                <a:gd name="T13" fmla="*/ 125 h 3750"/>
                <a:gd name="T14" fmla="*/ 2250 w 2250"/>
                <a:gd name="T15" fmla="*/ 3625 h 3750"/>
                <a:gd name="T16" fmla="*/ 2125 w 2250"/>
                <a:gd name="T17" fmla="*/ 3750 h 3750"/>
                <a:gd name="T18" fmla="*/ 875 w 2250"/>
                <a:gd name="T19" fmla="*/ 3250 h 3750"/>
                <a:gd name="T20" fmla="*/ 1375 w 2250"/>
                <a:gd name="T21" fmla="*/ 3250 h 3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0" h="3750">
                  <a:moveTo>
                    <a:pt x="2125" y="3750"/>
                  </a:moveTo>
                  <a:cubicBezTo>
                    <a:pt x="125" y="3750"/>
                    <a:pt x="125" y="3750"/>
                    <a:pt x="125" y="3750"/>
                  </a:cubicBezTo>
                  <a:cubicBezTo>
                    <a:pt x="56" y="3750"/>
                    <a:pt x="0" y="3694"/>
                    <a:pt x="0" y="36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56"/>
                    <a:pt x="56" y="0"/>
                    <a:pt x="125" y="0"/>
                  </a:cubicBezTo>
                  <a:cubicBezTo>
                    <a:pt x="2125" y="0"/>
                    <a:pt x="2125" y="0"/>
                    <a:pt x="2125" y="0"/>
                  </a:cubicBezTo>
                  <a:cubicBezTo>
                    <a:pt x="2194" y="0"/>
                    <a:pt x="2250" y="56"/>
                    <a:pt x="2250" y="125"/>
                  </a:cubicBezTo>
                  <a:cubicBezTo>
                    <a:pt x="2250" y="3625"/>
                    <a:pt x="2250" y="3625"/>
                    <a:pt x="2250" y="3625"/>
                  </a:cubicBezTo>
                  <a:cubicBezTo>
                    <a:pt x="2250" y="3694"/>
                    <a:pt x="2194" y="3750"/>
                    <a:pt x="2125" y="3750"/>
                  </a:cubicBezTo>
                  <a:close/>
                  <a:moveTo>
                    <a:pt x="875" y="3250"/>
                  </a:moveTo>
                  <a:cubicBezTo>
                    <a:pt x="1375" y="3250"/>
                    <a:pt x="1375" y="3250"/>
                    <a:pt x="1375" y="3250"/>
                  </a:cubicBezTo>
                </a:path>
              </a:pathLst>
            </a:custGeom>
            <a:noFill/>
            <a:ln w="15875" cap="sq">
              <a:solidFill>
                <a:srgbClr val="FFFFFF">
                  <a:lumMod val="5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82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0A07B929-A628-411D-B380-3E7DD6B0BF90}"/>
                </a:ext>
              </a:extLst>
            </p:cNvPr>
            <p:cNvSpPr/>
            <p:nvPr/>
          </p:nvSpPr>
          <p:spPr>
            <a:xfrm>
              <a:off x="3307494" y="4710619"/>
              <a:ext cx="411480" cy="411480"/>
            </a:xfrm>
            <a:prstGeom prst="ellipse">
              <a:avLst/>
            </a:prstGeom>
            <a:solidFill>
              <a:srgbClr val="0078D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signal" title="Icon of a communication signal">
              <a:extLst>
                <a:ext uri="{FF2B5EF4-FFF2-40B4-BE49-F238E27FC236}">
                  <a16:creationId xmlns:a16="http://schemas.microsoft.com/office/drawing/2014/main" id="{2A996ADF-75E5-45DB-A2B7-AED3C16B7DA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410853" y="4799555"/>
              <a:ext cx="200359" cy="227364"/>
            </a:xfrm>
            <a:custGeom>
              <a:avLst/>
              <a:gdLst>
                <a:gd name="T0" fmla="*/ 105 w 296"/>
                <a:gd name="T1" fmla="*/ 225 h 337"/>
                <a:gd name="T2" fmla="*/ 148 w 296"/>
                <a:gd name="T3" fmla="*/ 182 h 337"/>
                <a:gd name="T4" fmla="*/ 190 w 296"/>
                <a:gd name="T5" fmla="*/ 225 h 337"/>
                <a:gd name="T6" fmla="*/ 148 w 296"/>
                <a:gd name="T7" fmla="*/ 267 h 337"/>
                <a:gd name="T8" fmla="*/ 105 w 296"/>
                <a:gd name="T9" fmla="*/ 225 h 337"/>
                <a:gd name="T10" fmla="*/ 148 w 296"/>
                <a:gd name="T11" fmla="*/ 267 h 337"/>
                <a:gd name="T12" fmla="*/ 148 w 296"/>
                <a:gd name="T13" fmla="*/ 337 h 337"/>
                <a:gd name="T14" fmla="*/ 296 w 296"/>
                <a:gd name="T15" fmla="*/ 61 h 337"/>
                <a:gd name="T16" fmla="*/ 148 w 296"/>
                <a:gd name="T17" fmla="*/ 0 h 337"/>
                <a:gd name="T18" fmla="*/ 0 w 296"/>
                <a:gd name="T19" fmla="*/ 62 h 337"/>
                <a:gd name="T20" fmla="*/ 255 w 296"/>
                <a:gd name="T21" fmla="*/ 104 h 337"/>
                <a:gd name="T22" fmla="*/ 149 w 296"/>
                <a:gd name="T23" fmla="*/ 60 h 337"/>
                <a:gd name="T24" fmla="*/ 41 w 296"/>
                <a:gd name="T25" fmla="*/ 105 h 337"/>
                <a:gd name="T26" fmla="*/ 208 w 296"/>
                <a:gd name="T27" fmla="*/ 150 h 337"/>
                <a:gd name="T28" fmla="*/ 148 w 296"/>
                <a:gd name="T29" fmla="*/ 125 h 337"/>
                <a:gd name="T30" fmla="*/ 88 w 296"/>
                <a:gd name="T31" fmla="*/ 149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6" h="337">
                  <a:moveTo>
                    <a:pt x="105" y="225"/>
                  </a:moveTo>
                  <a:cubicBezTo>
                    <a:pt x="105" y="201"/>
                    <a:pt x="124" y="182"/>
                    <a:pt x="148" y="182"/>
                  </a:cubicBezTo>
                  <a:cubicBezTo>
                    <a:pt x="171" y="182"/>
                    <a:pt x="190" y="201"/>
                    <a:pt x="190" y="225"/>
                  </a:cubicBezTo>
                  <a:cubicBezTo>
                    <a:pt x="190" y="248"/>
                    <a:pt x="171" y="267"/>
                    <a:pt x="148" y="267"/>
                  </a:cubicBezTo>
                  <a:cubicBezTo>
                    <a:pt x="124" y="267"/>
                    <a:pt x="105" y="248"/>
                    <a:pt x="105" y="225"/>
                  </a:cubicBezTo>
                  <a:close/>
                  <a:moveTo>
                    <a:pt x="148" y="267"/>
                  </a:moveTo>
                  <a:cubicBezTo>
                    <a:pt x="148" y="337"/>
                    <a:pt x="148" y="337"/>
                    <a:pt x="148" y="337"/>
                  </a:cubicBezTo>
                  <a:moveTo>
                    <a:pt x="296" y="61"/>
                  </a:moveTo>
                  <a:cubicBezTo>
                    <a:pt x="258" y="23"/>
                    <a:pt x="206" y="0"/>
                    <a:pt x="148" y="0"/>
                  </a:cubicBezTo>
                  <a:cubicBezTo>
                    <a:pt x="90" y="0"/>
                    <a:pt x="38" y="24"/>
                    <a:pt x="0" y="62"/>
                  </a:cubicBezTo>
                  <a:moveTo>
                    <a:pt x="255" y="104"/>
                  </a:moveTo>
                  <a:cubicBezTo>
                    <a:pt x="228" y="77"/>
                    <a:pt x="190" y="60"/>
                    <a:pt x="149" y="60"/>
                  </a:cubicBezTo>
                  <a:cubicBezTo>
                    <a:pt x="106" y="60"/>
                    <a:pt x="68" y="77"/>
                    <a:pt x="41" y="105"/>
                  </a:cubicBezTo>
                  <a:moveTo>
                    <a:pt x="208" y="150"/>
                  </a:moveTo>
                  <a:cubicBezTo>
                    <a:pt x="192" y="134"/>
                    <a:pt x="171" y="125"/>
                    <a:pt x="148" y="125"/>
                  </a:cubicBezTo>
                  <a:cubicBezTo>
                    <a:pt x="124" y="125"/>
                    <a:pt x="103" y="134"/>
                    <a:pt x="88" y="149"/>
                  </a:cubicBezTo>
                </a:path>
              </a:pathLst>
            </a:custGeom>
            <a:noFill/>
            <a:ln w="15875" cap="sq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A086C9BB-4771-4440-A36A-66581081CEA8}"/>
                </a:ext>
              </a:extLst>
            </p:cNvPr>
            <p:cNvSpPr/>
            <p:nvPr/>
          </p:nvSpPr>
          <p:spPr>
            <a:xfrm flipH="1">
              <a:off x="2707813" y="4111383"/>
              <a:ext cx="1610843" cy="1609952"/>
            </a:xfrm>
            <a:prstGeom prst="ellipse">
              <a:avLst/>
            </a:prstGeom>
            <a:noFill/>
            <a:ln w="12700" cap="flat" cmpd="sng" algn="ctr">
              <a:solidFill>
                <a:srgbClr val="256CCE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10117B5C-1A7C-43D0-8037-5636109C1B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8024" y="2704572"/>
              <a:ext cx="292180" cy="292130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737373"/>
              </a:solidFill>
            </a:ln>
          </p:spPr>
        </p:pic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DBD37819-8C03-4A8F-BFDE-A33AC7E9C22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550308" y="3678600"/>
              <a:ext cx="385126" cy="459831"/>
            </a:xfrm>
            <a:prstGeom prst="line">
              <a:avLst/>
            </a:prstGeom>
            <a:ln w="25400">
              <a:solidFill>
                <a:srgbClr val="4FE6FF"/>
              </a:solidFill>
              <a:prstDash val="sysDot"/>
              <a:headEnd type="stealth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4DED9140-C2E5-47A2-BFFE-3C9E93B985AC}"/>
                </a:ext>
              </a:extLst>
            </p:cNvPr>
            <p:cNvCxnSpPr>
              <a:cxnSpLocks/>
            </p:cNvCxnSpPr>
            <p:nvPr/>
          </p:nvCxnSpPr>
          <p:spPr>
            <a:xfrm>
              <a:off x="3852456" y="2960863"/>
              <a:ext cx="629919" cy="0"/>
            </a:xfrm>
            <a:prstGeom prst="line">
              <a:avLst/>
            </a:prstGeom>
            <a:ln w="25400">
              <a:solidFill>
                <a:srgbClr val="4FE6FF"/>
              </a:solidFill>
              <a:prstDash val="sysDot"/>
              <a:headEnd type="none" w="lg" len="med"/>
              <a:tailEnd type="stealth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6039348E-B071-4E0E-87F1-3C0B1205DB27}"/>
                </a:ext>
              </a:extLst>
            </p:cNvPr>
            <p:cNvSpPr/>
            <p:nvPr/>
          </p:nvSpPr>
          <p:spPr>
            <a:xfrm>
              <a:off x="3139178" y="3165762"/>
              <a:ext cx="73770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Azure Bot</a:t>
              </a:r>
            </a:p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Service</a:t>
              </a:r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FA57E399-C7A2-4156-A96A-7671F54768AD}"/>
                </a:ext>
              </a:extLst>
            </p:cNvPr>
            <p:cNvSpPr/>
            <p:nvPr/>
          </p:nvSpPr>
          <p:spPr>
            <a:xfrm flipH="1">
              <a:off x="1151831" y="2320346"/>
              <a:ext cx="1610843" cy="1609952"/>
            </a:xfrm>
            <a:prstGeom prst="ellipse">
              <a:avLst/>
            </a:prstGeom>
            <a:noFill/>
            <a:ln w="12700" cap="flat" cmpd="sng" algn="ctr">
              <a:solidFill>
                <a:srgbClr val="256CCE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04FB64D6-7213-4E3C-9E67-60A9323CCE0F}"/>
                </a:ext>
              </a:extLst>
            </p:cNvPr>
            <p:cNvSpPr txBox="1"/>
            <p:nvPr/>
          </p:nvSpPr>
          <p:spPr>
            <a:xfrm>
              <a:off x="2073339" y="3005917"/>
              <a:ext cx="7054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Adaptive Cards</a:t>
              </a:r>
            </a:p>
          </p:txBody>
        </p: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3089CBF1-4850-4BAC-888C-89B163C0653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50308" y="2116077"/>
              <a:ext cx="385126" cy="459831"/>
            </a:xfrm>
            <a:prstGeom prst="line">
              <a:avLst/>
            </a:prstGeom>
            <a:ln w="25400">
              <a:solidFill>
                <a:srgbClr val="4FE6FF"/>
              </a:solidFill>
              <a:prstDash val="sysDot"/>
              <a:headEnd type="stealth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FC18A33D-5C5D-418B-A9F0-3ECD4EEB05BD}"/>
                </a:ext>
              </a:extLst>
            </p:cNvPr>
            <p:cNvCxnSpPr>
              <a:cxnSpLocks/>
              <a:endCxn id="81" idx="4"/>
            </p:cNvCxnSpPr>
            <p:nvPr/>
          </p:nvCxnSpPr>
          <p:spPr>
            <a:xfrm flipH="1" flipV="1">
              <a:off x="3513234" y="2139261"/>
              <a:ext cx="11226" cy="492236"/>
            </a:xfrm>
            <a:prstGeom prst="line">
              <a:avLst/>
            </a:prstGeom>
            <a:ln w="25400">
              <a:solidFill>
                <a:srgbClr val="4FE6FF"/>
              </a:solidFill>
              <a:prstDash val="sysDot"/>
              <a:headEnd type="stealth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D4E4E1DC-65B7-4E3E-9600-E4964FFE4E3B}"/>
                </a:ext>
              </a:extLst>
            </p:cNvPr>
            <p:cNvCxnSpPr>
              <a:cxnSpLocks/>
              <a:stCxn id="73" idx="2"/>
              <a:endCxn id="69" idx="0"/>
            </p:cNvCxnSpPr>
            <p:nvPr/>
          </p:nvCxnSpPr>
          <p:spPr>
            <a:xfrm>
              <a:off x="3508029" y="3565872"/>
              <a:ext cx="5205" cy="545511"/>
            </a:xfrm>
            <a:prstGeom prst="line">
              <a:avLst/>
            </a:prstGeom>
            <a:ln w="25400">
              <a:solidFill>
                <a:srgbClr val="4FE6FF"/>
              </a:solidFill>
              <a:prstDash val="sysDot"/>
              <a:headEnd type="stealth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4A8B9160-474E-4892-9D6F-66A840470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3420320" y="5274753"/>
              <a:ext cx="142467" cy="299878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AF9FF5EE-8DB4-4617-8660-2B7D07A8C6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292225" y="1663632"/>
              <a:ext cx="485475" cy="485392"/>
            </a:xfrm>
            <a:prstGeom prst="rect">
              <a:avLst/>
            </a:prstGeom>
          </p:spPr>
        </p:pic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2CD7EEBE-0BB8-4D12-AF73-306EE246CE63}"/>
                </a:ext>
              </a:extLst>
            </p:cNvPr>
            <p:cNvSpPr/>
            <p:nvPr/>
          </p:nvSpPr>
          <p:spPr>
            <a:xfrm flipH="1">
              <a:off x="2707813" y="529309"/>
              <a:ext cx="1610843" cy="1609952"/>
            </a:xfrm>
            <a:prstGeom prst="ellipse">
              <a:avLst/>
            </a:prstGeom>
            <a:noFill/>
            <a:ln w="12700" cap="flat" cmpd="sng" algn="ctr">
              <a:solidFill>
                <a:srgbClr val="256CCE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8167F4A8-4E5B-4186-B811-85AC40594592}"/>
                </a:ext>
              </a:extLst>
            </p:cNvPr>
            <p:cNvSpPr txBox="1"/>
            <p:nvPr/>
          </p:nvSpPr>
          <p:spPr>
            <a:xfrm>
              <a:off x="2994621" y="483539"/>
              <a:ext cx="1043640" cy="452480"/>
            </a:xfrm>
            <a:prstGeom prst="rect">
              <a:avLst/>
            </a:prstGeom>
            <a:noFill/>
          </p:spPr>
          <p:txBody>
            <a:bodyPr wrap="square" lIns="179259" tIns="143407" rIns="179259" bIns="143407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88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>
                  <a:ln>
                    <a:noFill/>
                  </a:ln>
                  <a:solidFill>
                    <a:srgbClr val="353535">
                      <a:lumMod val="50000"/>
                    </a:srgbClr>
                  </a:solidFill>
                  <a:effectLst/>
                  <a:uLnTx/>
                  <a:uFillTx/>
                  <a:latin typeface="Segoe UI Semibold" panose="020B0502040204020203" pitchFamily="34" charset="0"/>
                  <a:ea typeface="Segoe UI Semibold" panose="020B0502040204020203" pitchFamily="34" charset="0"/>
                  <a:cs typeface="Segoe UI Semibold" panose="020B0502040204020203" pitchFamily="34" charset="0"/>
                </a:rPr>
                <a:t>Channels</a:t>
              </a:r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E41BD353-9AAB-4B1F-901D-574D8310413D}"/>
                </a:ext>
              </a:extLst>
            </p:cNvPr>
            <p:cNvSpPr/>
            <p:nvPr/>
          </p:nvSpPr>
          <p:spPr>
            <a:xfrm>
              <a:off x="3307494" y="1128545"/>
              <a:ext cx="411480" cy="411480"/>
            </a:xfrm>
            <a:prstGeom prst="ellipse">
              <a:avLst/>
            </a:prstGeom>
            <a:solidFill>
              <a:srgbClr val="0078D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Modern_workplace" title="Icon of three people connected by a dotted line">
              <a:extLst>
                <a:ext uri="{FF2B5EF4-FFF2-40B4-BE49-F238E27FC236}">
                  <a16:creationId xmlns:a16="http://schemas.microsoft.com/office/drawing/2014/main" id="{9CA1BD20-87FD-452C-A490-708D281CE25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381117" y="1192519"/>
              <a:ext cx="264235" cy="256032"/>
            </a:xfrm>
            <a:custGeom>
              <a:avLst/>
              <a:gdLst>
                <a:gd name="T0" fmla="*/ 210 w 584"/>
                <a:gd name="T1" fmla="*/ 515 h 564"/>
                <a:gd name="T2" fmla="*/ 226 w 584"/>
                <a:gd name="T3" fmla="*/ 515 h 564"/>
                <a:gd name="T4" fmla="*/ 239 w 584"/>
                <a:gd name="T5" fmla="*/ 515 h 564"/>
                <a:gd name="T6" fmla="*/ 255 w 584"/>
                <a:gd name="T7" fmla="*/ 515 h 564"/>
                <a:gd name="T8" fmla="*/ 269 w 584"/>
                <a:gd name="T9" fmla="*/ 515 h 564"/>
                <a:gd name="T10" fmla="*/ 285 w 584"/>
                <a:gd name="T11" fmla="*/ 515 h 564"/>
                <a:gd name="T12" fmla="*/ 298 w 584"/>
                <a:gd name="T13" fmla="*/ 515 h 564"/>
                <a:gd name="T14" fmla="*/ 314 w 584"/>
                <a:gd name="T15" fmla="*/ 515 h 564"/>
                <a:gd name="T16" fmla="*/ 328 w 584"/>
                <a:gd name="T17" fmla="*/ 515 h 564"/>
                <a:gd name="T18" fmla="*/ 344 w 584"/>
                <a:gd name="T19" fmla="*/ 515 h 564"/>
                <a:gd name="T20" fmla="*/ 357 w 584"/>
                <a:gd name="T21" fmla="*/ 515 h 564"/>
                <a:gd name="T22" fmla="*/ 373 w 584"/>
                <a:gd name="T23" fmla="*/ 515 h 564"/>
                <a:gd name="T24" fmla="*/ 366 w 584"/>
                <a:gd name="T25" fmla="*/ 247 h 564"/>
                <a:gd name="T26" fmla="*/ 358 w 584"/>
                <a:gd name="T27" fmla="*/ 233 h 564"/>
                <a:gd name="T28" fmla="*/ 372 w 584"/>
                <a:gd name="T29" fmla="*/ 259 h 564"/>
                <a:gd name="T30" fmla="*/ 380 w 584"/>
                <a:gd name="T31" fmla="*/ 273 h 564"/>
                <a:gd name="T32" fmla="*/ 386 w 584"/>
                <a:gd name="T33" fmla="*/ 285 h 564"/>
                <a:gd name="T34" fmla="*/ 393 w 584"/>
                <a:gd name="T35" fmla="*/ 299 h 564"/>
                <a:gd name="T36" fmla="*/ 400 w 584"/>
                <a:gd name="T37" fmla="*/ 311 h 564"/>
                <a:gd name="T38" fmla="*/ 407 w 584"/>
                <a:gd name="T39" fmla="*/ 325 h 564"/>
                <a:gd name="T40" fmla="*/ 414 w 584"/>
                <a:gd name="T41" fmla="*/ 337 h 564"/>
                <a:gd name="T42" fmla="*/ 421 w 584"/>
                <a:gd name="T43" fmla="*/ 351 h 564"/>
                <a:gd name="T44" fmla="*/ 226 w 584"/>
                <a:gd name="T45" fmla="*/ 233 h 564"/>
                <a:gd name="T46" fmla="*/ 218 w 584"/>
                <a:gd name="T47" fmla="*/ 247 h 564"/>
                <a:gd name="T48" fmla="*/ 212 w 584"/>
                <a:gd name="T49" fmla="*/ 259 h 564"/>
                <a:gd name="T50" fmla="*/ 204 w 584"/>
                <a:gd name="T51" fmla="*/ 273 h 564"/>
                <a:gd name="T52" fmla="*/ 198 w 584"/>
                <a:gd name="T53" fmla="*/ 285 h 564"/>
                <a:gd name="T54" fmla="*/ 191 w 584"/>
                <a:gd name="T55" fmla="*/ 299 h 564"/>
                <a:gd name="T56" fmla="*/ 184 w 584"/>
                <a:gd name="T57" fmla="*/ 311 h 564"/>
                <a:gd name="T58" fmla="*/ 177 w 584"/>
                <a:gd name="T59" fmla="*/ 325 h 564"/>
                <a:gd name="T60" fmla="*/ 170 w 584"/>
                <a:gd name="T61" fmla="*/ 337 h 564"/>
                <a:gd name="T62" fmla="*/ 163 w 584"/>
                <a:gd name="T63" fmla="*/ 351 h 564"/>
                <a:gd name="T64" fmla="*/ 239 w 584"/>
                <a:gd name="T65" fmla="*/ 53 h 564"/>
                <a:gd name="T66" fmla="*/ 293 w 584"/>
                <a:gd name="T67" fmla="*/ 105 h 564"/>
                <a:gd name="T68" fmla="*/ 347 w 584"/>
                <a:gd name="T69" fmla="*/ 53 h 564"/>
                <a:gd name="T70" fmla="*/ 293 w 584"/>
                <a:gd name="T71" fmla="*/ 0 h 564"/>
                <a:gd name="T72" fmla="*/ 239 w 584"/>
                <a:gd name="T73" fmla="*/ 53 h 564"/>
                <a:gd name="T74" fmla="*/ 205 w 584"/>
                <a:gd name="T75" fmla="*/ 190 h 564"/>
                <a:gd name="T76" fmla="*/ 292 w 584"/>
                <a:gd name="T77" fmla="*/ 105 h 564"/>
                <a:gd name="T78" fmla="*/ 379 w 584"/>
                <a:gd name="T79" fmla="*/ 190 h 564"/>
                <a:gd name="T80" fmla="*/ 444 w 584"/>
                <a:gd name="T81" fmla="*/ 427 h 564"/>
                <a:gd name="T82" fmla="*/ 498 w 584"/>
                <a:gd name="T83" fmla="*/ 479 h 564"/>
                <a:gd name="T84" fmla="*/ 553 w 584"/>
                <a:gd name="T85" fmla="*/ 427 h 564"/>
                <a:gd name="T86" fmla="*/ 498 w 584"/>
                <a:gd name="T87" fmla="*/ 374 h 564"/>
                <a:gd name="T88" fmla="*/ 444 w 584"/>
                <a:gd name="T89" fmla="*/ 427 h 564"/>
                <a:gd name="T90" fmla="*/ 411 w 584"/>
                <a:gd name="T91" fmla="*/ 564 h 564"/>
                <a:gd name="T92" fmla="*/ 498 w 584"/>
                <a:gd name="T93" fmla="*/ 479 h 564"/>
                <a:gd name="T94" fmla="*/ 584 w 584"/>
                <a:gd name="T95" fmla="*/ 564 h 564"/>
                <a:gd name="T96" fmla="*/ 34 w 584"/>
                <a:gd name="T97" fmla="*/ 427 h 564"/>
                <a:gd name="T98" fmla="*/ 87 w 584"/>
                <a:gd name="T99" fmla="*/ 479 h 564"/>
                <a:gd name="T100" fmla="*/ 142 w 584"/>
                <a:gd name="T101" fmla="*/ 427 h 564"/>
                <a:gd name="T102" fmla="*/ 87 w 584"/>
                <a:gd name="T103" fmla="*/ 374 h 564"/>
                <a:gd name="T104" fmla="*/ 34 w 584"/>
                <a:gd name="T105" fmla="*/ 427 h 564"/>
                <a:gd name="T106" fmla="*/ 0 w 584"/>
                <a:gd name="T107" fmla="*/ 564 h 564"/>
                <a:gd name="T108" fmla="*/ 87 w 584"/>
                <a:gd name="T109" fmla="*/ 479 h 564"/>
                <a:gd name="T110" fmla="*/ 173 w 584"/>
                <a:gd name="T111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84" h="564">
                  <a:moveTo>
                    <a:pt x="210" y="515"/>
                  </a:moveTo>
                  <a:cubicBezTo>
                    <a:pt x="226" y="515"/>
                    <a:pt x="226" y="515"/>
                    <a:pt x="226" y="515"/>
                  </a:cubicBezTo>
                  <a:moveTo>
                    <a:pt x="239" y="515"/>
                  </a:moveTo>
                  <a:cubicBezTo>
                    <a:pt x="255" y="515"/>
                    <a:pt x="255" y="515"/>
                    <a:pt x="255" y="515"/>
                  </a:cubicBezTo>
                  <a:moveTo>
                    <a:pt x="269" y="515"/>
                  </a:moveTo>
                  <a:cubicBezTo>
                    <a:pt x="285" y="515"/>
                    <a:pt x="285" y="515"/>
                    <a:pt x="285" y="515"/>
                  </a:cubicBezTo>
                  <a:moveTo>
                    <a:pt x="298" y="515"/>
                  </a:moveTo>
                  <a:cubicBezTo>
                    <a:pt x="314" y="515"/>
                    <a:pt x="314" y="515"/>
                    <a:pt x="314" y="515"/>
                  </a:cubicBezTo>
                  <a:moveTo>
                    <a:pt x="328" y="515"/>
                  </a:moveTo>
                  <a:cubicBezTo>
                    <a:pt x="344" y="515"/>
                    <a:pt x="344" y="515"/>
                    <a:pt x="344" y="515"/>
                  </a:cubicBezTo>
                  <a:moveTo>
                    <a:pt x="357" y="515"/>
                  </a:moveTo>
                  <a:cubicBezTo>
                    <a:pt x="373" y="515"/>
                    <a:pt x="373" y="515"/>
                    <a:pt x="373" y="515"/>
                  </a:cubicBezTo>
                  <a:moveTo>
                    <a:pt x="366" y="247"/>
                  </a:moveTo>
                  <a:cubicBezTo>
                    <a:pt x="358" y="233"/>
                    <a:pt x="358" y="233"/>
                    <a:pt x="358" y="233"/>
                  </a:cubicBezTo>
                  <a:moveTo>
                    <a:pt x="372" y="259"/>
                  </a:moveTo>
                  <a:cubicBezTo>
                    <a:pt x="380" y="273"/>
                    <a:pt x="380" y="273"/>
                    <a:pt x="380" y="273"/>
                  </a:cubicBezTo>
                  <a:moveTo>
                    <a:pt x="386" y="285"/>
                  </a:moveTo>
                  <a:cubicBezTo>
                    <a:pt x="393" y="299"/>
                    <a:pt x="393" y="299"/>
                    <a:pt x="393" y="299"/>
                  </a:cubicBezTo>
                  <a:moveTo>
                    <a:pt x="400" y="311"/>
                  </a:moveTo>
                  <a:cubicBezTo>
                    <a:pt x="407" y="325"/>
                    <a:pt x="407" y="325"/>
                    <a:pt x="407" y="325"/>
                  </a:cubicBezTo>
                  <a:moveTo>
                    <a:pt x="414" y="337"/>
                  </a:moveTo>
                  <a:cubicBezTo>
                    <a:pt x="421" y="351"/>
                    <a:pt x="421" y="351"/>
                    <a:pt x="421" y="351"/>
                  </a:cubicBezTo>
                  <a:moveTo>
                    <a:pt x="226" y="233"/>
                  </a:moveTo>
                  <a:cubicBezTo>
                    <a:pt x="218" y="247"/>
                    <a:pt x="218" y="247"/>
                    <a:pt x="218" y="247"/>
                  </a:cubicBezTo>
                  <a:moveTo>
                    <a:pt x="212" y="259"/>
                  </a:moveTo>
                  <a:cubicBezTo>
                    <a:pt x="204" y="273"/>
                    <a:pt x="204" y="273"/>
                    <a:pt x="204" y="273"/>
                  </a:cubicBezTo>
                  <a:moveTo>
                    <a:pt x="198" y="285"/>
                  </a:moveTo>
                  <a:cubicBezTo>
                    <a:pt x="191" y="299"/>
                    <a:pt x="191" y="299"/>
                    <a:pt x="191" y="299"/>
                  </a:cubicBezTo>
                  <a:moveTo>
                    <a:pt x="184" y="311"/>
                  </a:moveTo>
                  <a:cubicBezTo>
                    <a:pt x="177" y="325"/>
                    <a:pt x="177" y="325"/>
                    <a:pt x="177" y="325"/>
                  </a:cubicBezTo>
                  <a:moveTo>
                    <a:pt x="170" y="337"/>
                  </a:moveTo>
                  <a:cubicBezTo>
                    <a:pt x="163" y="351"/>
                    <a:pt x="163" y="351"/>
                    <a:pt x="163" y="351"/>
                  </a:cubicBezTo>
                  <a:moveTo>
                    <a:pt x="239" y="53"/>
                  </a:moveTo>
                  <a:cubicBezTo>
                    <a:pt x="239" y="82"/>
                    <a:pt x="263" y="105"/>
                    <a:pt x="293" y="105"/>
                  </a:cubicBezTo>
                  <a:cubicBezTo>
                    <a:pt x="322" y="105"/>
                    <a:pt x="347" y="82"/>
                    <a:pt x="347" y="53"/>
                  </a:cubicBezTo>
                  <a:cubicBezTo>
                    <a:pt x="347" y="24"/>
                    <a:pt x="322" y="0"/>
                    <a:pt x="293" y="0"/>
                  </a:cubicBezTo>
                  <a:cubicBezTo>
                    <a:pt x="263" y="0"/>
                    <a:pt x="239" y="24"/>
                    <a:pt x="239" y="53"/>
                  </a:cubicBezTo>
                  <a:close/>
                  <a:moveTo>
                    <a:pt x="205" y="190"/>
                  </a:moveTo>
                  <a:cubicBezTo>
                    <a:pt x="205" y="143"/>
                    <a:pt x="244" y="105"/>
                    <a:pt x="292" y="105"/>
                  </a:cubicBezTo>
                  <a:cubicBezTo>
                    <a:pt x="340" y="105"/>
                    <a:pt x="379" y="143"/>
                    <a:pt x="379" y="190"/>
                  </a:cubicBezTo>
                  <a:moveTo>
                    <a:pt x="444" y="427"/>
                  </a:moveTo>
                  <a:cubicBezTo>
                    <a:pt x="444" y="456"/>
                    <a:pt x="469" y="479"/>
                    <a:pt x="498" y="479"/>
                  </a:cubicBezTo>
                  <a:cubicBezTo>
                    <a:pt x="528" y="479"/>
                    <a:pt x="553" y="456"/>
                    <a:pt x="553" y="427"/>
                  </a:cubicBezTo>
                  <a:cubicBezTo>
                    <a:pt x="553" y="398"/>
                    <a:pt x="528" y="374"/>
                    <a:pt x="498" y="374"/>
                  </a:cubicBezTo>
                  <a:cubicBezTo>
                    <a:pt x="469" y="374"/>
                    <a:pt x="444" y="398"/>
                    <a:pt x="444" y="427"/>
                  </a:cubicBezTo>
                  <a:close/>
                  <a:moveTo>
                    <a:pt x="411" y="564"/>
                  </a:moveTo>
                  <a:cubicBezTo>
                    <a:pt x="411" y="517"/>
                    <a:pt x="449" y="479"/>
                    <a:pt x="498" y="479"/>
                  </a:cubicBezTo>
                  <a:cubicBezTo>
                    <a:pt x="546" y="479"/>
                    <a:pt x="584" y="517"/>
                    <a:pt x="584" y="564"/>
                  </a:cubicBezTo>
                  <a:moveTo>
                    <a:pt x="34" y="427"/>
                  </a:moveTo>
                  <a:cubicBezTo>
                    <a:pt x="34" y="456"/>
                    <a:pt x="58" y="479"/>
                    <a:pt x="87" y="479"/>
                  </a:cubicBezTo>
                  <a:cubicBezTo>
                    <a:pt x="117" y="479"/>
                    <a:pt x="142" y="456"/>
                    <a:pt x="142" y="427"/>
                  </a:cubicBezTo>
                  <a:cubicBezTo>
                    <a:pt x="142" y="398"/>
                    <a:pt x="117" y="374"/>
                    <a:pt x="87" y="374"/>
                  </a:cubicBezTo>
                  <a:cubicBezTo>
                    <a:pt x="58" y="374"/>
                    <a:pt x="34" y="398"/>
                    <a:pt x="34" y="427"/>
                  </a:cubicBezTo>
                  <a:close/>
                  <a:moveTo>
                    <a:pt x="0" y="564"/>
                  </a:moveTo>
                  <a:cubicBezTo>
                    <a:pt x="0" y="517"/>
                    <a:pt x="38" y="479"/>
                    <a:pt x="87" y="479"/>
                  </a:cubicBezTo>
                  <a:cubicBezTo>
                    <a:pt x="135" y="479"/>
                    <a:pt x="173" y="517"/>
                    <a:pt x="173" y="564"/>
                  </a:cubicBezTo>
                </a:path>
              </a:pathLst>
            </a:custGeom>
            <a:noFill/>
            <a:ln w="158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7CB7D004-C44C-4B6F-9771-5CD06A0A05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7130" y="1088895"/>
              <a:ext cx="291498" cy="291448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35081406-FD82-4571-BF68-9F73C566C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5918" y="1391561"/>
              <a:ext cx="291498" cy="291448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5C0E332D-4189-430B-98BD-BF25325F9F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8118" y="1634058"/>
              <a:ext cx="291498" cy="291448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BF13B641-370A-46D6-B542-32FDC874B5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120637" y="1681135"/>
              <a:ext cx="221791" cy="22175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BFCD89E2-B723-492A-B4AB-547F7EC548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592" y="817651"/>
              <a:ext cx="291498" cy="291448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78F03848-C3E6-4A89-B6B1-F2ED05C9B4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1381" y="814181"/>
              <a:ext cx="291498" cy="291448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48CBF294-A00D-49F4-A9F4-2572D8E5AA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8872" y="1095633"/>
              <a:ext cx="291498" cy="291448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FC02C295-37BB-4A5E-9BFB-6D9F58B26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908040" y="1424470"/>
              <a:ext cx="271805" cy="271805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C372EE49-46D1-43FD-A209-4F52D03D07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BEBA8EAE-BF5A-486C-A8C5-ECC9F3942E4B}">
                  <a14:imgProps xmlns:a14="http://schemas.microsoft.com/office/drawing/2010/main">
                    <a14:imgLayer r:embed="rId3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06793" y="839986"/>
              <a:ext cx="206742" cy="206742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8D3B38C6-8FAF-468B-9B52-B543E73CD6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/>
            <a:stretch>
              <a:fillRect/>
            </a:stretch>
          </p:blipFill>
          <p:spPr>
            <a:xfrm>
              <a:off x="3290197" y="2736505"/>
              <a:ext cx="451046" cy="451046"/>
            </a:xfrm>
            <a:prstGeom prst="rect">
              <a:avLst/>
            </a:prstGeom>
          </p:spPr>
        </p:pic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53CB3153-DA63-4EB6-9512-9DB97DA556D2}"/>
                </a:ext>
              </a:extLst>
            </p:cNvPr>
            <p:cNvSpPr txBox="1"/>
            <p:nvPr/>
          </p:nvSpPr>
          <p:spPr>
            <a:xfrm>
              <a:off x="2855400" y="4162213"/>
              <a:ext cx="1290382" cy="452480"/>
            </a:xfrm>
            <a:prstGeom prst="rect">
              <a:avLst/>
            </a:prstGeom>
            <a:noFill/>
          </p:spPr>
          <p:txBody>
            <a:bodyPr wrap="square" lIns="179259" tIns="143407" rIns="179259" bIns="143407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88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>
                  <a:ln>
                    <a:noFill/>
                  </a:ln>
                  <a:solidFill>
                    <a:srgbClr val="353535">
                      <a:lumMod val="50000"/>
                    </a:srgbClr>
                  </a:solidFill>
                  <a:effectLst/>
                  <a:uLnTx/>
                  <a:uFillTx/>
                  <a:latin typeface="Segoe UI Semibold" panose="020B0502040204020203" pitchFamily="34" charset="0"/>
                  <a:ea typeface="Segoe UI Semibold" panose="020B0502040204020203" pitchFamily="34" charset="0"/>
                  <a:cs typeface="Segoe UI Semibold" panose="020B0502040204020203" pitchFamily="34" charset="0"/>
                </a:rPr>
                <a:t>Devices</a:t>
              </a: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29C8B135-C71D-48C6-8875-DDDD244D194A}"/>
              </a:ext>
            </a:extLst>
          </p:cNvPr>
          <p:cNvGrpSpPr/>
          <p:nvPr/>
        </p:nvGrpSpPr>
        <p:grpSpPr>
          <a:xfrm>
            <a:off x="12954658" y="3826849"/>
            <a:ext cx="1694443" cy="4515337"/>
            <a:chOff x="7365753" y="529917"/>
            <a:chExt cx="1694443" cy="4515337"/>
          </a:xfrm>
        </p:grpSpPr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5A57062-8359-435C-AEC1-ED2F06D9D54B}"/>
                </a:ext>
              </a:extLst>
            </p:cNvPr>
            <p:cNvCxnSpPr>
              <a:cxnSpLocks/>
              <a:endCxn id="111" idx="4"/>
            </p:cNvCxnSpPr>
            <p:nvPr/>
          </p:nvCxnSpPr>
          <p:spPr>
            <a:xfrm flipV="1">
              <a:off x="7365753" y="2139261"/>
              <a:ext cx="889771" cy="733422"/>
            </a:xfrm>
            <a:prstGeom prst="line">
              <a:avLst/>
            </a:prstGeom>
            <a:noFill/>
            <a:ln w="25400" cap="flat" cmpd="sng" algn="ctr">
              <a:solidFill>
                <a:srgbClr val="4FE6FF"/>
              </a:solidFill>
              <a:prstDash val="sysDot"/>
            </a:ln>
            <a:effectLst/>
          </p:spPr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63CD3564-6248-4F09-9991-E297CC655726}"/>
                </a:ext>
              </a:extLst>
            </p:cNvPr>
            <p:cNvCxnSpPr>
              <a:cxnSpLocks/>
              <a:endCxn id="109" idx="0"/>
            </p:cNvCxnSpPr>
            <p:nvPr/>
          </p:nvCxnSpPr>
          <p:spPr>
            <a:xfrm>
              <a:off x="7430921" y="3160032"/>
              <a:ext cx="798702" cy="977716"/>
            </a:xfrm>
            <a:prstGeom prst="line">
              <a:avLst/>
            </a:prstGeom>
            <a:noFill/>
            <a:ln w="25400" cap="flat" cmpd="sng" algn="ctr">
              <a:solidFill>
                <a:srgbClr val="4FE6FF"/>
              </a:solidFill>
              <a:prstDash val="sysDot"/>
            </a:ln>
            <a:effectLst/>
          </p:spPr>
        </p:cxn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BC20CBE2-A923-4F86-A569-397BBFF42127}"/>
                </a:ext>
              </a:extLst>
            </p:cNvPr>
            <p:cNvSpPr/>
            <p:nvPr/>
          </p:nvSpPr>
          <p:spPr>
            <a:xfrm>
              <a:off x="8044496" y="1118537"/>
              <a:ext cx="370257" cy="375892"/>
            </a:xfrm>
            <a:prstGeom prst="ellipse">
              <a:avLst/>
            </a:prstGeom>
            <a:solidFill>
              <a:srgbClr val="0078D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6F68C06D-B35A-464D-A7B8-BB24D97619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extLst>
                <a:ext uri="{BEBA8EAE-BF5A-486C-A8C5-ECC9F3942E4B}">
                  <a14:imgProps xmlns:a14="http://schemas.microsoft.com/office/drawing/2010/main">
                    <a14:imgLayer r:embed="rId36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9216" y="1127351"/>
              <a:ext cx="302690" cy="302638"/>
            </a:xfrm>
            <a:prstGeom prst="rect">
              <a:avLst/>
            </a:prstGeom>
          </p:spPr>
        </p:pic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FA128AA8-822B-4F22-B8CD-3DCBC1B06DC7}"/>
                </a:ext>
              </a:extLst>
            </p:cNvPr>
            <p:cNvSpPr txBox="1"/>
            <p:nvPr/>
          </p:nvSpPr>
          <p:spPr>
            <a:xfrm>
              <a:off x="8357928" y="1414355"/>
              <a:ext cx="6852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Manuals (PDF)</a:t>
              </a: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A7E6B2FB-138F-48A7-88DD-9342E6149A64}"/>
                </a:ext>
              </a:extLst>
            </p:cNvPr>
            <p:cNvSpPr txBox="1"/>
            <p:nvPr/>
          </p:nvSpPr>
          <p:spPr>
            <a:xfrm>
              <a:off x="7797168" y="1787180"/>
              <a:ext cx="86491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Data Sources</a:t>
              </a: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2415CA15-14A9-48CA-9935-A57D16CC840E}"/>
                </a:ext>
              </a:extLst>
            </p:cNvPr>
            <p:cNvSpPr txBox="1"/>
            <p:nvPr/>
          </p:nvSpPr>
          <p:spPr>
            <a:xfrm>
              <a:off x="7458405" y="1345480"/>
              <a:ext cx="7547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General Knowledge</a:t>
              </a:r>
            </a:p>
          </p:txBody>
        </p:sp>
        <p:sp>
          <p:nvSpPr>
            <p:cNvPr id="104" name="Database_EFC7" title="Icon of a cylinder">
              <a:extLst>
                <a:ext uri="{FF2B5EF4-FFF2-40B4-BE49-F238E27FC236}">
                  <a16:creationId xmlns:a16="http://schemas.microsoft.com/office/drawing/2014/main" id="{ECB13D1E-F8F9-42C2-9F19-9763C9CB5D5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49791" y="1586731"/>
              <a:ext cx="159666" cy="207505"/>
            </a:xfrm>
            <a:custGeom>
              <a:avLst/>
              <a:gdLst>
                <a:gd name="T0" fmla="*/ 2470 w 2511"/>
                <a:gd name="T1" fmla="*/ 627 h 3264"/>
                <a:gd name="T2" fmla="*/ 2511 w 2511"/>
                <a:gd name="T3" fmla="*/ 627 h 3264"/>
                <a:gd name="T4" fmla="*/ 2511 w 2511"/>
                <a:gd name="T5" fmla="*/ 2762 h 3264"/>
                <a:gd name="T6" fmla="*/ 1255 w 2511"/>
                <a:gd name="T7" fmla="*/ 3264 h 3264"/>
                <a:gd name="T8" fmla="*/ 0 w 2511"/>
                <a:gd name="T9" fmla="*/ 2762 h 3264"/>
                <a:gd name="T10" fmla="*/ 0 w 2511"/>
                <a:gd name="T11" fmla="*/ 627 h 3264"/>
                <a:gd name="T12" fmla="*/ 41 w 2511"/>
                <a:gd name="T13" fmla="*/ 627 h 3264"/>
                <a:gd name="T14" fmla="*/ 1255 w 2511"/>
                <a:gd name="T15" fmla="*/ 1004 h 3264"/>
                <a:gd name="T16" fmla="*/ 2470 w 2511"/>
                <a:gd name="T17" fmla="*/ 627 h 3264"/>
                <a:gd name="T18" fmla="*/ 1255 w 2511"/>
                <a:gd name="T19" fmla="*/ 0 h 3264"/>
                <a:gd name="T20" fmla="*/ 0 w 2511"/>
                <a:gd name="T21" fmla="*/ 502 h 3264"/>
                <a:gd name="T22" fmla="*/ 1255 w 2511"/>
                <a:gd name="T23" fmla="*/ 1004 h 3264"/>
                <a:gd name="T24" fmla="*/ 2511 w 2511"/>
                <a:gd name="T25" fmla="*/ 502 h 3264"/>
                <a:gd name="T26" fmla="*/ 1255 w 2511"/>
                <a:gd name="T27" fmla="*/ 0 h 3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11" h="3264">
                  <a:moveTo>
                    <a:pt x="2470" y="627"/>
                  </a:moveTo>
                  <a:cubicBezTo>
                    <a:pt x="2511" y="627"/>
                    <a:pt x="2511" y="627"/>
                    <a:pt x="2511" y="627"/>
                  </a:cubicBezTo>
                  <a:cubicBezTo>
                    <a:pt x="2511" y="2762"/>
                    <a:pt x="2511" y="2762"/>
                    <a:pt x="2511" y="2762"/>
                  </a:cubicBezTo>
                  <a:cubicBezTo>
                    <a:pt x="2511" y="3040"/>
                    <a:pt x="1949" y="3264"/>
                    <a:pt x="1255" y="3264"/>
                  </a:cubicBezTo>
                  <a:cubicBezTo>
                    <a:pt x="562" y="3264"/>
                    <a:pt x="0" y="3040"/>
                    <a:pt x="0" y="2762"/>
                  </a:cubicBezTo>
                  <a:cubicBezTo>
                    <a:pt x="0" y="627"/>
                    <a:pt x="0" y="627"/>
                    <a:pt x="0" y="627"/>
                  </a:cubicBezTo>
                  <a:cubicBezTo>
                    <a:pt x="41" y="627"/>
                    <a:pt x="41" y="627"/>
                    <a:pt x="41" y="627"/>
                  </a:cubicBezTo>
                  <a:cubicBezTo>
                    <a:pt x="180" y="844"/>
                    <a:pt x="671" y="1004"/>
                    <a:pt x="1255" y="1004"/>
                  </a:cubicBezTo>
                  <a:cubicBezTo>
                    <a:pt x="1840" y="1004"/>
                    <a:pt x="2330" y="844"/>
                    <a:pt x="2470" y="627"/>
                  </a:cubicBezTo>
                  <a:close/>
                  <a:moveTo>
                    <a:pt x="1255" y="0"/>
                  </a:moveTo>
                  <a:cubicBezTo>
                    <a:pt x="562" y="0"/>
                    <a:pt x="0" y="224"/>
                    <a:pt x="0" y="502"/>
                  </a:cubicBezTo>
                  <a:cubicBezTo>
                    <a:pt x="0" y="779"/>
                    <a:pt x="562" y="1004"/>
                    <a:pt x="1255" y="1004"/>
                  </a:cubicBezTo>
                  <a:cubicBezTo>
                    <a:pt x="1949" y="1004"/>
                    <a:pt x="2511" y="779"/>
                    <a:pt x="2511" y="502"/>
                  </a:cubicBezTo>
                  <a:cubicBezTo>
                    <a:pt x="2511" y="224"/>
                    <a:pt x="1949" y="0"/>
                    <a:pt x="1255" y="0"/>
                  </a:cubicBezTo>
                  <a:close/>
                </a:path>
              </a:pathLst>
            </a:custGeom>
            <a:noFill/>
            <a:ln w="15875" cap="sq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highlight>
                  <a:srgbClr val="E6EBED"/>
                </a:highlight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7588BF65-7EBA-4ED8-9974-0F5692E1C8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7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7660926" y="1101912"/>
              <a:ext cx="287141" cy="255603"/>
            </a:xfrm>
            <a:prstGeom prst="rect">
              <a:avLst/>
            </a:prstGeom>
          </p:spPr>
        </p:pic>
        <p:sp>
          <p:nvSpPr>
            <p:cNvPr id="106" name="brain_3" title="Icon of a brain">
              <a:extLst>
                <a:ext uri="{FF2B5EF4-FFF2-40B4-BE49-F238E27FC236}">
                  <a16:creationId xmlns:a16="http://schemas.microsoft.com/office/drawing/2014/main" id="{F13FBD47-5B78-435C-B247-9A16DBC4ABC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40925" y="1211124"/>
              <a:ext cx="177399" cy="190719"/>
            </a:xfrm>
            <a:custGeom>
              <a:avLst/>
              <a:gdLst>
                <a:gd name="T0" fmla="*/ 68 w 315"/>
                <a:gd name="T1" fmla="*/ 292 h 338"/>
                <a:gd name="T2" fmla="*/ 24 w 315"/>
                <a:gd name="T3" fmla="*/ 231 h 338"/>
                <a:gd name="T4" fmla="*/ 28 w 315"/>
                <a:gd name="T5" fmla="*/ 126 h 338"/>
                <a:gd name="T6" fmla="*/ 68 w 315"/>
                <a:gd name="T7" fmla="*/ 46 h 338"/>
                <a:gd name="T8" fmla="*/ 113 w 315"/>
                <a:gd name="T9" fmla="*/ 0 h 338"/>
                <a:gd name="T10" fmla="*/ 158 w 315"/>
                <a:gd name="T11" fmla="*/ 293 h 338"/>
                <a:gd name="T12" fmla="*/ 248 w 315"/>
                <a:gd name="T13" fmla="*/ 292 h 338"/>
                <a:gd name="T14" fmla="*/ 292 w 315"/>
                <a:gd name="T15" fmla="*/ 231 h 338"/>
                <a:gd name="T16" fmla="*/ 287 w 315"/>
                <a:gd name="T17" fmla="*/ 126 h 338"/>
                <a:gd name="T18" fmla="*/ 248 w 315"/>
                <a:gd name="T19" fmla="*/ 46 h 338"/>
                <a:gd name="T20" fmla="*/ 203 w 315"/>
                <a:gd name="T21" fmla="*/ 0 h 338"/>
                <a:gd name="T22" fmla="*/ 158 w 315"/>
                <a:gd name="T23" fmla="*/ 293 h 338"/>
                <a:gd name="T24" fmla="*/ 90 w 315"/>
                <a:gd name="T25" fmla="*/ 293 h 338"/>
                <a:gd name="T26" fmla="*/ 248 w 315"/>
                <a:gd name="T27" fmla="*/ 293 h 338"/>
                <a:gd name="T28" fmla="*/ 68 w 315"/>
                <a:gd name="T29" fmla="*/ 180 h 338"/>
                <a:gd name="T30" fmla="*/ 90 w 315"/>
                <a:gd name="T31" fmla="*/ 203 h 338"/>
                <a:gd name="T32" fmla="*/ 158 w 315"/>
                <a:gd name="T33" fmla="*/ 225 h 338"/>
                <a:gd name="T34" fmla="*/ 225 w 315"/>
                <a:gd name="T35" fmla="*/ 203 h 338"/>
                <a:gd name="T36" fmla="*/ 248 w 315"/>
                <a:gd name="T37" fmla="*/ 180 h 338"/>
                <a:gd name="T38" fmla="*/ 79 w 315"/>
                <a:gd name="T39" fmla="*/ 90 h 338"/>
                <a:gd name="T40" fmla="*/ 113 w 315"/>
                <a:gd name="T41" fmla="*/ 113 h 338"/>
                <a:gd name="T42" fmla="*/ 135 w 315"/>
                <a:gd name="T43" fmla="*/ 135 h 338"/>
                <a:gd name="T44" fmla="*/ 203 w 315"/>
                <a:gd name="T45" fmla="*/ 113 h 338"/>
                <a:gd name="T46" fmla="*/ 225 w 315"/>
                <a:gd name="T47" fmla="*/ 90 h 338"/>
                <a:gd name="T48" fmla="*/ 24 w 315"/>
                <a:gd name="T49" fmla="*/ 231 h 338"/>
                <a:gd name="T50" fmla="*/ 248 w 315"/>
                <a:gd name="T51" fmla="*/ 248 h 338"/>
                <a:gd name="T52" fmla="*/ 28 w 315"/>
                <a:gd name="T53" fmla="*/ 126 h 338"/>
                <a:gd name="T54" fmla="*/ 243 w 315"/>
                <a:gd name="T55" fmla="*/ 126 h 338"/>
                <a:gd name="T56" fmla="*/ 68 w 315"/>
                <a:gd name="T57" fmla="*/ 45 h 338"/>
                <a:gd name="T58" fmla="*/ 248 w 315"/>
                <a:gd name="T59" fmla="*/ 45 h 338"/>
                <a:gd name="T60" fmla="*/ 135 w 315"/>
                <a:gd name="T61" fmla="*/ 293 h 338"/>
                <a:gd name="T62" fmla="*/ 68 w 315"/>
                <a:gd name="T63" fmla="*/ 293 h 338"/>
                <a:gd name="T64" fmla="*/ 101 w 315"/>
                <a:gd name="T65" fmla="*/ 338 h 338"/>
                <a:gd name="T66" fmla="*/ 158 w 315"/>
                <a:gd name="T67" fmla="*/ 315 h 338"/>
                <a:gd name="T68" fmla="*/ 158 w 315"/>
                <a:gd name="T69" fmla="*/ 293 h 338"/>
                <a:gd name="T70" fmla="*/ 180 w 315"/>
                <a:gd name="T71" fmla="*/ 338 h 338"/>
                <a:gd name="T72" fmla="*/ 248 w 315"/>
                <a:gd name="T73" fmla="*/ 304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5" h="338">
                  <a:moveTo>
                    <a:pt x="68" y="293"/>
                  </a:moveTo>
                  <a:cubicBezTo>
                    <a:pt x="68" y="293"/>
                    <a:pt x="68" y="292"/>
                    <a:pt x="68" y="292"/>
                  </a:cubicBezTo>
                  <a:cubicBezTo>
                    <a:pt x="42" y="289"/>
                    <a:pt x="23" y="268"/>
                    <a:pt x="23" y="242"/>
                  </a:cubicBezTo>
                  <a:cubicBezTo>
                    <a:pt x="23" y="238"/>
                    <a:pt x="23" y="235"/>
                    <a:pt x="24" y="231"/>
                  </a:cubicBezTo>
                  <a:cubicBezTo>
                    <a:pt x="10" y="219"/>
                    <a:pt x="0" y="201"/>
                    <a:pt x="0" y="180"/>
                  </a:cubicBezTo>
                  <a:cubicBezTo>
                    <a:pt x="0" y="158"/>
                    <a:pt x="11" y="138"/>
                    <a:pt x="28" y="126"/>
                  </a:cubicBezTo>
                  <a:cubicBezTo>
                    <a:pt x="25" y="118"/>
                    <a:pt x="23" y="110"/>
                    <a:pt x="23" y="102"/>
                  </a:cubicBezTo>
                  <a:cubicBezTo>
                    <a:pt x="23" y="74"/>
                    <a:pt x="42" y="52"/>
                    <a:pt x="68" y="46"/>
                  </a:cubicBezTo>
                  <a:cubicBezTo>
                    <a:pt x="68" y="46"/>
                    <a:pt x="68" y="46"/>
                    <a:pt x="68" y="45"/>
                  </a:cubicBezTo>
                  <a:cubicBezTo>
                    <a:pt x="68" y="20"/>
                    <a:pt x="88" y="0"/>
                    <a:pt x="113" y="0"/>
                  </a:cubicBezTo>
                  <a:cubicBezTo>
                    <a:pt x="138" y="0"/>
                    <a:pt x="158" y="20"/>
                    <a:pt x="158" y="45"/>
                  </a:cubicBezTo>
                  <a:cubicBezTo>
                    <a:pt x="158" y="293"/>
                    <a:pt x="158" y="293"/>
                    <a:pt x="158" y="293"/>
                  </a:cubicBezTo>
                  <a:moveTo>
                    <a:pt x="248" y="293"/>
                  </a:moveTo>
                  <a:cubicBezTo>
                    <a:pt x="248" y="293"/>
                    <a:pt x="248" y="292"/>
                    <a:pt x="248" y="292"/>
                  </a:cubicBezTo>
                  <a:cubicBezTo>
                    <a:pt x="273" y="289"/>
                    <a:pt x="293" y="268"/>
                    <a:pt x="293" y="242"/>
                  </a:cubicBezTo>
                  <a:cubicBezTo>
                    <a:pt x="293" y="238"/>
                    <a:pt x="292" y="235"/>
                    <a:pt x="292" y="231"/>
                  </a:cubicBezTo>
                  <a:cubicBezTo>
                    <a:pt x="306" y="219"/>
                    <a:pt x="315" y="201"/>
                    <a:pt x="315" y="180"/>
                  </a:cubicBezTo>
                  <a:cubicBezTo>
                    <a:pt x="315" y="158"/>
                    <a:pt x="304" y="138"/>
                    <a:pt x="287" y="126"/>
                  </a:cubicBezTo>
                  <a:cubicBezTo>
                    <a:pt x="291" y="118"/>
                    <a:pt x="293" y="110"/>
                    <a:pt x="293" y="102"/>
                  </a:cubicBezTo>
                  <a:cubicBezTo>
                    <a:pt x="293" y="74"/>
                    <a:pt x="273" y="52"/>
                    <a:pt x="248" y="46"/>
                  </a:cubicBezTo>
                  <a:cubicBezTo>
                    <a:pt x="248" y="46"/>
                    <a:pt x="248" y="46"/>
                    <a:pt x="248" y="45"/>
                  </a:cubicBezTo>
                  <a:cubicBezTo>
                    <a:pt x="248" y="20"/>
                    <a:pt x="228" y="0"/>
                    <a:pt x="203" y="0"/>
                  </a:cubicBezTo>
                  <a:cubicBezTo>
                    <a:pt x="178" y="0"/>
                    <a:pt x="158" y="20"/>
                    <a:pt x="158" y="45"/>
                  </a:cubicBezTo>
                  <a:cubicBezTo>
                    <a:pt x="158" y="293"/>
                    <a:pt x="158" y="293"/>
                    <a:pt x="158" y="293"/>
                  </a:cubicBezTo>
                  <a:moveTo>
                    <a:pt x="68" y="293"/>
                  </a:moveTo>
                  <a:cubicBezTo>
                    <a:pt x="90" y="293"/>
                    <a:pt x="90" y="293"/>
                    <a:pt x="90" y="293"/>
                  </a:cubicBezTo>
                  <a:moveTo>
                    <a:pt x="225" y="293"/>
                  </a:moveTo>
                  <a:cubicBezTo>
                    <a:pt x="248" y="293"/>
                    <a:pt x="248" y="293"/>
                    <a:pt x="248" y="293"/>
                  </a:cubicBezTo>
                  <a:moveTo>
                    <a:pt x="56" y="180"/>
                  </a:moveTo>
                  <a:cubicBezTo>
                    <a:pt x="68" y="180"/>
                    <a:pt x="68" y="180"/>
                    <a:pt x="68" y="180"/>
                  </a:cubicBezTo>
                  <a:cubicBezTo>
                    <a:pt x="80" y="180"/>
                    <a:pt x="90" y="190"/>
                    <a:pt x="90" y="203"/>
                  </a:cubicBezTo>
                  <a:cubicBezTo>
                    <a:pt x="90" y="203"/>
                    <a:pt x="90" y="203"/>
                    <a:pt x="90" y="203"/>
                  </a:cubicBezTo>
                  <a:cubicBezTo>
                    <a:pt x="90" y="215"/>
                    <a:pt x="100" y="225"/>
                    <a:pt x="113" y="225"/>
                  </a:cubicBezTo>
                  <a:cubicBezTo>
                    <a:pt x="158" y="225"/>
                    <a:pt x="158" y="225"/>
                    <a:pt x="158" y="225"/>
                  </a:cubicBezTo>
                  <a:cubicBezTo>
                    <a:pt x="203" y="225"/>
                    <a:pt x="203" y="225"/>
                    <a:pt x="203" y="225"/>
                  </a:cubicBezTo>
                  <a:cubicBezTo>
                    <a:pt x="215" y="225"/>
                    <a:pt x="225" y="215"/>
                    <a:pt x="225" y="203"/>
                  </a:cubicBezTo>
                  <a:cubicBezTo>
                    <a:pt x="225" y="203"/>
                    <a:pt x="225" y="203"/>
                    <a:pt x="225" y="203"/>
                  </a:cubicBezTo>
                  <a:cubicBezTo>
                    <a:pt x="225" y="190"/>
                    <a:pt x="235" y="180"/>
                    <a:pt x="248" y="180"/>
                  </a:cubicBezTo>
                  <a:cubicBezTo>
                    <a:pt x="259" y="180"/>
                    <a:pt x="259" y="180"/>
                    <a:pt x="259" y="180"/>
                  </a:cubicBezTo>
                  <a:moveTo>
                    <a:pt x="79" y="90"/>
                  </a:moveTo>
                  <a:cubicBezTo>
                    <a:pt x="90" y="90"/>
                    <a:pt x="90" y="90"/>
                    <a:pt x="90" y="90"/>
                  </a:cubicBezTo>
                  <a:cubicBezTo>
                    <a:pt x="103" y="90"/>
                    <a:pt x="113" y="100"/>
                    <a:pt x="113" y="113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125"/>
                    <a:pt x="123" y="135"/>
                    <a:pt x="135" y="135"/>
                  </a:cubicBezTo>
                  <a:cubicBezTo>
                    <a:pt x="180" y="135"/>
                    <a:pt x="180" y="135"/>
                    <a:pt x="180" y="135"/>
                  </a:cubicBezTo>
                  <a:cubicBezTo>
                    <a:pt x="193" y="135"/>
                    <a:pt x="203" y="125"/>
                    <a:pt x="203" y="113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203" y="100"/>
                    <a:pt x="213" y="90"/>
                    <a:pt x="225" y="90"/>
                  </a:cubicBezTo>
                  <a:cubicBezTo>
                    <a:pt x="236" y="90"/>
                    <a:pt x="236" y="90"/>
                    <a:pt x="236" y="90"/>
                  </a:cubicBezTo>
                  <a:moveTo>
                    <a:pt x="24" y="231"/>
                  </a:moveTo>
                  <a:cubicBezTo>
                    <a:pt x="36" y="242"/>
                    <a:pt x="51" y="248"/>
                    <a:pt x="68" y="248"/>
                  </a:cubicBezTo>
                  <a:moveTo>
                    <a:pt x="248" y="248"/>
                  </a:moveTo>
                  <a:cubicBezTo>
                    <a:pt x="265" y="248"/>
                    <a:pt x="280" y="242"/>
                    <a:pt x="292" y="231"/>
                  </a:cubicBezTo>
                  <a:moveTo>
                    <a:pt x="28" y="126"/>
                  </a:moveTo>
                  <a:cubicBezTo>
                    <a:pt x="73" y="126"/>
                    <a:pt x="73" y="126"/>
                    <a:pt x="73" y="126"/>
                  </a:cubicBezTo>
                  <a:moveTo>
                    <a:pt x="243" y="126"/>
                  </a:moveTo>
                  <a:cubicBezTo>
                    <a:pt x="288" y="126"/>
                    <a:pt x="288" y="126"/>
                    <a:pt x="288" y="126"/>
                  </a:cubicBezTo>
                  <a:moveTo>
                    <a:pt x="68" y="45"/>
                  </a:moveTo>
                  <a:cubicBezTo>
                    <a:pt x="101" y="45"/>
                    <a:pt x="101" y="45"/>
                    <a:pt x="101" y="45"/>
                  </a:cubicBezTo>
                  <a:moveTo>
                    <a:pt x="248" y="45"/>
                  </a:moveTo>
                  <a:cubicBezTo>
                    <a:pt x="214" y="45"/>
                    <a:pt x="214" y="45"/>
                    <a:pt x="214" y="45"/>
                  </a:cubicBezTo>
                  <a:moveTo>
                    <a:pt x="135" y="293"/>
                  </a:moveTo>
                  <a:cubicBezTo>
                    <a:pt x="180" y="293"/>
                    <a:pt x="180" y="293"/>
                    <a:pt x="180" y="293"/>
                  </a:cubicBezTo>
                  <a:moveTo>
                    <a:pt x="68" y="293"/>
                  </a:moveTo>
                  <a:cubicBezTo>
                    <a:pt x="68" y="304"/>
                    <a:pt x="68" y="304"/>
                    <a:pt x="68" y="304"/>
                  </a:cubicBezTo>
                  <a:cubicBezTo>
                    <a:pt x="68" y="323"/>
                    <a:pt x="83" y="338"/>
                    <a:pt x="101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48" y="338"/>
                    <a:pt x="158" y="328"/>
                    <a:pt x="158" y="315"/>
                  </a:cubicBezTo>
                  <a:cubicBezTo>
                    <a:pt x="158" y="293"/>
                    <a:pt x="158" y="293"/>
                    <a:pt x="158" y="293"/>
                  </a:cubicBezTo>
                  <a:moveTo>
                    <a:pt x="158" y="293"/>
                  </a:moveTo>
                  <a:cubicBezTo>
                    <a:pt x="158" y="315"/>
                    <a:pt x="158" y="315"/>
                    <a:pt x="158" y="315"/>
                  </a:cubicBezTo>
                  <a:cubicBezTo>
                    <a:pt x="158" y="328"/>
                    <a:pt x="168" y="338"/>
                    <a:pt x="180" y="338"/>
                  </a:cubicBezTo>
                  <a:cubicBezTo>
                    <a:pt x="214" y="338"/>
                    <a:pt x="214" y="338"/>
                    <a:pt x="214" y="338"/>
                  </a:cubicBezTo>
                  <a:cubicBezTo>
                    <a:pt x="233" y="338"/>
                    <a:pt x="248" y="323"/>
                    <a:pt x="248" y="304"/>
                  </a:cubicBezTo>
                  <a:cubicBezTo>
                    <a:pt x="248" y="293"/>
                    <a:pt x="248" y="293"/>
                    <a:pt x="248" y="293"/>
                  </a:cubicBezTo>
                </a:path>
              </a:pathLst>
            </a:custGeom>
            <a:noFill/>
            <a:ln w="12700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8C057446-3C05-4685-B26B-B3872E588A41}"/>
                </a:ext>
              </a:extLst>
            </p:cNvPr>
            <p:cNvSpPr/>
            <p:nvPr/>
          </p:nvSpPr>
          <p:spPr>
            <a:xfrm>
              <a:off x="8044496" y="4432850"/>
              <a:ext cx="370257" cy="375891"/>
            </a:xfrm>
            <a:prstGeom prst="ellipse">
              <a:avLst/>
            </a:prstGeom>
            <a:solidFill>
              <a:srgbClr val="0078D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people_7" title="Icon of two people">
              <a:extLst>
                <a:ext uri="{FF2B5EF4-FFF2-40B4-BE49-F238E27FC236}">
                  <a16:creationId xmlns:a16="http://schemas.microsoft.com/office/drawing/2014/main" id="{4F1AFB4C-AAF7-4D49-B94D-F9E5C6033D9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28578" y="4499912"/>
              <a:ext cx="202093" cy="220588"/>
            </a:xfrm>
            <a:custGeom>
              <a:avLst/>
              <a:gdLst>
                <a:gd name="T0" fmla="*/ 26 w 316"/>
                <a:gd name="T1" fmla="*/ 200 h 345"/>
                <a:gd name="T2" fmla="*/ 85 w 316"/>
                <a:gd name="T3" fmla="*/ 141 h 345"/>
                <a:gd name="T4" fmla="*/ 144 w 316"/>
                <a:gd name="T5" fmla="*/ 200 h 345"/>
                <a:gd name="T6" fmla="*/ 85 w 316"/>
                <a:gd name="T7" fmla="*/ 259 h 345"/>
                <a:gd name="T8" fmla="*/ 26 w 316"/>
                <a:gd name="T9" fmla="*/ 200 h 345"/>
                <a:gd name="T10" fmla="*/ 172 w 316"/>
                <a:gd name="T11" fmla="*/ 345 h 345"/>
                <a:gd name="T12" fmla="*/ 86 w 316"/>
                <a:gd name="T13" fmla="*/ 259 h 345"/>
                <a:gd name="T14" fmla="*/ 0 w 316"/>
                <a:gd name="T15" fmla="*/ 345 h 345"/>
                <a:gd name="T16" fmla="*/ 229 w 316"/>
                <a:gd name="T17" fmla="*/ 118 h 345"/>
                <a:gd name="T18" fmla="*/ 288 w 316"/>
                <a:gd name="T19" fmla="*/ 59 h 345"/>
                <a:gd name="T20" fmla="*/ 229 w 316"/>
                <a:gd name="T21" fmla="*/ 0 h 345"/>
                <a:gd name="T22" fmla="*/ 170 w 316"/>
                <a:gd name="T23" fmla="*/ 59 h 345"/>
                <a:gd name="T24" fmla="*/ 229 w 316"/>
                <a:gd name="T25" fmla="*/ 118 h 345"/>
                <a:gd name="T26" fmla="*/ 316 w 316"/>
                <a:gd name="T27" fmla="*/ 204 h 345"/>
                <a:gd name="T28" fmla="*/ 230 w 316"/>
                <a:gd name="T29" fmla="*/ 118 h 345"/>
                <a:gd name="T30" fmla="*/ 144 w 316"/>
                <a:gd name="T31" fmla="*/ 204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16" h="345">
                  <a:moveTo>
                    <a:pt x="26" y="200"/>
                  </a:moveTo>
                  <a:cubicBezTo>
                    <a:pt x="26" y="167"/>
                    <a:pt x="52" y="141"/>
                    <a:pt x="85" y="141"/>
                  </a:cubicBezTo>
                  <a:cubicBezTo>
                    <a:pt x="117" y="141"/>
                    <a:pt x="144" y="167"/>
                    <a:pt x="144" y="200"/>
                  </a:cubicBezTo>
                  <a:cubicBezTo>
                    <a:pt x="144" y="233"/>
                    <a:pt x="117" y="259"/>
                    <a:pt x="85" y="259"/>
                  </a:cubicBezTo>
                  <a:cubicBezTo>
                    <a:pt x="52" y="259"/>
                    <a:pt x="26" y="233"/>
                    <a:pt x="26" y="200"/>
                  </a:cubicBezTo>
                  <a:close/>
                  <a:moveTo>
                    <a:pt x="172" y="345"/>
                  </a:moveTo>
                  <a:cubicBezTo>
                    <a:pt x="172" y="298"/>
                    <a:pt x="133" y="259"/>
                    <a:pt x="86" y="259"/>
                  </a:cubicBezTo>
                  <a:cubicBezTo>
                    <a:pt x="38" y="259"/>
                    <a:pt x="0" y="298"/>
                    <a:pt x="0" y="345"/>
                  </a:cubicBezTo>
                  <a:moveTo>
                    <a:pt x="229" y="118"/>
                  </a:moveTo>
                  <a:cubicBezTo>
                    <a:pt x="261" y="118"/>
                    <a:pt x="288" y="92"/>
                    <a:pt x="288" y="59"/>
                  </a:cubicBezTo>
                  <a:cubicBezTo>
                    <a:pt x="288" y="26"/>
                    <a:pt x="261" y="0"/>
                    <a:pt x="229" y="0"/>
                  </a:cubicBezTo>
                  <a:cubicBezTo>
                    <a:pt x="196" y="0"/>
                    <a:pt x="170" y="26"/>
                    <a:pt x="170" y="59"/>
                  </a:cubicBezTo>
                  <a:cubicBezTo>
                    <a:pt x="170" y="92"/>
                    <a:pt x="196" y="118"/>
                    <a:pt x="229" y="118"/>
                  </a:cubicBezTo>
                  <a:close/>
                  <a:moveTo>
                    <a:pt x="316" y="204"/>
                  </a:moveTo>
                  <a:cubicBezTo>
                    <a:pt x="316" y="157"/>
                    <a:pt x="277" y="118"/>
                    <a:pt x="230" y="118"/>
                  </a:cubicBezTo>
                  <a:cubicBezTo>
                    <a:pt x="182" y="118"/>
                    <a:pt x="144" y="157"/>
                    <a:pt x="144" y="204"/>
                  </a:cubicBezTo>
                </a:path>
              </a:pathLst>
            </a:custGeom>
            <a:noFill/>
            <a:ln w="15875" cap="sq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043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54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2FBD0806-C227-46C9-8454-692C2FCD7EFC}"/>
                </a:ext>
              </a:extLst>
            </p:cNvPr>
            <p:cNvSpPr/>
            <p:nvPr/>
          </p:nvSpPr>
          <p:spPr>
            <a:xfrm flipH="1">
              <a:off x="7777401" y="4137748"/>
              <a:ext cx="904445" cy="907506"/>
            </a:xfrm>
            <a:prstGeom prst="ellipse">
              <a:avLst/>
            </a:prstGeom>
            <a:noFill/>
            <a:ln w="12700" cap="flat" cmpd="sng" algn="ctr">
              <a:solidFill>
                <a:srgbClr val="256CCE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1224A77F-4279-4640-9F2C-4BB9C4C5CBC5}"/>
                </a:ext>
              </a:extLst>
            </p:cNvPr>
            <p:cNvSpPr/>
            <p:nvPr/>
          </p:nvSpPr>
          <p:spPr>
            <a:xfrm>
              <a:off x="7849675" y="4245599"/>
              <a:ext cx="792205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 UI Semibold" panose="020B0502040204020203" pitchFamily="34" charset="0"/>
                  <a:ea typeface="Segoe UI Semibold" panose="020B0502040204020203" pitchFamily="34" charset="0"/>
                  <a:cs typeface="Segoe UI Semibold" panose="020B0502040204020203" pitchFamily="34" charset="0"/>
                </a:rPr>
                <a:t>3P Assistants</a:t>
              </a:r>
            </a:p>
          </p:txBody>
        </p:sp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8EBBD2F4-9114-4220-B4BD-02F5C3445F5A}"/>
                </a:ext>
              </a:extLst>
            </p:cNvPr>
            <p:cNvSpPr/>
            <p:nvPr/>
          </p:nvSpPr>
          <p:spPr>
            <a:xfrm flipH="1">
              <a:off x="7450852" y="529917"/>
              <a:ext cx="1609344" cy="1609344"/>
            </a:xfrm>
            <a:prstGeom prst="ellipse">
              <a:avLst/>
            </a:prstGeom>
            <a:noFill/>
            <a:ln w="12700" cap="flat" cmpd="sng" algn="ctr">
              <a:solidFill>
                <a:srgbClr val="256CCE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B459C60B-EF95-42FB-BE40-B2623AC329F9}"/>
                </a:ext>
              </a:extLst>
            </p:cNvPr>
            <p:cNvSpPr/>
            <p:nvPr/>
          </p:nvSpPr>
          <p:spPr>
            <a:xfrm>
              <a:off x="7593999" y="662709"/>
              <a:ext cx="1271251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 UI Semibold" panose="020B0502040204020203" pitchFamily="34" charset="0"/>
                  <a:ea typeface="Segoe UI Semibold" panose="020B0502040204020203" pitchFamily="34" charset="0"/>
                  <a:cs typeface="Segoe UI Semibold" panose="020B0502040204020203" pitchFamily="34" charset="0"/>
                </a:rPr>
                <a:t>Knowledge</a:t>
              </a: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1C017633-C9AA-41DA-9551-9B8FA9790520}"/>
              </a:ext>
            </a:extLst>
          </p:cNvPr>
          <p:cNvGrpSpPr/>
          <p:nvPr/>
        </p:nvGrpSpPr>
        <p:grpSpPr>
          <a:xfrm>
            <a:off x="10836686" y="5520804"/>
            <a:ext cx="1510566" cy="1533553"/>
            <a:chOff x="5247781" y="2223872"/>
            <a:chExt cx="1510566" cy="1533553"/>
          </a:xfrm>
        </p:grpSpPr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86CB0C48-9271-416F-BD4C-6BD5B73CF61D}"/>
                </a:ext>
              </a:extLst>
            </p:cNvPr>
            <p:cNvSpPr/>
            <p:nvPr/>
          </p:nvSpPr>
          <p:spPr>
            <a:xfrm>
              <a:off x="5247781" y="2223872"/>
              <a:ext cx="1510566" cy="1533553"/>
            </a:xfrm>
            <a:prstGeom prst="ellipse">
              <a:avLst/>
            </a:prstGeom>
            <a:solidFill>
              <a:srgbClr val="FFFFFF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41010465-D43E-4CBE-9712-141113DA696F}"/>
                </a:ext>
              </a:extLst>
            </p:cNvPr>
            <p:cNvSpPr txBox="1"/>
            <p:nvPr/>
          </p:nvSpPr>
          <p:spPr>
            <a:xfrm>
              <a:off x="5295334" y="2933408"/>
              <a:ext cx="1408666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Your Assistant</a:t>
              </a:r>
            </a:p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Your Brand</a:t>
              </a:r>
            </a:p>
            <a:p>
              <a:pPr marL="0" marR="0" lvl="0" indent="0" algn="ctr" defTabSz="9142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Segoe UI"/>
                  <a:ea typeface="+mn-ea"/>
                  <a:cs typeface="Segoe UI" panose="020B0502040204020203" pitchFamily="34" charset="0"/>
                </a:rPr>
                <a:t>Your Personality</a:t>
              </a:r>
            </a:p>
          </p:txBody>
        </p:sp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78EBAC89-416F-427C-A771-B3AFDD8997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/>
            <a:stretch>
              <a:fillRect/>
            </a:stretch>
          </p:blipFill>
          <p:spPr>
            <a:xfrm>
              <a:off x="5756865" y="2381859"/>
              <a:ext cx="499772" cy="4926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9430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94243" y="1878636"/>
            <a:ext cx="1158916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Bot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Framework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5962236" y="1509296"/>
            <a:ext cx="12453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Bot's with current </a:t>
            </a: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BotFramework</a:t>
            </a: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, what and how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pic>
        <p:nvPicPr>
          <p:cNvPr id="9" name="Picture Placeholder 30">
            <a:extLst>
              <a:ext uri="{FF2B5EF4-FFF2-40B4-BE49-F238E27FC236}">
                <a16:creationId xmlns:a16="http://schemas.microsoft.com/office/drawing/2014/main" id="{B03EC027-759A-4B79-8C8D-C73116F387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40845" y="3390308"/>
            <a:ext cx="5295959" cy="8447056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83457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theme/theme1.xml><?xml version="1.0" encoding="utf-8"?>
<a:theme xmlns:a="http://schemas.openxmlformats.org/drawingml/2006/main" name="Default Theme">
  <a:themeElements>
    <a:clrScheme name="Ghost 1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B0B1B3"/>
      </a:accent2>
      <a:accent3>
        <a:srgbClr val="000000"/>
      </a:accent3>
      <a:accent4>
        <a:srgbClr val="91969B"/>
      </a:accent4>
      <a:accent5>
        <a:srgbClr val="4B5050"/>
      </a:accent5>
      <a:accent6>
        <a:srgbClr val="91969B"/>
      </a:accent6>
      <a:hlink>
        <a:srgbClr val="4B5050"/>
      </a:hlink>
      <a:folHlink>
        <a:srgbClr val="19BB9B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T_Byte_template" id="{768D21C0-08AE-4E43-8063-03368C87870D}" vid="{AC2B3818-4C5F-8F46-B8E2-CB98AB7063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3894</TotalTime>
  <Words>1371</Words>
  <Application>Microsoft Office PowerPoint</Application>
  <PresentationFormat>Custom</PresentationFormat>
  <Paragraphs>322</Paragraphs>
  <Slides>29</Slides>
  <Notes>26</Notes>
  <HiddenSlides>1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2" baseType="lpstr">
      <vt:lpstr>Arial</vt:lpstr>
      <vt:lpstr>Calibri</vt:lpstr>
      <vt:lpstr>Calibri Light</vt:lpstr>
      <vt:lpstr>Gill Sans</vt:lpstr>
      <vt:lpstr>Helvetica</vt:lpstr>
      <vt:lpstr>Lato Light</vt:lpstr>
      <vt:lpstr>Montserrat</vt:lpstr>
      <vt:lpstr>Montserrat Hairline</vt:lpstr>
      <vt:lpstr>Montserrat Light</vt:lpstr>
      <vt:lpstr>Segoe UI</vt:lpstr>
      <vt:lpstr>Segoe UI Semibold</vt:lpstr>
      <vt:lpstr>Segoe UI Semilight</vt:lpstr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cp:keywords/>
  <dc:description/>
  <cp:lastModifiedBy>Anton</cp:lastModifiedBy>
  <cp:revision>128</cp:revision>
  <dcterms:created xsi:type="dcterms:W3CDTF">2019-04-08T09:53:21Z</dcterms:created>
  <dcterms:modified xsi:type="dcterms:W3CDTF">2019-05-27T07:19:15Z</dcterms:modified>
  <cp:category/>
</cp:coreProperties>
</file>