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17"/>
  </p:notesMasterIdLst>
  <p:handoutMasterIdLst>
    <p:handoutMasterId r:id="rId18"/>
  </p:handoutMasterIdLst>
  <p:sldIdLst>
    <p:sldId id="1841" r:id="rId5"/>
    <p:sldId id="1844" r:id="rId6"/>
    <p:sldId id="1853" r:id="rId7"/>
    <p:sldId id="1858" r:id="rId8"/>
    <p:sldId id="1855" r:id="rId9"/>
    <p:sldId id="1859" r:id="rId10"/>
    <p:sldId id="1860" r:id="rId11"/>
    <p:sldId id="1861" r:id="rId12"/>
    <p:sldId id="1863" r:id="rId13"/>
    <p:sldId id="1660" r:id="rId14"/>
    <p:sldId id="1864" r:id="rId15"/>
    <p:sldId id="1851" r:id="rId16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1" autoAdjust="0"/>
    <p:restoredTop sz="95401" autoAdjust="0"/>
  </p:normalViewPr>
  <p:slideViewPr>
    <p:cSldViewPr snapToGrid="0">
      <p:cViewPr varScale="1">
        <p:scale>
          <a:sx n="83" d="100"/>
          <a:sy n="83" d="100"/>
        </p:scale>
        <p:origin x="432" y="51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9/27/2023 10:56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9/26/2023 11:18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11:18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9/27/2023 10:56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00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GoranSiska/funwithproxie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developer.mozilla.org/en-US/docs/Web/JavaScript/Reference/Global_Objects/Proxy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1AF365B-9116-5944-B129-BC854B3FDE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86727" y="2564065"/>
            <a:ext cx="4008437" cy="1107996"/>
          </a:xfrm>
        </p:spPr>
        <p:txBody>
          <a:bodyPr/>
          <a:lstStyle/>
          <a:p>
            <a:r>
              <a:rPr lang="en-GB" noProof="0" dirty="0"/>
              <a:t>Fun with JS proxies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4E3DA-754A-C440-8D05-92B65B826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797311" y="3965687"/>
            <a:ext cx="4644828" cy="947952"/>
          </a:xfrm>
        </p:spPr>
        <p:txBody>
          <a:bodyPr/>
          <a:lstStyle/>
          <a:p>
            <a:pPr marL="0" indent="0">
              <a:buNone/>
            </a:pPr>
            <a:r>
              <a:rPr lang="en-GB" noProof="0" dirty="0"/>
              <a:t>Goran </a:t>
            </a:r>
            <a:r>
              <a:rPr lang="en-GB" noProof="0" dirty="0" err="1"/>
              <a:t>Šiška</a:t>
            </a:r>
            <a:endParaRPr lang="en-GB" noProof="0" dirty="0"/>
          </a:p>
          <a:p>
            <a:pPr marL="0" indent="0">
              <a:buNone/>
            </a:pPr>
            <a:r>
              <a:rPr lang="en-GB" noProof="0" dirty="0"/>
              <a:t>Head of QA @ </a:t>
            </a:r>
            <a:r>
              <a:rPr lang="en-GB" noProof="0" dirty="0" err="1"/>
              <a:t>Adacta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77BBE8-EB4F-635C-03CD-FC576DCFA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err="1"/>
              <a:t>ComeFrom</a:t>
            </a:r>
            <a:endParaRPr lang="en-GB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39BB0B-13DE-0330-663F-F582A913B1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378839"/>
          </a:xfrm>
        </p:spPr>
        <p:txBody>
          <a:bodyPr/>
          <a:lstStyle/>
          <a:p>
            <a:pPr lvl="0"/>
            <a:r>
              <a:rPr lang="en-GB" noProof="0" dirty="0" err="1"/>
              <a:t>Edsger</a:t>
            </a:r>
            <a:r>
              <a:rPr lang="en-GB" noProof="0" dirty="0"/>
              <a:t> Dijkstra's Go To Statement Considered Harmful.</a:t>
            </a:r>
          </a:p>
          <a:p>
            <a:pPr lvl="0"/>
            <a:r>
              <a:rPr lang="en-GB" noProof="0" dirty="0"/>
              <a:t>R. Lawrence Clark’s We don't know where to GOTO if we don't know where we've COME FROM…</a:t>
            </a:r>
          </a:p>
        </p:txBody>
      </p:sp>
    </p:spTree>
    <p:extLst>
      <p:ext uri="{BB962C8B-B14F-4D97-AF65-F5344CB8AC3E}">
        <p14:creationId xmlns:p14="http://schemas.microsoft.com/office/powerpoint/2010/main" val="3953769510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77BBE8-EB4F-635C-03CD-FC576DCFA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err="1"/>
              <a:t>ComeFrom</a:t>
            </a:r>
            <a:endParaRPr lang="en-GB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39BB0B-13DE-0330-663F-F582A913B1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016210"/>
          </a:xfrm>
        </p:spPr>
        <p:txBody>
          <a:bodyPr/>
          <a:lstStyle/>
          <a:p>
            <a:pPr marL="0" lvl="0" indent="0">
              <a:buNone/>
            </a:pPr>
            <a:r>
              <a:rPr lang="en-GB" noProof="0" dirty="0">
                <a:solidFill>
                  <a:srgbClr val="A0A000"/>
                </a:solidFill>
                <a:latin typeface="Courier New" pitchFamily="49"/>
              </a:rPr>
              <a:t>5</a:t>
            </a:r>
            <a:r>
              <a:rPr lang="en-GB" b="1" noProof="0" dirty="0">
                <a:solidFill>
                  <a:srgbClr val="008000"/>
                </a:solidFill>
                <a:latin typeface="Courier New" pitchFamily="49"/>
              </a:rPr>
              <a:t>  INPUT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19177C"/>
                </a:solidFill>
                <a:latin typeface="Courier New" pitchFamily="49"/>
              </a:rPr>
              <a:t>X</a:t>
            </a:r>
            <a:r>
              <a:rPr lang="en-GB" noProof="0" dirty="0">
                <a:latin typeface="Courier New" pitchFamily="49"/>
              </a:rPr>
              <a:t> </a:t>
            </a:r>
          </a:p>
          <a:p>
            <a:pPr marL="0" lvl="0" indent="0">
              <a:buNone/>
            </a:pPr>
            <a:r>
              <a:rPr lang="en-GB" noProof="0" dirty="0">
                <a:solidFill>
                  <a:srgbClr val="A0A000"/>
                </a:solidFill>
                <a:latin typeface="Courier New" pitchFamily="49"/>
              </a:rPr>
              <a:t>10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b="1" noProof="0" dirty="0">
                <a:solidFill>
                  <a:srgbClr val="008000"/>
                </a:solidFill>
                <a:latin typeface="Courier New" pitchFamily="49"/>
              </a:rPr>
              <a:t>PRINT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i="1" noProof="0" dirty="0">
                <a:solidFill>
                  <a:srgbClr val="408080"/>
                </a:solidFill>
                <a:latin typeface="Courier New" pitchFamily="49"/>
              </a:rPr>
              <a:t>'Result is :’</a:t>
            </a:r>
            <a:endParaRPr lang="en-GB" noProof="0" dirty="0">
              <a:latin typeface="Courier New" pitchFamily="49"/>
            </a:endParaRPr>
          </a:p>
          <a:p>
            <a:pPr marL="0" lvl="0" indent="0">
              <a:buNone/>
            </a:pPr>
            <a:r>
              <a:rPr lang="en-GB" noProof="0" dirty="0">
                <a:solidFill>
                  <a:srgbClr val="A0A000"/>
                </a:solidFill>
                <a:latin typeface="Courier New" pitchFamily="49"/>
              </a:rPr>
              <a:t>15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b="1" noProof="0" dirty="0">
                <a:solidFill>
                  <a:srgbClr val="008000"/>
                </a:solidFill>
                <a:latin typeface="Courier New" pitchFamily="49"/>
              </a:rPr>
              <a:t>PRINT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19177C"/>
                </a:solidFill>
                <a:latin typeface="Courier New" pitchFamily="49"/>
              </a:rPr>
              <a:t>X</a:t>
            </a:r>
            <a:endParaRPr lang="en-GB" noProof="0" dirty="0">
              <a:latin typeface="Courier New" pitchFamily="49"/>
            </a:endParaRPr>
          </a:p>
          <a:p>
            <a:pPr marL="0" lvl="0" indent="0">
              <a:buNone/>
            </a:pPr>
            <a:r>
              <a:rPr lang="en-GB" noProof="0" dirty="0">
                <a:solidFill>
                  <a:srgbClr val="A0A000"/>
                </a:solidFill>
                <a:latin typeface="Courier New" pitchFamily="49"/>
              </a:rPr>
              <a:t>20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19177C"/>
                </a:solidFill>
                <a:latin typeface="Courier New" pitchFamily="49"/>
              </a:rPr>
              <a:t>COME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19177C"/>
                </a:solidFill>
                <a:latin typeface="Courier New" pitchFamily="49"/>
              </a:rPr>
              <a:t>FROM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666666"/>
                </a:solidFill>
                <a:latin typeface="Courier New" pitchFamily="49"/>
              </a:rPr>
              <a:t>10</a:t>
            </a:r>
            <a:endParaRPr lang="en-GB" noProof="0" dirty="0">
              <a:latin typeface="Courier New" pitchFamily="49"/>
            </a:endParaRPr>
          </a:p>
          <a:p>
            <a:pPr marL="0" lvl="0" indent="0">
              <a:buNone/>
            </a:pPr>
            <a:r>
              <a:rPr lang="en-GB" noProof="0" dirty="0">
                <a:solidFill>
                  <a:srgbClr val="A0A000"/>
                </a:solidFill>
                <a:latin typeface="Courier New" pitchFamily="49"/>
              </a:rPr>
              <a:t>25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19177C"/>
                </a:solidFill>
                <a:latin typeface="Courier New" pitchFamily="49"/>
              </a:rPr>
              <a:t>X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666666"/>
                </a:solidFill>
                <a:latin typeface="Courier New" pitchFamily="49"/>
                <a:cs typeface="Courier New" pitchFamily="49"/>
              </a:rPr>
              <a:t>=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19177C"/>
                </a:solidFill>
                <a:latin typeface="Courier New" pitchFamily="49"/>
              </a:rPr>
              <a:t>X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666666"/>
                </a:solidFill>
                <a:latin typeface="Cordia New" pitchFamily="34"/>
              </a:rPr>
              <a:t>*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noProof="0" dirty="0">
                <a:solidFill>
                  <a:srgbClr val="19177C"/>
                </a:solidFill>
                <a:latin typeface="Courier New" pitchFamily="49"/>
              </a:rPr>
              <a:t>X</a:t>
            </a:r>
            <a:endParaRPr lang="en-GB" noProof="0" dirty="0">
              <a:latin typeface="Courier New" pitchFamily="49"/>
            </a:endParaRPr>
          </a:p>
          <a:p>
            <a:pPr marL="0" lvl="0" indent="0">
              <a:buNone/>
            </a:pPr>
            <a:r>
              <a:rPr lang="en-GB" noProof="0" dirty="0">
                <a:solidFill>
                  <a:srgbClr val="A0A000"/>
                </a:solidFill>
                <a:latin typeface="Courier New" pitchFamily="49"/>
              </a:rPr>
              <a:t>30</a:t>
            </a:r>
            <a:r>
              <a:rPr lang="en-GB" noProof="0" dirty="0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GB" b="1" noProof="0" dirty="0">
                <a:solidFill>
                  <a:srgbClr val="008000"/>
                </a:solidFill>
                <a:latin typeface="Courier New" pitchFamily="49"/>
              </a:rPr>
              <a:t>RETURN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48260950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77BBE8-EB4F-635C-03CD-FC576DCFA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39BB0B-13DE-0330-663F-F582A913B1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5BCC124-6CDD-92FA-8CAE-FB40CD9ED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5" y="0"/>
            <a:ext cx="1217645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339A20C-D7A9-BE88-6C6A-C7A2FCB13279}"/>
              </a:ext>
            </a:extLst>
          </p:cNvPr>
          <p:cNvSpPr txBox="1"/>
          <p:nvPr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115F0AA-F152-F2C6-983B-B4F03123D6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97501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77BBE8-EB4F-635C-03CD-FC576DCFA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Proxy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39BB0B-13DE-0330-663F-F582A913B1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575716-EC08-128D-7DD4-927C9D0F4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06419"/>
            <a:ext cx="12192000" cy="264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021917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77BBE8-EB4F-635C-03CD-FC576DCFA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39BB0B-13DE-0330-663F-F582A913B1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76999"/>
          </a:xfrm>
        </p:spPr>
        <p:txBody>
          <a:bodyPr/>
          <a:lstStyle/>
          <a:p>
            <a:endParaRPr lang="en-US" sz="18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7651C23-833B-30F0-1F40-054450D2DB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436274"/>
              </p:ext>
            </p:extLst>
          </p:nvPr>
        </p:nvGraphicFramePr>
        <p:xfrm>
          <a:off x="585217" y="457199"/>
          <a:ext cx="11057796" cy="5424058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3685932">
                  <a:extLst>
                    <a:ext uri="{9D8B030D-6E8A-4147-A177-3AD203B41FA5}">
                      <a16:colId xmlns:a16="http://schemas.microsoft.com/office/drawing/2014/main" val="3471913333"/>
                    </a:ext>
                  </a:extLst>
                </a:gridCol>
                <a:gridCol w="3685932">
                  <a:extLst>
                    <a:ext uri="{9D8B030D-6E8A-4147-A177-3AD203B41FA5}">
                      <a16:colId xmlns:a16="http://schemas.microsoft.com/office/drawing/2014/main" val="2340965312"/>
                    </a:ext>
                  </a:extLst>
                </a:gridCol>
                <a:gridCol w="3685932">
                  <a:extLst>
                    <a:ext uri="{9D8B030D-6E8A-4147-A177-3AD203B41FA5}">
                      <a16:colId xmlns:a16="http://schemas.microsoft.com/office/drawing/2014/main" val="1717465048"/>
                    </a:ext>
                  </a:extLst>
                </a:gridCol>
              </a:tblGrid>
              <a:tr h="367733">
                <a:tc>
                  <a:txBody>
                    <a:bodyPr/>
                    <a:lstStyle/>
                    <a:p>
                      <a:r>
                        <a:rPr lang="en-US" dirty="0"/>
                        <a:t>Internal Method</a:t>
                      </a:r>
                      <a:endParaRPr lang="en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Trap/Reflect</a:t>
                      </a:r>
                      <a:endParaRPr lang="en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When</a:t>
                      </a:r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383149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[[Get]]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get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Reading a </a:t>
                      </a:r>
                      <a:r>
                        <a:rPr lang="en-US" sz="1400" dirty="0" err="1"/>
                        <a:t>propery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993892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[[Set]]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set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Writing to a property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5452022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</a:t>
                      </a:r>
                      <a:r>
                        <a:rPr lang="en-US" sz="1400" dirty="0" err="1"/>
                        <a:t>HasProperty</a:t>
                      </a:r>
                      <a:r>
                        <a:rPr lang="en-US" sz="1400" dirty="0"/>
                        <a:t>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has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 operator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7540260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[[Delete]]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deleteProperty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delete operator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7837075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[[Call]]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apply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function call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7698121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[[Construct]]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construct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new operator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1496601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</a:t>
                      </a:r>
                      <a:r>
                        <a:rPr lang="en-US" sz="1400" dirty="0" err="1"/>
                        <a:t>GetPrototypeOf</a:t>
                      </a:r>
                      <a:r>
                        <a:rPr lang="en-US" sz="1400" dirty="0"/>
                        <a:t>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getPrototypeOf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Object.getPrototypeOf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426187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</a:t>
                      </a:r>
                      <a:r>
                        <a:rPr lang="en-US" sz="1400" dirty="0" err="1"/>
                        <a:t>SetPrototypeOf</a:t>
                      </a:r>
                      <a:r>
                        <a:rPr lang="en-US" sz="1400" dirty="0"/>
                        <a:t>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setPrototypeOf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Object.setPrototypeOf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2393722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</a:t>
                      </a:r>
                      <a:r>
                        <a:rPr lang="en-US" sz="1400" dirty="0" err="1"/>
                        <a:t>IsExtensible</a:t>
                      </a:r>
                      <a:r>
                        <a:rPr lang="en-US" sz="1400" dirty="0"/>
                        <a:t>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isExtensible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Object.isExtensible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2136669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dirty="0"/>
                        <a:t>[[</a:t>
                      </a:r>
                      <a:r>
                        <a:rPr lang="en-US" sz="1400" dirty="0" err="1"/>
                        <a:t>PreventExtension</a:t>
                      </a:r>
                      <a:r>
                        <a:rPr lang="en-US" sz="1400" dirty="0"/>
                        <a:t>]]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preventExtensions</a:t>
                      </a:r>
                      <a:endParaRPr lang="en-SI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Object.preventExtensions</a:t>
                      </a:r>
                      <a:endParaRPr lang="en-SI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381441"/>
                  </a:ext>
                </a:extLst>
              </a:tr>
              <a:tr h="306444">
                <a:tc>
                  <a:txBody>
                    <a:bodyPr/>
                    <a:lstStyle/>
                    <a:p>
                      <a:r>
                        <a:rPr lang="en-US" sz="1400" b="0" dirty="0"/>
                        <a:t>[[</a:t>
                      </a:r>
                      <a:r>
                        <a:rPr lang="en-US" sz="1400" b="0" dirty="0" err="1"/>
                        <a:t>DefineProperty</a:t>
                      </a:r>
                      <a:r>
                        <a:rPr lang="en-US" sz="1400" b="0" dirty="0"/>
                        <a:t>]]</a:t>
                      </a:r>
                      <a:endParaRPr lang="en-SI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 err="1"/>
                        <a:t>defineProperty</a:t>
                      </a:r>
                      <a:endParaRPr lang="en-SI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 err="1"/>
                        <a:t>Object.defineProperty</a:t>
                      </a:r>
                      <a:r>
                        <a:rPr lang="en-US" sz="1400" b="0" dirty="0"/>
                        <a:t>(</a:t>
                      </a:r>
                      <a:r>
                        <a:rPr lang="en-US" sz="1400" b="0" dirty="0" err="1"/>
                        <a:t>ies</a:t>
                      </a:r>
                      <a:r>
                        <a:rPr lang="en-US" sz="1400" b="0" dirty="0"/>
                        <a:t>)</a:t>
                      </a:r>
                      <a:endParaRPr lang="en-SI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1866986"/>
                  </a:ext>
                </a:extLst>
              </a:tr>
              <a:tr h="735465">
                <a:tc>
                  <a:txBody>
                    <a:bodyPr/>
                    <a:lstStyle/>
                    <a:p>
                      <a:r>
                        <a:rPr lang="en-US" sz="1400" b="0" dirty="0"/>
                        <a:t>[[</a:t>
                      </a:r>
                      <a:r>
                        <a:rPr lang="en-US" sz="1400" b="0" dirty="0" err="1"/>
                        <a:t>GetOwnProperty</a:t>
                      </a:r>
                      <a:r>
                        <a:rPr lang="en-US" sz="1400" b="0" dirty="0"/>
                        <a:t>]]</a:t>
                      </a:r>
                      <a:endParaRPr lang="en-SI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 err="1"/>
                        <a:t>getOwnPropertyDescriptor</a:t>
                      </a:r>
                      <a:endParaRPr lang="en-SI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 err="1"/>
                        <a:t>Object.getOwnPropertyDescriptor</a:t>
                      </a:r>
                      <a:br>
                        <a:rPr lang="en-US" sz="1400" b="0" dirty="0"/>
                      </a:br>
                      <a:r>
                        <a:rPr lang="en-US" sz="1400" b="0" dirty="0" err="1"/>
                        <a:t>for..in</a:t>
                      </a:r>
                      <a:br>
                        <a:rPr lang="en-US" sz="1400" b="0" dirty="0"/>
                      </a:br>
                      <a:r>
                        <a:rPr lang="en-US" sz="1400" b="0" dirty="0" err="1"/>
                        <a:t>Object.keys</a:t>
                      </a:r>
                      <a:r>
                        <a:rPr lang="en-US" sz="1400" b="0" dirty="0"/>
                        <a:t>/values/entries</a:t>
                      </a:r>
                      <a:endParaRPr lang="en-SI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258086"/>
                  </a:ext>
                </a:extLst>
              </a:tr>
              <a:tr h="949976">
                <a:tc>
                  <a:txBody>
                    <a:bodyPr/>
                    <a:lstStyle/>
                    <a:p>
                      <a:r>
                        <a:rPr lang="en-US" sz="1400" b="0" dirty="0"/>
                        <a:t>[[</a:t>
                      </a:r>
                      <a:r>
                        <a:rPr lang="en-GB" sz="1400" b="0" dirty="0" err="1"/>
                        <a:t>OwnPropertyKeys</a:t>
                      </a:r>
                      <a:r>
                        <a:rPr lang="en-GB" sz="1400" b="0" dirty="0"/>
                        <a:t>]]</a:t>
                      </a:r>
                      <a:endParaRPr lang="en-SI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 err="1"/>
                        <a:t>ownKeys</a:t>
                      </a:r>
                      <a:endParaRPr lang="en-SI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 err="1"/>
                        <a:t>Object.getOwnPropertyNames</a:t>
                      </a:r>
                      <a:r>
                        <a:rPr lang="en-US" sz="1400" b="0" dirty="0"/>
                        <a:t>/Symbols</a:t>
                      </a:r>
                      <a:br>
                        <a:rPr lang="en-US" sz="1400" b="0" dirty="0"/>
                      </a:br>
                      <a:r>
                        <a:rPr lang="en-US" sz="1400" b="0" dirty="0" err="1"/>
                        <a:t>for..in</a:t>
                      </a:r>
                      <a:br>
                        <a:rPr lang="en-US" sz="1400" b="0" dirty="0"/>
                      </a:br>
                      <a:r>
                        <a:rPr lang="en-US" sz="1400" b="0" dirty="0" err="1"/>
                        <a:t>Object.keys</a:t>
                      </a:r>
                      <a:r>
                        <a:rPr lang="en-US" sz="1400" b="0" dirty="0"/>
                        <a:t>/values/entries</a:t>
                      </a:r>
                      <a:endParaRPr lang="en-SI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6063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9793257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77BBE8-EB4F-635C-03CD-FC576DCFA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Questions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39BB0B-13DE-0330-663F-F582A913B1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en-GB" noProof="0" dirty="0"/>
              <a:t>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A85C029-9FF5-5573-4595-7607881482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466501"/>
              </p:ext>
            </p:extLst>
          </p:nvPr>
        </p:nvGraphicFramePr>
        <p:xfrm>
          <a:off x="586390" y="1434370"/>
          <a:ext cx="8128000" cy="1483360"/>
        </p:xfrm>
        <a:graphic>
          <a:graphicData uri="http://schemas.openxmlformats.org/drawingml/2006/table">
            <a:tbl>
              <a:tblPr bandRow="1">
                <a:tableStyleId>{0E3FDE45-AF77-4B5C-9715-49D594BDF05E}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9103819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965786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Default value?</a:t>
                      </a:r>
                      <a:endParaRPr lang="en-SI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4568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Readonly</a:t>
                      </a:r>
                      <a:r>
                        <a:rPr lang="en-US" dirty="0"/>
                        <a:t> property?</a:t>
                      </a:r>
                      <a:endParaRPr lang="en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8913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Hide a property?</a:t>
                      </a:r>
                      <a:endParaRPr lang="en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16336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Memoization</a:t>
                      </a:r>
                      <a:r>
                        <a:rPr lang="en-US" dirty="0"/>
                        <a:t>?</a:t>
                      </a:r>
                      <a:endParaRPr lang="en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3755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1048477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77BBE8-EB4F-635C-03CD-FC576DCFA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  <a:endParaRPr lang="en-GB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39BB0B-13DE-0330-663F-F582A913B1F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en-GB" noProof="0" dirty="0"/>
              <a:t>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A85C029-9FF5-5573-4595-7607881482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060250"/>
              </p:ext>
            </p:extLst>
          </p:nvPr>
        </p:nvGraphicFramePr>
        <p:xfrm>
          <a:off x="586390" y="1434370"/>
          <a:ext cx="8128000" cy="1483360"/>
        </p:xfrm>
        <a:graphic>
          <a:graphicData uri="http://schemas.openxmlformats.org/drawingml/2006/table">
            <a:tbl>
              <a:tblPr bandRow="1">
                <a:tableStyleId>{0E3FDE45-AF77-4B5C-9715-49D594BDF05E}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49103819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965786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Default value?</a:t>
                      </a:r>
                      <a:endParaRPr lang="en-SI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</a:t>
                      </a:r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4568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Readonly</a:t>
                      </a:r>
                      <a:r>
                        <a:rPr lang="en-US" dirty="0"/>
                        <a:t> property?</a:t>
                      </a:r>
                      <a:endParaRPr lang="en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set</a:t>
                      </a:r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8913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Hide a property?</a:t>
                      </a:r>
                      <a:endParaRPr lang="en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get, </a:t>
                      </a:r>
                      <a:r>
                        <a:rPr lang="en-US" dirty="0" err="1"/>
                        <a:t>ownKeys</a:t>
                      </a:r>
                      <a:r>
                        <a:rPr lang="en-US" dirty="0"/>
                        <a:t>, </a:t>
                      </a:r>
                      <a:r>
                        <a:rPr lang="en-US" dirty="0" err="1"/>
                        <a:t>getOwnPropertyDescr</a:t>
                      </a:r>
                      <a:r>
                        <a:rPr lang="en-US" dirty="0"/>
                        <a:t>.</a:t>
                      </a:r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16336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/>
                        <a:t>Memoization</a:t>
                      </a:r>
                      <a:r>
                        <a:rPr lang="en-US" dirty="0"/>
                        <a:t>?</a:t>
                      </a:r>
                      <a:endParaRPr lang="en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apply</a:t>
                      </a:r>
                      <a:endParaRPr lang="en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3755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6740780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Final though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71236" y="3051283"/>
            <a:ext cx="11018520" cy="677108"/>
          </a:xfrm>
        </p:spPr>
        <p:txBody>
          <a:bodyPr/>
          <a:lstStyle/>
          <a:p>
            <a:pPr marL="0" indent="0">
              <a:buNone/>
            </a:pPr>
            <a:r>
              <a:rPr lang="en-GB" sz="4400" b="1" noProof="0" dirty="0"/>
              <a:t>Not everything that saves lines, saves time.</a:t>
            </a:r>
          </a:p>
        </p:txBody>
      </p:sp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Sources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en-GB" noProof="0" dirty="0"/>
              <a:t>Repo: </a:t>
            </a:r>
            <a:r>
              <a:rPr lang="en-US" dirty="0" err="1">
                <a:hlinkClick r:id="rId3"/>
              </a:rPr>
              <a:t>GoranSiska</a:t>
            </a:r>
            <a:r>
              <a:rPr lang="en-US" dirty="0">
                <a:hlinkClick r:id="rId3"/>
              </a:rPr>
              <a:t>/</a:t>
            </a:r>
            <a:r>
              <a:rPr lang="en-US" dirty="0" err="1">
                <a:hlinkClick r:id="rId3"/>
              </a:rPr>
              <a:t>funwithproxies</a:t>
            </a:r>
            <a:r>
              <a:rPr lang="en-US" dirty="0">
                <a:hlinkClick r:id="rId3"/>
              </a:rPr>
              <a:t> (github.com)</a:t>
            </a:r>
            <a:endParaRPr lang="en-US" dirty="0"/>
          </a:p>
          <a:p>
            <a:r>
              <a:rPr lang="en-US" noProof="0" dirty="0"/>
              <a:t>Specs: </a:t>
            </a:r>
            <a:r>
              <a:rPr lang="en-US" dirty="0">
                <a:hlinkClick r:id="rId4"/>
              </a:rPr>
              <a:t>Proxy - JavaScript | MDN (mozilla.org)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65942418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903927">
            <a:off x="6807249" y="1892995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 dirty="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 dirty="0">
                <a:solidFill>
                  <a:srgbClr val="832B8F"/>
                </a:solidFill>
              </a:rPr>
              <a:t>love</a:t>
            </a:r>
            <a:r>
              <a:rPr lang="en-HR" sz="2800" dirty="0">
                <a:solidFill>
                  <a:schemeClr val="tx1"/>
                </a:solidFill>
              </a:rPr>
              <a:t> to get grades.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 dirty="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us your feedback.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You may even </a:t>
            </a:r>
            <a:r>
              <a:rPr lang="en-HR" sz="2800" dirty="0">
                <a:solidFill>
                  <a:srgbClr val="ED2FA0"/>
                </a:solidFill>
              </a:rPr>
              <a:t>win</a:t>
            </a:r>
            <a:r>
              <a:rPr lang="en-HR" sz="2800" dirty="0">
                <a:solidFill>
                  <a:schemeClr val="tx1"/>
                </a:solidFill>
              </a:rPr>
              <a:t> some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FunWithProxies</Template>
  <TotalTime>7496</TotalTime>
  <Words>351</Words>
  <Application>Microsoft Office PowerPoint</Application>
  <PresentationFormat>Widescreen</PresentationFormat>
  <Paragraphs>89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Cordia New</vt:lpstr>
      <vt:lpstr>Courier New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PowerPoint Presentation</vt:lpstr>
      <vt:lpstr>ComeFrom</vt:lpstr>
      <vt:lpstr>ComeFrom</vt:lpstr>
      <vt:lpstr>PowerPoint Presentation</vt:lpstr>
      <vt:lpstr>Proxy</vt:lpstr>
      <vt:lpstr>PowerPoint Presentation</vt:lpstr>
      <vt:lpstr>Questions</vt:lpstr>
      <vt:lpstr>Answers</vt:lpstr>
      <vt:lpstr>Final though</vt:lpstr>
      <vt:lpstr>Sources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Goran Siska</dc:creator>
  <cp:keywords/>
  <dc:description/>
  <cp:lastModifiedBy>Goran Siska</cp:lastModifiedBy>
  <cp:revision>8</cp:revision>
  <dcterms:created xsi:type="dcterms:W3CDTF">2023-08-24T11:36:27Z</dcterms:created>
  <dcterms:modified xsi:type="dcterms:W3CDTF">2023-09-27T09:00:01Z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