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901" r:id="rId2"/>
    <p:sldId id="2860" r:id="rId3"/>
    <p:sldId id="2902" r:id="rId4"/>
    <p:sldId id="2895" r:id="rId5"/>
    <p:sldId id="2908" r:id="rId6"/>
    <p:sldId id="2903" r:id="rId7"/>
    <p:sldId id="2904" r:id="rId8"/>
    <p:sldId id="2905" r:id="rId9"/>
    <p:sldId id="2906" r:id="rId10"/>
    <p:sldId id="2907" r:id="rId11"/>
    <p:sldId id="2910" r:id="rId12"/>
    <p:sldId id="2923" r:id="rId13"/>
    <p:sldId id="2924" r:id="rId14"/>
    <p:sldId id="2576" r:id="rId15"/>
    <p:sldId id="2911" r:id="rId16"/>
    <p:sldId id="2912" r:id="rId17"/>
    <p:sldId id="2913" r:id="rId18"/>
    <p:sldId id="2914" r:id="rId19"/>
    <p:sldId id="2915" r:id="rId20"/>
    <p:sldId id="2916" r:id="rId21"/>
    <p:sldId id="10072" r:id="rId22"/>
    <p:sldId id="10073" r:id="rId23"/>
    <p:sldId id="10074" r:id="rId24"/>
    <p:sldId id="10075" r:id="rId25"/>
    <p:sldId id="2925" r:id="rId26"/>
    <p:sldId id="2909" r:id="rId27"/>
    <p:sldId id="10067" r:id="rId28"/>
    <p:sldId id="10068" r:id="rId29"/>
    <p:sldId id="10071" r:id="rId30"/>
    <p:sldId id="10069" r:id="rId31"/>
  </p:sldIdLst>
  <p:sldSz cx="24377650" cy="13716000"/>
  <p:notesSz cx="6858000" cy="9144000"/>
  <p:defaultTextStyle>
    <a:defPPr>
      <a:defRPr lang="en-US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1pPr>
    <a:lvl2pPr marL="912813" indent="-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2pPr>
    <a:lvl3pPr marL="1827213" indent="-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3pPr>
    <a:lvl4pPr marL="2741613" indent="-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4pPr>
    <a:lvl5pPr marL="3656013" indent="-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963"/>
    <a:srgbClr val="DE4276"/>
    <a:srgbClr val="D2D4D5"/>
    <a:srgbClr val="6C6D70"/>
    <a:srgbClr val="0E76BD"/>
    <a:srgbClr val="2B87C4"/>
    <a:srgbClr val="D2D3D4"/>
    <a:srgbClr val="F68D7A"/>
    <a:srgbClr val="BF1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92" autoAdjust="0"/>
    <p:restoredTop sz="95896" autoAdjust="0"/>
  </p:normalViewPr>
  <p:slideViewPr>
    <p:cSldViewPr snapToGrid="0" snapToObjects="1">
      <p:cViewPr varScale="1">
        <p:scale>
          <a:sx n="34" d="100"/>
          <a:sy n="34" d="100"/>
        </p:scale>
        <p:origin x="524" y="64"/>
      </p:cViewPr>
      <p:guideLst>
        <p:guide orient="horz" pos="4344"/>
        <p:guide pos="7678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96" d="100"/>
          <a:sy n="96" d="100"/>
        </p:scale>
        <p:origin x="336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A0E633-DE53-464A-86EF-9D46CC3E2FF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CD6D1E61-534C-4BDB-B37A-A22CD783E86A}">
      <dgm:prSet phldrT="[Text]"/>
      <dgm:spPr>
        <a:solidFill>
          <a:schemeClr val="accent4">
            <a:lumMod val="25000"/>
          </a:schemeClr>
        </a:solidFill>
      </dgm:spPr>
      <dgm:t>
        <a:bodyPr/>
        <a:lstStyle/>
        <a:p>
          <a:r>
            <a:rPr lang="en-US" dirty="0" err="1"/>
            <a:t>Naloži</a:t>
          </a:r>
          <a:r>
            <a:rPr lang="en-US" dirty="0"/>
            <a:t> </a:t>
          </a:r>
          <a:r>
            <a:rPr lang="en-US" dirty="0" err="1"/>
            <a:t>podatke</a:t>
          </a:r>
          <a:endParaRPr lang="en-US" dirty="0"/>
        </a:p>
      </dgm:t>
    </dgm:pt>
    <dgm:pt modelId="{CF37578B-8A63-4F50-9A95-CCCDB25C2DB8}" type="parTrans" cxnId="{085E3713-E977-4A15-914D-FA30FA52DCDA}">
      <dgm:prSet/>
      <dgm:spPr/>
      <dgm:t>
        <a:bodyPr/>
        <a:lstStyle/>
        <a:p>
          <a:endParaRPr lang="en-US"/>
        </a:p>
      </dgm:t>
    </dgm:pt>
    <dgm:pt modelId="{3702F958-8CF0-43A3-9F08-A47842F6F979}" type="sibTrans" cxnId="{085E3713-E977-4A15-914D-FA30FA52DCDA}">
      <dgm:prSet/>
      <dgm:spPr/>
      <dgm:t>
        <a:bodyPr/>
        <a:lstStyle/>
        <a:p>
          <a:endParaRPr lang="en-US"/>
        </a:p>
      </dgm:t>
    </dgm:pt>
    <dgm:pt modelId="{0AAD163A-6A13-44FA-9EE4-BCFC8D0770B1}">
      <dgm:prSet phldrT="[Text]"/>
      <dgm:spPr>
        <a:solidFill>
          <a:schemeClr val="accent4">
            <a:lumMod val="25000"/>
          </a:schemeClr>
        </a:solidFill>
      </dgm:spPr>
      <dgm:t>
        <a:bodyPr vert="horz"/>
        <a:lstStyle/>
        <a:p>
          <a:r>
            <a:rPr lang="en-US" dirty="0" err="1"/>
            <a:t>Pridobi</a:t>
          </a:r>
          <a:r>
            <a:rPr lang="en-US" dirty="0"/>
            <a:t> </a:t>
          </a:r>
          <a:r>
            <a:rPr lang="en-US" dirty="0" err="1"/>
            <a:t>zančilnsoti</a:t>
          </a:r>
          <a:endParaRPr lang="en-US" dirty="0"/>
        </a:p>
      </dgm:t>
    </dgm:pt>
    <dgm:pt modelId="{9F1B34C6-C82D-488A-BEDF-95E7BE7275E6}" type="parTrans" cxnId="{58785F71-A03A-44AA-B2F6-553F467C9495}">
      <dgm:prSet/>
      <dgm:spPr/>
      <dgm:t>
        <a:bodyPr/>
        <a:lstStyle/>
        <a:p>
          <a:endParaRPr lang="en-US"/>
        </a:p>
      </dgm:t>
    </dgm:pt>
    <dgm:pt modelId="{14EC41B3-2281-47E4-9E4D-C10F173DC302}" type="sibTrans" cxnId="{58785F71-A03A-44AA-B2F6-553F467C9495}">
      <dgm:prSet/>
      <dgm:spPr/>
      <dgm:t>
        <a:bodyPr/>
        <a:lstStyle/>
        <a:p>
          <a:endParaRPr lang="en-US"/>
        </a:p>
      </dgm:t>
    </dgm:pt>
    <dgm:pt modelId="{B067680A-4B58-46B2-9619-5D166B7CE76F}" type="pres">
      <dgm:prSet presAssocID="{FAA0E633-DE53-464A-86EF-9D46CC3E2FF8}" presName="Name0" presStyleCnt="0">
        <dgm:presLayoutVars>
          <dgm:dir/>
          <dgm:resizeHandles val="exact"/>
        </dgm:presLayoutVars>
      </dgm:prSet>
      <dgm:spPr/>
    </dgm:pt>
    <dgm:pt modelId="{AE19F727-B4C8-40AE-A927-32B867C8043B}" type="pres">
      <dgm:prSet presAssocID="{CD6D1E61-534C-4BDB-B37A-A22CD783E86A}" presName="node" presStyleLbl="node1" presStyleIdx="0" presStyleCnt="2">
        <dgm:presLayoutVars>
          <dgm:bulletEnabled val="1"/>
        </dgm:presLayoutVars>
      </dgm:prSet>
      <dgm:spPr/>
    </dgm:pt>
    <dgm:pt modelId="{60F576CC-0CE3-4075-BE5F-84F1EB8FB206}" type="pres">
      <dgm:prSet presAssocID="{3702F958-8CF0-43A3-9F08-A47842F6F979}" presName="sibTrans" presStyleLbl="sibTrans2D1" presStyleIdx="0" presStyleCnt="1"/>
      <dgm:spPr/>
    </dgm:pt>
    <dgm:pt modelId="{6F320F47-E3F7-4EF1-825A-E492B9259FE1}" type="pres">
      <dgm:prSet presAssocID="{3702F958-8CF0-43A3-9F08-A47842F6F979}" presName="connectorText" presStyleLbl="sibTrans2D1" presStyleIdx="0" presStyleCnt="1"/>
      <dgm:spPr/>
    </dgm:pt>
    <dgm:pt modelId="{8F33CAC6-4A67-4A0C-A26E-F9855DBE4113}" type="pres">
      <dgm:prSet presAssocID="{0AAD163A-6A13-44FA-9EE4-BCFC8D0770B1}" presName="node" presStyleLbl="node1" presStyleIdx="1" presStyleCnt="2">
        <dgm:presLayoutVars>
          <dgm:bulletEnabled val="1"/>
        </dgm:presLayoutVars>
      </dgm:prSet>
      <dgm:spPr>
        <a:xfrm>
          <a:off x="2152429" y="1937761"/>
          <a:ext cx="1491323" cy="1361110"/>
        </a:xfrm>
      </dgm:spPr>
    </dgm:pt>
  </dgm:ptLst>
  <dgm:cxnLst>
    <dgm:cxn modelId="{E02AC60A-32B0-49AF-BF5C-B35291D908CE}" type="presOf" srcId="{FAA0E633-DE53-464A-86EF-9D46CC3E2FF8}" destId="{B067680A-4B58-46B2-9619-5D166B7CE76F}" srcOrd="0" destOrd="0" presId="urn:microsoft.com/office/officeart/2005/8/layout/process1"/>
    <dgm:cxn modelId="{085E3713-E977-4A15-914D-FA30FA52DCDA}" srcId="{FAA0E633-DE53-464A-86EF-9D46CC3E2FF8}" destId="{CD6D1E61-534C-4BDB-B37A-A22CD783E86A}" srcOrd="0" destOrd="0" parTransId="{CF37578B-8A63-4F50-9A95-CCCDB25C2DB8}" sibTransId="{3702F958-8CF0-43A3-9F08-A47842F6F979}"/>
    <dgm:cxn modelId="{7A29E722-E4EA-463E-9320-75C3B3DC7836}" type="presOf" srcId="{0AAD163A-6A13-44FA-9EE4-BCFC8D0770B1}" destId="{8F33CAC6-4A67-4A0C-A26E-F9855DBE4113}" srcOrd="0" destOrd="0" presId="urn:microsoft.com/office/officeart/2005/8/layout/process1"/>
    <dgm:cxn modelId="{58785F71-A03A-44AA-B2F6-553F467C9495}" srcId="{FAA0E633-DE53-464A-86EF-9D46CC3E2FF8}" destId="{0AAD163A-6A13-44FA-9EE4-BCFC8D0770B1}" srcOrd="1" destOrd="0" parTransId="{9F1B34C6-C82D-488A-BEDF-95E7BE7275E6}" sibTransId="{14EC41B3-2281-47E4-9E4D-C10F173DC302}"/>
    <dgm:cxn modelId="{9E001874-EFA4-4C08-B35C-01344AFFFBBA}" type="presOf" srcId="{3702F958-8CF0-43A3-9F08-A47842F6F979}" destId="{60F576CC-0CE3-4075-BE5F-84F1EB8FB206}" srcOrd="0" destOrd="0" presId="urn:microsoft.com/office/officeart/2005/8/layout/process1"/>
    <dgm:cxn modelId="{65331BA3-B007-4766-8A28-B075E5BC4E02}" type="presOf" srcId="{3702F958-8CF0-43A3-9F08-A47842F6F979}" destId="{6F320F47-E3F7-4EF1-825A-E492B9259FE1}" srcOrd="1" destOrd="0" presId="urn:microsoft.com/office/officeart/2005/8/layout/process1"/>
    <dgm:cxn modelId="{3EA614B9-8D63-457D-A89B-C9E7FD112E91}" type="presOf" srcId="{CD6D1E61-534C-4BDB-B37A-A22CD783E86A}" destId="{AE19F727-B4C8-40AE-A927-32B867C8043B}" srcOrd="0" destOrd="0" presId="urn:microsoft.com/office/officeart/2005/8/layout/process1"/>
    <dgm:cxn modelId="{B5F87AA2-A647-4BDF-B33F-D4EA5575865C}" type="presParOf" srcId="{B067680A-4B58-46B2-9619-5D166B7CE76F}" destId="{AE19F727-B4C8-40AE-A927-32B867C8043B}" srcOrd="0" destOrd="0" presId="urn:microsoft.com/office/officeart/2005/8/layout/process1"/>
    <dgm:cxn modelId="{FA56DE50-3E92-438C-A5BE-B3CDEEC1D58E}" type="presParOf" srcId="{B067680A-4B58-46B2-9619-5D166B7CE76F}" destId="{60F576CC-0CE3-4075-BE5F-84F1EB8FB206}" srcOrd="1" destOrd="0" presId="urn:microsoft.com/office/officeart/2005/8/layout/process1"/>
    <dgm:cxn modelId="{0597A340-CFAA-4F5D-BA6B-27612BBA176D}" type="presParOf" srcId="{60F576CC-0CE3-4075-BE5F-84F1EB8FB206}" destId="{6F320F47-E3F7-4EF1-825A-E492B9259FE1}" srcOrd="0" destOrd="0" presId="urn:microsoft.com/office/officeart/2005/8/layout/process1"/>
    <dgm:cxn modelId="{19BAA422-C13D-49F8-9928-A89755AE1DE6}" type="presParOf" srcId="{B067680A-4B58-46B2-9619-5D166B7CE76F}" destId="{8F33CAC6-4A67-4A0C-A26E-F9855DBE4113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A0E633-DE53-464A-86EF-9D46CC3E2FF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B14B51ED-634C-4AD1-B292-0C6B272A2EC9}">
      <dgm:prSet phldrT="[Text]"/>
      <dgm:spPr>
        <a:solidFill>
          <a:schemeClr val="accent4">
            <a:lumMod val="25000"/>
          </a:schemeClr>
        </a:solidFill>
      </dgm:spPr>
      <dgm:t>
        <a:bodyPr vert="horz"/>
        <a:lstStyle/>
        <a:p>
          <a:r>
            <a:rPr lang="en-US" dirty="0" err="1"/>
            <a:t>Treniraj</a:t>
          </a:r>
          <a:endParaRPr lang="en-US" dirty="0"/>
        </a:p>
      </dgm:t>
    </dgm:pt>
    <dgm:pt modelId="{85089105-4BB1-44B4-A1D7-8CB067F5B5BC}" type="parTrans" cxnId="{CB2752BD-2876-404C-B587-E1F118B77816}">
      <dgm:prSet/>
      <dgm:spPr/>
      <dgm:t>
        <a:bodyPr/>
        <a:lstStyle/>
        <a:p>
          <a:endParaRPr lang="en-US"/>
        </a:p>
      </dgm:t>
    </dgm:pt>
    <dgm:pt modelId="{70B53FA1-5562-4F69-8DDE-1C2AB458E00B}" type="sibTrans" cxnId="{CB2752BD-2876-404C-B587-E1F118B77816}">
      <dgm:prSet/>
      <dgm:spPr/>
      <dgm:t>
        <a:bodyPr/>
        <a:lstStyle/>
        <a:p>
          <a:endParaRPr lang="en-US"/>
        </a:p>
      </dgm:t>
    </dgm:pt>
    <dgm:pt modelId="{9C4EFFE0-5996-4348-A4B3-F21F856DF93E}">
      <dgm:prSet phldrT="[Text]"/>
      <dgm:spPr>
        <a:solidFill>
          <a:schemeClr val="accent4">
            <a:lumMod val="25000"/>
          </a:schemeClr>
        </a:solidFill>
      </dgm:spPr>
      <dgm:t>
        <a:bodyPr vert="horz"/>
        <a:lstStyle/>
        <a:p>
          <a:r>
            <a:rPr lang="en-US" dirty="0" err="1"/>
            <a:t>Testiraj</a:t>
          </a:r>
          <a:endParaRPr lang="en-US" dirty="0"/>
        </a:p>
      </dgm:t>
    </dgm:pt>
    <dgm:pt modelId="{EE8B7A4D-EB7C-4B84-BB5E-9D6B5E3714A3}" type="parTrans" cxnId="{506DF3D5-0DA5-4F11-B382-BB28D35DC3D7}">
      <dgm:prSet/>
      <dgm:spPr/>
      <dgm:t>
        <a:bodyPr/>
        <a:lstStyle/>
        <a:p>
          <a:endParaRPr lang="en-US"/>
        </a:p>
      </dgm:t>
    </dgm:pt>
    <dgm:pt modelId="{1802F4EE-8CC6-4FB1-BD83-9225B52FCCDD}" type="sibTrans" cxnId="{506DF3D5-0DA5-4F11-B382-BB28D35DC3D7}">
      <dgm:prSet/>
      <dgm:spPr/>
      <dgm:t>
        <a:bodyPr/>
        <a:lstStyle/>
        <a:p>
          <a:endParaRPr lang="en-US"/>
        </a:p>
      </dgm:t>
    </dgm:pt>
    <dgm:pt modelId="{B067680A-4B58-46B2-9619-5D166B7CE76F}" type="pres">
      <dgm:prSet presAssocID="{FAA0E633-DE53-464A-86EF-9D46CC3E2FF8}" presName="Name0" presStyleCnt="0">
        <dgm:presLayoutVars>
          <dgm:dir/>
          <dgm:resizeHandles val="exact"/>
        </dgm:presLayoutVars>
      </dgm:prSet>
      <dgm:spPr/>
    </dgm:pt>
    <dgm:pt modelId="{4D4DD813-2603-4ED3-BE87-F4B649C7AF9F}" type="pres">
      <dgm:prSet presAssocID="{B14B51ED-634C-4AD1-B292-0C6B272A2EC9}" presName="node" presStyleLbl="node1" presStyleIdx="0" presStyleCnt="2">
        <dgm:presLayoutVars>
          <dgm:bulletEnabled val="1"/>
        </dgm:presLayoutVars>
      </dgm:prSet>
      <dgm:spPr>
        <a:xfrm>
          <a:off x="4673188" y="1937761"/>
          <a:ext cx="1492503" cy="1361110"/>
        </a:xfrm>
      </dgm:spPr>
    </dgm:pt>
    <dgm:pt modelId="{611A43A3-2900-4EAE-8896-C6FC80A44456}" type="pres">
      <dgm:prSet presAssocID="{70B53FA1-5562-4F69-8DDE-1C2AB458E00B}" presName="sibTrans" presStyleLbl="sibTrans2D1" presStyleIdx="0" presStyleCnt="1"/>
      <dgm:spPr/>
    </dgm:pt>
    <dgm:pt modelId="{580545E4-E735-45CC-A474-7C4C96DC6AE0}" type="pres">
      <dgm:prSet presAssocID="{70B53FA1-5562-4F69-8DDE-1C2AB458E00B}" presName="connectorText" presStyleLbl="sibTrans2D1" presStyleIdx="0" presStyleCnt="1"/>
      <dgm:spPr/>
    </dgm:pt>
    <dgm:pt modelId="{44AA6DD7-4412-46FA-86A1-E66843CD770F}" type="pres">
      <dgm:prSet presAssocID="{9C4EFFE0-5996-4348-A4B3-F21F856DF93E}" presName="node" presStyleLbl="node1" presStyleIdx="1" presStyleCnt="2">
        <dgm:presLayoutVars>
          <dgm:bulletEnabled val="1"/>
        </dgm:presLayoutVars>
      </dgm:prSet>
      <dgm:spPr>
        <a:xfrm>
          <a:off x="7073099" y="1937761"/>
          <a:ext cx="1487807" cy="1361110"/>
        </a:xfrm>
      </dgm:spPr>
    </dgm:pt>
  </dgm:ptLst>
  <dgm:cxnLst>
    <dgm:cxn modelId="{E02AC60A-32B0-49AF-BF5C-B35291D908CE}" type="presOf" srcId="{FAA0E633-DE53-464A-86EF-9D46CC3E2FF8}" destId="{B067680A-4B58-46B2-9619-5D166B7CE76F}" srcOrd="0" destOrd="0" presId="urn:microsoft.com/office/officeart/2005/8/layout/process1"/>
    <dgm:cxn modelId="{C6D95E32-FAD8-450B-9D47-B65ADC4C0D23}" type="presOf" srcId="{70B53FA1-5562-4F69-8DDE-1C2AB458E00B}" destId="{611A43A3-2900-4EAE-8896-C6FC80A44456}" srcOrd="0" destOrd="0" presId="urn:microsoft.com/office/officeart/2005/8/layout/process1"/>
    <dgm:cxn modelId="{576E0B4D-ADDB-404D-8354-58617A9A90EB}" type="presOf" srcId="{70B53FA1-5562-4F69-8DDE-1C2AB458E00B}" destId="{580545E4-E735-45CC-A474-7C4C96DC6AE0}" srcOrd="1" destOrd="0" presId="urn:microsoft.com/office/officeart/2005/8/layout/process1"/>
    <dgm:cxn modelId="{B88CB355-FF69-45C9-9400-1221C1532189}" type="presOf" srcId="{B14B51ED-634C-4AD1-B292-0C6B272A2EC9}" destId="{4D4DD813-2603-4ED3-BE87-F4B649C7AF9F}" srcOrd="0" destOrd="0" presId="urn:microsoft.com/office/officeart/2005/8/layout/process1"/>
    <dgm:cxn modelId="{382A09B1-83D4-4A7D-9F87-C08B6692AB2F}" type="presOf" srcId="{9C4EFFE0-5996-4348-A4B3-F21F856DF93E}" destId="{44AA6DD7-4412-46FA-86A1-E66843CD770F}" srcOrd="0" destOrd="0" presId="urn:microsoft.com/office/officeart/2005/8/layout/process1"/>
    <dgm:cxn modelId="{CB2752BD-2876-404C-B587-E1F118B77816}" srcId="{FAA0E633-DE53-464A-86EF-9D46CC3E2FF8}" destId="{B14B51ED-634C-4AD1-B292-0C6B272A2EC9}" srcOrd="0" destOrd="0" parTransId="{85089105-4BB1-44B4-A1D7-8CB067F5B5BC}" sibTransId="{70B53FA1-5562-4F69-8DDE-1C2AB458E00B}"/>
    <dgm:cxn modelId="{506DF3D5-0DA5-4F11-B382-BB28D35DC3D7}" srcId="{FAA0E633-DE53-464A-86EF-9D46CC3E2FF8}" destId="{9C4EFFE0-5996-4348-A4B3-F21F856DF93E}" srcOrd="1" destOrd="0" parTransId="{EE8B7A4D-EB7C-4B84-BB5E-9D6B5E3714A3}" sibTransId="{1802F4EE-8CC6-4FB1-BD83-9225B52FCCDD}"/>
    <dgm:cxn modelId="{5B8992A7-9846-434F-B271-AB93B1E49799}" type="presParOf" srcId="{B067680A-4B58-46B2-9619-5D166B7CE76F}" destId="{4D4DD813-2603-4ED3-BE87-F4B649C7AF9F}" srcOrd="0" destOrd="0" presId="urn:microsoft.com/office/officeart/2005/8/layout/process1"/>
    <dgm:cxn modelId="{98A34447-97F8-41A9-9012-6FF9776E2C4E}" type="presParOf" srcId="{B067680A-4B58-46B2-9619-5D166B7CE76F}" destId="{611A43A3-2900-4EAE-8896-C6FC80A44456}" srcOrd="1" destOrd="0" presId="urn:microsoft.com/office/officeart/2005/8/layout/process1"/>
    <dgm:cxn modelId="{B00E354B-D06F-4E65-A1D3-1785A6D5B79F}" type="presParOf" srcId="{611A43A3-2900-4EAE-8896-C6FC80A44456}" destId="{580545E4-E735-45CC-A474-7C4C96DC6AE0}" srcOrd="0" destOrd="0" presId="urn:microsoft.com/office/officeart/2005/8/layout/process1"/>
    <dgm:cxn modelId="{341BC04A-6024-4E39-A5C9-C77D6BCA0095}" type="presParOf" srcId="{B067680A-4B58-46B2-9619-5D166B7CE76F}" destId="{44AA6DD7-4412-46FA-86A1-E66843CD770F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19F727-B4C8-40AE-A927-32B867C8043B}">
      <dsp:nvSpPr>
        <dsp:cNvPr id="0" name=""/>
        <dsp:cNvSpPr/>
      </dsp:nvSpPr>
      <dsp:spPr>
        <a:xfrm>
          <a:off x="666" y="254537"/>
          <a:ext cx="1421531" cy="852918"/>
        </a:xfrm>
        <a:prstGeom prst="roundRect">
          <a:avLst>
            <a:gd name="adj" fmla="val 10000"/>
          </a:avLst>
        </a:prstGeom>
        <a:solidFill>
          <a:schemeClr val="accent4">
            <a:lumMod val="2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Naloži</a:t>
          </a:r>
          <a:r>
            <a:rPr lang="en-US" sz="2000" kern="1200" dirty="0"/>
            <a:t> </a:t>
          </a:r>
          <a:r>
            <a:rPr lang="en-US" sz="2000" kern="1200" dirty="0" err="1"/>
            <a:t>podatke</a:t>
          </a:r>
          <a:endParaRPr lang="en-US" sz="2000" kern="1200" dirty="0"/>
        </a:p>
      </dsp:txBody>
      <dsp:txXfrm>
        <a:off x="25647" y="279518"/>
        <a:ext cx="1371569" cy="802956"/>
      </dsp:txXfrm>
    </dsp:sp>
    <dsp:sp modelId="{60F576CC-0CE3-4075-BE5F-84F1EB8FB206}">
      <dsp:nvSpPr>
        <dsp:cNvPr id="0" name=""/>
        <dsp:cNvSpPr/>
      </dsp:nvSpPr>
      <dsp:spPr>
        <a:xfrm>
          <a:off x="1564350" y="504727"/>
          <a:ext cx="301364" cy="35253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1564350" y="575235"/>
        <a:ext cx="210955" cy="211523"/>
      </dsp:txXfrm>
    </dsp:sp>
    <dsp:sp modelId="{8F33CAC6-4A67-4A0C-A26E-F9855DBE4113}">
      <dsp:nvSpPr>
        <dsp:cNvPr id="0" name=""/>
        <dsp:cNvSpPr/>
      </dsp:nvSpPr>
      <dsp:spPr>
        <a:xfrm>
          <a:off x="1990810" y="254537"/>
          <a:ext cx="1421531" cy="852918"/>
        </a:xfrm>
        <a:prstGeom prst="roundRect">
          <a:avLst>
            <a:gd name="adj" fmla="val 10000"/>
          </a:avLst>
        </a:prstGeom>
        <a:solidFill>
          <a:schemeClr val="accent4">
            <a:lumMod val="2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Pridobi</a:t>
          </a:r>
          <a:r>
            <a:rPr lang="en-US" sz="2000" kern="1200" dirty="0"/>
            <a:t> </a:t>
          </a:r>
          <a:r>
            <a:rPr lang="en-US" sz="2000" kern="1200" dirty="0" err="1"/>
            <a:t>zančilnsoti</a:t>
          </a:r>
          <a:endParaRPr lang="en-US" sz="2000" kern="1200" dirty="0"/>
        </a:p>
      </dsp:txBody>
      <dsp:txXfrm>
        <a:off x="2015791" y="279518"/>
        <a:ext cx="1371569" cy="8029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4DD813-2603-4ED3-BE87-F4B649C7AF9F}">
      <dsp:nvSpPr>
        <dsp:cNvPr id="0" name=""/>
        <dsp:cNvSpPr/>
      </dsp:nvSpPr>
      <dsp:spPr>
        <a:xfrm>
          <a:off x="666" y="302135"/>
          <a:ext cx="1420574" cy="852344"/>
        </a:xfrm>
        <a:prstGeom prst="roundRect">
          <a:avLst>
            <a:gd name="adj" fmla="val 10000"/>
          </a:avLst>
        </a:prstGeom>
        <a:solidFill>
          <a:schemeClr val="accent4">
            <a:lumMod val="2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Treniraj</a:t>
          </a:r>
          <a:endParaRPr lang="en-US" sz="2800" kern="1200" dirty="0"/>
        </a:p>
      </dsp:txBody>
      <dsp:txXfrm>
        <a:off x="25630" y="327099"/>
        <a:ext cx="1370646" cy="802416"/>
      </dsp:txXfrm>
    </dsp:sp>
    <dsp:sp modelId="{611A43A3-2900-4EAE-8896-C6FC80A44456}">
      <dsp:nvSpPr>
        <dsp:cNvPr id="0" name=""/>
        <dsp:cNvSpPr/>
      </dsp:nvSpPr>
      <dsp:spPr>
        <a:xfrm>
          <a:off x="1563298" y="552156"/>
          <a:ext cx="301161" cy="3523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1563298" y="622616"/>
        <a:ext cx="210813" cy="211382"/>
      </dsp:txXfrm>
    </dsp:sp>
    <dsp:sp modelId="{44AA6DD7-4412-46FA-86A1-E66843CD770F}">
      <dsp:nvSpPr>
        <dsp:cNvPr id="0" name=""/>
        <dsp:cNvSpPr/>
      </dsp:nvSpPr>
      <dsp:spPr>
        <a:xfrm>
          <a:off x="1989470" y="302135"/>
          <a:ext cx="1420574" cy="852344"/>
        </a:xfrm>
        <a:prstGeom prst="roundRect">
          <a:avLst>
            <a:gd name="adj" fmla="val 10000"/>
          </a:avLst>
        </a:prstGeom>
        <a:solidFill>
          <a:schemeClr val="accent4">
            <a:lumMod val="2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Testiraj</a:t>
          </a:r>
          <a:endParaRPr lang="en-US" sz="2800" kern="1200" dirty="0"/>
        </a:p>
      </dsp:txBody>
      <dsp:txXfrm>
        <a:off x="2014434" y="327099"/>
        <a:ext cx="1370646" cy="8024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5/21/2019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5/21/2019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561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934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211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3136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536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88824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616660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theme" Target="../theme/theme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4DE9DEDA-3AD0-544D-8A6C-1B7AF0998DC5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588613-02F5-784D-9EF6-286BAF7756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676400" y="3651250"/>
            <a:ext cx="210248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43" tIns="91422" rIns="182843" bIns="91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1029" name="Title Placeholder 3">
            <a:extLst>
              <a:ext uri="{FF2B5EF4-FFF2-40B4-BE49-F238E27FC236}">
                <a16:creationId xmlns:a16="http://schemas.microsoft.com/office/drawing/2014/main" id="{58B9BC8A-8CD8-A444-BB2E-BF2845D3A2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676400" y="730250"/>
            <a:ext cx="210248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1028" name="TextBox 9">
            <a:extLst>
              <a:ext uri="{FF2B5EF4-FFF2-40B4-BE49-F238E27FC236}">
                <a16:creationId xmlns:a16="http://schemas.microsoft.com/office/drawing/2014/main" id="{CC833890-52F5-FB48-9362-E5ABE7FAAD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212F41-D412-5A49-A68B-D14751B6C909}"/>
              </a:ext>
            </a:extLst>
          </p:cNvPr>
          <p:cNvPicPr>
            <a:picLocks noChangeAspect="1"/>
          </p:cNvPicPr>
          <p:nvPr userDrawn="1"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  <p:sldLayoutId id="2147484068" r:id="rId17"/>
    <p:sldLayoutId id="2147484069" r:id="rId18"/>
    <p:sldLayoutId id="2147484070" r:id="rId19"/>
    <p:sldLayoutId id="2147484071" r:id="rId20"/>
    <p:sldLayoutId id="2147484072" r:id="rId21"/>
    <p:sldLayoutId id="2147484073" r:id="rId22"/>
    <p:sldLayoutId id="2147484074" r:id="rId23"/>
    <p:sldLayoutId id="2147484075" r:id="rId24"/>
    <p:sldLayoutId id="2147484076" r:id="rId25"/>
    <p:sldLayoutId id="2147484077" r:id="rId26"/>
    <p:sldLayoutId id="2147484078" r:id="rId27"/>
    <p:sldLayoutId id="2147484079" r:id="rId28"/>
    <p:sldLayoutId id="2147484080" r:id="rId29"/>
    <p:sldLayoutId id="2147484081" r:id="rId30"/>
    <p:sldLayoutId id="2147484082" r:id="rId31"/>
    <p:sldLayoutId id="2147484083" r:id="rId32"/>
    <p:sldLayoutId id="2147484084" r:id="rId33"/>
    <p:sldLayoutId id="2147484085" r:id="rId34"/>
    <p:sldLayoutId id="2147484086" r:id="rId35"/>
    <p:sldLayoutId id="2147484087" r:id="rId36"/>
    <p:sldLayoutId id="2147484088" r:id="rId37"/>
    <p:sldLayoutId id="2147484089" r:id="rId38"/>
    <p:sldLayoutId id="2147484090" r:id="rId39"/>
    <p:sldLayoutId id="2147484091" r:id="rId40"/>
    <p:sldLayoutId id="2147484092" r:id="rId41"/>
    <p:sldLayoutId id="2147484093" r:id="rId42"/>
    <p:sldLayoutId id="2147484094" r:id="rId43"/>
    <p:sldLayoutId id="2147484095" r:id="rId44"/>
    <p:sldLayoutId id="2147484097" r:id="rId45"/>
    <p:sldLayoutId id="2147484098" r:id="rId46"/>
    <p:sldLayoutId id="2147484128" r:id="rId47"/>
    <p:sldLayoutId id="2147484130" r:id="rId48"/>
    <p:sldLayoutId id="2147484104" r:id="rId49"/>
    <p:sldLayoutId id="2147484105" r:id="rId50"/>
    <p:sldLayoutId id="2147484110" r:id="rId51"/>
    <p:sldLayoutId id="2147484111" r:id="rId52"/>
    <p:sldLayoutId id="2147484112" r:id="rId53"/>
    <p:sldLayoutId id="2147484113" r:id="rId54"/>
    <p:sldLayoutId id="2147484114" r:id="rId55"/>
    <p:sldLayoutId id="2147484115" r:id="rId56"/>
    <p:sldLayoutId id="2147484116" r:id="rId57"/>
    <p:sldLayoutId id="2147484117" r:id="rId58"/>
    <p:sldLayoutId id="2147484118" r:id="rId59"/>
    <p:sldLayoutId id="2147484119" r:id="rId60"/>
  </p:sldLayoutIdLst>
  <p:transition/>
  <p:hf hdr="0" ftr="0" dt="0"/>
  <p:txStyles>
    <p:titleStyle>
      <a:lvl1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6000" kern="120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2pPr>
      <a:lvl3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3pPr>
      <a:lvl4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4pPr>
      <a:lvl5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5pPr>
      <a:lvl6pPr marL="4572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6pPr>
      <a:lvl7pPr marL="9144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7pPr>
      <a:lvl8pPr marL="13716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8pPr>
      <a:lvl9pPr marL="18288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9pPr>
    </p:titleStyle>
    <p:bodyStyle>
      <a:lvl1pPr algn="l" defTabSz="1827213" rtl="0" eaLnBrk="1" fontAlgn="base" hangingPunct="1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defRPr lang="en-US" sz="48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marL="9128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40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2pPr>
      <a:lvl3pPr marL="18272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6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3pPr>
      <a:lvl4pPr marL="27416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4pPr>
      <a:lvl5pPr marL="36560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35.sv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3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image" Target="../media/image37.svg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4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>
            <a:extLst>
              <a:ext uri="{FF2B5EF4-FFF2-40B4-BE49-F238E27FC236}">
                <a16:creationId xmlns:a16="http://schemas.microsoft.com/office/drawing/2014/main" id="{F1E40051-72E2-BF45-B6A5-40BF4667E9C6}"/>
              </a:ext>
            </a:extLst>
          </p:cNvPr>
          <p:cNvSpPr/>
          <p:nvPr/>
        </p:nvSpPr>
        <p:spPr>
          <a:xfrm>
            <a:off x="9821863" y="4230688"/>
            <a:ext cx="4606925" cy="4608512"/>
          </a:xfrm>
          <a:prstGeom prst="ellipse">
            <a:avLst/>
          </a:prstGeom>
          <a:solidFill>
            <a:srgbClr val="422963"/>
          </a:solidFill>
          <a:ln w="76200"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7736E1E6-C687-2149-BEDE-06D3710F8E15}"/>
              </a:ext>
            </a:extLst>
          </p:cNvPr>
          <p:cNvSpPr/>
          <p:nvPr/>
        </p:nvSpPr>
        <p:spPr>
          <a:xfrm>
            <a:off x="4286250" y="4733925"/>
            <a:ext cx="3582988" cy="3584575"/>
          </a:xfrm>
          <a:prstGeom prst="ellipse">
            <a:avLst/>
          </a:prstGeom>
          <a:solidFill>
            <a:srgbClr val="4229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60A396DA-86CC-A84D-A129-AA0F93DD0E9D}"/>
              </a:ext>
            </a:extLst>
          </p:cNvPr>
          <p:cNvSpPr/>
          <p:nvPr/>
        </p:nvSpPr>
        <p:spPr>
          <a:xfrm>
            <a:off x="16508413" y="4733925"/>
            <a:ext cx="3582987" cy="3584575"/>
          </a:xfrm>
          <a:prstGeom prst="ellipse">
            <a:avLst/>
          </a:prstGeom>
          <a:solidFill>
            <a:srgbClr val="422963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4810714" y="1390650"/>
            <a:ext cx="14784817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Uporaba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metod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strojnega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9023350" y="930275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STROJNO UČENJE</a:t>
            </a:r>
          </a:p>
        </p:txBody>
      </p:sp>
      <p:sp>
        <p:nvSpPr>
          <p:cNvPr id="15367" name="TextBox 15">
            <a:extLst>
              <a:ext uri="{FF2B5EF4-FFF2-40B4-BE49-F238E27FC236}">
                <a16:creationId xmlns:a16="http://schemas.microsoft.com/office/drawing/2014/main" id="{7BC90355-3C9F-CC45-BD5A-74CDF4575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2388" y="10025063"/>
            <a:ext cx="4795837" cy="18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Klasične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metode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za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reševanje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klasifikacijskih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in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drugih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izzivov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,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ki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temlejijo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deterministični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matematični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obdelavi</a:t>
            </a:r>
            <a:endParaRPr lang="en-US" altLang="sr-Latn-RS" sz="2000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9DAFCEC-DE52-994B-A2B1-422A3E54677C}"/>
              </a:ext>
            </a:extLst>
          </p:cNvPr>
          <p:cNvSpPr txBox="1"/>
          <p:nvPr/>
        </p:nvSpPr>
        <p:spPr>
          <a:xfrm>
            <a:off x="3789129" y="9293225"/>
            <a:ext cx="494077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Statistične</a:t>
            </a:r>
            <a:r>
              <a: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32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metode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5369" name="TextBox 17">
            <a:extLst>
              <a:ext uri="{FF2B5EF4-FFF2-40B4-BE49-F238E27FC236}">
                <a16:creationId xmlns:a16="http://schemas.microsoft.com/office/drawing/2014/main" id="{4970B85C-F5E6-924E-A3C5-56AE02318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07575" y="10025063"/>
            <a:ext cx="4795838" cy="142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Nova knjižnica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podjetja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Microsoft,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ki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.NET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razvijalcem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omogoča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enostavno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pripravo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13FDD4-7FD6-CC49-8415-846BE39E2678}"/>
              </a:ext>
            </a:extLst>
          </p:cNvPr>
          <p:cNvSpPr txBox="1"/>
          <p:nvPr/>
        </p:nvSpPr>
        <p:spPr>
          <a:xfrm>
            <a:off x="11128933" y="9293225"/>
            <a:ext cx="214994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ML.NET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5371" name="TextBox 19">
            <a:extLst>
              <a:ext uri="{FF2B5EF4-FFF2-40B4-BE49-F238E27FC236}">
                <a16:creationId xmlns:a16="http://schemas.microsoft.com/office/drawing/2014/main" id="{1361C55C-DB1D-5249-A65C-EF8DDD905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55950" y="10025063"/>
            <a:ext cx="4795838" cy="18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Skupek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pristopov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,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ki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ne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vrnejo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zmeraj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garantirano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najboljšega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rezultata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ampak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se mu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različne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načine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poskušajo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približati</a:t>
            </a:r>
            <a:endParaRPr lang="en-US" altLang="sr-Latn-RS" sz="2000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C0F919-46A7-ED43-88C9-8210645C69BB}"/>
              </a:ext>
            </a:extLst>
          </p:cNvPr>
          <p:cNvSpPr txBox="1"/>
          <p:nvPr/>
        </p:nvSpPr>
        <p:spPr>
          <a:xfrm>
            <a:off x="15714564" y="9293225"/>
            <a:ext cx="507703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Hevristične</a:t>
            </a:r>
            <a:r>
              <a: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32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metode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8" name="Shape 2592">
            <a:extLst>
              <a:ext uri="{FF2B5EF4-FFF2-40B4-BE49-F238E27FC236}">
                <a16:creationId xmlns:a16="http://schemas.microsoft.com/office/drawing/2014/main" id="{2467ABAB-7CBD-4D16-9A43-2CFDC352F783}"/>
              </a:ext>
            </a:extLst>
          </p:cNvPr>
          <p:cNvSpPr/>
          <p:nvPr/>
        </p:nvSpPr>
        <p:spPr>
          <a:xfrm>
            <a:off x="10447676" y="4843046"/>
            <a:ext cx="3347283" cy="33472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2012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2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8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2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8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2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9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9"/>
                  <a:pt x="3000" y="4715"/>
                </a:cubicBezTo>
                <a:lnTo>
                  <a:pt x="4715" y="3000"/>
                </a:lnTo>
                <a:lnTo>
                  <a:pt x="5621" y="3543"/>
                </a:lnTo>
                <a:cubicBezTo>
                  <a:pt x="5777" y="3637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2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2"/>
                  <a:pt x="9331" y="2006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6"/>
                </a:lnTo>
                <a:cubicBezTo>
                  <a:pt x="12356" y="2352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2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7"/>
                  <a:pt x="15978" y="3543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9"/>
                  <a:pt x="18597" y="4722"/>
                  <a:pt x="18595" y="4725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2"/>
                  <a:pt x="20618" y="12012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9"/>
                  <a:pt x="17136" y="1968"/>
                  <a:pt x="16975" y="1968"/>
                </a:cubicBezTo>
                <a:cubicBezTo>
                  <a:pt x="16778" y="1968"/>
                  <a:pt x="16572" y="2043"/>
                  <a:pt x="16400" y="2145"/>
                </a:cubicBezTo>
                <a:lnTo>
                  <a:pt x="15473" y="2701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1"/>
                </a:cubicBezTo>
                <a:lnTo>
                  <a:pt x="5200" y="2145"/>
                </a:lnTo>
                <a:cubicBezTo>
                  <a:pt x="5028" y="2043"/>
                  <a:pt x="4822" y="1968"/>
                  <a:pt x="4625" y="1968"/>
                </a:cubicBezTo>
                <a:cubicBezTo>
                  <a:pt x="4464" y="1968"/>
                  <a:pt x="4308" y="2019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2"/>
                  <a:pt x="0" y="9361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9"/>
                </a:cubicBezTo>
                <a:lnTo>
                  <a:pt x="2145" y="16400"/>
                </a:lnTo>
                <a:cubicBezTo>
                  <a:pt x="1959" y="16713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3"/>
                  <a:pt x="19455" y="16400"/>
                </a:cubicBezTo>
                <a:lnTo>
                  <a:pt x="18902" y="15479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1"/>
                </a:lnTo>
                <a:cubicBezTo>
                  <a:pt x="21600" y="8962"/>
                  <a:pt x="21233" y="8730"/>
                  <a:pt x="20880" y="8641"/>
                </a:cubicBezTo>
                <a:moveTo>
                  <a:pt x="15709" y="10800"/>
                </a:moveTo>
                <a:cubicBezTo>
                  <a:pt x="15709" y="13346"/>
                  <a:pt x="13771" y="15438"/>
                  <a:pt x="11291" y="15685"/>
                </a:cubicBezTo>
                <a:lnTo>
                  <a:pt x="11291" y="12694"/>
                </a:lnTo>
                <a:cubicBezTo>
                  <a:pt x="12137" y="12476"/>
                  <a:pt x="12764" y="11714"/>
                  <a:pt x="12764" y="10800"/>
                </a:cubicBezTo>
                <a:cubicBezTo>
                  <a:pt x="12764" y="10630"/>
                  <a:pt x="12735" y="10468"/>
                  <a:pt x="12694" y="10310"/>
                </a:cubicBezTo>
                <a:lnTo>
                  <a:pt x="15308" y="8857"/>
                </a:lnTo>
                <a:cubicBezTo>
                  <a:pt x="15565" y="9453"/>
                  <a:pt x="15709" y="10110"/>
                  <a:pt x="15709" y="10800"/>
                </a:cubicBezTo>
                <a:moveTo>
                  <a:pt x="9818" y="10800"/>
                </a:moveTo>
                <a:cubicBezTo>
                  <a:pt x="9818" y="10258"/>
                  <a:pt x="10258" y="9818"/>
                  <a:pt x="10800" y="9818"/>
                </a:cubicBezTo>
                <a:cubicBezTo>
                  <a:pt x="11342" y="9818"/>
                  <a:pt x="11782" y="10258"/>
                  <a:pt x="11782" y="10800"/>
                </a:cubicBezTo>
                <a:cubicBezTo>
                  <a:pt x="11782" y="11342"/>
                  <a:pt x="11342" y="11782"/>
                  <a:pt x="10800" y="11782"/>
                </a:cubicBezTo>
                <a:cubicBezTo>
                  <a:pt x="10258" y="11782"/>
                  <a:pt x="9818" y="11342"/>
                  <a:pt x="9818" y="10800"/>
                </a:cubicBezTo>
                <a:moveTo>
                  <a:pt x="10309" y="15685"/>
                </a:moveTo>
                <a:cubicBezTo>
                  <a:pt x="7829" y="15438"/>
                  <a:pt x="5891" y="13346"/>
                  <a:pt x="5891" y="10800"/>
                </a:cubicBezTo>
                <a:cubicBezTo>
                  <a:pt x="5891" y="10110"/>
                  <a:pt x="6035" y="9453"/>
                  <a:pt x="6292" y="8857"/>
                </a:cubicBezTo>
                <a:lnTo>
                  <a:pt x="8906" y="10310"/>
                </a:lnTo>
                <a:cubicBezTo>
                  <a:pt x="8865" y="10468"/>
                  <a:pt x="8836" y="10630"/>
                  <a:pt x="8836" y="10800"/>
                </a:cubicBezTo>
                <a:cubicBezTo>
                  <a:pt x="8836" y="11714"/>
                  <a:pt x="9463" y="12476"/>
                  <a:pt x="10309" y="12694"/>
                </a:cubicBezTo>
                <a:cubicBezTo>
                  <a:pt x="10309" y="12694"/>
                  <a:pt x="10309" y="15685"/>
                  <a:pt x="10309" y="15685"/>
                </a:cubicBezTo>
                <a:close/>
                <a:moveTo>
                  <a:pt x="10800" y="5891"/>
                </a:moveTo>
                <a:cubicBezTo>
                  <a:pt x="12470" y="5891"/>
                  <a:pt x="13942" y="6727"/>
                  <a:pt x="14829" y="8000"/>
                </a:cubicBezTo>
                <a:lnTo>
                  <a:pt x="12220" y="9450"/>
                </a:lnTo>
                <a:cubicBezTo>
                  <a:pt x="11862" y="9074"/>
                  <a:pt x="11360" y="8836"/>
                  <a:pt x="10800" y="8836"/>
                </a:cubicBezTo>
                <a:cubicBezTo>
                  <a:pt x="10240" y="8836"/>
                  <a:pt x="9738" y="9074"/>
                  <a:pt x="9380" y="9450"/>
                </a:cubicBezTo>
                <a:lnTo>
                  <a:pt x="6771" y="8000"/>
                </a:lnTo>
                <a:cubicBezTo>
                  <a:pt x="7658" y="6727"/>
                  <a:pt x="9130" y="5891"/>
                  <a:pt x="10800" y="5891"/>
                </a:cubicBezTo>
                <a:moveTo>
                  <a:pt x="10800" y="4909"/>
                </a:moveTo>
                <a:cubicBezTo>
                  <a:pt x="7547" y="4909"/>
                  <a:pt x="4909" y="7547"/>
                  <a:pt x="4909" y="10800"/>
                </a:cubicBezTo>
                <a:cubicBezTo>
                  <a:pt x="4909" y="14054"/>
                  <a:pt x="7547" y="16691"/>
                  <a:pt x="10800" y="16691"/>
                </a:cubicBezTo>
                <a:cubicBezTo>
                  <a:pt x="14053" y="16691"/>
                  <a:pt x="16691" y="14054"/>
                  <a:pt x="16691" y="10800"/>
                </a:cubicBezTo>
                <a:cubicBezTo>
                  <a:pt x="16691" y="7547"/>
                  <a:pt x="14053" y="4909"/>
                  <a:pt x="10800" y="4909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" name="Shape 2545">
            <a:extLst>
              <a:ext uri="{FF2B5EF4-FFF2-40B4-BE49-F238E27FC236}">
                <a16:creationId xmlns:a16="http://schemas.microsoft.com/office/drawing/2014/main" id="{D2F02FBD-3E6C-4A0A-A81F-CFC4E8325D76}"/>
              </a:ext>
            </a:extLst>
          </p:cNvPr>
          <p:cNvSpPr/>
          <p:nvPr/>
        </p:nvSpPr>
        <p:spPr>
          <a:xfrm>
            <a:off x="4881562" y="5265738"/>
            <a:ext cx="2490788" cy="24907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9"/>
                </a:moveTo>
                <a:cubicBezTo>
                  <a:pt x="5377" y="20619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3336" y="982"/>
                  <a:pt x="15638" y="1950"/>
                  <a:pt x="17377" y="3529"/>
                </a:cubicBezTo>
                <a:lnTo>
                  <a:pt x="10453" y="10453"/>
                </a:lnTo>
                <a:cubicBezTo>
                  <a:pt x="10364" y="10542"/>
                  <a:pt x="10309" y="10665"/>
                  <a:pt x="10309" y="10800"/>
                </a:cubicBezTo>
                <a:cubicBezTo>
                  <a:pt x="10309" y="11072"/>
                  <a:pt x="10529" y="11291"/>
                  <a:pt x="10800" y="11291"/>
                </a:cubicBezTo>
                <a:lnTo>
                  <a:pt x="20594" y="11291"/>
                </a:lnTo>
                <a:cubicBezTo>
                  <a:pt x="20336" y="16484"/>
                  <a:pt x="16057" y="20619"/>
                  <a:pt x="10800" y="20619"/>
                </a:cubicBezTo>
                <a:moveTo>
                  <a:pt x="20594" y="10309"/>
                </a:moveTo>
                <a:lnTo>
                  <a:pt x="11985" y="10309"/>
                </a:lnTo>
                <a:lnTo>
                  <a:pt x="18071" y="4223"/>
                </a:lnTo>
                <a:cubicBezTo>
                  <a:pt x="19541" y="5852"/>
                  <a:pt x="20477" y="7971"/>
                  <a:pt x="20594" y="10309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5" name="Shape 2545">
            <a:extLst>
              <a:ext uri="{FF2B5EF4-FFF2-40B4-BE49-F238E27FC236}">
                <a16:creationId xmlns:a16="http://schemas.microsoft.com/office/drawing/2014/main" id="{177F13B9-BCB9-43D7-9B3A-160063D7306E}"/>
              </a:ext>
            </a:extLst>
          </p:cNvPr>
          <p:cNvSpPr/>
          <p:nvPr/>
        </p:nvSpPr>
        <p:spPr>
          <a:xfrm>
            <a:off x="17066643" y="5284788"/>
            <a:ext cx="2490788" cy="24907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9"/>
                </a:moveTo>
                <a:cubicBezTo>
                  <a:pt x="5377" y="20619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3336" y="982"/>
                  <a:pt x="15638" y="1950"/>
                  <a:pt x="17377" y="3529"/>
                </a:cubicBezTo>
                <a:lnTo>
                  <a:pt x="10453" y="10453"/>
                </a:lnTo>
                <a:cubicBezTo>
                  <a:pt x="10364" y="10542"/>
                  <a:pt x="10309" y="10665"/>
                  <a:pt x="10309" y="10800"/>
                </a:cubicBezTo>
                <a:cubicBezTo>
                  <a:pt x="10309" y="11072"/>
                  <a:pt x="10529" y="11291"/>
                  <a:pt x="10800" y="11291"/>
                </a:cubicBezTo>
                <a:lnTo>
                  <a:pt x="20594" y="11291"/>
                </a:lnTo>
                <a:cubicBezTo>
                  <a:pt x="20336" y="16484"/>
                  <a:pt x="16057" y="20619"/>
                  <a:pt x="10800" y="20619"/>
                </a:cubicBezTo>
                <a:moveTo>
                  <a:pt x="20594" y="10309"/>
                </a:moveTo>
                <a:lnTo>
                  <a:pt x="11985" y="10309"/>
                </a:lnTo>
                <a:lnTo>
                  <a:pt x="18071" y="4223"/>
                </a:lnTo>
                <a:cubicBezTo>
                  <a:pt x="19541" y="5852"/>
                  <a:pt x="20477" y="7971"/>
                  <a:pt x="20594" y="10309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KRATEK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UVOD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96011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Kaj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je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strojno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690884"/>
            <a:chOff x="3276792" y="4309397"/>
            <a:chExt cx="17072722" cy="1690968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To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pomeni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da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neke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množice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in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pripravijo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funkcijo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bo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lahko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nepričakovanih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vhodov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ocenila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klasifikacija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predikcija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ipd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.)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025422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Algoritmi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se(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sami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)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učijo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podatkih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857999"/>
            <a:ext cx="17073563" cy="1690884"/>
            <a:chOff x="3276792" y="4309397"/>
            <a:chExt cx="17072722" cy="1690967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Osnova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strojnega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matematičnih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statističnih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in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drugih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pristopov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omogočajo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da se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algoritem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samodejno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prilagaja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ocenjuje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)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potrebne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transformacije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iz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vhodov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15875680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Gre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za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uporabo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matematičnih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statističnih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in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drugih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pristopov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9432924"/>
            <a:ext cx="19146541" cy="1690884"/>
            <a:chOff x="3276792" y="4309397"/>
            <a:chExt cx="19145599" cy="1690967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Strojno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torej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preučuje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algoritme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skušajo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optimizirati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svoje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obnašanje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učinkovitost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)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reševanju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določene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naloge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tem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pa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uporabljajo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izkušnje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znanih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primerov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18320140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Gre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za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algoritme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izboljšujejo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svojo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učinkovitost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podlagi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izkušenj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Kaj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je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strojno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31B7F0-5BDC-4DE9-9550-8873882FE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350" y="3294063"/>
            <a:ext cx="8280400" cy="978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60530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Tipične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vrste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strojnega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vnaprej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pripravljenih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in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označenih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podatkov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.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vsak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vhod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imamo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tudi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.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095790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Nadzorovano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očenje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(supervised learning)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858000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Iskanje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vzorcev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kjer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ne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vemo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vnaprej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kakšni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so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12176131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Nenadzorovano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učenje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(unsupervised learning)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9432925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metod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uporabljajo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nagrajevanje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v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primeru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pozitivnih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rezultatov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algoritma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12657009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Učenje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z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nagrajevanjem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(reinforcement learning)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277720954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Nadzorovano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19781020" y="12592046"/>
            <a:ext cx="3779706" cy="584775"/>
            <a:chOff x="3276792" y="4309397"/>
            <a:chExt cx="3779521" cy="58480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295406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: NVidia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7692828-4EA1-4BC4-AABD-AF67182EC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1275" y="3514723"/>
            <a:ext cx="22473768" cy="763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25826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Nenadzorovano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2381869" cy="584775"/>
            <a:chOff x="3276792" y="4309397"/>
            <a:chExt cx="12381259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155580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vemo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točno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kakšni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so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pričakovani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izhodi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">
            <a:extLst>
              <a:ext uri="{FF2B5EF4-FFF2-40B4-BE49-F238E27FC236}">
                <a16:creationId xmlns:a16="http://schemas.microsoft.com/office/drawing/2014/main" id="{01F9D6CB-3C20-4945-A0B3-82471ED7025C}"/>
              </a:ext>
            </a:extLst>
          </p:cNvPr>
          <p:cNvGrpSpPr>
            <a:grpSpLocks/>
          </p:cNvGrpSpPr>
          <p:nvPr/>
        </p:nvGrpSpPr>
        <p:grpSpPr bwMode="auto">
          <a:xfrm>
            <a:off x="3695697" y="5113124"/>
            <a:ext cx="8056966" cy="584775"/>
            <a:chOff x="3276792" y="4309397"/>
            <a:chExt cx="8056574" cy="58480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7E09685-F1C5-45C5-9127-F073C589C426}"/>
                </a:ext>
              </a:extLst>
            </p:cNvPr>
            <p:cNvSpPr txBox="1"/>
            <p:nvPr/>
          </p:nvSpPr>
          <p:spPr>
            <a:xfrm>
              <a:off x="4102251" y="4309397"/>
              <a:ext cx="723111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Nimamo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primernih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podatkov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692CA34F-7293-43A2-B8A4-DF2F0BBAC00C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">
            <a:extLst>
              <a:ext uri="{FF2B5EF4-FFF2-40B4-BE49-F238E27FC236}">
                <a16:creationId xmlns:a16="http://schemas.microsoft.com/office/drawing/2014/main" id="{090C1321-7CA9-485C-A832-541D1C3E0558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5928886"/>
            <a:ext cx="3037964" cy="584775"/>
            <a:chOff x="3276792" y="4309397"/>
            <a:chExt cx="3037817" cy="584804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0869A6B-EE0D-4329-A916-7307C994A315}"/>
                </a:ext>
              </a:extLst>
            </p:cNvPr>
            <p:cNvSpPr txBox="1"/>
            <p:nvPr/>
          </p:nvSpPr>
          <p:spPr>
            <a:xfrm>
              <a:off x="4102251" y="4309397"/>
              <a:ext cx="221235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Primeri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: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3" name="Shape 2906">
              <a:extLst>
                <a:ext uri="{FF2B5EF4-FFF2-40B4-BE49-F238E27FC236}">
                  <a16:creationId xmlns:a16="http://schemas.microsoft.com/office/drawing/2014/main" id="{CFEDE360-95AD-4A21-8B29-1EDB1522713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4" name="Group 1">
            <a:extLst>
              <a:ext uri="{FF2B5EF4-FFF2-40B4-BE49-F238E27FC236}">
                <a16:creationId xmlns:a16="http://schemas.microsoft.com/office/drawing/2014/main" id="{4E74D063-4E9B-4A79-81B6-DAAA50161C10}"/>
              </a:ext>
            </a:extLst>
          </p:cNvPr>
          <p:cNvGrpSpPr>
            <a:grpSpLocks/>
          </p:cNvGrpSpPr>
          <p:nvPr/>
        </p:nvGrpSpPr>
        <p:grpSpPr bwMode="auto">
          <a:xfrm>
            <a:off x="4571993" y="6870700"/>
            <a:ext cx="3691989" cy="584775"/>
            <a:chOff x="3276792" y="4309397"/>
            <a:chExt cx="3691809" cy="584804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5CB4029-EF0D-4B76-AEE2-2D48D56DF926}"/>
                </a:ext>
              </a:extLst>
            </p:cNvPr>
            <p:cNvSpPr txBox="1"/>
            <p:nvPr/>
          </p:nvSpPr>
          <p:spPr>
            <a:xfrm>
              <a:off x="4102251" y="4309397"/>
              <a:ext cx="286635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Grupiranje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6" name="Shape 2906">
              <a:extLst>
                <a:ext uri="{FF2B5EF4-FFF2-40B4-BE49-F238E27FC236}">
                  <a16:creationId xmlns:a16="http://schemas.microsoft.com/office/drawing/2014/main" id="{A6653E4A-D96A-41F0-B2EB-978CEF467542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7" name="Group 1">
            <a:extLst>
              <a:ext uri="{FF2B5EF4-FFF2-40B4-BE49-F238E27FC236}">
                <a16:creationId xmlns:a16="http://schemas.microsoft.com/office/drawing/2014/main" id="{04BA8864-E376-431A-BC83-8D3E17E6F4C3}"/>
              </a:ext>
            </a:extLst>
          </p:cNvPr>
          <p:cNvGrpSpPr>
            <a:grpSpLocks/>
          </p:cNvGrpSpPr>
          <p:nvPr/>
        </p:nvGrpSpPr>
        <p:grpSpPr bwMode="auto">
          <a:xfrm>
            <a:off x="4571993" y="7594599"/>
            <a:ext cx="6229542" cy="584775"/>
            <a:chOff x="3276792" y="4309397"/>
            <a:chExt cx="6229238" cy="58480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AD8E62D-86B3-4BD8-B717-2687B3390D39}"/>
                </a:ext>
              </a:extLst>
            </p:cNvPr>
            <p:cNvSpPr txBox="1"/>
            <p:nvPr/>
          </p:nvSpPr>
          <p:spPr>
            <a:xfrm>
              <a:off x="4102251" y="4309397"/>
              <a:ext cx="540377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Zaznavanje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anomalij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9" name="Shape 2906">
              <a:extLst>
                <a:ext uri="{FF2B5EF4-FFF2-40B4-BE49-F238E27FC236}">
                  <a16:creationId xmlns:a16="http://schemas.microsoft.com/office/drawing/2014/main" id="{9D7EBDA8-40B5-4838-96B4-779D8807ADA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0" name="Group 1">
            <a:extLst>
              <a:ext uri="{FF2B5EF4-FFF2-40B4-BE49-F238E27FC236}">
                <a16:creationId xmlns:a16="http://schemas.microsoft.com/office/drawing/2014/main" id="{B06ADFEE-7220-44F0-9F96-007359D1C7A7}"/>
              </a:ext>
            </a:extLst>
          </p:cNvPr>
          <p:cNvGrpSpPr>
            <a:grpSpLocks/>
          </p:cNvGrpSpPr>
          <p:nvPr/>
        </p:nvGrpSpPr>
        <p:grpSpPr bwMode="auto">
          <a:xfrm>
            <a:off x="4571993" y="8318498"/>
            <a:ext cx="4897449" cy="584775"/>
            <a:chOff x="3276792" y="4309397"/>
            <a:chExt cx="4897209" cy="58480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B1B2A008-07DB-48CF-AEE2-FA4F24D5DAB0}"/>
                </a:ext>
              </a:extLst>
            </p:cNvPr>
            <p:cNvSpPr txBox="1"/>
            <p:nvPr/>
          </p:nvSpPr>
          <p:spPr>
            <a:xfrm>
              <a:off x="4102251" y="4309397"/>
              <a:ext cx="407175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“Autoencoders”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2" name="Shape 2906">
              <a:extLst>
                <a:ext uri="{FF2B5EF4-FFF2-40B4-BE49-F238E27FC236}">
                  <a16:creationId xmlns:a16="http://schemas.microsoft.com/office/drawing/2014/main" id="{5DE48FC0-D72F-4D68-A316-CD010698FA4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6" name="Group 1">
            <a:extLst>
              <a:ext uri="{FF2B5EF4-FFF2-40B4-BE49-F238E27FC236}">
                <a16:creationId xmlns:a16="http://schemas.microsoft.com/office/drawing/2014/main" id="{772955DE-6641-4ABD-AFB1-01EA0AD524DA}"/>
              </a:ext>
            </a:extLst>
          </p:cNvPr>
          <p:cNvGrpSpPr>
            <a:grpSpLocks/>
          </p:cNvGrpSpPr>
          <p:nvPr/>
        </p:nvGrpSpPr>
        <p:grpSpPr bwMode="auto">
          <a:xfrm>
            <a:off x="4571993" y="9059787"/>
            <a:ext cx="5102633" cy="584775"/>
            <a:chOff x="3276792" y="4309397"/>
            <a:chExt cx="5102382" cy="584804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18A47FE-C316-450C-9C4C-D6C1EAF81703}"/>
                </a:ext>
              </a:extLst>
            </p:cNvPr>
            <p:cNvSpPr txBox="1"/>
            <p:nvPr/>
          </p:nvSpPr>
          <p:spPr>
            <a:xfrm>
              <a:off x="4102251" y="4309397"/>
              <a:ext cx="427692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Iskanje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povezav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8" name="Shape 2906">
              <a:extLst>
                <a:ext uri="{FF2B5EF4-FFF2-40B4-BE49-F238E27FC236}">
                  <a16:creationId xmlns:a16="http://schemas.microsoft.com/office/drawing/2014/main" id="{D00E2969-8737-4DA6-869D-DBE05D55AFA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7239926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3695699" y="1847850"/>
            <a:ext cx="1707356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Tipični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izzivi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,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ki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jih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rešujemo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s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strojnim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učenjem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690884"/>
            <a:chOff x="3276792" y="4309397"/>
            <a:chExt cx="17072722" cy="1690968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Delo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naravnim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jezikom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kar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vključuje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razpoznavanje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pomena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strojno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prevajanje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in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samodejno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tvorjenje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besedil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metod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strojnega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. V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sodobnih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sistemih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še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vedno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pogosto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uporabljene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statistične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metode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.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21373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NLP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213554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Razbijanje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množice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več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podmnožic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enega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ali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več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atributov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3327991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Klasifikacija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52043" y="7631153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Napovedovanje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prihodnjih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podatkov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preteklih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podatkov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4031674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Napovedovanje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3">
            <a:extLst>
              <a:ext uri="{FF2B5EF4-FFF2-40B4-BE49-F238E27FC236}">
                <a16:creationId xmlns:a16="http://schemas.microsoft.com/office/drawing/2014/main" id="{695C8059-C3F0-4286-B584-1DBAD089AC30}"/>
              </a:ext>
            </a:extLst>
          </p:cNvPr>
          <p:cNvGrpSpPr>
            <a:grpSpLocks/>
          </p:cNvGrpSpPr>
          <p:nvPr/>
        </p:nvGrpSpPr>
        <p:grpSpPr bwMode="auto">
          <a:xfrm>
            <a:off x="3652043" y="9151981"/>
            <a:ext cx="17073563" cy="1229220"/>
            <a:chOff x="3276792" y="4309397"/>
            <a:chExt cx="17072722" cy="1229280"/>
          </a:xfrm>
        </p:grpSpPr>
        <p:sp>
          <p:nvSpPr>
            <p:cNvPr id="19" name="TextBox 14">
              <a:extLst>
                <a:ext uri="{FF2B5EF4-FFF2-40B4-BE49-F238E27FC236}">
                  <a16:creationId xmlns:a16="http://schemas.microsoft.com/office/drawing/2014/main" id="{9B6E88EB-EF15-4FA3-AB53-764FB98FC5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Razpoznavanje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objektov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segmentacija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slik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ipd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710FFC5-9C07-411A-839C-61395269C37F}"/>
                </a:ext>
              </a:extLst>
            </p:cNvPr>
            <p:cNvSpPr txBox="1"/>
            <p:nvPr/>
          </p:nvSpPr>
          <p:spPr>
            <a:xfrm>
              <a:off x="4102251" y="4309397"/>
              <a:ext cx="437790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Računalniški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vid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1" name="Shape 2906">
              <a:extLst>
                <a:ext uri="{FF2B5EF4-FFF2-40B4-BE49-F238E27FC236}">
                  <a16:creationId xmlns:a16="http://schemas.microsoft.com/office/drawing/2014/main" id="{BE8A6AAE-812C-4DBA-9A05-6D325F69A680}"/>
                </a:ext>
              </a:extLst>
            </p:cNvPr>
            <p:cNvSpPr/>
            <p:nvPr/>
          </p:nvSpPr>
          <p:spPr>
            <a:xfrm>
              <a:off x="3276792" y="4322099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7057141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Nekaj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pogostih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metod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Iskanje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več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najbližjih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sosedov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glede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izbrano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funkcijo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razdalje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707242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kNN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(k-Nearest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Neighbour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702996" y="5816794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Zaporedje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odločitvenih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korakov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enega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atributa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nas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koncu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pripelje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do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končne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odločitve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5381336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Odločitvena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drevesa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9432925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V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zadnjem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času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najbolj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popularna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oblika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to so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umetne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nevronske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mreže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1282660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ANN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5E2CD312-B8B7-4C8B-84B4-8B098E303FC6}"/>
              </a:ext>
            </a:extLst>
          </p:cNvPr>
          <p:cNvGrpSpPr>
            <a:grpSpLocks/>
          </p:cNvGrpSpPr>
          <p:nvPr/>
        </p:nvGrpSpPr>
        <p:grpSpPr bwMode="auto">
          <a:xfrm>
            <a:off x="3652043" y="7573188"/>
            <a:ext cx="17073563" cy="1229220"/>
            <a:chOff x="3276792" y="4309397"/>
            <a:chExt cx="17072722" cy="1229280"/>
          </a:xfrm>
        </p:grpSpPr>
        <p:sp>
          <p:nvSpPr>
            <p:cNvPr id="19" name="TextBox 10">
              <a:extLst>
                <a:ext uri="{FF2B5EF4-FFF2-40B4-BE49-F238E27FC236}">
                  <a16:creationId xmlns:a16="http://schemas.microsoft.com/office/drawing/2014/main" id="{62A13E27-FD4E-49FF-BF5C-77A7B6CD7C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Matematično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razibjanje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množice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več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razredov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DA3499F-079C-482C-8535-25AD1A629EC0}"/>
                </a:ext>
              </a:extLst>
            </p:cNvPr>
            <p:cNvSpPr txBox="1"/>
            <p:nvPr/>
          </p:nvSpPr>
          <p:spPr>
            <a:xfrm>
              <a:off x="4102251" y="4309397"/>
              <a:ext cx="1305101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SVM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1" name="Shape 2906">
              <a:extLst>
                <a:ext uri="{FF2B5EF4-FFF2-40B4-BE49-F238E27FC236}">
                  <a16:creationId xmlns:a16="http://schemas.microsoft.com/office/drawing/2014/main" id="{19642EEC-786C-417A-88E8-2D55B267191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754011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ANN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8278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Glavne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značilnosti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matematična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funkcija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vhode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pretvori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v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nek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544705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Aktivacijska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funkcija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702996" y="5816794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Število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nivojev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število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nevronov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nivoju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povezanost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med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točkami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472574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Arhitektura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mreže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52043" y="8521115"/>
            <a:ext cx="7603317" cy="584775"/>
            <a:chOff x="3276792" y="4309397"/>
            <a:chExt cx="7602942" cy="58480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677748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Število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izhodnih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nevronov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5E2CD312-B8B7-4C8B-84B4-8B098E303FC6}"/>
              </a:ext>
            </a:extLst>
          </p:cNvPr>
          <p:cNvGrpSpPr>
            <a:grpSpLocks/>
          </p:cNvGrpSpPr>
          <p:nvPr/>
        </p:nvGrpSpPr>
        <p:grpSpPr bwMode="auto">
          <a:xfrm>
            <a:off x="3652043" y="7573185"/>
            <a:ext cx="7435001" cy="584775"/>
            <a:chOff x="3276792" y="4309397"/>
            <a:chExt cx="7434635" cy="584804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DA3499F-079C-482C-8535-25AD1A629EC0}"/>
                </a:ext>
              </a:extLst>
            </p:cNvPr>
            <p:cNvSpPr txBox="1"/>
            <p:nvPr/>
          </p:nvSpPr>
          <p:spPr>
            <a:xfrm>
              <a:off x="4102251" y="4309397"/>
              <a:ext cx="660917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Število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vhodnih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nevronov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1" name="Shape 2906">
              <a:extLst>
                <a:ext uri="{FF2B5EF4-FFF2-40B4-BE49-F238E27FC236}">
                  <a16:creationId xmlns:a16="http://schemas.microsoft.com/office/drawing/2014/main" id="{19642EEC-786C-417A-88E8-2D55B267191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130990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3501312" y="1847850"/>
            <a:ext cx="9567043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Različne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arhiterkture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7337291" y="1387475"/>
            <a:ext cx="189507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MODELI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15240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Z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raziskavami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se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število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arhitektur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nevronskih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samo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še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povečuje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.</a:t>
            </a:r>
          </a:p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Pogledali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bomo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nekaj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najbolj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klasičnih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vrst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nevronskih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.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0505D-D84D-5748-93FF-CBE4FB9DD036}"/>
              </a:ext>
            </a:extLst>
          </p:cNvPr>
          <p:cNvSpPr txBox="1"/>
          <p:nvPr/>
        </p:nvSpPr>
        <p:spPr>
          <a:xfrm>
            <a:off x="14125575" y="94170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: 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Fjodor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van Veen (Asimov institute)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7F3A8BF-F32C-4A18-9A9F-814CF8656A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12" y="0"/>
            <a:ext cx="9144000" cy="13716000"/>
          </a:xfrm>
        </p:spPr>
      </p:pic>
    </p:spTree>
    <p:extLst>
      <p:ext uri="{BB962C8B-B14F-4D97-AF65-F5344CB8AC3E}">
        <p14:creationId xmlns:p14="http://schemas.microsoft.com/office/powerpoint/2010/main" val="2203766889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5735893" y="1847850"/>
            <a:ext cx="5097870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Perceptron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7337291" y="1387475"/>
            <a:ext cx="189507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MODELI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7853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ajpreprostejša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oblika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–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vzame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vhode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,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aplicira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aktivacijsko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funkcijo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in jo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pošlje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naprej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0505D-D84D-5748-93FF-CBE4FB9DD036}"/>
              </a:ext>
            </a:extLst>
          </p:cNvPr>
          <p:cNvSpPr txBox="1"/>
          <p:nvPr/>
        </p:nvSpPr>
        <p:spPr>
          <a:xfrm>
            <a:off x="14125575" y="94170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: 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Fjodor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van Veen (Asimov institute)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7F3A8BF-F32C-4A18-9A9F-814CF8656A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0" r="8900"/>
          <a:stretch>
            <a:fillRect/>
          </a:stretch>
        </p:blipFill>
        <p:spPr>
          <a:xfrm>
            <a:off x="0" y="0"/>
            <a:ext cx="12188825" cy="13716000"/>
          </a:xfr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6072525" y="1847850"/>
            <a:ext cx="4424609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FF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mreže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7337291" y="1387475"/>
            <a:ext cx="189507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MODELI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7853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Gre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za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popolnoma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povezanih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točk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,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kjer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se signal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zmeraj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premika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od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vhodov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proti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izhodu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.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0505D-D84D-5748-93FF-CBE4FB9DD036}"/>
              </a:ext>
            </a:extLst>
          </p:cNvPr>
          <p:cNvSpPr txBox="1"/>
          <p:nvPr/>
        </p:nvSpPr>
        <p:spPr>
          <a:xfrm>
            <a:off x="14125575" y="94170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: 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Fjodor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van Veen (Asimov institute)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7F3A8BF-F32C-4A18-9A9F-814CF8656A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3162"/>
            <a:ext cx="12188825" cy="9249675"/>
          </a:xfrm>
        </p:spPr>
      </p:pic>
    </p:spTree>
    <p:extLst>
      <p:ext uri="{BB962C8B-B14F-4D97-AF65-F5344CB8AC3E}">
        <p14:creationId xmlns:p14="http://schemas.microsoft.com/office/powerpoint/2010/main" val="99399625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5705438" y="1847850"/>
            <a:ext cx="5158785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RBF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mreže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7337291" y="1387475"/>
            <a:ext cx="189507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MODELI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7853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Gre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za tip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FF,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kjer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pa se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kot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aktivacijska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funkcija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uporablja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RBF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funkcija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.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Navadno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imajo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tri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nivoje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0505D-D84D-5748-93FF-CBE4FB9DD036}"/>
              </a:ext>
            </a:extLst>
          </p:cNvPr>
          <p:cNvSpPr txBox="1"/>
          <p:nvPr/>
        </p:nvSpPr>
        <p:spPr>
          <a:xfrm>
            <a:off x="14125575" y="94170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: 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Fjodor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van Veen (Asimov institute)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7F3A8BF-F32C-4A18-9A9F-814CF8656A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6649"/>
            <a:ext cx="12188825" cy="6722702"/>
          </a:xfrm>
        </p:spPr>
      </p:pic>
    </p:spTree>
    <p:extLst>
      <p:ext uri="{BB962C8B-B14F-4D97-AF65-F5344CB8AC3E}">
        <p14:creationId xmlns:p14="http://schemas.microsoft.com/office/powerpoint/2010/main" val="365311698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4343688" y="1847850"/>
            <a:ext cx="7882287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Globka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FF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mreža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7337291" y="1387475"/>
            <a:ext cx="189507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MODELI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15240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e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vrsta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nevronske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, s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katero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se je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začelo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raziskovanje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globokih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nevronskih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(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z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več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različnimi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nivoji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).</a:t>
            </a:r>
          </a:p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Vsebuje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(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vsaj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) 2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skrita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nivoja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0505D-D84D-5748-93FF-CBE4FB9DD036}"/>
              </a:ext>
            </a:extLst>
          </p:cNvPr>
          <p:cNvSpPr txBox="1"/>
          <p:nvPr/>
        </p:nvSpPr>
        <p:spPr>
          <a:xfrm>
            <a:off x="14125575" y="94170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: 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Fjodor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van Veen (Asimov institute)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7F3A8BF-F32C-4A18-9A9F-814CF8656A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9077"/>
            <a:ext cx="12188825" cy="11897845"/>
          </a:xfrm>
        </p:spPr>
      </p:pic>
    </p:spTree>
    <p:extLst>
      <p:ext uri="{BB962C8B-B14F-4D97-AF65-F5344CB8AC3E}">
        <p14:creationId xmlns:p14="http://schemas.microsoft.com/office/powerpoint/2010/main" val="413255380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2825646" y="1847850"/>
            <a:ext cx="10918375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Mreže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s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povratno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zanko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7337291" y="1387475"/>
            <a:ext cx="189507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MODELI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15240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NN so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vrsta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nevronskih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,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kjer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eden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ali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več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nevronov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svoj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izhod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pošljejo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nazaj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kot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vhod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z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nekim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zamikom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(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npr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.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Številom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iteracij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).</a:t>
            </a:r>
          </a:p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0505D-D84D-5748-93FF-CBE4FB9DD036}"/>
              </a:ext>
            </a:extLst>
          </p:cNvPr>
          <p:cNvSpPr txBox="1"/>
          <p:nvPr/>
        </p:nvSpPr>
        <p:spPr>
          <a:xfrm>
            <a:off x="14125575" y="94170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: 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Fjodor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van Veen (Asimov institute)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7F3A8BF-F32C-4A18-9A9F-814CF8656A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07592"/>
            <a:ext cx="12188825" cy="7500815"/>
          </a:xfrm>
        </p:spPr>
      </p:pic>
    </p:spTree>
    <p:extLst>
      <p:ext uri="{BB962C8B-B14F-4D97-AF65-F5344CB8AC3E}">
        <p14:creationId xmlns:p14="http://schemas.microsoft.com/office/powerpoint/2010/main" val="213749558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5735893" y="1847850"/>
            <a:ext cx="5097870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Perceptron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7337291" y="1387475"/>
            <a:ext cx="189507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MODELI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1154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L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TSM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predstavljajo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nadgradno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RNN in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vsebujejo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kompleksnejše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,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kiso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sposobni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zapomniti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stanje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več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iteracij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nazaj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.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0505D-D84D-5748-93FF-CBE4FB9DD036}"/>
              </a:ext>
            </a:extLst>
          </p:cNvPr>
          <p:cNvSpPr txBox="1"/>
          <p:nvPr/>
        </p:nvSpPr>
        <p:spPr>
          <a:xfrm>
            <a:off x="14125575" y="94170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: 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Fjodor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van Veen (Asimov institute)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7F3A8BF-F32C-4A18-9A9F-814CF8656A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01879"/>
            <a:ext cx="12188825" cy="7112242"/>
          </a:xfrm>
        </p:spPr>
      </p:pic>
    </p:spTree>
    <p:extLst>
      <p:ext uri="{BB962C8B-B14F-4D97-AF65-F5344CB8AC3E}">
        <p14:creationId xmlns:p14="http://schemas.microsoft.com/office/powerpoint/2010/main" val="3835534289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5367206" y="1847850"/>
            <a:ext cx="5835252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Autoencoder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7337291" y="1387475"/>
            <a:ext cx="189507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MODELI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226267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rsta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nevronske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,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se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uporablja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nenadzorovanem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učenju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.</a:t>
            </a:r>
          </a:p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Ker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imajo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skriti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nivoji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manj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nevronov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je med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učenjem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prisiljena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generalizirati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skupne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lastnosti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,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tako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da se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pogosto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uporabljajo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za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filtiriranje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podatkov</a:t>
            </a:r>
            <a:endParaRPr lang="en-US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0505D-D84D-5748-93FF-CBE4FB9DD036}"/>
              </a:ext>
            </a:extLst>
          </p:cNvPr>
          <p:cNvSpPr txBox="1"/>
          <p:nvPr/>
        </p:nvSpPr>
        <p:spPr>
          <a:xfrm>
            <a:off x="14125575" y="94170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: 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Fjodor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van Veen (Asimov institute)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7F3A8BF-F32C-4A18-9A9F-814CF8656A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25" y="0"/>
            <a:ext cx="10730975" cy="13716000"/>
          </a:xfrm>
        </p:spPr>
      </p:pic>
    </p:spTree>
    <p:extLst>
      <p:ext uri="{BB962C8B-B14F-4D97-AF65-F5344CB8AC3E}">
        <p14:creationId xmlns:p14="http://schemas.microsoft.com/office/powerpoint/2010/main" val="219950659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Aktivacijska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funkcija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2B78F006-B88D-4B40-88DC-2175E7E89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25675" y="4190999"/>
            <a:ext cx="8408196" cy="61150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18326C-F7EE-4119-8B6F-00E992D290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6075" y="3998032"/>
            <a:ext cx="9761538" cy="6500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641285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Pojemanje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gradienta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18C279-7C44-43E8-A8F7-B3FDBCE6C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750" y="3293984"/>
            <a:ext cx="11423650" cy="856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107456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Trening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ANN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ML.NET</a:t>
            </a: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1591678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Nvidia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471D0C50-A3B5-46FC-A274-86F375124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746" y="2955846"/>
            <a:ext cx="21170654" cy="903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66572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ROC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ML.NET</a:t>
            </a: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1591678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Wikipedia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67C68A8A-997D-40A8-8DAA-FEB80531C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069" y="3276700"/>
            <a:ext cx="9329921" cy="904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370870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OGRODJA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ML.NET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484985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Nekaj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razširjenih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ogrodji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OGRODJA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Google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ogrodje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tudi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eno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najbolj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razširjenih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ogrodji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strojno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(Python)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304850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TensorFlow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702996" y="5816794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Razvil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laboratorij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računalniški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vid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Berkley in se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pogosto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konvoluvijske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nevronske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mreže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(Python)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215041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Caffee2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9432925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Nov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igralec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trgu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ga 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razvil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Microsoft in ga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tudi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interno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uporablja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196710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ML.Net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5E2CD312-B8B7-4C8B-84B4-8B098E303FC6}"/>
              </a:ext>
            </a:extLst>
          </p:cNvPr>
          <p:cNvGrpSpPr>
            <a:grpSpLocks/>
          </p:cNvGrpSpPr>
          <p:nvPr/>
        </p:nvGrpSpPr>
        <p:grpSpPr bwMode="auto">
          <a:xfrm>
            <a:off x="3652043" y="7573188"/>
            <a:ext cx="17073563" cy="1229220"/>
            <a:chOff x="3276792" y="4309397"/>
            <a:chExt cx="17072722" cy="1229280"/>
          </a:xfrm>
        </p:grpSpPr>
        <p:sp>
          <p:nvSpPr>
            <p:cNvPr id="19" name="TextBox 10">
              <a:extLst>
                <a:ext uri="{FF2B5EF4-FFF2-40B4-BE49-F238E27FC236}">
                  <a16:creationId xmlns:a16="http://schemas.microsoft.com/office/drawing/2014/main" id="{62A13E27-FD4E-49FF-BF5C-77A7B6CD7C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Ogordje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sodi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pod Apache Foundation in ga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aktivno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razvija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Amazon. C++ in Python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DA3499F-079C-482C-8535-25AD1A629EC0}"/>
                </a:ext>
              </a:extLst>
            </p:cNvPr>
            <p:cNvSpPr txBox="1"/>
            <p:nvPr/>
          </p:nvSpPr>
          <p:spPr>
            <a:xfrm>
              <a:off x="4102251" y="4309397"/>
              <a:ext cx="182284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MXNet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1" name="Shape 2906">
              <a:extLst>
                <a:ext uri="{FF2B5EF4-FFF2-40B4-BE49-F238E27FC236}">
                  <a16:creationId xmlns:a16="http://schemas.microsoft.com/office/drawing/2014/main" id="{19642EEC-786C-417A-88E8-2D55B267191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5450413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Scenariji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za ML.NET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ML.NET</a:t>
            </a: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1591678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Microsoft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70CD138F-421F-4721-AA36-59CFF7141B2E}"/>
              </a:ext>
            </a:extLst>
          </p:cNvPr>
          <p:cNvSpPr txBox="1"/>
          <p:nvPr/>
        </p:nvSpPr>
        <p:spPr>
          <a:xfrm>
            <a:off x="13402788" y="9669116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Segmnetacija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strank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BD012C-A575-4826-AA71-CF66DD49AC4D}"/>
              </a:ext>
            </a:extLst>
          </p:cNvPr>
          <p:cNvSpPr txBox="1"/>
          <p:nvPr/>
        </p:nvSpPr>
        <p:spPr>
          <a:xfrm>
            <a:off x="13402788" y="7698745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Priporočila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880255F-6645-4B1A-8122-A10A7F5872F5}"/>
              </a:ext>
            </a:extLst>
          </p:cNvPr>
          <p:cNvSpPr txBox="1"/>
          <p:nvPr/>
        </p:nvSpPr>
        <p:spPr>
          <a:xfrm>
            <a:off x="13402788" y="5785640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Napovedovanje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vzdrževanja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6D465F4-72A3-4680-8FDB-771E29DE1624}"/>
              </a:ext>
            </a:extLst>
          </p:cNvPr>
          <p:cNvSpPr txBox="1"/>
          <p:nvPr/>
        </p:nvSpPr>
        <p:spPr>
          <a:xfrm>
            <a:off x="13402788" y="3823100"/>
            <a:ext cx="9141619" cy="10892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Napovedni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modeli</a:t>
            </a:r>
            <a:endParaRPr lang="en-US" sz="3599" dirty="0">
              <a:solidFill>
                <a:srgbClr val="C00000"/>
              </a:solidFill>
              <a:latin typeface="Segoe UI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6878207-37D2-4646-9A9E-BB161668A60F}"/>
              </a:ext>
            </a:extLst>
          </p:cNvPr>
          <p:cNvSpPr/>
          <p:nvPr/>
        </p:nvSpPr>
        <p:spPr bwMode="auto">
          <a:xfrm>
            <a:off x="4321332" y="7389977"/>
            <a:ext cx="1371243" cy="137124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93250" rIns="0" bIns="93250" numCol="1" rtlCol="0" anchor="ctr" anchorCtr="0" compatLnSpc="1">
            <a:prstTxWarp prst="textNoShape">
              <a:avLst/>
            </a:prstTxWarp>
          </a:bodyPr>
          <a:lstStyle/>
          <a:p>
            <a:pPr algn="ctr" defTabSz="1864478" eaLnBrk="1" hangingPunct="1">
              <a:defRPr/>
            </a:pPr>
            <a:endParaRPr lang="en-US" sz="2399">
              <a:gradFill>
                <a:gsLst>
                  <a:gs pos="40075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40C9117-FE41-4EB8-B3E4-0FB432698EEC}"/>
              </a:ext>
            </a:extLst>
          </p:cNvPr>
          <p:cNvSpPr/>
          <p:nvPr/>
        </p:nvSpPr>
        <p:spPr bwMode="auto">
          <a:xfrm>
            <a:off x="4306094" y="9470955"/>
            <a:ext cx="1371243" cy="137124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93250" rIns="0" bIns="93250" numCol="1" rtlCol="0" anchor="ctr" anchorCtr="0" compatLnSpc="1">
            <a:prstTxWarp prst="textNoShape">
              <a:avLst/>
            </a:prstTxWarp>
          </a:bodyPr>
          <a:lstStyle/>
          <a:p>
            <a:pPr algn="ctr" defTabSz="1864478" eaLnBrk="1" hangingPunct="1">
              <a:defRPr/>
            </a:pPr>
            <a:endParaRPr lang="en-US" sz="2399">
              <a:gradFill>
                <a:gsLst>
                  <a:gs pos="40075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0C4B127-0FE1-44C2-87F2-068F7D0E52C8}"/>
              </a:ext>
            </a:extLst>
          </p:cNvPr>
          <p:cNvSpPr/>
          <p:nvPr/>
        </p:nvSpPr>
        <p:spPr bwMode="auto">
          <a:xfrm>
            <a:off x="4321332" y="5520957"/>
            <a:ext cx="1371243" cy="137124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93250" rIns="0" bIns="93250" numCol="1" rtlCol="0" anchor="ctr" anchorCtr="0" compatLnSpc="1">
            <a:prstTxWarp prst="textNoShape">
              <a:avLst/>
            </a:prstTxWarp>
          </a:bodyPr>
          <a:lstStyle/>
          <a:p>
            <a:pPr algn="ctr" defTabSz="1864478" eaLnBrk="1" hangingPunct="1">
              <a:defRPr/>
            </a:pPr>
            <a:endParaRPr lang="en-US" sz="2399">
              <a:gradFill>
                <a:gsLst>
                  <a:gs pos="40075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486532D-5DA1-4CD2-BC63-7D42D43617B4}"/>
              </a:ext>
            </a:extLst>
          </p:cNvPr>
          <p:cNvGrpSpPr/>
          <p:nvPr/>
        </p:nvGrpSpPr>
        <p:grpSpPr>
          <a:xfrm>
            <a:off x="4126704" y="7565533"/>
            <a:ext cx="5168412" cy="1447361"/>
            <a:chOff x="413448" y="3327187"/>
            <a:chExt cx="2584878" cy="723868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FA275A4-D14F-46A3-BAF5-E81F781BA66E}"/>
                </a:ext>
              </a:extLst>
            </p:cNvPr>
            <p:cNvSpPr txBox="1"/>
            <p:nvPr/>
          </p:nvSpPr>
          <p:spPr>
            <a:xfrm>
              <a:off x="1659699" y="3327187"/>
              <a:ext cx="92390" cy="3231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82829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99">
                <a:solidFill>
                  <a:srgbClr val="0078D7"/>
                </a:solidFill>
                <a:latin typeface="Segoe UI Light" charset="0"/>
                <a:ea typeface="Segoe UI Light" charset="0"/>
                <a:cs typeface="Segoe UI Light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DD6CAC6E-8ED7-4168-B8C7-489675557B20}"/>
                </a:ext>
              </a:extLst>
            </p:cNvPr>
            <p:cNvSpPr/>
            <p:nvPr/>
          </p:nvSpPr>
          <p:spPr>
            <a:xfrm>
              <a:off x="413448" y="3789441"/>
              <a:ext cx="2584878" cy="261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82829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799">
                <a:solidFill>
                  <a:prstClr val="black"/>
                </a:solidFill>
                <a:latin typeface="Segoe UI"/>
                <a:ea typeface="Segoe UI" charset="0"/>
                <a:cs typeface="Segoe UI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5F8AD3A-D294-460A-ADD8-A7DDA90538F3}"/>
              </a:ext>
            </a:extLst>
          </p:cNvPr>
          <p:cNvGrpSpPr/>
          <p:nvPr/>
        </p:nvGrpSpPr>
        <p:grpSpPr>
          <a:xfrm>
            <a:off x="10035950" y="7562385"/>
            <a:ext cx="5168412" cy="1385805"/>
            <a:chOff x="413448" y="3327187"/>
            <a:chExt cx="2584878" cy="69308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EAF581E-ED2B-45D7-AC7B-B07174C2DE0B}"/>
                </a:ext>
              </a:extLst>
            </p:cNvPr>
            <p:cNvSpPr txBox="1"/>
            <p:nvPr/>
          </p:nvSpPr>
          <p:spPr>
            <a:xfrm>
              <a:off x="1659723" y="3327187"/>
              <a:ext cx="92390" cy="3231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82829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99">
                <a:solidFill>
                  <a:srgbClr val="0078D7"/>
                </a:solidFill>
                <a:latin typeface="Segoe UI Light" charset="0"/>
                <a:ea typeface="Segoe UI Light" charset="0"/>
                <a:cs typeface="Segoe UI Light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376F156-BBFF-40EA-9F6F-43C6708CB926}"/>
                </a:ext>
              </a:extLst>
            </p:cNvPr>
            <p:cNvSpPr/>
            <p:nvPr/>
          </p:nvSpPr>
          <p:spPr>
            <a:xfrm>
              <a:off x="413448" y="3789441"/>
              <a:ext cx="2584878" cy="230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82829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399">
                <a:solidFill>
                  <a:prstClr val="black"/>
                </a:solidFill>
                <a:latin typeface="Segoe UI"/>
                <a:ea typeface="Segoe UI" charset="0"/>
                <a:cs typeface="Segoe UI" charset="0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E4629559-379A-4D5B-971D-47E655448EA3}"/>
              </a:ext>
            </a:extLst>
          </p:cNvPr>
          <p:cNvSpPr txBox="1"/>
          <p:nvPr/>
        </p:nvSpPr>
        <p:spPr>
          <a:xfrm>
            <a:off x="11012100" y="8026439"/>
            <a:ext cx="184731" cy="523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F4033D8-43A0-4D16-A154-4D40FE0E5B98}"/>
              </a:ext>
            </a:extLst>
          </p:cNvPr>
          <p:cNvSpPr txBox="1"/>
          <p:nvPr/>
        </p:nvSpPr>
        <p:spPr>
          <a:xfrm>
            <a:off x="12552630" y="7563555"/>
            <a:ext cx="184731" cy="646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82829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99">
              <a:solidFill>
                <a:srgbClr val="0078D7"/>
              </a:solidFill>
              <a:latin typeface="Segoe UI Light" charset="0"/>
              <a:ea typeface="Segoe UI Light" charset="0"/>
              <a:cs typeface="Segoe UI Light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BA22B29-93A3-4A74-AB7F-92225BB28680}"/>
              </a:ext>
            </a:extLst>
          </p:cNvPr>
          <p:cNvSpPr txBox="1"/>
          <p:nvPr/>
        </p:nvSpPr>
        <p:spPr>
          <a:xfrm>
            <a:off x="5691633" y="5661955"/>
            <a:ext cx="9141619" cy="10892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Označevanje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slik</a:t>
            </a:r>
            <a:endParaRPr lang="en-US" sz="3599" dirty="0">
              <a:solidFill>
                <a:srgbClr val="C00000"/>
              </a:solidFill>
              <a:latin typeface="Segoe UI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8CFB489-CFFD-413D-B682-3B907FC1280C}"/>
              </a:ext>
            </a:extLst>
          </p:cNvPr>
          <p:cNvSpPr txBox="1"/>
          <p:nvPr/>
        </p:nvSpPr>
        <p:spPr>
          <a:xfrm>
            <a:off x="16344198" y="3418077"/>
            <a:ext cx="865110" cy="1089247"/>
          </a:xfrm>
          <a:prstGeom prst="rect">
            <a:avLst/>
          </a:prstGeom>
          <a:noFill/>
        </p:spPr>
        <p:txBody>
          <a:bodyPr wrap="none" lIns="365665" tIns="292532" rIns="365665" bIns="292532" rtlCol="0">
            <a:spAutoFit/>
          </a:bodyPr>
          <a:lstStyle/>
          <a:p>
            <a:pPr defTabSz="182834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3599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</a:p>
        </p:txBody>
      </p:sp>
      <p:sp>
        <p:nvSpPr>
          <p:cNvPr id="39" name="Trackers_EADF" title="Icon of a clipboard with a checklist on it">
            <a:extLst>
              <a:ext uri="{FF2B5EF4-FFF2-40B4-BE49-F238E27FC236}">
                <a16:creationId xmlns:a16="http://schemas.microsoft.com/office/drawing/2014/main" id="{EFF05120-3184-4643-AB5B-FA7E8A88192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676942" y="5772780"/>
            <a:ext cx="649373" cy="885449"/>
          </a:xfrm>
          <a:custGeom>
            <a:avLst/>
            <a:gdLst>
              <a:gd name="T0" fmla="*/ 1000 w 2750"/>
              <a:gd name="T1" fmla="*/ 375 h 3750"/>
              <a:gd name="T2" fmla="*/ 1375 w 2750"/>
              <a:gd name="T3" fmla="*/ 0 h 3750"/>
              <a:gd name="T4" fmla="*/ 1750 w 2750"/>
              <a:gd name="T5" fmla="*/ 375 h 3750"/>
              <a:gd name="T6" fmla="*/ 1750 w 2750"/>
              <a:gd name="T7" fmla="*/ 500 h 3750"/>
              <a:gd name="T8" fmla="*/ 2250 w 2750"/>
              <a:gd name="T9" fmla="*/ 500 h 3750"/>
              <a:gd name="T10" fmla="*/ 2250 w 2750"/>
              <a:gd name="T11" fmla="*/ 1000 h 3750"/>
              <a:gd name="T12" fmla="*/ 500 w 2750"/>
              <a:gd name="T13" fmla="*/ 1000 h 3750"/>
              <a:gd name="T14" fmla="*/ 500 w 2750"/>
              <a:gd name="T15" fmla="*/ 500 h 3750"/>
              <a:gd name="T16" fmla="*/ 1000 w 2750"/>
              <a:gd name="T17" fmla="*/ 500 h 3750"/>
              <a:gd name="T18" fmla="*/ 1000 w 2750"/>
              <a:gd name="T19" fmla="*/ 375 h 3750"/>
              <a:gd name="T20" fmla="*/ 500 w 2750"/>
              <a:gd name="T21" fmla="*/ 500 h 3750"/>
              <a:gd name="T22" fmla="*/ 0 w 2750"/>
              <a:gd name="T23" fmla="*/ 500 h 3750"/>
              <a:gd name="T24" fmla="*/ 0 w 2750"/>
              <a:gd name="T25" fmla="*/ 3750 h 3750"/>
              <a:gd name="T26" fmla="*/ 2750 w 2750"/>
              <a:gd name="T27" fmla="*/ 3750 h 3750"/>
              <a:gd name="T28" fmla="*/ 2750 w 2750"/>
              <a:gd name="T29" fmla="*/ 500 h 3750"/>
              <a:gd name="T30" fmla="*/ 2250 w 2750"/>
              <a:gd name="T31" fmla="*/ 500 h 3750"/>
              <a:gd name="T32" fmla="*/ 2375 w 2750"/>
              <a:gd name="T33" fmla="*/ 1750 h 3750"/>
              <a:gd name="T34" fmla="*/ 1375 w 2750"/>
              <a:gd name="T35" fmla="*/ 1750 h 3750"/>
              <a:gd name="T36" fmla="*/ 2375 w 2750"/>
              <a:gd name="T37" fmla="*/ 2500 h 3750"/>
              <a:gd name="T38" fmla="*/ 1375 w 2750"/>
              <a:gd name="T39" fmla="*/ 2500 h 3750"/>
              <a:gd name="T40" fmla="*/ 2375 w 2750"/>
              <a:gd name="T41" fmla="*/ 3250 h 3750"/>
              <a:gd name="T42" fmla="*/ 1375 w 2750"/>
              <a:gd name="T43" fmla="*/ 3250 h 3750"/>
              <a:gd name="T44" fmla="*/ 500 w 2750"/>
              <a:gd name="T45" fmla="*/ 1500 h 3750"/>
              <a:gd name="T46" fmla="*/ 750 w 2750"/>
              <a:gd name="T47" fmla="*/ 1750 h 3750"/>
              <a:gd name="T48" fmla="*/ 1125 w 2750"/>
              <a:gd name="T49" fmla="*/ 1375 h 3750"/>
              <a:gd name="T50" fmla="*/ 500 w 2750"/>
              <a:gd name="T51" fmla="*/ 2250 h 3750"/>
              <a:gd name="T52" fmla="*/ 750 w 2750"/>
              <a:gd name="T53" fmla="*/ 2500 h 3750"/>
              <a:gd name="T54" fmla="*/ 1125 w 2750"/>
              <a:gd name="T55" fmla="*/ 2125 h 3750"/>
              <a:gd name="T56" fmla="*/ 500 w 2750"/>
              <a:gd name="T57" fmla="*/ 3000 h 3750"/>
              <a:gd name="T58" fmla="*/ 750 w 2750"/>
              <a:gd name="T59" fmla="*/ 3250 h 3750"/>
              <a:gd name="T60" fmla="*/ 1125 w 2750"/>
              <a:gd name="T61" fmla="*/ 2875 h 37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750" h="3750">
                <a:moveTo>
                  <a:pt x="1000" y="375"/>
                </a:moveTo>
                <a:cubicBezTo>
                  <a:pt x="1000" y="168"/>
                  <a:pt x="1168" y="0"/>
                  <a:pt x="1375" y="0"/>
                </a:cubicBezTo>
                <a:cubicBezTo>
                  <a:pt x="1582" y="0"/>
                  <a:pt x="1750" y="168"/>
                  <a:pt x="1750" y="375"/>
                </a:cubicBezTo>
                <a:cubicBezTo>
                  <a:pt x="1750" y="500"/>
                  <a:pt x="1750" y="500"/>
                  <a:pt x="1750" y="500"/>
                </a:cubicBezTo>
                <a:cubicBezTo>
                  <a:pt x="2250" y="500"/>
                  <a:pt x="2250" y="500"/>
                  <a:pt x="2250" y="500"/>
                </a:cubicBezTo>
                <a:cubicBezTo>
                  <a:pt x="2250" y="1000"/>
                  <a:pt x="2250" y="1000"/>
                  <a:pt x="2250" y="1000"/>
                </a:cubicBezTo>
                <a:cubicBezTo>
                  <a:pt x="500" y="1000"/>
                  <a:pt x="500" y="1000"/>
                  <a:pt x="500" y="1000"/>
                </a:cubicBezTo>
                <a:cubicBezTo>
                  <a:pt x="500" y="500"/>
                  <a:pt x="500" y="500"/>
                  <a:pt x="500" y="500"/>
                </a:cubicBezTo>
                <a:cubicBezTo>
                  <a:pt x="1000" y="500"/>
                  <a:pt x="1000" y="500"/>
                  <a:pt x="1000" y="500"/>
                </a:cubicBezTo>
                <a:lnTo>
                  <a:pt x="1000" y="375"/>
                </a:lnTo>
                <a:close/>
                <a:moveTo>
                  <a:pt x="500" y="500"/>
                </a:moveTo>
                <a:cubicBezTo>
                  <a:pt x="0" y="500"/>
                  <a:pt x="0" y="500"/>
                  <a:pt x="0" y="500"/>
                </a:cubicBezTo>
                <a:cubicBezTo>
                  <a:pt x="0" y="3750"/>
                  <a:pt x="0" y="3750"/>
                  <a:pt x="0" y="3750"/>
                </a:cubicBezTo>
                <a:cubicBezTo>
                  <a:pt x="2750" y="3750"/>
                  <a:pt x="2750" y="3750"/>
                  <a:pt x="2750" y="3750"/>
                </a:cubicBezTo>
                <a:cubicBezTo>
                  <a:pt x="2750" y="500"/>
                  <a:pt x="2750" y="500"/>
                  <a:pt x="2750" y="500"/>
                </a:cubicBezTo>
                <a:cubicBezTo>
                  <a:pt x="2250" y="500"/>
                  <a:pt x="2250" y="500"/>
                  <a:pt x="2250" y="500"/>
                </a:cubicBezTo>
                <a:moveTo>
                  <a:pt x="2375" y="1750"/>
                </a:moveTo>
                <a:cubicBezTo>
                  <a:pt x="1375" y="1750"/>
                  <a:pt x="1375" y="1750"/>
                  <a:pt x="1375" y="1750"/>
                </a:cubicBezTo>
                <a:moveTo>
                  <a:pt x="2375" y="2500"/>
                </a:moveTo>
                <a:cubicBezTo>
                  <a:pt x="1375" y="2500"/>
                  <a:pt x="1375" y="2500"/>
                  <a:pt x="1375" y="2500"/>
                </a:cubicBezTo>
                <a:moveTo>
                  <a:pt x="2375" y="3250"/>
                </a:moveTo>
                <a:cubicBezTo>
                  <a:pt x="1375" y="3250"/>
                  <a:pt x="1375" y="3250"/>
                  <a:pt x="1375" y="3250"/>
                </a:cubicBezTo>
                <a:moveTo>
                  <a:pt x="500" y="1500"/>
                </a:moveTo>
                <a:cubicBezTo>
                  <a:pt x="750" y="1750"/>
                  <a:pt x="750" y="1750"/>
                  <a:pt x="750" y="1750"/>
                </a:cubicBezTo>
                <a:cubicBezTo>
                  <a:pt x="1125" y="1375"/>
                  <a:pt x="1125" y="1375"/>
                  <a:pt x="1125" y="1375"/>
                </a:cubicBezTo>
                <a:moveTo>
                  <a:pt x="500" y="2250"/>
                </a:moveTo>
                <a:cubicBezTo>
                  <a:pt x="750" y="2500"/>
                  <a:pt x="750" y="2500"/>
                  <a:pt x="750" y="2500"/>
                </a:cubicBezTo>
                <a:cubicBezTo>
                  <a:pt x="1125" y="2125"/>
                  <a:pt x="1125" y="2125"/>
                  <a:pt x="1125" y="2125"/>
                </a:cubicBezTo>
                <a:moveTo>
                  <a:pt x="500" y="3000"/>
                </a:moveTo>
                <a:cubicBezTo>
                  <a:pt x="750" y="3250"/>
                  <a:pt x="750" y="3250"/>
                  <a:pt x="750" y="3250"/>
                </a:cubicBezTo>
                <a:cubicBezTo>
                  <a:pt x="1125" y="2875"/>
                  <a:pt x="1125" y="2875"/>
                  <a:pt x="1125" y="2875"/>
                </a:cubicBezTo>
              </a:path>
            </a:pathLst>
          </a:custGeom>
          <a:noFill/>
          <a:ln w="1587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 b="1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40" name="Photo2_EB9F" title="Icon of a photo of a landscape">
            <a:extLst>
              <a:ext uri="{FF2B5EF4-FFF2-40B4-BE49-F238E27FC236}">
                <a16:creationId xmlns:a16="http://schemas.microsoft.com/office/drawing/2014/main" id="{F2D8C404-055E-4FCF-9D22-3A325C2DD94B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41355" y="7680530"/>
            <a:ext cx="941427" cy="690914"/>
          </a:xfrm>
          <a:custGeom>
            <a:avLst/>
            <a:gdLst>
              <a:gd name="T0" fmla="*/ 3752 w 3752"/>
              <a:gd name="T1" fmla="*/ 2752 h 2752"/>
              <a:gd name="T2" fmla="*/ 0 w 3752"/>
              <a:gd name="T3" fmla="*/ 2752 h 2752"/>
              <a:gd name="T4" fmla="*/ 0 w 3752"/>
              <a:gd name="T5" fmla="*/ 0 h 2752"/>
              <a:gd name="T6" fmla="*/ 3752 w 3752"/>
              <a:gd name="T7" fmla="*/ 0 h 2752"/>
              <a:gd name="T8" fmla="*/ 3752 w 3752"/>
              <a:gd name="T9" fmla="*/ 2752 h 2752"/>
              <a:gd name="T10" fmla="*/ 2951 w 3752"/>
              <a:gd name="T11" fmla="*/ 751 h 2752"/>
              <a:gd name="T12" fmla="*/ 3002 w 3752"/>
              <a:gd name="T13" fmla="*/ 801 h 2752"/>
              <a:gd name="T14" fmla="*/ 3052 w 3752"/>
              <a:gd name="T15" fmla="*/ 751 h 2752"/>
              <a:gd name="T16" fmla="*/ 3002 w 3752"/>
              <a:gd name="T17" fmla="*/ 700 h 2752"/>
              <a:gd name="T18" fmla="*/ 2951 w 3752"/>
              <a:gd name="T19" fmla="*/ 751 h 2752"/>
              <a:gd name="T20" fmla="*/ 3002 w 3752"/>
              <a:gd name="T21" fmla="*/ 2752 h 2752"/>
              <a:gd name="T22" fmla="*/ 1000 w 3752"/>
              <a:gd name="T23" fmla="*/ 751 h 2752"/>
              <a:gd name="T24" fmla="*/ 0 w 3752"/>
              <a:gd name="T25" fmla="*/ 1751 h 2752"/>
              <a:gd name="T26" fmla="*/ 3752 w 3752"/>
              <a:gd name="T27" fmla="*/ 2502 h 2752"/>
              <a:gd name="T28" fmla="*/ 2752 w 3752"/>
              <a:gd name="T29" fmla="*/ 1501 h 2752"/>
              <a:gd name="T30" fmla="*/ 2251 w 3752"/>
              <a:gd name="T31" fmla="*/ 2001 h 2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52" h="2752">
                <a:moveTo>
                  <a:pt x="3752" y="2752"/>
                </a:moveTo>
                <a:cubicBezTo>
                  <a:pt x="0" y="2752"/>
                  <a:pt x="0" y="2752"/>
                  <a:pt x="0" y="2752"/>
                </a:cubicBezTo>
                <a:cubicBezTo>
                  <a:pt x="0" y="0"/>
                  <a:pt x="0" y="0"/>
                  <a:pt x="0" y="0"/>
                </a:cubicBezTo>
                <a:cubicBezTo>
                  <a:pt x="3752" y="0"/>
                  <a:pt x="3752" y="0"/>
                  <a:pt x="3752" y="0"/>
                </a:cubicBezTo>
                <a:lnTo>
                  <a:pt x="3752" y="2752"/>
                </a:lnTo>
                <a:close/>
                <a:moveTo>
                  <a:pt x="2951" y="751"/>
                </a:moveTo>
                <a:cubicBezTo>
                  <a:pt x="2951" y="778"/>
                  <a:pt x="2974" y="801"/>
                  <a:pt x="3002" y="801"/>
                </a:cubicBezTo>
                <a:cubicBezTo>
                  <a:pt x="3030" y="801"/>
                  <a:pt x="3052" y="778"/>
                  <a:pt x="3052" y="751"/>
                </a:cubicBezTo>
                <a:cubicBezTo>
                  <a:pt x="3052" y="723"/>
                  <a:pt x="3030" y="700"/>
                  <a:pt x="3002" y="700"/>
                </a:cubicBezTo>
                <a:cubicBezTo>
                  <a:pt x="2974" y="700"/>
                  <a:pt x="2951" y="723"/>
                  <a:pt x="2951" y="751"/>
                </a:cubicBezTo>
                <a:close/>
                <a:moveTo>
                  <a:pt x="3002" y="2752"/>
                </a:moveTo>
                <a:cubicBezTo>
                  <a:pt x="1000" y="751"/>
                  <a:pt x="1000" y="751"/>
                  <a:pt x="1000" y="751"/>
                </a:cubicBezTo>
                <a:cubicBezTo>
                  <a:pt x="0" y="1751"/>
                  <a:pt x="0" y="1751"/>
                  <a:pt x="0" y="1751"/>
                </a:cubicBezTo>
                <a:moveTo>
                  <a:pt x="3752" y="2502"/>
                </a:moveTo>
                <a:cubicBezTo>
                  <a:pt x="2752" y="1501"/>
                  <a:pt x="2752" y="1501"/>
                  <a:pt x="2752" y="1501"/>
                </a:cubicBezTo>
                <a:cubicBezTo>
                  <a:pt x="2251" y="2001"/>
                  <a:pt x="2251" y="2001"/>
                  <a:pt x="2251" y="2001"/>
                </a:cubicBezTo>
              </a:path>
            </a:pathLst>
          </a:custGeom>
          <a:noFill/>
          <a:ln w="1587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 b="1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41" name="camera" title="Icon of a camera">
            <a:extLst>
              <a:ext uri="{FF2B5EF4-FFF2-40B4-BE49-F238E27FC236}">
                <a16:creationId xmlns:a16="http://schemas.microsoft.com/office/drawing/2014/main" id="{9B3D279B-D9B7-4FD3-BBD4-4C053D1B37FD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81716" y="9753856"/>
            <a:ext cx="858296" cy="685919"/>
          </a:xfrm>
          <a:custGeom>
            <a:avLst/>
            <a:gdLst>
              <a:gd name="T0" fmla="*/ 0 w 330"/>
              <a:gd name="T1" fmla="*/ 24 h 264"/>
              <a:gd name="T2" fmla="*/ 87 w 330"/>
              <a:gd name="T3" fmla="*/ 24 h 264"/>
              <a:gd name="T4" fmla="*/ 111 w 330"/>
              <a:gd name="T5" fmla="*/ 0 h 264"/>
              <a:gd name="T6" fmla="*/ 217 w 330"/>
              <a:gd name="T7" fmla="*/ 0 h 264"/>
              <a:gd name="T8" fmla="*/ 242 w 330"/>
              <a:gd name="T9" fmla="*/ 24 h 264"/>
              <a:gd name="T10" fmla="*/ 330 w 330"/>
              <a:gd name="T11" fmla="*/ 24 h 264"/>
              <a:gd name="T12" fmla="*/ 330 w 330"/>
              <a:gd name="T13" fmla="*/ 264 h 264"/>
              <a:gd name="T14" fmla="*/ 0 w 330"/>
              <a:gd name="T15" fmla="*/ 264 h 264"/>
              <a:gd name="T16" fmla="*/ 0 w 330"/>
              <a:gd name="T17" fmla="*/ 24 h 264"/>
              <a:gd name="T18" fmla="*/ 165 w 330"/>
              <a:gd name="T19" fmla="*/ 221 h 264"/>
              <a:gd name="T20" fmla="*/ 242 w 330"/>
              <a:gd name="T21" fmla="*/ 144 h 264"/>
              <a:gd name="T22" fmla="*/ 165 w 330"/>
              <a:gd name="T23" fmla="*/ 67 h 264"/>
              <a:gd name="T24" fmla="*/ 88 w 330"/>
              <a:gd name="T25" fmla="*/ 144 h 264"/>
              <a:gd name="T26" fmla="*/ 165 w 330"/>
              <a:gd name="T27" fmla="*/ 221 h 264"/>
              <a:gd name="T28" fmla="*/ 42 w 330"/>
              <a:gd name="T29" fmla="*/ 73 h 264"/>
              <a:gd name="T30" fmla="*/ 48 w 330"/>
              <a:gd name="T31" fmla="*/ 67 h 264"/>
              <a:gd name="T32" fmla="*/ 42 w 330"/>
              <a:gd name="T33" fmla="*/ 61 h 264"/>
              <a:gd name="T34" fmla="*/ 36 w 330"/>
              <a:gd name="T35" fmla="*/ 67 h 264"/>
              <a:gd name="T36" fmla="*/ 42 w 330"/>
              <a:gd name="T37" fmla="*/ 73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30" h="264">
                <a:moveTo>
                  <a:pt x="0" y="24"/>
                </a:moveTo>
                <a:cubicBezTo>
                  <a:pt x="87" y="24"/>
                  <a:pt x="87" y="24"/>
                  <a:pt x="87" y="24"/>
                </a:cubicBezTo>
                <a:cubicBezTo>
                  <a:pt x="111" y="0"/>
                  <a:pt x="111" y="0"/>
                  <a:pt x="111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42" y="24"/>
                  <a:pt x="242" y="24"/>
                  <a:pt x="242" y="24"/>
                </a:cubicBezTo>
                <a:cubicBezTo>
                  <a:pt x="330" y="24"/>
                  <a:pt x="330" y="24"/>
                  <a:pt x="330" y="24"/>
                </a:cubicBezTo>
                <a:cubicBezTo>
                  <a:pt x="330" y="264"/>
                  <a:pt x="330" y="264"/>
                  <a:pt x="330" y="264"/>
                </a:cubicBezTo>
                <a:cubicBezTo>
                  <a:pt x="0" y="264"/>
                  <a:pt x="0" y="264"/>
                  <a:pt x="0" y="264"/>
                </a:cubicBezTo>
                <a:lnTo>
                  <a:pt x="0" y="24"/>
                </a:lnTo>
                <a:close/>
                <a:moveTo>
                  <a:pt x="165" y="221"/>
                </a:moveTo>
                <a:cubicBezTo>
                  <a:pt x="208" y="221"/>
                  <a:pt x="242" y="187"/>
                  <a:pt x="242" y="144"/>
                </a:cubicBezTo>
                <a:cubicBezTo>
                  <a:pt x="242" y="101"/>
                  <a:pt x="208" y="67"/>
                  <a:pt x="165" y="67"/>
                </a:cubicBezTo>
                <a:cubicBezTo>
                  <a:pt x="123" y="67"/>
                  <a:pt x="88" y="101"/>
                  <a:pt x="88" y="144"/>
                </a:cubicBezTo>
                <a:cubicBezTo>
                  <a:pt x="88" y="187"/>
                  <a:pt x="123" y="221"/>
                  <a:pt x="165" y="221"/>
                </a:cubicBezTo>
                <a:close/>
                <a:moveTo>
                  <a:pt x="42" y="73"/>
                </a:moveTo>
                <a:cubicBezTo>
                  <a:pt x="45" y="73"/>
                  <a:pt x="48" y="70"/>
                  <a:pt x="48" y="67"/>
                </a:cubicBezTo>
                <a:cubicBezTo>
                  <a:pt x="48" y="64"/>
                  <a:pt x="45" y="61"/>
                  <a:pt x="42" y="61"/>
                </a:cubicBezTo>
                <a:cubicBezTo>
                  <a:pt x="38" y="61"/>
                  <a:pt x="36" y="64"/>
                  <a:pt x="36" y="67"/>
                </a:cubicBezTo>
                <a:cubicBezTo>
                  <a:pt x="36" y="70"/>
                  <a:pt x="38" y="73"/>
                  <a:pt x="42" y="73"/>
                </a:cubicBezTo>
                <a:close/>
              </a:path>
            </a:pathLst>
          </a:custGeom>
          <a:noFill/>
          <a:ln w="1587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 b="1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6E0CE0B-DE72-48B0-AA0E-7CCCC9C88288}"/>
              </a:ext>
            </a:extLst>
          </p:cNvPr>
          <p:cNvSpPr txBox="1"/>
          <p:nvPr/>
        </p:nvSpPr>
        <p:spPr>
          <a:xfrm>
            <a:off x="5691633" y="7492899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Razvrščanje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novic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A247B55-209C-4E09-B926-47690A55D85E}"/>
              </a:ext>
            </a:extLst>
          </p:cNvPr>
          <p:cNvSpPr txBox="1"/>
          <p:nvPr/>
        </p:nvSpPr>
        <p:spPr>
          <a:xfrm>
            <a:off x="5677337" y="9558663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Klasifikacija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slik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FEA7664-F227-4520-90FB-FB8634811EC3}"/>
              </a:ext>
            </a:extLst>
          </p:cNvPr>
          <p:cNvSpPr/>
          <p:nvPr/>
        </p:nvSpPr>
        <p:spPr bwMode="auto">
          <a:xfrm>
            <a:off x="4370009" y="3571695"/>
            <a:ext cx="1371243" cy="137124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93250" rIns="0" bIns="93250" numCol="1" rtlCol="0" anchor="ctr" anchorCtr="0" compatLnSpc="1">
            <a:prstTxWarp prst="textNoShape">
              <a:avLst/>
            </a:prstTxWarp>
          </a:bodyPr>
          <a:lstStyle/>
          <a:p>
            <a:pPr algn="ctr" defTabSz="1864478" eaLnBrk="1" hangingPunct="1">
              <a:defRPr/>
            </a:pPr>
            <a:endParaRPr lang="en-US" sz="2399">
              <a:gradFill>
                <a:gsLst>
                  <a:gs pos="40075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"/>
            </a:endParaRPr>
          </a:p>
        </p:txBody>
      </p:sp>
      <p:sp>
        <p:nvSpPr>
          <p:cNvPr id="49" name="emoticon" title="Icon of a face smiling">
            <a:extLst>
              <a:ext uri="{FF2B5EF4-FFF2-40B4-BE49-F238E27FC236}">
                <a16:creationId xmlns:a16="http://schemas.microsoft.com/office/drawing/2014/main" id="{B74A374B-5949-4887-88BA-E1CF29704928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667929" y="3900191"/>
            <a:ext cx="731330" cy="731330"/>
          </a:xfrm>
          <a:custGeom>
            <a:avLst/>
            <a:gdLst>
              <a:gd name="T0" fmla="*/ 312 w 312"/>
              <a:gd name="T1" fmla="*/ 156 h 312"/>
              <a:gd name="T2" fmla="*/ 156 w 312"/>
              <a:gd name="T3" fmla="*/ 312 h 312"/>
              <a:gd name="T4" fmla="*/ 0 w 312"/>
              <a:gd name="T5" fmla="*/ 156 h 312"/>
              <a:gd name="T6" fmla="*/ 156 w 312"/>
              <a:gd name="T7" fmla="*/ 0 h 312"/>
              <a:gd name="T8" fmla="*/ 312 w 312"/>
              <a:gd name="T9" fmla="*/ 156 h 312"/>
              <a:gd name="T10" fmla="*/ 73 w 312"/>
              <a:gd name="T11" fmla="*/ 200 h 312"/>
              <a:gd name="T12" fmla="*/ 156 w 312"/>
              <a:gd name="T13" fmla="*/ 250 h 312"/>
              <a:gd name="T14" fmla="*/ 239 w 312"/>
              <a:gd name="T15" fmla="*/ 200 h 312"/>
              <a:gd name="T16" fmla="*/ 94 w 312"/>
              <a:gd name="T17" fmla="*/ 100 h 312"/>
              <a:gd name="T18" fmla="*/ 80 w 312"/>
              <a:gd name="T19" fmla="*/ 114 h 312"/>
              <a:gd name="T20" fmla="*/ 94 w 312"/>
              <a:gd name="T21" fmla="*/ 128 h 312"/>
              <a:gd name="T22" fmla="*/ 108 w 312"/>
              <a:gd name="T23" fmla="*/ 114 h 312"/>
              <a:gd name="T24" fmla="*/ 94 w 312"/>
              <a:gd name="T25" fmla="*/ 100 h 312"/>
              <a:gd name="T26" fmla="*/ 220 w 312"/>
              <a:gd name="T27" fmla="*/ 100 h 312"/>
              <a:gd name="T28" fmla="*/ 206 w 312"/>
              <a:gd name="T29" fmla="*/ 114 h 312"/>
              <a:gd name="T30" fmla="*/ 220 w 312"/>
              <a:gd name="T31" fmla="*/ 128 h 312"/>
              <a:gd name="T32" fmla="*/ 234 w 312"/>
              <a:gd name="T33" fmla="*/ 114 h 312"/>
              <a:gd name="T34" fmla="*/ 220 w 312"/>
              <a:gd name="T35" fmla="*/ 10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2" h="312">
                <a:moveTo>
                  <a:pt x="312" y="156"/>
                </a:moveTo>
                <a:cubicBezTo>
                  <a:pt x="312" y="242"/>
                  <a:pt x="242" y="312"/>
                  <a:pt x="156" y="312"/>
                </a:cubicBezTo>
                <a:cubicBezTo>
                  <a:pt x="70" y="312"/>
                  <a:pt x="0" y="242"/>
                  <a:pt x="0" y="156"/>
                </a:cubicBezTo>
                <a:cubicBezTo>
                  <a:pt x="0" y="70"/>
                  <a:pt x="70" y="0"/>
                  <a:pt x="156" y="0"/>
                </a:cubicBezTo>
                <a:cubicBezTo>
                  <a:pt x="242" y="0"/>
                  <a:pt x="312" y="70"/>
                  <a:pt x="312" y="156"/>
                </a:cubicBezTo>
                <a:close/>
                <a:moveTo>
                  <a:pt x="73" y="200"/>
                </a:moveTo>
                <a:cubicBezTo>
                  <a:pt x="89" y="230"/>
                  <a:pt x="120" y="250"/>
                  <a:pt x="156" y="250"/>
                </a:cubicBezTo>
                <a:cubicBezTo>
                  <a:pt x="192" y="250"/>
                  <a:pt x="223" y="230"/>
                  <a:pt x="239" y="200"/>
                </a:cubicBezTo>
                <a:moveTo>
                  <a:pt x="94" y="100"/>
                </a:moveTo>
                <a:cubicBezTo>
                  <a:pt x="86" y="100"/>
                  <a:pt x="80" y="106"/>
                  <a:pt x="80" y="114"/>
                </a:cubicBezTo>
                <a:cubicBezTo>
                  <a:pt x="80" y="122"/>
                  <a:pt x="86" y="128"/>
                  <a:pt x="94" y="128"/>
                </a:cubicBezTo>
                <a:cubicBezTo>
                  <a:pt x="102" y="128"/>
                  <a:pt x="108" y="122"/>
                  <a:pt x="108" y="114"/>
                </a:cubicBezTo>
                <a:cubicBezTo>
                  <a:pt x="108" y="106"/>
                  <a:pt x="102" y="100"/>
                  <a:pt x="94" y="100"/>
                </a:cubicBezTo>
                <a:close/>
                <a:moveTo>
                  <a:pt x="220" y="100"/>
                </a:moveTo>
                <a:cubicBezTo>
                  <a:pt x="212" y="100"/>
                  <a:pt x="206" y="106"/>
                  <a:pt x="206" y="114"/>
                </a:cubicBezTo>
                <a:cubicBezTo>
                  <a:pt x="206" y="122"/>
                  <a:pt x="212" y="128"/>
                  <a:pt x="220" y="128"/>
                </a:cubicBezTo>
                <a:cubicBezTo>
                  <a:pt x="228" y="128"/>
                  <a:pt x="234" y="122"/>
                  <a:pt x="234" y="114"/>
                </a:cubicBezTo>
                <a:cubicBezTo>
                  <a:pt x="234" y="106"/>
                  <a:pt x="228" y="100"/>
                  <a:pt x="220" y="100"/>
                </a:cubicBezTo>
                <a:close/>
              </a:path>
            </a:pathLst>
          </a:custGeom>
          <a:noFill/>
          <a:ln w="1587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 b="1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48D0113-AF75-4392-A26A-4B29EECAF23E}"/>
              </a:ext>
            </a:extLst>
          </p:cNvPr>
          <p:cNvSpPr txBox="1"/>
          <p:nvPr/>
        </p:nvSpPr>
        <p:spPr>
          <a:xfrm>
            <a:off x="5740310" y="3665688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Analiza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tona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besedil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pic>
        <p:nvPicPr>
          <p:cNvPr id="51" name="Picture 2" descr="Binary classification chart">
            <a:extLst>
              <a:ext uri="{FF2B5EF4-FFF2-40B4-BE49-F238E27FC236}">
                <a16:creationId xmlns:a16="http://schemas.microsoft.com/office/drawing/2014/main" id="{5ADD6C55-71AF-4161-94E2-5E95DDB5D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405" y="3523821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" descr="regression icon">
            <a:extLst>
              <a:ext uri="{FF2B5EF4-FFF2-40B4-BE49-F238E27FC236}">
                <a16:creationId xmlns:a16="http://schemas.microsoft.com/office/drawing/2014/main" id="{CD657901-9A58-4F18-8643-3909A4FA4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047" y="3662079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6" descr="Multi-class classification">
            <a:extLst>
              <a:ext uri="{FF2B5EF4-FFF2-40B4-BE49-F238E27FC236}">
                <a16:creationId xmlns:a16="http://schemas.microsoft.com/office/drawing/2014/main" id="{0E9AAB9F-0EAA-43C6-8855-A5A7B4B71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256" y="5494537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8" descr="Recommendations icon">
            <a:extLst>
              <a:ext uri="{FF2B5EF4-FFF2-40B4-BE49-F238E27FC236}">
                <a16:creationId xmlns:a16="http://schemas.microsoft.com/office/drawing/2014/main" id="{81146E90-92C8-4273-B124-C4EDB2B88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0010" y="7559837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Clustering plotting">
            <a:extLst>
              <a:ext uri="{FF2B5EF4-FFF2-40B4-BE49-F238E27FC236}">
                <a16:creationId xmlns:a16="http://schemas.microsoft.com/office/drawing/2014/main" id="{84C8E536-F660-426C-A424-C75E82D26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0008" y="9491968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12" descr="anomaly detection chart">
            <a:extLst>
              <a:ext uri="{FF2B5EF4-FFF2-40B4-BE49-F238E27FC236}">
                <a16:creationId xmlns:a16="http://schemas.microsoft.com/office/drawing/2014/main" id="{7C71BB1D-0CD1-4682-BFC2-635F459A5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0006" y="5637728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14" descr="DeepLearning logo">
            <a:extLst>
              <a:ext uri="{FF2B5EF4-FFF2-40B4-BE49-F238E27FC236}">
                <a16:creationId xmlns:a16="http://schemas.microsoft.com/office/drawing/2014/main" id="{EE3F076F-1A78-48A8-B276-5FF4A5DA1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26" y="9426807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6" descr="Ranking logo">
            <a:extLst>
              <a:ext uri="{FF2B5EF4-FFF2-40B4-BE49-F238E27FC236}">
                <a16:creationId xmlns:a16="http://schemas.microsoft.com/office/drawing/2014/main" id="{9929CF9A-A766-457C-B62D-0FC6E5D67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26" y="7336534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3500526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Že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v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uporabi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ML.NET</a:t>
            </a: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1591678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Microsoft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9" name="Pentagon 19">
            <a:extLst>
              <a:ext uri="{FF2B5EF4-FFF2-40B4-BE49-F238E27FC236}">
                <a16:creationId xmlns:a16="http://schemas.microsoft.com/office/drawing/2014/main" id="{E815E4E1-9537-4188-8DAF-AC00CCC8AD6E}"/>
              </a:ext>
            </a:extLst>
          </p:cNvPr>
          <p:cNvSpPr/>
          <p:nvPr/>
        </p:nvSpPr>
        <p:spPr bwMode="auto">
          <a:xfrm>
            <a:off x="7792589" y="4061333"/>
            <a:ext cx="8792471" cy="604474"/>
          </a:xfrm>
          <a:prstGeom prst="homePlate">
            <a:avLst/>
          </a:prstGeom>
          <a:solidFill>
            <a:srgbClr val="3F3F3F">
              <a:lumMod val="60000"/>
              <a:lumOff val="40000"/>
            </a:srgbClr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137141" tIns="0" rIns="68567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68544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-38" normalizeH="0" baseline="0" noProof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16200000" scaled="0"/>
              </a:gradFill>
              <a:effectLst/>
              <a:uLnTx/>
              <a:uFillTx/>
              <a:latin typeface="Segoe UI Light"/>
              <a:ea typeface="ＭＳ Ｐゴシック" charset="0"/>
              <a:cs typeface="+mn-cs"/>
            </a:endParaRPr>
          </a:p>
        </p:txBody>
      </p:sp>
      <p:sp>
        <p:nvSpPr>
          <p:cNvPr id="60" name="Pentagon 19">
            <a:extLst>
              <a:ext uri="{FF2B5EF4-FFF2-40B4-BE49-F238E27FC236}">
                <a16:creationId xmlns:a16="http://schemas.microsoft.com/office/drawing/2014/main" id="{EE6AF778-A425-4FC0-B911-E52FC31AF5F5}"/>
              </a:ext>
            </a:extLst>
          </p:cNvPr>
          <p:cNvSpPr/>
          <p:nvPr/>
        </p:nvSpPr>
        <p:spPr bwMode="auto">
          <a:xfrm>
            <a:off x="7779508" y="4937174"/>
            <a:ext cx="8792471" cy="604474"/>
          </a:xfrm>
          <a:prstGeom prst="homePlate">
            <a:avLst/>
          </a:prstGeom>
          <a:solidFill>
            <a:srgbClr val="3F3F3F">
              <a:lumMod val="60000"/>
              <a:lumOff val="40000"/>
            </a:srgbClr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137141" tIns="0" rIns="68567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68544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-38" normalizeH="0" baseline="0" noProof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16200000" scaled="0"/>
              </a:gradFill>
              <a:effectLst/>
              <a:uLnTx/>
              <a:uFillTx/>
              <a:latin typeface="Segoe UI Light"/>
              <a:ea typeface="ＭＳ Ｐゴシック" charset="0"/>
              <a:cs typeface="+mn-cs"/>
            </a:endParaRPr>
          </a:p>
        </p:txBody>
      </p:sp>
      <p:sp>
        <p:nvSpPr>
          <p:cNvPr id="61" name="Pentagon 19">
            <a:extLst>
              <a:ext uri="{FF2B5EF4-FFF2-40B4-BE49-F238E27FC236}">
                <a16:creationId xmlns:a16="http://schemas.microsoft.com/office/drawing/2014/main" id="{F8AEE91E-F78A-467F-9649-A573BD54197A}"/>
              </a:ext>
            </a:extLst>
          </p:cNvPr>
          <p:cNvSpPr/>
          <p:nvPr/>
        </p:nvSpPr>
        <p:spPr bwMode="auto">
          <a:xfrm>
            <a:off x="7792586" y="5885129"/>
            <a:ext cx="8792471" cy="604474"/>
          </a:xfrm>
          <a:prstGeom prst="homePlate">
            <a:avLst/>
          </a:prstGeom>
          <a:solidFill>
            <a:srgbClr val="3F3F3F">
              <a:lumMod val="60000"/>
              <a:lumOff val="40000"/>
            </a:srgbClr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137141" tIns="0" rIns="68567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68544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-38" normalizeH="0" baseline="0" noProof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16200000" scaled="0"/>
              </a:gradFill>
              <a:effectLst/>
              <a:uLnTx/>
              <a:uFillTx/>
              <a:latin typeface="Segoe UI Light"/>
              <a:ea typeface="ＭＳ Ｐゴシック" charset="0"/>
              <a:cs typeface="+mn-cs"/>
            </a:endParaRPr>
          </a:p>
        </p:txBody>
      </p:sp>
      <p:sp>
        <p:nvSpPr>
          <p:cNvPr id="62" name="Pentagon 19">
            <a:extLst>
              <a:ext uri="{FF2B5EF4-FFF2-40B4-BE49-F238E27FC236}">
                <a16:creationId xmlns:a16="http://schemas.microsoft.com/office/drawing/2014/main" id="{A8DB2C01-9275-4B38-AEDA-FDC81FA5DC5B}"/>
              </a:ext>
            </a:extLst>
          </p:cNvPr>
          <p:cNvSpPr/>
          <p:nvPr/>
        </p:nvSpPr>
        <p:spPr bwMode="auto">
          <a:xfrm>
            <a:off x="7779508" y="6851958"/>
            <a:ext cx="8792471" cy="604474"/>
          </a:xfrm>
          <a:prstGeom prst="homePlate">
            <a:avLst/>
          </a:prstGeom>
          <a:solidFill>
            <a:srgbClr val="3F3F3F">
              <a:lumMod val="60000"/>
              <a:lumOff val="40000"/>
            </a:srgbClr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137141" tIns="0" rIns="68567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68544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-38" normalizeH="0" baseline="0" noProof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16200000" scaled="0"/>
              </a:gradFill>
              <a:effectLst/>
              <a:uLnTx/>
              <a:uFillTx/>
              <a:latin typeface="Segoe UI Light"/>
              <a:ea typeface="ＭＳ Ｐゴシック" charset="0"/>
              <a:cs typeface="+mn-cs"/>
            </a:endParaRP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EB95D456-5B99-4A35-A330-D4810270A795}"/>
              </a:ext>
            </a:extLst>
          </p:cNvPr>
          <p:cNvGrpSpPr/>
          <p:nvPr/>
        </p:nvGrpSpPr>
        <p:grpSpPr>
          <a:xfrm>
            <a:off x="7613214" y="4865857"/>
            <a:ext cx="869903" cy="749265"/>
            <a:chOff x="926432" y="2738619"/>
            <a:chExt cx="904554" cy="904553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2149F5E6-6792-4FAE-8692-839D257071D7}"/>
                </a:ext>
              </a:extLst>
            </p:cNvPr>
            <p:cNvSpPr/>
            <p:nvPr/>
          </p:nvSpPr>
          <p:spPr bwMode="auto">
            <a:xfrm>
              <a:off x="926432" y="2738619"/>
              <a:ext cx="904554" cy="904553"/>
            </a:xfrm>
            <a:prstGeom prst="ellipse">
              <a:avLst/>
            </a:prstGeom>
            <a:solidFill>
              <a:schemeClr val="bg1"/>
            </a:solidFill>
            <a:ln w="73025" cap="flat" cmpd="sng" algn="ctr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68567" tIns="34285" rIns="68567" bIns="34285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44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-38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pic>
          <p:nvPicPr>
            <p:cNvPr id="65" name="Picture 2" descr="Image result for excel icon">
              <a:extLst>
                <a:ext uri="{FF2B5EF4-FFF2-40B4-BE49-F238E27FC236}">
                  <a16:creationId xmlns:a16="http://schemas.microsoft.com/office/drawing/2014/main" id="{55E4F85F-B65E-47CF-9F53-1496FAAE30E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95" t="9148" r="14308" b="21864"/>
            <a:stretch/>
          </p:blipFill>
          <p:spPr bwMode="auto">
            <a:xfrm>
              <a:off x="1115684" y="2932192"/>
              <a:ext cx="552569" cy="5361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63688504-1FDF-4A1D-8D57-87FABA18E888}"/>
              </a:ext>
            </a:extLst>
          </p:cNvPr>
          <p:cNvGrpSpPr/>
          <p:nvPr/>
        </p:nvGrpSpPr>
        <p:grpSpPr>
          <a:xfrm>
            <a:off x="7626291" y="5808554"/>
            <a:ext cx="869903" cy="749265"/>
            <a:chOff x="1194206" y="4212717"/>
            <a:chExt cx="904554" cy="904553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8981743C-9709-4C6F-B483-92350FA06743}"/>
                </a:ext>
              </a:extLst>
            </p:cNvPr>
            <p:cNvSpPr/>
            <p:nvPr/>
          </p:nvSpPr>
          <p:spPr bwMode="auto">
            <a:xfrm>
              <a:off x="1194206" y="4212717"/>
              <a:ext cx="904554" cy="904553"/>
            </a:xfrm>
            <a:prstGeom prst="ellipse">
              <a:avLst/>
            </a:prstGeom>
            <a:solidFill>
              <a:schemeClr val="bg1"/>
            </a:solidFill>
            <a:ln w="73025" cap="flat" cmpd="sng" algn="ctr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68567" tIns="34285" rIns="68567" bIns="34285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44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-38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pic>
          <p:nvPicPr>
            <p:cNvPr id="68" name="Picture 4" descr="Image result for powerpoint icon">
              <a:extLst>
                <a:ext uri="{FF2B5EF4-FFF2-40B4-BE49-F238E27FC236}">
                  <a16:creationId xmlns:a16="http://schemas.microsoft.com/office/drawing/2014/main" id="{62D0358A-E1A2-41CF-A267-634873A34B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4133" y="4430656"/>
              <a:ext cx="502522" cy="4934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3E31B7F4-B92C-4922-840E-57A9A9AB5B54}"/>
              </a:ext>
            </a:extLst>
          </p:cNvPr>
          <p:cNvGrpSpPr/>
          <p:nvPr/>
        </p:nvGrpSpPr>
        <p:grpSpPr>
          <a:xfrm>
            <a:off x="7639370" y="4001228"/>
            <a:ext cx="869903" cy="749265"/>
            <a:chOff x="926432" y="1399720"/>
            <a:chExt cx="904554" cy="904553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56A760E1-CD99-4339-8E22-5773D3CB7F4A}"/>
                </a:ext>
              </a:extLst>
            </p:cNvPr>
            <p:cNvSpPr/>
            <p:nvPr/>
          </p:nvSpPr>
          <p:spPr bwMode="auto">
            <a:xfrm>
              <a:off x="926432" y="1399720"/>
              <a:ext cx="904554" cy="904553"/>
            </a:xfrm>
            <a:prstGeom prst="ellipse">
              <a:avLst/>
            </a:prstGeom>
            <a:solidFill>
              <a:schemeClr val="bg1"/>
            </a:solidFill>
            <a:ln w="73025" cap="flat" cmpd="sng" algn="ctr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68567" tIns="34285" rIns="68567" bIns="34285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44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-38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pic>
          <p:nvPicPr>
            <p:cNvPr id="71" name="Picture 6" descr="Image result for bing icon">
              <a:extLst>
                <a:ext uri="{FF2B5EF4-FFF2-40B4-BE49-F238E27FC236}">
                  <a16:creationId xmlns:a16="http://schemas.microsoft.com/office/drawing/2014/main" id="{827537EA-BE9A-4D9B-8390-744101724C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5308" y="1565527"/>
              <a:ext cx="573319" cy="5733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B1FC5DF9-FBF9-48F0-8F2A-1A8FC577A224}"/>
              </a:ext>
            </a:extLst>
          </p:cNvPr>
          <p:cNvGrpSpPr/>
          <p:nvPr/>
        </p:nvGrpSpPr>
        <p:grpSpPr>
          <a:xfrm>
            <a:off x="7626291" y="6779562"/>
            <a:ext cx="869903" cy="749265"/>
            <a:chOff x="1215976" y="5551616"/>
            <a:chExt cx="904554" cy="904553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7B3A3C37-CB49-4F58-B1A4-48251CD8913A}"/>
                </a:ext>
              </a:extLst>
            </p:cNvPr>
            <p:cNvSpPr/>
            <p:nvPr/>
          </p:nvSpPr>
          <p:spPr bwMode="auto">
            <a:xfrm>
              <a:off x="1215976" y="5551616"/>
              <a:ext cx="904554" cy="904553"/>
            </a:xfrm>
            <a:prstGeom prst="ellipse">
              <a:avLst/>
            </a:prstGeom>
            <a:solidFill>
              <a:schemeClr val="bg1"/>
            </a:solidFill>
            <a:ln w="73025" cap="flat" cmpd="sng" algn="ctr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68567" tIns="34285" rIns="68567" bIns="34285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44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-38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pic>
          <p:nvPicPr>
            <p:cNvPr id="74" name="Picture 8" descr="Image result for Windows icon">
              <a:extLst>
                <a:ext uri="{FF2B5EF4-FFF2-40B4-BE49-F238E27FC236}">
                  <a16:creationId xmlns:a16="http://schemas.microsoft.com/office/drawing/2014/main" id="{D402F29F-FC92-4001-AA1B-EAFB35598E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8592" y="5789865"/>
              <a:ext cx="452551" cy="4540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5" name="Rectangle 74">
            <a:extLst>
              <a:ext uri="{FF2B5EF4-FFF2-40B4-BE49-F238E27FC236}">
                <a16:creationId xmlns:a16="http://schemas.microsoft.com/office/drawing/2014/main" id="{3C768C96-FDD3-4826-A5C5-074812F2864D}"/>
              </a:ext>
            </a:extLst>
          </p:cNvPr>
          <p:cNvSpPr/>
          <p:nvPr/>
        </p:nvSpPr>
        <p:spPr>
          <a:xfrm>
            <a:off x="8824730" y="6912001"/>
            <a:ext cx="58437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2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Windows 10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(Windows Defender)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79C26632-7623-439B-9832-3B4693C4B2BD}"/>
              </a:ext>
            </a:extLst>
          </p:cNvPr>
          <p:cNvSpPr/>
          <p:nvPr/>
        </p:nvSpPr>
        <p:spPr>
          <a:xfrm>
            <a:off x="8824731" y="5939151"/>
            <a:ext cx="72101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2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Power Point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(Design Ideas)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5D3B298B-30C0-453B-86B1-DE413901D3C4}"/>
              </a:ext>
            </a:extLst>
          </p:cNvPr>
          <p:cNvSpPr/>
          <p:nvPr/>
        </p:nvSpPr>
        <p:spPr>
          <a:xfrm>
            <a:off x="8824731" y="4996248"/>
            <a:ext cx="46817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2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Excel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(Chart Recommendations)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C1AC7301-F349-440D-95E4-93270C5005EF}"/>
              </a:ext>
            </a:extLst>
          </p:cNvPr>
          <p:cNvSpPr/>
          <p:nvPr/>
        </p:nvSpPr>
        <p:spPr>
          <a:xfrm>
            <a:off x="8824730" y="4137432"/>
            <a:ext cx="53294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2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Bing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Ads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(Ad Predictions)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79" name="Pentagon 19">
            <a:extLst>
              <a:ext uri="{FF2B5EF4-FFF2-40B4-BE49-F238E27FC236}">
                <a16:creationId xmlns:a16="http://schemas.microsoft.com/office/drawing/2014/main" id="{96042498-2D50-4CE5-89F5-B509B60DDF10}"/>
              </a:ext>
            </a:extLst>
          </p:cNvPr>
          <p:cNvSpPr/>
          <p:nvPr/>
        </p:nvSpPr>
        <p:spPr bwMode="auto">
          <a:xfrm>
            <a:off x="7779508" y="7822965"/>
            <a:ext cx="8792471" cy="604474"/>
          </a:xfrm>
          <a:prstGeom prst="homePlate">
            <a:avLst/>
          </a:prstGeom>
          <a:solidFill>
            <a:srgbClr val="3F3F3F">
              <a:lumMod val="60000"/>
              <a:lumOff val="40000"/>
            </a:srgbClr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137141" tIns="0" rIns="68567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68544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-38" normalizeH="0" baseline="0" noProof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16200000" scaled="0"/>
              </a:gradFill>
              <a:effectLst/>
              <a:uLnTx/>
              <a:uFillTx/>
              <a:latin typeface="Segoe UI Light"/>
              <a:ea typeface="ＭＳ Ｐゴシック" charset="0"/>
              <a:cs typeface="+mn-cs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E102839B-C041-465A-B70F-3D9F1719105D}"/>
              </a:ext>
            </a:extLst>
          </p:cNvPr>
          <p:cNvSpPr/>
          <p:nvPr/>
        </p:nvSpPr>
        <p:spPr bwMode="auto">
          <a:xfrm>
            <a:off x="7626291" y="7750569"/>
            <a:ext cx="869903" cy="749265"/>
          </a:xfrm>
          <a:prstGeom prst="ellipse">
            <a:avLst/>
          </a:prstGeom>
          <a:solidFill>
            <a:schemeClr val="bg1"/>
          </a:solidFill>
          <a:ln w="73025" cap="flat" cmpd="sng" algn="ctr">
            <a:solidFill>
              <a:schemeClr val="bg1"/>
            </a:solidFill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68567" tIns="34285" rIns="68567" bIns="34285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68544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-38" normalizeH="0" baseline="0" noProof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9A942224-F32F-49E9-99B0-360982F4DCB4}"/>
              </a:ext>
            </a:extLst>
          </p:cNvPr>
          <p:cNvSpPr/>
          <p:nvPr/>
        </p:nvSpPr>
        <p:spPr>
          <a:xfrm>
            <a:off x="8824730" y="7845517"/>
            <a:ext cx="72101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2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Azure Stream Analytics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(Anomaly Detection)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pic>
        <p:nvPicPr>
          <p:cNvPr id="82" name="Picture 2" descr="Image result for azure icons">
            <a:extLst>
              <a:ext uri="{FF2B5EF4-FFF2-40B4-BE49-F238E27FC236}">
                <a16:creationId xmlns:a16="http://schemas.microsoft.com/office/drawing/2014/main" id="{9B4CA1E0-EE9A-439A-B8D6-3C383FBBF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508" y="7845517"/>
            <a:ext cx="623964" cy="53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Pentagon 19">
            <a:extLst>
              <a:ext uri="{FF2B5EF4-FFF2-40B4-BE49-F238E27FC236}">
                <a16:creationId xmlns:a16="http://schemas.microsoft.com/office/drawing/2014/main" id="{6B275801-18FA-47F5-BD6E-6F4ED34B138D}"/>
              </a:ext>
            </a:extLst>
          </p:cNvPr>
          <p:cNvSpPr/>
          <p:nvPr/>
        </p:nvSpPr>
        <p:spPr bwMode="auto">
          <a:xfrm>
            <a:off x="7840379" y="8721576"/>
            <a:ext cx="8792471" cy="604474"/>
          </a:xfrm>
          <a:prstGeom prst="homePlate">
            <a:avLst/>
          </a:prstGeom>
          <a:solidFill>
            <a:srgbClr val="3F3F3F">
              <a:lumMod val="60000"/>
              <a:lumOff val="40000"/>
            </a:srgbClr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137141" tIns="0" rIns="68567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68544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-38" normalizeH="0" baseline="0" noProof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16200000" scaled="0"/>
              </a:gradFill>
              <a:effectLst/>
              <a:uLnTx/>
              <a:uFillTx/>
              <a:latin typeface="Segoe UI Light"/>
              <a:ea typeface="ＭＳ Ｐゴシック" charset="0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0B1D40ED-4272-430D-B034-A874DFE21D9D}"/>
              </a:ext>
            </a:extLst>
          </p:cNvPr>
          <p:cNvSpPr/>
          <p:nvPr/>
        </p:nvSpPr>
        <p:spPr>
          <a:xfrm>
            <a:off x="8885602" y="8744128"/>
            <a:ext cx="38671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2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Power BI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(Key Influencers)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817E8496-F698-4D6E-8044-893284F7D972}"/>
              </a:ext>
            </a:extLst>
          </p:cNvPr>
          <p:cNvSpPr/>
          <p:nvPr/>
        </p:nvSpPr>
        <p:spPr bwMode="auto">
          <a:xfrm>
            <a:off x="7639370" y="8630556"/>
            <a:ext cx="869903" cy="749265"/>
          </a:xfrm>
          <a:prstGeom prst="ellipse">
            <a:avLst/>
          </a:prstGeom>
          <a:solidFill>
            <a:schemeClr val="bg1"/>
          </a:solidFill>
          <a:ln w="73025" cap="flat" cmpd="sng" algn="ctr">
            <a:solidFill>
              <a:schemeClr val="bg1"/>
            </a:solidFill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68567" tIns="34285" rIns="68567" bIns="34285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68544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-38" normalizeH="0" baseline="0" noProof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pic>
        <p:nvPicPr>
          <p:cNvPr id="86" name="Picture 85" descr="A close up of a logo&#10;&#10;Description automatically generated">
            <a:extLst>
              <a:ext uri="{FF2B5EF4-FFF2-40B4-BE49-F238E27FC236}">
                <a16:creationId xmlns:a16="http://schemas.microsoft.com/office/drawing/2014/main" id="{AC3FD045-A505-4E06-AB33-CCADA8F4FC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6836" y="8762294"/>
            <a:ext cx="502299" cy="50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747400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Scenariji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za ML.NET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ML.NET</a:t>
            </a: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1591678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Microsoft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70CD138F-421F-4721-AA36-59CFF7141B2E}"/>
              </a:ext>
            </a:extLst>
          </p:cNvPr>
          <p:cNvSpPr txBox="1"/>
          <p:nvPr/>
        </p:nvSpPr>
        <p:spPr>
          <a:xfrm>
            <a:off x="13402788" y="9669116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Segmnetacija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strank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BD012C-A575-4826-AA71-CF66DD49AC4D}"/>
              </a:ext>
            </a:extLst>
          </p:cNvPr>
          <p:cNvSpPr txBox="1"/>
          <p:nvPr/>
        </p:nvSpPr>
        <p:spPr>
          <a:xfrm>
            <a:off x="13402788" y="7698745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Priporočila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880255F-6645-4B1A-8122-A10A7F5872F5}"/>
              </a:ext>
            </a:extLst>
          </p:cNvPr>
          <p:cNvSpPr txBox="1"/>
          <p:nvPr/>
        </p:nvSpPr>
        <p:spPr>
          <a:xfrm>
            <a:off x="13402788" y="5785640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Napovedovanje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vzdrževanja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6D465F4-72A3-4680-8FDB-771E29DE1624}"/>
              </a:ext>
            </a:extLst>
          </p:cNvPr>
          <p:cNvSpPr txBox="1"/>
          <p:nvPr/>
        </p:nvSpPr>
        <p:spPr>
          <a:xfrm>
            <a:off x="13402788" y="3823100"/>
            <a:ext cx="9141619" cy="10892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Napovedni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modeli</a:t>
            </a:r>
            <a:endParaRPr lang="en-US" sz="3599" dirty="0">
              <a:solidFill>
                <a:srgbClr val="C00000"/>
              </a:solidFill>
              <a:latin typeface="Segoe UI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6878207-37D2-4646-9A9E-BB161668A60F}"/>
              </a:ext>
            </a:extLst>
          </p:cNvPr>
          <p:cNvSpPr/>
          <p:nvPr/>
        </p:nvSpPr>
        <p:spPr bwMode="auto">
          <a:xfrm>
            <a:off x="4321332" y="7389977"/>
            <a:ext cx="1371243" cy="137124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93250" rIns="0" bIns="93250" numCol="1" rtlCol="0" anchor="ctr" anchorCtr="0" compatLnSpc="1">
            <a:prstTxWarp prst="textNoShape">
              <a:avLst/>
            </a:prstTxWarp>
          </a:bodyPr>
          <a:lstStyle/>
          <a:p>
            <a:pPr algn="ctr" defTabSz="1864478" eaLnBrk="1" hangingPunct="1">
              <a:defRPr/>
            </a:pPr>
            <a:endParaRPr lang="en-US" sz="2399">
              <a:gradFill>
                <a:gsLst>
                  <a:gs pos="40075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40C9117-FE41-4EB8-B3E4-0FB432698EEC}"/>
              </a:ext>
            </a:extLst>
          </p:cNvPr>
          <p:cNvSpPr/>
          <p:nvPr/>
        </p:nvSpPr>
        <p:spPr bwMode="auto">
          <a:xfrm>
            <a:off x="4306094" y="9470955"/>
            <a:ext cx="1371243" cy="137124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93250" rIns="0" bIns="93250" numCol="1" rtlCol="0" anchor="ctr" anchorCtr="0" compatLnSpc="1">
            <a:prstTxWarp prst="textNoShape">
              <a:avLst/>
            </a:prstTxWarp>
          </a:bodyPr>
          <a:lstStyle/>
          <a:p>
            <a:pPr algn="ctr" defTabSz="1864478" eaLnBrk="1" hangingPunct="1">
              <a:defRPr/>
            </a:pPr>
            <a:endParaRPr lang="en-US" sz="2399">
              <a:gradFill>
                <a:gsLst>
                  <a:gs pos="40075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0C4B127-0FE1-44C2-87F2-068F7D0E52C8}"/>
              </a:ext>
            </a:extLst>
          </p:cNvPr>
          <p:cNvSpPr/>
          <p:nvPr/>
        </p:nvSpPr>
        <p:spPr bwMode="auto">
          <a:xfrm>
            <a:off x="4321332" y="5520957"/>
            <a:ext cx="1371243" cy="137124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93250" rIns="0" bIns="93250" numCol="1" rtlCol="0" anchor="ctr" anchorCtr="0" compatLnSpc="1">
            <a:prstTxWarp prst="textNoShape">
              <a:avLst/>
            </a:prstTxWarp>
          </a:bodyPr>
          <a:lstStyle/>
          <a:p>
            <a:pPr algn="ctr" defTabSz="1864478" eaLnBrk="1" hangingPunct="1">
              <a:defRPr/>
            </a:pPr>
            <a:endParaRPr lang="en-US" sz="2399">
              <a:gradFill>
                <a:gsLst>
                  <a:gs pos="40075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486532D-5DA1-4CD2-BC63-7D42D43617B4}"/>
              </a:ext>
            </a:extLst>
          </p:cNvPr>
          <p:cNvGrpSpPr/>
          <p:nvPr/>
        </p:nvGrpSpPr>
        <p:grpSpPr>
          <a:xfrm>
            <a:off x="4126704" y="7565533"/>
            <a:ext cx="5168412" cy="1447361"/>
            <a:chOff x="413448" y="3327187"/>
            <a:chExt cx="2584878" cy="723868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FA275A4-D14F-46A3-BAF5-E81F781BA66E}"/>
                </a:ext>
              </a:extLst>
            </p:cNvPr>
            <p:cNvSpPr txBox="1"/>
            <p:nvPr/>
          </p:nvSpPr>
          <p:spPr>
            <a:xfrm>
              <a:off x="1659699" y="3327187"/>
              <a:ext cx="92390" cy="3231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82829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99">
                <a:solidFill>
                  <a:srgbClr val="0078D7"/>
                </a:solidFill>
                <a:latin typeface="Segoe UI Light" charset="0"/>
                <a:ea typeface="Segoe UI Light" charset="0"/>
                <a:cs typeface="Segoe UI Light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DD6CAC6E-8ED7-4168-B8C7-489675557B20}"/>
                </a:ext>
              </a:extLst>
            </p:cNvPr>
            <p:cNvSpPr/>
            <p:nvPr/>
          </p:nvSpPr>
          <p:spPr>
            <a:xfrm>
              <a:off x="413448" y="3789441"/>
              <a:ext cx="2584878" cy="261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82829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799">
                <a:solidFill>
                  <a:prstClr val="black"/>
                </a:solidFill>
                <a:latin typeface="Segoe UI"/>
                <a:ea typeface="Segoe UI" charset="0"/>
                <a:cs typeface="Segoe UI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5F8AD3A-D294-460A-ADD8-A7DDA90538F3}"/>
              </a:ext>
            </a:extLst>
          </p:cNvPr>
          <p:cNvGrpSpPr/>
          <p:nvPr/>
        </p:nvGrpSpPr>
        <p:grpSpPr>
          <a:xfrm>
            <a:off x="10035950" y="7562385"/>
            <a:ext cx="5168412" cy="1385805"/>
            <a:chOff x="413448" y="3327187"/>
            <a:chExt cx="2584878" cy="69308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EAF581E-ED2B-45D7-AC7B-B07174C2DE0B}"/>
                </a:ext>
              </a:extLst>
            </p:cNvPr>
            <p:cNvSpPr txBox="1"/>
            <p:nvPr/>
          </p:nvSpPr>
          <p:spPr>
            <a:xfrm>
              <a:off x="1659723" y="3327187"/>
              <a:ext cx="92390" cy="3231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82829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99">
                <a:solidFill>
                  <a:srgbClr val="0078D7"/>
                </a:solidFill>
                <a:latin typeface="Segoe UI Light" charset="0"/>
                <a:ea typeface="Segoe UI Light" charset="0"/>
                <a:cs typeface="Segoe UI Light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376F156-BBFF-40EA-9F6F-43C6708CB926}"/>
                </a:ext>
              </a:extLst>
            </p:cNvPr>
            <p:cNvSpPr/>
            <p:nvPr/>
          </p:nvSpPr>
          <p:spPr>
            <a:xfrm>
              <a:off x="413448" y="3789441"/>
              <a:ext cx="2584878" cy="230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82829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399">
                <a:solidFill>
                  <a:prstClr val="black"/>
                </a:solidFill>
                <a:latin typeface="Segoe UI"/>
                <a:ea typeface="Segoe UI" charset="0"/>
                <a:cs typeface="Segoe UI" charset="0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E4629559-379A-4D5B-971D-47E655448EA3}"/>
              </a:ext>
            </a:extLst>
          </p:cNvPr>
          <p:cNvSpPr txBox="1"/>
          <p:nvPr/>
        </p:nvSpPr>
        <p:spPr>
          <a:xfrm>
            <a:off x="11012100" y="8026439"/>
            <a:ext cx="184731" cy="523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F4033D8-43A0-4D16-A154-4D40FE0E5B98}"/>
              </a:ext>
            </a:extLst>
          </p:cNvPr>
          <p:cNvSpPr txBox="1"/>
          <p:nvPr/>
        </p:nvSpPr>
        <p:spPr>
          <a:xfrm>
            <a:off x="12552630" y="7563555"/>
            <a:ext cx="184731" cy="646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82829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599">
              <a:solidFill>
                <a:srgbClr val="0078D7"/>
              </a:solidFill>
              <a:latin typeface="Segoe UI Light" charset="0"/>
              <a:ea typeface="Segoe UI Light" charset="0"/>
              <a:cs typeface="Segoe UI Light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BA22B29-93A3-4A74-AB7F-92225BB28680}"/>
              </a:ext>
            </a:extLst>
          </p:cNvPr>
          <p:cNvSpPr txBox="1"/>
          <p:nvPr/>
        </p:nvSpPr>
        <p:spPr>
          <a:xfrm>
            <a:off x="5691633" y="5661955"/>
            <a:ext cx="9141619" cy="10892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Označevanje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slik</a:t>
            </a:r>
            <a:endParaRPr lang="en-US" sz="3599" dirty="0">
              <a:solidFill>
                <a:srgbClr val="C00000"/>
              </a:solidFill>
              <a:latin typeface="Segoe UI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8CFB489-CFFD-413D-B682-3B907FC1280C}"/>
              </a:ext>
            </a:extLst>
          </p:cNvPr>
          <p:cNvSpPr txBox="1"/>
          <p:nvPr/>
        </p:nvSpPr>
        <p:spPr>
          <a:xfrm>
            <a:off x="16344198" y="3418077"/>
            <a:ext cx="865110" cy="1089247"/>
          </a:xfrm>
          <a:prstGeom prst="rect">
            <a:avLst/>
          </a:prstGeom>
          <a:noFill/>
        </p:spPr>
        <p:txBody>
          <a:bodyPr wrap="none" lIns="365665" tIns="292532" rIns="365665" bIns="292532" rtlCol="0">
            <a:spAutoFit/>
          </a:bodyPr>
          <a:lstStyle/>
          <a:p>
            <a:pPr defTabSz="1828343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3599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</a:p>
        </p:txBody>
      </p:sp>
      <p:sp>
        <p:nvSpPr>
          <p:cNvPr id="39" name="Trackers_EADF" title="Icon of a clipboard with a checklist on it">
            <a:extLst>
              <a:ext uri="{FF2B5EF4-FFF2-40B4-BE49-F238E27FC236}">
                <a16:creationId xmlns:a16="http://schemas.microsoft.com/office/drawing/2014/main" id="{EFF05120-3184-4643-AB5B-FA7E8A88192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676942" y="5772780"/>
            <a:ext cx="649373" cy="885449"/>
          </a:xfrm>
          <a:custGeom>
            <a:avLst/>
            <a:gdLst>
              <a:gd name="T0" fmla="*/ 1000 w 2750"/>
              <a:gd name="T1" fmla="*/ 375 h 3750"/>
              <a:gd name="T2" fmla="*/ 1375 w 2750"/>
              <a:gd name="T3" fmla="*/ 0 h 3750"/>
              <a:gd name="T4" fmla="*/ 1750 w 2750"/>
              <a:gd name="T5" fmla="*/ 375 h 3750"/>
              <a:gd name="T6" fmla="*/ 1750 w 2750"/>
              <a:gd name="T7" fmla="*/ 500 h 3750"/>
              <a:gd name="T8" fmla="*/ 2250 w 2750"/>
              <a:gd name="T9" fmla="*/ 500 h 3750"/>
              <a:gd name="T10" fmla="*/ 2250 w 2750"/>
              <a:gd name="T11" fmla="*/ 1000 h 3750"/>
              <a:gd name="T12" fmla="*/ 500 w 2750"/>
              <a:gd name="T13" fmla="*/ 1000 h 3750"/>
              <a:gd name="T14" fmla="*/ 500 w 2750"/>
              <a:gd name="T15" fmla="*/ 500 h 3750"/>
              <a:gd name="T16" fmla="*/ 1000 w 2750"/>
              <a:gd name="T17" fmla="*/ 500 h 3750"/>
              <a:gd name="T18" fmla="*/ 1000 w 2750"/>
              <a:gd name="T19" fmla="*/ 375 h 3750"/>
              <a:gd name="T20" fmla="*/ 500 w 2750"/>
              <a:gd name="T21" fmla="*/ 500 h 3750"/>
              <a:gd name="T22" fmla="*/ 0 w 2750"/>
              <a:gd name="T23" fmla="*/ 500 h 3750"/>
              <a:gd name="T24" fmla="*/ 0 w 2750"/>
              <a:gd name="T25" fmla="*/ 3750 h 3750"/>
              <a:gd name="T26" fmla="*/ 2750 w 2750"/>
              <a:gd name="T27" fmla="*/ 3750 h 3750"/>
              <a:gd name="T28" fmla="*/ 2750 w 2750"/>
              <a:gd name="T29" fmla="*/ 500 h 3750"/>
              <a:gd name="T30" fmla="*/ 2250 w 2750"/>
              <a:gd name="T31" fmla="*/ 500 h 3750"/>
              <a:gd name="T32" fmla="*/ 2375 w 2750"/>
              <a:gd name="T33" fmla="*/ 1750 h 3750"/>
              <a:gd name="T34" fmla="*/ 1375 w 2750"/>
              <a:gd name="T35" fmla="*/ 1750 h 3750"/>
              <a:gd name="T36" fmla="*/ 2375 w 2750"/>
              <a:gd name="T37" fmla="*/ 2500 h 3750"/>
              <a:gd name="T38" fmla="*/ 1375 w 2750"/>
              <a:gd name="T39" fmla="*/ 2500 h 3750"/>
              <a:gd name="T40" fmla="*/ 2375 w 2750"/>
              <a:gd name="T41" fmla="*/ 3250 h 3750"/>
              <a:gd name="T42" fmla="*/ 1375 w 2750"/>
              <a:gd name="T43" fmla="*/ 3250 h 3750"/>
              <a:gd name="T44" fmla="*/ 500 w 2750"/>
              <a:gd name="T45" fmla="*/ 1500 h 3750"/>
              <a:gd name="T46" fmla="*/ 750 w 2750"/>
              <a:gd name="T47" fmla="*/ 1750 h 3750"/>
              <a:gd name="T48" fmla="*/ 1125 w 2750"/>
              <a:gd name="T49" fmla="*/ 1375 h 3750"/>
              <a:gd name="T50" fmla="*/ 500 w 2750"/>
              <a:gd name="T51" fmla="*/ 2250 h 3750"/>
              <a:gd name="T52" fmla="*/ 750 w 2750"/>
              <a:gd name="T53" fmla="*/ 2500 h 3750"/>
              <a:gd name="T54" fmla="*/ 1125 w 2750"/>
              <a:gd name="T55" fmla="*/ 2125 h 3750"/>
              <a:gd name="T56" fmla="*/ 500 w 2750"/>
              <a:gd name="T57" fmla="*/ 3000 h 3750"/>
              <a:gd name="T58" fmla="*/ 750 w 2750"/>
              <a:gd name="T59" fmla="*/ 3250 h 3750"/>
              <a:gd name="T60" fmla="*/ 1125 w 2750"/>
              <a:gd name="T61" fmla="*/ 2875 h 37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750" h="3750">
                <a:moveTo>
                  <a:pt x="1000" y="375"/>
                </a:moveTo>
                <a:cubicBezTo>
                  <a:pt x="1000" y="168"/>
                  <a:pt x="1168" y="0"/>
                  <a:pt x="1375" y="0"/>
                </a:cubicBezTo>
                <a:cubicBezTo>
                  <a:pt x="1582" y="0"/>
                  <a:pt x="1750" y="168"/>
                  <a:pt x="1750" y="375"/>
                </a:cubicBezTo>
                <a:cubicBezTo>
                  <a:pt x="1750" y="500"/>
                  <a:pt x="1750" y="500"/>
                  <a:pt x="1750" y="500"/>
                </a:cubicBezTo>
                <a:cubicBezTo>
                  <a:pt x="2250" y="500"/>
                  <a:pt x="2250" y="500"/>
                  <a:pt x="2250" y="500"/>
                </a:cubicBezTo>
                <a:cubicBezTo>
                  <a:pt x="2250" y="1000"/>
                  <a:pt x="2250" y="1000"/>
                  <a:pt x="2250" y="1000"/>
                </a:cubicBezTo>
                <a:cubicBezTo>
                  <a:pt x="500" y="1000"/>
                  <a:pt x="500" y="1000"/>
                  <a:pt x="500" y="1000"/>
                </a:cubicBezTo>
                <a:cubicBezTo>
                  <a:pt x="500" y="500"/>
                  <a:pt x="500" y="500"/>
                  <a:pt x="500" y="500"/>
                </a:cubicBezTo>
                <a:cubicBezTo>
                  <a:pt x="1000" y="500"/>
                  <a:pt x="1000" y="500"/>
                  <a:pt x="1000" y="500"/>
                </a:cubicBezTo>
                <a:lnTo>
                  <a:pt x="1000" y="375"/>
                </a:lnTo>
                <a:close/>
                <a:moveTo>
                  <a:pt x="500" y="500"/>
                </a:moveTo>
                <a:cubicBezTo>
                  <a:pt x="0" y="500"/>
                  <a:pt x="0" y="500"/>
                  <a:pt x="0" y="500"/>
                </a:cubicBezTo>
                <a:cubicBezTo>
                  <a:pt x="0" y="3750"/>
                  <a:pt x="0" y="3750"/>
                  <a:pt x="0" y="3750"/>
                </a:cubicBezTo>
                <a:cubicBezTo>
                  <a:pt x="2750" y="3750"/>
                  <a:pt x="2750" y="3750"/>
                  <a:pt x="2750" y="3750"/>
                </a:cubicBezTo>
                <a:cubicBezTo>
                  <a:pt x="2750" y="500"/>
                  <a:pt x="2750" y="500"/>
                  <a:pt x="2750" y="500"/>
                </a:cubicBezTo>
                <a:cubicBezTo>
                  <a:pt x="2250" y="500"/>
                  <a:pt x="2250" y="500"/>
                  <a:pt x="2250" y="500"/>
                </a:cubicBezTo>
                <a:moveTo>
                  <a:pt x="2375" y="1750"/>
                </a:moveTo>
                <a:cubicBezTo>
                  <a:pt x="1375" y="1750"/>
                  <a:pt x="1375" y="1750"/>
                  <a:pt x="1375" y="1750"/>
                </a:cubicBezTo>
                <a:moveTo>
                  <a:pt x="2375" y="2500"/>
                </a:moveTo>
                <a:cubicBezTo>
                  <a:pt x="1375" y="2500"/>
                  <a:pt x="1375" y="2500"/>
                  <a:pt x="1375" y="2500"/>
                </a:cubicBezTo>
                <a:moveTo>
                  <a:pt x="2375" y="3250"/>
                </a:moveTo>
                <a:cubicBezTo>
                  <a:pt x="1375" y="3250"/>
                  <a:pt x="1375" y="3250"/>
                  <a:pt x="1375" y="3250"/>
                </a:cubicBezTo>
                <a:moveTo>
                  <a:pt x="500" y="1500"/>
                </a:moveTo>
                <a:cubicBezTo>
                  <a:pt x="750" y="1750"/>
                  <a:pt x="750" y="1750"/>
                  <a:pt x="750" y="1750"/>
                </a:cubicBezTo>
                <a:cubicBezTo>
                  <a:pt x="1125" y="1375"/>
                  <a:pt x="1125" y="1375"/>
                  <a:pt x="1125" y="1375"/>
                </a:cubicBezTo>
                <a:moveTo>
                  <a:pt x="500" y="2250"/>
                </a:moveTo>
                <a:cubicBezTo>
                  <a:pt x="750" y="2500"/>
                  <a:pt x="750" y="2500"/>
                  <a:pt x="750" y="2500"/>
                </a:cubicBezTo>
                <a:cubicBezTo>
                  <a:pt x="1125" y="2125"/>
                  <a:pt x="1125" y="2125"/>
                  <a:pt x="1125" y="2125"/>
                </a:cubicBezTo>
                <a:moveTo>
                  <a:pt x="500" y="3000"/>
                </a:moveTo>
                <a:cubicBezTo>
                  <a:pt x="750" y="3250"/>
                  <a:pt x="750" y="3250"/>
                  <a:pt x="750" y="3250"/>
                </a:cubicBezTo>
                <a:cubicBezTo>
                  <a:pt x="1125" y="2875"/>
                  <a:pt x="1125" y="2875"/>
                  <a:pt x="1125" y="2875"/>
                </a:cubicBezTo>
              </a:path>
            </a:pathLst>
          </a:custGeom>
          <a:noFill/>
          <a:ln w="1587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 b="1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40" name="Photo2_EB9F" title="Icon of a photo of a landscape">
            <a:extLst>
              <a:ext uri="{FF2B5EF4-FFF2-40B4-BE49-F238E27FC236}">
                <a16:creationId xmlns:a16="http://schemas.microsoft.com/office/drawing/2014/main" id="{F2D8C404-055E-4FCF-9D22-3A325C2DD94B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41355" y="7680530"/>
            <a:ext cx="941427" cy="690914"/>
          </a:xfrm>
          <a:custGeom>
            <a:avLst/>
            <a:gdLst>
              <a:gd name="T0" fmla="*/ 3752 w 3752"/>
              <a:gd name="T1" fmla="*/ 2752 h 2752"/>
              <a:gd name="T2" fmla="*/ 0 w 3752"/>
              <a:gd name="T3" fmla="*/ 2752 h 2752"/>
              <a:gd name="T4" fmla="*/ 0 w 3752"/>
              <a:gd name="T5" fmla="*/ 0 h 2752"/>
              <a:gd name="T6" fmla="*/ 3752 w 3752"/>
              <a:gd name="T7" fmla="*/ 0 h 2752"/>
              <a:gd name="T8" fmla="*/ 3752 w 3752"/>
              <a:gd name="T9" fmla="*/ 2752 h 2752"/>
              <a:gd name="T10" fmla="*/ 2951 w 3752"/>
              <a:gd name="T11" fmla="*/ 751 h 2752"/>
              <a:gd name="T12" fmla="*/ 3002 w 3752"/>
              <a:gd name="T13" fmla="*/ 801 h 2752"/>
              <a:gd name="T14" fmla="*/ 3052 w 3752"/>
              <a:gd name="T15" fmla="*/ 751 h 2752"/>
              <a:gd name="T16" fmla="*/ 3002 w 3752"/>
              <a:gd name="T17" fmla="*/ 700 h 2752"/>
              <a:gd name="T18" fmla="*/ 2951 w 3752"/>
              <a:gd name="T19" fmla="*/ 751 h 2752"/>
              <a:gd name="T20" fmla="*/ 3002 w 3752"/>
              <a:gd name="T21" fmla="*/ 2752 h 2752"/>
              <a:gd name="T22" fmla="*/ 1000 w 3752"/>
              <a:gd name="T23" fmla="*/ 751 h 2752"/>
              <a:gd name="T24" fmla="*/ 0 w 3752"/>
              <a:gd name="T25" fmla="*/ 1751 h 2752"/>
              <a:gd name="T26" fmla="*/ 3752 w 3752"/>
              <a:gd name="T27" fmla="*/ 2502 h 2752"/>
              <a:gd name="T28" fmla="*/ 2752 w 3752"/>
              <a:gd name="T29" fmla="*/ 1501 h 2752"/>
              <a:gd name="T30" fmla="*/ 2251 w 3752"/>
              <a:gd name="T31" fmla="*/ 2001 h 2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52" h="2752">
                <a:moveTo>
                  <a:pt x="3752" y="2752"/>
                </a:moveTo>
                <a:cubicBezTo>
                  <a:pt x="0" y="2752"/>
                  <a:pt x="0" y="2752"/>
                  <a:pt x="0" y="2752"/>
                </a:cubicBezTo>
                <a:cubicBezTo>
                  <a:pt x="0" y="0"/>
                  <a:pt x="0" y="0"/>
                  <a:pt x="0" y="0"/>
                </a:cubicBezTo>
                <a:cubicBezTo>
                  <a:pt x="3752" y="0"/>
                  <a:pt x="3752" y="0"/>
                  <a:pt x="3752" y="0"/>
                </a:cubicBezTo>
                <a:lnTo>
                  <a:pt x="3752" y="2752"/>
                </a:lnTo>
                <a:close/>
                <a:moveTo>
                  <a:pt x="2951" y="751"/>
                </a:moveTo>
                <a:cubicBezTo>
                  <a:pt x="2951" y="778"/>
                  <a:pt x="2974" y="801"/>
                  <a:pt x="3002" y="801"/>
                </a:cubicBezTo>
                <a:cubicBezTo>
                  <a:pt x="3030" y="801"/>
                  <a:pt x="3052" y="778"/>
                  <a:pt x="3052" y="751"/>
                </a:cubicBezTo>
                <a:cubicBezTo>
                  <a:pt x="3052" y="723"/>
                  <a:pt x="3030" y="700"/>
                  <a:pt x="3002" y="700"/>
                </a:cubicBezTo>
                <a:cubicBezTo>
                  <a:pt x="2974" y="700"/>
                  <a:pt x="2951" y="723"/>
                  <a:pt x="2951" y="751"/>
                </a:cubicBezTo>
                <a:close/>
                <a:moveTo>
                  <a:pt x="3002" y="2752"/>
                </a:moveTo>
                <a:cubicBezTo>
                  <a:pt x="1000" y="751"/>
                  <a:pt x="1000" y="751"/>
                  <a:pt x="1000" y="751"/>
                </a:cubicBezTo>
                <a:cubicBezTo>
                  <a:pt x="0" y="1751"/>
                  <a:pt x="0" y="1751"/>
                  <a:pt x="0" y="1751"/>
                </a:cubicBezTo>
                <a:moveTo>
                  <a:pt x="3752" y="2502"/>
                </a:moveTo>
                <a:cubicBezTo>
                  <a:pt x="2752" y="1501"/>
                  <a:pt x="2752" y="1501"/>
                  <a:pt x="2752" y="1501"/>
                </a:cubicBezTo>
                <a:cubicBezTo>
                  <a:pt x="2251" y="2001"/>
                  <a:pt x="2251" y="2001"/>
                  <a:pt x="2251" y="2001"/>
                </a:cubicBezTo>
              </a:path>
            </a:pathLst>
          </a:custGeom>
          <a:noFill/>
          <a:ln w="1587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 b="1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41" name="camera" title="Icon of a camera">
            <a:extLst>
              <a:ext uri="{FF2B5EF4-FFF2-40B4-BE49-F238E27FC236}">
                <a16:creationId xmlns:a16="http://schemas.microsoft.com/office/drawing/2014/main" id="{9B3D279B-D9B7-4FD3-BBD4-4C053D1B37FD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81716" y="9753856"/>
            <a:ext cx="858296" cy="685919"/>
          </a:xfrm>
          <a:custGeom>
            <a:avLst/>
            <a:gdLst>
              <a:gd name="T0" fmla="*/ 0 w 330"/>
              <a:gd name="T1" fmla="*/ 24 h 264"/>
              <a:gd name="T2" fmla="*/ 87 w 330"/>
              <a:gd name="T3" fmla="*/ 24 h 264"/>
              <a:gd name="T4" fmla="*/ 111 w 330"/>
              <a:gd name="T5" fmla="*/ 0 h 264"/>
              <a:gd name="T6" fmla="*/ 217 w 330"/>
              <a:gd name="T7" fmla="*/ 0 h 264"/>
              <a:gd name="T8" fmla="*/ 242 w 330"/>
              <a:gd name="T9" fmla="*/ 24 h 264"/>
              <a:gd name="T10" fmla="*/ 330 w 330"/>
              <a:gd name="T11" fmla="*/ 24 h 264"/>
              <a:gd name="T12" fmla="*/ 330 w 330"/>
              <a:gd name="T13" fmla="*/ 264 h 264"/>
              <a:gd name="T14" fmla="*/ 0 w 330"/>
              <a:gd name="T15" fmla="*/ 264 h 264"/>
              <a:gd name="T16" fmla="*/ 0 w 330"/>
              <a:gd name="T17" fmla="*/ 24 h 264"/>
              <a:gd name="T18" fmla="*/ 165 w 330"/>
              <a:gd name="T19" fmla="*/ 221 h 264"/>
              <a:gd name="T20" fmla="*/ 242 w 330"/>
              <a:gd name="T21" fmla="*/ 144 h 264"/>
              <a:gd name="T22" fmla="*/ 165 w 330"/>
              <a:gd name="T23" fmla="*/ 67 h 264"/>
              <a:gd name="T24" fmla="*/ 88 w 330"/>
              <a:gd name="T25" fmla="*/ 144 h 264"/>
              <a:gd name="T26" fmla="*/ 165 w 330"/>
              <a:gd name="T27" fmla="*/ 221 h 264"/>
              <a:gd name="T28" fmla="*/ 42 w 330"/>
              <a:gd name="T29" fmla="*/ 73 h 264"/>
              <a:gd name="T30" fmla="*/ 48 w 330"/>
              <a:gd name="T31" fmla="*/ 67 h 264"/>
              <a:gd name="T32" fmla="*/ 42 w 330"/>
              <a:gd name="T33" fmla="*/ 61 h 264"/>
              <a:gd name="T34" fmla="*/ 36 w 330"/>
              <a:gd name="T35" fmla="*/ 67 h 264"/>
              <a:gd name="T36" fmla="*/ 42 w 330"/>
              <a:gd name="T37" fmla="*/ 73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30" h="264">
                <a:moveTo>
                  <a:pt x="0" y="24"/>
                </a:moveTo>
                <a:cubicBezTo>
                  <a:pt x="87" y="24"/>
                  <a:pt x="87" y="24"/>
                  <a:pt x="87" y="24"/>
                </a:cubicBezTo>
                <a:cubicBezTo>
                  <a:pt x="111" y="0"/>
                  <a:pt x="111" y="0"/>
                  <a:pt x="111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42" y="24"/>
                  <a:pt x="242" y="24"/>
                  <a:pt x="242" y="24"/>
                </a:cubicBezTo>
                <a:cubicBezTo>
                  <a:pt x="330" y="24"/>
                  <a:pt x="330" y="24"/>
                  <a:pt x="330" y="24"/>
                </a:cubicBezTo>
                <a:cubicBezTo>
                  <a:pt x="330" y="264"/>
                  <a:pt x="330" y="264"/>
                  <a:pt x="330" y="264"/>
                </a:cubicBezTo>
                <a:cubicBezTo>
                  <a:pt x="0" y="264"/>
                  <a:pt x="0" y="264"/>
                  <a:pt x="0" y="264"/>
                </a:cubicBezTo>
                <a:lnTo>
                  <a:pt x="0" y="24"/>
                </a:lnTo>
                <a:close/>
                <a:moveTo>
                  <a:pt x="165" y="221"/>
                </a:moveTo>
                <a:cubicBezTo>
                  <a:pt x="208" y="221"/>
                  <a:pt x="242" y="187"/>
                  <a:pt x="242" y="144"/>
                </a:cubicBezTo>
                <a:cubicBezTo>
                  <a:pt x="242" y="101"/>
                  <a:pt x="208" y="67"/>
                  <a:pt x="165" y="67"/>
                </a:cubicBezTo>
                <a:cubicBezTo>
                  <a:pt x="123" y="67"/>
                  <a:pt x="88" y="101"/>
                  <a:pt x="88" y="144"/>
                </a:cubicBezTo>
                <a:cubicBezTo>
                  <a:pt x="88" y="187"/>
                  <a:pt x="123" y="221"/>
                  <a:pt x="165" y="221"/>
                </a:cubicBezTo>
                <a:close/>
                <a:moveTo>
                  <a:pt x="42" y="73"/>
                </a:moveTo>
                <a:cubicBezTo>
                  <a:pt x="45" y="73"/>
                  <a:pt x="48" y="70"/>
                  <a:pt x="48" y="67"/>
                </a:cubicBezTo>
                <a:cubicBezTo>
                  <a:pt x="48" y="64"/>
                  <a:pt x="45" y="61"/>
                  <a:pt x="42" y="61"/>
                </a:cubicBezTo>
                <a:cubicBezTo>
                  <a:pt x="38" y="61"/>
                  <a:pt x="36" y="64"/>
                  <a:pt x="36" y="67"/>
                </a:cubicBezTo>
                <a:cubicBezTo>
                  <a:pt x="36" y="70"/>
                  <a:pt x="38" y="73"/>
                  <a:pt x="42" y="73"/>
                </a:cubicBezTo>
                <a:close/>
              </a:path>
            </a:pathLst>
          </a:custGeom>
          <a:noFill/>
          <a:ln w="1587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 b="1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6E0CE0B-DE72-48B0-AA0E-7CCCC9C88288}"/>
              </a:ext>
            </a:extLst>
          </p:cNvPr>
          <p:cNvSpPr txBox="1"/>
          <p:nvPr/>
        </p:nvSpPr>
        <p:spPr>
          <a:xfrm>
            <a:off x="5691633" y="7492899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Razvrščanje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novic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A247B55-209C-4E09-B926-47690A55D85E}"/>
              </a:ext>
            </a:extLst>
          </p:cNvPr>
          <p:cNvSpPr txBox="1"/>
          <p:nvPr/>
        </p:nvSpPr>
        <p:spPr>
          <a:xfrm>
            <a:off x="5677337" y="9558663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Klasifikacija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slik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FEA7664-F227-4520-90FB-FB8634811EC3}"/>
              </a:ext>
            </a:extLst>
          </p:cNvPr>
          <p:cNvSpPr/>
          <p:nvPr/>
        </p:nvSpPr>
        <p:spPr bwMode="auto">
          <a:xfrm>
            <a:off x="4370009" y="3571695"/>
            <a:ext cx="1371243" cy="137124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93250" rIns="0" bIns="93250" numCol="1" rtlCol="0" anchor="ctr" anchorCtr="0" compatLnSpc="1">
            <a:prstTxWarp prst="textNoShape">
              <a:avLst/>
            </a:prstTxWarp>
          </a:bodyPr>
          <a:lstStyle/>
          <a:p>
            <a:pPr algn="ctr" defTabSz="1864478" eaLnBrk="1" hangingPunct="1">
              <a:defRPr/>
            </a:pPr>
            <a:endParaRPr lang="en-US" sz="2399">
              <a:gradFill>
                <a:gsLst>
                  <a:gs pos="40075">
                    <a:srgbClr val="FFFFFF"/>
                  </a:gs>
                  <a:gs pos="30000">
                    <a:srgbClr val="FFFFFF"/>
                  </a:gs>
                </a:gsLst>
                <a:lin ang="5400000" scaled="0"/>
              </a:gradFill>
              <a:latin typeface="Segoe UI"/>
            </a:endParaRPr>
          </a:p>
        </p:txBody>
      </p:sp>
      <p:sp>
        <p:nvSpPr>
          <p:cNvPr id="49" name="emoticon" title="Icon of a face smiling">
            <a:extLst>
              <a:ext uri="{FF2B5EF4-FFF2-40B4-BE49-F238E27FC236}">
                <a16:creationId xmlns:a16="http://schemas.microsoft.com/office/drawing/2014/main" id="{B74A374B-5949-4887-88BA-E1CF29704928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667929" y="3900191"/>
            <a:ext cx="731330" cy="731330"/>
          </a:xfrm>
          <a:custGeom>
            <a:avLst/>
            <a:gdLst>
              <a:gd name="T0" fmla="*/ 312 w 312"/>
              <a:gd name="T1" fmla="*/ 156 h 312"/>
              <a:gd name="T2" fmla="*/ 156 w 312"/>
              <a:gd name="T3" fmla="*/ 312 h 312"/>
              <a:gd name="T4" fmla="*/ 0 w 312"/>
              <a:gd name="T5" fmla="*/ 156 h 312"/>
              <a:gd name="T6" fmla="*/ 156 w 312"/>
              <a:gd name="T7" fmla="*/ 0 h 312"/>
              <a:gd name="T8" fmla="*/ 312 w 312"/>
              <a:gd name="T9" fmla="*/ 156 h 312"/>
              <a:gd name="T10" fmla="*/ 73 w 312"/>
              <a:gd name="T11" fmla="*/ 200 h 312"/>
              <a:gd name="T12" fmla="*/ 156 w 312"/>
              <a:gd name="T13" fmla="*/ 250 h 312"/>
              <a:gd name="T14" fmla="*/ 239 w 312"/>
              <a:gd name="T15" fmla="*/ 200 h 312"/>
              <a:gd name="T16" fmla="*/ 94 w 312"/>
              <a:gd name="T17" fmla="*/ 100 h 312"/>
              <a:gd name="T18" fmla="*/ 80 w 312"/>
              <a:gd name="T19" fmla="*/ 114 h 312"/>
              <a:gd name="T20" fmla="*/ 94 w 312"/>
              <a:gd name="T21" fmla="*/ 128 h 312"/>
              <a:gd name="T22" fmla="*/ 108 w 312"/>
              <a:gd name="T23" fmla="*/ 114 h 312"/>
              <a:gd name="T24" fmla="*/ 94 w 312"/>
              <a:gd name="T25" fmla="*/ 100 h 312"/>
              <a:gd name="T26" fmla="*/ 220 w 312"/>
              <a:gd name="T27" fmla="*/ 100 h 312"/>
              <a:gd name="T28" fmla="*/ 206 w 312"/>
              <a:gd name="T29" fmla="*/ 114 h 312"/>
              <a:gd name="T30" fmla="*/ 220 w 312"/>
              <a:gd name="T31" fmla="*/ 128 h 312"/>
              <a:gd name="T32" fmla="*/ 234 w 312"/>
              <a:gd name="T33" fmla="*/ 114 h 312"/>
              <a:gd name="T34" fmla="*/ 220 w 312"/>
              <a:gd name="T35" fmla="*/ 10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2" h="312">
                <a:moveTo>
                  <a:pt x="312" y="156"/>
                </a:moveTo>
                <a:cubicBezTo>
                  <a:pt x="312" y="242"/>
                  <a:pt x="242" y="312"/>
                  <a:pt x="156" y="312"/>
                </a:cubicBezTo>
                <a:cubicBezTo>
                  <a:pt x="70" y="312"/>
                  <a:pt x="0" y="242"/>
                  <a:pt x="0" y="156"/>
                </a:cubicBezTo>
                <a:cubicBezTo>
                  <a:pt x="0" y="70"/>
                  <a:pt x="70" y="0"/>
                  <a:pt x="156" y="0"/>
                </a:cubicBezTo>
                <a:cubicBezTo>
                  <a:pt x="242" y="0"/>
                  <a:pt x="312" y="70"/>
                  <a:pt x="312" y="156"/>
                </a:cubicBezTo>
                <a:close/>
                <a:moveTo>
                  <a:pt x="73" y="200"/>
                </a:moveTo>
                <a:cubicBezTo>
                  <a:pt x="89" y="230"/>
                  <a:pt x="120" y="250"/>
                  <a:pt x="156" y="250"/>
                </a:cubicBezTo>
                <a:cubicBezTo>
                  <a:pt x="192" y="250"/>
                  <a:pt x="223" y="230"/>
                  <a:pt x="239" y="200"/>
                </a:cubicBezTo>
                <a:moveTo>
                  <a:pt x="94" y="100"/>
                </a:moveTo>
                <a:cubicBezTo>
                  <a:pt x="86" y="100"/>
                  <a:pt x="80" y="106"/>
                  <a:pt x="80" y="114"/>
                </a:cubicBezTo>
                <a:cubicBezTo>
                  <a:pt x="80" y="122"/>
                  <a:pt x="86" y="128"/>
                  <a:pt x="94" y="128"/>
                </a:cubicBezTo>
                <a:cubicBezTo>
                  <a:pt x="102" y="128"/>
                  <a:pt x="108" y="122"/>
                  <a:pt x="108" y="114"/>
                </a:cubicBezTo>
                <a:cubicBezTo>
                  <a:pt x="108" y="106"/>
                  <a:pt x="102" y="100"/>
                  <a:pt x="94" y="100"/>
                </a:cubicBezTo>
                <a:close/>
                <a:moveTo>
                  <a:pt x="220" y="100"/>
                </a:moveTo>
                <a:cubicBezTo>
                  <a:pt x="212" y="100"/>
                  <a:pt x="206" y="106"/>
                  <a:pt x="206" y="114"/>
                </a:cubicBezTo>
                <a:cubicBezTo>
                  <a:pt x="206" y="122"/>
                  <a:pt x="212" y="128"/>
                  <a:pt x="220" y="128"/>
                </a:cubicBezTo>
                <a:cubicBezTo>
                  <a:pt x="228" y="128"/>
                  <a:pt x="234" y="122"/>
                  <a:pt x="234" y="114"/>
                </a:cubicBezTo>
                <a:cubicBezTo>
                  <a:pt x="234" y="106"/>
                  <a:pt x="228" y="100"/>
                  <a:pt x="220" y="100"/>
                </a:cubicBezTo>
                <a:close/>
              </a:path>
            </a:pathLst>
          </a:custGeom>
          <a:noFill/>
          <a:ln w="1587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799" b="1">
              <a:solidFill>
                <a:srgbClr val="FFFFFF"/>
              </a:solidFill>
              <a:latin typeface="Segoe UI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48D0113-AF75-4392-A26A-4B29EECAF23E}"/>
              </a:ext>
            </a:extLst>
          </p:cNvPr>
          <p:cNvSpPr txBox="1"/>
          <p:nvPr/>
        </p:nvSpPr>
        <p:spPr>
          <a:xfrm>
            <a:off x="5740310" y="3665688"/>
            <a:ext cx="9141619" cy="1144647"/>
          </a:xfrm>
          <a:prstGeom prst="rect">
            <a:avLst/>
          </a:prstGeom>
          <a:noFill/>
        </p:spPr>
        <p:txBody>
          <a:bodyPr wrap="square" lIns="365665" tIns="292532" rIns="365665" bIns="292532" rtlCol="0" anchor="ctr">
            <a:spAutoFit/>
          </a:bodyPr>
          <a:lstStyle/>
          <a:p>
            <a:pPr defTabSz="18283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Analiza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tona</a:t>
            </a:r>
            <a:r>
              <a:rPr lang="en-US" sz="3599" dirty="0">
                <a:solidFill>
                  <a:srgbClr val="F2F2F2">
                    <a:lumMod val="25000"/>
                  </a:srgbClr>
                </a:solidFill>
                <a:latin typeface="Segoe UI"/>
              </a:rPr>
              <a:t> </a:t>
            </a:r>
            <a:r>
              <a:rPr lang="en-US" sz="3599" dirty="0" err="1">
                <a:solidFill>
                  <a:srgbClr val="F2F2F2">
                    <a:lumMod val="25000"/>
                  </a:srgbClr>
                </a:solidFill>
                <a:latin typeface="Segoe UI"/>
              </a:rPr>
              <a:t>besedil</a:t>
            </a:r>
            <a:endParaRPr lang="en-US" sz="3599" dirty="0">
              <a:solidFill>
                <a:srgbClr val="F2F2F2">
                  <a:lumMod val="25000"/>
                </a:srgbClr>
              </a:solidFill>
              <a:latin typeface="Segoe UI"/>
            </a:endParaRPr>
          </a:p>
        </p:txBody>
      </p:sp>
      <p:pic>
        <p:nvPicPr>
          <p:cNvPr id="51" name="Picture 2" descr="Binary classification chart">
            <a:extLst>
              <a:ext uri="{FF2B5EF4-FFF2-40B4-BE49-F238E27FC236}">
                <a16:creationId xmlns:a16="http://schemas.microsoft.com/office/drawing/2014/main" id="{5ADD6C55-71AF-4161-94E2-5E95DDB5D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405" y="3523821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" descr="regression icon">
            <a:extLst>
              <a:ext uri="{FF2B5EF4-FFF2-40B4-BE49-F238E27FC236}">
                <a16:creationId xmlns:a16="http://schemas.microsoft.com/office/drawing/2014/main" id="{CD657901-9A58-4F18-8643-3909A4FA4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047" y="3662079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6" descr="Multi-class classification">
            <a:extLst>
              <a:ext uri="{FF2B5EF4-FFF2-40B4-BE49-F238E27FC236}">
                <a16:creationId xmlns:a16="http://schemas.microsoft.com/office/drawing/2014/main" id="{0E9AAB9F-0EAA-43C6-8855-A5A7B4B71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256" y="5494537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8" descr="Recommendations icon">
            <a:extLst>
              <a:ext uri="{FF2B5EF4-FFF2-40B4-BE49-F238E27FC236}">
                <a16:creationId xmlns:a16="http://schemas.microsoft.com/office/drawing/2014/main" id="{81146E90-92C8-4273-B124-C4EDB2B88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0010" y="7559837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Clustering plotting">
            <a:extLst>
              <a:ext uri="{FF2B5EF4-FFF2-40B4-BE49-F238E27FC236}">
                <a16:creationId xmlns:a16="http://schemas.microsoft.com/office/drawing/2014/main" id="{84C8E536-F660-426C-A424-C75E82D26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0008" y="9491968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12" descr="anomaly detection chart">
            <a:extLst>
              <a:ext uri="{FF2B5EF4-FFF2-40B4-BE49-F238E27FC236}">
                <a16:creationId xmlns:a16="http://schemas.microsoft.com/office/drawing/2014/main" id="{7C71BB1D-0CD1-4682-BFC2-635F459A5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0006" y="5637728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14" descr="DeepLearning logo">
            <a:extLst>
              <a:ext uri="{FF2B5EF4-FFF2-40B4-BE49-F238E27FC236}">
                <a16:creationId xmlns:a16="http://schemas.microsoft.com/office/drawing/2014/main" id="{EE3F076F-1A78-48A8-B276-5FF4A5DA1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26" y="9426807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6" descr="Ranking logo">
            <a:extLst>
              <a:ext uri="{FF2B5EF4-FFF2-40B4-BE49-F238E27FC236}">
                <a16:creationId xmlns:a16="http://schemas.microsoft.com/office/drawing/2014/main" id="{9929CF9A-A766-457C-B62D-0FC6E5D67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26" y="7336534"/>
            <a:ext cx="1428378" cy="142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147885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Tipičen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potek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uporabe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ML.NET</a:t>
            </a: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1591678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Microsoft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aphicFrame>
        <p:nvGraphicFramePr>
          <p:cNvPr id="36" name="Diagram 35">
            <a:extLst>
              <a:ext uri="{FF2B5EF4-FFF2-40B4-BE49-F238E27FC236}">
                <a16:creationId xmlns:a16="http://schemas.microsoft.com/office/drawing/2014/main" id="{39589045-07E4-422B-9A64-8C6854F8F5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596185"/>
              </p:ext>
            </p:extLst>
          </p:nvPr>
        </p:nvGraphicFramePr>
        <p:xfrm>
          <a:off x="6558873" y="7890187"/>
          <a:ext cx="3413008" cy="13619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7" name="Left Brace 36">
            <a:extLst>
              <a:ext uri="{FF2B5EF4-FFF2-40B4-BE49-F238E27FC236}">
                <a16:creationId xmlns:a16="http://schemas.microsoft.com/office/drawing/2014/main" id="{59D59082-5298-4AF8-A1F4-EAD49ACFF804}"/>
              </a:ext>
            </a:extLst>
          </p:cNvPr>
          <p:cNvSpPr/>
          <p:nvPr/>
        </p:nvSpPr>
        <p:spPr>
          <a:xfrm rot="5400000">
            <a:off x="8068199" y="5852696"/>
            <a:ext cx="446673" cy="3671046"/>
          </a:xfrm>
          <a:prstGeom prst="leftBrace">
            <a:avLst>
              <a:gd name="adj1" fmla="val 8333"/>
              <a:gd name="adj2" fmla="val 50347"/>
            </a:avLst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38" name="Left Brace 37">
            <a:extLst>
              <a:ext uri="{FF2B5EF4-FFF2-40B4-BE49-F238E27FC236}">
                <a16:creationId xmlns:a16="http://schemas.microsoft.com/office/drawing/2014/main" id="{E686A061-BEC0-4AA6-A1E9-C04D4DC7DEB2}"/>
              </a:ext>
            </a:extLst>
          </p:cNvPr>
          <p:cNvSpPr/>
          <p:nvPr/>
        </p:nvSpPr>
        <p:spPr>
          <a:xfrm rot="5400000">
            <a:off x="16485982" y="6580142"/>
            <a:ext cx="448056" cy="2217538"/>
          </a:xfrm>
          <a:prstGeom prst="leftBrace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D89994C-07AA-4C28-B62A-53BDD5E8C628}"/>
              </a:ext>
            </a:extLst>
          </p:cNvPr>
          <p:cNvGrpSpPr/>
          <p:nvPr/>
        </p:nvGrpSpPr>
        <p:grpSpPr>
          <a:xfrm>
            <a:off x="14416674" y="8290901"/>
            <a:ext cx="1110399" cy="560571"/>
            <a:chOff x="6374744" y="1345256"/>
            <a:chExt cx="479198" cy="560571"/>
          </a:xfrm>
        </p:grpSpPr>
        <p:sp>
          <p:nvSpPr>
            <p:cNvPr id="40" name="Arrow: Right 39">
              <a:extLst>
                <a:ext uri="{FF2B5EF4-FFF2-40B4-BE49-F238E27FC236}">
                  <a16:creationId xmlns:a16="http://schemas.microsoft.com/office/drawing/2014/main" id="{7F1AA9D4-F378-40D5-A99C-B75BDAC18C3A}"/>
                </a:ext>
              </a:extLst>
            </p:cNvPr>
            <p:cNvSpPr/>
            <p:nvPr/>
          </p:nvSpPr>
          <p:spPr>
            <a:xfrm>
              <a:off x="6374744" y="1345256"/>
              <a:ext cx="479198" cy="560571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Arrow: Right 4">
              <a:extLst>
                <a:ext uri="{FF2B5EF4-FFF2-40B4-BE49-F238E27FC236}">
                  <a16:creationId xmlns:a16="http://schemas.microsoft.com/office/drawing/2014/main" id="{BD6A831F-8FCD-428D-8769-E52847477456}"/>
                </a:ext>
              </a:extLst>
            </p:cNvPr>
            <p:cNvSpPr txBox="1"/>
            <p:nvPr/>
          </p:nvSpPr>
          <p:spPr>
            <a:xfrm>
              <a:off x="6374744" y="1457370"/>
              <a:ext cx="335439" cy="3363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42" name="Left Brace 41">
            <a:extLst>
              <a:ext uri="{FF2B5EF4-FFF2-40B4-BE49-F238E27FC236}">
                <a16:creationId xmlns:a16="http://schemas.microsoft.com/office/drawing/2014/main" id="{74278C98-20D1-4ED3-8331-98A6110894CF}"/>
              </a:ext>
            </a:extLst>
          </p:cNvPr>
          <p:cNvSpPr/>
          <p:nvPr/>
        </p:nvSpPr>
        <p:spPr>
          <a:xfrm rot="5400000">
            <a:off x="12245757" y="5852695"/>
            <a:ext cx="446673" cy="3671047"/>
          </a:xfrm>
          <a:prstGeom prst="leftBrace">
            <a:avLst>
              <a:gd name="adj1" fmla="val 8333"/>
              <a:gd name="adj2" fmla="val 50347"/>
            </a:avLst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25F9CA73-F2BF-4635-8514-7648418619CF}"/>
              </a:ext>
            </a:extLst>
          </p:cNvPr>
          <p:cNvGrpSpPr/>
          <p:nvPr/>
        </p:nvGrpSpPr>
        <p:grpSpPr>
          <a:xfrm>
            <a:off x="15708467" y="8145988"/>
            <a:ext cx="1947635" cy="850392"/>
            <a:chOff x="6306287" y="1175338"/>
            <a:chExt cx="1500679" cy="900407"/>
          </a:xfrm>
          <a:solidFill>
            <a:schemeClr val="accent4">
              <a:lumMod val="25000"/>
            </a:schemeClr>
          </a:solidFill>
        </p:grpSpPr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44DC731B-0815-4F85-8D52-9425B2DD416C}"/>
                </a:ext>
              </a:extLst>
            </p:cNvPr>
            <p:cNvSpPr/>
            <p:nvPr/>
          </p:nvSpPr>
          <p:spPr>
            <a:xfrm>
              <a:off x="6306287" y="1175338"/>
              <a:ext cx="1500679" cy="9004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Rectangle: Rounded Corners 4">
              <a:extLst>
                <a:ext uri="{FF2B5EF4-FFF2-40B4-BE49-F238E27FC236}">
                  <a16:creationId xmlns:a16="http://schemas.microsoft.com/office/drawing/2014/main" id="{B3A90552-3444-4BFD-905E-3246222498DF}"/>
                </a:ext>
              </a:extLst>
            </p:cNvPr>
            <p:cNvSpPr txBox="1"/>
            <p:nvPr/>
          </p:nvSpPr>
          <p:spPr>
            <a:xfrm>
              <a:off x="6332659" y="1201710"/>
              <a:ext cx="1447935" cy="84766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rPr>
                <a:t>Uporabljaj</a:t>
              </a:r>
              <a:endPara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11659AA-AE5C-4ECC-87E8-D11DC3550E58}"/>
              </a:ext>
            </a:extLst>
          </p:cNvPr>
          <p:cNvGrpSpPr/>
          <p:nvPr/>
        </p:nvGrpSpPr>
        <p:grpSpPr>
          <a:xfrm>
            <a:off x="10217132" y="8385100"/>
            <a:ext cx="318144" cy="372168"/>
            <a:chOff x="3755131" y="1439457"/>
            <a:chExt cx="318144" cy="372168"/>
          </a:xfrm>
        </p:grpSpPr>
        <p:sp>
          <p:nvSpPr>
            <p:cNvPr id="47" name="Arrow: Right 46">
              <a:extLst>
                <a:ext uri="{FF2B5EF4-FFF2-40B4-BE49-F238E27FC236}">
                  <a16:creationId xmlns:a16="http://schemas.microsoft.com/office/drawing/2014/main" id="{3ABF0887-38A9-45A8-B23A-463F4A37DE06}"/>
                </a:ext>
              </a:extLst>
            </p:cNvPr>
            <p:cNvSpPr/>
            <p:nvPr/>
          </p:nvSpPr>
          <p:spPr>
            <a:xfrm>
              <a:off x="3755131" y="1439457"/>
              <a:ext cx="318144" cy="37216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Arrow: Right 4">
              <a:extLst>
                <a:ext uri="{FF2B5EF4-FFF2-40B4-BE49-F238E27FC236}">
                  <a16:creationId xmlns:a16="http://schemas.microsoft.com/office/drawing/2014/main" id="{2A66FCC7-6ECF-40B5-A4A0-8C16B5651F9C}"/>
                </a:ext>
              </a:extLst>
            </p:cNvPr>
            <p:cNvSpPr txBox="1"/>
            <p:nvPr/>
          </p:nvSpPr>
          <p:spPr>
            <a:xfrm>
              <a:off x="3755131" y="1513891"/>
              <a:ext cx="222701" cy="2233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aphicFrame>
        <p:nvGraphicFramePr>
          <p:cNvPr id="49" name="Diagram 48">
            <a:extLst>
              <a:ext uri="{FF2B5EF4-FFF2-40B4-BE49-F238E27FC236}">
                <a16:creationId xmlns:a16="http://schemas.microsoft.com/office/drawing/2014/main" id="{E3E33E46-DA18-42BB-A172-E16041B5BF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4755680"/>
              </p:ext>
            </p:extLst>
          </p:nvPr>
        </p:nvGraphicFramePr>
        <p:xfrm>
          <a:off x="10763737" y="7842877"/>
          <a:ext cx="3410712" cy="1456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0" name="Graphic 49">
            <a:extLst>
              <a:ext uri="{FF2B5EF4-FFF2-40B4-BE49-F238E27FC236}">
                <a16:creationId xmlns:a16="http://schemas.microsoft.com/office/drawing/2014/main" id="{5954412A-E623-410F-82A6-000C5B9BA45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5776470" y="4747505"/>
            <a:ext cx="1869548" cy="1905159"/>
          </a:xfrm>
          <a:prstGeom prst="rect">
            <a:avLst/>
          </a:prstGeom>
        </p:spPr>
      </p:pic>
      <p:pic>
        <p:nvPicPr>
          <p:cNvPr id="51" name="Graphic 50">
            <a:extLst>
              <a:ext uri="{FF2B5EF4-FFF2-40B4-BE49-F238E27FC236}">
                <a16:creationId xmlns:a16="http://schemas.microsoft.com/office/drawing/2014/main" id="{23552FA8-BA21-4359-805D-89813BA128E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1420967" y="4828486"/>
            <a:ext cx="2085423" cy="1743196"/>
          </a:xfrm>
          <a:prstGeom prst="rect">
            <a:avLst/>
          </a:prstGeom>
        </p:spPr>
      </p:pic>
      <p:grpSp>
        <p:nvGrpSpPr>
          <p:cNvPr id="52" name="Group 51">
            <a:extLst>
              <a:ext uri="{FF2B5EF4-FFF2-40B4-BE49-F238E27FC236}">
                <a16:creationId xmlns:a16="http://schemas.microsoft.com/office/drawing/2014/main" id="{9D7479A1-DD27-454C-8BC9-4F515C2C606B}"/>
              </a:ext>
            </a:extLst>
          </p:cNvPr>
          <p:cNvGrpSpPr/>
          <p:nvPr/>
        </p:nvGrpSpPr>
        <p:grpSpPr>
          <a:xfrm>
            <a:off x="7328748" y="4781528"/>
            <a:ext cx="1822139" cy="1837113"/>
            <a:chOff x="417356" y="1710268"/>
            <a:chExt cx="1611859" cy="1523971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71D4AA04-E132-4F3B-AA11-0495462A7F95}"/>
                </a:ext>
              </a:extLst>
            </p:cNvPr>
            <p:cNvGrpSpPr/>
            <p:nvPr/>
          </p:nvGrpSpPr>
          <p:grpSpPr>
            <a:xfrm>
              <a:off x="417356" y="1710268"/>
              <a:ext cx="430961" cy="1413950"/>
              <a:chOff x="1395310" y="3332039"/>
              <a:chExt cx="430961" cy="1413950"/>
            </a:xfrm>
          </p:grpSpPr>
          <p:sp>
            <p:nvSpPr>
              <p:cNvPr id="114" name="Isosceles Triangle 113">
                <a:extLst>
                  <a:ext uri="{FF2B5EF4-FFF2-40B4-BE49-F238E27FC236}">
                    <a16:creationId xmlns:a16="http://schemas.microsoft.com/office/drawing/2014/main" id="{7B1B4BAD-703B-45E5-AECC-94A526F37227}"/>
                  </a:ext>
                </a:extLst>
              </p:cNvPr>
              <p:cNvSpPr/>
              <p:nvPr/>
            </p:nvSpPr>
            <p:spPr bwMode="auto">
              <a:xfrm>
                <a:off x="1395310" y="3332039"/>
                <a:ext cx="430961" cy="371518"/>
              </a:xfrm>
              <a:prstGeom prst="triangle">
                <a:avLst/>
              </a:prstGeom>
              <a:solidFill>
                <a:schemeClr val="bg1">
                  <a:alpha val="46000"/>
                </a:schemeClr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53AC65D7-4F99-4D26-AA73-1A0F52348128}"/>
                  </a:ext>
                </a:extLst>
              </p:cNvPr>
              <p:cNvSpPr/>
              <p:nvPr/>
            </p:nvSpPr>
            <p:spPr bwMode="auto">
              <a:xfrm>
                <a:off x="1438477" y="3855311"/>
                <a:ext cx="344626" cy="344626"/>
              </a:xfrm>
              <a:prstGeom prst="rect">
                <a:avLst/>
              </a:prstGeom>
              <a:solidFill>
                <a:schemeClr val="bg1">
                  <a:alpha val="46000"/>
                </a:schemeClr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16" name="Oval 115">
                <a:extLst>
                  <a:ext uri="{FF2B5EF4-FFF2-40B4-BE49-F238E27FC236}">
                    <a16:creationId xmlns:a16="http://schemas.microsoft.com/office/drawing/2014/main" id="{50530C23-8BE5-4C79-9ACD-4223FBE68399}"/>
                  </a:ext>
                </a:extLst>
              </p:cNvPr>
              <p:cNvSpPr/>
              <p:nvPr/>
            </p:nvSpPr>
            <p:spPr bwMode="auto">
              <a:xfrm>
                <a:off x="1413641" y="4351691"/>
                <a:ext cx="394299" cy="394298"/>
              </a:xfrm>
              <a:prstGeom prst="ellipse">
                <a:avLst/>
              </a:prstGeom>
              <a:solidFill>
                <a:schemeClr val="bg1">
                  <a:alpha val="46000"/>
                </a:schemeClr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Segoe UI" pitchFamily="34" charset="0"/>
                    <a:cs typeface="Segoe UI" pitchFamily="34" charset="0"/>
                  </a:rPr>
                  <a:t> </a:t>
                </a:r>
              </a:p>
            </p:txBody>
          </p:sp>
        </p:grp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7B53B2DD-E713-496B-B6D8-3AAFB676C685}"/>
                </a:ext>
              </a:extLst>
            </p:cNvPr>
            <p:cNvGrpSpPr/>
            <p:nvPr/>
          </p:nvGrpSpPr>
          <p:grpSpPr>
            <a:xfrm>
              <a:off x="940569" y="1710268"/>
              <a:ext cx="430961" cy="1413950"/>
              <a:chOff x="1395310" y="3332039"/>
              <a:chExt cx="430961" cy="1413950"/>
            </a:xfrm>
            <a:solidFill>
              <a:srgbClr val="F15B2A"/>
            </a:solidFill>
          </p:grpSpPr>
          <p:sp>
            <p:nvSpPr>
              <p:cNvPr id="111" name="Isosceles Triangle 110">
                <a:extLst>
                  <a:ext uri="{FF2B5EF4-FFF2-40B4-BE49-F238E27FC236}">
                    <a16:creationId xmlns:a16="http://schemas.microsoft.com/office/drawing/2014/main" id="{A309104D-6FF1-44B9-BE82-7D22A30D4542}"/>
                  </a:ext>
                </a:extLst>
              </p:cNvPr>
              <p:cNvSpPr/>
              <p:nvPr/>
            </p:nvSpPr>
            <p:spPr bwMode="auto">
              <a:xfrm>
                <a:off x="1395310" y="3332039"/>
                <a:ext cx="430961" cy="371518"/>
              </a:xfrm>
              <a:prstGeom prst="triangle">
                <a:avLst/>
              </a:prstGeom>
              <a:solidFill>
                <a:srgbClr val="F15B2A">
                  <a:alpha val="46000"/>
                </a:srgbClr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12" name="Rectangle 111">
                <a:extLst>
                  <a:ext uri="{FF2B5EF4-FFF2-40B4-BE49-F238E27FC236}">
                    <a16:creationId xmlns:a16="http://schemas.microsoft.com/office/drawing/2014/main" id="{84CC694E-42A4-4E69-A0FB-1B9382AC9575}"/>
                  </a:ext>
                </a:extLst>
              </p:cNvPr>
              <p:cNvSpPr/>
              <p:nvPr/>
            </p:nvSpPr>
            <p:spPr bwMode="auto">
              <a:xfrm>
                <a:off x="1438477" y="3855311"/>
                <a:ext cx="344626" cy="344626"/>
              </a:xfrm>
              <a:prstGeom prst="rect">
                <a:avLst/>
              </a:prstGeom>
              <a:solidFill>
                <a:srgbClr val="F15B2A">
                  <a:alpha val="46000"/>
                </a:srgbClr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EF691DA8-2439-420B-A11A-091C272A352F}"/>
                  </a:ext>
                </a:extLst>
              </p:cNvPr>
              <p:cNvSpPr/>
              <p:nvPr/>
            </p:nvSpPr>
            <p:spPr bwMode="auto">
              <a:xfrm>
                <a:off x="1413641" y="4351691"/>
                <a:ext cx="394299" cy="394298"/>
              </a:xfrm>
              <a:prstGeom prst="ellipse">
                <a:avLst/>
              </a:prstGeom>
              <a:solidFill>
                <a:srgbClr val="F15B2A">
                  <a:alpha val="46000"/>
                </a:srgbClr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Segoe UI" pitchFamily="34" charset="0"/>
                    <a:cs typeface="Segoe UI" pitchFamily="34" charset="0"/>
                  </a:rPr>
                  <a:t> </a:t>
                </a:r>
              </a:p>
            </p:txBody>
          </p:sp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53E2AB9-D7D5-4620-8D1E-3494701CF67B}"/>
                </a:ext>
              </a:extLst>
            </p:cNvPr>
            <p:cNvGrpSpPr/>
            <p:nvPr/>
          </p:nvGrpSpPr>
          <p:grpSpPr>
            <a:xfrm>
              <a:off x="1463782" y="1710268"/>
              <a:ext cx="430961" cy="1413950"/>
              <a:chOff x="1395310" y="3332039"/>
              <a:chExt cx="430961" cy="1413950"/>
            </a:xfrm>
            <a:solidFill>
              <a:srgbClr val="00BCF2"/>
            </a:solidFill>
          </p:grpSpPr>
          <p:sp>
            <p:nvSpPr>
              <p:cNvPr id="108" name="Isosceles Triangle 107">
                <a:extLst>
                  <a:ext uri="{FF2B5EF4-FFF2-40B4-BE49-F238E27FC236}">
                    <a16:creationId xmlns:a16="http://schemas.microsoft.com/office/drawing/2014/main" id="{9065B38A-92FB-4901-9F0E-640E32F454ED}"/>
                  </a:ext>
                </a:extLst>
              </p:cNvPr>
              <p:cNvSpPr/>
              <p:nvPr/>
            </p:nvSpPr>
            <p:spPr bwMode="auto">
              <a:xfrm>
                <a:off x="1395310" y="3332039"/>
                <a:ext cx="430961" cy="371518"/>
              </a:xfrm>
              <a:prstGeom prst="triangle">
                <a:avLst/>
              </a:prstGeom>
              <a:solidFill>
                <a:srgbClr val="00BCF2">
                  <a:alpha val="46000"/>
                </a:srgbClr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5D50E7AB-6C5F-4B15-8DA6-75CF61179707}"/>
                  </a:ext>
                </a:extLst>
              </p:cNvPr>
              <p:cNvSpPr/>
              <p:nvPr/>
            </p:nvSpPr>
            <p:spPr bwMode="auto">
              <a:xfrm>
                <a:off x="1438477" y="3855311"/>
                <a:ext cx="344626" cy="344626"/>
              </a:xfrm>
              <a:prstGeom prst="rect">
                <a:avLst/>
              </a:prstGeom>
              <a:solidFill>
                <a:srgbClr val="00BCF2">
                  <a:alpha val="46000"/>
                </a:srgbClr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16F5B32B-9A20-42C7-9E86-E41E0A7562CB}"/>
                  </a:ext>
                </a:extLst>
              </p:cNvPr>
              <p:cNvSpPr/>
              <p:nvPr/>
            </p:nvSpPr>
            <p:spPr bwMode="auto">
              <a:xfrm>
                <a:off x="1413641" y="4351691"/>
                <a:ext cx="394299" cy="394298"/>
              </a:xfrm>
              <a:prstGeom prst="ellipse">
                <a:avLst/>
              </a:prstGeom>
              <a:solidFill>
                <a:srgbClr val="00BCF2">
                  <a:alpha val="46000"/>
                </a:srgbClr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Segoe UI" pitchFamily="34" charset="0"/>
                    <a:cs typeface="Segoe UI" pitchFamily="34" charset="0"/>
                  </a:rPr>
                  <a:t> </a:t>
                </a:r>
              </a:p>
            </p:txBody>
          </p: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2107789-A6D0-498B-AFF9-7D6D954A6F09}"/>
                </a:ext>
              </a:extLst>
            </p:cNvPr>
            <p:cNvGrpSpPr/>
            <p:nvPr/>
          </p:nvGrpSpPr>
          <p:grpSpPr>
            <a:xfrm>
              <a:off x="473590" y="1759166"/>
              <a:ext cx="430961" cy="1413950"/>
              <a:chOff x="1395310" y="3332039"/>
              <a:chExt cx="430961" cy="1413950"/>
            </a:xfrm>
          </p:grpSpPr>
          <p:sp>
            <p:nvSpPr>
              <p:cNvPr id="105" name="Isosceles Triangle 104">
                <a:extLst>
                  <a:ext uri="{FF2B5EF4-FFF2-40B4-BE49-F238E27FC236}">
                    <a16:creationId xmlns:a16="http://schemas.microsoft.com/office/drawing/2014/main" id="{D5AE7170-5658-4739-88C2-5EBFDB917E5A}"/>
                  </a:ext>
                </a:extLst>
              </p:cNvPr>
              <p:cNvSpPr/>
              <p:nvPr/>
            </p:nvSpPr>
            <p:spPr bwMode="auto">
              <a:xfrm>
                <a:off x="1395310" y="3332039"/>
                <a:ext cx="430961" cy="371518"/>
              </a:xfrm>
              <a:prstGeom prst="triangle">
                <a:avLst/>
              </a:prstGeom>
              <a:solidFill>
                <a:srgbClr val="B4D7F2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A2884625-9F54-4D5C-BC33-E70C230C2E1B}"/>
                  </a:ext>
                </a:extLst>
              </p:cNvPr>
              <p:cNvSpPr/>
              <p:nvPr/>
            </p:nvSpPr>
            <p:spPr bwMode="auto">
              <a:xfrm>
                <a:off x="1438477" y="3855311"/>
                <a:ext cx="344626" cy="344626"/>
              </a:xfrm>
              <a:prstGeom prst="rect">
                <a:avLst/>
              </a:prstGeom>
              <a:solidFill>
                <a:srgbClr val="B4D7F2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07" name="Oval 106">
                <a:extLst>
                  <a:ext uri="{FF2B5EF4-FFF2-40B4-BE49-F238E27FC236}">
                    <a16:creationId xmlns:a16="http://schemas.microsoft.com/office/drawing/2014/main" id="{A0556495-728F-415C-9079-37EFE5EC175B}"/>
                  </a:ext>
                </a:extLst>
              </p:cNvPr>
              <p:cNvSpPr/>
              <p:nvPr/>
            </p:nvSpPr>
            <p:spPr bwMode="auto">
              <a:xfrm>
                <a:off x="1413641" y="4351691"/>
                <a:ext cx="394299" cy="394298"/>
              </a:xfrm>
              <a:prstGeom prst="ellipse">
                <a:avLst/>
              </a:prstGeom>
              <a:solidFill>
                <a:srgbClr val="B4D7F2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Segoe UI" pitchFamily="34" charset="0"/>
                    <a:cs typeface="Segoe UI" pitchFamily="34" charset="0"/>
                  </a:rPr>
                  <a:t> </a:t>
                </a:r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AA4311A6-C9E3-4CF2-9E64-E88CDC76ED1B}"/>
                </a:ext>
              </a:extLst>
            </p:cNvPr>
            <p:cNvGrpSpPr/>
            <p:nvPr/>
          </p:nvGrpSpPr>
          <p:grpSpPr>
            <a:xfrm>
              <a:off x="996803" y="1759166"/>
              <a:ext cx="430961" cy="1413950"/>
              <a:chOff x="1395310" y="3332039"/>
              <a:chExt cx="430961" cy="1413950"/>
            </a:xfrm>
            <a:solidFill>
              <a:srgbClr val="AB645B"/>
            </a:solidFill>
          </p:grpSpPr>
          <p:sp>
            <p:nvSpPr>
              <p:cNvPr id="102" name="Isosceles Triangle 101">
                <a:extLst>
                  <a:ext uri="{FF2B5EF4-FFF2-40B4-BE49-F238E27FC236}">
                    <a16:creationId xmlns:a16="http://schemas.microsoft.com/office/drawing/2014/main" id="{16DD5EE3-BD35-4B10-AF32-B33217BF5207}"/>
                  </a:ext>
                </a:extLst>
              </p:cNvPr>
              <p:cNvSpPr/>
              <p:nvPr/>
            </p:nvSpPr>
            <p:spPr bwMode="auto">
              <a:xfrm>
                <a:off x="1395310" y="3332039"/>
                <a:ext cx="430961" cy="371518"/>
              </a:xfrm>
              <a:prstGeom prst="triangl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891BB94C-0B85-4473-BA7A-AD9DAB6F4DF6}"/>
                  </a:ext>
                </a:extLst>
              </p:cNvPr>
              <p:cNvSpPr/>
              <p:nvPr/>
            </p:nvSpPr>
            <p:spPr bwMode="auto">
              <a:xfrm>
                <a:off x="1438477" y="3855311"/>
                <a:ext cx="344626" cy="3446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04" name="Oval 103">
                <a:extLst>
                  <a:ext uri="{FF2B5EF4-FFF2-40B4-BE49-F238E27FC236}">
                    <a16:creationId xmlns:a16="http://schemas.microsoft.com/office/drawing/2014/main" id="{B4C3CADD-A6CE-47B6-92FD-90904E9E70E8}"/>
                  </a:ext>
                </a:extLst>
              </p:cNvPr>
              <p:cNvSpPr/>
              <p:nvPr/>
            </p:nvSpPr>
            <p:spPr bwMode="auto">
              <a:xfrm>
                <a:off x="1413641" y="4351691"/>
                <a:ext cx="394299" cy="394298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Segoe UI" pitchFamily="34" charset="0"/>
                    <a:cs typeface="Segoe UI" pitchFamily="34" charset="0"/>
                  </a:rPr>
                  <a:t> </a:t>
                </a:r>
              </a:p>
            </p:txBody>
          </p: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CC349369-7B1A-4864-938F-05528FBF1B60}"/>
                </a:ext>
              </a:extLst>
            </p:cNvPr>
            <p:cNvGrpSpPr/>
            <p:nvPr/>
          </p:nvGrpSpPr>
          <p:grpSpPr>
            <a:xfrm>
              <a:off x="1520016" y="1759166"/>
              <a:ext cx="430961" cy="1413950"/>
              <a:chOff x="1395310" y="3332039"/>
              <a:chExt cx="430961" cy="1413950"/>
            </a:xfrm>
            <a:solidFill>
              <a:srgbClr val="00A8E9"/>
            </a:solidFill>
          </p:grpSpPr>
          <p:sp>
            <p:nvSpPr>
              <p:cNvPr id="99" name="Isosceles Triangle 98">
                <a:extLst>
                  <a:ext uri="{FF2B5EF4-FFF2-40B4-BE49-F238E27FC236}">
                    <a16:creationId xmlns:a16="http://schemas.microsoft.com/office/drawing/2014/main" id="{3FFB1679-134A-43F9-95AD-C15EDC207D78}"/>
                  </a:ext>
                </a:extLst>
              </p:cNvPr>
              <p:cNvSpPr/>
              <p:nvPr/>
            </p:nvSpPr>
            <p:spPr bwMode="auto">
              <a:xfrm>
                <a:off x="1395310" y="3332039"/>
                <a:ext cx="430961" cy="371518"/>
              </a:xfrm>
              <a:prstGeom prst="triangl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6F2B4763-1289-40F5-AE1E-AC12D35312DE}"/>
                  </a:ext>
                </a:extLst>
              </p:cNvPr>
              <p:cNvSpPr/>
              <p:nvPr/>
            </p:nvSpPr>
            <p:spPr bwMode="auto">
              <a:xfrm>
                <a:off x="1438477" y="3855311"/>
                <a:ext cx="344626" cy="3446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01" name="Oval 100">
                <a:extLst>
                  <a:ext uri="{FF2B5EF4-FFF2-40B4-BE49-F238E27FC236}">
                    <a16:creationId xmlns:a16="http://schemas.microsoft.com/office/drawing/2014/main" id="{EE135B8E-E027-41D5-A73E-143B20774463}"/>
                  </a:ext>
                </a:extLst>
              </p:cNvPr>
              <p:cNvSpPr/>
              <p:nvPr/>
            </p:nvSpPr>
            <p:spPr bwMode="auto">
              <a:xfrm>
                <a:off x="1413641" y="4351691"/>
                <a:ext cx="394299" cy="394298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Segoe UI" pitchFamily="34" charset="0"/>
                    <a:cs typeface="Segoe UI" pitchFamily="34" charset="0"/>
                  </a:rPr>
                  <a:t> </a:t>
                </a:r>
              </a:p>
            </p:txBody>
          </p:sp>
        </p:grp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B71988AB-F238-4CF4-9B7F-87FBA2613DED}"/>
                </a:ext>
              </a:extLst>
            </p:cNvPr>
            <p:cNvGrpSpPr/>
            <p:nvPr/>
          </p:nvGrpSpPr>
          <p:grpSpPr>
            <a:xfrm>
              <a:off x="551828" y="1820289"/>
              <a:ext cx="430961" cy="1413950"/>
              <a:chOff x="1395310" y="3332039"/>
              <a:chExt cx="430961" cy="1413950"/>
            </a:xfrm>
          </p:grpSpPr>
          <p:sp>
            <p:nvSpPr>
              <p:cNvPr id="96" name="Isosceles Triangle 95">
                <a:extLst>
                  <a:ext uri="{FF2B5EF4-FFF2-40B4-BE49-F238E27FC236}">
                    <a16:creationId xmlns:a16="http://schemas.microsoft.com/office/drawing/2014/main" id="{2EEE2891-F8C1-4987-81E4-B8CDE34CD192}"/>
                  </a:ext>
                </a:extLst>
              </p:cNvPr>
              <p:cNvSpPr/>
              <p:nvPr/>
            </p:nvSpPr>
            <p:spPr bwMode="auto">
              <a:xfrm>
                <a:off x="1395310" y="3332039"/>
                <a:ext cx="430961" cy="371518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7E5BE7E0-A0A5-4BD8-A91E-39368317E596}"/>
                  </a:ext>
                </a:extLst>
              </p:cNvPr>
              <p:cNvSpPr/>
              <p:nvPr/>
            </p:nvSpPr>
            <p:spPr bwMode="auto">
              <a:xfrm>
                <a:off x="1438477" y="3855311"/>
                <a:ext cx="344626" cy="34462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5D50E8E0-D7BA-4684-9DDF-9D5DC1475A45}"/>
                  </a:ext>
                </a:extLst>
              </p:cNvPr>
              <p:cNvSpPr/>
              <p:nvPr/>
            </p:nvSpPr>
            <p:spPr bwMode="auto">
              <a:xfrm>
                <a:off x="1413641" y="4351691"/>
                <a:ext cx="394299" cy="39429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Segoe UI" pitchFamily="34" charset="0"/>
                    <a:cs typeface="Segoe UI" pitchFamily="34" charset="0"/>
                  </a:rPr>
                  <a:t> </a:t>
                </a:r>
              </a:p>
            </p:txBody>
          </p:sp>
        </p:grp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C15ABAE8-098F-4A6B-83D5-7A1EC7270776}"/>
                </a:ext>
              </a:extLst>
            </p:cNvPr>
            <p:cNvGrpSpPr/>
            <p:nvPr/>
          </p:nvGrpSpPr>
          <p:grpSpPr>
            <a:xfrm>
              <a:off x="1075041" y="1820289"/>
              <a:ext cx="430961" cy="1413950"/>
              <a:chOff x="1395310" y="3332039"/>
              <a:chExt cx="430961" cy="1413950"/>
            </a:xfrm>
            <a:solidFill>
              <a:srgbClr val="F15B2A"/>
            </a:solidFill>
          </p:grpSpPr>
          <p:sp>
            <p:nvSpPr>
              <p:cNvPr id="93" name="Isosceles Triangle 92">
                <a:extLst>
                  <a:ext uri="{FF2B5EF4-FFF2-40B4-BE49-F238E27FC236}">
                    <a16:creationId xmlns:a16="http://schemas.microsoft.com/office/drawing/2014/main" id="{84BB659F-6400-4A2F-B4A3-392A460A2013}"/>
                  </a:ext>
                </a:extLst>
              </p:cNvPr>
              <p:cNvSpPr/>
              <p:nvPr/>
            </p:nvSpPr>
            <p:spPr bwMode="auto">
              <a:xfrm>
                <a:off x="1395310" y="3332039"/>
                <a:ext cx="430961" cy="371518"/>
              </a:xfrm>
              <a:prstGeom prst="triangl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9148AF6F-E849-4EDB-B416-A10BA813483A}"/>
                  </a:ext>
                </a:extLst>
              </p:cNvPr>
              <p:cNvSpPr/>
              <p:nvPr/>
            </p:nvSpPr>
            <p:spPr bwMode="auto">
              <a:xfrm>
                <a:off x="1438477" y="3855311"/>
                <a:ext cx="344626" cy="3446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C328E00D-2B71-477D-9472-E4306342A242}"/>
                  </a:ext>
                </a:extLst>
              </p:cNvPr>
              <p:cNvSpPr/>
              <p:nvPr/>
            </p:nvSpPr>
            <p:spPr bwMode="auto">
              <a:xfrm>
                <a:off x="1413641" y="4351691"/>
                <a:ext cx="394299" cy="394298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Segoe UI" pitchFamily="34" charset="0"/>
                    <a:cs typeface="Segoe UI" pitchFamily="34" charset="0"/>
                  </a:rPr>
                  <a:t> </a:t>
                </a:r>
              </a:p>
            </p:txBody>
          </p:sp>
        </p:grp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F5E8E2F7-BF2B-4DE6-A5BF-073B7184DBF5}"/>
                </a:ext>
              </a:extLst>
            </p:cNvPr>
            <p:cNvGrpSpPr/>
            <p:nvPr/>
          </p:nvGrpSpPr>
          <p:grpSpPr>
            <a:xfrm>
              <a:off x="1598254" y="1820289"/>
              <a:ext cx="430961" cy="1413950"/>
              <a:chOff x="1395310" y="3332039"/>
              <a:chExt cx="430961" cy="1413950"/>
            </a:xfrm>
            <a:solidFill>
              <a:srgbClr val="00BCF2"/>
            </a:solidFill>
          </p:grpSpPr>
          <p:sp>
            <p:nvSpPr>
              <p:cNvPr id="90" name="Isosceles Triangle 89">
                <a:extLst>
                  <a:ext uri="{FF2B5EF4-FFF2-40B4-BE49-F238E27FC236}">
                    <a16:creationId xmlns:a16="http://schemas.microsoft.com/office/drawing/2014/main" id="{86D9361E-6A58-498C-969B-3F1C6C19769B}"/>
                  </a:ext>
                </a:extLst>
              </p:cNvPr>
              <p:cNvSpPr/>
              <p:nvPr/>
            </p:nvSpPr>
            <p:spPr bwMode="auto">
              <a:xfrm>
                <a:off x="1395310" y="3332039"/>
                <a:ext cx="430961" cy="371518"/>
              </a:xfrm>
              <a:prstGeom prst="triangl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71808186-DF11-43C2-A1B8-11E1B0A7B36E}"/>
                  </a:ext>
                </a:extLst>
              </p:cNvPr>
              <p:cNvSpPr/>
              <p:nvPr/>
            </p:nvSpPr>
            <p:spPr bwMode="auto">
              <a:xfrm>
                <a:off x="1438477" y="3855311"/>
                <a:ext cx="344626" cy="3446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92" name="Oval 91">
                <a:extLst>
                  <a:ext uri="{FF2B5EF4-FFF2-40B4-BE49-F238E27FC236}">
                    <a16:creationId xmlns:a16="http://schemas.microsoft.com/office/drawing/2014/main" id="{BAA1D551-B7D7-4226-92A9-09F5704D810D}"/>
                  </a:ext>
                </a:extLst>
              </p:cNvPr>
              <p:cNvSpPr/>
              <p:nvPr/>
            </p:nvSpPr>
            <p:spPr bwMode="auto">
              <a:xfrm>
                <a:off x="1413641" y="4351691"/>
                <a:ext cx="394299" cy="394298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47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Segoe UI" pitchFamily="34" charset="0"/>
                    <a:cs typeface="Segoe UI" pitchFamily="34" charset="0"/>
                  </a:rPr>
                  <a:t> </a:t>
                </a:r>
              </a:p>
            </p:txBody>
          </p:sp>
        </p:grpSp>
      </p:grpSp>
      <p:sp>
        <p:nvSpPr>
          <p:cNvPr id="117" name="Rectangle 116">
            <a:extLst>
              <a:ext uri="{FF2B5EF4-FFF2-40B4-BE49-F238E27FC236}">
                <a16:creationId xmlns:a16="http://schemas.microsoft.com/office/drawing/2014/main" id="{27D31030-22C2-4761-A8DE-53C6CF4419C7}"/>
              </a:ext>
            </a:extLst>
          </p:cNvPr>
          <p:cNvSpPr/>
          <p:nvPr/>
        </p:nvSpPr>
        <p:spPr>
          <a:xfrm>
            <a:off x="6962453" y="6759841"/>
            <a:ext cx="25298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Light" panose="020B0502040204020203" pitchFamily="34" charset="0"/>
                <a:ea typeface="Segoe UI Semilight" charset="0"/>
                <a:cs typeface="Segoe UI Light" panose="020B0502040204020203" pitchFamily="34" charset="0"/>
              </a:rPr>
              <a:t>Priprava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Light" panose="020B0502040204020203" pitchFamily="34" charset="0"/>
                <a:ea typeface="Segoe UI Semilight" charset="0"/>
                <a:cs typeface="Segoe UI Light" panose="020B0502040204020203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Light" panose="020B0502040204020203" pitchFamily="34" charset="0"/>
                <a:ea typeface="Segoe UI Semilight" charset="0"/>
                <a:cs typeface="Segoe UI Light" panose="020B0502040204020203" pitchFamily="34" charset="0"/>
              </a:rPr>
              <a:t>podatkov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 Light" panose="020B0502040204020203" pitchFamily="34" charset="0"/>
              <a:ea typeface="Segoe UI Semilight" charset="0"/>
              <a:cs typeface="Segoe UI Light" panose="020B0502040204020203" pitchFamily="34" charset="0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C43C4164-FF82-4C29-9811-EC558E558BB6}"/>
              </a:ext>
            </a:extLst>
          </p:cNvPr>
          <p:cNvSpPr/>
          <p:nvPr/>
        </p:nvSpPr>
        <p:spPr bwMode="grayWhite">
          <a:xfrm>
            <a:off x="11572946" y="6782016"/>
            <a:ext cx="1796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Light" panose="020B0502040204020203" pitchFamily="34" charset="0"/>
                <a:ea typeface="Segoe UI Semilight" charset="0"/>
                <a:cs typeface="Segoe UI Light" panose="020B0502040204020203" pitchFamily="34" charset="0"/>
              </a:rPr>
              <a:t>Build &amp; Train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23936101-49F6-4222-8E5D-AA1B58A04A2C}"/>
              </a:ext>
            </a:extLst>
          </p:cNvPr>
          <p:cNvSpPr/>
          <p:nvPr/>
        </p:nvSpPr>
        <p:spPr>
          <a:xfrm>
            <a:off x="16368041" y="6793864"/>
            <a:ext cx="6864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Light" panose="020B0502040204020203" pitchFamily="34" charset="0"/>
                <a:ea typeface="Segoe UI Semilight" charset="0"/>
                <a:cs typeface="Segoe UI Light" panose="020B0502040204020203" pitchFamily="34" charset="0"/>
              </a:rPr>
              <a:t>Run</a:t>
            </a:r>
          </a:p>
        </p:txBody>
      </p:sp>
      <p:sp>
        <p:nvSpPr>
          <p:cNvPr id="120" name="Arrow: Chevron 119">
            <a:extLst>
              <a:ext uri="{FF2B5EF4-FFF2-40B4-BE49-F238E27FC236}">
                <a16:creationId xmlns:a16="http://schemas.microsoft.com/office/drawing/2014/main" id="{69F652CC-401D-4ADA-8D4E-29165BB33873}"/>
              </a:ext>
            </a:extLst>
          </p:cNvPr>
          <p:cNvSpPr/>
          <p:nvPr/>
        </p:nvSpPr>
        <p:spPr>
          <a:xfrm>
            <a:off x="10182747" y="5269882"/>
            <a:ext cx="320040" cy="860404"/>
          </a:xfrm>
          <a:prstGeom prst="chevron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21" name="Arrow: Chevron 120">
            <a:extLst>
              <a:ext uri="{FF2B5EF4-FFF2-40B4-BE49-F238E27FC236}">
                <a16:creationId xmlns:a16="http://schemas.microsoft.com/office/drawing/2014/main" id="{EA9CFE1B-413D-4425-8EF2-BB32C01C809A}"/>
              </a:ext>
            </a:extLst>
          </p:cNvPr>
          <p:cNvSpPr/>
          <p:nvPr/>
        </p:nvSpPr>
        <p:spPr>
          <a:xfrm>
            <a:off x="14538250" y="5269882"/>
            <a:ext cx="320040" cy="860404"/>
          </a:xfrm>
          <a:prstGeom prst="chevron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84688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6" grpId="0">
        <p:bldAsOne/>
      </p:bldGraphic>
      <p:bldP spid="37" grpId="0" animBg="1"/>
      <p:bldP spid="38" grpId="0" animBg="1"/>
      <p:bldP spid="42" grpId="0" animBg="1"/>
      <p:bldGraphic spid="49" grpId="0">
        <p:bldAsOne/>
      </p:bldGraphic>
    </p:bldLst>
  </p:timing>
</p:sld>
</file>

<file path=ppt/theme/theme1.xml><?xml version="1.0" encoding="utf-8"?>
<a:theme xmlns:a="http://schemas.openxmlformats.org/drawingml/2006/main" name="Default Theme">
  <a:themeElements>
    <a:clrScheme name="Ghost 1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B0B1B3"/>
      </a:accent2>
      <a:accent3>
        <a:srgbClr val="000000"/>
      </a:accent3>
      <a:accent4>
        <a:srgbClr val="91969B"/>
      </a:accent4>
      <a:accent5>
        <a:srgbClr val="4B5050"/>
      </a:accent5>
      <a:accent6>
        <a:srgbClr val="91969B"/>
      </a:accent6>
      <a:hlink>
        <a:srgbClr val="4B5050"/>
      </a:hlink>
      <a:folHlink>
        <a:srgbClr val="19BB9B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T_Byte_template" id="{768D21C0-08AE-4E43-8063-03368C87870D}" vid="{AC2B3818-4C5F-8F46-B8E2-CB98AB7063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host 1">
    <a:dk1>
      <a:srgbClr val="7F7F7F"/>
    </a:dk1>
    <a:lt1>
      <a:srgbClr val="FFFFFF"/>
    </a:lt1>
    <a:dk2>
      <a:srgbClr val="000000"/>
    </a:dk2>
    <a:lt2>
      <a:srgbClr val="FFFFFF"/>
    </a:lt2>
    <a:accent1>
      <a:srgbClr val="000000"/>
    </a:accent1>
    <a:accent2>
      <a:srgbClr val="B0B1B3"/>
    </a:accent2>
    <a:accent3>
      <a:srgbClr val="000000"/>
    </a:accent3>
    <a:accent4>
      <a:srgbClr val="91969B"/>
    </a:accent4>
    <a:accent5>
      <a:srgbClr val="4B5050"/>
    </a:accent5>
    <a:accent6>
      <a:srgbClr val="91969B"/>
    </a:accent6>
    <a:hlink>
      <a:srgbClr val="4B5050"/>
    </a:hlink>
    <a:folHlink>
      <a:srgbClr val="19BB9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978</Words>
  <Application>Microsoft Office PowerPoint</Application>
  <PresentationFormat>Custom</PresentationFormat>
  <Paragraphs>191</Paragraphs>
  <Slides>30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5" baseType="lpstr">
      <vt:lpstr>ＭＳ Ｐゴシック</vt:lpstr>
      <vt:lpstr>Arial</vt:lpstr>
      <vt:lpstr>Calibri</vt:lpstr>
      <vt:lpstr>Calibri Light</vt:lpstr>
      <vt:lpstr>Gill Sans</vt:lpstr>
      <vt:lpstr>Helvetica</vt:lpstr>
      <vt:lpstr>Lato Light</vt:lpstr>
      <vt:lpstr>Montserrat</vt:lpstr>
      <vt:lpstr>Montserrat Hairline</vt:lpstr>
      <vt:lpstr>Montserrat Light</vt:lpstr>
      <vt:lpstr>Segoe UI</vt:lpstr>
      <vt:lpstr>Segoe UI Light</vt:lpstr>
      <vt:lpstr>Segoe UI Semibold</vt:lpstr>
      <vt:lpstr>Segoe UI Semilight</vt:lpstr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Robert Knežević</dc:creator>
  <cp:keywords/>
  <dc:description/>
  <cp:lastModifiedBy>Marko Kokol</cp:lastModifiedBy>
  <cp:revision>42</cp:revision>
  <dcterms:created xsi:type="dcterms:W3CDTF">2019-04-08T09:53:21Z</dcterms:created>
  <dcterms:modified xsi:type="dcterms:W3CDTF">2019-05-21T12:38:39Z</dcterms:modified>
  <cp:category/>
</cp:coreProperties>
</file>