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58"/>
  </p:notesMasterIdLst>
  <p:handoutMasterIdLst>
    <p:handoutMasterId r:id="rId59"/>
  </p:handoutMasterIdLst>
  <p:sldIdLst>
    <p:sldId id="1841" r:id="rId5"/>
    <p:sldId id="1661" r:id="rId6"/>
    <p:sldId id="1844" r:id="rId7"/>
    <p:sldId id="1660" r:id="rId8"/>
    <p:sldId id="1670" r:id="rId9"/>
    <p:sldId id="1716" r:id="rId10"/>
    <p:sldId id="1845" r:id="rId11"/>
    <p:sldId id="1847" r:id="rId12"/>
    <p:sldId id="1580" r:id="rId13"/>
    <p:sldId id="1581" r:id="rId14"/>
    <p:sldId id="1582" r:id="rId15"/>
    <p:sldId id="1527" r:id="rId16"/>
    <p:sldId id="1849" r:id="rId17"/>
    <p:sldId id="1850" r:id="rId18"/>
    <p:sldId id="1852" r:id="rId19"/>
    <p:sldId id="1851" r:id="rId20"/>
    <p:sldId id="1848" r:id="rId21"/>
    <p:sldId id="1853" r:id="rId22"/>
    <p:sldId id="1854" r:id="rId23"/>
    <p:sldId id="1900" r:id="rId24"/>
    <p:sldId id="1855" r:id="rId25"/>
    <p:sldId id="1870" r:id="rId26"/>
    <p:sldId id="1871" r:id="rId27"/>
    <p:sldId id="1872" r:id="rId28"/>
    <p:sldId id="1873" r:id="rId29"/>
    <p:sldId id="1874" r:id="rId30"/>
    <p:sldId id="1875" r:id="rId31"/>
    <p:sldId id="1876" r:id="rId32"/>
    <p:sldId id="1877" r:id="rId33"/>
    <p:sldId id="1878" r:id="rId34"/>
    <p:sldId id="1879" r:id="rId35"/>
    <p:sldId id="1880" r:id="rId36"/>
    <p:sldId id="1881" r:id="rId37"/>
    <p:sldId id="1883" r:id="rId38"/>
    <p:sldId id="1884" r:id="rId39"/>
    <p:sldId id="1885" r:id="rId40"/>
    <p:sldId id="1886" r:id="rId41"/>
    <p:sldId id="1887" r:id="rId42"/>
    <p:sldId id="1888" r:id="rId43"/>
    <p:sldId id="1889" r:id="rId44"/>
    <p:sldId id="1890" r:id="rId45"/>
    <p:sldId id="1891" r:id="rId46"/>
    <p:sldId id="1892" r:id="rId47"/>
    <p:sldId id="1893" r:id="rId48"/>
    <p:sldId id="1882" r:id="rId49"/>
    <p:sldId id="1899" r:id="rId50"/>
    <p:sldId id="1898" r:id="rId51"/>
    <p:sldId id="1894" r:id="rId52"/>
    <p:sldId id="1895" r:id="rId53"/>
    <p:sldId id="1896" r:id="rId54"/>
    <p:sldId id="1897" r:id="rId55"/>
    <p:sldId id="1868" r:id="rId56"/>
    <p:sldId id="1869" r:id="rId57"/>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521415D9-36F7-43E2-AB2F-B90AF26B5E84}">
      <p14:sectionLst xmlns:p14="http://schemas.microsoft.com/office/powerpoint/2010/main">
        <p14:section name="Template" id="{C02E292D-BDA6-4A7B-8304-7B080757D6BF}">
          <p14:sldIdLst>
            <p14:sldId id="1841"/>
            <p14:sldId id="1661"/>
            <p14:sldId id="1844"/>
            <p14:sldId id="1660"/>
            <p14:sldId id="1670"/>
            <p14:sldId id="1716"/>
            <p14:sldId id="1845"/>
            <p14:sldId id="1847"/>
            <p14:sldId id="1580"/>
            <p14:sldId id="1581"/>
            <p14:sldId id="1582"/>
            <p14:sldId id="1527"/>
            <p14:sldId id="1849"/>
            <p14:sldId id="1850"/>
            <p14:sldId id="1852"/>
            <p14:sldId id="1851"/>
            <p14:sldId id="1848"/>
          </p14:sldIdLst>
        </p14:section>
        <p14:section name="Intro" id="{304450C0-2379-4E96-9AFE-E3AD4185F702}">
          <p14:sldIdLst>
            <p14:sldId id="1853"/>
            <p14:sldId id="1854"/>
            <p14:sldId id="1900"/>
            <p14:sldId id="1855"/>
            <p14:sldId id="1870"/>
            <p14:sldId id="1871"/>
            <p14:sldId id="1872"/>
            <p14:sldId id="1873"/>
            <p14:sldId id="1874"/>
            <p14:sldId id="1875"/>
            <p14:sldId id="1876"/>
            <p14:sldId id="1877"/>
            <p14:sldId id="1878"/>
            <p14:sldId id="1879"/>
            <p14:sldId id="1880"/>
            <p14:sldId id="1881"/>
            <p14:sldId id="1883"/>
            <p14:sldId id="1884"/>
            <p14:sldId id="1885"/>
            <p14:sldId id="1886"/>
            <p14:sldId id="1887"/>
            <p14:sldId id="1888"/>
            <p14:sldId id="1889"/>
            <p14:sldId id="1890"/>
            <p14:sldId id="1891"/>
            <p14:sldId id="1892"/>
            <p14:sldId id="1893"/>
            <p14:sldId id="1882"/>
            <p14:sldId id="1899"/>
            <p14:sldId id="1898"/>
            <p14:sldId id="1894"/>
            <p14:sldId id="1895"/>
            <p14:sldId id="1896"/>
            <p14:sldId id="1897"/>
          </p14:sldIdLst>
        </p14:section>
        <p14:section name="Outro" id="{C261534F-C4DD-4FAC-BFCC-F28D06B8FF3F}">
          <p14:sldIdLst>
            <p14:sldId id="1868"/>
            <p14:sldId id="1869"/>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2FA0"/>
    <a:srgbClr val="832B8F"/>
    <a:srgbClr val="5E5E60"/>
    <a:srgbClr val="B02E7F"/>
    <a:srgbClr val="F26224"/>
    <a:srgbClr val="FFFFFF"/>
    <a:srgbClr val="1A1A1A"/>
    <a:srgbClr val="0078D4"/>
    <a:srgbClr val="107C10"/>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927988-1706-A01D-9966-33B06B4CB302}" v="50" dt="2023-09-26T12:08:53.041"/>
    <p1510:client id="{E024577A-A298-49DA-B990-B97A197CCF02}" v="46" dt="2023-09-26T15:58:18.2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59" autoAdjust="0"/>
    <p:restoredTop sz="92109" autoAdjust="0"/>
  </p:normalViewPr>
  <p:slideViewPr>
    <p:cSldViewPr snapToGrid="0">
      <p:cViewPr varScale="1">
        <p:scale>
          <a:sx n="96" d="100"/>
          <a:sy n="96" d="100"/>
        </p:scale>
        <p:origin x="54" y="252"/>
      </p:cViewPr>
      <p:guideLst/>
    </p:cSldViewPr>
  </p:slideViewPr>
  <p:outlineViewPr>
    <p:cViewPr>
      <p:scale>
        <a:sx n="33" d="100"/>
        <a:sy n="33" d="100"/>
      </p:scale>
      <p:origin x="0" y="-6516"/>
    </p:cViewPr>
  </p:outlineViewPr>
  <p:notesTextViewPr>
    <p:cViewPr>
      <p:scale>
        <a:sx n="3" d="2"/>
        <a:sy n="3" d="2"/>
      </p:scale>
      <p:origin x="0" y="0"/>
    </p:cViewPr>
  </p:notesTextViewPr>
  <p:sorterViewPr>
    <p:cViewPr varScale="1">
      <p:scale>
        <a:sx n="100" d="100"/>
        <a:sy n="100" d="100"/>
      </p:scale>
      <p:origin x="0" y="0"/>
    </p:cViewPr>
  </p:sorterViewPr>
  <p:notesViewPr>
    <p:cSldViewPr snapToGrid="0" showGuides="1">
      <p:cViewPr varScale="1">
        <p:scale>
          <a:sx n="75" d="100"/>
          <a:sy n="75" d="100"/>
        </p:scale>
        <p:origin x="2766" y="3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commentAuthors" Target="commentAuthor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manualLayout>
          <c:layoutTarget val="inner"/>
          <c:xMode val="edge"/>
          <c:yMode val="edge"/>
          <c:x val="4.7310219943437301E-2"/>
          <c:y val="0.12582658938466026"/>
          <c:w val="0.58123904005110127"/>
          <c:h val="0.87185856007665197"/>
        </c:manualLayout>
      </c:layout>
      <c:doughnutChart>
        <c:varyColors val="1"/>
        <c:ser>
          <c:idx val="0"/>
          <c:order val="0"/>
          <c:tx>
            <c:strRef>
              <c:f>Sheet1!$B$1</c:f>
              <c:strCache>
                <c:ptCount val="1"/>
                <c:pt idx="0">
                  <c:v>Sales</c:v>
                </c:pt>
              </c:strCache>
            </c:strRef>
          </c:tx>
          <c:dPt>
            <c:idx val="0"/>
            <c:bubble3D val="0"/>
            <c:spPr>
              <a:solidFill>
                <a:srgbClr val="ED2FA0"/>
              </a:solidFill>
              <a:ln w="19050">
                <a:solidFill>
                  <a:schemeClr val="lt1"/>
                </a:solidFill>
              </a:ln>
              <a:effectLst/>
            </c:spPr>
            <c:extLst>
              <c:ext xmlns:c16="http://schemas.microsoft.com/office/drawing/2014/chart" uri="{C3380CC4-5D6E-409C-BE32-E72D297353CC}">
                <c16:uniqueId val="{00000001-B5F4-4301-B404-8BA81423DE2E}"/>
              </c:ext>
            </c:extLst>
          </c:dPt>
          <c:dPt>
            <c:idx val="1"/>
            <c:bubble3D val="0"/>
            <c:spPr>
              <a:solidFill>
                <a:srgbClr val="FFC000"/>
              </a:solidFill>
              <a:ln w="19050">
                <a:solidFill>
                  <a:schemeClr val="lt1"/>
                </a:solidFill>
              </a:ln>
              <a:effectLst/>
            </c:spPr>
            <c:extLst>
              <c:ext xmlns:c16="http://schemas.microsoft.com/office/drawing/2014/chart" uri="{C3380CC4-5D6E-409C-BE32-E72D297353CC}">
                <c16:uniqueId val="{00000003-B5F4-4301-B404-8BA81423DE2E}"/>
              </c:ext>
            </c:extLst>
          </c:dPt>
          <c:dPt>
            <c:idx val="2"/>
            <c:bubble3D val="0"/>
            <c:spPr>
              <a:solidFill>
                <a:srgbClr val="832B8F"/>
              </a:solidFill>
              <a:ln w="19050">
                <a:solidFill>
                  <a:schemeClr val="lt1"/>
                </a:solidFill>
              </a:ln>
              <a:effectLst/>
            </c:spPr>
            <c:extLst>
              <c:ext xmlns:c16="http://schemas.microsoft.com/office/drawing/2014/chart" uri="{C3380CC4-5D6E-409C-BE32-E72D297353CC}">
                <c16:uniqueId val="{00000005-B5F4-4301-B404-8BA81423DE2E}"/>
              </c:ext>
            </c:extLst>
          </c:dPt>
          <c:dPt>
            <c:idx val="3"/>
            <c:bubble3D val="0"/>
            <c:spPr>
              <a:solidFill>
                <a:schemeClr val="accent2">
                  <a:tint val="58000"/>
                </a:schemeClr>
              </a:solidFill>
              <a:ln w="19050">
                <a:solidFill>
                  <a:schemeClr val="lt1"/>
                </a:solidFill>
              </a:ln>
              <a:effectLst/>
            </c:spPr>
            <c:extLst>
              <c:ext xmlns:c16="http://schemas.microsoft.com/office/drawing/2014/chart" uri="{C3380CC4-5D6E-409C-BE32-E72D297353CC}">
                <c16:uniqueId val="{00000007-B5F4-4301-B404-8BA81423DE2E}"/>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8.1999999999999993</c:v>
                </c:pt>
                <c:pt idx="1">
                  <c:v>3.2</c:v>
                </c:pt>
                <c:pt idx="2">
                  <c:v>1.4</c:v>
                </c:pt>
                <c:pt idx="3">
                  <c:v>1.2</c:v>
                </c:pt>
              </c:numCache>
            </c:numRef>
          </c:val>
          <c:extLst>
            <c:ext xmlns:c16="http://schemas.microsoft.com/office/drawing/2014/chart" uri="{C3380CC4-5D6E-409C-BE32-E72D297353CC}">
              <c16:uniqueId val="{00000008-B5F4-4301-B404-8BA81423DE2E}"/>
            </c:ext>
          </c:extLst>
        </c:ser>
        <c:dLbls>
          <c:showLegendKey val="0"/>
          <c:showVal val="0"/>
          <c:showCatName val="0"/>
          <c:showSerName val="0"/>
          <c:showPercent val="0"/>
          <c:showBubbleSize val="0"/>
          <c:showLeaderLines val="1"/>
        </c:dLbls>
        <c:firstSliceAng val="0"/>
        <c:holeSize val="75"/>
      </c:doughnutChart>
      <c:spPr>
        <a:noFill/>
        <a:ln>
          <a:noFill/>
        </a:ln>
        <a:effectLst/>
      </c:spPr>
    </c:plotArea>
    <c:legend>
      <c:legendPos val="b"/>
      <c:layout>
        <c:manualLayout>
          <c:xMode val="edge"/>
          <c:yMode val="edge"/>
          <c:x val="0.67449462291789342"/>
          <c:y val="0.37892849542455842"/>
          <c:w val="0.27389297493344122"/>
          <c:h val="0.28323366673760375"/>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withinLinear" id="15">
  <a:schemeClr val="accent2"/>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9/27/2023 2:47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9/27/2023 2:05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Light"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9/27/2023 2:05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1442526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9/27/2023 2:05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a:t>
            </a:fld>
            <a:endParaRPr lang="en-US" dirty="0"/>
          </a:p>
        </p:txBody>
      </p:sp>
    </p:spTree>
    <p:extLst>
      <p:ext uri="{BB962C8B-B14F-4D97-AF65-F5344CB8AC3E}">
        <p14:creationId xmlns:p14="http://schemas.microsoft.com/office/powerpoint/2010/main" val="1601089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9/27/2023 2:05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a:t>
            </a:fld>
            <a:endParaRPr lang="en-US" dirty="0"/>
          </a:p>
        </p:txBody>
      </p:sp>
    </p:spTree>
    <p:extLst>
      <p:ext uri="{BB962C8B-B14F-4D97-AF65-F5344CB8AC3E}">
        <p14:creationId xmlns:p14="http://schemas.microsoft.com/office/powerpoint/2010/main" val="19585196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A5CD2277-7C1A-43CA-8676-87B24AD584BD}" type="datetime8">
              <a:rPr lang="en-US" smtClean="0"/>
              <a:t>9/27/2023 2:05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a:t>
            </a:fld>
            <a:endParaRPr lang="en-US" dirty="0"/>
          </a:p>
        </p:txBody>
      </p:sp>
    </p:spTree>
    <p:extLst>
      <p:ext uri="{BB962C8B-B14F-4D97-AF65-F5344CB8AC3E}">
        <p14:creationId xmlns:p14="http://schemas.microsoft.com/office/powerpoint/2010/main" val="23895428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fld id="{AB20E231-023A-4184-B31E-B917DD59306A}" type="datetime8">
              <a:rPr lang="en-US" smtClean="0"/>
              <a:t>9/27/2023 2:05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10</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18970031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fld id="{50A4C883-D021-4021-B9ED-B74A36012199}" type="datetime8">
              <a:rPr lang="en-US" smtClean="0"/>
              <a:t>9/27/2023 2:05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11</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270179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9/27/2023 2:05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12</a:t>
            </a:fld>
            <a:endParaRPr lang="en-US" dirty="0"/>
          </a:p>
        </p:txBody>
      </p:sp>
    </p:spTree>
    <p:extLst>
      <p:ext uri="{BB962C8B-B14F-4D97-AF65-F5344CB8AC3E}">
        <p14:creationId xmlns:p14="http://schemas.microsoft.com/office/powerpoint/2010/main" val="51192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9/27/2023 2:05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13</a:t>
            </a:fld>
            <a:endParaRPr lang="en-US" dirty="0"/>
          </a:p>
        </p:txBody>
      </p:sp>
    </p:spTree>
    <p:extLst>
      <p:ext uri="{BB962C8B-B14F-4D97-AF65-F5344CB8AC3E}">
        <p14:creationId xmlns:p14="http://schemas.microsoft.com/office/powerpoint/2010/main" val="13428613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B16574EE-8191-4BCC-ABE6-D00A4F4D7690}" type="datetime8">
              <a:rPr lang="en-US" smtClean="0"/>
              <a:t>9/27/2023 2:05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12007279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elcom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AD3CDE-5E10-404E-8D77-E831E4100A39}"/>
              </a:ext>
            </a:extLst>
          </p:cNvPr>
          <p:cNvPicPr>
            <a:picLocks noChangeAspect="1"/>
          </p:cNvPicPr>
          <p:nvPr userDrawn="1"/>
        </p:nvPicPr>
        <p:blipFill>
          <a:blip r:embed="rId2"/>
          <a:srcRect/>
          <a:stretch/>
        </p:blipFill>
        <p:spPr>
          <a:xfrm>
            <a:off x="5639" y="0"/>
            <a:ext cx="12180721" cy="6858000"/>
          </a:xfrm>
          <a:prstGeom prst="rect">
            <a:avLst/>
          </a:prstGeom>
        </p:spPr>
      </p:pic>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userDrawn="1">
          <p15:clr>
            <a:srgbClr val="5ACBF0"/>
          </p15:clr>
        </p15:guide>
        <p15:guide id="3" pos="3355" userDrawn="1">
          <p15:clr>
            <a:srgbClr val="FBAE4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6858000" cy="68580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7586727" y="2564065"/>
            <a:ext cx="4008437" cy="1107996"/>
          </a:xfrm>
        </p:spPr>
        <p:txBody>
          <a:bodyPr/>
          <a:lstStyle>
            <a:lvl1pPr marL="0" marR="0" indent="0" algn="l" defTabSz="932742" rtl="0" eaLnBrk="1" fontAlgn="auto" latinLnBrk="0" hangingPunct="1">
              <a:lnSpc>
                <a:spcPct val="100000"/>
              </a:lnSpc>
              <a:spcBef>
                <a:spcPct val="0"/>
              </a:spcBef>
              <a:spcAft>
                <a:spcPts val="0"/>
              </a:spcAft>
              <a:buClrTx/>
              <a:buSzTx/>
              <a:buFontTx/>
              <a:buNone/>
              <a:tabLst/>
              <a:defRPr sz="3600" b="1" i="0">
                <a:latin typeface="Segoe UI" panose="020B0502040204020203" pitchFamily="34" charset="0"/>
                <a:cs typeface="Segoe UI" panose="020B0502040204020203" pitchFamily="34" charset="0"/>
              </a:defRPr>
            </a:lvl1pPr>
            <a:lvl2pPr>
              <a:buNone/>
              <a:defRPr/>
            </a:lvl2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50"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7586727" y="3965687"/>
            <a:ext cx="4087812" cy="307777"/>
          </a:xfrm>
        </p:spPr>
        <p:txBody>
          <a:bodyPr/>
          <a:lstStyle>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userDrawn="1">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A09A67-B572-3244-A390-08310CB2B9AA}"/>
              </a:ext>
            </a:extLst>
          </p:cNvPr>
          <p:cNvPicPr>
            <a:picLocks noChangeAspect="1"/>
          </p:cNvPicPr>
          <p:nvPr userDrawn="1"/>
        </p:nvPicPr>
        <p:blipFill>
          <a:blip r:embed="rId2"/>
          <a:srcRect/>
          <a:stretch/>
        </p:blipFill>
        <p:spPr>
          <a:xfrm>
            <a:off x="0" y="0"/>
            <a:ext cx="12192000" cy="6858000"/>
          </a:xfrm>
          <a:prstGeom prst="rect">
            <a:avLst/>
          </a:prstGeom>
        </p:spPr>
      </p:pic>
      <p:sp>
        <p:nvSpPr>
          <p:cNvPr id="9" name="Title 1"/>
          <p:cNvSpPr>
            <a:spLocks noGrp="1"/>
          </p:cNvSpPr>
          <p:nvPr>
            <p:ph type="title" hasCustomPrompt="1"/>
          </p:nvPr>
        </p:nvSpPr>
        <p:spPr>
          <a:xfrm>
            <a:off x="501754" y="2875002"/>
            <a:ext cx="9144000" cy="553998"/>
          </a:xfrm>
          <a:noFill/>
        </p:spPr>
        <p:txBody>
          <a:bodyPr lIns="0" tIns="0" rIns="0" bIns="0" anchor="b" anchorCtr="0">
            <a:spAutoFit/>
          </a:bodyPr>
          <a:lstStyle>
            <a:lvl1pPr algn="l">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01754" y="3800474"/>
            <a:ext cx="9144000" cy="307777"/>
          </a:xfrm>
          <a:noFill/>
        </p:spPr>
        <p:txBody>
          <a:bodyPr wrap="square" lIns="0" tIns="0" rIns="0" bIns="0">
            <a:spAutoFit/>
          </a:bodyPr>
          <a:lstStyle>
            <a:lvl1pPr marL="0" indent="0" algn="l">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B6B966-3A02-BF4C-B27A-9F3ACCE06A5C}"/>
              </a:ext>
            </a:extLst>
          </p:cNvPr>
          <p:cNvPicPr>
            <a:picLocks noChangeAspect="1"/>
          </p:cNvPicPr>
          <p:nvPr userDrawn="1"/>
        </p:nvPicPr>
        <p:blipFill>
          <a:blip r:embed="rId2"/>
          <a:srcRect/>
          <a:stretch/>
        </p:blipFill>
        <p:spPr>
          <a:xfrm>
            <a:off x="0" y="0"/>
            <a:ext cx="12192000" cy="6858000"/>
          </a:xfrm>
          <a:prstGeom prst="rect">
            <a:avLst/>
          </a:prstGeom>
        </p:spPr>
      </p:pic>
      <p:sp>
        <p:nvSpPr>
          <p:cNvPr id="10" name="Title 1">
            <a:extLst>
              <a:ext uri="{FF2B5EF4-FFF2-40B4-BE49-F238E27FC236}">
                <a16:creationId xmlns:a16="http://schemas.microsoft.com/office/drawing/2014/main" id="{E56DAC7C-182F-5C46-9807-19A6537E82FB}"/>
              </a:ext>
            </a:extLst>
          </p:cNvPr>
          <p:cNvSpPr>
            <a:spLocks noGrp="1"/>
          </p:cNvSpPr>
          <p:nvPr>
            <p:ph type="title" hasCustomPrompt="1"/>
          </p:nvPr>
        </p:nvSpPr>
        <p:spPr>
          <a:xfrm>
            <a:off x="584200" y="4454086"/>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11" name="Text Placeholder 4">
            <a:extLst>
              <a:ext uri="{FF2B5EF4-FFF2-40B4-BE49-F238E27FC236}">
                <a16:creationId xmlns:a16="http://schemas.microsoft.com/office/drawing/2014/main" id="{BBA87077-B7AB-0647-8E46-A7ADECDA056F}"/>
              </a:ext>
            </a:extLst>
          </p:cNvPr>
          <p:cNvSpPr>
            <a:spLocks noGrp="1"/>
          </p:cNvSpPr>
          <p:nvPr>
            <p:ph type="body" sz="quarter" idx="12" hasCustomPrompt="1"/>
          </p:nvPr>
        </p:nvSpPr>
        <p:spPr>
          <a:xfrm>
            <a:off x="584200" y="5379558"/>
            <a:ext cx="9144000" cy="307777"/>
          </a:xfrm>
          <a:noFill/>
        </p:spPr>
        <p:txBody>
          <a:bodyPr wrap="square" lIns="0" tIns="0" rIns="0" bIns="0">
            <a:spAutoFit/>
          </a:bodyPr>
          <a:lstStyle>
            <a:lvl1pPr marL="0" indent="0">
              <a:spcBef>
                <a:spcPts val="0"/>
              </a:spcBef>
              <a:buNone/>
              <a:defRPr sz="2000" spc="0" baseline="0">
                <a:solidFill>
                  <a:schemeClr val="tx1"/>
                </a:soli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pic>
        <p:nvPicPr>
          <p:cNvPr id="8" name="Picture 7" descr="A close-up of a logo&#10;&#10;Description automatically generated">
            <a:extLst>
              <a:ext uri="{FF2B5EF4-FFF2-40B4-BE49-F238E27FC236}">
                <a16:creationId xmlns:a16="http://schemas.microsoft.com/office/drawing/2014/main" id="{E449761B-C8B1-EF9C-D1E2-2F8AB24AE7EB}"/>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extBox 1">
            <a:extLst>
              <a:ext uri="{FF2B5EF4-FFF2-40B4-BE49-F238E27FC236}">
                <a16:creationId xmlns:a16="http://schemas.microsoft.com/office/drawing/2014/main" id="{A273FAD7-7B35-55F5-E868-ED430BB3751D}"/>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5" name="Picture 4">
            <a:extLst>
              <a:ext uri="{FF2B5EF4-FFF2-40B4-BE49-F238E27FC236}">
                <a16:creationId xmlns:a16="http://schemas.microsoft.com/office/drawing/2014/main" id="{D03C33A2-B8C9-B96C-E30B-4F8D37721C6A}"/>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4" name="Picture 3" descr="A close-up of a logo&#10;&#10;Description automatically generated">
            <a:extLst>
              <a:ext uri="{FF2B5EF4-FFF2-40B4-BE49-F238E27FC236}">
                <a16:creationId xmlns:a16="http://schemas.microsoft.com/office/drawing/2014/main" id="{1FEEA535-8D84-C252-1CD2-0C06CB61C30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1C0E24AE-7AFE-CC89-54CD-6C2680AD7159}"/>
              </a:ext>
            </a:extLst>
          </p:cNvPr>
          <p:cNvPicPr>
            <a:picLocks noChangeAspect="1"/>
          </p:cNvPicPr>
          <p:nvPr userDrawn="1"/>
        </p:nvPicPr>
        <p:blipFill>
          <a:blip r:embed="rId3"/>
          <a:srcRect/>
          <a:stretch/>
        </p:blipFill>
        <p:spPr>
          <a:xfrm>
            <a:off x="573049" y="5894351"/>
            <a:ext cx="970156" cy="970156"/>
          </a:xfrm>
          <a:prstGeom prst="rect">
            <a:avLst/>
          </a:prstGeom>
        </p:spPr>
      </p:pic>
      <p:sp>
        <p:nvSpPr>
          <p:cNvPr id="6" name="TextBox 5">
            <a:extLst>
              <a:ext uri="{FF2B5EF4-FFF2-40B4-BE49-F238E27FC236}">
                <a16:creationId xmlns:a16="http://schemas.microsoft.com/office/drawing/2014/main" id="{DE52D520-F8F1-4071-1840-2C8FC3FB53C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spTree>
    <p:extLst>
      <p:ext uri="{BB962C8B-B14F-4D97-AF65-F5344CB8AC3E}">
        <p14:creationId xmlns:p14="http://schemas.microsoft.com/office/powerpoint/2010/main" val="1703268474"/>
      </p:ext>
    </p:extLst>
  </p:cSld>
  <p:clrMapOvr>
    <a:masterClrMapping/>
  </p:clrMapOvr>
  <p:transition>
    <p:fade/>
  </p:transition>
  <p:extLst>
    <p:ext uri="{DCECCB84-F9BA-43D5-87BE-67443E8EF086}">
      <p15:sldGuideLst xmlns:p15="http://schemas.microsoft.com/office/powerpoint/2012/main">
        <p15:guide id="2" orient="horz" pos="1272" userDrawn="1">
          <p15:clr>
            <a:srgbClr val="5ACBF0"/>
          </p15:clr>
        </p15:guide>
        <p15:guide id="3" orient="horz" pos="288" userDrawn="1">
          <p15:clr>
            <a:srgbClr val="5ACBF0"/>
          </p15:clr>
        </p15:guide>
        <p15:guide id="5" orient="horz" pos="904"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2A604CC4-039E-9A99-4B4B-1D359039FC8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13A47610-A639-CCC6-C423-5C8717618680}"/>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642321DD-105B-AA9F-A0AF-6C784B8BB693}"/>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2" userDrawn="1">
          <p15:clr>
            <a:srgbClr val="5ACBF0"/>
          </p15:clr>
        </p15:guide>
        <p15:guide id="3" orient="horz" pos="904"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12B2F66F-930F-0F99-9958-78D2C049D6A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F692AD05-DF0D-8FA0-7202-5586555FBA85}"/>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A44D23D3-ECE3-9AD3-9037-23CF604BAFB9}"/>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6" userDrawn="1">
          <p15:clr>
            <a:srgbClr val="5ACBF0"/>
          </p15:clr>
        </p15:guide>
        <p15:guide id="3" orient="horz" pos="904"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6" name="Picture 5" descr="A close-up of a logo&#10;&#10;Description automatically generated">
            <a:extLst>
              <a:ext uri="{FF2B5EF4-FFF2-40B4-BE49-F238E27FC236}">
                <a16:creationId xmlns:a16="http://schemas.microsoft.com/office/drawing/2014/main" id="{FDD4BD59-D187-E2E9-97DD-B1E1F09B03E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5" name="TextBox 4">
            <a:extLst>
              <a:ext uri="{FF2B5EF4-FFF2-40B4-BE49-F238E27FC236}">
                <a16:creationId xmlns:a16="http://schemas.microsoft.com/office/drawing/2014/main" id="{4FCD8B7D-7C9D-82A9-4CBD-E6A247F65D11}"/>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CD5D0379-1768-66D6-A6D7-B08AEA09A6D0}"/>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extLst>
    <p:ext uri="{DCECCB84-F9BA-43D5-87BE-67443E8EF086}">
      <p15:sldGuideLst xmlns:p15="http://schemas.microsoft.com/office/powerpoint/2012/main">
        <p15:guide id="3" orient="horz" pos="900" userDrawn="1">
          <p15:clr>
            <a:srgbClr val="5ACBF0"/>
          </p15:clr>
        </p15:guide>
        <p15:guide id="4" orient="horz" pos="1276" userDrawn="1">
          <p15:clr>
            <a:srgbClr val="5ACBF0"/>
          </p15:clr>
        </p15:guide>
        <p15:guide id="5" orient="horz" pos="288" userDrawn="1">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pic>
        <p:nvPicPr>
          <p:cNvPr id="6" name="Picture 5" descr="A colorful background with letters&#10;&#10;Description automatically generated">
            <a:extLst>
              <a:ext uri="{FF2B5EF4-FFF2-40B4-BE49-F238E27FC236}">
                <a16:creationId xmlns:a16="http://schemas.microsoft.com/office/drawing/2014/main" id="{95145C5F-FA8B-3804-C21B-C64CC26A2731}"/>
              </a:ext>
            </a:extLst>
          </p:cNvPr>
          <p:cNvPicPr>
            <a:picLocks noChangeAspect="1"/>
          </p:cNvPicPr>
          <p:nvPr userDrawn="1"/>
        </p:nvPicPr>
        <p:blipFill>
          <a:blip r:embed="rId2"/>
          <a:stretch>
            <a:fillRect/>
          </a:stretch>
        </p:blipFill>
        <p:spPr>
          <a:xfrm>
            <a:off x="0" y="-1"/>
            <a:ext cx="12191998" cy="6857999"/>
          </a:xfrm>
          <a:prstGeom prst="rect">
            <a:avLst/>
          </a:prstGeom>
        </p:spPr>
      </p:pic>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3"/>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7" name="Picture 6">
            <a:extLst>
              <a:ext uri="{FF2B5EF4-FFF2-40B4-BE49-F238E27FC236}">
                <a16:creationId xmlns:a16="http://schemas.microsoft.com/office/drawing/2014/main" id="{0A0D9446-219C-E1ED-4A7B-659B026B76B5}"/>
              </a:ext>
            </a:extLst>
          </p:cNvPr>
          <p:cNvPicPr>
            <a:picLocks noChangeAspect="1"/>
          </p:cNvPicPr>
          <p:nvPr userDrawn="1"/>
        </p:nvPicPr>
        <p:blipFill>
          <a:blip r:embed="rId4"/>
          <a:srcRect/>
          <a:stretch/>
        </p:blipFill>
        <p:spPr>
          <a:xfrm>
            <a:off x="497180" y="5382172"/>
            <a:ext cx="1287016" cy="1287016"/>
          </a:xfrm>
          <a:prstGeom prst="rect">
            <a:avLst/>
          </a:prstGeom>
        </p:spPr>
      </p:pic>
    </p:spTree>
    <p:extLst>
      <p:ext uri="{BB962C8B-B14F-4D97-AF65-F5344CB8AC3E}">
        <p14:creationId xmlns:p14="http://schemas.microsoft.com/office/powerpoint/2010/main" val="2203321026"/>
      </p:ext>
    </p:extLst>
  </p:cSld>
  <p:clrMapOvr>
    <a:masterClrMapping/>
  </p:clrMapOvr>
  <p:transition>
    <p:fade/>
  </p:transition>
  <p:extLst>
    <p:ext uri="{DCECCB84-F9BA-43D5-87BE-67443E8EF086}">
      <p15:sldGuideLst xmlns:p15="http://schemas.microsoft.com/office/powerpoint/2012/main">
        <p15:guide id="2" pos="3359" userDrawn="1">
          <p15:clr>
            <a:srgbClr val="FBAE40"/>
          </p15:clr>
        </p15:guide>
        <p15:guide id="6" orient="horz" pos="904" userDrawn="1">
          <p15:clr>
            <a:srgbClr val="5ACBF0"/>
          </p15:clr>
        </p15:guide>
        <p15:guide id="7" orient="horz" pos="1276" userDrawn="1">
          <p15:clr>
            <a:srgbClr val="5ACBF0"/>
          </p15:clr>
        </p15:guide>
        <p15:guide id="8" orient="horz" pos="2226" userDrawn="1">
          <p15:clr>
            <a:srgbClr val="5ACBF0"/>
          </p15:clr>
        </p15:guide>
        <p15:guide id="9" pos="2993" userDrawn="1">
          <p15:clr>
            <a:srgbClr val="C35EA4"/>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ull Photo ">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849CE94-4896-DD4F-8977-17C107DDE130}"/>
              </a:ext>
            </a:extLst>
          </p:cNvPr>
          <p:cNvSpPr>
            <a:spLocks noGrp="1"/>
          </p:cNvSpPr>
          <p:nvPr>
            <p:ph type="pic" sz="quarter" idx="10"/>
          </p:nvPr>
        </p:nvSpPr>
        <p:spPr>
          <a:xfrm>
            <a:off x="0" y="0"/>
            <a:ext cx="12192000" cy="6858000"/>
          </a:xfrm>
          <a:blipFill dpi="0" rotWithShape="1">
            <a:blip r:embed="rId2">
              <a:extLst>
                <a:ext uri="{28A0092B-C50C-407E-A947-70E740481C1C}">
                  <a14:useLocalDpi xmlns:a14="http://schemas.microsoft.com/office/drawing/2010/main" val="0"/>
                </a:ext>
              </a:extLst>
            </a:blip>
            <a:srcRect/>
            <a:stretch>
              <a:fillRect/>
            </a:stretch>
          </a:blipFill>
        </p:spPr>
        <p:txBody>
          <a:bodyPr/>
          <a:lstStyle>
            <a:lvl1pPr algn="ctr">
              <a:defRPr sz="3200" b="1">
                <a:solidFill>
                  <a:schemeClr val="bg1"/>
                </a:solidFill>
              </a:defRPr>
            </a:lvl1pPr>
          </a:lstStyle>
          <a:p>
            <a:r>
              <a:rPr lang="en-US"/>
              <a:t>Click icon to add picture</a:t>
            </a:r>
            <a:endParaRPr lang="en-HR" dirty="0"/>
          </a:p>
        </p:txBody>
      </p:sp>
    </p:spTree>
    <p:extLst>
      <p:ext uri="{BB962C8B-B14F-4D97-AF65-F5344CB8AC3E}">
        <p14:creationId xmlns:p14="http://schemas.microsoft.com/office/powerpoint/2010/main" val="2701574646"/>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hoto Layout 3">
    <p:spTree>
      <p:nvGrpSpPr>
        <p:cNvPr id="1" name=""/>
        <p:cNvGrpSpPr/>
        <p:nvPr/>
      </p:nvGrpSpPr>
      <p:grpSpPr>
        <a:xfrm>
          <a:off x="0" y="0"/>
          <a:ext cx="0" cy="0"/>
          <a:chOff x="0" y="0"/>
          <a:chExt cx="0" cy="0"/>
        </a:xfrm>
      </p:grpSpPr>
      <p:pic>
        <p:nvPicPr>
          <p:cNvPr id="3" name="Picture 2" descr="A close-up of a logo&#10;&#10;Description automatically generated">
            <a:extLst>
              <a:ext uri="{FF2B5EF4-FFF2-40B4-BE49-F238E27FC236}">
                <a16:creationId xmlns:a16="http://schemas.microsoft.com/office/drawing/2014/main" id="{DC135C12-935C-8B05-6B50-E06CA6CD1F59}"/>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13" name="Picture Placeholder 23">
            <a:extLst>
              <a:ext uri="{FF2B5EF4-FFF2-40B4-BE49-F238E27FC236}">
                <a16:creationId xmlns:a16="http://schemas.microsoft.com/office/drawing/2014/main" id="{B7A55722-E12E-4745-97D0-C6FE2ABF19F1}"/>
              </a:ext>
            </a:extLst>
          </p:cNvPr>
          <p:cNvSpPr>
            <a:spLocks noGrp="1"/>
          </p:cNvSpPr>
          <p:nvPr>
            <p:ph type="pic" sz="quarter" idx="13" hasCustomPrompt="1"/>
          </p:nvPr>
        </p:nvSpPr>
        <p:spPr>
          <a:xfrm>
            <a:off x="912814"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dirty="0"/>
              <a:t>Add your image here [Drag and Drop]</a:t>
            </a:r>
          </a:p>
        </p:txBody>
      </p:sp>
      <p:sp>
        <p:nvSpPr>
          <p:cNvPr id="14" name="Picture Placeholder 13">
            <a:extLst>
              <a:ext uri="{FF2B5EF4-FFF2-40B4-BE49-F238E27FC236}">
                <a16:creationId xmlns:a16="http://schemas.microsoft.com/office/drawing/2014/main" id="{A38D8DC2-3DFD-CF46-9521-01551DFF0AEB}"/>
              </a:ext>
            </a:extLst>
          </p:cNvPr>
          <p:cNvSpPr>
            <a:spLocks noGrp="1"/>
          </p:cNvSpPr>
          <p:nvPr>
            <p:ph type="pic" sz="quarter" idx="14" hasCustomPrompt="1"/>
          </p:nvPr>
        </p:nvSpPr>
        <p:spPr>
          <a:xfrm>
            <a:off x="4435523"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15" name="Picture Placeholder 14">
            <a:extLst>
              <a:ext uri="{FF2B5EF4-FFF2-40B4-BE49-F238E27FC236}">
                <a16:creationId xmlns:a16="http://schemas.microsoft.com/office/drawing/2014/main" id="{813955EB-D48F-F640-BE35-EB01D83FB722}"/>
              </a:ext>
            </a:extLst>
          </p:cNvPr>
          <p:cNvSpPr>
            <a:spLocks noGrp="1"/>
          </p:cNvSpPr>
          <p:nvPr>
            <p:ph type="pic" sz="quarter" idx="15" hasCustomPrompt="1"/>
          </p:nvPr>
        </p:nvSpPr>
        <p:spPr>
          <a:xfrm>
            <a:off x="7958232"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9" name="Text Placeholder 2">
            <a:extLst>
              <a:ext uri="{FF2B5EF4-FFF2-40B4-BE49-F238E27FC236}">
                <a16:creationId xmlns:a16="http://schemas.microsoft.com/office/drawing/2014/main" id="{0AA7416A-763F-E54E-AD0C-CB78DA3D1772}"/>
              </a:ext>
            </a:extLst>
          </p:cNvPr>
          <p:cNvSpPr>
            <a:spLocks noGrp="1"/>
          </p:cNvSpPr>
          <p:nvPr>
            <p:ph type="body" sz="quarter" idx="10" hasCustomPrompt="1"/>
          </p:nvPr>
        </p:nvSpPr>
        <p:spPr>
          <a:xfrm>
            <a:off x="765178" y="264103"/>
            <a:ext cx="10664822" cy="615553"/>
          </a:xfrm>
          <a:prstGeom prst="rect">
            <a:avLst/>
          </a:prstGeom>
        </p:spPr>
        <p:txBody>
          <a:bodyPr anchor="ctr"/>
          <a:lstStyle>
            <a:lvl1pPr marL="0" indent="0" algn="ctr">
              <a:lnSpc>
                <a:spcPct val="100000"/>
              </a:lnSpc>
              <a:buNone/>
              <a:defRPr sz="4000" b="0">
                <a:solidFill>
                  <a:srgbClr val="832B8F"/>
                </a:solidFill>
                <a:latin typeface="+mj-lt"/>
              </a:defRPr>
            </a:lvl1pPr>
            <a:lvl2pPr marL="457189" indent="0">
              <a:buNone/>
              <a:defRPr/>
            </a:lvl2pPr>
            <a:lvl3pPr marL="914377" indent="0">
              <a:buNone/>
              <a:defRPr/>
            </a:lvl3pPr>
            <a:lvl4pPr marL="1371566" indent="0">
              <a:buNone/>
              <a:defRPr/>
            </a:lvl4pPr>
            <a:lvl5pPr marL="1828754" indent="0">
              <a:buNone/>
              <a:defRPr/>
            </a:lvl5pPr>
          </a:lstStyle>
          <a:p>
            <a:pPr lvl="0"/>
            <a:r>
              <a:rPr lang="en-US" dirty="0"/>
              <a:t>Title</a:t>
            </a:r>
          </a:p>
        </p:txBody>
      </p:sp>
      <p:sp>
        <p:nvSpPr>
          <p:cNvPr id="10" name="Text Placeholder 6">
            <a:extLst>
              <a:ext uri="{FF2B5EF4-FFF2-40B4-BE49-F238E27FC236}">
                <a16:creationId xmlns:a16="http://schemas.microsoft.com/office/drawing/2014/main" id="{E4B3E4FD-769E-B84A-834C-0212AAE99A7A}"/>
              </a:ext>
            </a:extLst>
          </p:cNvPr>
          <p:cNvSpPr>
            <a:spLocks noGrp="1"/>
          </p:cNvSpPr>
          <p:nvPr>
            <p:ph type="body" sz="quarter" idx="11"/>
          </p:nvPr>
        </p:nvSpPr>
        <p:spPr>
          <a:xfrm>
            <a:off x="760522" y="928650"/>
            <a:ext cx="10664822" cy="430887"/>
          </a:xfrm>
          <a:prstGeom prst="rect">
            <a:avLst/>
          </a:prstGeom>
          <a:noFill/>
        </p:spPr>
        <p:txBody>
          <a:bodyPr anchor="ctr"/>
          <a:lstStyle>
            <a:lvl1pPr marL="228600" marR="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3300" b="0" spc="0">
                <a:solidFill>
                  <a:srgbClr val="FFC000"/>
                </a:solidFill>
                <a:latin typeface="+mj-lt"/>
              </a:defRPr>
            </a:lvl1pPr>
            <a:lvl2pPr>
              <a:defRPr sz="2400"/>
            </a:lvl2pPr>
            <a:lvl3pPr>
              <a:defRPr sz="2600"/>
            </a:lvl3pPr>
            <a:lvl4pPr>
              <a:defRPr sz="2800"/>
            </a:lvl4pPr>
            <a:lvl5pPr>
              <a:defRPr sz="3400"/>
            </a:lvl5pPr>
            <a:lvl6pPr>
              <a:defRPr sz="2800"/>
            </a:lvl6pPr>
            <a:lvl7pPr>
              <a:defRPr sz="2800"/>
            </a:lvl7pPr>
            <a:lvl8pPr algn="r">
              <a:buNone/>
              <a:defRPr/>
            </a:lvl8pPr>
          </a:lstStyle>
          <a:p>
            <a:pPr marL="3497783" marR="0" lvl="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2800" b="0" i="0" u="none" strike="noStrike" kern="1200" cap="none" spc="0" normalizeH="0" baseline="0" noProof="0">
                <a:ln>
                  <a:noFill/>
                </a:ln>
                <a:gradFill>
                  <a:gsLst>
                    <a:gs pos="1250">
                      <a:srgbClr val="1A1A1A"/>
                    </a:gs>
                    <a:gs pos="100000">
                      <a:srgbClr val="1A1A1A"/>
                    </a:gs>
                  </a:gsLst>
                  <a:lin ang="5400000" scaled="0"/>
                </a:gradFill>
                <a:effectLst/>
                <a:uLnTx/>
                <a:uFillTx/>
                <a:latin typeface="Segoe UI Semilight" panose="020B0402040204020203" pitchFamily="34" charset="0"/>
                <a:ea typeface="+mn-ea"/>
                <a:cs typeface="Segoe UI Semilight" panose="020B0402040204020203" pitchFamily="34" charset="0"/>
              </a:rPr>
              <a:t>Click to edit Master text styles</a:t>
            </a:r>
          </a:p>
        </p:txBody>
      </p:sp>
      <p:sp>
        <p:nvSpPr>
          <p:cNvPr id="8" name="TextBox 7">
            <a:extLst>
              <a:ext uri="{FF2B5EF4-FFF2-40B4-BE49-F238E27FC236}">
                <a16:creationId xmlns:a16="http://schemas.microsoft.com/office/drawing/2014/main" id="{4726F191-734D-F208-3FF8-C386BA148E9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2" name="Picture 1">
            <a:extLst>
              <a:ext uri="{FF2B5EF4-FFF2-40B4-BE49-F238E27FC236}">
                <a16:creationId xmlns:a16="http://schemas.microsoft.com/office/drawing/2014/main" id="{E670E03D-B0A3-57E2-587F-588839D1E665}"/>
              </a:ext>
            </a:extLst>
          </p:cNvPr>
          <p:cNvPicPr>
            <a:picLocks noChangeAspect="1"/>
          </p:cNvPicPr>
          <p:nvPr userDrawn="1"/>
        </p:nvPicPr>
        <p:blipFill>
          <a:blip r:embed="rId4"/>
          <a:srcRect/>
          <a:stretch/>
        </p:blipFill>
        <p:spPr>
          <a:xfrm>
            <a:off x="573049" y="5894351"/>
            <a:ext cx="970156" cy="970156"/>
          </a:xfrm>
          <a:prstGeom prst="rect">
            <a:avLst/>
          </a:prstGeom>
        </p:spPr>
      </p:pic>
    </p:spTree>
    <p:extLst>
      <p:ext uri="{BB962C8B-B14F-4D97-AF65-F5344CB8AC3E}">
        <p14:creationId xmlns:p14="http://schemas.microsoft.com/office/powerpoint/2010/main" val="4257333352"/>
      </p:ext>
    </p:extLst>
  </p:cSld>
  <p:clrMapOvr>
    <a:masterClrMapping/>
  </p:clrMapOvr>
  <p:transition>
    <p:fade/>
  </p:transition>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0"/>
            <a:ext cx="12192000" cy="6858000"/>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89095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208177262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extLst>
    <p:ext uri="{DCECCB84-F9BA-43D5-87BE-67443E8EF086}">
      <p15:sldGuideLst xmlns:p15="http://schemas.microsoft.com/office/powerpoint/2012/main">
        <p15:guide id="1" orient="horz" pos="1272" userDrawn="1">
          <p15:clr>
            <a:srgbClr val="5ACBF0"/>
          </p15:clr>
        </p15:guide>
        <p15:guide id="2" orient="horz" pos="904" userDrawn="1">
          <p15:clr>
            <a:srgbClr val="5ACBF0"/>
          </p15:clr>
        </p15:guide>
        <p15:guide id="3" orient="horz" pos="288" userDrawn="1">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losing log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0AEC0B-11BC-1547-B56F-B23F987760FB}"/>
              </a:ext>
            </a:extLst>
          </p:cNvPr>
          <p:cNvPicPr>
            <a:picLocks noChangeAspect="1"/>
          </p:cNvPicPr>
          <p:nvPr userDrawn="1"/>
        </p:nvPicPr>
        <p:blipFill>
          <a:blip r:embed="rId2"/>
          <a:srcRect/>
          <a:stretch/>
        </p:blipFill>
        <p:spPr>
          <a:xfrm>
            <a:off x="2667000" y="0"/>
            <a:ext cx="6858000" cy="6858000"/>
          </a:xfrm>
          <a:prstGeom prst="rect">
            <a:avLst/>
          </a:prstGeom>
        </p:spPr>
      </p:pic>
    </p:spTree>
    <p:extLst>
      <p:ext uri="{BB962C8B-B14F-4D97-AF65-F5344CB8AC3E}">
        <p14:creationId xmlns:p14="http://schemas.microsoft.com/office/powerpoint/2010/main" val="166089962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4610" r:id="rId4"/>
    <p:sldLayoutId id="2147484240" r:id="rId5"/>
    <p:sldLayoutId id="2147484241" r:id="rId6"/>
    <p:sldLayoutId id="2147484474" r:id="rId7"/>
    <p:sldLayoutId id="2147484245" r:id="rId8"/>
    <p:sldLayoutId id="2147484247" r:id="rId9"/>
    <p:sldLayoutId id="2147484573" r:id="rId10"/>
    <p:sldLayoutId id="2147484638" r:id="rId11"/>
    <p:sldLayoutId id="2147484673" r:id="rId12"/>
    <p:sldLayoutId id="2147484249" r:id="rId13"/>
    <p:sldLayoutId id="2147484683" r:id="rId14"/>
    <p:sldLayoutId id="2147484684" r:id="rId15"/>
    <p:sldLayoutId id="2147484256" r:id="rId16"/>
    <p:sldLayoutId id="2147484682" r:id="rId17"/>
    <p:sldLayoutId id="2147484263" r:id="rId18"/>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9.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5.png"/><Relationship Id="rId18" Type="http://schemas.openxmlformats.org/officeDocument/2006/relationships/image" Target="../media/image40.svg"/><Relationship Id="rId3" Type="http://schemas.openxmlformats.org/officeDocument/2006/relationships/image" Target="../media/image25.svg"/><Relationship Id="rId7" Type="http://schemas.openxmlformats.org/officeDocument/2006/relationships/image" Target="../media/image29.svg"/><Relationship Id="rId12" Type="http://schemas.openxmlformats.org/officeDocument/2006/relationships/image" Target="../media/image34.png"/><Relationship Id="rId17" Type="http://schemas.openxmlformats.org/officeDocument/2006/relationships/image" Target="../media/image39.png"/><Relationship Id="rId2" Type="http://schemas.openxmlformats.org/officeDocument/2006/relationships/image" Target="../media/image24.png"/><Relationship Id="rId16" Type="http://schemas.openxmlformats.org/officeDocument/2006/relationships/image" Target="../media/image38.svg"/><Relationship Id="rId1" Type="http://schemas.openxmlformats.org/officeDocument/2006/relationships/slideLayout" Target="../slideLayouts/slideLayout5.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svg"/><Relationship Id="rId15" Type="http://schemas.openxmlformats.org/officeDocument/2006/relationships/image" Target="../media/image3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 Id="rId14" Type="http://schemas.openxmlformats.org/officeDocument/2006/relationships/image" Target="../media/image3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3.png"/><Relationship Id="rId18" Type="http://schemas.openxmlformats.org/officeDocument/2006/relationships/image" Target="../media/image38.svg"/><Relationship Id="rId3" Type="http://schemas.openxmlformats.org/officeDocument/2006/relationships/image" Target="../media/image25.svg"/><Relationship Id="rId7" Type="http://schemas.openxmlformats.org/officeDocument/2006/relationships/image" Target="../media/image29.svg"/><Relationship Id="rId12" Type="http://schemas.openxmlformats.org/officeDocument/2006/relationships/image" Target="../media/image32.png"/><Relationship Id="rId17" Type="http://schemas.openxmlformats.org/officeDocument/2006/relationships/image" Target="../media/image37.png"/><Relationship Id="rId2" Type="http://schemas.openxmlformats.org/officeDocument/2006/relationships/image" Target="../media/image24.png"/><Relationship Id="rId16" Type="http://schemas.openxmlformats.org/officeDocument/2006/relationships/image" Target="../media/image36.png"/><Relationship Id="rId1" Type="http://schemas.openxmlformats.org/officeDocument/2006/relationships/slideLayout" Target="../slideLayouts/slideLayout6.xml"/><Relationship Id="rId6" Type="http://schemas.openxmlformats.org/officeDocument/2006/relationships/image" Target="../media/image28.png"/><Relationship Id="rId11" Type="http://schemas.openxmlformats.org/officeDocument/2006/relationships/image" Target="../media/image31.png"/><Relationship Id="rId5" Type="http://schemas.openxmlformats.org/officeDocument/2006/relationships/image" Target="../media/image27.svg"/><Relationship Id="rId15" Type="http://schemas.openxmlformats.org/officeDocument/2006/relationships/image" Target="../media/image35.png"/><Relationship Id="rId10" Type="http://schemas.openxmlformats.org/officeDocument/2006/relationships/image" Target="../media/image49.svg"/><Relationship Id="rId4" Type="http://schemas.openxmlformats.org/officeDocument/2006/relationships/image" Target="../media/image26.png"/><Relationship Id="rId9" Type="http://schemas.openxmlformats.org/officeDocument/2006/relationships/image" Target="../media/image48.png"/><Relationship Id="rId14" Type="http://schemas.openxmlformats.org/officeDocument/2006/relationships/image" Target="../media/image3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5.png"/><Relationship Id="rId3" Type="http://schemas.openxmlformats.org/officeDocument/2006/relationships/image" Target="../media/image25.svg"/><Relationship Id="rId7" Type="http://schemas.openxmlformats.org/officeDocument/2006/relationships/image" Target="../media/image29.svg"/><Relationship Id="rId12" Type="http://schemas.openxmlformats.org/officeDocument/2006/relationships/image" Target="../media/image34.png"/><Relationship Id="rId2" Type="http://schemas.openxmlformats.org/officeDocument/2006/relationships/image" Target="../media/image24.png"/><Relationship Id="rId16" Type="http://schemas.openxmlformats.org/officeDocument/2006/relationships/image" Target="../media/image38.svg"/><Relationship Id="rId1" Type="http://schemas.openxmlformats.org/officeDocument/2006/relationships/slideLayout" Target="../slideLayouts/slideLayout5.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svg"/><Relationship Id="rId15" Type="http://schemas.openxmlformats.org/officeDocument/2006/relationships/image" Target="../media/image3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 Id="rId14" Type="http://schemas.openxmlformats.org/officeDocument/2006/relationships/image" Target="../media/image36.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image" Target="../media/image30.png"/><Relationship Id="rId1" Type="http://schemas.openxmlformats.org/officeDocument/2006/relationships/slideLayout" Target="../slideLayouts/slideLayout6.xml"/><Relationship Id="rId6" Type="http://schemas.openxmlformats.org/officeDocument/2006/relationships/image" Target="../media/image62.pn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png"/><Relationship Id="rId9" Type="http://schemas.openxmlformats.org/officeDocument/2006/relationships/image" Target="../media/image65.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36624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04AD249-6AA7-EA85-CF4B-DF9536C1E352}"/>
              </a:ext>
            </a:extLst>
          </p:cNvPr>
          <p:cNvSpPr>
            <a:spLocks noGrp="1"/>
          </p:cNvSpPr>
          <p:nvPr>
            <p:ph type="title"/>
          </p:nvPr>
        </p:nvSpPr>
        <p:spPr/>
        <p:txBody>
          <a:bodyPr/>
          <a:lstStyle/>
          <a:p>
            <a:endParaRPr lang="en-HR" dirty="0"/>
          </a:p>
        </p:txBody>
      </p:sp>
      <p:sp>
        <p:nvSpPr>
          <p:cNvPr id="7" name="Text Placeholder 6">
            <a:extLst>
              <a:ext uri="{FF2B5EF4-FFF2-40B4-BE49-F238E27FC236}">
                <a16:creationId xmlns:a16="http://schemas.microsoft.com/office/drawing/2014/main" id="{EDFBDDBD-5C64-9EAE-90C8-6F39B22C3273}"/>
              </a:ext>
            </a:extLst>
          </p:cNvPr>
          <p:cNvSpPr>
            <a:spLocks noGrp="1"/>
          </p:cNvSpPr>
          <p:nvPr>
            <p:ph type="body" sz="quarter" idx="12"/>
          </p:nvPr>
        </p:nvSpPr>
        <p:spPr/>
        <p:txBody>
          <a:bodyPr/>
          <a:lstStyle/>
          <a:p>
            <a:endParaRPr lang="en-HR" dirty="0"/>
          </a:p>
        </p:txBody>
      </p:sp>
    </p:spTree>
    <p:extLst>
      <p:ext uri="{BB962C8B-B14F-4D97-AF65-F5344CB8AC3E}">
        <p14:creationId xmlns:p14="http://schemas.microsoft.com/office/powerpoint/2010/main" val="1795078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1AF365B-9116-5944-B129-BC854B3FDEB9}"/>
              </a:ext>
            </a:extLst>
          </p:cNvPr>
          <p:cNvSpPr>
            <a:spLocks noGrp="1"/>
          </p:cNvSpPr>
          <p:nvPr>
            <p:ph type="body" sz="quarter" idx="10"/>
          </p:nvPr>
        </p:nvSpPr>
        <p:spPr/>
        <p:txBody>
          <a:bodyPr/>
          <a:lstStyle/>
          <a:p>
            <a:endParaRPr lang="en-HR"/>
          </a:p>
        </p:txBody>
      </p:sp>
      <p:sp>
        <p:nvSpPr>
          <p:cNvPr id="3" name="Text Placeholder 2">
            <a:extLst>
              <a:ext uri="{FF2B5EF4-FFF2-40B4-BE49-F238E27FC236}">
                <a16:creationId xmlns:a16="http://schemas.microsoft.com/office/drawing/2014/main" id="{5204E3DA-754A-C440-8D05-92B65B8266D6}"/>
              </a:ext>
            </a:extLst>
          </p:cNvPr>
          <p:cNvSpPr>
            <a:spLocks noGrp="1"/>
          </p:cNvSpPr>
          <p:nvPr>
            <p:ph type="body" sz="quarter" idx="11"/>
          </p:nvPr>
        </p:nvSpPr>
        <p:spPr>
          <a:xfrm>
            <a:off x="7586727" y="3965687"/>
            <a:ext cx="4087812" cy="430887"/>
          </a:xfrm>
        </p:spPr>
        <p:txBody>
          <a:bodyPr/>
          <a:lstStyle/>
          <a:p>
            <a:pPr marL="0" indent="0">
              <a:buNone/>
            </a:pPr>
            <a:endParaRPr lang="en-HR" dirty="0"/>
          </a:p>
        </p:txBody>
      </p:sp>
    </p:spTree>
    <p:extLst>
      <p:ext uri="{BB962C8B-B14F-4D97-AF65-F5344CB8AC3E}">
        <p14:creationId xmlns:p14="http://schemas.microsoft.com/office/powerpoint/2010/main" val="886646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a:t>Text layout (without bullet points)</a:t>
            </a:r>
            <a:endParaRPr lang="en-US" dirty="0"/>
          </a:p>
        </p:txBody>
      </p:sp>
      <p:sp>
        <p:nvSpPr>
          <p:cNvPr id="6" name="Text Placeholder 5"/>
          <p:cNvSpPr>
            <a:spLocks noGrp="1"/>
          </p:cNvSpPr>
          <p:nvPr>
            <p:ph type="body" sz="quarter" idx="10"/>
          </p:nvPr>
        </p:nvSpPr>
        <p:spPr/>
        <p:txBody>
          <a:bodyPr/>
          <a:lstStyle/>
          <a:p>
            <a:r>
              <a:rPr lang="en-US"/>
              <a:t>Main topic: Segoe UI Semilight, size 28pt</a:t>
            </a:r>
          </a:p>
          <a:p>
            <a:pPr lvl="1"/>
            <a:r>
              <a:rPr lang="en-US"/>
              <a:t>Segoe UI, size 20pt for second level</a:t>
            </a:r>
          </a:p>
          <a:p>
            <a:pPr lvl="2"/>
            <a:r>
              <a:rPr lang="en-US"/>
              <a:t>Segoe UI, size 16pt for third level</a:t>
            </a:r>
            <a:endParaRPr lang="en-US" dirty="0"/>
          </a:p>
        </p:txBody>
      </p:sp>
    </p:spTree>
    <p:extLst>
      <p:ext uri="{BB962C8B-B14F-4D97-AF65-F5344CB8AC3E}">
        <p14:creationId xmlns:p14="http://schemas.microsoft.com/office/powerpoint/2010/main" val="3957722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a:t>Text layout with bulleted text</a:t>
            </a:r>
            <a:endParaRPr lang="en-US" dirty="0"/>
          </a:p>
        </p:txBody>
      </p:sp>
      <p:sp>
        <p:nvSpPr>
          <p:cNvPr id="6" name="Text Placeholder 5"/>
          <p:cNvSpPr>
            <a:spLocks noGrp="1"/>
          </p:cNvSpPr>
          <p:nvPr>
            <p:ph type="body" sz="quarter" idx="10"/>
          </p:nvPr>
        </p:nvSpPr>
        <p:spPr/>
        <p:txBody>
          <a:bodyPr/>
          <a:lstStyle/>
          <a:p>
            <a:r>
              <a:rPr lang="en-US" dirty="0"/>
              <a:t>Main topic: Segoe UI </a:t>
            </a:r>
            <a:r>
              <a:rPr lang="en-US" dirty="0" err="1"/>
              <a:t>Semilight</a:t>
            </a:r>
            <a:r>
              <a:rPr lang="en-US" dirty="0"/>
              <a:t>, size 28pt</a:t>
            </a:r>
          </a:p>
          <a:p>
            <a:pPr lvl="1"/>
            <a:r>
              <a:rPr lang="en-US" dirty="0"/>
              <a:t>Segoe UI, size 20pt for second level</a:t>
            </a:r>
          </a:p>
          <a:p>
            <a:pPr lvl="2"/>
            <a:r>
              <a:rPr lang="en-US" dirty="0"/>
              <a:t>Segoe UI, size 16pt for third level</a:t>
            </a:r>
          </a:p>
        </p:txBody>
      </p:sp>
    </p:spTree>
    <p:extLst>
      <p:ext uri="{BB962C8B-B14F-4D97-AF65-F5344CB8AC3E}">
        <p14:creationId xmlns:p14="http://schemas.microsoft.com/office/powerpoint/2010/main" val="1793706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D18A1E48-C74E-4B7C-95F4-2342DAC963A9}"/>
              </a:ext>
            </a:extLst>
          </p:cNvPr>
          <p:cNvSpPr>
            <a:spLocks noGrp="1"/>
          </p:cNvSpPr>
          <p:nvPr>
            <p:ph type="title"/>
          </p:nvPr>
        </p:nvSpPr>
        <p:spPr/>
        <p:txBody>
          <a:bodyPr/>
          <a:lstStyle/>
          <a:p>
            <a:r>
              <a:rPr lang="en-US" dirty="0"/>
              <a:t>Square photo </a:t>
            </a:r>
            <a:br>
              <a:rPr lang="en-US" dirty="0"/>
            </a:br>
            <a:r>
              <a:rPr lang="en-US" dirty="0"/>
              <a:t>with title</a:t>
            </a:r>
          </a:p>
        </p:txBody>
      </p:sp>
      <p:sp>
        <p:nvSpPr>
          <p:cNvPr id="3" name="Text Placeholder 2">
            <a:extLst>
              <a:ext uri="{FF2B5EF4-FFF2-40B4-BE49-F238E27FC236}">
                <a16:creationId xmlns:a16="http://schemas.microsoft.com/office/drawing/2014/main" id="{EB03E4EA-274B-4BE4-9A52-00B5B2697A08}"/>
              </a:ext>
            </a:extLst>
          </p:cNvPr>
          <p:cNvSpPr>
            <a:spLocks noGrp="1"/>
          </p:cNvSpPr>
          <p:nvPr>
            <p:ph type="body" sz="quarter" idx="10"/>
          </p:nvPr>
        </p:nvSpPr>
        <p:spPr/>
        <p:txBody>
          <a:bodyPr/>
          <a:lstStyle/>
          <a:p>
            <a:r>
              <a:rPr lang="en-US" dirty="0"/>
              <a:t>Smaller text</a:t>
            </a:r>
          </a:p>
        </p:txBody>
      </p:sp>
      <p:sp>
        <p:nvSpPr>
          <p:cNvPr id="9" name="Picture Placeholder 8" title="square photo placeholder">
            <a:extLst>
              <a:ext uri="{FF2B5EF4-FFF2-40B4-BE49-F238E27FC236}">
                <a16:creationId xmlns:a16="http://schemas.microsoft.com/office/drawing/2014/main" id="{4C447FFD-7A62-461F-8C94-BFC041559B97}"/>
              </a:ext>
            </a:extLst>
          </p:cNvPr>
          <p:cNvSpPr>
            <a:spLocks noGrp="1"/>
          </p:cNvSpPr>
          <p:nvPr>
            <p:ph type="pic" sz="quarter" idx="11"/>
          </p:nvPr>
        </p:nvSpPr>
        <p:spPr/>
        <p:txBody>
          <a:bodyPr/>
          <a:lstStyle/>
          <a:p>
            <a:endParaRPr lang="en-GB"/>
          </a:p>
        </p:txBody>
      </p:sp>
    </p:spTree>
    <p:extLst>
      <p:ext uri="{BB962C8B-B14F-4D97-AF65-F5344CB8AC3E}">
        <p14:creationId xmlns:p14="http://schemas.microsoft.com/office/powerpoint/2010/main" val="149069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9ED57C6-77A1-6645-95A3-B0E8BAB423D0}"/>
              </a:ext>
            </a:extLst>
          </p:cNvPr>
          <p:cNvSpPr>
            <a:spLocks noGrp="1"/>
          </p:cNvSpPr>
          <p:nvPr>
            <p:ph type="pic" sz="quarter" idx="13"/>
          </p:nvPr>
        </p:nvSpPr>
        <p:spPr/>
        <p:txBody>
          <a:bodyPr/>
          <a:lstStyle/>
          <a:p>
            <a:endParaRPr lang="en-GB"/>
          </a:p>
        </p:txBody>
      </p:sp>
      <p:sp>
        <p:nvSpPr>
          <p:cNvPr id="3" name="Picture Placeholder 2">
            <a:extLst>
              <a:ext uri="{FF2B5EF4-FFF2-40B4-BE49-F238E27FC236}">
                <a16:creationId xmlns:a16="http://schemas.microsoft.com/office/drawing/2014/main" id="{160C931A-9FE1-9448-8D15-3BC0C2319655}"/>
              </a:ext>
            </a:extLst>
          </p:cNvPr>
          <p:cNvSpPr>
            <a:spLocks noGrp="1"/>
          </p:cNvSpPr>
          <p:nvPr>
            <p:ph type="pic" sz="quarter" idx="14"/>
          </p:nvPr>
        </p:nvSpPr>
        <p:spPr/>
        <p:txBody>
          <a:bodyPr/>
          <a:lstStyle/>
          <a:p>
            <a:endParaRPr lang="en-GB"/>
          </a:p>
        </p:txBody>
      </p:sp>
      <p:sp>
        <p:nvSpPr>
          <p:cNvPr id="4" name="Picture Placeholder 3">
            <a:extLst>
              <a:ext uri="{FF2B5EF4-FFF2-40B4-BE49-F238E27FC236}">
                <a16:creationId xmlns:a16="http://schemas.microsoft.com/office/drawing/2014/main" id="{AEB946D0-48B4-1C4A-9A38-A7F2FDC1AD09}"/>
              </a:ext>
            </a:extLst>
          </p:cNvPr>
          <p:cNvSpPr>
            <a:spLocks noGrp="1"/>
          </p:cNvSpPr>
          <p:nvPr>
            <p:ph type="pic" sz="quarter" idx="15"/>
          </p:nvPr>
        </p:nvSpPr>
        <p:spPr/>
        <p:txBody>
          <a:bodyPr/>
          <a:lstStyle/>
          <a:p>
            <a:endParaRPr lang="en-GB"/>
          </a:p>
        </p:txBody>
      </p:sp>
      <p:sp>
        <p:nvSpPr>
          <p:cNvPr id="5" name="Text Placeholder 4">
            <a:extLst>
              <a:ext uri="{FF2B5EF4-FFF2-40B4-BE49-F238E27FC236}">
                <a16:creationId xmlns:a16="http://schemas.microsoft.com/office/drawing/2014/main" id="{5F13ABAE-3D8C-8743-A448-8AA1824C968F}"/>
              </a:ext>
            </a:extLst>
          </p:cNvPr>
          <p:cNvSpPr>
            <a:spLocks noGrp="1"/>
          </p:cNvSpPr>
          <p:nvPr>
            <p:ph type="body" sz="quarter" idx="10"/>
          </p:nvPr>
        </p:nvSpPr>
        <p:spPr/>
        <p:txBody>
          <a:bodyPr/>
          <a:lstStyle/>
          <a:p>
            <a:endParaRPr lang="en-HR" dirty="0"/>
          </a:p>
        </p:txBody>
      </p:sp>
      <p:sp>
        <p:nvSpPr>
          <p:cNvPr id="6" name="Text Placeholder 5">
            <a:extLst>
              <a:ext uri="{FF2B5EF4-FFF2-40B4-BE49-F238E27FC236}">
                <a16:creationId xmlns:a16="http://schemas.microsoft.com/office/drawing/2014/main" id="{71F50098-6B94-FE48-B3C2-2B685D06159B}"/>
              </a:ext>
            </a:extLst>
          </p:cNvPr>
          <p:cNvSpPr>
            <a:spLocks noGrp="1"/>
          </p:cNvSpPr>
          <p:nvPr>
            <p:ph type="body" sz="quarter" idx="11"/>
          </p:nvPr>
        </p:nvSpPr>
        <p:spPr/>
        <p:txBody>
          <a:bodyPr/>
          <a:lstStyle/>
          <a:p>
            <a:endParaRPr lang="en-HR"/>
          </a:p>
        </p:txBody>
      </p:sp>
    </p:spTree>
    <p:extLst>
      <p:ext uri="{BB962C8B-B14F-4D97-AF65-F5344CB8AC3E}">
        <p14:creationId xmlns:p14="http://schemas.microsoft.com/office/powerpoint/2010/main" val="674557883"/>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0E5D058-B559-1145-903E-CB3F88AF2EFF}"/>
              </a:ext>
            </a:extLst>
          </p:cNvPr>
          <p:cNvSpPr>
            <a:spLocks noGrp="1"/>
          </p:cNvSpPr>
          <p:nvPr>
            <p:ph type="pic" sz="quarter" idx="10"/>
          </p:nvPr>
        </p:nvSpPr>
        <p:spPr/>
        <p:txBody>
          <a:bodyPr/>
          <a:lstStyle/>
          <a:p>
            <a:endParaRPr lang="en-GB"/>
          </a:p>
        </p:txBody>
      </p:sp>
    </p:spTree>
    <p:extLst>
      <p:ext uri="{BB962C8B-B14F-4D97-AF65-F5344CB8AC3E}">
        <p14:creationId xmlns:p14="http://schemas.microsoft.com/office/powerpoint/2010/main" val="3297877624"/>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343941" y="291514"/>
            <a:ext cx="11655840" cy="482761"/>
          </a:xfrm>
        </p:spPr>
        <p:txBody>
          <a:bodyPr/>
          <a:lstStyle/>
          <a:p>
            <a:r>
              <a:rPr lang="en-US" sz="3137" spc="0" dirty="0">
                <a:latin typeface="Segoe UI" panose="020B0502040204020203" pitchFamily="34" charset="0"/>
              </a:rPr>
              <a:t>TABLE</a:t>
            </a:r>
          </a:p>
        </p:txBody>
      </p:sp>
      <p:graphicFrame>
        <p:nvGraphicFramePr>
          <p:cNvPr id="3" name="Table 2"/>
          <p:cNvGraphicFramePr>
            <a:graphicFrameLocks noGrp="1"/>
          </p:cNvGraphicFramePr>
          <p:nvPr>
            <p:extLst>
              <p:ext uri="{D42A27DB-BD31-4B8C-83A1-F6EECF244321}">
                <p14:modId xmlns:p14="http://schemas.microsoft.com/office/powerpoint/2010/main" val="2210689469"/>
              </p:ext>
            </p:extLst>
          </p:nvPr>
        </p:nvGraphicFramePr>
        <p:xfrm>
          <a:off x="448602" y="1099449"/>
          <a:ext cx="11293975" cy="4708832"/>
        </p:xfrm>
        <a:graphic>
          <a:graphicData uri="http://schemas.openxmlformats.org/drawingml/2006/table">
            <a:tbl>
              <a:tblPr firstRow="1" bandRow="1">
                <a:tableStyleId>{5940675A-B579-460E-94D1-54222C63F5DA}</a:tableStyleId>
              </a:tblPr>
              <a:tblGrid>
                <a:gridCol w="2189292">
                  <a:extLst>
                    <a:ext uri="{9D8B030D-6E8A-4147-A177-3AD203B41FA5}">
                      <a16:colId xmlns:a16="http://schemas.microsoft.com/office/drawing/2014/main" val="20000"/>
                    </a:ext>
                  </a:extLst>
                </a:gridCol>
                <a:gridCol w="1300669">
                  <a:extLst>
                    <a:ext uri="{9D8B030D-6E8A-4147-A177-3AD203B41FA5}">
                      <a16:colId xmlns:a16="http://schemas.microsoft.com/office/drawing/2014/main" val="20001"/>
                    </a:ext>
                  </a:extLst>
                </a:gridCol>
                <a:gridCol w="1300669">
                  <a:extLst>
                    <a:ext uri="{9D8B030D-6E8A-4147-A177-3AD203B41FA5}">
                      <a16:colId xmlns:a16="http://schemas.microsoft.com/office/drawing/2014/main" val="20002"/>
                    </a:ext>
                  </a:extLst>
                </a:gridCol>
                <a:gridCol w="1300669">
                  <a:extLst>
                    <a:ext uri="{9D8B030D-6E8A-4147-A177-3AD203B41FA5}">
                      <a16:colId xmlns:a16="http://schemas.microsoft.com/office/drawing/2014/main" val="20003"/>
                    </a:ext>
                  </a:extLst>
                </a:gridCol>
                <a:gridCol w="1300669">
                  <a:extLst>
                    <a:ext uri="{9D8B030D-6E8A-4147-A177-3AD203B41FA5}">
                      <a16:colId xmlns:a16="http://schemas.microsoft.com/office/drawing/2014/main" val="20004"/>
                    </a:ext>
                  </a:extLst>
                </a:gridCol>
                <a:gridCol w="1300669">
                  <a:extLst>
                    <a:ext uri="{9D8B030D-6E8A-4147-A177-3AD203B41FA5}">
                      <a16:colId xmlns:a16="http://schemas.microsoft.com/office/drawing/2014/main" val="20005"/>
                    </a:ext>
                  </a:extLst>
                </a:gridCol>
                <a:gridCol w="1300669">
                  <a:extLst>
                    <a:ext uri="{9D8B030D-6E8A-4147-A177-3AD203B41FA5}">
                      <a16:colId xmlns:a16="http://schemas.microsoft.com/office/drawing/2014/main" val="20006"/>
                    </a:ext>
                  </a:extLst>
                </a:gridCol>
                <a:gridCol w="1300669">
                  <a:extLst>
                    <a:ext uri="{9D8B030D-6E8A-4147-A177-3AD203B41FA5}">
                      <a16:colId xmlns:a16="http://schemas.microsoft.com/office/drawing/2014/main" val="20007"/>
                    </a:ext>
                  </a:extLst>
                </a:gridCol>
              </a:tblGrid>
              <a:tr h="801176">
                <a:tc>
                  <a:txBody>
                    <a:bodyPr/>
                    <a:lstStyle/>
                    <a:p>
                      <a:pPr marL="0" algn="l" defTabSz="457200" rtl="0" eaLnBrk="1" fontAlgn="ctr" latinLnBrk="0" hangingPunct="1"/>
                      <a:endParaRPr lang="en-US" sz="1100" b="0" i="0" u="none" strike="noStrike" kern="1200" dirty="0">
                        <a:solidFill>
                          <a:schemeClr val="tx1">
                            <a:lumMod val="75000"/>
                          </a:schemeClr>
                        </a:solidFill>
                        <a:effectLst/>
                        <a:latin typeface="+mn-lt"/>
                        <a:ea typeface="+mn-ea"/>
                        <a:cs typeface="Arial" panose="020B0604020202020204" pitchFamily="34" charset="0"/>
                      </a:endParaRP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tc>
                  <a:txBody>
                    <a:bodyPr/>
                    <a:lstStyle/>
                    <a:p>
                      <a:pPr marL="0" algn="ctr" defTabSz="932742" rtl="0" eaLnBrk="1" latinLnBrk="0" hangingPunct="1"/>
                      <a:r>
                        <a:rPr lang="en-US" sz="1500" b="1" dirty="0">
                          <a:gradFill>
                            <a:gsLst>
                              <a:gs pos="0">
                                <a:srgbClr val="FFFFFF"/>
                              </a:gs>
                              <a:gs pos="100000">
                                <a:srgbClr val="FFFFFF"/>
                              </a:gs>
                            </a:gsLst>
                            <a:lin ang="5400000" scaled="0"/>
                          </a:gradFill>
                        </a:rPr>
                        <a:t>Column 1</a:t>
                      </a:r>
                      <a:endParaRPr lang="en-US" sz="1500" b="1" i="0" kern="1200" dirty="0">
                        <a:gradFill>
                          <a:gsLst>
                            <a:gs pos="0">
                              <a:srgbClr val="FFFFFF"/>
                            </a:gs>
                            <a:gs pos="100000">
                              <a:srgbClr val="FFFFFF"/>
                            </a:gs>
                          </a:gsLst>
                          <a:lin ang="5400000" scaled="0"/>
                        </a:gradFill>
                        <a:latin typeface="+mn-lt"/>
                        <a:ea typeface="+mn-ea"/>
                        <a:cs typeface="+mn-cs"/>
                      </a:endParaRP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B02E7F"/>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2</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B02E7F"/>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3</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B02E7F"/>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4</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B02E7F"/>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5</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FFC000"/>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6</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FFC000"/>
                    </a:solidFill>
                  </a:tcPr>
                </a:tc>
                <a:tc>
                  <a:txBody>
                    <a:bodyPr/>
                    <a:lstStyle/>
                    <a:p>
                      <a:pPr marL="0" algn="ctr" defTabSz="932742" rtl="0" eaLnBrk="1" latinLnBrk="0" hangingPunct="1"/>
                      <a:r>
                        <a:rPr lang="en-US" sz="1500" b="1" kern="1200" dirty="0">
                          <a:gradFill>
                            <a:gsLst>
                              <a:gs pos="0">
                                <a:srgbClr val="FFFFFF"/>
                              </a:gs>
                              <a:gs pos="100000">
                                <a:srgbClr val="FFFFFF"/>
                              </a:gs>
                            </a:gsLst>
                            <a:lin ang="5400000" scaled="0"/>
                          </a:gradFill>
                          <a:latin typeface="+mn-lt"/>
                          <a:ea typeface="+mn-ea"/>
                          <a:cs typeface="+mn-cs"/>
                        </a:rPr>
                        <a:t>Column 7</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FFC000"/>
                    </a:solidFill>
                  </a:tcPr>
                </a:tc>
                <a:extLst>
                  <a:ext uri="{0D108BD9-81ED-4DB2-BD59-A6C34878D82A}">
                    <a16:rowId xmlns:a16="http://schemas.microsoft.com/office/drawing/2014/main" val="10000"/>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1</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17%</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19%</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a:gradFill>
                            <a:gsLst>
                              <a:gs pos="0">
                                <a:schemeClr val="tx1"/>
                              </a:gs>
                              <a:gs pos="100000">
                                <a:schemeClr val="tx1"/>
                              </a:gs>
                            </a:gsLst>
                            <a:lin ang="5400000" scaled="0"/>
                          </a:gradFill>
                          <a:effectLst/>
                          <a:latin typeface="+mn-lt"/>
                          <a:ea typeface="+mn-ea"/>
                          <a:cs typeface="Arial" panose="020B0604020202020204" pitchFamily="34" charset="0"/>
                        </a:rPr>
                        <a:t>14%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1"/>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2</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78%</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36%</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2"/>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3</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18%</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18%</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9%</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8%</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3"/>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4</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46%</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47%</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26%</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26%</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4"/>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5</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63%</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46%</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a:gradFill>
                            <a:gsLst>
                              <a:gs pos="0">
                                <a:schemeClr val="tx1"/>
                              </a:gs>
                              <a:gs pos="100000">
                                <a:schemeClr val="tx1"/>
                              </a:gs>
                            </a:gsLst>
                            <a:lin ang="5400000" scaled="0"/>
                          </a:gradFill>
                          <a:effectLst/>
                          <a:latin typeface="+mn-lt"/>
                          <a:ea typeface="+mn-ea"/>
                          <a:cs typeface="Arial" panose="020B0604020202020204" pitchFamily="34" charset="0"/>
                        </a:rPr>
                        <a:t>44%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a:gradFill>
                            <a:gsLst>
                              <a:gs pos="0">
                                <a:schemeClr val="tx1"/>
                              </a:gs>
                              <a:gs pos="100000">
                                <a:schemeClr val="tx1"/>
                              </a:gs>
                            </a:gsLst>
                            <a:lin ang="5400000" scaled="0"/>
                          </a:gradFill>
                          <a:effectLst/>
                          <a:latin typeface="+mn-lt"/>
                          <a:ea typeface="+mn-ea"/>
                          <a:cs typeface="Arial" panose="020B0604020202020204" pitchFamily="34" charset="0"/>
                        </a:rPr>
                        <a:t>50%</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28%</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39%</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IN"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5"/>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6</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6"/>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7</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9%</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4%</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2%</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7"/>
                  </a:ext>
                </a:extLst>
              </a:tr>
              <a:tr h="488457">
                <a:tc>
                  <a:txBody>
                    <a:bodyPr/>
                    <a:lstStyle/>
                    <a:p>
                      <a:pPr marL="0" algn="l" defTabSz="457200" rtl="0" eaLnBrk="1" fontAlgn="ctr" latinLnBrk="0" hangingPunct="1"/>
                      <a:r>
                        <a:rPr lang="en-US"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Row 8</a:t>
                      </a:r>
                    </a:p>
                  </a:txBody>
                  <a:tcPr marL="87869" marR="87869" marT="9152"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ED2FA0"/>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11%</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9%</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3%</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6%</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tc>
                  <a:txBody>
                    <a:bodyPr/>
                    <a:lstStyle/>
                    <a:p>
                      <a:pPr marL="0" algn="ctr" defTabSz="457200" rtl="0" eaLnBrk="1" fontAlgn="ctr" latinLnBrk="0" hangingPunct="1"/>
                      <a:r>
                        <a:rPr lang="en-US"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5%</a:t>
                      </a:r>
                    </a:p>
                  </a:txBody>
                  <a:tcPr marL="9336" marR="9336"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4375683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4" name="Rectangle 33"/>
          <p:cNvSpPr/>
          <p:nvPr/>
        </p:nvSpPr>
        <p:spPr bwMode="auto">
          <a:xfrm>
            <a:off x="1211667" y="2607306"/>
            <a:ext cx="3540375" cy="851483"/>
          </a:xfrm>
          <a:prstGeom prst="rect">
            <a:avLst/>
          </a:prstGeom>
          <a:solidFill>
            <a:srgbClr val="ED2FA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63" tIns="143407" rIns="182863" bIns="143407" numCol="1" spcCol="0" rtlCol="0" fromWordArt="0" anchor="t" anchorCtr="0" forceAA="0" compatLnSpc="1">
            <a:prstTxWarp prst="textNoShape">
              <a:avLst/>
            </a:prstTxWarp>
            <a:noAutofit/>
          </a:bodyPr>
          <a:lstStyle/>
          <a:p>
            <a:pPr defTabSz="913864" fontAlgn="base">
              <a:lnSpc>
                <a:spcPct val="90000"/>
              </a:lnSpc>
              <a:spcBef>
                <a:spcPct val="0"/>
              </a:spcBef>
              <a:spcAft>
                <a:spcPct val="0"/>
              </a:spcAft>
            </a:pPr>
            <a:r>
              <a:rPr lang="en-US" sz="1766" b="1" dirty="0">
                <a:gradFill>
                  <a:gsLst>
                    <a:gs pos="0">
                      <a:srgbClr val="FFFFFF"/>
                    </a:gs>
                    <a:gs pos="100000">
                      <a:srgbClr val="FFFFFF"/>
                    </a:gs>
                  </a:gsLst>
                  <a:lin ang="5400000" scaled="0"/>
                </a:gradFill>
                <a:ea typeface="Segoe UI" pitchFamily="34" charset="0"/>
                <a:cs typeface="Segoe UI" pitchFamily="34" charset="0"/>
              </a:rPr>
              <a:t>89</a:t>
            </a:r>
            <a:r>
              <a:rPr lang="en-US" sz="1766" dirty="0">
                <a:gradFill>
                  <a:gsLst>
                    <a:gs pos="0">
                      <a:srgbClr val="FFFFFF"/>
                    </a:gs>
                    <a:gs pos="100000">
                      <a:srgbClr val="FFFFFF"/>
                    </a:gs>
                  </a:gsLst>
                  <a:lin ang="5400000" scaled="0"/>
                </a:gradFill>
                <a:ea typeface="Segoe UI" pitchFamily="34" charset="0"/>
                <a:cs typeface="Segoe UI" pitchFamily="34" charset="0"/>
              </a:rPr>
              <a:t> would purchase it</a:t>
            </a:r>
          </a:p>
        </p:txBody>
      </p:sp>
      <p:sp>
        <p:nvSpPr>
          <p:cNvPr id="33" name="Rectangle 32"/>
          <p:cNvSpPr/>
          <p:nvPr/>
        </p:nvSpPr>
        <p:spPr bwMode="auto">
          <a:xfrm>
            <a:off x="1211666" y="1709460"/>
            <a:ext cx="3059882" cy="851483"/>
          </a:xfrm>
          <a:prstGeom prst="rect">
            <a:avLst/>
          </a:prstGeom>
          <a:solidFill>
            <a:srgbClr val="B02E7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63" tIns="143407" rIns="182863" bIns="143407" numCol="1" spcCol="0" rtlCol="0" fromWordArt="0" anchor="t" anchorCtr="0" forceAA="0" compatLnSpc="1">
            <a:prstTxWarp prst="textNoShape">
              <a:avLst/>
            </a:prstTxWarp>
            <a:noAutofit/>
          </a:bodyPr>
          <a:lstStyle/>
          <a:p>
            <a:pPr defTabSz="913864" fontAlgn="base">
              <a:lnSpc>
                <a:spcPct val="90000"/>
              </a:lnSpc>
              <a:spcBef>
                <a:spcPct val="0"/>
              </a:spcBef>
              <a:spcAft>
                <a:spcPct val="0"/>
              </a:spcAft>
            </a:pPr>
            <a:r>
              <a:rPr lang="en-US" sz="1766" b="1" dirty="0">
                <a:gradFill>
                  <a:gsLst>
                    <a:gs pos="0">
                      <a:srgbClr val="FFFFFF"/>
                    </a:gs>
                    <a:gs pos="100000">
                      <a:srgbClr val="FFFFFF"/>
                    </a:gs>
                  </a:gsLst>
                  <a:lin ang="5400000" scaled="0"/>
                </a:gradFill>
                <a:ea typeface="Segoe UI" pitchFamily="34" charset="0"/>
                <a:cs typeface="Segoe UI" pitchFamily="34" charset="0"/>
              </a:rPr>
              <a:t>80</a:t>
            </a:r>
            <a:r>
              <a:rPr lang="en-US" sz="1766" dirty="0">
                <a:gradFill>
                  <a:gsLst>
                    <a:gs pos="0">
                      <a:srgbClr val="FFFFFF"/>
                    </a:gs>
                    <a:gs pos="100000">
                      <a:srgbClr val="FFFFFF"/>
                    </a:gs>
                  </a:gsLst>
                  <a:lin ang="5400000" scaled="0"/>
                </a:gradFill>
                <a:ea typeface="Segoe UI" pitchFamily="34" charset="0"/>
                <a:cs typeface="Segoe UI" pitchFamily="34" charset="0"/>
              </a:rPr>
              <a:t> want to try it again</a:t>
            </a:r>
          </a:p>
        </p:txBody>
      </p:sp>
      <p:sp>
        <p:nvSpPr>
          <p:cNvPr id="35" name="Rectangle 34"/>
          <p:cNvSpPr/>
          <p:nvPr/>
        </p:nvSpPr>
        <p:spPr bwMode="auto">
          <a:xfrm>
            <a:off x="1211667" y="3505151"/>
            <a:ext cx="2595959" cy="851483"/>
          </a:xfrm>
          <a:prstGeom prst="rect">
            <a:avLst/>
          </a:prstGeom>
          <a:solidFill>
            <a:srgbClr val="FFC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63" tIns="143407" rIns="182863" bIns="143407" numCol="1" spcCol="0" rtlCol="0" fromWordArt="0" anchor="t" anchorCtr="0" forceAA="0" compatLnSpc="1">
            <a:prstTxWarp prst="textNoShape">
              <a:avLst/>
            </a:prstTxWarp>
            <a:noAutofit/>
          </a:bodyPr>
          <a:lstStyle/>
          <a:p>
            <a:pPr defTabSz="913864" fontAlgn="base">
              <a:lnSpc>
                <a:spcPct val="90000"/>
              </a:lnSpc>
              <a:spcBef>
                <a:spcPct val="0"/>
              </a:spcBef>
              <a:spcAft>
                <a:spcPct val="0"/>
              </a:spcAft>
            </a:pPr>
            <a:r>
              <a:rPr lang="en-US" sz="1766" b="1" dirty="0">
                <a:gradFill>
                  <a:gsLst>
                    <a:gs pos="0">
                      <a:srgbClr val="FFFFFF"/>
                    </a:gs>
                    <a:gs pos="100000">
                      <a:srgbClr val="FFFFFF"/>
                    </a:gs>
                  </a:gsLst>
                  <a:lin ang="5400000" scaled="0"/>
                </a:gradFill>
                <a:ea typeface="Segoe UI" pitchFamily="34" charset="0"/>
                <a:cs typeface="Segoe UI" pitchFamily="34" charset="0"/>
              </a:rPr>
              <a:t>68 </a:t>
            </a:r>
            <a:r>
              <a:rPr lang="en-US" sz="1766" dirty="0">
                <a:gradFill>
                  <a:gsLst>
                    <a:gs pos="0">
                      <a:srgbClr val="FFFFFF"/>
                    </a:gs>
                    <a:gs pos="100000">
                      <a:srgbClr val="FFFFFF"/>
                    </a:gs>
                  </a:gsLst>
                  <a:lin ang="5400000" scaled="0"/>
                </a:gradFill>
                <a:ea typeface="Segoe UI" pitchFamily="34" charset="0"/>
                <a:cs typeface="Segoe UI" pitchFamily="34" charset="0"/>
              </a:rPr>
              <a:t>are indifferent</a:t>
            </a:r>
          </a:p>
        </p:txBody>
      </p:sp>
      <p:sp>
        <p:nvSpPr>
          <p:cNvPr id="36" name="Rectangle 35"/>
          <p:cNvSpPr/>
          <p:nvPr/>
        </p:nvSpPr>
        <p:spPr bwMode="auto">
          <a:xfrm>
            <a:off x="1211665" y="4402995"/>
            <a:ext cx="2977038" cy="896298"/>
          </a:xfrm>
          <a:prstGeom prst="rect">
            <a:avLst/>
          </a:prstGeom>
          <a:solidFill>
            <a:schemeClr val="tx1">
              <a:lumMod val="25000"/>
              <a:lumOff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63" tIns="143407" rIns="182863" bIns="143407" numCol="1" spcCol="0" rtlCol="0" fromWordArt="0" anchor="t" anchorCtr="0" forceAA="0" compatLnSpc="1">
            <a:prstTxWarp prst="textNoShape">
              <a:avLst/>
            </a:prstTxWarp>
            <a:noAutofit/>
          </a:bodyPr>
          <a:lstStyle/>
          <a:p>
            <a:pPr defTabSz="913864" fontAlgn="base">
              <a:lnSpc>
                <a:spcPct val="90000"/>
              </a:lnSpc>
              <a:spcBef>
                <a:spcPct val="0"/>
              </a:spcBef>
              <a:spcAft>
                <a:spcPct val="0"/>
              </a:spcAft>
            </a:pPr>
            <a:r>
              <a:rPr lang="en-US" sz="1766" b="1" dirty="0">
                <a:gradFill>
                  <a:gsLst>
                    <a:gs pos="0">
                      <a:srgbClr val="FFFFFF"/>
                    </a:gs>
                    <a:gs pos="100000">
                      <a:srgbClr val="FFFFFF"/>
                    </a:gs>
                  </a:gsLst>
                  <a:lin ang="5400000" scaled="0"/>
                </a:gradFill>
                <a:ea typeface="Segoe UI" pitchFamily="34" charset="0"/>
                <a:cs typeface="Segoe UI" pitchFamily="34" charset="0"/>
              </a:rPr>
              <a:t>77</a:t>
            </a:r>
            <a:r>
              <a:rPr lang="en-US" sz="1766" dirty="0">
                <a:gradFill>
                  <a:gsLst>
                    <a:gs pos="0">
                      <a:srgbClr val="FFFFFF"/>
                    </a:gs>
                    <a:gs pos="100000">
                      <a:srgbClr val="FFFFFF"/>
                    </a:gs>
                  </a:gsLst>
                  <a:lin ang="5400000" scaled="0"/>
                </a:gradFill>
                <a:ea typeface="Segoe UI" pitchFamily="34" charset="0"/>
                <a:cs typeface="Segoe UI" pitchFamily="34" charset="0"/>
              </a:rPr>
              <a:t> totally love it</a:t>
            </a:r>
          </a:p>
        </p:txBody>
      </p:sp>
      <p:sp>
        <p:nvSpPr>
          <p:cNvPr id="2" name="Title 1"/>
          <p:cNvSpPr>
            <a:spLocks noGrp="1"/>
          </p:cNvSpPr>
          <p:nvPr>
            <p:ph type="title"/>
          </p:nvPr>
        </p:nvSpPr>
        <p:spPr>
          <a:xfrm>
            <a:off x="269241" y="289958"/>
            <a:ext cx="11655840" cy="422423"/>
          </a:xfrm>
        </p:spPr>
        <p:txBody>
          <a:bodyPr/>
          <a:lstStyle/>
          <a:p>
            <a:r>
              <a:rPr lang="en-US" sz="2745" spc="0" dirty="0">
                <a:latin typeface="Segoe UI" panose="020B0502040204020203" pitchFamily="34" charset="0"/>
              </a:rPr>
              <a:t>CLEAN AND MODERN</a:t>
            </a:r>
          </a:p>
        </p:txBody>
      </p:sp>
      <p:pic>
        <p:nvPicPr>
          <p:cNvPr id="3" name="Picture 2"/>
          <p:cNvPicPr>
            <a:picLocks noChangeAspect="1"/>
          </p:cNvPicPr>
          <p:nvPr/>
        </p:nvPicPr>
        <p:blipFill>
          <a:blip r:embed="rId3"/>
          <a:srcRect/>
          <a:stretch/>
        </p:blipFill>
        <p:spPr>
          <a:xfrm>
            <a:off x="6728029" y="1968408"/>
            <a:ext cx="5463972" cy="3073484"/>
          </a:xfrm>
          <a:prstGeom prst="rect">
            <a:avLst/>
          </a:prstGeom>
        </p:spPr>
      </p:pic>
    </p:spTree>
    <p:extLst>
      <p:ext uri="{BB962C8B-B14F-4D97-AF65-F5344CB8AC3E}">
        <p14:creationId xmlns:p14="http://schemas.microsoft.com/office/powerpoint/2010/main" val="1726605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ipe(left)">
                                      <p:cBhvr>
                                        <p:cTn id="15" dur="500"/>
                                        <p:tgtEl>
                                          <p:spTgt spid="3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wipe(left)">
                                      <p:cBhvr>
                                        <p:cTn id="19" dur="500"/>
                                        <p:tgtEl>
                                          <p:spTgt spid="35"/>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left)">
                                      <p:cBhvr>
                                        <p:cTn id="23" dur="500"/>
                                        <p:tgtEl>
                                          <p:spTgt spid="36"/>
                                        </p:tgtEl>
                                      </p:cBhvr>
                                    </p:animEffect>
                                  </p:childTnLst>
                                </p:cTn>
                              </p:par>
                            </p:childTnLst>
                          </p:cTn>
                        </p:par>
                        <p:par>
                          <p:cTn id="24" fill="hold">
                            <p:stCondLst>
                              <p:cond delay="2500"/>
                            </p:stCondLst>
                            <p:childTnLst>
                              <p:par>
                                <p:cTn id="25" presetID="2" presetClass="entr" presetSubtype="2"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1+#ppt_w/2"/>
                                          </p:val>
                                        </p:tav>
                                        <p:tav tm="100000">
                                          <p:val>
                                            <p:strVal val="#ppt_x"/>
                                          </p:val>
                                        </p:tav>
                                      </p:tavLst>
                                    </p:anim>
                                    <p:anim calcmode="lin" valueType="num">
                                      <p:cBhvr additive="base">
                                        <p:cTn id="2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3" grpId="0" animBg="1"/>
      <p:bldP spid="35" grpId="0" animBg="1"/>
      <p:bldP spid="36" grpId="0" animBg="1"/>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18643" y="435916"/>
            <a:ext cx="11655840" cy="422423"/>
          </a:xfrm>
        </p:spPr>
        <p:txBody>
          <a:bodyPr/>
          <a:lstStyle/>
          <a:p>
            <a:r>
              <a:rPr lang="en-US" sz="2745" spc="0" dirty="0">
                <a:latin typeface="Segoe UI" panose="020B0502040204020203" pitchFamily="34" charset="0"/>
              </a:rPr>
              <a:t>PIE CHART</a:t>
            </a:r>
          </a:p>
        </p:txBody>
      </p:sp>
      <p:graphicFrame>
        <p:nvGraphicFramePr>
          <p:cNvPr id="7" name="Chart 6"/>
          <p:cNvGraphicFramePr/>
          <p:nvPr>
            <p:extLst>
              <p:ext uri="{D42A27DB-BD31-4B8C-83A1-F6EECF244321}">
                <p14:modId xmlns:p14="http://schemas.microsoft.com/office/powerpoint/2010/main" val="3345702107"/>
              </p:ext>
            </p:extLst>
          </p:nvPr>
        </p:nvGraphicFramePr>
        <p:xfrm>
          <a:off x="449145" y="1312415"/>
          <a:ext cx="6513150" cy="4556826"/>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a:extLst>
              <a:ext uri="{FF2B5EF4-FFF2-40B4-BE49-F238E27FC236}">
                <a16:creationId xmlns:a16="http://schemas.microsoft.com/office/drawing/2014/main" id="{61161110-F001-4349-A297-9E49EF48328F}"/>
              </a:ext>
            </a:extLst>
          </p:cNvPr>
          <p:cNvSpPr txBox="1"/>
          <p:nvPr/>
        </p:nvSpPr>
        <p:spPr bwMode="auto">
          <a:xfrm>
            <a:off x="7288784" y="3130192"/>
            <a:ext cx="3832872" cy="1538804"/>
          </a:xfrm>
          <a:prstGeom prst="rect">
            <a:avLst/>
          </a:prstGeom>
          <a:noFill/>
        </p:spPr>
        <p:txBody>
          <a:bodyPr wrap="square">
            <a:spAutoFit/>
          </a:bodyPr>
          <a:lstStyle/>
          <a:p>
            <a:pPr defTabSz="1792414">
              <a:defRPr/>
            </a:pPr>
            <a:r>
              <a:rPr lang="en-US"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YOU CAN</a:t>
            </a:r>
          </a:p>
          <a:p>
            <a:pPr defTabSz="1792414">
              <a:defRPr/>
            </a:pPr>
            <a:r>
              <a:rPr lang="en-US"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WRITE YOUR</a:t>
            </a:r>
          </a:p>
          <a:p>
            <a:pPr defTabSz="1792414">
              <a:defRPr/>
            </a:pPr>
            <a:r>
              <a:rPr lang="en-US"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TITLE ABOUT</a:t>
            </a:r>
          </a:p>
          <a:p>
            <a:pPr defTabSz="1792414">
              <a:defRPr/>
            </a:pPr>
            <a:r>
              <a:rPr lang="en-US" sz="2353"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rPr>
              <a:t>THIS GRAPHIC</a:t>
            </a:r>
            <a:endParaRPr lang="en-US" sz="3921" dirty="0">
              <a:solidFill>
                <a:srgbClr val="545454"/>
              </a:solidFill>
              <a:latin typeface="Segoe UI Light" panose="020B0502040204020203" pitchFamily="34" charset="0"/>
              <a:ea typeface="Lato Light" panose="020F0502020204030203" pitchFamily="34" charset="0"/>
              <a:cs typeface="Segoe UI Light" panose="020B0502040204020203" pitchFamily="34" charset="0"/>
            </a:endParaRPr>
          </a:p>
        </p:txBody>
      </p:sp>
      <p:sp>
        <p:nvSpPr>
          <p:cNvPr id="5" name="TextBox 4">
            <a:extLst>
              <a:ext uri="{FF2B5EF4-FFF2-40B4-BE49-F238E27FC236}">
                <a16:creationId xmlns:a16="http://schemas.microsoft.com/office/drawing/2014/main" id="{EB3D8CB0-F44B-6941-A2E2-92AB663003FA}"/>
              </a:ext>
            </a:extLst>
          </p:cNvPr>
          <p:cNvSpPr txBox="1"/>
          <p:nvPr/>
        </p:nvSpPr>
        <p:spPr bwMode="auto">
          <a:xfrm>
            <a:off x="7288785" y="2308469"/>
            <a:ext cx="4483284" cy="394082"/>
          </a:xfrm>
          <a:prstGeom prst="rect">
            <a:avLst/>
          </a:prstGeom>
          <a:noFill/>
        </p:spPr>
        <p:txBody>
          <a:bodyPr wrap="square">
            <a:spAutoFit/>
          </a:bodyPr>
          <a:lstStyle/>
          <a:p>
            <a:pPr defTabSz="1792414">
              <a:defRPr/>
            </a:pPr>
            <a:r>
              <a:rPr lang="en-US" sz="1961" dirty="0">
                <a:latin typeface="Segoe UI Light" panose="020B0502040204020203" pitchFamily="34" charset="0"/>
                <a:ea typeface="Montserrat" charset="0"/>
                <a:cs typeface="Segoe UI Light" panose="020B0502040204020203" pitchFamily="34" charset="0"/>
              </a:rPr>
              <a:t>YOU CAN WRITE</a:t>
            </a:r>
            <a:r>
              <a:rPr lang="en-US" sz="1568" dirty="0">
                <a:latin typeface="Segoe UI Light" panose="020B0502040204020203" pitchFamily="34" charset="0"/>
                <a:ea typeface="Montserrat" charset="0"/>
                <a:cs typeface="Segoe UI Light" panose="020B0502040204020203" pitchFamily="34" charset="0"/>
              </a:rPr>
              <a:t> </a:t>
            </a:r>
            <a:r>
              <a:rPr lang="en-US" sz="1961" dirty="0">
                <a:latin typeface="Segoe UI Light" panose="020B0502040204020203" pitchFamily="34" charset="0"/>
                <a:ea typeface="Montserrat" charset="0"/>
                <a:cs typeface="Segoe UI Light" panose="020B0502040204020203" pitchFamily="34" charset="0"/>
              </a:rPr>
              <a:t>HERE</a:t>
            </a:r>
            <a:endParaRPr lang="en-US" sz="1568" dirty="0">
              <a:latin typeface="Segoe UI Light" panose="020B0502040204020203" pitchFamily="34" charset="0"/>
              <a:ea typeface="Montserrat" charset="0"/>
              <a:cs typeface="Segoe UI Light" panose="020B0502040204020203" pitchFamily="34" charset="0"/>
            </a:endParaRPr>
          </a:p>
        </p:txBody>
      </p:sp>
    </p:spTree>
    <p:extLst>
      <p:ext uri="{BB962C8B-B14F-4D97-AF65-F5344CB8AC3E}">
        <p14:creationId xmlns:p14="http://schemas.microsoft.com/office/powerpoint/2010/main" val="1132156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7" grpId="0">
        <p:bldAsOne/>
      </p:bldGraphic>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D30DFAE-A967-70BE-5B85-E0AAFA0FACC8}"/>
              </a:ext>
            </a:extLst>
          </p:cNvPr>
          <p:cNvSpPr>
            <a:spLocks noGrp="1"/>
          </p:cNvSpPr>
          <p:nvPr>
            <p:ph type="title"/>
          </p:nvPr>
        </p:nvSpPr>
        <p:spPr/>
        <p:txBody>
          <a:bodyPr/>
          <a:lstStyle/>
          <a:p>
            <a:endParaRPr lang="en-HR"/>
          </a:p>
        </p:txBody>
      </p:sp>
    </p:spTree>
    <p:extLst>
      <p:ext uri="{BB962C8B-B14F-4D97-AF65-F5344CB8AC3E}">
        <p14:creationId xmlns:p14="http://schemas.microsoft.com/office/powerpoint/2010/main" val="203203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2C79B-A595-2231-89D7-6A3830CB9478}"/>
              </a:ext>
            </a:extLst>
          </p:cNvPr>
          <p:cNvSpPr>
            <a:spLocks noGrp="1"/>
          </p:cNvSpPr>
          <p:nvPr>
            <p:ph type="title"/>
          </p:nvPr>
        </p:nvSpPr>
        <p:spPr/>
        <p:txBody>
          <a:bodyPr/>
          <a:lstStyle/>
          <a:p>
            <a:endParaRPr lang="en-HR"/>
          </a:p>
        </p:txBody>
      </p:sp>
    </p:spTree>
    <p:extLst>
      <p:ext uri="{BB962C8B-B14F-4D97-AF65-F5344CB8AC3E}">
        <p14:creationId xmlns:p14="http://schemas.microsoft.com/office/powerpoint/2010/main" val="679135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EC1967D-994A-F1E4-2791-826E1FF7E8BD}"/>
              </a:ext>
            </a:extLst>
          </p:cNvPr>
          <p:cNvSpPr>
            <a:spLocks noGrp="1"/>
          </p:cNvSpPr>
          <p:nvPr>
            <p:ph type="title"/>
          </p:nvPr>
        </p:nvSpPr>
        <p:spPr/>
        <p:txBody>
          <a:bodyPr/>
          <a:lstStyle/>
          <a:p>
            <a:endParaRPr lang="en-HR"/>
          </a:p>
        </p:txBody>
      </p:sp>
    </p:spTree>
    <p:extLst>
      <p:ext uri="{BB962C8B-B14F-4D97-AF65-F5344CB8AC3E}">
        <p14:creationId xmlns:p14="http://schemas.microsoft.com/office/powerpoint/2010/main" val="474089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FF0E92F-CAC3-75BF-A837-91706B556C59}"/>
              </a:ext>
            </a:extLst>
          </p:cNvPr>
          <p:cNvSpPr>
            <a:spLocks noGrp="1"/>
          </p:cNvSpPr>
          <p:nvPr>
            <p:ph type="title"/>
          </p:nvPr>
        </p:nvSpPr>
        <p:spPr/>
        <p:txBody>
          <a:bodyPr/>
          <a:lstStyle/>
          <a:p>
            <a:r>
              <a:rPr lang="en-HR" dirty="0"/>
              <a:t>Few design elements for you to use.</a:t>
            </a:r>
          </a:p>
        </p:txBody>
      </p:sp>
      <p:pic>
        <p:nvPicPr>
          <p:cNvPr id="5" name="Picture 4" descr="A yellow and red bird flying&#10;&#10;Description automatically generated">
            <a:extLst>
              <a:ext uri="{FF2B5EF4-FFF2-40B4-BE49-F238E27FC236}">
                <a16:creationId xmlns:a16="http://schemas.microsoft.com/office/drawing/2014/main" id="{4E627553-683A-535E-6952-8371FA75F3FB}"/>
              </a:ext>
            </a:extLst>
          </p:cNvPr>
          <p:cNvPicPr>
            <a:picLocks noChangeAspect="1"/>
          </p:cNvPicPr>
          <p:nvPr/>
        </p:nvPicPr>
        <p:blipFill>
          <a:blip r:embed="rId2"/>
          <a:stretch>
            <a:fillRect/>
          </a:stretch>
        </p:blipFill>
        <p:spPr>
          <a:xfrm>
            <a:off x="3208708" y="2230152"/>
            <a:ext cx="3982156" cy="3982156"/>
          </a:xfrm>
          <a:prstGeom prst="rect">
            <a:avLst/>
          </a:prstGeom>
        </p:spPr>
      </p:pic>
      <p:pic>
        <p:nvPicPr>
          <p:cNvPr id="7" name="Picture 6" descr="A black and yellow goggles&#10;&#10;Description automatically generated">
            <a:extLst>
              <a:ext uri="{FF2B5EF4-FFF2-40B4-BE49-F238E27FC236}">
                <a16:creationId xmlns:a16="http://schemas.microsoft.com/office/drawing/2014/main" id="{1DC14756-08E4-9A85-E9A2-36BD57F43F14}"/>
              </a:ext>
            </a:extLst>
          </p:cNvPr>
          <p:cNvPicPr>
            <a:picLocks noChangeAspect="1"/>
          </p:cNvPicPr>
          <p:nvPr/>
        </p:nvPicPr>
        <p:blipFill>
          <a:blip r:embed="rId3"/>
          <a:stretch>
            <a:fillRect/>
          </a:stretch>
        </p:blipFill>
        <p:spPr>
          <a:xfrm>
            <a:off x="309983" y="3048988"/>
            <a:ext cx="3982156" cy="3982156"/>
          </a:xfrm>
          <a:prstGeom prst="rect">
            <a:avLst/>
          </a:prstGeom>
        </p:spPr>
      </p:pic>
      <p:pic>
        <p:nvPicPr>
          <p:cNvPr id="9" name="Picture 8" descr="A hand reaching out to the side&#10;&#10;Description automatically generated">
            <a:extLst>
              <a:ext uri="{FF2B5EF4-FFF2-40B4-BE49-F238E27FC236}">
                <a16:creationId xmlns:a16="http://schemas.microsoft.com/office/drawing/2014/main" id="{6D657CA1-6BB9-9A25-10E4-DD993FACAF07}"/>
              </a:ext>
            </a:extLst>
          </p:cNvPr>
          <p:cNvPicPr>
            <a:picLocks noChangeAspect="1"/>
          </p:cNvPicPr>
          <p:nvPr/>
        </p:nvPicPr>
        <p:blipFill>
          <a:blip r:embed="rId4"/>
          <a:stretch>
            <a:fillRect/>
          </a:stretch>
        </p:blipFill>
        <p:spPr>
          <a:xfrm>
            <a:off x="7105691" y="3801088"/>
            <a:ext cx="2836058" cy="2836058"/>
          </a:xfrm>
          <a:prstGeom prst="rect">
            <a:avLst/>
          </a:prstGeom>
        </p:spPr>
      </p:pic>
      <p:pic>
        <p:nvPicPr>
          <p:cNvPr id="11" name="Picture 10" descr="A black headphones with a purple background&#10;&#10;Description automatically generated">
            <a:extLst>
              <a:ext uri="{FF2B5EF4-FFF2-40B4-BE49-F238E27FC236}">
                <a16:creationId xmlns:a16="http://schemas.microsoft.com/office/drawing/2014/main" id="{2496B78D-DF7C-C874-4363-081BE2B17888}"/>
              </a:ext>
            </a:extLst>
          </p:cNvPr>
          <p:cNvPicPr>
            <a:picLocks noChangeAspect="1"/>
          </p:cNvPicPr>
          <p:nvPr/>
        </p:nvPicPr>
        <p:blipFill>
          <a:blip r:embed="rId5"/>
          <a:stretch>
            <a:fillRect/>
          </a:stretch>
        </p:blipFill>
        <p:spPr>
          <a:xfrm>
            <a:off x="6314144" y="1198185"/>
            <a:ext cx="2836058" cy="2836058"/>
          </a:xfrm>
          <a:prstGeom prst="rect">
            <a:avLst/>
          </a:prstGeom>
        </p:spPr>
      </p:pic>
      <p:pic>
        <p:nvPicPr>
          <p:cNvPr id="13" name="Picture 12" descr="A yellow and orange logo&#10;&#10;Description automatically generated">
            <a:extLst>
              <a:ext uri="{FF2B5EF4-FFF2-40B4-BE49-F238E27FC236}">
                <a16:creationId xmlns:a16="http://schemas.microsoft.com/office/drawing/2014/main" id="{9957C6C5-1E12-AECC-CBA4-1A869127D207}"/>
              </a:ext>
            </a:extLst>
          </p:cNvPr>
          <p:cNvPicPr>
            <a:picLocks noChangeAspect="1"/>
          </p:cNvPicPr>
          <p:nvPr/>
        </p:nvPicPr>
        <p:blipFill>
          <a:blip r:embed="rId6"/>
          <a:stretch>
            <a:fillRect/>
          </a:stretch>
        </p:blipFill>
        <p:spPr>
          <a:xfrm>
            <a:off x="588262" y="1333148"/>
            <a:ext cx="2620445" cy="2620445"/>
          </a:xfrm>
          <a:prstGeom prst="rect">
            <a:avLst/>
          </a:prstGeom>
        </p:spPr>
      </p:pic>
      <p:pic>
        <p:nvPicPr>
          <p:cNvPr id="15" name="Picture 14" descr="A black smart watch with a black band&#10;&#10;Description automatically generated">
            <a:extLst>
              <a:ext uri="{FF2B5EF4-FFF2-40B4-BE49-F238E27FC236}">
                <a16:creationId xmlns:a16="http://schemas.microsoft.com/office/drawing/2014/main" id="{5FFFD2C9-6D25-6CEA-154F-0C26084B31E3}"/>
              </a:ext>
            </a:extLst>
          </p:cNvPr>
          <p:cNvPicPr>
            <a:picLocks noChangeAspect="1"/>
          </p:cNvPicPr>
          <p:nvPr/>
        </p:nvPicPr>
        <p:blipFill>
          <a:blip r:embed="rId7"/>
          <a:stretch>
            <a:fillRect/>
          </a:stretch>
        </p:blipFill>
        <p:spPr>
          <a:xfrm>
            <a:off x="8882779" y="905510"/>
            <a:ext cx="3233278" cy="3233278"/>
          </a:xfrm>
          <a:prstGeom prst="rect">
            <a:avLst/>
          </a:prstGeom>
        </p:spPr>
      </p:pic>
    </p:spTree>
    <p:extLst>
      <p:ext uri="{BB962C8B-B14F-4D97-AF65-F5344CB8AC3E}">
        <p14:creationId xmlns:p14="http://schemas.microsoft.com/office/powerpoint/2010/main" val="1048129043"/>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5B15B64C-E2AB-BD9D-9533-6122FA033847}"/>
              </a:ext>
            </a:extLst>
          </p:cNvPr>
          <p:cNvSpPr txBox="1">
            <a:spLocks/>
          </p:cNvSpPr>
          <p:nvPr/>
        </p:nvSpPr>
        <p:spPr>
          <a:xfrm rot="903927">
            <a:off x="6807249" y="1892995"/>
            <a:ext cx="4132490" cy="3072010"/>
          </a:xfrm>
          <a:prstGeom prst="rect">
            <a:avLst/>
          </a:prstGeom>
        </p:spPr>
        <p:txBody>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HR" sz="2800" dirty="0">
                <a:solidFill>
                  <a:schemeClr val="tx1"/>
                </a:solidFill>
              </a:rPr>
              <a:t>This is not school, but we </a:t>
            </a:r>
          </a:p>
          <a:p>
            <a:r>
              <a:rPr lang="en-HR" sz="2800" dirty="0">
                <a:solidFill>
                  <a:srgbClr val="832B8F"/>
                </a:solidFill>
              </a:rPr>
              <a:t>love</a:t>
            </a:r>
            <a:r>
              <a:rPr lang="en-HR" sz="2800" dirty="0">
                <a:solidFill>
                  <a:schemeClr val="tx1"/>
                </a:solidFill>
              </a:rPr>
              <a:t> to get grades.</a:t>
            </a:r>
            <a:br>
              <a:rPr lang="en-HR" sz="2800" dirty="0">
                <a:solidFill>
                  <a:schemeClr val="tx1"/>
                </a:solidFill>
              </a:rPr>
            </a:br>
            <a:r>
              <a:rPr lang="en-HR" sz="2800" dirty="0">
                <a:solidFill>
                  <a:schemeClr val="tx1"/>
                </a:solidFill>
              </a:rPr>
              <a:t>Please fill out our </a:t>
            </a:r>
          </a:p>
          <a:p>
            <a:r>
              <a:rPr lang="en-HR" sz="2800" dirty="0">
                <a:solidFill>
                  <a:schemeClr val="tx1"/>
                </a:solidFill>
              </a:rPr>
              <a:t>questoineers and leave </a:t>
            </a:r>
          </a:p>
          <a:p>
            <a:r>
              <a:rPr lang="en-HR" sz="2800" dirty="0">
                <a:solidFill>
                  <a:schemeClr val="tx1"/>
                </a:solidFill>
              </a:rPr>
              <a:t>us your feedback.</a:t>
            </a:r>
            <a:br>
              <a:rPr lang="en-HR" sz="2800" dirty="0">
                <a:solidFill>
                  <a:schemeClr val="tx1"/>
                </a:solidFill>
              </a:rPr>
            </a:br>
            <a:r>
              <a:rPr lang="en-HR" sz="2800" dirty="0">
                <a:solidFill>
                  <a:schemeClr val="tx1"/>
                </a:solidFill>
              </a:rPr>
              <a:t>You may even </a:t>
            </a:r>
            <a:r>
              <a:rPr lang="en-HR" sz="2800" dirty="0">
                <a:solidFill>
                  <a:srgbClr val="ED2FA0"/>
                </a:solidFill>
              </a:rPr>
              <a:t>win</a:t>
            </a:r>
            <a:r>
              <a:rPr lang="en-HR" sz="2800" dirty="0">
                <a:solidFill>
                  <a:schemeClr val="tx1"/>
                </a:solidFill>
              </a:rPr>
              <a:t> some </a:t>
            </a:r>
          </a:p>
          <a:p>
            <a:r>
              <a:rPr lang="en-HR" sz="2800" dirty="0">
                <a:solidFill>
                  <a:schemeClr val="tx1"/>
                </a:solidFill>
              </a:rPr>
              <a:t>cool rewards.</a:t>
            </a:r>
          </a:p>
        </p:txBody>
      </p:sp>
    </p:spTree>
    <p:extLst>
      <p:ext uri="{BB962C8B-B14F-4D97-AF65-F5344CB8AC3E}">
        <p14:creationId xmlns:p14="http://schemas.microsoft.com/office/powerpoint/2010/main" val="3543427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3339425"/>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24148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A4DC94D-D6B4-CDDE-31C3-F62C4DD034C1}"/>
              </a:ext>
            </a:extLst>
          </p:cNvPr>
          <p:cNvSpPr>
            <a:spLocks noGrp="1"/>
          </p:cNvSpPr>
          <p:nvPr>
            <p:ph type="body" sz="quarter" idx="10"/>
          </p:nvPr>
        </p:nvSpPr>
        <p:spPr>
          <a:xfrm>
            <a:off x="7475692" y="820174"/>
            <a:ext cx="4008437" cy="2769989"/>
          </a:xfrm>
        </p:spPr>
        <p:txBody>
          <a:bodyPr/>
          <a:lstStyle/>
          <a:p>
            <a:pPr algn="l" fontAlgn="base"/>
            <a:r>
              <a:rPr lang="en-GB" i="0" dirty="0">
                <a:solidFill>
                  <a:srgbClr val="444444"/>
                </a:solidFill>
                <a:effectLst/>
                <a:latin typeface="Segoe UI Regular"/>
              </a:rPr>
              <a:t>Dataverse and Dynamics 365 Business Central integration capabilities</a:t>
            </a:r>
          </a:p>
        </p:txBody>
      </p:sp>
      <p:sp>
        <p:nvSpPr>
          <p:cNvPr id="3" name="Text Placeholder 2">
            <a:extLst>
              <a:ext uri="{FF2B5EF4-FFF2-40B4-BE49-F238E27FC236}">
                <a16:creationId xmlns:a16="http://schemas.microsoft.com/office/drawing/2014/main" id="{6E216421-AE04-5D17-1606-C0596DA0FA19}"/>
              </a:ext>
            </a:extLst>
          </p:cNvPr>
          <p:cNvSpPr>
            <a:spLocks noGrp="1"/>
          </p:cNvSpPr>
          <p:nvPr>
            <p:ph type="body" sz="quarter" idx="11"/>
          </p:nvPr>
        </p:nvSpPr>
        <p:spPr>
          <a:xfrm>
            <a:off x="7510527" y="3686287"/>
            <a:ext cx="4269993" cy="947952"/>
          </a:xfrm>
        </p:spPr>
        <p:txBody>
          <a:bodyPr/>
          <a:lstStyle/>
          <a:p>
            <a:pPr marL="0" indent="0">
              <a:buNone/>
            </a:pPr>
            <a:r>
              <a:rPr lang="en-GB" dirty="0"/>
              <a:t>Milan Milinčević, Factorial</a:t>
            </a:r>
          </a:p>
          <a:p>
            <a:pPr marL="0" indent="0">
              <a:buNone/>
            </a:pPr>
            <a:r>
              <a:rPr lang="en-GB" dirty="0"/>
              <a:t>Renato Fajdiga, Derecjun</a:t>
            </a:r>
          </a:p>
        </p:txBody>
      </p:sp>
    </p:spTree>
    <p:extLst>
      <p:ext uri="{BB962C8B-B14F-4D97-AF65-F5344CB8AC3E}">
        <p14:creationId xmlns:p14="http://schemas.microsoft.com/office/powerpoint/2010/main" val="550722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8179D83-FB73-29D6-0107-8AB9F21EC581}"/>
              </a:ext>
            </a:extLst>
          </p:cNvPr>
          <p:cNvSpPr>
            <a:spLocks noGrp="1"/>
          </p:cNvSpPr>
          <p:nvPr>
            <p:ph type="title"/>
          </p:nvPr>
        </p:nvSpPr>
        <p:spPr>
          <a:xfrm>
            <a:off x="588263" y="457200"/>
            <a:ext cx="5208017" cy="553998"/>
          </a:xfrm>
        </p:spPr>
        <p:txBody>
          <a:bodyPr/>
          <a:lstStyle/>
          <a:p>
            <a:r>
              <a:rPr lang="en-GB" dirty="0"/>
              <a:t>Renato Fajdiga</a:t>
            </a:r>
          </a:p>
        </p:txBody>
      </p:sp>
      <p:sp>
        <p:nvSpPr>
          <p:cNvPr id="5" name="Text Placeholder 4">
            <a:extLst>
              <a:ext uri="{FF2B5EF4-FFF2-40B4-BE49-F238E27FC236}">
                <a16:creationId xmlns:a16="http://schemas.microsoft.com/office/drawing/2014/main" id="{B8376538-434E-27A4-D5BF-2A34AE20CF76}"/>
              </a:ext>
            </a:extLst>
          </p:cNvPr>
          <p:cNvSpPr>
            <a:spLocks noGrp="1"/>
          </p:cNvSpPr>
          <p:nvPr>
            <p:ph type="body" sz="quarter" idx="10"/>
          </p:nvPr>
        </p:nvSpPr>
        <p:spPr>
          <a:xfrm>
            <a:off x="584200" y="1435100"/>
            <a:ext cx="5212080" cy="1877437"/>
          </a:xfrm>
        </p:spPr>
        <p:txBody>
          <a:bodyPr/>
          <a:lstStyle/>
          <a:p>
            <a:r>
              <a:rPr lang="en-GB" dirty="0"/>
              <a:t>Dynamics 365 F&amp;O, BC, and Power Platform consultant @ Derecjun</a:t>
            </a:r>
          </a:p>
          <a:p>
            <a:r>
              <a:rPr lang="en-GB" dirty="0"/>
              <a:t>MVP &amp; MCT </a:t>
            </a:r>
          </a:p>
        </p:txBody>
      </p:sp>
      <p:sp>
        <p:nvSpPr>
          <p:cNvPr id="6" name="Text Placeholder 5">
            <a:extLst>
              <a:ext uri="{FF2B5EF4-FFF2-40B4-BE49-F238E27FC236}">
                <a16:creationId xmlns:a16="http://schemas.microsoft.com/office/drawing/2014/main" id="{8E6BC751-F78A-018F-59F8-75C563CF0D7C}"/>
              </a:ext>
            </a:extLst>
          </p:cNvPr>
          <p:cNvSpPr>
            <a:spLocks noGrp="1"/>
          </p:cNvSpPr>
          <p:nvPr>
            <p:ph type="body" sz="quarter" idx="12"/>
          </p:nvPr>
        </p:nvSpPr>
        <p:spPr>
          <a:xfrm>
            <a:off x="6397171" y="1435100"/>
            <a:ext cx="5212080" cy="1446550"/>
          </a:xfrm>
        </p:spPr>
        <p:txBody>
          <a:bodyPr/>
          <a:lstStyle/>
          <a:p>
            <a:r>
              <a:rPr lang="en-GB" dirty="0"/>
              <a:t>Dynamics 365 Business Central Developer @ Factorial</a:t>
            </a:r>
          </a:p>
          <a:p>
            <a:endParaRPr lang="en-GB" dirty="0"/>
          </a:p>
        </p:txBody>
      </p:sp>
      <p:sp>
        <p:nvSpPr>
          <p:cNvPr id="7" name="Title 3">
            <a:extLst>
              <a:ext uri="{FF2B5EF4-FFF2-40B4-BE49-F238E27FC236}">
                <a16:creationId xmlns:a16="http://schemas.microsoft.com/office/drawing/2014/main" id="{3DE35E55-7E74-3FF1-9EFD-711E2F02977A}"/>
              </a:ext>
            </a:extLst>
          </p:cNvPr>
          <p:cNvSpPr txBox="1">
            <a:spLocks/>
          </p:cNvSpPr>
          <p:nvPr/>
        </p:nvSpPr>
        <p:spPr>
          <a:xfrm>
            <a:off x="6395720" y="457200"/>
            <a:ext cx="5208017" cy="553998"/>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a:ln w="3175">
                  <a:noFill/>
                </a:ln>
                <a:solidFill>
                  <a:srgbClr val="832B8F"/>
                </a:solidFill>
                <a:effectLst/>
                <a:latin typeface="+mj-lt"/>
                <a:ea typeface="+mn-ea"/>
                <a:cs typeface="Segoe UI" pitchFamily="34" charset="0"/>
              </a:defRPr>
            </a:lvl1pPr>
          </a:lstStyle>
          <a:p>
            <a:r>
              <a:rPr lang="en-GB" dirty="0"/>
              <a:t>Milan Milinčević</a:t>
            </a:r>
          </a:p>
        </p:txBody>
      </p:sp>
      <p:pic>
        <p:nvPicPr>
          <p:cNvPr id="8" name="Picture Placeholder 2">
            <a:extLst>
              <a:ext uri="{FF2B5EF4-FFF2-40B4-BE49-F238E27FC236}">
                <a16:creationId xmlns:a16="http://schemas.microsoft.com/office/drawing/2014/main" id="{B43FEE0A-A91F-EA56-9319-BF9CE22B4C50}"/>
              </a:ext>
            </a:extLst>
          </p:cNvPr>
          <p:cNvPicPr>
            <a:picLocks noChangeAspect="1"/>
          </p:cNvPicPr>
          <p:nvPr/>
        </p:nvPicPr>
        <p:blipFill rotWithShape="1">
          <a:blip r:embed="rId2"/>
          <a:srcRect t="7601" b="7601"/>
          <a:stretch/>
        </p:blipFill>
        <p:spPr>
          <a:xfrm>
            <a:off x="9682587" y="3736439"/>
            <a:ext cx="1921150" cy="1921150"/>
          </a:xfrm>
          <a:prstGeom prst="flowChartConnector">
            <a:avLst/>
          </a:prstGeom>
        </p:spPr>
      </p:pic>
      <p:pic>
        <p:nvPicPr>
          <p:cNvPr id="9" name="Picture Placeholder 2" descr="A picture containing person, person, wall, indoor&#10;&#10;Description automatically generated">
            <a:extLst>
              <a:ext uri="{FF2B5EF4-FFF2-40B4-BE49-F238E27FC236}">
                <a16:creationId xmlns:a16="http://schemas.microsoft.com/office/drawing/2014/main" id="{02B937F2-A67A-6E49-D22A-4996A92ADDEE}"/>
              </a:ext>
            </a:extLst>
          </p:cNvPr>
          <p:cNvPicPr>
            <a:picLocks noChangeAspect="1"/>
          </p:cNvPicPr>
          <p:nvPr/>
        </p:nvPicPr>
        <p:blipFill rotWithShape="1">
          <a:blip r:embed="rId3">
            <a:extLst>
              <a:ext uri="{28A0092B-C50C-407E-A947-70E740481C1C}">
                <a14:useLocalDpi xmlns:a14="http://schemas.microsoft.com/office/drawing/2010/main" val="0"/>
              </a:ext>
            </a:extLst>
          </a:blip>
          <a:srcRect l="11755" t="705" r="11693" b="10407"/>
          <a:stretch/>
        </p:blipFill>
        <p:spPr>
          <a:xfrm>
            <a:off x="584200" y="3736439"/>
            <a:ext cx="1922400" cy="1922400"/>
          </a:xfrm>
          <a:prstGeom prst="flowChartConnector">
            <a:avLst/>
          </a:prstGeom>
        </p:spPr>
      </p:pic>
      <p:pic>
        <p:nvPicPr>
          <p:cNvPr id="11" name="Picture 10" descr="A qr code on a white background&#10;&#10;Description automatically generated">
            <a:extLst>
              <a:ext uri="{FF2B5EF4-FFF2-40B4-BE49-F238E27FC236}">
                <a16:creationId xmlns:a16="http://schemas.microsoft.com/office/drawing/2014/main" id="{57DE1E4E-1DF2-AD3B-2AB5-48E66CCAA795}"/>
              </a:ext>
            </a:extLst>
          </p:cNvPr>
          <p:cNvPicPr>
            <a:picLocks noChangeAspect="1"/>
          </p:cNvPicPr>
          <p:nvPr/>
        </p:nvPicPr>
        <p:blipFill>
          <a:blip r:embed="rId4"/>
          <a:stretch>
            <a:fillRect/>
          </a:stretch>
        </p:blipFill>
        <p:spPr>
          <a:xfrm>
            <a:off x="2861124" y="3545464"/>
            <a:ext cx="2350085" cy="2350085"/>
          </a:xfrm>
          <a:prstGeom prst="rect">
            <a:avLst/>
          </a:prstGeom>
        </p:spPr>
      </p:pic>
      <p:pic>
        <p:nvPicPr>
          <p:cNvPr id="13" name="Picture 12" descr="A qr code on a white background&#10;&#10;Description automatically generated">
            <a:extLst>
              <a:ext uri="{FF2B5EF4-FFF2-40B4-BE49-F238E27FC236}">
                <a16:creationId xmlns:a16="http://schemas.microsoft.com/office/drawing/2014/main" id="{B58776F7-ACB7-74B5-8050-66E5F2B0D492}"/>
              </a:ext>
            </a:extLst>
          </p:cNvPr>
          <p:cNvPicPr>
            <a:picLocks noChangeAspect="1"/>
          </p:cNvPicPr>
          <p:nvPr/>
        </p:nvPicPr>
        <p:blipFill>
          <a:blip r:embed="rId5"/>
          <a:stretch>
            <a:fillRect/>
          </a:stretch>
        </p:blipFill>
        <p:spPr>
          <a:xfrm>
            <a:off x="6980076" y="3545464"/>
            <a:ext cx="2350800" cy="2350800"/>
          </a:xfrm>
          <a:prstGeom prst="rect">
            <a:avLst/>
          </a:prstGeom>
        </p:spPr>
      </p:pic>
    </p:spTree>
    <p:extLst>
      <p:ext uri="{BB962C8B-B14F-4D97-AF65-F5344CB8AC3E}">
        <p14:creationId xmlns:p14="http://schemas.microsoft.com/office/powerpoint/2010/main" val="1105966753"/>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5458BF3-4921-141F-EB51-EC1F497C9EF7}"/>
              </a:ext>
            </a:extLst>
          </p:cNvPr>
          <p:cNvSpPr>
            <a:spLocks noGrp="1"/>
          </p:cNvSpPr>
          <p:nvPr>
            <p:ph type="title"/>
          </p:nvPr>
        </p:nvSpPr>
        <p:spPr/>
        <p:txBody>
          <a:bodyPr/>
          <a:lstStyle/>
          <a:p>
            <a:r>
              <a:rPr lang="en-GB" dirty="0"/>
              <a:t>Agenda</a:t>
            </a:r>
          </a:p>
        </p:txBody>
      </p:sp>
      <p:sp>
        <p:nvSpPr>
          <p:cNvPr id="7" name="Text Placeholder 6">
            <a:extLst>
              <a:ext uri="{FF2B5EF4-FFF2-40B4-BE49-F238E27FC236}">
                <a16:creationId xmlns:a16="http://schemas.microsoft.com/office/drawing/2014/main" id="{0523B6A1-0CDB-AF32-CA8A-CF7EBE91386E}"/>
              </a:ext>
            </a:extLst>
          </p:cNvPr>
          <p:cNvSpPr>
            <a:spLocks noGrp="1"/>
          </p:cNvSpPr>
          <p:nvPr>
            <p:ph type="body" sz="quarter" idx="10"/>
          </p:nvPr>
        </p:nvSpPr>
        <p:spPr>
          <a:xfrm>
            <a:off x="586390" y="1434370"/>
            <a:ext cx="11018520" cy="2499146"/>
          </a:xfrm>
        </p:spPr>
        <p:txBody>
          <a:bodyPr/>
          <a:lstStyle/>
          <a:p>
            <a:pPr marL="457200" indent="-457200">
              <a:buFont typeface="Arial" panose="020B0604020202020204" pitchFamily="34" charset="0"/>
              <a:buChar char="•"/>
            </a:pPr>
            <a:r>
              <a:rPr lang="en-GB" dirty="0"/>
              <a:t>Why do we need Dataverse?</a:t>
            </a:r>
          </a:p>
          <a:p>
            <a:pPr marL="457200" indent="-457200">
              <a:buFont typeface="Arial" panose="020B0604020202020204" pitchFamily="34" charset="0"/>
              <a:buChar char="•"/>
            </a:pPr>
            <a:r>
              <a:rPr lang="en-GB" dirty="0"/>
              <a:t>Data Synchronization </a:t>
            </a:r>
          </a:p>
          <a:p>
            <a:pPr marL="457200" indent="-457200">
              <a:buFont typeface="Arial" panose="020B0604020202020204" pitchFamily="34" charset="0"/>
              <a:buChar char="•"/>
            </a:pPr>
            <a:r>
              <a:rPr lang="en-GB" dirty="0"/>
              <a:t>Virtual Entities</a:t>
            </a:r>
          </a:p>
          <a:p>
            <a:pPr marL="457200" indent="-457200">
              <a:buFont typeface="Arial" panose="020B0604020202020204" pitchFamily="34" charset="0"/>
              <a:buChar char="•"/>
            </a:pPr>
            <a:r>
              <a:rPr lang="en-GB" dirty="0"/>
              <a:t>Data flows</a:t>
            </a:r>
          </a:p>
          <a:p>
            <a:pPr marL="457200" indent="-457200">
              <a:buFont typeface="Arial" panose="020B0604020202020204" pitchFamily="34" charset="0"/>
              <a:buChar char="•"/>
            </a:pPr>
            <a:r>
              <a:rPr lang="en-GB" dirty="0"/>
              <a:t>Power Apps</a:t>
            </a:r>
          </a:p>
        </p:txBody>
      </p:sp>
    </p:spTree>
    <p:extLst>
      <p:ext uri="{BB962C8B-B14F-4D97-AF65-F5344CB8AC3E}">
        <p14:creationId xmlns:p14="http://schemas.microsoft.com/office/powerpoint/2010/main" val="1001066135"/>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D11D4-C18D-F29F-1C39-CEB719F48B69}"/>
              </a:ext>
            </a:extLst>
          </p:cNvPr>
          <p:cNvSpPr>
            <a:spLocks noGrp="1"/>
          </p:cNvSpPr>
          <p:nvPr>
            <p:ph type="title"/>
          </p:nvPr>
        </p:nvSpPr>
        <p:spPr/>
        <p:txBody>
          <a:bodyPr/>
          <a:lstStyle/>
          <a:p>
            <a:r>
              <a:rPr lang="en-GB" dirty="0"/>
              <a:t>Why do we need Dataverse?</a:t>
            </a:r>
          </a:p>
        </p:txBody>
      </p:sp>
      <p:sp>
        <p:nvSpPr>
          <p:cNvPr id="3" name="Text Placeholder 2">
            <a:extLst>
              <a:ext uri="{FF2B5EF4-FFF2-40B4-BE49-F238E27FC236}">
                <a16:creationId xmlns:a16="http://schemas.microsoft.com/office/drawing/2014/main" id="{144892BC-3AC6-DAA1-0333-CD7381685884}"/>
              </a:ext>
            </a:extLst>
          </p:cNvPr>
          <p:cNvSpPr>
            <a:spLocks noGrp="1"/>
          </p:cNvSpPr>
          <p:nvPr>
            <p:ph type="body" sz="quarter" idx="10"/>
          </p:nvPr>
        </p:nvSpPr>
        <p:spPr>
          <a:xfrm>
            <a:off x="586390" y="1434370"/>
            <a:ext cx="11018520" cy="2843855"/>
          </a:xfrm>
        </p:spPr>
        <p:txBody>
          <a:bodyPr/>
          <a:lstStyle/>
          <a:p>
            <a:pPr marL="457200" indent="-457200">
              <a:buFont typeface="Arial" panose="020B0604020202020204" pitchFamily="34" charset="0"/>
              <a:buChar char="•"/>
            </a:pPr>
            <a:r>
              <a:rPr lang="en-GB" dirty="0"/>
              <a:t>Data storage &amp; management layer for D365 Sales and Power Platform</a:t>
            </a:r>
          </a:p>
          <a:p>
            <a:pPr marL="457200" indent="-457200">
              <a:buFont typeface="Arial" panose="020B0604020202020204" pitchFamily="34" charset="0"/>
              <a:buChar char="•"/>
            </a:pPr>
            <a:r>
              <a:rPr lang="en-GB" dirty="0"/>
              <a:t>Dynamics 365 Sales and Power Platform run on Dataverse</a:t>
            </a:r>
          </a:p>
          <a:p>
            <a:pPr marL="457200" indent="-457200">
              <a:buFont typeface="Arial" panose="020B0604020202020204" pitchFamily="34" charset="0"/>
              <a:buChar char="•"/>
            </a:pPr>
            <a:r>
              <a:rPr lang="en-GB" dirty="0"/>
              <a:t>Integration between Dynamics 365 Business Central with Dynamics 365 Sales, Power </a:t>
            </a:r>
            <a:r>
              <a:rPr lang="en-GB"/>
              <a:t>Platform.</a:t>
            </a:r>
            <a:endParaRPr lang="en-GB" dirty="0"/>
          </a:p>
          <a:p>
            <a:pPr marL="457200" indent="-457200">
              <a:buFont typeface="Arial" panose="020B0604020202020204" pitchFamily="34" charset="0"/>
              <a:buChar char="•"/>
            </a:pPr>
            <a:r>
              <a:rPr lang="en-GB" dirty="0"/>
              <a:t>Data sync, Virtual Tables, Business Events, Data events</a:t>
            </a:r>
          </a:p>
        </p:txBody>
      </p:sp>
    </p:spTree>
    <p:extLst>
      <p:ext uri="{BB962C8B-B14F-4D97-AF65-F5344CB8AC3E}">
        <p14:creationId xmlns:p14="http://schemas.microsoft.com/office/powerpoint/2010/main" val="1008212541"/>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73FCE-8E2A-C216-30D2-2A8753402F91}"/>
              </a:ext>
            </a:extLst>
          </p:cNvPr>
          <p:cNvSpPr>
            <a:spLocks noGrp="1"/>
          </p:cNvSpPr>
          <p:nvPr>
            <p:ph type="title"/>
          </p:nvPr>
        </p:nvSpPr>
        <p:spPr/>
        <p:txBody>
          <a:bodyPr/>
          <a:lstStyle/>
          <a:p>
            <a:r>
              <a:rPr lang="en-GB" dirty="0"/>
              <a:t>Data Synchronization</a:t>
            </a:r>
          </a:p>
        </p:txBody>
      </p:sp>
      <p:sp>
        <p:nvSpPr>
          <p:cNvPr id="4" name="Content Placeholder 2">
            <a:extLst>
              <a:ext uri="{FF2B5EF4-FFF2-40B4-BE49-F238E27FC236}">
                <a16:creationId xmlns:a16="http://schemas.microsoft.com/office/drawing/2014/main" id="{8D453908-9EDF-1D73-8F36-CEBA9800F81E}"/>
              </a:ext>
            </a:extLst>
          </p:cNvPr>
          <p:cNvSpPr txBox="1">
            <a:spLocks/>
          </p:cNvSpPr>
          <p:nvPr/>
        </p:nvSpPr>
        <p:spPr>
          <a:xfrm>
            <a:off x="5366319" y="2325846"/>
            <a:ext cx="534214" cy="348495"/>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latin typeface="Bahnschrift" panose="020B0502040204020203" pitchFamily="34" charset="0"/>
              </a:rPr>
              <a:t> </a:t>
            </a:r>
          </a:p>
          <a:p>
            <a:endParaRPr lang="en-GB">
              <a:latin typeface="Bahnschrift" panose="020B0502040204020203" pitchFamily="34" charset="0"/>
            </a:endParaRPr>
          </a:p>
        </p:txBody>
      </p:sp>
      <p:sp>
        <p:nvSpPr>
          <p:cNvPr id="5" name="Rectangle: Rounded Corners 4">
            <a:extLst>
              <a:ext uri="{FF2B5EF4-FFF2-40B4-BE49-F238E27FC236}">
                <a16:creationId xmlns:a16="http://schemas.microsoft.com/office/drawing/2014/main" id="{2F3C5EA0-C36B-F494-F086-6AE8A3799CAA}"/>
              </a:ext>
            </a:extLst>
          </p:cNvPr>
          <p:cNvSpPr>
            <a:spLocks/>
          </p:cNvSpPr>
          <p:nvPr/>
        </p:nvSpPr>
        <p:spPr>
          <a:xfrm>
            <a:off x="2552501" y="2468712"/>
            <a:ext cx="1766656" cy="2681056"/>
          </a:xfrm>
          <a:prstGeom prst="roundRect">
            <a:avLst/>
          </a:prstGeom>
        </p:spPr>
        <p:style>
          <a:lnRef idx="1">
            <a:schemeClr val="accent5"/>
          </a:lnRef>
          <a:fillRef idx="2">
            <a:schemeClr val="accent5"/>
          </a:fillRef>
          <a:effectRef idx="1">
            <a:schemeClr val="accent5"/>
          </a:effectRef>
          <a:fontRef idx="minor">
            <a:schemeClr val="dk1"/>
          </a:fontRef>
        </p:style>
        <p:txBody>
          <a:bodyPr lIns="0" tIns="0" rIns="1188720" bIns="2103120" rtlCol="0" anchor="ctr"/>
          <a:lstStyle/>
          <a:p>
            <a:pPr algn="ctr"/>
            <a:r>
              <a:rPr lang="hr-HR"/>
              <a:t>BC</a:t>
            </a:r>
            <a:endParaRPr lang="en-US"/>
          </a:p>
        </p:txBody>
      </p:sp>
      <p:pic>
        <p:nvPicPr>
          <p:cNvPr id="6" name="Graphic 5" descr="Database outline">
            <a:extLst>
              <a:ext uri="{FF2B5EF4-FFF2-40B4-BE49-F238E27FC236}">
                <a16:creationId xmlns:a16="http://schemas.microsoft.com/office/drawing/2014/main" id="{FC07EC89-6EE2-5D7E-8826-D62C48A8D62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280468" y="3527699"/>
            <a:ext cx="1107163" cy="1107163"/>
          </a:xfrm>
          <a:prstGeom prst="rect">
            <a:avLst/>
          </a:prstGeom>
        </p:spPr>
      </p:pic>
      <p:pic>
        <p:nvPicPr>
          <p:cNvPr id="7" name="Graphic 6" descr="Contract outline">
            <a:extLst>
              <a:ext uri="{FF2B5EF4-FFF2-40B4-BE49-F238E27FC236}">
                <a16:creationId xmlns:a16="http://schemas.microsoft.com/office/drawing/2014/main" id="{10CD86A0-BF38-969D-818C-ADD6D868177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660122" y="3754785"/>
            <a:ext cx="427149" cy="427149"/>
          </a:xfrm>
          <a:prstGeom prst="rect">
            <a:avLst/>
          </a:prstGeom>
        </p:spPr>
      </p:pic>
      <p:pic>
        <p:nvPicPr>
          <p:cNvPr id="8" name="Graphic 7" descr="Table outline">
            <a:extLst>
              <a:ext uri="{FF2B5EF4-FFF2-40B4-BE49-F238E27FC236}">
                <a16:creationId xmlns:a16="http://schemas.microsoft.com/office/drawing/2014/main" id="{85EDC205-5CF5-C55A-B16F-CBA9DBD34EB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057913" y="3200543"/>
            <a:ext cx="402130" cy="402130"/>
          </a:xfrm>
          <a:prstGeom prst="rect">
            <a:avLst/>
          </a:prstGeom>
        </p:spPr>
      </p:pic>
      <p:pic>
        <p:nvPicPr>
          <p:cNvPr id="9" name="Picture 2" descr="Microsoft Apps">
            <a:extLst>
              <a:ext uri="{FF2B5EF4-FFF2-40B4-BE49-F238E27FC236}">
                <a16:creationId xmlns:a16="http://schemas.microsoft.com/office/drawing/2014/main" id="{994B91A0-36AE-CF41-CE49-E54D69BC23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60043" y="4081280"/>
            <a:ext cx="748011" cy="36194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Microsoft Apps">
            <a:extLst>
              <a:ext uri="{FF2B5EF4-FFF2-40B4-BE49-F238E27FC236}">
                <a16:creationId xmlns:a16="http://schemas.microsoft.com/office/drawing/2014/main" id="{31188B54-F876-3513-DDC0-AC60645D34D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99663" y="2575477"/>
            <a:ext cx="787968" cy="381275"/>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Rounded Corners 10">
            <a:extLst>
              <a:ext uri="{FF2B5EF4-FFF2-40B4-BE49-F238E27FC236}">
                <a16:creationId xmlns:a16="http://schemas.microsoft.com/office/drawing/2014/main" id="{5AED049F-E807-19D1-7C77-B85D57891932}"/>
              </a:ext>
            </a:extLst>
          </p:cNvPr>
          <p:cNvSpPr>
            <a:spLocks/>
          </p:cNvSpPr>
          <p:nvPr/>
        </p:nvSpPr>
        <p:spPr>
          <a:xfrm>
            <a:off x="6879221" y="2480558"/>
            <a:ext cx="2560870" cy="2681056"/>
          </a:xfrm>
          <a:prstGeom prst="roundRect">
            <a:avLst/>
          </a:prstGeom>
        </p:spPr>
        <p:style>
          <a:lnRef idx="1">
            <a:schemeClr val="accent6"/>
          </a:lnRef>
          <a:fillRef idx="2">
            <a:schemeClr val="accent6"/>
          </a:fillRef>
          <a:effectRef idx="1">
            <a:schemeClr val="accent6"/>
          </a:effectRef>
          <a:fontRef idx="minor">
            <a:schemeClr val="dk1"/>
          </a:fontRef>
        </p:style>
        <p:txBody>
          <a:bodyPr lIns="1280160" tIns="0" rIns="0" bIns="2194560" rtlCol="0" anchor="ctr"/>
          <a:lstStyle/>
          <a:p>
            <a:pPr algn="ctr"/>
            <a:r>
              <a:rPr lang="hr-HR" dirty="0"/>
              <a:t>Dataverse</a:t>
            </a:r>
            <a:endParaRPr lang="en-US" dirty="0"/>
          </a:p>
        </p:txBody>
      </p:sp>
      <p:pic>
        <p:nvPicPr>
          <p:cNvPr id="12" name="Graphic 11" descr="Database outline">
            <a:extLst>
              <a:ext uri="{FF2B5EF4-FFF2-40B4-BE49-F238E27FC236}">
                <a16:creationId xmlns:a16="http://schemas.microsoft.com/office/drawing/2014/main" id="{74FA2D80-2886-04C6-D77F-F62F8A69989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879221" y="3539544"/>
            <a:ext cx="1107163" cy="1107163"/>
          </a:xfrm>
          <a:prstGeom prst="rect">
            <a:avLst/>
          </a:prstGeom>
        </p:spPr>
      </p:pic>
      <p:sp>
        <p:nvSpPr>
          <p:cNvPr id="13" name="Oval 12">
            <a:extLst>
              <a:ext uri="{FF2B5EF4-FFF2-40B4-BE49-F238E27FC236}">
                <a16:creationId xmlns:a16="http://schemas.microsoft.com/office/drawing/2014/main" id="{CAE25AE3-24FC-DB1A-9938-DF9E62FFABDF}"/>
              </a:ext>
            </a:extLst>
          </p:cNvPr>
          <p:cNvSpPr>
            <a:spLocks/>
          </p:cNvSpPr>
          <p:nvPr/>
        </p:nvSpPr>
        <p:spPr>
          <a:xfrm>
            <a:off x="5138287" y="3675558"/>
            <a:ext cx="824781" cy="891744"/>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tIns="365760" rtlCol="0" anchor="ctr"/>
          <a:lstStyle/>
          <a:p>
            <a:pPr algn="ctr"/>
            <a:r>
              <a:rPr lang="hr-HR" sz="900" b="1">
                <a:solidFill>
                  <a:schemeClr val="tx1"/>
                </a:solidFill>
              </a:rPr>
              <a:t>Data </a:t>
            </a:r>
            <a:r>
              <a:rPr lang="hr-HR" sz="900" b="1" err="1">
                <a:solidFill>
                  <a:schemeClr val="tx1"/>
                </a:solidFill>
              </a:rPr>
              <a:t>sync</a:t>
            </a:r>
            <a:endParaRPr lang="en-US" sz="900" b="1">
              <a:solidFill>
                <a:schemeClr val="tx1"/>
              </a:solidFill>
            </a:endParaRPr>
          </a:p>
        </p:txBody>
      </p:sp>
      <p:pic>
        <p:nvPicPr>
          <p:cNvPr id="14" name="Picture 4" descr="Dataverse Thumbnail transparent PNG - StickPNG">
            <a:extLst>
              <a:ext uri="{FF2B5EF4-FFF2-40B4-BE49-F238E27FC236}">
                <a16:creationId xmlns:a16="http://schemas.microsoft.com/office/drawing/2014/main" id="{BA4FA167-88B7-B52B-9B0F-6BD7A9D688B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265116" y="4106410"/>
            <a:ext cx="335372" cy="335372"/>
          </a:xfrm>
          <a:prstGeom prst="rect">
            <a:avLst/>
          </a:prstGeom>
          <a:noFill/>
          <a:extLst>
            <a:ext uri="{909E8E84-426E-40DD-AFC4-6F175D3DCCD1}">
              <a14:hiddenFill xmlns:a14="http://schemas.microsoft.com/office/drawing/2010/main">
                <a:solidFill>
                  <a:srgbClr val="FFFFFF"/>
                </a:solidFill>
              </a14:hiddenFill>
            </a:ext>
          </a:extLst>
        </p:spPr>
      </p:pic>
      <p:sp>
        <p:nvSpPr>
          <p:cNvPr id="15" name="AutoShape 6" descr="Make app building easier: The benefits of low-code and no-code - Microsoft  Industry Blogs - United Kingdom">
            <a:extLst>
              <a:ext uri="{FF2B5EF4-FFF2-40B4-BE49-F238E27FC236}">
                <a16:creationId xmlns:a16="http://schemas.microsoft.com/office/drawing/2014/main" id="{3AAD1A71-5B67-39D6-927C-028ACF907AC7}"/>
              </a:ext>
            </a:extLst>
          </p:cNvPr>
          <p:cNvSpPr>
            <a:spLocks noChangeAspect="1" noChangeArrowheads="1"/>
          </p:cNvSpPr>
          <p:nvPr/>
        </p:nvSpPr>
        <p:spPr bwMode="auto">
          <a:xfrm>
            <a:off x="7368637" y="3010989"/>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AutoShape 8" descr="Make app building easier: The benefits of low-code and no-code - Microsoft  Industry Blogs - United Kingdom">
            <a:extLst>
              <a:ext uri="{FF2B5EF4-FFF2-40B4-BE49-F238E27FC236}">
                <a16:creationId xmlns:a16="http://schemas.microsoft.com/office/drawing/2014/main" id="{BC52B4B6-E6CF-3F62-CD4B-900041A3EE46}"/>
              </a:ext>
            </a:extLst>
          </p:cNvPr>
          <p:cNvSpPr>
            <a:spLocks noChangeAspect="1" noChangeArrowheads="1"/>
          </p:cNvSpPr>
          <p:nvPr/>
        </p:nvSpPr>
        <p:spPr bwMode="auto">
          <a:xfrm>
            <a:off x="7521037" y="3163389"/>
            <a:ext cx="304799" cy="30479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AutoShape 10" descr="Make app building easier: The benefits of low-code and no-code - Microsoft  Industry Blogs - United Kingdom">
            <a:extLst>
              <a:ext uri="{FF2B5EF4-FFF2-40B4-BE49-F238E27FC236}">
                <a16:creationId xmlns:a16="http://schemas.microsoft.com/office/drawing/2014/main" id="{B761AEE7-52E1-ED5D-ED9F-41BE47957C9B}"/>
              </a:ext>
            </a:extLst>
          </p:cNvPr>
          <p:cNvSpPr>
            <a:spLocks noChangeAspect="1" noChangeArrowheads="1"/>
          </p:cNvSpPr>
          <p:nvPr/>
        </p:nvSpPr>
        <p:spPr bwMode="auto">
          <a:xfrm>
            <a:off x="7673437" y="3315789"/>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AutoShape 12">
            <a:extLst>
              <a:ext uri="{FF2B5EF4-FFF2-40B4-BE49-F238E27FC236}">
                <a16:creationId xmlns:a16="http://schemas.microsoft.com/office/drawing/2014/main" id="{F1D6ED58-B15A-4D24-9B91-530B86DC50EF}"/>
              </a:ext>
            </a:extLst>
          </p:cNvPr>
          <p:cNvSpPr>
            <a:spLocks noChangeAspect="1" noChangeArrowheads="1"/>
          </p:cNvSpPr>
          <p:nvPr/>
        </p:nvSpPr>
        <p:spPr bwMode="auto">
          <a:xfrm>
            <a:off x="7825837" y="3468189"/>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9" name="Picture 18" descr="A picture containing purple, colorfulness, magenta, violet&#10;&#10;Description automatically generated">
            <a:extLst>
              <a:ext uri="{FF2B5EF4-FFF2-40B4-BE49-F238E27FC236}">
                <a16:creationId xmlns:a16="http://schemas.microsoft.com/office/drawing/2014/main" id="{774FC259-9A6C-6F7F-6F33-487CB1661CFE}"/>
              </a:ext>
            </a:extLst>
          </p:cNvPr>
          <p:cNvPicPr>
            <a:picLocks noChangeAspect="1"/>
          </p:cNvPicPr>
          <p:nvPr/>
        </p:nvPicPr>
        <p:blipFill>
          <a:blip r:embed="rId10"/>
          <a:stretch>
            <a:fillRect/>
          </a:stretch>
        </p:blipFill>
        <p:spPr>
          <a:xfrm>
            <a:off x="8536873" y="3351580"/>
            <a:ext cx="739167" cy="739167"/>
          </a:xfrm>
          <a:prstGeom prst="rect">
            <a:avLst/>
          </a:prstGeom>
        </p:spPr>
      </p:pic>
      <p:pic>
        <p:nvPicPr>
          <p:cNvPr id="20" name="Picture 14">
            <a:extLst>
              <a:ext uri="{FF2B5EF4-FFF2-40B4-BE49-F238E27FC236}">
                <a16:creationId xmlns:a16="http://schemas.microsoft.com/office/drawing/2014/main" id="{66BB83A3-3E47-D33D-0A74-5E2D8B30FFE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105796" y="3130495"/>
            <a:ext cx="349539" cy="3495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16" descr="power-automate-logo-800-600 - PPM Works, Inc.">
            <a:extLst>
              <a:ext uri="{FF2B5EF4-FFF2-40B4-BE49-F238E27FC236}">
                <a16:creationId xmlns:a16="http://schemas.microsoft.com/office/drawing/2014/main" id="{F592A891-7E44-1F43-358E-3ED0BB874BF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099925" y="3744247"/>
            <a:ext cx="710820" cy="710820"/>
          </a:xfrm>
          <a:prstGeom prst="rect">
            <a:avLst/>
          </a:prstGeom>
          <a:noFill/>
          <a:extLst>
            <a:ext uri="{909E8E84-426E-40DD-AFC4-6F175D3DCCD1}">
              <a14:hiddenFill xmlns:a14="http://schemas.microsoft.com/office/drawing/2010/main">
                <a:solidFill>
                  <a:srgbClr val="FFFFFF"/>
                </a:solidFill>
              </a14:hiddenFill>
            </a:ext>
          </a:extLst>
        </p:spPr>
      </p:pic>
      <p:sp>
        <p:nvSpPr>
          <p:cNvPr id="22" name="AutoShape 18" descr="Power Virtual Agents: create chatbot customer support - Serinf">
            <a:extLst>
              <a:ext uri="{FF2B5EF4-FFF2-40B4-BE49-F238E27FC236}">
                <a16:creationId xmlns:a16="http://schemas.microsoft.com/office/drawing/2014/main" id="{851F9F02-192D-B6B9-9A94-8E02E7D9E6C0}"/>
              </a:ext>
            </a:extLst>
          </p:cNvPr>
          <p:cNvSpPr>
            <a:spLocks noChangeAspect="1" noChangeArrowheads="1"/>
          </p:cNvSpPr>
          <p:nvPr/>
        </p:nvSpPr>
        <p:spPr bwMode="auto">
          <a:xfrm>
            <a:off x="7978237" y="3620589"/>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3" name="Picture 22" descr="A picture containing graphics, symbol&#10;&#10;Description automatically generated">
            <a:extLst>
              <a:ext uri="{FF2B5EF4-FFF2-40B4-BE49-F238E27FC236}">
                <a16:creationId xmlns:a16="http://schemas.microsoft.com/office/drawing/2014/main" id="{00CEC492-E14F-A569-6DC9-A68E93D27CB1}"/>
              </a:ext>
            </a:extLst>
          </p:cNvPr>
          <p:cNvPicPr>
            <a:picLocks noChangeAspect="1"/>
          </p:cNvPicPr>
          <p:nvPr/>
        </p:nvPicPr>
        <p:blipFill>
          <a:blip r:embed="rId13"/>
          <a:stretch>
            <a:fillRect/>
          </a:stretch>
        </p:blipFill>
        <p:spPr>
          <a:xfrm>
            <a:off x="8468920" y="4351056"/>
            <a:ext cx="807120" cy="403560"/>
          </a:xfrm>
          <a:prstGeom prst="rect">
            <a:avLst/>
          </a:prstGeom>
        </p:spPr>
      </p:pic>
      <p:pic>
        <p:nvPicPr>
          <p:cNvPr id="24" name="Picture 20" descr="Power Platform - m-hance">
            <a:extLst>
              <a:ext uri="{FF2B5EF4-FFF2-40B4-BE49-F238E27FC236}">
                <a16:creationId xmlns:a16="http://schemas.microsoft.com/office/drawing/2014/main" id="{F45B1648-C5F8-9D97-FF16-BF27A7E95B5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535499" y="2468712"/>
            <a:ext cx="1325205" cy="625849"/>
          </a:xfrm>
          <a:prstGeom prst="rect">
            <a:avLst/>
          </a:prstGeom>
          <a:noFill/>
          <a:extLst>
            <a:ext uri="{909E8E84-426E-40DD-AFC4-6F175D3DCCD1}">
              <a14:hiddenFill xmlns:a14="http://schemas.microsoft.com/office/drawing/2010/main">
                <a:solidFill>
                  <a:srgbClr val="FFFFFF"/>
                </a:solidFill>
              </a14:hiddenFill>
            </a:ext>
          </a:extLst>
        </p:spPr>
      </p:pic>
      <p:pic>
        <p:nvPicPr>
          <p:cNvPr id="25" name="Graphic 24" descr="Bar graph with upward trend outline">
            <a:extLst>
              <a:ext uri="{FF2B5EF4-FFF2-40B4-BE49-F238E27FC236}">
                <a16:creationId xmlns:a16="http://schemas.microsoft.com/office/drawing/2014/main" id="{F372AF22-D414-38CD-7C7C-1871F89C5CB0}"/>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858671" y="4338702"/>
            <a:ext cx="457200" cy="457200"/>
          </a:xfrm>
          <a:prstGeom prst="rect">
            <a:avLst/>
          </a:prstGeom>
        </p:spPr>
      </p:pic>
      <p:pic>
        <p:nvPicPr>
          <p:cNvPr id="26" name="Graphic 25" descr="Syncing cloud outline">
            <a:extLst>
              <a:ext uri="{FF2B5EF4-FFF2-40B4-BE49-F238E27FC236}">
                <a16:creationId xmlns:a16="http://schemas.microsoft.com/office/drawing/2014/main" id="{778D0888-59F6-0CC2-7056-BC3928D1E233}"/>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5359546" y="3777721"/>
            <a:ext cx="381275" cy="381275"/>
          </a:xfrm>
          <a:prstGeom prst="rect">
            <a:avLst/>
          </a:prstGeom>
        </p:spPr>
      </p:pic>
      <p:sp>
        <p:nvSpPr>
          <p:cNvPr id="27" name="Arrow: Left-Right 26">
            <a:extLst>
              <a:ext uri="{FF2B5EF4-FFF2-40B4-BE49-F238E27FC236}">
                <a16:creationId xmlns:a16="http://schemas.microsoft.com/office/drawing/2014/main" id="{A48C8A7A-864F-08ED-EF83-E34202D3F62C}"/>
              </a:ext>
            </a:extLst>
          </p:cNvPr>
          <p:cNvSpPr/>
          <p:nvPr/>
        </p:nvSpPr>
        <p:spPr>
          <a:xfrm>
            <a:off x="4357213" y="3955763"/>
            <a:ext cx="709126" cy="382939"/>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Arrow: Left-Right 27">
            <a:extLst>
              <a:ext uri="{FF2B5EF4-FFF2-40B4-BE49-F238E27FC236}">
                <a16:creationId xmlns:a16="http://schemas.microsoft.com/office/drawing/2014/main" id="{43F40910-2CE0-6B37-55A2-349DCFEB299B}"/>
              </a:ext>
            </a:extLst>
          </p:cNvPr>
          <p:cNvSpPr/>
          <p:nvPr/>
        </p:nvSpPr>
        <p:spPr>
          <a:xfrm>
            <a:off x="6055353" y="3942804"/>
            <a:ext cx="709126" cy="382939"/>
          </a:xfrm>
          <a:prstGeom prst="leftRightArrow">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5388127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500" fill="hold"/>
                                        <p:tgtEl>
                                          <p:spTgt spid="24"/>
                                        </p:tgtEl>
                                        <p:attrNameLst>
                                          <p:attrName>ppt_x</p:attrName>
                                        </p:attrNameLst>
                                      </p:cBhvr>
                                      <p:tavLst>
                                        <p:tav tm="0">
                                          <p:val>
                                            <p:strVal val="#ppt_x"/>
                                          </p:val>
                                        </p:tav>
                                        <p:tav tm="100000">
                                          <p:val>
                                            <p:strVal val="#ppt_x"/>
                                          </p:val>
                                        </p:tav>
                                      </p:tavLst>
                                    </p:anim>
                                    <p:anim calcmode="lin" valueType="num">
                                      <p:cBhvr additive="base">
                                        <p:cTn id="42" dur="50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fill="hold"/>
                                        <p:tgtEl>
                                          <p:spTgt spid="20"/>
                                        </p:tgtEl>
                                        <p:attrNameLst>
                                          <p:attrName>ppt_x</p:attrName>
                                        </p:attrNameLst>
                                      </p:cBhvr>
                                      <p:tavLst>
                                        <p:tav tm="0">
                                          <p:val>
                                            <p:strVal val="#ppt_x"/>
                                          </p:val>
                                        </p:tav>
                                        <p:tav tm="100000">
                                          <p:val>
                                            <p:strVal val="#ppt_x"/>
                                          </p:val>
                                        </p:tav>
                                      </p:tavLst>
                                    </p:anim>
                                    <p:anim calcmode="lin" valueType="num">
                                      <p:cBhvr additive="base">
                                        <p:cTn id="46" dur="5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ppt_x"/>
                                          </p:val>
                                        </p:tav>
                                        <p:tav tm="100000">
                                          <p:val>
                                            <p:strVal val="#ppt_x"/>
                                          </p:val>
                                        </p:tav>
                                      </p:tavLst>
                                    </p:anim>
                                    <p:anim calcmode="lin" valueType="num">
                                      <p:cBhvr additive="base">
                                        <p:cTn id="50" dur="500" fill="hold"/>
                                        <p:tgtEl>
                                          <p:spTgt spid="19"/>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ppt_x"/>
                                          </p:val>
                                        </p:tav>
                                        <p:tav tm="100000">
                                          <p:val>
                                            <p:strVal val="#ppt_x"/>
                                          </p:val>
                                        </p:tav>
                                      </p:tavLst>
                                    </p:anim>
                                    <p:anim calcmode="lin" valueType="num">
                                      <p:cBhvr additive="base">
                                        <p:cTn id="54" dur="5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500" fill="hold"/>
                                        <p:tgtEl>
                                          <p:spTgt spid="23"/>
                                        </p:tgtEl>
                                        <p:attrNameLst>
                                          <p:attrName>ppt_x</p:attrName>
                                        </p:attrNameLst>
                                      </p:cBhvr>
                                      <p:tavLst>
                                        <p:tav tm="0">
                                          <p:val>
                                            <p:strVal val="#ppt_x"/>
                                          </p:val>
                                        </p:tav>
                                        <p:tav tm="100000">
                                          <p:val>
                                            <p:strVal val="#ppt_x"/>
                                          </p:val>
                                        </p:tav>
                                      </p:tavLst>
                                    </p:anim>
                                    <p:anim calcmode="lin" valueType="num">
                                      <p:cBhvr additive="base">
                                        <p:cTn id="58" dur="500" fill="hold"/>
                                        <p:tgtEl>
                                          <p:spTgt spid="23"/>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500" fill="hold"/>
                                        <p:tgtEl>
                                          <p:spTgt spid="12"/>
                                        </p:tgtEl>
                                        <p:attrNameLst>
                                          <p:attrName>ppt_x</p:attrName>
                                        </p:attrNameLst>
                                      </p:cBhvr>
                                      <p:tavLst>
                                        <p:tav tm="0">
                                          <p:val>
                                            <p:strVal val="#ppt_x"/>
                                          </p:val>
                                        </p:tav>
                                        <p:tav tm="100000">
                                          <p:val>
                                            <p:strVal val="#ppt_x"/>
                                          </p:val>
                                        </p:tav>
                                      </p:tavLst>
                                    </p:anim>
                                    <p:anim calcmode="lin" valueType="num">
                                      <p:cBhvr additive="base">
                                        <p:cTn id="66" dur="500" fill="hold"/>
                                        <p:tgtEl>
                                          <p:spTgt spid="12"/>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500" fill="hold"/>
                                        <p:tgtEl>
                                          <p:spTgt spid="13"/>
                                        </p:tgtEl>
                                        <p:attrNameLst>
                                          <p:attrName>ppt_x</p:attrName>
                                        </p:attrNameLst>
                                      </p:cBhvr>
                                      <p:tavLst>
                                        <p:tav tm="0">
                                          <p:val>
                                            <p:strVal val="#ppt_x"/>
                                          </p:val>
                                        </p:tav>
                                        <p:tav tm="100000">
                                          <p:val>
                                            <p:strVal val="#ppt_x"/>
                                          </p:val>
                                        </p:tav>
                                      </p:tavLst>
                                    </p:anim>
                                    <p:anim calcmode="lin" valueType="num">
                                      <p:cBhvr additive="base">
                                        <p:cTn id="70" dur="500" fill="hold"/>
                                        <p:tgtEl>
                                          <p:spTgt spid="13"/>
                                        </p:tgtEl>
                                        <p:attrNameLst>
                                          <p:attrName>ppt_y</p:attrName>
                                        </p:attrNameLst>
                                      </p:cBhvr>
                                      <p:tavLst>
                                        <p:tav tm="0">
                                          <p:val>
                                            <p:strVal val="1+#ppt_h/2"/>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fade">
                                      <p:cBhvr>
                                        <p:cTn id="73" dur="1000"/>
                                        <p:tgtEl>
                                          <p:spTgt spid="27"/>
                                        </p:tgtEl>
                                      </p:cBhvr>
                                    </p:animEffect>
                                    <p:anim calcmode="lin" valueType="num">
                                      <p:cBhvr>
                                        <p:cTn id="74" dur="1000" fill="hold"/>
                                        <p:tgtEl>
                                          <p:spTgt spid="27"/>
                                        </p:tgtEl>
                                        <p:attrNameLst>
                                          <p:attrName>ppt_x</p:attrName>
                                        </p:attrNameLst>
                                      </p:cBhvr>
                                      <p:tavLst>
                                        <p:tav tm="0">
                                          <p:val>
                                            <p:strVal val="#ppt_x"/>
                                          </p:val>
                                        </p:tav>
                                        <p:tav tm="100000">
                                          <p:val>
                                            <p:strVal val="#ppt_x"/>
                                          </p:val>
                                        </p:tav>
                                      </p:tavLst>
                                    </p:anim>
                                    <p:anim calcmode="lin" valueType="num">
                                      <p:cBhvr>
                                        <p:cTn id="75" dur="1000" fill="hold"/>
                                        <p:tgtEl>
                                          <p:spTgt spid="27"/>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fade">
                                      <p:cBhvr>
                                        <p:cTn id="78" dur="1000"/>
                                        <p:tgtEl>
                                          <p:spTgt spid="26"/>
                                        </p:tgtEl>
                                      </p:cBhvr>
                                    </p:animEffect>
                                    <p:anim calcmode="lin" valueType="num">
                                      <p:cBhvr>
                                        <p:cTn id="79" dur="1000" fill="hold"/>
                                        <p:tgtEl>
                                          <p:spTgt spid="26"/>
                                        </p:tgtEl>
                                        <p:attrNameLst>
                                          <p:attrName>ppt_x</p:attrName>
                                        </p:attrNameLst>
                                      </p:cBhvr>
                                      <p:tavLst>
                                        <p:tav tm="0">
                                          <p:val>
                                            <p:strVal val="#ppt_x"/>
                                          </p:val>
                                        </p:tav>
                                        <p:tav tm="100000">
                                          <p:val>
                                            <p:strVal val="#ppt_x"/>
                                          </p:val>
                                        </p:tav>
                                      </p:tavLst>
                                    </p:anim>
                                    <p:anim calcmode="lin" valueType="num">
                                      <p:cBhvr>
                                        <p:cTn id="80" dur="1000" fill="hold"/>
                                        <p:tgtEl>
                                          <p:spTgt spid="26"/>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1000"/>
                                        <p:tgtEl>
                                          <p:spTgt spid="28"/>
                                        </p:tgtEl>
                                      </p:cBhvr>
                                    </p:animEffect>
                                    <p:anim calcmode="lin" valueType="num">
                                      <p:cBhvr>
                                        <p:cTn id="84" dur="1000" fill="hold"/>
                                        <p:tgtEl>
                                          <p:spTgt spid="28"/>
                                        </p:tgtEl>
                                        <p:attrNameLst>
                                          <p:attrName>ppt_x</p:attrName>
                                        </p:attrNameLst>
                                      </p:cBhvr>
                                      <p:tavLst>
                                        <p:tav tm="0">
                                          <p:val>
                                            <p:strVal val="#ppt_x"/>
                                          </p:val>
                                        </p:tav>
                                        <p:tav tm="100000">
                                          <p:val>
                                            <p:strVal val="#ppt_x"/>
                                          </p:val>
                                        </p:tav>
                                      </p:tavLst>
                                    </p:anim>
                                    <p:anim calcmode="lin" valueType="num">
                                      <p:cBhvr>
                                        <p:cTn id="85"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P spid="13" grpId="0" animBg="1"/>
      <p:bldP spid="27" grpId="0" animBg="1"/>
      <p:bldP spid="2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9568E8-9058-F8A2-FC8B-CBB595985D32}"/>
              </a:ext>
            </a:extLst>
          </p:cNvPr>
          <p:cNvSpPr>
            <a:spLocks noGrp="1"/>
          </p:cNvSpPr>
          <p:nvPr>
            <p:ph type="title"/>
          </p:nvPr>
        </p:nvSpPr>
        <p:spPr/>
        <p:txBody>
          <a:bodyPr/>
          <a:lstStyle/>
          <a:p>
            <a:r>
              <a:rPr lang="en-GB" dirty="0"/>
              <a:t>Demo</a:t>
            </a:r>
          </a:p>
        </p:txBody>
      </p:sp>
      <p:sp>
        <p:nvSpPr>
          <p:cNvPr id="5" name="Text Placeholder 4">
            <a:extLst>
              <a:ext uri="{FF2B5EF4-FFF2-40B4-BE49-F238E27FC236}">
                <a16:creationId xmlns:a16="http://schemas.microsoft.com/office/drawing/2014/main" id="{46B78D4F-1B54-1CD6-51B7-EBC81C8FE350}"/>
              </a:ext>
            </a:extLst>
          </p:cNvPr>
          <p:cNvSpPr>
            <a:spLocks noGrp="1"/>
          </p:cNvSpPr>
          <p:nvPr>
            <p:ph type="body" sz="quarter" idx="12"/>
          </p:nvPr>
        </p:nvSpPr>
        <p:spPr/>
        <p:txBody>
          <a:bodyPr/>
          <a:lstStyle/>
          <a:p>
            <a:r>
              <a:rPr lang="en-GB" dirty="0"/>
              <a:t>Data Synchronization Setup</a:t>
            </a:r>
          </a:p>
        </p:txBody>
      </p:sp>
    </p:spTree>
    <p:extLst>
      <p:ext uri="{BB962C8B-B14F-4D97-AF65-F5344CB8AC3E}">
        <p14:creationId xmlns:p14="http://schemas.microsoft.com/office/powerpoint/2010/main" val="1301285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BEFE810-3DE0-67DA-0E23-EA5F01DA0574}"/>
              </a:ext>
            </a:extLst>
          </p:cNvPr>
          <p:cNvSpPr>
            <a:spLocks noGrp="1"/>
          </p:cNvSpPr>
          <p:nvPr>
            <p:ph type="title"/>
          </p:nvPr>
        </p:nvSpPr>
        <p:spPr/>
        <p:txBody>
          <a:bodyPr/>
          <a:lstStyle/>
          <a:p>
            <a:r>
              <a:rPr lang="en-GB" dirty="0"/>
              <a:t>Data Synchronization Setup</a:t>
            </a:r>
          </a:p>
        </p:txBody>
      </p:sp>
      <p:pic>
        <p:nvPicPr>
          <p:cNvPr id="6" name="Picture 5" descr="A screenshot of a computer&#10;&#10;Description automatically generated with medium confidence">
            <a:extLst>
              <a:ext uri="{FF2B5EF4-FFF2-40B4-BE49-F238E27FC236}">
                <a16:creationId xmlns:a16="http://schemas.microsoft.com/office/drawing/2014/main" id="{831A13CE-F894-883A-4080-248D60686CB0}"/>
              </a:ext>
            </a:extLst>
          </p:cNvPr>
          <p:cNvPicPr>
            <a:picLocks noChangeAspect="1"/>
          </p:cNvPicPr>
          <p:nvPr/>
        </p:nvPicPr>
        <p:blipFill>
          <a:blip r:embed="rId2"/>
          <a:stretch>
            <a:fillRect/>
          </a:stretch>
        </p:blipFill>
        <p:spPr>
          <a:xfrm>
            <a:off x="2100606" y="1045293"/>
            <a:ext cx="5623153" cy="5250370"/>
          </a:xfrm>
          <a:prstGeom prst="rect">
            <a:avLst/>
          </a:prstGeom>
        </p:spPr>
      </p:pic>
    </p:spTree>
    <p:extLst>
      <p:ext uri="{BB962C8B-B14F-4D97-AF65-F5344CB8AC3E}">
        <p14:creationId xmlns:p14="http://schemas.microsoft.com/office/powerpoint/2010/main" val="3493366470"/>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BEFE810-3DE0-67DA-0E23-EA5F01DA0574}"/>
              </a:ext>
            </a:extLst>
          </p:cNvPr>
          <p:cNvSpPr>
            <a:spLocks noGrp="1"/>
          </p:cNvSpPr>
          <p:nvPr>
            <p:ph type="title"/>
          </p:nvPr>
        </p:nvSpPr>
        <p:spPr/>
        <p:txBody>
          <a:bodyPr/>
          <a:lstStyle/>
          <a:p>
            <a:r>
              <a:rPr lang="en-GB" dirty="0"/>
              <a:t>Data Synchronization Setup</a:t>
            </a:r>
          </a:p>
        </p:txBody>
      </p:sp>
      <p:pic>
        <p:nvPicPr>
          <p:cNvPr id="2" name="Picture 1" descr="A screenshot of a computer&#10;&#10;Description automatically generated">
            <a:extLst>
              <a:ext uri="{FF2B5EF4-FFF2-40B4-BE49-F238E27FC236}">
                <a16:creationId xmlns:a16="http://schemas.microsoft.com/office/drawing/2014/main" id="{F899CE56-4546-762B-94FC-6B4441B10D5D}"/>
              </a:ext>
            </a:extLst>
          </p:cNvPr>
          <p:cNvPicPr>
            <a:picLocks noChangeAspect="1"/>
          </p:cNvPicPr>
          <p:nvPr/>
        </p:nvPicPr>
        <p:blipFill>
          <a:blip r:embed="rId2"/>
          <a:stretch>
            <a:fillRect/>
          </a:stretch>
        </p:blipFill>
        <p:spPr>
          <a:xfrm>
            <a:off x="838200" y="1392519"/>
            <a:ext cx="5806062" cy="5418722"/>
          </a:xfrm>
          <a:prstGeom prst="rect">
            <a:avLst/>
          </a:prstGeom>
        </p:spPr>
      </p:pic>
    </p:spTree>
    <p:extLst>
      <p:ext uri="{BB962C8B-B14F-4D97-AF65-F5344CB8AC3E}">
        <p14:creationId xmlns:p14="http://schemas.microsoft.com/office/powerpoint/2010/main" val="2723211349"/>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BEFE810-3DE0-67DA-0E23-EA5F01DA0574}"/>
              </a:ext>
            </a:extLst>
          </p:cNvPr>
          <p:cNvSpPr>
            <a:spLocks noGrp="1"/>
          </p:cNvSpPr>
          <p:nvPr>
            <p:ph type="title"/>
          </p:nvPr>
        </p:nvSpPr>
        <p:spPr/>
        <p:txBody>
          <a:bodyPr/>
          <a:lstStyle/>
          <a:p>
            <a:r>
              <a:rPr lang="en-GB" dirty="0"/>
              <a:t>Data Synchronization Setup</a:t>
            </a:r>
          </a:p>
        </p:txBody>
      </p:sp>
      <p:pic>
        <p:nvPicPr>
          <p:cNvPr id="5" name="Picture 4">
            <a:extLst>
              <a:ext uri="{FF2B5EF4-FFF2-40B4-BE49-F238E27FC236}">
                <a16:creationId xmlns:a16="http://schemas.microsoft.com/office/drawing/2014/main" id="{4EF7A16E-BA01-0AD1-09D9-34257969DA68}"/>
              </a:ext>
            </a:extLst>
          </p:cNvPr>
          <p:cNvPicPr>
            <a:picLocks noChangeAspect="1"/>
          </p:cNvPicPr>
          <p:nvPr/>
        </p:nvPicPr>
        <p:blipFill>
          <a:blip r:embed="rId2"/>
          <a:stretch>
            <a:fillRect/>
          </a:stretch>
        </p:blipFill>
        <p:spPr>
          <a:xfrm>
            <a:off x="838200" y="1509712"/>
            <a:ext cx="8338946" cy="4641706"/>
          </a:xfrm>
          <a:prstGeom prst="rect">
            <a:avLst/>
          </a:prstGeom>
        </p:spPr>
      </p:pic>
    </p:spTree>
    <p:extLst>
      <p:ext uri="{BB962C8B-B14F-4D97-AF65-F5344CB8AC3E}">
        <p14:creationId xmlns:p14="http://schemas.microsoft.com/office/powerpoint/2010/main" val="3485140989"/>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BEFE810-3DE0-67DA-0E23-EA5F01DA0574}"/>
              </a:ext>
            </a:extLst>
          </p:cNvPr>
          <p:cNvSpPr>
            <a:spLocks noGrp="1"/>
          </p:cNvSpPr>
          <p:nvPr>
            <p:ph type="title"/>
          </p:nvPr>
        </p:nvSpPr>
        <p:spPr/>
        <p:txBody>
          <a:bodyPr/>
          <a:lstStyle/>
          <a:p>
            <a:r>
              <a:rPr lang="en-GB" dirty="0"/>
              <a:t>Data Synchronization Setup</a:t>
            </a:r>
          </a:p>
        </p:txBody>
      </p:sp>
      <p:pic>
        <p:nvPicPr>
          <p:cNvPr id="2" name="Picture 1">
            <a:extLst>
              <a:ext uri="{FF2B5EF4-FFF2-40B4-BE49-F238E27FC236}">
                <a16:creationId xmlns:a16="http://schemas.microsoft.com/office/drawing/2014/main" id="{32B9034D-5FE8-EBCA-6D83-C05F67368135}"/>
              </a:ext>
            </a:extLst>
          </p:cNvPr>
          <p:cNvPicPr>
            <a:picLocks noChangeAspect="1"/>
          </p:cNvPicPr>
          <p:nvPr/>
        </p:nvPicPr>
        <p:blipFill>
          <a:blip r:embed="rId2"/>
          <a:stretch>
            <a:fillRect/>
          </a:stretch>
        </p:blipFill>
        <p:spPr>
          <a:xfrm>
            <a:off x="838200" y="1460715"/>
            <a:ext cx="5552209" cy="5167307"/>
          </a:xfrm>
          <a:prstGeom prst="rect">
            <a:avLst/>
          </a:prstGeom>
        </p:spPr>
      </p:pic>
    </p:spTree>
    <p:extLst>
      <p:ext uri="{BB962C8B-B14F-4D97-AF65-F5344CB8AC3E}">
        <p14:creationId xmlns:p14="http://schemas.microsoft.com/office/powerpoint/2010/main" val="1236513075"/>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BEFE810-3DE0-67DA-0E23-EA5F01DA0574}"/>
              </a:ext>
            </a:extLst>
          </p:cNvPr>
          <p:cNvSpPr>
            <a:spLocks noGrp="1"/>
          </p:cNvSpPr>
          <p:nvPr>
            <p:ph type="title"/>
          </p:nvPr>
        </p:nvSpPr>
        <p:spPr/>
        <p:txBody>
          <a:bodyPr/>
          <a:lstStyle/>
          <a:p>
            <a:r>
              <a:rPr lang="en-GB" dirty="0"/>
              <a:t>Data Synchronization Setup</a:t>
            </a:r>
          </a:p>
        </p:txBody>
      </p:sp>
      <p:pic>
        <p:nvPicPr>
          <p:cNvPr id="3" name="Picture 2">
            <a:extLst>
              <a:ext uri="{FF2B5EF4-FFF2-40B4-BE49-F238E27FC236}">
                <a16:creationId xmlns:a16="http://schemas.microsoft.com/office/drawing/2014/main" id="{C0725E65-3B9F-1B89-1FC2-E9D93FDC72A0}"/>
              </a:ext>
            </a:extLst>
          </p:cNvPr>
          <p:cNvPicPr>
            <a:picLocks noChangeAspect="1"/>
          </p:cNvPicPr>
          <p:nvPr/>
        </p:nvPicPr>
        <p:blipFill>
          <a:blip r:embed="rId2"/>
          <a:stretch>
            <a:fillRect/>
          </a:stretch>
        </p:blipFill>
        <p:spPr>
          <a:xfrm>
            <a:off x="838200" y="1450204"/>
            <a:ext cx="5687291" cy="5302881"/>
          </a:xfrm>
          <a:prstGeom prst="rect">
            <a:avLst/>
          </a:prstGeom>
        </p:spPr>
      </p:pic>
    </p:spTree>
    <p:extLst>
      <p:ext uri="{BB962C8B-B14F-4D97-AF65-F5344CB8AC3E}">
        <p14:creationId xmlns:p14="http://schemas.microsoft.com/office/powerpoint/2010/main" val="1563043359"/>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BEFE810-3DE0-67DA-0E23-EA5F01DA0574}"/>
              </a:ext>
            </a:extLst>
          </p:cNvPr>
          <p:cNvSpPr>
            <a:spLocks noGrp="1"/>
          </p:cNvSpPr>
          <p:nvPr>
            <p:ph type="title"/>
          </p:nvPr>
        </p:nvSpPr>
        <p:spPr/>
        <p:txBody>
          <a:bodyPr/>
          <a:lstStyle/>
          <a:p>
            <a:r>
              <a:rPr lang="en-GB" dirty="0"/>
              <a:t>Data Synchronization Setup</a:t>
            </a:r>
          </a:p>
        </p:txBody>
      </p:sp>
      <p:pic>
        <p:nvPicPr>
          <p:cNvPr id="2" name="Picture 1">
            <a:extLst>
              <a:ext uri="{FF2B5EF4-FFF2-40B4-BE49-F238E27FC236}">
                <a16:creationId xmlns:a16="http://schemas.microsoft.com/office/drawing/2014/main" id="{A76B3681-C99B-C5CD-DDDA-013A62B42390}"/>
              </a:ext>
            </a:extLst>
          </p:cNvPr>
          <p:cNvPicPr>
            <a:picLocks noChangeAspect="1"/>
          </p:cNvPicPr>
          <p:nvPr/>
        </p:nvPicPr>
        <p:blipFill>
          <a:blip r:embed="rId2"/>
          <a:stretch>
            <a:fillRect/>
          </a:stretch>
        </p:blipFill>
        <p:spPr>
          <a:xfrm>
            <a:off x="886256" y="1456747"/>
            <a:ext cx="5706775" cy="5309781"/>
          </a:xfrm>
          <a:prstGeom prst="rect">
            <a:avLst/>
          </a:prstGeom>
        </p:spPr>
      </p:pic>
    </p:spTree>
    <p:extLst>
      <p:ext uri="{BB962C8B-B14F-4D97-AF65-F5344CB8AC3E}">
        <p14:creationId xmlns:p14="http://schemas.microsoft.com/office/powerpoint/2010/main" val="3978480120"/>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BEFE810-3DE0-67DA-0E23-EA5F01DA0574}"/>
              </a:ext>
            </a:extLst>
          </p:cNvPr>
          <p:cNvSpPr>
            <a:spLocks noGrp="1"/>
          </p:cNvSpPr>
          <p:nvPr>
            <p:ph type="title"/>
          </p:nvPr>
        </p:nvSpPr>
        <p:spPr/>
        <p:txBody>
          <a:bodyPr/>
          <a:lstStyle/>
          <a:p>
            <a:r>
              <a:rPr lang="en-GB" dirty="0"/>
              <a:t>Data Synchronization Setup</a:t>
            </a:r>
          </a:p>
        </p:txBody>
      </p:sp>
      <p:pic>
        <p:nvPicPr>
          <p:cNvPr id="3" name="Picture 2">
            <a:extLst>
              <a:ext uri="{FF2B5EF4-FFF2-40B4-BE49-F238E27FC236}">
                <a16:creationId xmlns:a16="http://schemas.microsoft.com/office/drawing/2014/main" id="{924401B7-1217-1011-C759-942E138F3C48}"/>
              </a:ext>
            </a:extLst>
          </p:cNvPr>
          <p:cNvPicPr>
            <a:picLocks noChangeAspect="1"/>
          </p:cNvPicPr>
          <p:nvPr/>
        </p:nvPicPr>
        <p:blipFill>
          <a:blip r:embed="rId2"/>
          <a:stretch>
            <a:fillRect/>
          </a:stretch>
        </p:blipFill>
        <p:spPr>
          <a:xfrm>
            <a:off x="890627" y="1439574"/>
            <a:ext cx="5707600" cy="5354102"/>
          </a:xfrm>
          <a:prstGeom prst="rect">
            <a:avLst/>
          </a:prstGeom>
        </p:spPr>
      </p:pic>
    </p:spTree>
    <p:extLst>
      <p:ext uri="{BB962C8B-B14F-4D97-AF65-F5344CB8AC3E}">
        <p14:creationId xmlns:p14="http://schemas.microsoft.com/office/powerpoint/2010/main" val="2191539363"/>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9568E8-9058-F8A2-FC8B-CBB595985D32}"/>
              </a:ext>
            </a:extLst>
          </p:cNvPr>
          <p:cNvSpPr>
            <a:spLocks noGrp="1"/>
          </p:cNvSpPr>
          <p:nvPr>
            <p:ph type="title"/>
          </p:nvPr>
        </p:nvSpPr>
        <p:spPr/>
        <p:txBody>
          <a:bodyPr/>
          <a:lstStyle/>
          <a:p>
            <a:r>
              <a:rPr lang="en-GB" dirty="0"/>
              <a:t>Demo</a:t>
            </a:r>
          </a:p>
        </p:txBody>
      </p:sp>
      <p:sp>
        <p:nvSpPr>
          <p:cNvPr id="5" name="Text Placeholder 4">
            <a:extLst>
              <a:ext uri="{FF2B5EF4-FFF2-40B4-BE49-F238E27FC236}">
                <a16:creationId xmlns:a16="http://schemas.microsoft.com/office/drawing/2014/main" id="{46B78D4F-1B54-1CD6-51B7-EBC81C8FE350}"/>
              </a:ext>
            </a:extLst>
          </p:cNvPr>
          <p:cNvSpPr>
            <a:spLocks noGrp="1"/>
          </p:cNvSpPr>
          <p:nvPr>
            <p:ph type="body" sz="quarter" idx="12"/>
          </p:nvPr>
        </p:nvSpPr>
        <p:spPr/>
        <p:txBody>
          <a:bodyPr/>
          <a:lstStyle/>
          <a:p>
            <a:r>
              <a:rPr lang="en-GB" dirty="0"/>
              <a:t>Data Synchronization</a:t>
            </a:r>
          </a:p>
        </p:txBody>
      </p:sp>
    </p:spTree>
    <p:extLst>
      <p:ext uri="{BB962C8B-B14F-4D97-AF65-F5344CB8AC3E}">
        <p14:creationId xmlns:p14="http://schemas.microsoft.com/office/powerpoint/2010/main" val="267182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FE7A2D9-8BD8-3CDE-942B-6AC527E84666}"/>
              </a:ext>
            </a:extLst>
          </p:cNvPr>
          <p:cNvSpPr>
            <a:spLocks noGrp="1"/>
          </p:cNvSpPr>
          <p:nvPr>
            <p:ph type="title"/>
          </p:nvPr>
        </p:nvSpPr>
        <p:spPr/>
        <p:txBody>
          <a:bodyPr/>
          <a:lstStyle/>
          <a:p>
            <a:r>
              <a:rPr lang="en-GB" dirty="0"/>
              <a:t>Virtual Tables</a:t>
            </a:r>
          </a:p>
        </p:txBody>
      </p:sp>
      <p:sp>
        <p:nvSpPr>
          <p:cNvPr id="5" name="Text Placeholder 4">
            <a:extLst>
              <a:ext uri="{FF2B5EF4-FFF2-40B4-BE49-F238E27FC236}">
                <a16:creationId xmlns:a16="http://schemas.microsoft.com/office/drawing/2014/main" id="{6FC1CF13-A302-CB00-67E2-EE8D712E050F}"/>
              </a:ext>
            </a:extLst>
          </p:cNvPr>
          <p:cNvSpPr>
            <a:spLocks noGrp="1"/>
          </p:cNvSpPr>
          <p:nvPr>
            <p:ph type="body" sz="quarter" idx="10"/>
          </p:nvPr>
        </p:nvSpPr>
        <p:spPr>
          <a:xfrm>
            <a:off x="584200" y="1435497"/>
            <a:ext cx="11018520" cy="1477328"/>
          </a:xfrm>
        </p:spPr>
        <p:txBody>
          <a:bodyPr/>
          <a:lstStyle/>
          <a:p>
            <a:pPr algn="ctr"/>
            <a:r>
              <a:rPr lang="en-GB" sz="2400" i="1" dirty="0"/>
              <a:t>„A virtual table is a custom table in Microsoft Dataverse that has columns containing data from an external data source. Virtual tables appear in your app to users as regular table rows, but contain data that is sourced from an external database, such as an Azure SQL Database.”</a:t>
            </a:r>
            <a:endParaRPr lang="en-GB" sz="2400" dirty="0"/>
          </a:p>
        </p:txBody>
      </p:sp>
      <p:sp>
        <p:nvSpPr>
          <p:cNvPr id="6" name="Content Placeholder 2">
            <a:extLst>
              <a:ext uri="{FF2B5EF4-FFF2-40B4-BE49-F238E27FC236}">
                <a16:creationId xmlns:a16="http://schemas.microsoft.com/office/drawing/2014/main" id="{57874BB7-B1EB-FE7C-869C-93A7BB69E9C5}"/>
              </a:ext>
            </a:extLst>
          </p:cNvPr>
          <p:cNvSpPr txBox="1">
            <a:spLocks/>
          </p:cNvSpPr>
          <p:nvPr/>
        </p:nvSpPr>
        <p:spPr>
          <a:xfrm>
            <a:off x="5548013" y="3471023"/>
            <a:ext cx="534214" cy="348495"/>
          </a:xfrm>
          <a:prstGeom prst="rect">
            <a:avLst/>
          </a:prstGeom>
        </p:spPr>
        <p:txBody>
          <a:bodyPr vert="horz" lIns="91440" tIns="45720" rIns="91440" bIns="45720" rtlCol="0">
            <a:normAutofit fontScale="85000" lnSpcReduction="20000"/>
          </a:bodyPr>
          <a:lstStyle>
            <a:lvl1pPr marL="365760" indent="-365760" algn="l" defTabSz="914400" rtl="0" eaLnBrk="1" latinLnBrk="0" hangingPunct="1">
              <a:lnSpc>
                <a:spcPct val="90000"/>
              </a:lnSpc>
              <a:spcBef>
                <a:spcPts val="1000"/>
              </a:spcBef>
              <a:buClr>
                <a:srgbClr val="079BA5"/>
              </a:buClr>
              <a:buFont typeface="Wingdings" panose="05000000000000000000" pitchFamily="2" charset="2"/>
              <a:buChar char="v"/>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079BA5"/>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79BA5"/>
              </a:buClr>
              <a:buFont typeface="Courier New" panose="02070309020205020404" pitchFamily="49" charset="0"/>
              <a:buChar char="o"/>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079BA5"/>
              </a:buClr>
              <a:buFont typeface="Wingdings" panose="05000000000000000000" pitchFamily="2"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079BA5"/>
              </a:buClr>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a:latin typeface="Bahnschrift" panose="020B0502040204020203" pitchFamily="34" charset="0"/>
              </a:rPr>
              <a:t> </a:t>
            </a:r>
          </a:p>
          <a:p>
            <a:endParaRPr lang="en-GB">
              <a:latin typeface="Bahnschrift" panose="020B0502040204020203" pitchFamily="34" charset="0"/>
            </a:endParaRPr>
          </a:p>
        </p:txBody>
      </p:sp>
      <p:sp>
        <p:nvSpPr>
          <p:cNvPr id="7" name="Rectangle: Rounded Corners 6">
            <a:extLst>
              <a:ext uri="{FF2B5EF4-FFF2-40B4-BE49-F238E27FC236}">
                <a16:creationId xmlns:a16="http://schemas.microsoft.com/office/drawing/2014/main" id="{F8799433-36BF-EA4D-5205-765A521BAB19}"/>
              </a:ext>
            </a:extLst>
          </p:cNvPr>
          <p:cNvSpPr>
            <a:spLocks/>
          </p:cNvSpPr>
          <p:nvPr/>
        </p:nvSpPr>
        <p:spPr>
          <a:xfrm>
            <a:off x="2734195" y="3613889"/>
            <a:ext cx="1766656" cy="2681056"/>
          </a:xfrm>
          <a:prstGeom prst="roundRect">
            <a:avLst/>
          </a:prstGeom>
        </p:spPr>
        <p:style>
          <a:lnRef idx="1">
            <a:schemeClr val="accent5"/>
          </a:lnRef>
          <a:fillRef idx="2">
            <a:schemeClr val="accent5"/>
          </a:fillRef>
          <a:effectRef idx="1">
            <a:schemeClr val="accent5"/>
          </a:effectRef>
          <a:fontRef idx="minor">
            <a:schemeClr val="dk1"/>
          </a:fontRef>
        </p:style>
        <p:txBody>
          <a:bodyPr lIns="0" tIns="0" rIns="1188720" bIns="2103120" rtlCol="0" anchor="ctr"/>
          <a:lstStyle/>
          <a:p>
            <a:pPr algn="ctr"/>
            <a:r>
              <a:rPr lang="hr-HR"/>
              <a:t>BC</a:t>
            </a:r>
            <a:endParaRPr lang="en-US"/>
          </a:p>
        </p:txBody>
      </p:sp>
      <p:pic>
        <p:nvPicPr>
          <p:cNvPr id="8" name="Graphic 7" descr="Database outline">
            <a:extLst>
              <a:ext uri="{FF2B5EF4-FFF2-40B4-BE49-F238E27FC236}">
                <a16:creationId xmlns:a16="http://schemas.microsoft.com/office/drawing/2014/main" id="{6C504C65-8C1D-69A8-077A-5D43AD7C7FF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462162" y="4672876"/>
            <a:ext cx="1107163" cy="1107163"/>
          </a:xfrm>
          <a:prstGeom prst="rect">
            <a:avLst/>
          </a:prstGeom>
        </p:spPr>
      </p:pic>
      <p:pic>
        <p:nvPicPr>
          <p:cNvPr id="9" name="Graphic 8" descr="Contract outline">
            <a:extLst>
              <a:ext uri="{FF2B5EF4-FFF2-40B4-BE49-F238E27FC236}">
                <a16:creationId xmlns:a16="http://schemas.microsoft.com/office/drawing/2014/main" id="{43BFBF24-57B5-45E9-5550-38C7F04BAC5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41816" y="4899962"/>
            <a:ext cx="427149" cy="427149"/>
          </a:xfrm>
          <a:prstGeom prst="rect">
            <a:avLst/>
          </a:prstGeom>
        </p:spPr>
      </p:pic>
      <p:pic>
        <p:nvPicPr>
          <p:cNvPr id="10" name="Graphic 9" descr="Table outline">
            <a:extLst>
              <a:ext uri="{FF2B5EF4-FFF2-40B4-BE49-F238E27FC236}">
                <a16:creationId xmlns:a16="http://schemas.microsoft.com/office/drawing/2014/main" id="{671A8DCE-0B96-BD3F-0C95-64B4BC55378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239607" y="4345720"/>
            <a:ext cx="402130" cy="402130"/>
          </a:xfrm>
          <a:prstGeom prst="rect">
            <a:avLst/>
          </a:prstGeom>
        </p:spPr>
      </p:pic>
      <p:pic>
        <p:nvPicPr>
          <p:cNvPr id="11" name="Picture 2" descr="Microsoft Apps">
            <a:extLst>
              <a:ext uri="{FF2B5EF4-FFF2-40B4-BE49-F238E27FC236}">
                <a16:creationId xmlns:a16="http://schemas.microsoft.com/office/drawing/2014/main" id="{CF86D230-1DCA-7E17-FAD1-0833B3B712E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41737" y="5226457"/>
            <a:ext cx="748011" cy="36194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Microsoft Apps">
            <a:extLst>
              <a:ext uri="{FF2B5EF4-FFF2-40B4-BE49-F238E27FC236}">
                <a16:creationId xmlns:a16="http://schemas.microsoft.com/office/drawing/2014/main" id="{39E53DCA-119C-42A1-132E-8F8C1EFC1BE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81357" y="3720654"/>
            <a:ext cx="787968" cy="381275"/>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Rounded Corners 12">
            <a:extLst>
              <a:ext uri="{FF2B5EF4-FFF2-40B4-BE49-F238E27FC236}">
                <a16:creationId xmlns:a16="http://schemas.microsoft.com/office/drawing/2014/main" id="{1EEA7410-63F8-728E-63AD-59E18F07919E}"/>
              </a:ext>
            </a:extLst>
          </p:cNvPr>
          <p:cNvSpPr>
            <a:spLocks/>
          </p:cNvSpPr>
          <p:nvPr/>
        </p:nvSpPr>
        <p:spPr>
          <a:xfrm>
            <a:off x="6202817" y="3613889"/>
            <a:ext cx="2488295" cy="2681056"/>
          </a:xfrm>
          <a:prstGeom prst="roundRect">
            <a:avLst/>
          </a:prstGeom>
        </p:spPr>
        <p:style>
          <a:lnRef idx="1">
            <a:schemeClr val="accent6"/>
          </a:lnRef>
          <a:fillRef idx="2">
            <a:schemeClr val="accent6"/>
          </a:fillRef>
          <a:effectRef idx="1">
            <a:schemeClr val="accent6"/>
          </a:effectRef>
          <a:fontRef idx="minor">
            <a:schemeClr val="dk1"/>
          </a:fontRef>
        </p:style>
        <p:txBody>
          <a:bodyPr lIns="1280160" tIns="0" rIns="0" bIns="2194560" rtlCol="0" anchor="ctr"/>
          <a:lstStyle/>
          <a:p>
            <a:pPr algn="ctr"/>
            <a:r>
              <a:rPr lang="hr-HR" sz="1600" dirty="0" err="1"/>
              <a:t>Dataverse</a:t>
            </a:r>
            <a:endParaRPr lang="en-US" sz="1600" dirty="0"/>
          </a:p>
        </p:txBody>
      </p:sp>
      <p:pic>
        <p:nvPicPr>
          <p:cNvPr id="14" name="Graphic 13" descr="Database outline">
            <a:extLst>
              <a:ext uri="{FF2B5EF4-FFF2-40B4-BE49-F238E27FC236}">
                <a16:creationId xmlns:a16="http://schemas.microsoft.com/office/drawing/2014/main" id="{94995BB9-7E7E-7833-EFCB-A2BAF98E8A5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202817" y="4672875"/>
            <a:ext cx="1107163" cy="1107163"/>
          </a:xfrm>
          <a:prstGeom prst="rect">
            <a:avLst/>
          </a:prstGeom>
        </p:spPr>
      </p:pic>
      <p:sp>
        <p:nvSpPr>
          <p:cNvPr id="15" name="Rectangle 14">
            <a:extLst>
              <a:ext uri="{FF2B5EF4-FFF2-40B4-BE49-F238E27FC236}">
                <a16:creationId xmlns:a16="http://schemas.microsoft.com/office/drawing/2014/main" id="{F1E0DF65-04A5-F9B1-E748-8D870EFC5EE3}"/>
              </a:ext>
            </a:extLst>
          </p:cNvPr>
          <p:cNvSpPr>
            <a:spLocks/>
          </p:cNvSpPr>
          <p:nvPr/>
        </p:nvSpPr>
        <p:spPr>
          <a:xfrm>
            <a:off x="5333411" y="5010627"/>
            <a:ext cx="869406" cy="51196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
        <p:nvSpPr>
          <p:cNvPr id="16" name="Rectangle 15">
            <a:extLst>
              <a:ext uri="{FF2B5EF4-FFF2-40B4-BE49-F238E27FC236}">
                <a16:creationId xmlns:a16="http://schemas.microsoft.com/office/drawing/2014/main" id="{87562F89-3F3F-B425-FCBF-597676A9FBE9}"/>
              </a:ext>
            </a:extLst>
          </p:cNvPr>
          <p:cNvSpPr>
            <a:spLocks/>
          </p:cNvSpPr>
          <p:nvPr/>
        </p:nvSpPr>
        <p:spPr>
          <a:xfrm>
            <a:off x="4500851" y="5010627"/>
            <a:ext cx="832560" cy="51196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17" name="Oval 16">
            <a:extLst>
              <a:ext uri="{FF2B5EF4-FFF2-40B4-BE49-F238E27FC236}">
                <a16:creationId xmlns:a16="http://schemas.microsoft.com/office/drawing/2014/main" id="{9C8E5731-7D7B-BE5C-FB92-275BC4F41E54}"/>
              </a:ext>
            </a:extLst>
          </p:cNvPr>
          <p:cNvSpPr>
            <a:spLocks/>
          </p:cNvSpPr>
          <p:nvPr/>
        </p:nvSpPr>
        <p:spPr>
          <a:xfrm>
            <a:off x="4984551" y="4820735"/>
            <a:ext cx="824781" cy="891744"/>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tIns="365760" rtlCol="0" anchor="ctr"/>
          <a:lstStyle/>
          <a:p>
            <a:pPr algn="ctr"/>
            <a:r>
              <a:rPr lang="hr-HR" sz="900" b="1" err="1">
                <a:solidFill>
                  <a:schemeClr val="tx1"/>
                </a:solidFill>
              </a:rPr>
              <a:t>Virtual</a:t>
            </a:r>
            <a:r>
              <a:rPr lang="hr-HR" sz="900" b="1">
                <a:solidFill>
                  <a:schemeClr val="tx1"/>
                </a:solidFill>
              </a:rPr>
              <a:t> </a:t>
            </a:r>
            <a:r>
              <a:rPr lang="hr-HR" sz="900" b="1" err="1">
                <a:solidFill>
                  <a:schemeClr val="tx1"/>
                </a:solidFill>
              </a:rPr>
              <a:t>tables</a:t>
            </a:r>
            <a:endParaRPr lang="en-US" sz="900" b="1">
              <a:solidFill>
                <a:schemeClr val="tx1"/>
              </a:solidFill>
            </a:endParaRPr>
          </a:p>
        </p:txBody>
      </p:sp>
      <p:pic>
        <p:nvPicPr>
          <p:cNvPr id="18" name="Graphic 17" descr="Table with solid fill">
            <a:extLst>
              <a:ext uri="{FF2B5EF4-FFF2-40B4-BE49-F238E27FC236}">
                <a16:creationId xmlns:a16="http://schemas.microsoft.com/office/drawing/2014/main" id="{B0162B19-C7DF-E0A2-5639-A80EB41C6A5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168341" y="4899962"/>
            <a:ext cx="457200" cy="457200"/>
          </a:xfrm>
          <a:prstGeom prst="rect">
            <a:avLst/>
          </a:prstGeom>
        </p:spPr>
      </p:pic>
      <p:pic>
        <p:nvPicPr>
          <p:cNvPr id="19" name="Picture 4" descr="Dataverse Thumbnail transparent PNG - StickPNG">
            <a:extLst>
              <a:ext uri="{FF2B5EF4-FFF2-40B4-BE49-F238E27FC236}">
                <a16:creationId xmlns:a16="http://schemas.microsoft.com/office/drawing/2014/main" id="{62E8811F-A3D4-1F6B-2546-478130666F2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588712" y="5239741"/>
            <a:ext cx="335372" cy="335372"/>
          </a:xfrm>
          <a:prstGeom prst="rect">
            <a:avLst/>
          </a:prstGeom>
          <a:noFill/>
          <a:extLst>
            <a:ext uri="{909E8E84-426E-40DD-AFC4-6F175D3DCCD1}">
              <a14:hiddenFill xmlns:a14="http://schemas.microsoft.com/office/drawing/2010/main">
                <a:solidFill>
                  <a:srgbClr val="FFFFFF"/>
                </a:solidFill>
              </a14:hiddenFill>
            </a:ext>
          </a:extLst>
        </p:spPr>
      </p:pic>
      <p:sp>
        <p:nvSpPr>
          <p:cNvPr id="20" name="AutoShape 6" descr="Make app building easier: The benefits of low-code and no-code - Microsoft  Industry Blogs - United Kingdom">
            <a:extLst>
              <a:ext uri="{FF2B5EF4-FFF2-40B4-BE49-F238E27FC236}">
                <a16:creationId xmlns:a16="http://schemas.microsoft.com/office/drawing/2014/main" id="{268BEE0C-BA5F-C51A-6C7A-19FDDAA9E505}"/>
              </a:ext>
            </a:extLst>
          </p:cNvPr>
          <p:cNvSpPr>
            <a:spLocks noChangeAspect="1" noChangeArrowheads="1"/>
          </p:cNvSpPr>
          <p:nvPr/>
        </p:nvSpPr>
        <p:spPr bwMode="auto">
          <a:xfrm>
            <a:off x="7550331" y="4156166"/>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AutoShape 8" descr="Make app building easier: The benefits of low-code and no-code - Microsoft  Industry Blogs - United Kingdom">
            <a:extLst>
              <a:ext uri="{FF2B5EF4-FFF2-40B4-BE49-F238E27FC236}">
                <a16:creationId xmlns:a16="http://schemas.microsoft.com/office/drawing/2014/main" id="{22381984-362A-72C0-7D08-BA5C4F64C301}"/>
              </a:ext>
            </a:extLst>
          </p:cNvPr>
          <p:cNvSpPr>
            <a:spLocks noChangeAspect="1" noChangeArrowheads="1"/>
          </p:cNvSpPr>
          <p:nvPr/>
        </p:nvSpPr>
        <p:spPr bwMode="auto">
          <a:xfrm>
            <a:off x="7702731" y="4308566"/>
            <a:ext cx="304799" cy="30479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AutoShape 10" descr="Make app building easier: The benefits of low-code and no-code - Microsoft  Industry Blogs - United Kingdom">
            <a:extLst>
              <a:ext uri="{FF2B5EF4-FFF2-40B4-BE49-F238E27FC236}">
                <a16:creationId xmlns:a16="http://schemas.microsoft.com/office/drawing/2014/main" id="{7E399AA2-A239-BA02-73C3-1BA771EA0C75}"/>
              </a:ext>
            </a:extLst>
          </p:cNvPr>
          <p:cNvSpPr>
            <a:spLocks noChangeAspect="1" noChangeArrowheads="1"/>
          </p:cNvSpPr>
          <p:nvPr/>
        </p:nvSpPr>
        <p:spPr bwMode="auto">
          <a:xfrm>
            <a:off x="7855131" y="4460966"/>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AutoShape 12">
            <a:extLst>
              <a:ext uri="{FF2B5EF4-FFF2-40B4-BE49-F238E27FC236}">
                <a16:creationId xmlns:a16="http://schemas.microsoft.com/office/drawing/2014/main" id="{D962FA52-2E2B-D447-8B41-1076927BBA73}"/>
              </a:ext>
            </a:extLst>
          </p:cNvPr>
          <p:cNvSpPr>
            <a:spLocks noChangeAspect="1" noChangeArrowheads="1"/>
          </p:cNvSpPr>
          <p:nvPr/>
        </p:nvSpPr>
        <p:spPr bwMode="auto">
          <a:xfrm>
            <a:off x="8007531" y="4613366"/>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4" name="Picture 23" descr="A picture containing purple, colorfulness, magenta, violet&#10;&#10;Description automatically generated">
            <a:extLst>
              <a:ext uri="{FF2B5EF4-FFF2-40B4-BE49-F238E27FC236}">
                <a16:creationId xmlns:a16="http://schemas.microsoft.com/office/drawing/2014/main" id="{8E885B71-2310-6A7C-0D26-7897343EE513}"/>
              </a:ext>
            </a:extLst>
          </p:cNvPr>
          <p:cNvPicPr>
            <a:picLocks noChangeAspect="1"/>
          </p:cNvPicPr>
          <p:nvPr/>
        </p:nvPicPr>
        <p:blipFill>
          <a:blip r:embed="rId12"/>
          <a:stretch>
            <a:fillRect/>
          </a:stretch>
        </p:blipFill>
        <p:spPr>
          <a:xfrm>
            <a:off x="7860469" y="4484911"/>
            <a:ext cx="739167" cy="739167"/>
          </a:xfrm>
          <a:prstGeom prst="rect">
            <a:avLst/>
          </a:prstGeom>
        </p:spPr>
      </p:pic>
      <p:pic>
        <p:nvPicPr>
          <p:cNvPr id="25" name="Picture 14">
            <a:extLst>
              <a:ext uri="{FF2B5EF4-FFF2-40B4-BE49-F238E27FC236}">
                <a16:creationId xmlns:a16="http://schemas.microsoft.com/office/drawing/2014/main" id="{DB17540A-6324-D6A8-5455-643FDA160310}"/>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429392" y="4263826"/>
            <a:ext cx="349539" cy="34953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6" descr="power-automate-logo-800-600 - PPM Works, Inc.">
            <a:extLst>
              <a:ext uri="{FF2B5EF4-FFF2-40B4-BE49-F238E27FC236}">
                <a16:creationId xmlns:a16="http://schemas.microsoft.com/office/drawing/2014/main" id="{14AD0663-416D-2D4B-9B50-AD95061BDFD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423521" y="4877578"/>
            <a:ext cx="710820" cy="710820"/>
          </a:xfrm>
          <a:prstGeom prst="rect">
            <a:avLst/>
          </a:prstGeom>
          <a:noFill/>
          <a:extLst>
            <a:ext uri="{909E8E84-426E-40DD-AFC4-6F175D3DCCD1}">
              <a14:hiddenFill xmlns:a14="http://schemas.microsoft.com/office/drawing/2010/main">
                <a:solidFill>
                  <a:srgbClr val="FFFFFF"/>
                </a:solidFill>
              </a14:hiddenFill>
            </a:ext>
          </a:extLst>
        </p:spPr>
      </p:pic>
      <p:sp>
        <p:nvSpPr>
          <p:cNvPr id="27" name="AutoShape 18" descr="Power Virtual Agents: create chatbot customer support - Serinf">
            <a:extLst>
              <a:ext uri="{FF2B5EF4-FFF2-40B4-BE49-F238E27FC236}">
                <a16:creationId xmlns:a16="http://schemas.microsoft.com/office/drawing/2014/main" id="{ED12FFAA-CEAB-C1BD-9978-38FFA9A2CE9E}"/>
              </a:ext>
            </a:extLst>
          </p:cNvPr>
          <p:cNvSpPr>
            <a:spLocks noChangeAspect="1" noChangeArrowheads="1"/>
          </p:cNvSpPr>
          <p:nvPr/>
        </p:nvSpPr>
        <p:spPr bwMode="auto">
          <a:xfrm>
            <a:off x="8159931" y="4765766"/>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8" name="Picture 27" descr="A picture containing graphics, symbol&#10;&#10;Description automatically generated">
            <a:extLst>
              <a:ext uri="{FF2B5EF4-FFF2-40B4-BE49-F238E27FC236}">
                <a16:creationId xmlns:a16="http://schemas.microsoft.com/office/drawing/2014/main" id="{DB8F89D5-DE3B-023A-808D-708D76BE3E1C}"/>
              </a:ext>
            </a:extLst>
          </p:cNvPr>
          <p:cNvPicPr>
            <a:picLocks noChangeAspect="1"/>
          </p:cNvPicPr>
          <p:nvPr/>
        </p:nvPicPr>
        <p:blipFill>
          <a:blip r:embed="rId15"/>
          <a:stretch>
            <a:fillRect/>
          </a:stretch>
        </p:blipFill>
        <p:spPr>
          <a:xfrm>
            <a:off x="7792516" y="5484387"/>
            <a:ext cx="807120" cy="403560"/>
          </a:xfrm>
          <a:prstGeom prst="rect">
            <a:avLst/>
          </a:prstGeom>
        </p:spPr>
      </p:pic>
      <p:pic>
        <p:nvPicPr>
          <p:cNvPr id="29" name="Picture 20" descr="Power Platform - m-hance">
            <a:extLst>
              <a:ext uri="{FF2B5EF4-FFF2-40B4-BE49-F238E27FC236}">
                <a16:creationId xmlns:a16="http://schemas.microsoft.com/office/drawing/2014/main" id="{31C70BBC-AD13-95B9-D48A-5778D2552E98}"/>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859095" y="3602043"/>
            <a:ext cx="1325205" cy="625849"/>
          </a:xfrm>
          <a:prstGeom prst="rect">
            <a:avLst/>
          </a:prstGeom>
          <a:noFill/>
          <a:extLst>
            <a:ext uri="{909E8E84-426E-40DD-AFC4-6F175D3DCCD1}">
              <a14:hiddenFill xmlns:a14="http://schemas.microsoft.com/office/drawing/2010/main">
                <a:solidFill>
                  <a:srgbClr val="FFFFFF"/>
                </a:solidFill>
              </a14:hiddenFill>
            </a:ext>
          </a:extLst>
        </p:spPr>
      </p:pic>
      <p:pic>
        <p:nvPicPr>
          <p:cNvPr id="30" name="Graphic 29" descr="Bar graph with upward trend outline">
            <a:extLst>
              <a:ext uri="{FF2B5EF4-FFF2-40B4-BE49-F238E27FC236}">
                <a16:creationId xmlns:a16="http://schemas.microsoft.com/office/drawing/2014/main" id="{5EAEBABE-82E9-9B02-E491-8179408D5173}"/>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3040365" y="5483879"/>
            <a:ext cx="457200" cy="457200"/>
          </a:xfrm>
          <a:prstGeom prst="rect">
            <a:avLst/>
          </a:prstGeom>
        </p:spPr>
      </p:pic>
    </p:spTree>
    <p:extLst>
      <p:ext uri="{BB962C8B-B14F-4D97-AF65-F5344CB8AC3E}">
        <p14:creationId xmlns:p14="http://schemas.microsoft.com/office/powerpoint/2010/main" val="34586053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ppt_x"/>
                                          </p:val>
                                        </p:tav>
                                        <p:tav tm="100000">
                                          <p:val>
                                            <p:strVal val="#ppt_x"/>
                                          </p:val>
                                        </p:tav>
                                      </p:tavLst>
                                    </p:anim>
                                    <p:anim calcmode="lin" valueType="num">
                                      <p:cBhvr additive="base">
                                        <p:cTn id="24" dur="500" fill="hold"/>
                                        <p:tgtEl>
                                          <p:spTgt spid="3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500" fill="hold"/>
                                        <p:tgtEl>
                                          <p:spTgt spid="29"/>
                                        </p:tgtEl>
                                        <p:attrNameLst>
                                          <p:attrName>ppt_x</p:attrName>
                                        </p:attrNameLst>
                                      </p:cBhvr>
                                      <p:tavLst>
                                        <p:tav tm="0">
                                          <p:val>
                                            <p:strVal val="#ppt_x"/>
                                          </p:val>
                                        </p:tav>
                                        <p:tav tm="100000">
                                          <p:val>
                                            <p:strVal val="#ppt_x"/>
                                          </p:val>
                                        </p:tav>
                                      </p:tavLst>
                                    </p:anim>
                                    <p:anim calcmode="lin" valueType="num">
                                      <p:cBhvr additive="base">
                                        <p:cTn id="42" dur="500" fill="hold"/>
                                        <p:tgtEl>
                                          <p:spTgt spid="29"/>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 fill="hold"/>
                                        <p:tgtEl>
                                          <p:spTgt spid="25"/>
                                        </p:tgtEl>
                                        <p:attrNameLst>
                                          <p:attrName>ppt_x</p:attrName>
                                        </p:attrNameLst>
                                      </p:cBhvr>
                                      <p:tavLst>
                                        <p:tav tm="0">
                                          <p:val>
                                            <p:strVal val="#ppt_x"/>
                                          </p:val>
                                        </p:tav>
                                        <p:tav tm="100000">
                                          <p:val>
                                            <p:strVal val="#ppt_x"/>
                                          </p:val>
                                        </p:tav>
                                      </p:tavLst>
                                    </p:anim>
                                    <p:anim calcmode="lin" valueType="num">
                                      <p:cBhvr additive="base">
                                        <p:cTn id="46" dur="500" fill="hold"/>
                                        <p:tgtEl>
                                          <p:spTgt spid="25"/>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ppt_x"/>
                                          </p:val>
                                        </p:tav>
                                        <p:tav tm="100000">
                                          <p:val>
                                            <p:strVal val="#ppt_x"/>
                                          </p:val>
                                        </p:tav>
                                      </p:tavLst>
                                    </p:anim>
                                    <p:anim calcmode="lin" valueType="num">
                                      <p:cBhvr additive="base">
                                        <p:cTn id="50" dur="5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500" fill="hold"/>
                                        <p:tgtEl>
                                          <p:spTgt spid="26"/>
                                        </p:tgtEl>
                                        <p:attrNameLst>
                                          <p:attrName>ppt_x</p:attrName>
                                        </p:attrNameLst>
                                      </p:cBhvr>
                                      <p:tavLst>
                                        <p:tav tm="0">
                                          <p:val>
                                            <p:strVal val="#ppt_x"/>
                                          </p:val>
                                        </p:tav>
                                        <p:tav tm="100000">
                                          <p:val>
                                            <p:strVal val="#ppt_x"/>
                                          </p:val>
                                        </p:tav>
                                      </p:tavLst>
                                    </p:anim>
                                    <p:anim calcmode="lin" valueType="num">
                                      <p:cBhvr additive="base">
                                        <p:cTn id="54" dur="5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500" fill="hold"/>
                                        <p:tgtEl>
                                          <p:spTgt spid="19"/>
                                        </p:tgtEl>
                                        <p:attrNameLst>
                                          <p:attrName>ppt_x</p:attrName>
                                        </p:attrNameLst>
                                      </p:cBhvr>
                                      <p:tavLst>
                                        <p:tav tm="0">
                                          <p:val>
                                            <p:strVal val="#ppt_x"/>
                                          </p:val>
                                        </p:tav>
                                        <p:tav tm="100000">
                                          <p:val>
                                            <p:strVal val="#ppt_x"/>
                                          </p:val>
                                        </p:tav>
                                      </p:tavLst>
                                    </p:anim>
                                    <p:anim calcmode="lin" valueType="num">
                                      <p:cBhvr additive="base">
                                        <p:cTn id="62" dur="500" fill="hold"/>
                                        <p:tgtEl>
                                          <p:spTgt spid="19"/>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fill="hold"/>
                                        <p:tgtEl>
                                          <p:spTgt spid="14"/>
                                        </p:tgtEl>
                                        <p:attrNameLst>
                                          <p:attrName>ppt_x</p:attrName>
                                        </p:attrNameLst>
                                      </p:cBhvr>
                                      <p:tavLst>
                                        <p:tav tm="0">
                                          <p:val>
                                            <p:strVal val="#ppt_x"/>
                                          </p:val>
                                        </p:tav>
                                        <p:tav tm="100000">
                                          <p:val>
                                            <p:strVal val="#ppt_x"/>
                                          </p:val>
                                        </p:tav>
                                      </p:tavLst>
                                    </p:anim>
                                    <p:anim calcmode="lin" valueType="num">
                                      <p:cBhvr additive="base">
                                        <p:cTn id="6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500" fill="hold"/>
                                        <p:tgtEl>
                                          <p:spTgt spid="18"/>
                                        </p:tgtEl>
                                        <p:attrNameLst>
                                          <p:attrName>ppt_x</p:attrName>
                                        </p:attrNameLst>
                                      </p:cBhvr>
                                      <p:tavLst>
                                        <p:tav tm="0">
                                          <p:val>
                                            <p:strVal val="#ppt_x"/>
                                          </p:val>
                                        </p:tav>
                                        <p:tav tm="100000">
                                          <p:val>
                                            <p:strVal val="#ppt_x"/>
                                          </p:val>
                                        </p:tav>
                                      </p:tavLst>
                                    </p:anim>
                                    <p:anim calcmode="lin" valueType="num">
                                      <p:cBhvr additive="base">
                                        <p:cTn id="72" dur="500" fill="hold"/>
                                        <p:tgtEl>
                                          <p:spTgt spid="18"/>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500" fill="hold"/>
                                        <p:tgtEl>
                                          <p:spTgt spid="17"/>
                                        </p:tgtEl>
                                        <p:attrNameLst>
                                          <p:attrName>ppt_x</p:attrName>
                                        </p:attrNameLst>
                                      </p:cBhvr>
                                      <p:tavLst>
                                        <p:tav tm="0">
                                          <p:val>
                                            <p:strVal val="#ppt_x"/>
                                          </p:val>
                                        </p:tav>
                                        <p:tav tm="100000">
                                          <p:val>
                                            <p:strVal val="#ppt_x"/>
                                          </p:val>
                                        </p:tav>
                                      </p:tavLst>
                                    </p:anim>
                                    <p:anim calcmode="lin" valueType="num">
                                      <p:cBhvr additive="base">
                                        <p:cTn id="76" dur="500" fill="hold"/>
                                        <p:tgtEl>
                                          <p:spTgt spid="1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500" fill="hold"/>
                                        <p:tgtEl>
                                          <p:spTgt spid="15"/>
                                        </p:tgtEl>
                                        <p:attrNameLst>
                                          <p:attrName>ppt_x</p:attrName>
                                        </p:attrNameLst>
                                      </p:cBhvr>
                                      <p:tavLst>
                                        <p:tav tm="0">
                                          <p:val>
                                            <p:strVal val="#ppt_x"/>
                                          </p:val>
                                        </p:tav>
                                        <p:tav tm="100000">
                                          <p:val>
                                            <p:strVal val="#ppt_x"/>
                                          </p:val>
                                        </p:tav>
                                      </p:tavLst>
                                    </p:anim>
                                    <p:anim calcmode="lin" valueType="num">
                                      <p:cBhvr additive="base">
                                        <p:cTn id="80" dur="500" fill="hold"/>
                                        <p:tgtEl>
                                          <p:spTgt spid="15"/>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500" fill="hold"/>
                                        <p:tgtEl>
                                          <p:spTgt spid="16"/>
                                        </p:tgtEl>
                                        <p:attrNameLst>
                                          <p:attrName>ppt_x</p:attrName>
                                        </p:attrNameLst>
                                      </p:cBhvr>
                                      <p:tavLst>
                                        <p:tav tm="0">
                                          <p:val>
                                            <p:strVal val="#ppt_x"/>
                                          </p:val>
                                        </p:tav>
                                        <p:tav tm="100000">
                                          <p:val>
                                            <p:strVal val="#ppt_x"/>
                                          </p:val>
                                        </p:tav>
                                      </p:tavLst>
                                    </p:anim>
                                    <p:anim calcmode="lin" valueType="num">
                                      <p:cBhvr additive="base">
                                        <p:cTn id="8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15" grpId="0" animBg="1"/>
      <p:bldP spid="16" grpId="0" animBg="1"/>
      <p:bldP spid="1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783A02-BD97-88E2-B0DE-07E6586A9351}"/>
              </a:ext>
            </a:extLst>
          </p:cNvPr>
          <p:cNvSpPr>
            <a:spLocks noGrp="1"/>
          </p:cNvSpPr>
          <p:nvPr>
            <p:ph type="title"/>
          </p:nvPr>
        </p:nvSpPr>
        <p:spPr/>
        <p:txBody>
          <a:bodyPr/>
          <a:lstStyle/>
          <a:p>
            <a:r>
              <a:rPr lang="en-GB" dirty="0"/>
              <a:t>Demo</a:t>
            </a:r>
          </a:p>
        </p:txBody>
      </p:sp>
      <p:sp>
        <p:nvSpPr>
          <p:cNvPr id="5" name="Text Placeholder 4">
            <a:extLst>
              <a:ext uri="{FF2B5EF4-FFF2-40B4-BE49-F238E27FC236}">
                <a16:creationId xmlns:a16="http://schemas.microsoft.com/office/drawing/2014/main" id="{4349368E-8668-E3D7-7FAD-D2ED033E0FDF}"/>
              </a:ext>
            </a:extLst>
          </p:cNvPr>
          <p:cNvSpPr>
            <a:spLocks noGrp="1"/>
          </p:cNvSpPr>
          <p:nvPr>
            <p:ph type="body" sz="quarter" idx="12"/>
          </p:nvPr>
        </p:nvSpPr>
        <p:spPr/>
        <p:txBody>
          <a:bodyPr/>
          <a:lstStyle/>
          <a:p>
            <a:r>
              <a:rPr lang="en-GB" dirty="0"/>
              <a:t>Virtual Tables (Entities) Setup</a:t>
            </a:r>
          </a:p>
        </p:txBody>
      </p:sp>
    </p:spTree>
    <p:extLst>
      <p:ext uri="{BB962C8B-B14F-4D97-AF65-F5344CB8AC3E}">
        <p14:creationId xmlns:p14="http://schemas.microsoft.com/office/powerpoint/2010/main" val="2100145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9744CC5-B938-552D-8884-DDC2427E39DB}"/>
              </a:ext>
            </a:extLst>
          </p:cNvPr>
          <p:cNvSpPr>
            <a:spLocks noGrp="1"/>
          </p:cNvSpPr>
          <p:nvPr>
            <p:ph type="title"/>
          </p:nvPr>
        </p:nvSpPr>
        <p:spPr/>
        <p:txBody>
          <a:bodyPr/>
          <a:lstStyle/>
          <a:p>
            <a:r>
              <a:rPr lang="en-GB" dirty="0"/>
              <a:t>Virtual Tables Configuration</a:t>
            </a:r>
          </a:p>
        </p:txBody>
      </p:sp>
      <p:pic>
        <p:nvPicPr>
          <p:cNvPr id="6" name="Picture 5" descr="A screenshot of a computer&#10;&#10;Description automatically generated with medium confidence">
            <a:extLst>
              <a:ext uri="{FF2B5EF4-FFF2-40B4-BE49-F238E27FC236}">
                <a16:creationId xmlns:a16="http://schemas.microsoft.com/office/drawing/2014/main" id="{EEA44BEB-0290-22A8-E39C-F7BFCA7F9F79}"/>
              </a:ext>
            </a:extLst>
          </p:cNvPr>
          <p:cNvPicPr>
            <a:picLocks noChangeAspect="1"/>
          </p:cNvPicPr>
          <p:nvPr/>
        </p:nvPicPr>
        <p:blipFill>
          <a:blip r:embed="rId2"/>
          <a:stretch>
            <a:fillRect/>
          </a:stretch>
        </p:blipFill>
        <p:spPr>
          <a:xfrm>
            <a:off x="838200" y="1405130"/>
            <a:ext cx="5117729" cy="4779867"/>
          </a:xfrm>
          <a:prstGeom prst="rect">
            <a:avLst/>
          </a:prstGeom>
        </p:spPr>
      </p:pic>
    </p:spTree>
    <p:extLst>
      <p:ext uri="{BB962C8B-B14F-4D97-AF65-F5344CB8AC3E}">
        <p14:creationId xmlns:p14="http://schemas.microsoft.com/office/powerpoint/2010/main" val="1008207036"/>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9744CC5-B938-552D-8884-DDC2427E39DB}"/>
              </a:ext>
            </a:extLst>
          </p:cNvPr>
          <p:cNvSpPr>
            <a:spLocks noGrp="1"/>
          </p:cNvSpPr>
          <p:nvPr>
            <p:ph type="title"/>
          </p:nvPr>
        </p:nvSpPr>
        <p:spPr/>
        <p:txBody>
          <a:bodyPr/>
          <a:lstStyle/>
          <a:p>
            <a:r>
              <a:rPr lang="en-GB" dirty="0"/>
              <a:t>Virtual Tables Configuration</a:t>
            </a:r>
          </a:p>
        </p:txBody>
      </p:sp>
      <p:pic>
        <p:nvPicPr>
          <p:cNvPr id="2" name="Picture 1" descr="A screenshot of a computer&#10;&#10;Description automatically generated">
            <a:extLst>
              <a:ext uri="{FF2B5EF4-FFF2-40B4-BE49-F238E27FC236}">
                <a16:creationId xmlns:a16="http://schemas.microsoft.com/office/drawing/2014/main" id="{8951F551-96BB-3795-1D83-6A0C32D60666}"/>
              </a:ext>
            </a:extLst>
          </p:cNvPr>
          <p:cNvPicPr>
            <a:picLocks noChangeAspect="1"/>
          </p:cNvPicPr>
          <p:nvPr/>
        </p:nvPicPr>
        <p:blipFill>
          <a:blip r:embed="rId2"/>
          <a:stretch>
            <a:fillRect/>
          </a:stretch>
        </p:blipFill>
        <p:spPr>
          <a:xfrm>
            <a:off x="838200" y="1511569"/>
            <a:ext cx="5483065" cy="5117273"/>
          </a:xfrm>
          <a:prstGeom prst="rect">
            <a:avLst/>
          </a:prstGeom>
        </p:spPr>
      </p:pic>
    </p:spTree>
    <p:extLst>
      <p:ext uri="{BB962C8B-B14F-4D97-AF65-F5344CB8AC3E}">
        <p14:creationId xmlns:p14="http://schemas.microsoft.com/office/powerpoint/2010/main" val="3045207733"/>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9744CC5-B938-552D-8884-DDC2427E39DB}"/>
              </a:ext>
            </a:extLst>
          </p:cNvPr>
          <p:cNvSpPr>
            <a:spLocks noGrp="1"/>
          </p:cNvSpPr>
          <p:nvPr>
            <p:ph type="title"/>
          </p:nvPr>
        </p:nvSpPr>
        <p:spPr/>
        <p:txBody>
          <a:bodyPr/>
          <a:lstStyle/>
          <a:p>
            <a:r>
              <a:rPr lang="en-GB" dirty="0"/>
              <a:t>Virtual Tables Configuration</a:t>
            </a:r>
          </a:p>
        </p:txBody>
      </p:sp>
      <p:pic>
        <p:nvPicPr>
          <p:cNvPr id="3" name="Picture 2" descr="A screenshot of a computer&#10;&#10;Description automatically generated with medium confidence">
            <a:extLst>
              <a:ext uri="{FF2B5EF4-FFF2-40B4-BE49-F238E27FC236}">
                <a16:creationId xmlns:a16="http://schemas.microsoft.com/office/drawing/2014/main" id="{BD465242-AE80-6B74-B460-1EEB8D5CBC90}"/>
              </a:ext>
            </a:extLst>
          </p:cNvPr>
          <p:cNvPicPr>
            <a:picLocks noChangeAspect="1"/>
          </p:cNvPicPr>
          <p:nvPr/>
        </p:nvPicPr>
        <p:blipFill>
          <a:blip r:embed="rId2"/>
          <a:stretch>
            <a:fillRect/>
          </a:stretch>
        </p:blipFill>
        <p:spPr>
          <a:xfrm>
            <a:off x="838200" y="1863061"/>
            <a:ext cx="6899026" cy="3835921"/>
          </a:xfrm>
          <a:prstGeom prst="rect">
            <a:avLst/>
          </a:prstGeom>
        </p:spPr>
      </p:pic>
    </p:spTree>
    <p:extLst>
      <p:ext uri="{BB962C8B-B14F-4D97-AF65-F5344CB8AC3E}">
        <p14:creationId xmlns:p14="http://schemas.microsoft.com/office/powerpoint/2010/main" val="778761668"/>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9744CC5-B938-552D-8884-DDC2427E39DB}"/>
              </a:ext>
            </a:extLst>
          </p:cNvPr>
          <p:cNvSpPr>
            <a:spLocks noGrp="1"/>
          </p:cNvSpPr>
          <p:nvPr>
            <p:ph type="title"/>
          </p:nvPr>
        </p:nvSpPr>
        <p:spPr/>
        <p:txBody>
          <a:bodyPr/>
          <a:lstStyle/>
          <a:p>
            <a:r>
              <a:rPr lang="en-GB" dirty="0"/>
              <a:t>Virtual Tables Configuration</a:t>
            </a:r>
          </a:p>
        </p:txBody>
      </p:sp>
      <p:pic>
        <p:nvPicPr>
          <p:cNvPr id="2" name="Picture 1" descr="A screenshot of a computer screen&#10;&#10;Description automatically generated with low confidence">
            <a:extLst>
              <a:ext uri="{FF2B5EF4-FFF2-40B4-BE49-F238E27FC236}">
                <a16:creationId xmlns:a16="http://schemas.microsoft.com/office/drawing/2014/main" id="{F1284583-E680-E3B3-FC00-A6868DE9FA67}"/>
              </a:ext>
            </a:extLst>
          </p:cNvPr>
          <p:cNvPicPr>
            <a:picLocks noChangeAspect="1"/>
          </p:cNvPicPr>
          <p:nvPr/>
        </p:nvPicPr>
        <p:blipFill>
          <a:blip r:embed="rId2"/>
          <a:stretch>
            <a:fillRect/>
          </a:stretch>
        </p:blipFill>
        <p:spPr>
          <a:xfrm>
            <a:off x="838200" y="1536334"/>
            <a:ext cx="5486875" cy="5105842"/>
          </a:xfrm>
          <a:prstGeom prst="rect">
            <a:avLst/>
          </a:prstGeom>
        </p:spPr>
      </p:pic>
    </p:spTree>
    <p:extLst>
      <p:ext uri="{BB962C8B-B14F-4D97-AF65-F5344CB8AC3E}">
        <p14:creationId xmlns:p14="http://schemas.microsoft.com/office/powerpoint/2010/main" val="2566568412"/>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9744CC5-B938-552D-8884-DDC2427E39DB}"/>
              </a:ext>
            </a:extLst>
          </p:cNvPr>
          <p:cNvSpPr>
            <a:spLocks noGrp="1"/>
          </p:cNvSpPr>
          <p:nvPr>
            <p:ph type="title"/>
          </p:nvPr>
        </p:nvSpPr>
        <p:spPr/>
        <p:txBody>
          <a:bodyPr/>
          <a:lstStyle/>
          <a:p>
            <a:r>
              <a:rPr lang="en-GB" dirty="0"/>
              <a:t>Virtual Tables Configuration</a:t>
            </a:r>
          </a:p>
        </p:txBody>
      </p:sp>
      <p:pic>
        <p:nvPicPr>
          <p:cNvPr id="3" name="Picture 2">
            <a:extLst>
              <a:ext uri="{FF2B5EF4-FFF2-40B4-BE49-F238E27FC236}">
                <a16:creationId xmlns:a16="http://schemas.microsoft.com/office/drawing/2014/main" id="{5F8B0CEB-2C71-8288-DEE0-B22015174463}"/>
              </a:ext>
            </a:extLst>
          </p:cNvPr>
          <p:cNvPicPr>
            <a:picLocks noChangeAspect="1"/>
          </p:cNvPicPr>
          <p:nvPr/>
        </p:nvPicPr>
        <p:blipFill>
          <a:blip r:embed="rId2"/>
          <a:stretch>
            <a:fillRect/>
          </a:stretch>
        </p:blipFill>
        <p:spPr>
          <a:xfrm>
            <a:off x="838200" y="1650231"/>
            <a:ext cx="5494496" cy="5128704"/>
          </a:xfrm>
          <a:prstGeom prst="rect">
            <a:avLst/>
          </a:prstGeom>
        </p:spPr>
      </p:pic>
    </p:spTree>
    <p:extLst>
      <p:ext uri="{BB962C8B-B14F-4D97-AF65-F5344CB8AC3E}">
        <p14:creationId xmlns:p14="http://schemas.microsoft.com/office/powerpoint/2010/main" val="18408017"/>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9744CC5-B938-552D-8884-DDC2427E39DB}"/>
              </a:ext>
            </a:extLst>
          </p:cNvPr>
          <p:cNvSpPr>
            <a:spLocks noGrp="1"/>
          </p:cNvSpPr>
          <p:nvPr>
            <p:ph type="title"/>
          </p:nvPr>
        </p:nvSpPr>
        <p:spPr/>
        <p:txBody>
          <a:bodyPr/>
          <a:lstStyle/>
          <a:p>
            <a:r>
              <a:rPr lang="en-GB" dirty="0"/>
              <a:t>Virtual Tables Configuration</a:t>
            </a:r>
          </a:p>
        </p:txBody>
      </p:sp>
      <p:pic>
        <p:nvPicPr>
          <p:cNvPr id="2" name="Picture 1" descr="A screenshot of a computer&#10;&#10;Description automatically generated with medium confidence">
            <a:extLst>
              <a:ext uri="{FF2B5EF4-FFF2-40B4-BE49-F238E27FC236}">
                <a16:creationId xmlns:a16="http://schemas.microsoft.com/office/drawing/2014/main" id="{E5329335-D4FA-C8A0-9A0F-E24890E85F99}"/>
              </a:ext>
            </a:extLst>
          </p:cNvPr>
          <p:cNvPicPr>
            <a:picLocks noChangeAspect="1"/>
          </p:cNvPicPr>
          <p:nvPr/>
        </p:nvPicPr>
        <p:blipFill>
          <a:blip r:embed="rId2"/>
          <a:stretch>
            <a:fillRect/>
          </a:stretch>
        </p:blipFill>
        <p:spPr>
          <a:xfrm>
            <a:off x="838200" y="1590811"/>
            <a:ext cx="5479255" cy="5090601"/>
          </a:xfrm>
          <a:prstGeom prst="rect">
            <a:avLst/>
          </a:prstGeom>
        </p:spPr>
      </p:pic>
    </p:spTree>
    <p:extLst>
      <p:ext uri="{BB962C8B-B14F-4D97-AF65-F5344CB8AC3E}">
        <p14:creationId xmlns:p14="http://schemas.microsoft.com/office/powerpoint/2010/main" val="3548754360"/>
      </p:ext>
    </p:extLst>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9744CC5-B938-552D-8884-DDC2427E39DB}"/>
              </a:ext>
            </a:extLst>
          </p:cNvPr>
          <p:cNvSpPr>
            <a:spLocks noGrp="1"/>
          </p:cNvSpPr>
          <p:nvPr>
            <p:ph type="title"/>
          </p:nvPr>
        </p:nvSpPr>
        <p:spPr/>
        <p:txBody>
          <a:bodyPr/>
          <a:lstStyle/>
          <a:p>
            <a:r>
              <a:rPr lang="en-GB" dirty="0"/>
              <a:t>Virtual Tables Configuration</a:t>
            </a:r>
          </a:p>
        </p:txBody>
      </p:sp>
      <p:pic>
        <p:nvPicPr>
          <p:cNvPr id="3" name="Picture 2" descr="A screenshot of a computer&#10;&#10;Description automatically generated with medium confidence">
            <a:extLst>
              <a:ext uri="{FF2B5EF4-FFF2-40B4-BE49-F238E27FC236}">
                <a16:creationId xmlns:a16="http://schemas.microsoft.com/office/drawing/2014/main" id="{D3496A16-C25D-544D-321B-AFE2199C76A0}"/>
              </a:ext>
            </a:extLst>
          </p:cNvPr>
          <p:cNvPicPr>
            <a:picLocks noChangeAspect="1"/>
          </p:cNvPicPr>
          <p:nvPr/>
        </p:nvPicPr>
        <p:blipFill>
          <a:blip r:embed="rId2"/>
          <a:stretch>
            <a:fillRect/>
          </a:stretch>
        </p:blipFill>
        <p:spPr>
          <a:xfrm>
            <a:off x="838200" y="1472082"/>
            <a:ext cx="5471634" cy="5109653"/>
          </a:xfrm>
          <a:prstGeom prst="rect">
            <a:avLst/>
          </a:prstGeom>
        </p:spPr>
      </p:pic>
    </p:spTree>
    <p:extLst>
      <p:ext uri="{BB962C8B-B14F-4D97-AF65-F5344CB8AC3E}">
        <p14:creationId xmlns:p14="http://schemas.microsoft.com/office/powerpoint/2010/main" val="3232535359"/>
      </p:ext>
    </p:extLst>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9744CC5-B938-552D-8884-DDC2427E39DB}"/>
              </a:ext>
            </a:extLst>
          </p:cNvPr>
          <p:cNvSpPr>
            <a:spLocks noGrp="1"/>
          </p:cNvSpPr>
          <p:nvPr>
            <p:ph type="title"/>
          </p:nvPr>
        </p:nvSpPr>
        <p:spPr/>
        <p:txBody>
          <a:bodyPr/>
          <a:lstStyle/>
          <a:p>
            <a:r>
              <a:rPr lang="en-GB" dirty="0"/>
              <a:t>Virtual Tables Configuration</a:t>
            </a:r>
          </a:p>
        </p:txBody>
      </p:sp>
      <p:pic>
        <p:nvPicPr>
          <p:cNvPr id="2" name="Picture 1" descr="A screenshot of a computer&#10;&#10;Description automatically generated with medium confidence">
            <a:extLst>
              <a:ext uri="{FF2B5EF4-FFF2-40B4-BE49-F238E27FC236}">
                <a16:creationId xmlns:a16="http://schemas.microsoft.com/office/drawing/2014/main" id="{6B55BB44-1153-7129-A5FC-C78469BD48DB}"/>
              </a:ext>
            </a:extLst>
          </p:cNvPr>
          <p:cNvPicPr>
            <a:picLocks noChangeAspect="1"/>
          </p:cNvPicPr>
          <p:nvPr/>
        </p:nvPicPr>
        <p:blipFill>
          <a:blip r:embed="rId2"/>
          <a:stretch>
            <a:fillRect/>
          </a:stretch>
        </p:blipFill>
        <p:spPr>
          <a:xfrm>
            <a:off x="838200" y="1799985"/>
            <a:ext cx="7053851" cy="4766943"/>
          </a:xfrm>
          <a:prstGeom prst="rect">
            <a:avLst/>
          </a:prstGeom>
        </p:spPr>
      </p:pic>
    </p:spTree>
    <p:extLst>
      <p:ext uri="{BB962C8B-B14F-4D97-AF65-F5344CB8AC3E}">
        <p14:creationId xmlns:p14="http://schemas.microsoft.com/office/powerpoint/2010/main" val="2655459121"/>
      </p:ext>
    </p:extLst>
  </p:cSld>
  <p:clrMapOvr>
    <a:masterClrMapping/>
  </p:clrMapOvr>
  <p:transition>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9744CC5-B938-552D-8884-DDC2427E39DB}"/>
              </a:ext>
            </a:extLst>
          </p:cNvPr>
          <p:cNvSpPr>
            <a:spLocks noGrp="1"/>
          </p:cNvSpPr>
          <p:nvPr>
            <p:ph type="title"/>
          </p:nvPr>
        </p:nvSpPr>
        <p:spPr/>
        <p:txBody>
          <a:bodyPr/>
          <a:lstStyle/>
          <a:p>
            <a:r>
              <a:rPr lang="en-GB" dirty="0"/>
              <a:t>Virtual Tables Configuration</a:t>
            </a:r>
          </a:p>
        </p:txBody>
      </p:sp>
      <p:pic>
        <p:nvPicPr>
          <p:cNvPr id="3" name="Picture 2" descr="A screenshot of a computer&#10;&#10;Description automatically generated with medium confidence">
            <a:extLst>
              <a:ext uri="{FF2B5EF4-FFF2-40B4-BE49-F238E27FC236}">
                <a16:creationId xmlns:a16="http://schemas.microsoft.com/office/drawing/2014/main" id="{F441054D-05ED-B700-6FD1-7C10F9993612}"/>
              </a:ext>
            </a:extLst>
          </p:cNvPr>
          <p:cNvPicPr>
            <a:picLocks noChangeAspect="1"/>
          </p:cNvPicPr>
          <p:nvPr/>
        </p:nvPicPr>
        <p:blipFill>
          <a:blip r:embed="rId2"/>
          <a:stretch>
            <a:fillRect/>
          </a:stretch>
        </p:blipFill>
        <p:spPr>
          <a:xfrm>
            <a:off x="838200" y="1566713"/>
            <a:ext cx="4432323" cy="5113793"/>
          </a:xfrm>
          <a:prstGeom prst="rect">
            <a:avLst/>
          </a:prstGeom>
        </p:spPr>
      </p:pic>
    </p:spTree>
    <p:extLst>
      <p:ext uri="{BB962C8B-B14F-4D97-AF65-F5344CB8AC3E}">
        <p14:creationId xmlns:p14="http://schemas.microsoft.com/office/powerpoint/2010/main" val="452029965"/>
      </p:ext>
    </p:extLst>
  </p:cSld>
  <p:clrMapOvr>
    <a:masterClrMapping/>
  </p:clrMapOvr>
  <p:transition>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9744CC5-B938-552D-8884-DDC2427E39DB}"/>
              </a:ext>
            </a:extLst>
          </p:cNvPr>
          <p:cNvSpPr>
            <a:spLocks noGrp="1"/>
          </p:cNvSpPr>
          <p:nvPr>
            <p:ph type="title"/>
          </p:nvPr>
        </p:nvSpPr>
        <p:spPr/>
        <p:txBody>
          <a:bodyPr/>
          <a:lstStyle/>
          <a:p>
            <a:r>
              <a:rPr lang="en-GB" dirty="0"/>
              <a:t>Virtual Tables Configuration</a:t>
            </a:r>
          </a:p>
        </p:txBody>
      </p:sp>
      <p:pic>
        <p:nvPicPr>
          <p:cNvPr id="2" name="Picture 1">
            <a:extLst>
              <a:ext uri="{FF2B5EF4-FFF2-40B4-BE49-F238E27FC236}">
                <a16:creationId xmlns:a16="http://schemas.microsoft.com/office/drawing/2014/main" id="{8A9D28CE-ABB9-E8E4-9DEF-09E525F90451}"/>
              </a:ext>
            </a:extLst>
          </p:cNvPr>
          <p:cNvPicPr>
            <a:picLocks noChangeAspect="1"/>
          </p:cNvPicPr>
          <p:nvPr/>
        </p:nvPicPr>
        <p:blipFill>
          <a:blip r:embed="rId2"/>
          <a:stretch>
            <a:fillRect/>
          </a:stretch>
        </p:blipFill>
        <p:spPr>
          <a:xfrm>
            <a:off x="3324497" y="2499956"/>
            <a:ext cx="5417975" cy="1858088"/>
          </a:xfrm>
          <a:prstGeom prst="rect">
            <a:avLst/>
          </a:prstGeom>
        </p:spPr>
      </p:pic>
    </p:spTree>
    <p:extLst>
      <p:ext uri="{BB962C8B-B14F-4D97-AF65-F5344CB8AC3E}">
        <p14:creationId xmlns:p14="http://schemas.microsoft.com/office/powerpoint/2010/main" val="917483840"/>
      </p:ext>
    </p:extLst>
  </p:cSld>
  <p:clrMapOvr>
    <a:masterClrMapping/>
  </p:clrMapOvr>
  <p:transition>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783A02-BD97-88E2-B0DE-07E6586A9351}"/>
              </a:ext>
            </a:extLst>
          </p:cNvPr>
          <p:cNvSpPr>
            <a:spLocks noGrp="1"/>
          </p:cNvSpPr>
          <p:nvPr>
            <p:ph type="title"/>
          </p:nvPr>
        </p:nvSpPr>
        <p:spPr/>
        <p:txBody>
          <a:bodyPr/>
          <a:lstStyle/>
          <a:p>
            <a:r>
              <a:rPr lang="en-GB" dirty="0"/>
              <a:t>Demo</a:t>
            </a:r>
          </a:p>
        </p:txBody>
      </p:sp>
      <p:sp>
        <p:nvSpPr>
          <p:cNvPr id="5" name="Text Placeholder 4">
            <a:extLst>
              <a:ext uri="{FF2B5EF4-FFF2-40B4-BE49-F238E27FC236}">
                <a16:creationId xmlns:a16="http://schemas.microsoft.com/office/drawing/2014/main" id="{4349368E-8668-E3D7-7FAD-D2ED033E0FDF}"/>
              </a:ext>
            </a:extLst>
          </p:cNvPr>
          <p:cNvSpPr>
            <a:spLocks noGrp="1"/>
          </p:cNvSpPr>
          <p:nvPr>
            <p:ph type="body" sz="quarter" idx="12"/>
          </p:nvPr>
        </p:nvSpPr>
        <p:spPr/>
        <p:txBody>
          <a:bodyPr/>
          <a:lstStyle/>
          <a:p>
            <a:r>
              <a:rPr lang="en-GB" dirty="0"/>
              <a:t>Virtual Entities</a:t>
            </a:r>
          </a:p>
        </p:txBody>
      </p:sp>
    </p:spTree>
    <p:extLst>
      <p:ext uri="{BB962C8B-B14F-4D97-AF65-F5344CB8AC3E}">
        <p14:creationId xmlns:p14="http://schemas.microsoft.com/office/powerpoint/2010/main" val="4834071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9744CC5-B938-552D-8884-DDC2427E39DB}"/>
              </a:ext>
            </a:extLst>
          </p:cNvPr>
          <p:cNvSpPr>
            <a:spLocks noGrp="1"/>
          </p:cNvSpPr>
          <p:nvPr>
            <p:ph type="title"/>
          </p:nvPr>
        </p:nvSpPr>
        <p:spPr/>
        <p:txBody>
          <a:bodyPr/>
          <a:lstStyle/>
          <a:p>
            <a:r>
              <a:rPr lang="hr-HR" dirty="0"/>
              <a:t>Business </a:t>
            </a:r>
            <a:r>
              <a:rPr lang="hr-HR" dirty="0" err="1"/>
              <a:t>Events</a:t>
            </a:r>
            <a:endParaRPr lang="en-GB" dirty="0"/>
          </a:p>
        </p:txBody>
      </p:sp>
      <p:sp>
        <p:nvSpPr>
          <p:cNvPr id="3" name="TextBox 2">
            <a:extLst>
              <a:ext uri="{FF2B5EF4-FFF2-40B4-BE49-F238E27FC236}">
                <a16:creationId xmlns:a16="http://schemas.microsoft.com/office/drawing/2014/main" id="{E8871452-AC67-9B39-7458-D5F5E34BC227}"/>
              </a:ext>
            </a:extLst>
          </p:cNvPr>
          <p:cNvSpPr txBox="1"/>
          <p:nvPr/>
        </p:nvSpPr>
        <p:spPr>
          <a:xfrm>
            <a:off x="663820" y="1357701"/>
            <a:ext cx="9827287" cy="3385542"/>
          </a:xfrm>
          <a:prstGeom prst="rect">
            <a:avLst/>
          </a:prstGeom>
          <a:noFill/>
        </p:spPr>
        <p:txBody>
          <a:bodyPr wrap="square" lIns="0" tIns="0" rIns="0" bIns="0" rtlCol="0">
            <a:spAutoFit/>
          </a:bodyPr>
          <a:lstStyle/>
          <a:p>
            <a:pPr marL="342900" indent="-342900">
              <a:buFont typeface="Arial" panose="020B0604020202020204" pitchFamily="34" charset="0"/>
              <a:buChar char="•"/>
            </a:pPr>
            <a:r>
              <a:rPr lang="hr-HR" sz="2000" dirty="0">
                <a:gradFill>
                  <a:gsLst>
                    <a:gs pos="2917">
                      <a:schemeClr val="tx1"/>
                    </a:gs>
                    <a:gs pos="30000">
                      <a:schemeClr val="tx1"/>
                    </a:gs>
                  </a:gsLst>
                  <a:lin ang="5400000" scaled="0"/>
                </a:gradFill>
              </a:rPr>
              <a:t>New </a:t>
            </a:r>
            <a:r>
              <a:rPr lang="hr-HR" sz="2000" dirty="0" err="1">
                <a:gradFill>
                  <a:gsLst>
                    <a:gs pos="2917">
                      <a:schemeClr val="tx1"/>
                    </a:gs>
                    <a:gs pos="30000">
                      <a:schemeClr val="tx1"/>
                    </a:gs>
                  </a:gsLst>
                  <a:lin ang="5400000" scaled="0"/>
                </a:gradFill>
              </a:rPr>
              <a:t>feature</a:t>
            </a:r>
            <a:r>
              <a:rPr lang="hr-HR" sz="2000" dirty="0">
                <a:gradFill>
                  <a:gsLst>
                    <a:gs pos="2917">
                      <a:schemeClr val="tx1"/>
                    </a:gs>
                    <a:gs pos="30000">
                      <a:schemeClr val="tx1"/>
                    </a:gs>
                  </a:gsLst>
                  <a:lin ang="5400000" scaled="0"/>
                </a:gradFill>
              </a:rPr>
              <a:t> – </a:t>
            </a:r>
            <a:r>
              <a:rPr lang="hr-HR" sz="2000" dirty="0" err="1">
                <a:gradFill>
                  <a:gsLst>
                    <a:gs pos="2917">
                      <a:schemeClr val="tx1"/>
                    </a:gs>
                    <a:gs pos="30000">
                      <a:schemeClr val="tx1"/>
                    </a:gs>
                  </a:gsLst>
                  <a:lin ang="5400000" scaled="0"/>
                </a:gradFill>
              </a:rPr>
              <a:t>in</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Public</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Preview</a:t>
            </a:r>
            <a:endParaRPr lang="hr-HR" sz="2000" dirty="0">
              <a:gradFill>
                <a:gsLst>
                  <a:gs pos="2917">
                    <a:schemeClr val="tx1"/>
                  </a:gs>
                  <a:gs pos="30000">
                    <a:schemeClr val="tx1"/>
                  </a:gs>
                </a:gsLst>
                <a:lin ang="5400000" scaled="0"/>
              </a:gradFill>
            </a:endParaRPr>
          </a:p>
          <a:p>
            <a:pPr marL="342900" indent="-342900" algn="l">
              <a:buFont typeface="Arial" panose="020B0604020202020204" pitchFamily="34" charset="0"/>
              <a:buChar char="•"/>
            </a:pPr>
            <a:r>
              <a:rPr lang="hr-HR" sz="2000" dirty="0" err="1">
                <a:gradFill>
                  <a:gsLst>
                    <a:gs pos="2917">
                      <a:schemeClr val="tx1"/>
                    </a:gs>
                    <a:gs pos="30000">
                      <a:schemeClr val="tx1"/>
                    </a:gs>
                  </a:gsLst>
                  <a:lin ang="5400000" scaled="0"/>
                </a:gradFill>
              </a:rPr>
              <a:t>Mechanism</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of</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notifying</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external</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systems</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when</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specific</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actions</a:t>
            </a:r>
            <a:r>
              <a:rPr lang="hr-HR" sz="2000" dirty="0">
                <a:gradFill>
                  <a:gsLst>
                    <a:gs pos="2917">
                      <a:schemeClr val="tx1"/>
                    </a:gs>
                    <a:gs pos="30000">
                      <a:schemeClr val="tx1"/>
                    </a:gs>
                  </a:gsLst>
                  <a:lin ang="5400000" scaled="0"/>
                </a:gradFill>
              </a:rPr>
              <a:t> are </a:t>
            </a:r>
            <a:r>
              <a:rPr lang="hr-HR" sz="2000" dirty="0" err="1">
                <a:gradFill>
                  <a:gsLst>
                    <a:gs pos="2917">
                      <a:schemeClr val="tx1"/>
                    </a:gs>
                    <a:gs pos="30000">
                      <a:schemeClr val="tx1"/>
                    </a:gs>
                  </a:gsLst>
                  <a:lin ang="5400000" scaled="0"/>
                </a:gradFill>
              </a:rPr>
              <a:t>occured</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in</a:t>
            </a:r>
            <a:r>
              <a:rPr lang="hr-HR" sz="2000" dirty="0">
                <a:gradFill>
                  <a:gsLst>
                    <a:gs pos="2917">
                      <a:schemeClr val="tx1"/>
                    </a:gs>
                    <a:gs pos="30000">
                      <a:schemeClr val="tx1"/>
                    </a:gs>
                  </a:gsLst>
                  <a:lin ang="5400000" scaled="0"/>
                </a:gradFill>
              </a:rPr>
              <a:t> BC</a:t>
            </a:r>
          </a:p>
          <a:p>
            <a:pPr marL="342900" indent="-342900" algn="l">
              <a:buFont typeface="Arial" panose="020B0604020202020204" pitchFamily="34" charset="0"/>
              <a:buChar char="•"/>
            </a:pPr>
            <a:endParaRPr lang="hr-HR" sz="2000" dirty="0">
              <a:gradFill>
                <a:gsLst>
                  <a:gs pos="2917">
                    <a:schemeClr val="tx1"/>
                  </a:gs>
                  <a:gs pos="30000">
                    <a:schemeClr val="tx1"/>
                  </a:gs>
                </a:gsLst>
                <a:lin ang="5400000" scaled="0"/>
              </a:gradFill>
            </a:endParaRPr>
          </a:p>
          <a:p>
            <a:pPr marL="342900" indent="-342900" algn="l">
              <a:buFont typeface="Arial" panose="020B0604020202020204" pitchFamily="34" charset="0"/>
              <a:buChar char="•"/>
            </a:pPr>
            <a:r>
              <a:rPr lang="hr-HR" sz="2000" dirty="0" err="1">
                <a:gradFill>
                  <a:gsLst>
                    <a:gs pos="2917">
                      <a:schemeClr val="tx1"/>
                    </a:gs>
                    <a:gs pos="30000">
                      <a:schemeClr val="tx1"/>
                    </a:gs>
                  </a:gsLst>
                  <a:lin ang="5400000" scaled="0"/>
                </a:gradFill>
              </a:rPr>
              <a:t>Limitation</a:t>
            </a:r>
            <a:r>
              <a:rPr lang="hr-HR" sz="2000" dirty="0">
                <a:gradFill>
                  <a:gsLst>
                    <a:gs pos="2917">
                      <a:schemeClr val="tx1"/>
                    </a:gs>
                    <a:gs pos="30000">
                      <a:schemeClr val="tx1"/>
                    </a:gs>
                  </a:gsLst>
                  <a:lin ang="5400000" scaled="0"/>
                </a:gradFill>
              </a:rPr>
              <a:t>: Power Automate </a:t>
            </a:r>
            <a:r>
              <a:rPr lang="hr-HR" sz="2000" dirty="0" err="1">
                <a:gradFill>
                  <a:gsLst>
                    <a:gs pos="2917">
                      <a:schemeClr val="tx1"/>
                    </a:gs>
                    <a:gs pos="30000">
                      <a:schemeClr val="tx1"/>
                    </a:gs>
                  </a:gsLst>
                  <a:lin ang="5400000" scaled="0"/>
                </a:gradFill>
              </a:rPr>
              <a:t>flows</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with</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the</a:t>
            </a:r>
            <a:r>
              <a:rPr lang="hr-HR" sz="2000" dirty="0">
                <a:gradFill>
                  <a:gsLst>
                    <a:gs pos="2917">
                      <a:schemeClr val="tx1"/>
                    </a:gs>
                    <a:gs pos="30000">
                      <a:schemeClr val="tx1"/>
                    </a:gs>
                  </a:gsLst>
                  <a:lin ang="5400000" scaled="0"/>
                </a:gradFill>
              </a:rPr>
              <a:t> </a:t>
            </a:r>
            <a:r>
              <a:rPr lang="hr-HR" sz="2000" i="1" dirty="0">
                <a:gradFill>
                  <a:gsLst>
                    <a:gs pos="2917">
                      <a:schemeClr val="tx1"/>
                    </a:gs>
                    <a:gs pos="30000">
                      <a:schemeClr val="tx1"/>
                    </a:gs>
                  </a:gsLst>
                  <a:lin ang="5400000" scaled="0"/>
                </a:gradFill>
              </a:rPr>
              <a:t>„</a:t>
            </a:r>
            <a:r>
              <a:rPr lang="hr-HR" sz="2000" i="1" dirty="0" err="1">
                <a:gradFill>
                  <a:gsLst>
                    <a:gs pos="2917">
                      <a:schemeClr val="tx1"/>
                    </a:gs>
                    <a:gs pos="30000">
                      <a:schemeClr val="tx1"/>
                    </a:gs>
                  </a:gsLst>
                  <a:lin ang="5400000" scaled="0"/>
                </a:gradFill>
              </a:rPr>
              <a:t>When</a:t>
            </a:r>
            <a:r>
              <a:rPr lang="hr-HR" sz="2000" i="1" dirty="0">
                <a:gradFill>
                  <a:gsLst>
                    <a:gs pos="2917">
                      <a:schemeClr val="tx1"/>
                    </a:gs>
                    <a:gs pos="30000">
                      <a:schemeClr val="tx1"/>
                    </a:gs>
                  </a:gsLst>
                  <a:lin ang="5400000" scaled="0"/>
                </a:gradFill>
              </a:rPr>
              <a:t> </a:t>
            </a:r>
            <a:r>
              <a:rPr lang="hr-HR" sz="2000" i="1" dirty="0" err="1">
                <a:gradFill>
                  <a:gsLst>
                    <a:gs pos="2917">
                      <a:schemeClr val="tx1"/>
                    </a:gs>
                    <a:gs pos="30000">
                      <a:schemeClr val="tx1"/>
                    </a:gs>
                  </a:gsLst>
                  <a:lin ang="5400000" scaled="0"/>
                </a:gradFill>
              </a:rPr>
              <a:t>an</a:t>
            </a:r>
            <a:r>
              <a:rPr lang="hr-HR" sz="2000" i="1" dirty="0">
                <a:gradFill>
                  <a:gsLst>
                    <a:gs pos="2917">
                      <a:schemeClr val="tx1"/>
                    </a:gs>
                    <a:gs pos="30000">
                      <a:schemeClr val="tx1"/>
                    </a:gs>
                  </a:gsLst>
                  <a:lin ang="5400000" scaled="0"/>
                </a:gradFill>
              </a:rPr>
              <a:t> </a:t>
            </a:r>
            <a:r>
              <a:rPr lang="hr-HR" sz="2000" i="1" dirty="0" err="1">
                <a:gradFill>
                  <a:gsLst>
                    <a:gs pos="2917">
                      <a:schemeClr val="tx1"/>
                    </a:gs>
                    <a:gs pos="30000">
                      <a:schemeClr val="tx1"/>
                    </a:gs>
                  </a:gsLst>
                  <a:lin ang="5400000" scaled="0"/>
                </a:gradFill>
              </a:rPr>
              <a:t>action</a:t>
            </a:r>
            <a:r>
              <a:rPr lang="hr-HR" sz="2000" i="1" dirty="0">
                <a:gradFill>
                  <a:gsLst>
                    <a:gs pos="2917">
                      <a:schemeClr val="tx1"/>
                    </a:gs>
                    <a:gs pos="30000">
                      <a:schemeClr val="tx1"/>
                    </a:gs>
                  </a:gsLst>
                  <a:lin ang="5400000" scaled="0"/>
                </a:gradFill>
              </a:rPr>
              <a:t> </a:t>
            </a:r>
            <a:r>
              <a:rPr lang="hr-HR" sz="2000" i="1" dirty="0" err="1">
                <a:gradFill>
                  <a:gsLst>
                    <a:gs pos="2917">
                      <a:schemeClr val="tx1"/>
                    </a:gs>
                    <a:gs pos="30000">
                      <a:schemeClr val="tx1"/>
                    </a:gs>
                  </a:gsLst>
                  <a:lin ang="5400000" scaled="0"/>
                </a:gradFill>
              </a:rPr>
              <a:t>is</a:t>
            </a:r>
            <a:r>
              <a:rPr lang="hr-HR" sz="2000" i="1" dirty="0">
                <a:gradFill>
                  <a:gsLst>
                    <a:gs pos="2917">
                      <a:schemeClr val="tx1"/>
                    </a:gs>
                    <a:gs pos="30000">
                      <a:schemeClr val="tx1"/>
                    </a:gs>
                  </a:gsLst>
                  <a:lin ang="5400000" scaled="0"/>
                </a:gradFill>
              </a:rPr>
              <a:t> </a:t>
            </a:r>
            <a:r>
              <a:rPr lang="hr-HR" sz="2000" i="1" dirty="0" err="1">
                <a:gradFill>
                  <a:gsLst>
                    <a:gs pos="2917">
                      <a:schemeClr val="tx1"/>
                    </a:gs>
                    <a:gs pos="30000">
                      <a:schemeClr val="tx1"/>
                    </a:gs>
                  </a:gsLst>
                  <a:lin ang="5400000" scaled="0"/>
                </a:gradFill>
              </a:rPr>
              <a:t>performed</a:t>
            </a:r>
            <a:r>
              <a:rPr lang="hr-HR" sz="2000" i="1" dirty="0">
                <a:gradFill>
                  <a:gsLst>
                    <a:gs pos="2917">
                      <a:schemeClr val="tx1"/>
                    </a:gs>
                    <a:gs pos="30000">
                      <a:schemeClr val="tx1"/>
                    </a:gs>
                  </a:gsLst>
                  <a:lin ang="5400000" scaled="0"/>
                </a:gradFill>
              </a:rPr>
              <a:t>”</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trigger</a:t>
            </a:r>
            <a:r>
              <a:rPr lang="hr-HR" sz="2000" dirty="0">
                <a:gradFill>
                  <a:gsLst>
                    <a:gs pos="2917">
                      <a:schemeClr val="tx1"/>
                    </a:gs>
                    <a:gs pos="30000">
                      <a:schemeClr val="tx1"/>
                    </a:gs>
                  </a:gsLst>
                  <a:lin ang="5400000" scaled="0"/>
                </a:gradFill>
              </a:rPr>
              <a:t> are </a:t>
            </a:r>
            <a:r>
              <a:rPr lang="hr-HR" sz="2000" dirty="0" err="1">
                <a:gradFill>
                  <a:gsLst>
                    <a:gs pos="2917">
                      <a:schemeClr val="tx1"/>
                    </a:gs>
                    <a:gs pos="30000">
                      <a:schemeClr val="tx1"/>
                    </a:gs>
                  </a:gsLst>
                  <a:lin ang="5400000" scaled="0"/>
                </a:gradFill>
              </a:rPr>
              <a:t>automatically</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subscribed</a:t>
            </a:r>
            <a:r>
              <a:rPr lang="hr-HR" sz="2000" dirty="0">
                <a:gradFill>
                  <a:gsLst>
                    <a:gs pos="2917">
                      <a:schemeClr val="tx1"/>
                    </a:gs>
                    <a:gs pos="30000">
                      <a:schemeClr val="tx1"/>
                    </a:gs>
                  </a:gsLst>
                  <a:lin ang="5400000" scaled="0"/>
                </a:gradFill>
              </a:rPr>
              <a:t> to </a:t>
            </a:r>
            <a:r>
              <a:rPr lang="hr-HR" sz="2000" dirty="0" err="1">
                <a:gradFill>
                  <a:gsLst>
                    <a:gs pos="2917">
                      <a:schemeClr val="tx1"/>
                    </a:gs>
                    <a:gs pos="30000">
                      <a:schemeClr val="tx1"/>
                    </a:gs>
                  </a:gsLst>
                  <a:lin ang="5400000" scaled="0"/>
                </a:gradFill>
              </a:rPr>
              <a:t>all</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accessible</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companies</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in</a:t>
            </a:r>
            <a:r>
              <a:rPr lang="hr-HR" sz="2000" dirty="0">
                <a:gradFill>
                  <a:gsLst>
                    <a:gs pos="2917">
                      <a:schemeClr val="tx1"/>
                    </a:gs>
                    <a:gs pos="30000">
                      <a:schemeClr val="tx1"/>
                    </a:gs>
                  </a:gsLst>
                  <a:lin ang="5400000" scaled="0"/>
                </a:gradFill>
              </a:rPr>
              <a:t> BC, </a:t>
            </a:r>
            <a:r>
              <a:rPr lang="hr-HR" sz="2000" dirty="0" err="1">
                <a:gradFill>
                  <a:gsLst>
                    <a:gs pos="2917">
                      <a:schemeClr val="tx1"/>
                    </a:gs>
                    <a:gs pos="30000">
                      <a:schemeClr val="tx1"/>
                    </a:gs>
                  </a:gsLst>
                  <a:lin ang="5400000" scaled="0"/>
                </a:gradFill>
              </a:rPr>
              <a:t>cannot</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select</a:t>
            </a:r>
            <a:r>
              <a:rPr lang="hr-HR" sz="2000" dirty="0">
                <a:gradFill>
                  <a:gsLst>
                    <a:gs pos="2917">
                      <a:schemeClr val="tx1"/>
                    </a:gs>
                    <a:gs pos="30000">
                      <a:schemeClr val="tx1"/>
                    </a:gs>
                  </a:gsLst>
                  <a:lin ang="5400000" scaled="0"/>
                </a:gradFill>
              </a:rPr>
              <a:t> </a:t>
            </a:r>
            <a:r>
              <a:rPr lang="hr-HR" sz="2000" dirty="0" err="1">
                <a:gradFill>
                  <a:gsLst>
                    <a:gs pos="2917">
                      <a:schemeClr val="tx1"/>
                    </a:gs>
                    <a:gs pos="30000">
                      <a:schemeClr val="tx1"/>
                    </a:gs>
                  </a:gsLst>
                  <a:lin ang="5400000" scaled="0"/>
                </a:gradFill>
              </a:rPr>
              <a:t>specific</a:t>
            </a:r>
            <a:r>
              <a:rPr lang="hr-HR" sz="2000" dirty="0">
                <a:gradFill>
                  <a:gsLst>
                    <a:gs pos="2917">
                      <a:schemeClr val="tx1"/>
                    </a:gs>
                    <a:gs pos="30000">
                      <a:schemeClr val="tx1"/>
                    </a:gs>
                  </a:gsLst>
                  <a:lin ang="5400000" scaled="0"/>
                </a:gradFill>
              </a:rPr>
              <a:t> one</a:t>
            </a:r>
          </a:p>
          <a:p>
            <a:pPr marL="342900" indent="-342900" algn="l">
              <a:buFont typeface="Arial" panose="020B0604020202020204" pitchFamily="34" charset="0"/>
              <a:buChar char="•"/>
            </a:pPr>
            <a:endParaRPr lang="hr-HR" sz="2000" dirty="0">
              <a:gradFill>
                <a:gsLst>
                  <a:gs pos="2917">
                    <a:schemeClr val="tx1"/>
                  </a:gs>
                  <a:gs pos="30000">
                    <a:schemeClr val="tx1"/>
                  </a:gs>
                </a:gsLst>
                <a:lin ang="5400000" scaled="0"/>
              </a:gradFill>
            </a:endParaRPr>
          </a:p>
          <a:p>
            <a:pPr algn="l">
              <a:buFont typeface="Arial" panose="020B0604020202020204" pitchFamily="34" charset="0"/>
              <a:buChar char="•"/>
            </a:pPr>
            <a:endParaRPr lang="hr-HR" sz="2000" dirty="0">
              <a:gradFill>
                <a:gsLst>
                  <a:gs pos="2917">
                    <a:schemeClr val="tx1"/>
                  </a:gs>
                  <a:gs pos="30000">
                    <a:schemeClr val="tx1"/>
                  </a:gs>
                </a:gsLst>
                <a:lin ang="5400000" scaled="0"/>
              </a:gradFill>
            </a:endParaRPr>
          </a:p>
          <a:p>
            <a:pPr marL="342900" indent="-342900" algn="l">
              <a:buFont typeface="Arial" panose="020B0604020202020204" pitchFamily="34" charset="0"/>
              <a:buChar char="•"/>
            </a:pPr>
            <a:endParaRPr lang="hr-HR" sz="2000" dirty="0">
              <a:gradFill>
                <a:gsLst>
                  <a:gs pos="2917">
                    <a:schemeClr val="tx1"/>
                  </a:gs>
                  <a:gs pos="30000">
                    <a:schemeClr val="tx1"/>
                  </a:gs>
                </a:gsLst>
                <a:lin ang="5400000" scaled="0"/>
              </a:gradFill>
            </a:endParaRPr>
          </a:p>
          <a:p>
            <a:pPr marL="342900" indent="-342900" algn="l">
              <a:buFont typeface="Arial" panose="020B0604020202020204" pitchFamily="34" charset="0"/>
              <a:buChar char="•"/>
            </a:pPr>
            <a:endParaRPr lang="hr-HR" sz="2000" dirty="0">
              <a:gradFill>
                <a:gsLst>
                  <a:gs pos="2917">
                    <a:schemeClr val="tx1"/>
                  </a:gs>
                  <a:gs pos="30000">
                    <a:schemeClr val="tx1"/>
                  </a:gs>
                </a:gsLst>
                <a:lin ang="5400000" scaled="0"/>
              </a:gradFill>
            </a:endParaRPr>
          </a:p>
          <a:p>
            <a:pPr marL="342900" indent="-342900" algn="l">
              <a:buFont typeface="Arial" panose="020B0604020202020204" pitchFamily="34" charset="0"/>
              <a:buChar char="•"/>
            </a:pPr>
            <a:endParaRPr lang="en-US" sz="2000" dirty="0" err="1">
              <a:gradFill>
                <a:gsLst>
                  <a:gs pos="2917">
                    <a:schemeClr val="tx1"/>
                  </a:gs>
                  <a:gs pos="30000">
                    <a:schemeClr val="tx1"/>
                  </a:gs>
                </a:gsLst>
                <a:lin ang="5400000" scaled="0"/>
              </a:gradFill>
            </a:endParaRPr>
          </a:p>
        </p:txBody>
      </p:sp>
      <p:sp>
        <p:nvSpPr>
          <p:cNvPr id="5" name="Rectangle: Rounded Corners 4">
            <a:extLst>
              <a:ext uri="{FF2B5EF4-FFF2-40B4-BE49-F238E27FC236}">
                <a16:creationId xmlns:a16="http://schemas.microsoft.com/office/drawing/2014/main" id="{AAC654C7-50ED-211B-C33F-BBAD0944BA35}"/>
              </a:ext>
            </a:extLst>
          </p:cNvPr>
          <p:cNvSpPr>
            <a:spLocks/>
          </p:cNvSpPr>
          <p:nvPr/>
        </p:nvSpPr>
        <p:spPr>
          <a:xfrm>
            <a:off x="2734195" y="3613889"/>
            <a:ext cx="1739442" cy="2615742"/>
          </a:xfrm>
          <a:prstGeom prst="roundRect">
            <a:avLst/>
          </a:prstGeom>
        </p:spPr>
        <p:style>
          <a:lnRef idx="1">
            <a:schemeClr val="accent5"/>
          </a:lnRef>
          <a:fillRef idx="2">
            <a:schemeClr val="accent5"/>
          </a:fillRef>
          <a:effectRef idx="1">
            <a:schemeClr val="accent5"/>
          </a:effectRef>
          <a:fontRef idx="minor">
            <a:schemeClr val="dk1"/>
          </a:fontRef>
        </p:style>
        <p:txBody>
          <a:bodyPr lIns="0" tIns="0" rIns="1188720" bIns="2103120" rtlCol="0" anchor="ctr"/>
          <a:lstStyle/>
          <a:p>
            <a:pPr algn="ctr"/>
            <a:r>
              <a:rPr lang="hr-HR"/>
              <a:t>BC</a:t>
            </a:r>
            <a:endParaRPr lang="en-US"/>
          </a:p>
        </p:txBody>
      </p:sp>
      <p:pic>
        <p:nvPicPr>
          <p:cNvPr id="7" name="Graphic 6" descr="Database outline">
            <a:extLst>
              <a:ext uri="{FF2B5EF4-FFF2-40B4-BE49-F238E27FC236}">
                <a16:creationId xmlns:a16="http://schemas.microsoft.com/office/drawing/2014/main" id="{B22E1649-A2C4-8527-B213-F294CADBDD0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462162" y="4672876"/>
            <a:ext cx="1090835" cy="1090835"/>
          </a:xfrm>
          <a:prstGeom prst="rect">
            <a:avLst/>
          </a:prstGeom>
        </p:spPr>
      </p:pic>
      <p:pic>
        <p:nvPicPr>
          <p:cNvPr id="9" name="Graphic 8" descr="Contract outline">
            <a:extLst>
              <a:ext uri="{FF2B5EF4-FFF2-40B4-BE49-F238E27FC236}">
                <a16:creationId xmlns:a16="http://schemas.microsoft.com/office/drawing/2014/main" id="{071EAC1E-CCAE-CCFC-F046-BE725CFFC5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41816" y="4899962"/>
            <a:ext cx="421707" cy="421707"/>
          </a:xfrm>
          <a:prstGeom prst="rect">
            <a:avLst/>
          </a:prstGeom>
        </p:spPr>
      </p:pic>
      <p:pic>
        <p:nvPicPr>
          <p:cNvPr id="11" name="Graphic 10" descr="Table outline">
            <a:extLst>
              <a:ext uri="{FF2B5EF4-FFF2-40B4-BE49-F238E27FC236}">
                <a16:creationId xmlns:a16="http://schemas.microsoft.com/office/drawing/2014/main" id="{B77A8773-6CF8-D6A2-8957-C92839D5FED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239607" y="4345720"/>
            <a:ext cx="396688" cy="396688"/>
          </a:xfrm>
          <a:prstGeom prst="rect">
            <a:avLst/>
          </a:prstGeom>
        </p:spPr>
      </p:pic>
      <p:pic>
        <p:nvPicPr>
          <p:cNvPr id="13" name="Picture 2" descr="Microsoft Apps">
            <a:extLst>
              <a:ext uri="{FF2B5EF4-FFF2-40B4-BE49-F238E27FC236}">
                <a16:creationId xmlns:a16="http://schemas.microsoft.com/office/drawing/2014/main" id="{3534A9A8-BB69-49A0-CEE4-4C56971E7CB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41737" y="5226457"/>
            <a:ext cx="737126" cy="35649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Microsoft Apps">
            <a:extLst>
              <a:ext uri="{FF2B5EF4-FFF2-40B4-BE49-F238E27FC236}">
                <a16:creationId xmlns:a16="http://schemas.microsoft.com/office/drawing/2014/main" id="{19A9178A-B8D0-3511-DE1E-081CB3168DA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81357" y="3720654"/>
            <a:ext cx="777083" cy="375833"/>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Rounded Corners 16">
            <a:extLst>
              <a:ext uri="{FF2B5EF4-FFF2-40B4-BE49-F238E27FC236}">
                <a16:creationId xmlns:a16="http://schemas.microsoft.com/office/drawing/2014/main" id="{A57F3124-639D-EF9B-B662-9BEB158C6A28}"/>
              </a:ext>
            </a:extLst>
          </p:cNvPr>
          <p:cNvSpPr>
            <a:spLocks/>
          </p:cNvSpPr>
          <p:nvPr/>
        </p:nvSpPr>
        <p:spPr>
          <a:xfrm>
            <a:off x="6202817" y="3613889"/>
            <a:ext cx="2450195" cy="2615742"/>
          </a:xfrm>
          <a:prstGeom prst="roundRect">
            <a:avLst/>
          </a:prstGeom>
        </p:spPr>
        <p:style>
          <a:lnRef idx="1">
            <a:schemeClr val="accent6"/>
          </a:lnRef>
          <a:fillRef idx="2">
            <a:schemeClr val="accent6"/>
          </a:fillRef>
          <a:effectRef idx="1">
            <a:schemeClr val="accent6"/>
          </a:effectRef>
          <a:fontRef idx="minor">
            <a:schemeClr val="dk1"/>
          </a:fontRef>
        </p:style>
        <p:txBody>
          <a:bodyPr lIns="1280160" tIns="0" rIns="0" bIns="2194560" rtlCol="0" anchor="ctr"/>
          <a:lstStyle/>
          <a:p>
            <a:pPr algn="ctr"/>
            <a:r>
              <a:rPr lang="hr-HR" sz="1600" dirty="0" err="1"/>
              <a:t>Dataverse</a:t>
            </a:r>
            <a:endParaRPr lang="en-US" sz="1600" dirty="0"/>
          </a:p>
        </p:txBody>
      </p:sp>
      <p:pic>
        <p:nvPicPr>
          <p:cNvPr id="19" name="Graphic 18" descr="Database outline">
            <a:extLst>
              <a:ext uri="{FF2B5EF4-FFF2-40B4-BE49-F238E27FC236}">
                <a16:creationId xmlns:a16="http://schemas.microsoft.com/office/drawing/2014/main" id="{ED79683A-382E-BE05-7710-377634EC17E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202817" y="4672875"/>
            <a:ext cx="1090835" cy="1090835"/>
          </a:xfrm>
          <a:prstGeom prst="rect">
            <a:avLst/>
          </a:prstGeom>
        </p:spPr>
      </p:pic>
      <p:pic>
        <p:nvPicPr>
          <p:cNvPr id="21" name="Picture 4" descr="Dataverse Thumbnail transparent PNG - StickPNG">
            <a:extLst>
              <a:ext uri="{FF2B5EF4-FFF2-40B4-BE49-F238E27FC236}">
                <a16:creationId xmlns:a16="http://schemas.microsoft.com/office/drawing/2014/main" id="{1B6EBBE6-19C4-9619-2E0F-3A757C94C3C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88712" y="5239741"/>
            <a:ext cx="329930" cy="329930"/>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descr="A picture containing purple, colorfulness, magenta, violet&#10;&#10;Description automatically generated">
            <a:extLst>
              <a:ext uri="{FF2B5EF4-FFF2-40B4-BE49-F238E27FC236}">
                <a16:creationId xmlns:a16="http://schemas.microsoft.com/office/drawing/2014/main" id="{9838D1B9-CC9A-9F0C-F13E-1A68FACE1FD4}"/>
              </a:ext>
            </a:extLst>
          </p:cNvPr>
          <p:cNvPicPr>
            <a:picLocks noChangeAspect="1"/>
          </p:cNvPicPr>
          <p:nvPr/>
        </p:nvPicPr>
        <p:blipFill>
          <a:blip r:embed="rId10"/>
          <a:stretch>
            <a:fillRect/>
          </a:stretch>
        </p:blipFill>
        <p:spPr>
          <a:xfrm>
            <a:off x="7860469" y="4484911"/>
            <a:ext cx="728282" cy="728282"/>
          </a:xfrm>
          <a:prstGeom prst="rect">
            <a:avLst/>
          </a:prstGeom>
        </p:spPr>
      </p:pic>
      <p:pic>
        <p:nvPicPr>
          <p:cNvPr id="25" name="Picture 14">
            <a:extLst>
              <a:ext uri="{FF2B5EF4-FFF2-40B4-BE49-F238E27FC236}">
                <a16:creationId xmlns:a16="http://schemas.microsoft.com/office/drawing/2014/main" id="{06911C05-489C-A8B6-3E5C-DCD1A544B2C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429392" y="4263826"/>
            <a:ext cx="344097" cy="344097"/>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6" descr="power-automate-logo-800-600 - PPM Works, Inc.">
            <a:extLst>
              <a:ext uri="{FF2B5EF4-FFF2-40B4-BE49-F238E27FC236}">
                <a16:creationId xmlns:a16="http://schemas.microsoft.com/office/drawing/2014/main" id="{69ED2701-F71E-6529-155A-22B958B0DE4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423521" y="4877578"/>
            <a:ext cx="699935" cy="699935"/>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8" descr="A picture containing graphics, symbol&#10;&#10;Description automatically generated">
            <a:extLst>
              <a:ext uri="{FF2B5EF4-FFF2-40B4-BE49-F238E27FC236}">
                <a16:creationId xmlns:a16="http://schemas.microsoft.com/office/drawing/2014/main" id="{D8E6C201-CE0B-F35B-2FC8-1CBCBA39C804}"/>
              </a:ext>
            </a:extLst>
          </p:cNvPr>
          <p:cNvPicPr>
            <a:picLocks noChangeAspect="1"/>
          </p:cNvPicPr>
          <p:nvPr/>
        </p:nvPicPr>
        <p:blipFill>
          <a:blip r:embed="rId13"/>
          <a:stretch>
            <a:fillRect/>
          </a:stretch>
        </p:blipFill>
        <p:spPr>
          <a:xfrm>
            <a:off x="7792516" y="5484387"/>
            <a:ext cx="796235" cy="398118"/>
          </a:xfrm>
          <a:prstGeom prst="rect">
            <a:avLst/>
          </a:prstGeom>
        </p:spPr>
      </p:pic>
      <p:pic>
        <p:nvPicPr>
          <p:cNvPr id="31" name="Picture 20" descr="Power Platform - m-hance">
            <a:extLst>
              <a:ext uri="{FF2B5EF4-FFF2-40B4-BE49-F238E27FC236}">
                <a16:creationId xmlns:a16="http://schemas.microsoft.com/office/drawing/2014/main" id="{9FFBE48C-BAFB-2490-23E0-011A6D06E64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859095" y="3602043"/>
            <a:ext cx="1303434" cy="614964"/>
          </a:xfrm>
          <a:prstGeom prst="rect">
            <a:avLst/>
          </a:prstGeom>
          <a:noFill/>
          <a:extLst>
            <a:ext uri="{909E8E84-426E-40DD-AFC4-6F175D3DCCD1}">
              <a14:hiddenFill xmlns:a14="http://schemas.microsoft.com/office/drawing/2010/main">
                <a:solidFill>
                  <a:srgbClr val="FFFFFF"/>
                </a:solidFill>
              </a14:hiddenFill>
            </a:ext>
          </a:extLst>
        </p:spPr>
      </p:pic>
      <p:pic>
        <p:nvPicPr>
          <p:cNvPr id="33" name="Graphic 32" descr="Bar graph with upward trend outline">
            <a:extLst>
              <a:ext uri="{FF2B5EF4-FFF2-40B4-BE49-F238E27FC236}">
                <a16:creationId xmlns:a16="http://schemas.microsoft.com/office/drawing/2014/main" id="{16DAB2C9-0EA8-C067-8601-59D82D8CF6F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040365" y="5483879"/>
            <a:ext cx="451758" cy="451758"/>
          </a:xfrm>
          <a:prstGeom prst="rect">
            <a:avLst/>
          </a:prstGeom>
        </p:spPr>
      </p:pic>
      <p:cxnSp>
        <p:nvCxnSpPr>
          <p:cNvPr id="34" name="Connector: Elbow 33">
            <a:extLst>
              <a:ext uri="{FF2B5EF4-FFF2-40B4-BE49-F238E27FC236}">
                <a16:creationId xmlns:a16="http://schemas.microsoft.com/office/drawing/2014/main" id="{8EB60A2E-EA4F-BC91-DFA5-7C6C444CC695}"/>
              </a:ext>
            </a:extLst>
          </p:cNvPr>
          <p:cNvCxnSpPr/>
          <p:nvPr/>
        </p:nvCxnSpPr>
        <p:spPr>
          <a:xfrm>
            <a:off x="4474029" y="4392386"/>
            <a:ext cx="1714500" cy="642258"/>
          </a:xfrm>
          <a:prstGeom prst="bentConnector3">
            <a:avLst/>
          </a:prstGeom>
          <a:ln>
            <a:headEnd type="none" w="lg" len="med"/>
            <a:tailEnd type="triangle"/>
          </a:ln>
        </p:spPr>
        <p:style>
          <a:lnRef idx="1">
            <a:schemeClr val="accent4"/>
          </a:lnRef>
          <a:fillRef idx="0">
            <a:schemeClr val="accent4"/>
          </a:fillRef>
          <a:effectRef idx="0">
            <a:schemeClr val="accent4"/>
          </a:effectRef>
          <a:fontRef idx="minor">
            <a:schemeClr val="tx1"/>
          </a:fontRef>
        </p:style>
      </p:cxnSp>
      <p:sp>
        <p:nvSpPr>
          <p:cNvPr id="35" name="TextBox 34">
            <a:extLst>
              <a:ext uri="{FF2B5EF4-FFF2-40B4-BE49-F238E27FC236}">
                <a16:creationId xmlns:a16="http://schemas.microsoft.com/office/drawing/2014/main" id="{0EBAA185-90A0-9285-ABAE-3C290AD47E47}"/>
              </a:ext>
            </a:extLst>
          </p:cNvPr>
          <p:cNvSpPr txBox="1"/>
          <p:nvPr/>
        </p:nvSpPr>
        <p:spPr>
          <a:xfrm>
            <a:off x="4767943" y="4125686"/>
            <a:ext cx="1126672" cy="184666"/>
          </a:xfrm>
          <a:prstGeom prst="rect">
            <a:avLst/>
          </a:prstGeom>
          <a:noFill/>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r>
              <a:rPr lang="en-US" sz="1200" dirty="0">
                <a:solidFill>
                  <a:srgbClr val="FF0000"/>
                </a:solidFill>
                <a:cs typeface="Segoe UI"/>
              </a:rPr>
              <a:t>Business Events</a:t>
            </a:r>
            <a:endParaRPr lang="en-US" sz="2000" dirty="0" err="1">
              <a:solidFill>
                <a:srgbClr val="FF0000"/>
              </a:solidFill>
            </a:endParaRPr>
          </a:p>
        </p:txBody>
      </p:sp>
    </p:spTree>
    <p:extLst>
      <p:ext uri="{BB962C8B-B14F-4D97-AF65-F5344CB8AC3E}">
        <p14:creationId xmlns:p14="http://schemas.microsoft.com/office/powerpoint/2010/main" val="16909537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ppt_x"/>
                                          </p:val>
                                        </p:tav>
                                        <p:tav tm="100000">
                                          <p:val>
                                            <p:strVal val="#ppt_x"/>
                                          </p:val>
                                        </p:tav>
                                      </p:tavLst>
                                    </p:anim>
                                    <p:anim calcmode="lin" valueType="num">
                                      <p:cBhvr additive="base">
                                        <p:cTn id="36" dur="500" fill="hold"/>
                                        <p:tgtEl>
                                          <p:spTgt spid="1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500" fill="hold"/>
                                        <p:tgtEl>
                                          <p:spTgt spid="21"/>
                                        </p:tgtEl>
                                        <p:attrNameLst>
                                          <p:attrName>ppt_x</p:attrName>
                                        </p:attrNameLst>
                                      </p:cBhvr>
                                      <p:tavLst>
                                        <p:tav tm="0">
                                          <p:val>
                                            <p:strVal val="#ppt_x"/>
                                          </p:val>
                                        </p:tav>
                                        <p:tav tm="100000">
                                          <p:val>
                                            <p:strVal val="#ppt_x"/>
                                          </p:val>
                                        </p:tav>
                                      </p:tavLst>
                                    </p:anim>
                                    <p:anim calcmode="lin" valueType="num">
                                      <p:cBhvr additive="base">
                                        <p:cTn id="40" dur="500" fill="hold"/>
                                        <p:tgtEl>
                                          <p:spTgt spid="21"/>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ppt_x"/>
                                          </p:val>
                                        </p:tav>
                                        <p:tav tm="100000">
                                          <p:val>
                                            <p:strVal val="#ppt_x"/>
                                          </p:val>
                                        </p:tav>
                                      </p:tavLst>
                                    </p:anim>
                                    <p:anim calcmode="lin" valueType="num">
                                      <p:cBhvr additive="base">
                                        <p:cTn id="44" dur="500" fill="hold"/>
                                        <p:tgtEl>
                                          <p:spTgt spid="23"/>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500" fill="hold"/>
                                        <p:tgtEl>
                                          <p:spTgt spid="25"/>
                                        </p:tgtEl>
                                        <p:attrNameLst>
                                          <p:attrName>ppt_x</p:attrName>
                                        </p:attrNameLst>
                                      </p:cBhvr>
                                      <p:tavLst>
                                        <p:tav tm="0">
                                          <p:val>
                                            <p:strVal val="#ppt_x"/>
                                          </p:val>
                                        </p:tav>
                                        <p:tav tm="100000">
                                          <p:val>
                                            <p:strVal val="#ppt_x"/>
                                          </p:val>
                                        </p:tav>
                                      </p:tavLst>
                                    </p:anim>
                                    <p:anim calcmode="lin" valueType="num">
                                      <p:cBhvr additive="base">
                                        <p:cTn id="48" dur="500" fill="hold"/>
                                        <p:tgtEl>
                                          <p:spTgt spid="25"/>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ppt_x"/>
                                          </p:val>
                                        </p:tav>
                                        <p:tav tm="100000">
                                          <p:val>
                                            <p:strVal val="#ppt_x"/>
                                          </p:val>
                                        </p:tav>
                                      </p:tavLst>
                                    </p:anim>
                                    <p:anim calcmode="lin" valueType="num">
                                      <p:cBhvr additive="base">
                                        <p:cTn id="52" dur="500" fill="hold"/>
                                        <p:tgtEl>
                                          <p:spTgt spid="27"/>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additive="base">
                                        <p:cTn id="55" dur="500" fill="hold"/>
                                        <p:tgtEl>
                                          <p:spTgt spid="29"/>
                                        </p:tgtEl>
                                        <p:attrNameLst>
                                          <p:attrName>ppt_x</p:attrName>
                                        </p:attrNameLst>
                                      </p:cBhvr>
                                      <p:tavLst>
                                        <p:tav tm="0">
                                          <p:val>
                                            <p:strVal val="#ppt_x"/>
                                          </p:val>
                                        </p:tav>
                                        <p:tav tm="100000">
                                          <p:val>
                                            <p:strVal val="#ppt_x"/>
                                          </p:val>
                                        </p:tav>
                                      </p:tavLst>
                                    </p:anim>
                                    <p:anim calcmode="lin" valueType="num">
                                      <p:cBhvr additive="base">
                                        <p:cTn id="56" dur="500" fill="hold"/>
                                        <p:tgtEl>
                                          <p:spTgt spid="29"/>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1"/>
                                        </p:tgtEl>
                                        <p:attrNameLst>
                                          <p:attrName>style.visibility</p:attrName>
                                        </p:attrNameLst>
                                      </p:cBhvr>
                                      <p:to>
                                        <p:strVal val="visible"/>
                                      </p:to>
                                    </p:set>
                                    <p:anim calcmode="lin" valueType="num">
                                      <p:cBhvr additive="base">
                                        <p:cTn id="59" dur="500" fill="hold"/>
                                        <p:tgtEl>
                                          <p:spTgt spid="31"/>
                                        </p:tgtEl>
                                        <p:attrNameLst>
                                          <p:attrName>ppt_x</p:attrName>
                                        </p:attrNameLst>
                                      </p:cBhvr>
                                      <p:tavLst>
                                        <p:tav tm="0">
                                          <p:val>
                                            <p:strVal val="#ppt_x"/>
                                          </p:val>
                                        </p:tav>
                                        <p:tav tm="100000">
                                          <p:val>
                                            <p:strVal val="#ppt_x"/>
                                          </p:val>
                                        </p:tav>
                                      </p:tavLst>
                                    </p:anim>
                                    <p:anim calcmode="lin" valueType="num">
                                      <p:cBhvr additive="base">
                                        <p:cTn id="60" dur="500" fill="hold"/>
                                        <p:tgtEl>
                                          <p:spTgt spid="31"/>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33"/>
                                        </p:tgtEl>
                                        <p:attrNameLst>
                                          <p:attrName>style.visibility</p:attrName>
                                        </p:attrNameLst>
                                      </p:cBhvr>
                                      <p:to>
                                        <p:strVal val="visible"/>
                                      </p:to>
                                    </p:set>
                                    <p:anim calcmode="lin" valueType="num">
                                      <p:cBhvr additive="base">
                                        <p:cTn id="63" dur="500" fill="hold"/>
                                        <p:tgtEl>
                                          <p:spTgt spid="33"/>
                                        </p:tgtEl>
                                        <p:attrNameLst>
                                          <p:attrName>ppt_x</p:attrName>
                                        </p:attrNameLst>
                                      </p:cBhvr>
                                      <p:tavLst>
                                        <p:tav tm="0">
                                          <p:val>
                                            <p:strVal val="#ppt_x"/>
                                          </p:val>
                                        </p:tav>
                                        <p:tav tm="100000">
                                          <p:val>
                                            <p:strVal val="#ppt_x"/>
                                          </p:val>
                                        </p:tav>
                                      </p:tavLst>
                                    </p:anim>
                                    <p:anim calcmode="lin" valueType="num">
                                      <p:cBhvr additive="base">
                                        <p:cTn id="64"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35"/>
                                        </p:tgtEl>
                                        <p:attrNameLst>
                                          <p:attrName>style.visibility</p:attrName>
                                        </p:attrNameLst>
                                      </p:cBhvr>
                                      <p:to>
                                        <p:strVal val="visible"/>
                                      </p:to>
                                    </p:set>
                                    <p:anim calcmode="lin" valueType="num">
                                      <p:cBhvr additive="base">
                                        <p:cTn id="69" dur="500" fill="hold"/>
                                        <p:tgtEl>
                                          <p:spTgt spid="35"/>
                                        </p:tgtEl>
                                        <p:attrNameLst>
                                          <p:attrName>ppt_x</p:attrName>
                                        </p:attrNameLst>
                                      </p:cBhvr>
                                      <p:tavLst>
                                        <p:tav tm="0">
                                          <p:val>
                                            <p:strVal val="#ppt_x"/>
                                          </p:val>
                                        </p:tav>
                                        <p:tav tm="100000">
                                          <p:val>
                                            <p:strVal val="#ppt_x"/>
                                          </p:val>
                                        </p:tav>
                                      </p:tavLst>
                                    </p:anim>
                                    <p:anim calcmode="lin" valueType="num">
                                      <p:cBhvr additive="base">
                                        <p:cTn id="70" dur="500" fill="hold"/>
                                        <p:tgtEl>
                                          <p:spTgt spid="35"/>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additive="base">
                                        <p:cTn id="73" dur="500" fill="hold"/>
                                        <p:tgtEl>
                                          <p:spTgt spid="34"/>
                                        </p:tgtEl>
                                        <p:attrNameLst>
                                          <p:attrName>ppt_x</p:attrName>
                                        </p:attrNameLst>
                                      </p:cBhvr>
                                      <p:tavLst>
                                        <p:tav tm="0">
                                          <p:val>
                                            <p:strVal val="#ppt_x"/>
                                          </p:val>
                                        </p:tav>
                                        <p:tav tm="100000">
                                          <p:val>
                                            <p:strVal val="#ppt_x"/>
                                          </p:val>
                                        </p:tav>
                                      </p:tavLst>
                                    </p:anim>
                                    <p:anim calcmode="lin" valueType="num">
                                      <p:cBhvr additive="base">
                                        <p:cTn id="74"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7" grpId="0" animBg="1"/>
      <p:bldP spid="3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B783A02-BD97-88E2-B0DE-07E6586A9351}"/>
              </a:ext>
            </a:extLst>
          </p:cNvPr>
          <p:cNvSpPr>
            <a:spLocks noGrp="1"/>
          </p:cNvSpPr>
          <p:nvPr>
            <p:ph type="title"/>
          </p:nvPr>
        </p:nvSpPr>
        <p:spPr/>
        <p:txBody>
          <a:bodyPr/>
          <a:lstStyle/>
          <a:p>
            <a:r>
              <a:rPr lang="en-GB" dirty="0"/>
              <a:t>Demo</a:t>
            </a:r>
          </a:p>
        </p:txBody>
      </p:sp>
      <p:sp>
        <p:nvSpPr>
          <p:cNvPr id="5" name="Text Placeholder 4">
            <a:extLst>
              <a:ext uri="{FF2B5EF4-FFF2-40B4-BE49-F238E27FC236}">
                <a16:creationId xmlns:a16="http://schemas.microsoft.com/office/drawing/2014/main" id="{4349368E-8668-E3D7-7FAD-D2ED033E0FDF}"/>
              </a:ext>
            </a:extLst>
          </p:cNvPr>
          <p:cNvSpPr>
            <a:spLocks noGrp="1"/>
          </p:cNvSpPr>
          <p:nvPr>
            <p:ph type="body" sz="quarter" idx="12"/>
          </p:nvPr>
        </p:nvSpPr>
        <p:spPr/>
        <p:txBody>
          <a:bodyPr/>
          <a:lstStyle/>
          <a:p>
            <a:r>
              <a:rPr lang="hr-HR" dirty="0"/>
              <a:t>Business </a:t>
            </a:r>
            <a:r>
              <a:rPr lang="hr-HR" dirty="0" err="1"/>
              <a:t>Events</a:t>
            </a:r>
            <a:endParaRPr lang="en-GB" dirty="0"/>
          </a:p>
        </p:txBody>
      </p:sp>
    </p:spTree>
    <p:extLst>
      <p:ext uri="{BB962C8B-B14F-4D97-AF65-F5344CB8AC3E}">
        <p14:creationId xmlns:p14="http://schemas.microsoft.com/office/powerpoint/2010/main" val="3890576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8D95BCF-DAD5-936B-F877-F1ABBD430BC5}"/>
              </a:ext>
            </a:extLst>
          </p:cNvPr>
          <p:cNvSpPr>
            <a:spLocks noGrp="1"/>
          </p:cNvSpPr>
          <p:nvPr>
            <p:ph type="title"/>
          </p:nvPr>
        </p:nvSpPr>
        <p:spPr/>
        <p:txBody>
          <a:bodyPr/>
          <a:lstStyle/>
          <a:p>
            <a:r>
              <a:rPr lang="en-GB" dirty="0"/>
              <a:t>Dataflows with Power Query</a:t>
            </a:r>
          </a:p>
        </p:txBody>
      </p:sp>
      <p:sp>
        <p:nvSpPr>
          <p:cNvPr id="5" name="Text Placeholder 4">
            <a:extLst>
              <a:ext uri="{FF2B5EF4-FFF2-40B4-BE49-F238E27FC236}">
                <a16:creationId xmlns:a16="http://schemas.microsoft.com/office/drawing/2014/main" id="{FDD724D7-639C-5F91-4E21-CCABC0D7C82A}"/>
              </a:ext>
            </a:extLst>
          </p:cNvPr>
          <p:cNvSpPr>
            <a:spLocks noGrp="1"/>
          </p:cNvSpPr>
          <p:nvPr>
            <p:ph type="body" sz="quarter" idx="10"/>
          </p:nvPr>
        </p:nvSpPr>
        <p:spPr>
          <a:xfrm>
            <a:off x="584200" y="1435497"/>
            <a:ext cx="11018520" cy="1378839"/>
          </a:xfrm>
        </p:spPr>
        <p:txBody>
          <a:bodyPr/>
          <a:lstStyle/>
          <a:p>
            <a:r>
              <a:rPr lang="en-GB" dirty="0"/>
              <a:t>Self service data preparation technology. </a:t>
            </a:r>
          </a:p>
          <a:p>
            <a:r>
              <a:rPr lang="en-GB" dirty="0"/>
              <a:t>Enable customers to transform and load data into Dataverse environment, Power BI workspaces or Data Lake.</a:t>
            </a:r>
          </a:p>
        </p:txBody>
      </p:sp>
      <p:pic>
        <p:nvPicPr>
          <p:cNvPr id="6" name="Picture 2" descr="Microsoft Apps">
            <a:extLst>
              <a:ext uri="{FF2B5EF4-FFF2-40B4-BE49-F238E27FC236}">
                <a16:creationId xmlns:a16="http://schemas.microsoft.com/office/drawing/2014/main" id="{8F1E3A03-02F0-CBC6-692F-3DC2EA21B25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273" r="27243"/>
          <a:stretch/>
        </p:blipFill>
        <p:spPr bwMode="auto">
          <a:xfrm>
            <a:off x="405490" y="3300485"/>
            <a:ext cx="1023506" cy="10888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Find the right app | Microsoft AppSource">
            <a:extLst>
              <a:ext uri="{FF2B5EF4-FFF2-40B4-BE49-F238E27FC236}">
                <a16:creationId xmlns:a16="http://schemas.microsoft.com/office/drawing/2014/main" id="{2A0631C7-DD2A-6BCA-6E66-5671544496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784" y="4474535"/>
            <a:ext cx="882258" cy="88225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Excel Icon for Free Download | FreeImages">
            <a:extLst>
              <a:ext uri="{FF2B5EF4-FFF2-40B4-BE49-F238E27FC236}">
                <a16:creationId xmlns:a16="http://schemas.microsoft.com/office/drawing/2014/main" id="{C3EC3B16-AF0F-02D6-4D4F-E165FCA142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88" y="5541961"/>
            <a:ext cx="928254" cy="928254"/>
          </a:xfrm>
          <a:prstGeom prst="rect">
            <a:avLst/>
          </a:prstGeom>
          <a:noFill/>
          <a:extLst>
            <a:ext uri="{909E8E84-426E-40DD-AFC4-6F175D3DCCD1}">
              <a14:hiddenFill xmlns:a14="http://schemas.microsoft.com/office/drawing/2010/main">
                <a:solidFill>
                  <a:srgbClr val="FFFFFF"/>
                </a:solidFill>
              </a14:hiddenFill>
            </a:ext>
          </a:extLst>
        </p:spPr>
      </p:pic>
      <p:sp>
        <p:nvSpPr>
          <p:cNvPr id="9" name="Arrow: Right 8">
            <a:extLst>
              <a:ext uri="{FF2B5EF4-FFF2-40B4-BE49-F238E27FC236}">
                <a16:creationId xmlns:a16="http://schemas.microsoft.com/office/drawing/2014/main" id="{86EF322D-FC6D-E91C-88D3-55443CEBF2B3}"/>
              </a:ext>
            </a:extLst>
          </p:cNvPr>
          <p:cNvSpPr/>
          <p:nvPr/>
        </p:nvSpPr>
        <p:spPr>
          <a:xfrm>
            <a:off x="1880999" y="4389321"/>
            <a:ext cx="1532659" cy="9674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10" descr="Power Query Dataflows - Connectors | Microsoft Learn">
            <a:extLst>
              <a:ext uri="{FF2B5EF4-FFF2-40B4-BE49-F238E27FC236}">
                <a16:creationId xmlns:a16="http://schemas.microsoft.com/office/drawing/2014/main" id="{006B88B5-91D1-517B-2AB5-498223C4C23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9615" y="4456987"/>
            <a:ext cx="832139" cy="832139"/>
          </a:xfrm>
          <a:prstGeom prst="rect">
            <a:avLst/>
          </a:prstGeom>
          <a:noFill/>
          <a:extLst>
            <a:ext uri="{909E8E84-426E-40DD-AFC4-6F175D3DCCD1}">
              <a14:hiddenFill xmlns:a14="http://schemas.microsoft.com/office/drawing/2010/main">
                <a:solidFill>
                  <a:srgbClr val="FFFFFF"/>
                </a:solidFill>
              </a14:hiddenFill>
            </a:ext>
          </a:extLst>
        </p:spPr>
      </p:pic>
      <p:sp>
        <p:nvSpPr>
          <p:cNvPr id="11" name="Arrow: Right 10">
            <a:extLst>
              <a:ext uri="{FF2B5EF4-FFF2-40B4-BE49-F238E27FC236}">
                <a16:creationId xmlns:a16="http://schemas.microsoft.com/office/drawing/2014/main" id="{D03D7660-646C-A9F2-81BF-4B5BD03A4988}"/>
              </a:ext>
            </a:extLst>
          </p:cNvPr>
          <p:cNvSpPr/>
          <p:nvPr/>
        </p:nvSpPr>
        <p:spPr>
          <a:xfrm>
            <a:off x="5297711" y="4431928"/>
            <a:ext cx="1532659" cy="9674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2" descr="Microsoft Dataverse | Avantiico">
            <a:extLst>
              <a:ext uri="{FF2B5EF4-FFF2-40B4-BE49-F238E27FC236}">
                <a16:creationId xmlns:a16="http://schemas.microsoft.com/office/drawing/2014/main" id="{808008C1-92D8-A832-B18F-062608E193F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23116" y="4127402"/>
            <a:ext cx="1491307" cy="1491307"/>
          </a:xfrm>
          <a:prstGeom prst="rect">
            <a:avLst/>
          </a:prstGeom>
          <a:noFill/>
          <a:extLst>
            <a:ext uri="{909E8E84-426E-40DD-AFC4-6F175D3DCCD1}">
              <a14:hiddenFill xmlns:a14="http://schemas.microsoft.com/office/drawing/2010/main">
                <a:solidFill>
                  <a:srgbClr val="FFFFFF"/>
                </a:solidFill>
              </a14:hiddenFill>
            </a:ext>
          </a:extLst>
        </p:spPr>
      </p:pic>
      <p:sp>
        <p:nvSpPr>
          <p:cNvPr id="13" name="Arrow: Right 12">
            <a:extLst>
              <a:ext uri="{FF2B5EF4-FFF2-40B4-BE49-F238E27FC236}">
                <a16:creationId xmlns:a16="http://schemas.microsoft.com/office/drawing/2014/main" id="{941211BB-DD60-5F63-33E2-32E59CFF2A6C}"/>
              </a:ext>
            </a:extLst>
          </p:cNvPr>
          <p:cNvSpPr/>
          <p:nvPr/>
        </p:nvSpPr>
        <p:spPr>
          <a:xfrm>
            <a:off x="9108897" y="4389319"/>
            <a:ext cx="1532659" cy="9674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4" descr="Power BI Icon Logo PNG Vector (SVG) Free Download">
            <a:extLst>
              <a:ext uri="{FF2B5EF4-FFF2-40B4-BE49-F238E27FC236}">
                <a16:creationId xmlns:a16="http://schemas.microsoft.com/office/drawing/2014/main" id="{92DC930B-D245-F297-AD0B-C9859E13C0D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066160" y="2445947"/>
            <a:ext cx="725605" cy="96747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6" descr="Power Platform New Icons 2020 | Summit Bajracharya">
            <a:extLst>
              <a:ext uri="{FF2B5EF4-FFF2-40B4-BE49-F238E27FC236}">
                <a16:creationId xmlns:a16="http://schemas.microsoft.com/office/drawing/2014/main" id="{C146388E-542B-042F-B0D1-51E7FF71C6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964835" y="3588513"/>
            <a:ext cx="928254" cy="928254"/>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8" descr="Power Platform New Icons 2020 | Summit Bajracharya">
            <a:extLst>
              <a:ext uri="{FF2B5EF4-FFF2-40B4-BE49-F238E27FC236}">
                <a16:creationId xmlns:a16="http://schemas.microsoft.com/office/drawing/2014/main" id="{99C22B3F-A20F-2317-CFC6-531426FAE91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964835" y="4679518"/>
            <a:ext cx="1020041" cy="102004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0" descr="power virtual agents colored&quot; Icon - Download for free – Iconduck">
            <a:extLst>
              <a:ext uri="{FF2B5EF4-FFF2-40B4-BE49-F238E27FC236}">
                <a16:creationId xmlns:a16="http://schemas.microsoft.com/office/drawing/2014/main" id="{E74010AD-AEE4-9FED-3172-2C6C50E9416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948382" y="5852354"/>
            <a:ext cx="1052946" cy="1005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814928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par>
                                <p:cTn id="27" presetID="10" presetClass="entr" presetSubtype="0"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par>
                                <p:cTn id="35" presetID="10"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10" presetClass="entr" presetSubtype="0"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par>
                                <p:cTn id="41" presetID="10" presetClass="entr" presetSubtype="0"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par>
                                <p:cTn id="44" presetID="10" presetClass="entr" presetSubtype="0" fill="hold"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DE4ED82-E200-914F-D1BF-C2AE33433DCB}"/>
              </a:ext>
            </a:extLst>
          </p:cNvPr>
          <p:cNvSpPr>
            <a:spLocks noGrp="1"/>
          </p:cNvSpPr>
          <p:nvPr>
            <p:ph type="title"/>
          </p:nvPr>
        </p:nvSpPr>
        <p:spPr/>
        <p:txBody>
          <a:bodyPr/>
          <a:lstStyle/>
          <a:p>
            <a:r>
              <a:rPr lang="en-GB" dirty="0"/>
              <a:t>Demo</a:t>
            </a:r>
          </a:p>
        </p:txBody>
      </p:sp>
      <p:sp>
        <p:nvSpPr>
          <p:cNvPr id="5" name="Text Placeholder 4">
            <a:extLst>
              <a:ext uri="{FF2B5EF4-FFF2-40B4-BE49-F238E27FC236}">
                <a16:creationId xmlns:a16="http://schemas.microsoft.com/office/drawing/2014/main" id="{7E5B941F-FF24-ABA8-22B6-B1498B4B995C}"/>
              </a:ext>
            </a:extLst>
          </p:cNvPr>
          <p:cNvSpPr>
            <a:spLocks noGrp="1"/>
          </p:cNvSpPr>
          <p:nvPr>
            <p:ph type="body" sz="quarter" idx="12"/>
          </p:nvPr>
        </p:nvSpPr>
        <p:spPr/>
        <p:txBody>
          <a:bodyPr/>
          <a:lstStyle/>
          <a:p>
            <a:r>
              <a:rPr lang="en-GB" dirty="0"/>
              <a:t>Dataflows with Power Query</a:t>
            </a:r>
          </a:p>
        </p:txBody>
      </p:sp>
    </p:spTree>
    <p:extLst>
      <p:ext uri="{BB962C8B-B14F-4D97-AF65-F5344CB8AC3E}">
        <p14:creationId xmlns:p14="http://schemas.microsoft.com/office/powerpoint/2010/main" val="4028603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E0A9FD-B003-D690-3073-D904D0AFF7C4}"/>
              </a:ext>
            </a:extLst>
          </p:cNvPr>
          <p:cNvSpPr>
            <a:spLocks noGrp="1"/>
          </p:cNvSpPr>
          <p:nvPr>
            <p:ph type="title"/>
          </p:nvPr>
        </p:nvSpPr>
        <p:spPr/>
        <p:txBody>
          <a:bodyPr/>
          <a:lstStyle/>
          <a:p>
            <a:r>
              <a:rPr lang="en-GB" dirty="0"/>
              <a:t>Power Apps</a:t>
            </a:r>
          </a:p>
        </p:txBody>
      </p:sp>
      <p:sp>
        <p:nvSpPr>
          <p:cNvPr id="5" name="Text Placeholder 4">
            <a:extLst>
              <a:ext uri="{FF2B5EF4-FFF2-40B4-BE49-F238E27FC236}">
                <a16:creationId xmlns:a16="http://schemas.microsoft.com/office/drawing/2014/main" id="{08435412-21A9-8560-F3D5-EE52C5DCC6EA}"/>
              </a:ext>
            </a:extLst>
          </p:cNvPr>
          <p:cNvSpPr>
            <a:spLocks noGrp="1"/>
          </p:cNvSpPr>
          <p:nvPr>
            <p:ph type="body" sz="quarter" idx="10"/>
          </p:nvPr>
        </p:nvSpPr>
        <p:spPr>
          <a:xfrm>
            <a:off x="584200" y="1435497"/>
            <a:ext cx="11018520" cy="1378839"/>
          </a:xfrm>
        </p:spPr>
        <p:txBody>
          <a:bodyPr/>
          <a:lstStyle/>
          <a:p>
            <a:r>
              <a:rPr lang="en-GB" dirty="0"/>
              <a:t>Build mobile first and web UI for custom Business Central scenarios. </a:t>
            </a:r>
          </a:p>
          <a:p>
            <a:r>
              <a:rPr lang="en-GB" dirty="0"/>
              <a:t>Connect directly to Dynamics 365 Business Central or utilize Dataverse as data source.</a:t>
            </a:r>
          </a:p>
        </p:txBody>
      </p:sp>
    </p:spTree>
    <p:extLst>
      <p:ext uri="{BB962C8B-B14F-4D97-AF65-F5344CB8AC3E}">
        <p14:creationId xmlns:p14="http://schemas.microsoft.com/office/powerpoint/2010/main" val="503882835"/>
      </p:ext>
    </p:extLst>
  </p:cSld>
  <p:clrMapOvr>
    <a:masterClrMapping/>
  </p:clrMapOvr>
  <p:transition>
    <p:fad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F6E8BA1-B8CE-7CDA-2B94-676A74103DB0}"/>
              </a:ext>
            </a:extLst>
          </p:cNvPr>
          <p:cNvSpPr>
            <a:spLocks noGrp="1"/>
          </p:cNvSpPr>
          <p:nvPr>
            <p:ph type="title"/>
          </p:nvPr>
        </p:nvSpPr>
        <p:spPr>
          <a:xfrm>
            <a:off x="501754" y="2851053"/>
            <a:ext cx="9144000" cy="553998"/>
          </a:xfrm>
        </p:spPr>
        <p:txBody>
          <a:bodyPr/>
          <a:lstStyle/>
          <a:p>
            <a:r>
              <a:rPr lang="en-GB" dirty="0"/>
              <a:t>Demo	</a:t>
            </a:r>
          </a:p>
        </p:txBody>
      </p:sp>
      <p:sp>
        <p:nvSpPr>
          <p:cNvPr id="5" name="Text Placeholder 4">
            <a:extLst>
              <a:ext uri="{FF2B5EF4-FFF2-40B4-BE49-F238E27FC236}">
                <a16:creationId xmlns:a16="http://schemas.microsoft.com/office/drawing/2014/main" id="{6F4D81C5-8A7B-CBAB-B84B-66A570686DA1}"/>
              </a:ext>
            </a:extLst>
          </p:cNvPr>
          <p:cNvSpPr>
            <a:spLocks noGrp="1"/>
          </p:cNvSpPr>
          <p:nvPr>
            <p:ph type="body" sz="quarter" idx="12"/>
          </p:nvPr>
        </p:nvSpPr>
        <p:spPr/>
        <p:txBody>
          <a:bodyPr/>
          <a:lstStyle/>
          <a:p>
            <a:r>
              <a:rPr lang="en-GB" dirty="0"/>
              <a:t>Power Apps with Business Central data</a:t>
            </a:r>
          </a:p>
        </p:txBody>
      </p:sp>
    </p:spTree>
    <p:extLst>
      <p:ext uri="{BB962C8B-B14F-4D97-AF65-F5344CB8AC3E}">
        <p14:creationId xmlns:p14="http://schemas.microsoft.com/office/powerpoint/2010/main" val="2447488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1286D95-9E96-88F6-F010-2255519E7ED3}"/>
              </a:ext>
            </a:extLst>
          </p:cNvPr>
          <p:cNvSpPr>
            <a:spLocks noGrp="1"/>
          </p:cNvSpPr>
          <p:nvPr>
            <p:ph type="title"/>
          </p:nvPr>
        </p:nvSpPr>
        <p:spPr/>
        <p:txBody>
          <a:bodyPr/>
          <a:lstStyle/>
          <a:p>
            <a:r>
              <a:rPr lang="en-GB" dirty="0"/>
              <a:t>Thank you for your attention!</a:t>
            </a:r>
          </a:p>
        </p:txBody>
      </p:sp>
      <p:sp>
        <p:nvSpPr>
          <p:cNvPr id="5" name="Text Placeholder 4">
            <a:extLst>
              <a:ext uri="{FF2B5EF4-FFF2-40B4-BE49-F238E27FC236}">
                <a16:creationId xmlns:a16="http://schemas.microsoft.com/office/drawing/2014/main" id="{981C8343-46B8-DE82-D5E5-8205CF3FCF0E}"/>
              </a:ext>
            </a:extLst>
          </p:cNvPr>
          <p:cNvSpPr>
            <a:spLocks noGrp="1"/>
          </p:cNvSpPr>
          <p:nvPr>
            <p:ph type="body" sz="quarter" idx="10"/>
          </p:nvPr>
        </p:nvSpPr>
        <p:spPr>
          <a:xfrm>
            <a:off x="590007" y="2097881"/>
            <a:ext cx="5212080" cy="1015663"/>
          </a:xfrm>
        </p:spPr>
        <p:txBody>
          <a:bodyPr/>
          <a:lstStyle/>
          <a:p>
            <a:pPr marL="0" indent="0" algn="ctr">
              <a:buNone/>
            </a:pPr>
            <a:r>
              <a:rPr lang="en-GB" dirty="0"/>
              <a:t>Renato Fajdiga</a:t>
            </a:r>
          </a:p>
          <a:p>
            <a:pPr marL="0" indent="0" algn="ctr">
              <a:buNone/>
            </a:pPr>
            <a:r>
              <a:rPr lang="en-GB" dirty="0"/>
              <a:t>renato@derecjun.com	</a:t>
            </a:r>
          </a:p>
        </p:txBody>
      </p:sp>
      <p:sp>
        <p:nvSpPr>
          <p:cNvPr id="6" name="Text Placeholder 5">
            <a:extLst>
              <a:ext uri="{FF2B5EF4-FFF2-40B4-BE49-F238E27FC236}">
                <a16:creationId xmlns:a16="http://schemas.microsoft.com/office/drawing/2014/main" id="{D660CCF1-C549-C26E-EA94-B0225598CD5F}"/>
              </a:ext>
            </a:extLst>
          </p:cNvPr>
          <p:cNvSpPr>
            <a:spLocks noGrp="1"/>
          </p:cNvSpPr>
          <p:nvPr>
            <p:ph type="body" sz="quarter" idx="11"/>
          </p:nvPr>
        </p:nvSpPr>
        <p:spPr>
          <a:xfrm>
            <a:off x="6389915" y="2097881"/>
            <a:ext cx="5212080" cy="1015663"/>
          </a:xfrm>
        </p:spPr>
        <p:txBody>
          <a:bodyPr/>
          <a:lstStyle/>
          <a:p>
            <a:pPr marL="0" indent="0" algn="ctr">
              <a:buNone/>
            </a:pPr>
            <a:r>
              <a:rPr lang="en-GB" dirty="0"/>
              <a:t>Milan Milinčević</a:t>
            </a:r>
          </a:p>
          <a:p>
            <a:pPr marL="0" indent="0" algn="ctr">
              <a:buNone/>
            </a:pPr>
            <a:r>
              <a:rPr lang="en-GB" dirty="0"/>
              <a:t>Milan.Milincevic@factorial.hr</a:t>
            </a:r>
          </a:p>
        </p:txBody>
      </p:sp>
      <p:pic>
        <p:nvPicPr>
          <p:cNvPr id="7" name="Picture Placeholder 2">
            <a:extLst>
              <a:ext uri="{FF2B5EF4-FFF2-40B4-BE49-F238E27FC236}">
                <a16:creationId xmlns:a16="http://schemas.microsoft.com/office/drawing/2014/main" id="{74E49679-30B2-E7FA-72F6-FED62649296B}"/>
              </a:ext>
            </a:extLst>
          </p:cNvPr>
          <p:cNvPicPr>
            <a:picLocks noChangeAspect="1"/>
          </p:cNvPicPr>
          <p:nvPr/>
        </p:nvPicPr>
        <p:blipFill rotWithShape="1">
          <a:blip r:embed="rId2"/>
          <a:srcRect t="7601" b="7601"/>
          <a:stretch/>
        </p:blipFill>
        <p:spPr>
          <a:xfrm>
            <a:off x="8035380" y="3744457"/>
            <a:ext cx="1921150" cy="1921150"/>
          </a:xfrm>
          <a:prstGeom prst="flowChartConnector">
            <a:avLst/>
          </a:prstGeom>
        </p:spPr>
      </p:pic>
      <p:pic>
        <p:nvPicPr>
          <p:cNvPr id="8" name="Picture Placeholder 2" descr="A picture containing person, person, wall, indoor&#10;&#10;Description automatically generated">
            <a:extLst>
              <a:ext uri="{FF2B5EF4-FFF2-40B4-BE49-F238E27FC236}">
                <a16:creationId xmlns:a16="http://schemas.microsoft.com/office/drawing/2014/main" id="{99937E0E-D611-1BA3-72A2-238173212052}"/>
              </a:ext>
            </a:extLst>
          </p:cNvPr>
          <p:cNvPicPr>
            <a:picLocks noChangeAspect="1"/>
          </p:cNvPicPr>
          <p:nvPr/>
        </p:nvPicPr>
        <p:blipFill rotWithShape="1">
          <a:blip r:embed="rId3">
            <a:extLst>
              <a:ext uri="{28A0092B-C50C-407E-A947-70E740481C1C}">
                <a14:useLocalDpi xmlns:a14="http://schemas.microsoft.com/office/drawing/2010/main" val="0"/>
              </a:ext>
            </a:extLst>
          </a:blip>
          <a:srcRect l="11755" t="705" r="11693" b="10407"/>
          <a:stretch/>
        </p:blipFill>
        <p:spPr>
          <a:xfrm>
            <a:off x="2234221" y="3744457"/>
            <a:ext cx="1922400" cy="1922400"/>
          </a:xfrm>
          <a:prstGeom prst="flowChartConnector">
            <a:avLst/>
          </a:prstGeom>
        </p:spPr>
      </p:pic>
    </p:spTree>
    <p:extLst>
      <p:ext uri="{BB962C8B-B14F-4D97-AF65-F5344CB8AC3E}">
        <p14:creationId xmlns:p14="http://schemas.microsoft.com/office/powerpoint/2010/main" val="1517872551"/>
      </p:ext>
    </p:extLst>
  </p:cSld>
  <p:clrMapOvr>
    <a:masterClrMapping/>
  </p:clrMapOvr>
  <p:transition>
    <p:fad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5B15B64C-E2AB-BD9D-9533-6122FA033847}"/>
              </a:ext>
            </a:extLst>
          </p:cNvPr>
          <p:cNvSpPr txBox="1">
            <a:spLocks/>
          </p:cNvSpPr>
          <p:nvPr/>
        </p:nvSpPr>
        <p:spPr>
          <a:xfrm rot="903927">
            <a:off x="6807249" y="1892995"/>
            <a:ext cx="4132490" cy="3072010"/>
          </a:xfrm>
          <a:prstGeom prst="rect">
            <a:avLst/>
          </a:prstGeom>
        </p:spPr>
        <p:txBody>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HR" sz="2800" dirty="0">
                <a:solidFill>
                  <a:schemeClr val="tx1"/>
                </a:solidFill>
              </a:rPr>
              <a:t>This is not school, but we </a:t>
            </a:r>
          </a:p>
          <a:p>
            <a:r>
              <a:rPr lang="en-HR" sz="2800" dirty="0">
                <a:solidFill>
                  <a:srgbClr val="832B8F"/>
                </a:solidFill>
              </a:rPr>
              <a:t>love</a:t>
            </a:r>
            <a:r>
              <a:rPr lang="en-HR" sz="2800" dirty="0">
                <a:solidFill>
                  <a:schemeClr val="tx1"/>
                </a:solidFill>
              </a:rPr>
              <a:t> to get grades.</a:t>
            </a:r>
            <a:br>
              <a:rPr lang="en-HR" sz="2800" dirty="0">
                <a:solidFill>
                  <a:schemeClr val="tx1"/>
                </a:solidFill>
              </a:rPr>
            </a:br>
            <a:r>
              <a:rPr lang="en-HR" sz="2800" dirty="0">
                <a:solidFill>
                  <a:schemeClr val="tx1"/>
                </a:solidFill>
              </a:rPr>
              <a:t>Please fill out our </a:t>
            </a:r>
          </a:p>
          <a:p>
            <a:r>
              <a:rPr lang="en-HR" sz="2800" dirty="0">
                <a:solidFill>
                  <a:schemeClr val="tx1"/>
                </a:solidFill>
              </a:rPr>
              <a:t>questoineers and leave </a:t>
            </a:r>
          </a:p>
          <a:p>
            <a:r>
              <a:rPr lang="en-HR" sz="2800" dirty="0">
                <a:solidFill>
                  <a:schemeClr val="tx1"/>
                </a:solidFill>
              </a:rPr>
              <a:t>us your feedback.</a:t>
            </a:r>
            <a:br>
              <a:rPr lang="en-HR" sz="2800" dirty="0">
                <a:solidFill>
                  <a:schemeClr val="tx1"/>
                </a:solidFill>
              </a:rPr>
            </a:br>
            <a:r>
              <a:rPr lang="en-HR" sz="2800" dirty="0">
                <a:solidFill>
                  <a:schemeClr val="tx1"/>
                </a:solidFill>
              </a:rPr>
              <a:t>You may even </a:t>
            </a:r>
            <a:r>
              <a:rPr lang="en-HR" sz="2800" dirty="0">
                <a:solidFill>
                  <a:srgbClr val="ED2FA0"/>
                </a:solidFill>
              </a:rPr>
              <a:t>win</a:t>
            </a:r>
            <a:r>
              <a:rPr lang="en-HR" sz="2800" dirty="0">
                <a:solidFill>
                  <a:schemeClr val="tx1"/>
                </a:solidFill>
              </a:rPr>
              <a:t> some </a:t>
            </a:r>
          </a:p>
          <a:p>
            <a:r>
              <a:rPr lang="en-HR" sz="2800" dirty="0">
                <a:solidFill>
                  <a:schemeClr val="tx1"/>
                </a:solidFill>
              </a:rPr>
              <a:t>cool rewards.</a:t>
            </a:r>
          </a:p>
        </p:txBody>
      </p:sp>
    </p:spTree>
    <p:extLst>
      <p:ext uri="{BB962C8B-B14F-4D97-AF65-F5344CB8AC3E}">
        <p14:creationId xmlns:p14="http://schemas.microsoft.com/office/powerpoint/2010/main" val="2574566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E63CE9C2-82EA-874C-9BA4-00C33B3FC2E8}" vid="{D9AD0D0C-C573-6442-869B-93F2C6AC17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2.xml><?xml version="1.0" encoding="utf-8"?>
<ds:datastoreItem xmlns:ds="http://schemas.openxmlformats.org/officeDocument/2006/customXml" ds:itemID="{F990F116-B58F-4255-B05B-DA3808E0E5C6}">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630a2e83-186a-4a0f-ab27-bee8a8096abc"/>
    <ds:schemaRef ds:uri="http://www.w3.org/XML/1998/namespace"/>
  </ds:schemaRefs>
</ds:datastoreItem>
</file>

<file path=customXml/itemProps3.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NTK23 FajdigaMilincevic_DataverseAndBCIntegration</Template>
  <TotalTime>285</TotalTime>
  <Words>1166</Words>
  <Application>Microsoft Office PowerPoint</Application>
  <PresentationFormat>Widescreen</PresentationFormat>
  <Paragraphs>216</Paragraphs>
  <Slides>53</Slides>
  <Notes>9</Notes>
  <HiddenSlides>17</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53</vt:i4>
      </vt:variant>
    </vt:vector>
  </HeadingPairs>
  <TitlesOfParts>
    <vt:vector size="62" baseType="lpstr">
      <vt:lpstr>Arial</vt:lpstr>
      <vt:lpstr>Bahnschrift</vt:lpstr>
      <vt:lpstr>Segoe UI</vt:lpstr>
      <vt:lpstr>Segoe UI Light</vt:lpstr>
      <vt:lpstr>Segoe UI Regular</vt:lpstr>
      <vt:lpstr>Segoe UI Semibold</vt:lpstr>
      <vt:lpstr>Segoe UI Semilight</vt:lpstr>
      <vt:lpstr>Wingdings</vt:lpstr>
      <vt:lpstr>WHITE TEMPLATE</vt:lpstr>
      <vt:lpstr>PowerPoint Presentation</vt:lpstr>
      <vt:lpstr>PowerPoint Presentation</vt:lpstr>
      <vt:lpstr>PowerPoint Presentation</vt:lpstr>
      <vt:lpstr>Text layout (without bullet points)</vt:lpstr>
      <vt:lpstr>Text layout with bulleted text</vt:lpstr>
      <vt:lpstr>Square photo  with title</vt:lpstr>
      <vt:lpstr>PowerPoint Presentation</vt:lpstr>
      <vt:lpstr>PowerPoint Presentation</vt:lpstr>
      <vt:lpstr>TABLE</vt:lpstr>
      <vt:lpstr>CLEAN AND MODERN</vt:lpstr>
      <vt:lpstr>PIE CHART</vt:lpstr>
      <vt:lpstr>PowerPoint Presentation</vt:lpstr>
      <vt:lpstr>PowerPoint Presentation</vt:lpstr>
      <vt:lpstr>PowerPoint Presentation</vt:lpstr>
      <vt:lpstr>Few design elements for you to use.</vt:lpstr>
      <vt:lpstr>PowerPoint Presentation</vt:lpstr>
      <vt:lpstr>PowerPoint Presentation</vt:lpstr>
      <vt:lpstr>PowerPoint Presentation</vt:lpstr>
      <vt:lpstr>PowerPoint Presentation</vt:lpstr>
      <vt:lpstr>Renato Fajdiga</vt:lpstr>
      <vt:lpstr>Agenda</vt:lpstr>
      <vt:lpstr>Why do we need Dataverse?</vt:lpstr>
      <vt:lpstr>Data Synchronization</vt:lpstr>
      <vt:lpstr>Demo</vt:lpstr>
      <vt:lpstr>Data Synchronization Setup</vt:lpstr>
      <vt:lpstr>Data Synchronization Setup</vt:lpstr>
      <vt:lpstr>Data Synchronization Setup</vt:lpstr>
      <vt:lpstr>Data Synchronization Setup</vt:lpstr>
      <vt:lpstr>Data Synchronization Setup</vt:lpstr>
      <vt:lpstr>Data Synchronization Setup</vt:lpstr>
      <vt:lpstr>Data Synchronization Setup</vt:lpstr>
      <vt:lpstr>Demo</vt:lpstr>
      <vt:lpstr>Virtual Tables</vt:lpstr>
      <vt:lpstr>Demo</vt:lpstr>
      <vt:lpstr>Virtual Tables Configuration</vt:lpstr>
      <vt:lpstr>Virtual Tables Configuration</vt:lpstr>
      <vt:lpstr>Virtual Tables Configuration</vt:lpstr>
      <vt:lpstr>Virtual Tables Configuration</vt:lpstr>
      <vt:lpstr>Virtual Tables Configuration</vt:lpstr>
      <vt:lpstr>Virtual Tables Configuration</vt:lpstr>
      <vt:lpstr>Virtual Tables Configuration</vt:lpstr>
      <vt:lpstr>Virtual Tables Configuration</vt:lpstr>
      <vt:lpstr>Virtual Tables Configuration</vt:lpstr>
      <vt:lpstr>Virtual Tables Configuration</vt:lpstr>
      <vt:lpstr>Demo</vt:lpstr>
      <vt:lpstr>Business Events</vt:lpstr>
      <vt:lpstr>Demo</vt:lpstr>
      <vt:lpstr>Dataflows with Power Query</vt:lpstr>
      <vt:lpstr>Demo</vt:lpstr>
      <vt:lpstr>Power Apps</vt:lpstr>
      <vt:lpstr>Demo </vt:lpstr>
      <vt:lpstr>Thank you for your attention!</vt:lpstr>
      <vt:lpstr>PowerPoint Presentation</vt:lpstr>
    </vt:vector>
  </TitlesOfParts>
  <Manager>&lt;Comms manager name here&gt;</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&lt;Event name&gt;</dc:subject>
  <dc:creator>Renato Fajdiga</dc:creator>
  <cp:keywords/>
  <dc:description/>
  <cp:lastModifiedBy>Renato Fajdiga</cp:lastModifiedBy>
  <cp:revision>16</cp:revision>
  <dcterms:created xsi:type="dcterms:W3CDTF">2023-09-24T14:30:38Z</dcterms:created>
  <dcterms:modified xsi:type="dcterms:W3CDTF">2023-09-27T12:47:24Z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