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22"/>
  </p:notesMasterIdLst>
  <p:handoutMasterIdLst>
    <p:handoutMasterId r:id="rId23"/>
  </p:handoutMasterIdLst>
  <p:sldIdLst>
    <p:sldId id="1841" r:id="rId5"/>
    <p:sldId id="1661" r:id="rId6"/>
    <p:sldId id="2553" r:id="rId7"/>
    <p:sldId id="2558" r:id="rId8"/>
    <p:sldId id="2529" r:id="rId9"/>
    <p:sldId id="2533" r:id="rId10"/>
    <p:sldId id="2531" r:id="rId11"/>
    <p:sldId id="2546" r:id="rId12"/>
    <p:sldId id="2562" r:id="rId13"/>
    <p:sldId id="2554" r:id="rId14"/>
    <p:sldId id="2555" r:id="rId15"/>
    <p:sldId id="2559" r:id="rId16"/>
    <p:sldId id="2563" r:id="rId17"/>
    <p:sldId id="2561" r:id="rId18"/>
    <p:sldId id="2564" r:id="rId19"/>
    <p:sldId id="1851" r:id="rId20"/>
    <p:sldId id="494" r:id="rId2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95F79D-F950-448D-BDE2-6A7B6F039DF9}" v="31" dt="2023-09-25T19:27:22.0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48" autoAdjust="0"/>
    <p:restoredTop sz="76669" autoAdjust="0"/>
  </p:normalViewPr>
  <p:slideViewPr>
    <p:cSldViewPr snapToGrid="0">
      <p:cViewPr varScale="1">
        <p:scale>
          <a:sx n="101" d="100"/>
          <a:sy n="101" d="100"/>
        </p:scale>
        <p:origin x="132" y="564"/>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jan Vrhovnik" userId="bd34feef-1fcd-4220-97be-a0a0459db4e4" providerId="ADAL" clId="{B495F79D-F950-448D-BDE2-6A7B6F039DF9}"/>
    <pc:docChg chg="custSel addSld delSld modSld sldOrd delSection">
      <pc:chgData name="Bojan Vrhovnik" userId="bd34feef-1fcd-4220-97be-a0a0459db4e4" providerId="ADAL" clId="{B495F79D-F950-448D-BDE2-6A7B6F039DF9}" dt="2023-09-25T19:34:26.508" v="969" actId="20577"/>
      <pc:docMkLst>
        <pc:docMk/>
      </pc:docMkLst>
      <pc:sldChg chg="modSp del">
        <pc:chgData name="Bojan Vrhovnik" userId="bd34feef-1fcd-4220-97be-a0a0459db4e4" providerId="ADAL" clId="{B495F79D-F950-448D-BDE2-6A7B6F039DF9}" dt="2023-09-22T08:46:43.948" v="211" actId="47"/>
        <pc:sldMkLst>
          <pc:docMk/>
          <pc:sldMk cId="3707253744" sldId="721"/>
        </pc:sldMkLst>
        <pc:picChg chg="mod">
          <ac:chgData name="Bojan Vrhovnik" userId="bd34feef-1fcd-4220-97be-a0a0459db4e4" providerId="ADAL" clId="{B495F79D-F950-448D-BDE2-6A7B6F039DF9}" dt="2023-09-22T08:44:39.108" v="0" actId="14100"/>
          <ac:picMkLst>
            <pc:docMk/>
            <pc:sldMk cId="3707253744" sldId="721"/>
            <ac:picMk id="1026" creationId="{A838A37E-3148-9418-BB8D-ADD27C20C412}"/>
          </ac:picMkLst>
        </pc:picChg>
      </pc:sldChg>
      <pc:sldChg chg="addSp modSp add mod">
        <pc:chgData name="Bojan Vrhovnik" userId="bd34feef-1fcd-4220-97be-a0a0459db4e4" providerId="ADAL" clId="{B495F79D-F950-448D-BDE2-6A7B6F039DF9}" dt="2023-09-22T08:51:50.112" v="477" actId="1076"/>
        <pc:sldMkLst>
          <pc:docMk/>
          <pc:sldMk cId="1366978424" sldId="1661"/>
        </pc:sldMkLst>
        <pc:spChg chg="mod">
          <ac:chgData name="Bojan Vrhovnik" userId="bd34feef-1fcd-4220-97be-a0a0459db4e4" providerId="ADAL" clId="{B495F79D-F950-448D-BDE2-6A7B6F039DF9}" dt="2023-09-22T08:51:22.845" v="472" actId="20577"/>
          <ac:spMkLst>
            <pc:docMk/>
            <pc:sldMk cId="1366978424" sldId="1661"/>
            <ac:spMk id="3" creationId="{504AD249-6AA7-EA85-CF4B-DF9536C1E352}"/>
          </ac:spMkLst>
        </pc:spChg>
        <pc:spChg chg="mod">
          <ac:chgData name="Bojan Vrhovnik" userId="bd34feef-1fcd-4220-97be-a0a0459db4e4" providerId="ADAL" clId="{B495F79D-F950-448D-BDE2-6A7B6F039DF9}" dt="2023-09-22T08:51:50.112" v="477" actId="1076"/>
          <ac:spMkLst>
            <pc:docMk/>
            <pc:sldMk cId="1366978424" sldId="1661"/>
            <ac:spMk id="7" creationId="{EDFBDDBD-5C64-9EAE-90C8-6F39B22C3273}"/>
          </ac:spMkLst>
        </pc:spChg>
        <pc:picChg chg="add mod">
          <ac:chgData name="Bojan Vrhovnik" userId="bd34feef-1fcd-4220-97be-a0a0459db4e4" providerId="ADAL" clId="{B495F79D-F950-448D-BDE2-6A7B6F039DF9}" dt="2023-09-22T08:51:41.243" v="475" actId="1076"/>
          <ac:picMkLst>
            <pc:docMk/>
            <pc:sldMk cId="1366978424" sldId="1661"/>
            <ac:picMk id="2" creationId="{81610B6E-DA62-C829-610D-8EBF9356901F}"/>
          </ac:picMkLst>
        </pc:picChg>
      </pc:sldChg>
      <pc:sldChg chg="del">
        <pc:chgData name="Bojan Vrhovnik" userId="bd34feef-1fcd-4220-97be-a0a0459db4e4" providerId="ADAL" clId="{B495F79D-F950-448D-BDE2-6A7B6F039DF9}" dt="2023-09-22T08:51:11.385" v="434" actId="2696"/>
        <pc:sldMkLst>
          <pc:docMk/>
          <pc:sldMk cId="1795078537" sldId="1661"/>
        </pc:sldMkLst>
      </pc:sldChg>
      <pc:sldChg chg="del">
        <pc:chgData name="Bojan Vrhovnik" userId="bd34feef-1fcd-4220-97be-a0a0459db4e4" providerId="ADAL" clId="{B495F79D-F950-448D-BDE2-6A7B6F039DF9}" dt="2023-09-22T08:51:58.060" v="478" actId="47"/>
        <pc:sldMkLst>
          <pc:docMk/>
          <pc:sldMk cId="886646989" sldId="1844"/>
        </pc:sldMkLst>
      </pc:sldChg>
      <pc:sldChg chg="del">
        <pc:chgData name="Bojan Vrhovnik" userId="bd34feef-1fcd-4220-97be-a0a0459db4e4" providerId="ADAL" clId="{B495F79D-F950-448D-BDE2-6A7B6F039DF9}" dt="2023-09-22T08:52:04.190" v="479" actId="47"/>
        <pc:sldMkLst>
          <pc:docMk/>
          <pc:sldMk cId="2233339425" sldId="1848"/>
        </pc:sldMkLst>
      </pc:sldChg>
      <pc:sldChg chg="ord">
        <pc:chgData name="Bojan Vrhovnik" userId="bd34feef-1fcd-4220-97be-a0a0459db4e4" providerId="ADAL" clId="{B495F79D-F950-448D-BDE2-6A7B6F039DF9}" dt="2023-09-22T08:52:08.045" v="481"/>
        <pc:sldMkLst>
          <pc:docMk/>
          <pc:sldMk cId="3543427852" sldId="1851"/>
        </pc:sldMkLst>
      </pc:sldChg>
      <pc:sldChg chg="ord">
        <pc:chgData name="Bojan Vrhovnik" userId="bd34feef-1fcd-4220-97be-a0a0459db4e4" providerId="ADAL" clId="{B495F79D-F950-448D-BDE2-6A7B6F039DF9}" dt="2023-09-25T11:03:41.586" v="528"/>
        <pc:sldMkLst>
          <pc:docMk/>
          <pc:sldMk cId="3802511166" sldId="2529"/>
        </pc:sldMkLst>
      </pc:sldChg>
      <pc:sldChg chg="modSp mod ord">
        <pc:chgData name="Bojan Vrhovnik" userId="bd34feef-1fcd-4220-97be-a0a0459db4e4" providerId="ADAL" clId="{B495F79D-F950-448D-BDE2-6A7B6F039DF9}" dt="2023-09-25T11:17:54.915" v="564"/>
        <pc:sldMkLst>
          <pc:docMk/>
          <pc:sldMk cId="478402661" sldId="2531"/>
        </pc:sldMkLst>
        <pc:spChg chg="mod">
          <ac:chgData name="Bojan Vrhovnik" userId="bd34feef-1fcd-4220-97be-a0a0459db4e4" providerId="ADAL" clId="{B495F79D-F950-448D-BDE2-6A7B6F039DF9}" dt="2023-09-22T08:50:16.552" v="359" actId="6549"/>
          <ac:spMkLst>
            <pc:docMk/>
            <pc:sldMk cId="478402661" sldId="2531"/>
            <ac:spMk id="2" creationId="{A3DECF75-2090-A7F0-5421-32304E0BCE02}"/>
          </ac:spMkLst>
        </pc:spChg>
      </pc:sldChg>
      <pc:sldChg chg="ord">
        <pc:chgData name="Bojan Vrhovnik" userId="bd34feef-1fcd-4220-97be-a0a0459db4e4" providerId="ADAL" clId="{B495F79D-F950-448D-BDE2-6A7B6F039DF9}" dt="2023-09-25T11:03:41.586" v="528"/>
        <pc:sldMkLst>
          <pc:docMk/>
          <pc:sldMk cId="66315682" sldId="2533"/>
        </pc:sldMkLst>
      </pc:sldChg>
      <pc:sldChg chg="ord">
        <pc:chgData name="Bojan Vrhovnik" userId="bd34feef-1fcd-4220-97be-a0a0459db4e4" providerId="ADAL" clId="{B495F79D-F950-448D-BDE2-6A7B6F039DF9}" dt="2023-09-25T11:17:54.915" v="564"/>
        <pc:sldMkLst>
          <pc:docMk/>
          <pc:sldMk cId="655343380" sldId="2546"/>
        </pc:sldMkLst>
      </pc:sldChg>
      <pc:sldChg chg="modNotesTx">
        <pc:chgData name="Bojan Vrhovnik" userId="bd34feef-1fcd-4220-97be-a0a0459db4e4" providerId="ADAL" clId="{B495F79D-F950-448D-BDE2-6A7B6F039DF9}" dt="2023-09-25T18:43:25.418" v="708"/>
        <pc:sldMkLst>
          <pc:docMk/>
          <pc:sldMk cId="3732156699" sldId="2553"/>
        </pc:sldMkLst>
      </pc:sldChg>
      <pc:sldChg chg="ord">
        <pc:chgData name="Bojan Vrhovnik" userId="bd34feef-1fcd-4220-97be-a0a0459db4e4" providerId="ADAL" clId="{B495F79D-F950-448D-BDE2-6A7B6F039DF9}" dt="2023-09-25T11:21:18.387" v="567"/>
        <pc:sldMkLst>
          <pc:docMk/>
          <pc:sldMk cId="194813699" sldId="2555"/>
        </pc:sldMkLst>
      </pc:sldChg>
      <pc:sldChg chg="del">
        <pc:chgData name="Bojan Vrhovnik" userId="bd34feef-1fcd-4220-97be-a0a0459db4e4" providerId="ADAL" clId="{B495F79D-F950-448D-BDE2-6A7B6F039DF9}" dt="2023-09-22T08:49:24.765" v="323" actId="47"/>
        <pc:sldMkLst>
          <pc:docMk/>
          <pc:sldMk cId="1208355084" sldId="2556"/>
        </pc:sldMkLst>
      </pc:sldChg>
      <pc:sldChg chg="addSp modSp new del mod">
        <pc:chgData name="Bojan Vrhovnik" userId="bd34feef-1fcd-4220-97be-a0a0459db4e4" providerId="ADAL" clId="{B495F79D-F950-448D-BDE2-6A7B6F039DF9}" dt="2023-09-22T08:51:43.197" v="476" actId="47"/>
        <pc:sldMkLst>
          <pc:docMk/>
          <pc:sldMk cId="114296463" sldId="2557"/>
        </pc:sldMkLst>
        <pc:spChg chg="mod">
          <ac:chgData name="Bojan Vrhovnik" userId="bd34feef-1fcd-4220-97be-a0a0459db4e4" providerId="ADAL" clId="{B495F79D-F950-448D-BDE2-6A7B6F039DF9}" dt="2023-09-22T08:46:28.548" v="210" actId="1076"/>
          <ac:spMkLst>
            <pc:docMk/>
            <pc:sldMk cId="114296463" sldId="2557"/>
            <ac:spMk id="2" creationId="{D9BC203F-A41B-A9A1-6C6F-D34EBDE10991}"/>
          </ac:spMkLst>
        </pc:spChg>
        <pc:spChg chg="mod">
          <ac:chgData name="Bojan Vrhovnik" userId="bd34feef-1fcd-4220-97be-a0a0459db4e4" providerId="ADAL" clId="{B495F79D-F950-448D-BDE2-6A7B6F039DF9}" dt="2023-09-22T08:46:19.440" v="208" actId="12"/>
          <ac:spMkLst>
            <pc:docMk/>
            <pc:sldMk cId="114296463" sldId="2557"/>
            <ac:spMk id="3" creationId="{A0878AF3-918A-40AA-DF6F-2230A27C4CB5}"/>
          </ac:spMkLst>
        </pc:spChg>
        <pc:picChg chg="add mod">
          <ac:chgData name="Bojan Vrhovnik" userId="bd34feef-1fcd-4220-97be-a0a0459db4e4" providerId="ADAL" clId="{B495F79D-F950-448D-BDE2-6A7B6F039DF9}" dt="2023-09-22T08:46:07.381" v="206" actId="1076"/>
          <ac:picMkLst>
            <pc:docMk/>
            <pc:sldMk cId="114296463" sldId="2557"/>
            <ac:picMk id="4" creationId="{C7B9E8A3-D507-E6B0-A90A-70DF124B270D}"/>
          </ac:picMkLst>
        </pc:picChg>
      </pc:sldChg>
      <pc:sldChg chg="addSp delSp modSp new mod ord chgLayout">
        <pc:chgData name="Bojan Vrhovnik" userId="bd34feef-1fcd-4220-97be-a0a0459db4e4" providerId="ADAL" clId="{B495F79D-F950-448D-BDE2-6A7B6F039DF9}" dt="2023-09-22T08:48:22.663" v="303"/>
        <pc:sldMkLst>
          <pc:docMk/>
          <pc:sldMk cId="3415101215" sldId="2558"/>
        </pc:sldMkLst>
        <pc:spChg chg="del mod ord">
          <ac:chgData name="Bojan Vrhovnik" userId="bd34feef-1fcd-4220-97be-a0a0459db4e4" providerId="ADAL" clId="{B495F79D-F950-448D-BDE2-6A7B6F039DF9}" dt="2023-09-22T08:47:29.190" v="213" actId="700"/>
          <ac:spMkLst>
            <pc:docMk/>
            <pc:sldMk cId="3415101215" sldId="2558"/>
            <ac:spMk id="2" creationId="{277E4D14-7FFE-DA42-CD17-03C0E9808B93}"/>
          </ac:spMkLst>
        </pc:spChg>
        <pc:spChg chg="del">
          <ac:chgData name="Bojan Vrhovnik" userId="bd34feef-1fcd-4220-97be-a0a0459db4e4" providerId="ADAL" clId="{B495F79D-F950-448D-BDE2-6A7B6F039DF9}" dt="2023-09-22T08:47:29.190" v="213" actId="700"/>
          <ac:spMkLst>
            <pc:docMk/>
            <pc:sldMk cId="3415101215" sldId="2558"/>
            <ac:spMk id="3" creationId="{5BE08B27-7A87-7F6F-0440-153AE5DC83B0}"/>
          </ac:spMkLst>
        </pc:spChg>
        <pc:spChg chg="add mod ord">
          <ac:chgData name="Bojan Vrhovnik" userId="bd34feef-1fcd-4220-97be-a0a0459db4e4" providerId="ADAL" clId="{B495F79D-F950-448D-BDE2-6A7B6F039DF9}" dt="2023-09-22T08:48:05.770" v="301" actId="20577"/>
          <ac:spMkLst>
            <pc:docMk/>
            <pc:sldMk cId="3415101215" sldId="2558"/>
            <ac:spMk id="4" creationId="{2C678D0F-177E-3D3E-3620-3838E2178C48}"/>
          </ac:spMkLst>
        </pc:spChg>
      </pc:sldChg>
      <pc:sldChg chg="modSp add mod modNotesTx">
        <pc:chgData name="Bojan Vrhovnik" userId="bd34feef-1fcd-4220-97be-a0a0459db4e4" providerId="ADAL" clId="{B495F79D-F950-448D-BDE2-6A7B6F039DF9}" dt="2023-09-25T10:35:34.588" v="526" actId="20577"/>
        <pc:sldMkLst>
          <pc:docMk/>
          <pc:sldMk cId="3773409207" sldId="2559"/>
        </pc:sldMkLst>
        <pc:spChg chg="mod">
          <ac:chgData name="Bojan Vrhovnik" userId="bd34feef-1fcd-4220-97be-a0a0459db4e4" providerId="ADAL" clId="{B495F79D-F950-448D-BDE2-6A7B6F039DF9}" dt="2023-09-22T08:49:02.165" v="322" actId="20577"/>
          <ac:spMkLst>
            <pc:docMk/>
            <pc:sldMk cId="3773409207" sldId="2559"/>
            <ac:spMk id="4" creationId="{2C678D0F-177E-3D3E-3620-3838E2178C48}"/>
          </ac:spMkLst>
        </pc:spChg>
      </pc:sldChg>
      <pc:sldChg chg="modSp add del mod">
        <pc:chgData name="Bojan Vrhovnik" userId="bd34feef-1fcd-4220-97be-a0a0459db4e4" providerId="ADAL" clId="{B495F79D-F950-448D-BDE2-6A7B6F039DF9}" dt="2023-09-25T11:21:16.760" v="565" actId="47"/>
        <pc:sldMkLst>
          <pc:docMk/>
          <pc:sldMk cId="626653718" sldId="2560"/>
        </pc:sldMkLst>
        <pc:spChg chg="mod">
          <ac:chgData name="Bojan Vrhovnik" userId="bd34feef-1fcd-4220-97be-a0a0459db4e4" providerId="ADAL" clId="{B495F79D-F950-448D-BDE2-6A7B6F039DF9}" dt="2023-09-22T08:50:02.561" v="358" actId="20577"/>
          <ac:spMkLst>
            <pc:docMk/>
            <pc:sldMk cId="626653718" sldId="2560"/>
            <ac:spMk id="4" creationId="{2C678D0F-177E-3D3E-3620-3838E2178C48}"/>
          </ac:spMkLst>
        </pc:spChg>
      </pc:sldChg>
      <pc:sldChg chg="new del">
        <pc:chgData name="Bojan Vrhovnik" userId="bd34feef-1fcd-4220-97be-a0a0459db4e4" providerId="ADAL" clId="{B495F79D-F950-448D-BDE2-6A7B6F039DF9}" dt="2023-09-22T08:49:47.236" v="325" actId="47"/>
        <pc:sldMkLst>
          <pc:docMk/>
          <pc:sldMk cId="2552100918" sldId="2560"/>
        </pc:sldMkLst>
      </pc:sldChg>
      <pc:sldChg chg="modSp add mod">
        <pc:chgData name="Bojan Vrhovnik" userId="bd34feef-1fcd-4220-97be-a0a0459db4e4" providerId="ADAL" clId="{B495F79D-F950-448D-BDE2-6A7B6F039DF9}" dt="2023-09-22T08:50:46.448" v="433" actId="20577"/>
        <pc:sldMkLst>
          <pc:docMk/>
          <pc:sldMk cId="3771821778" sldId="2561"/>
        </pc:sldMkLst>
        <pc:spChg chg="mod">
          <ac:chgData name="Bojan Vrhovnik" userId="bd34feef-1fcd-4220-97be-a0a0459db4e4" providerId="ADAL" clId="{B495F79D-F950-448D-BDE2-6A7B6F039DF9}" dt="2023-09-22T08:50:46.448" v="433" actId="20577"/>
          <ac:spMkLst>
            <pc:docMk/>
            <pc:sldMk cId="3771821778" sldId="2561"/>
            <ac:spMk id="4" creationId="{2C678D0F-177E-3D3E-3620-3838E2178C48}"/>
          </ac:spMkLst>
        </pc:spChg>
      </pc:sldChg>
      <pc:sldChg chg="modSp add mod">
        <pc:chgData name="Bojan Vrhovnik" userId="bd34feef-1fcd-4220-97be-a0a0459db4e4" providerId="ADAL" clId="{B495F79D-F950-448D-BDE2-6A7B6F039DF9}" dt="2023-09-25T19:34:26.508" v="969" actId="20577"/>
        <pc:sldMkLst>
          <pc:docMk/>
          <pc:sldMk cId="1524771882" sldId="2562"/>
        </pc:sldMkLst>
        <pc:spChg chg="mod">
          <ac:chgData name="Bojan Vrhovnik" userId="bd34feef-1fcd-4220-97be-a0a0459db4e4" providerId="ADAL" clId="{B495F79D-F950-448D-BDE2-6A7B6F039DF9}" dt="2023-09-25T19:34:26.508" v="969" actId="20577"/>
          <ac:spMkLst>
            <pc:docMk/>
            <pc:sldMk cId="1524771882" sldId="2562"/>
            <ac:spMk id="4" creationId="{2C678D0F-177E-3D3E-3620-3838E2178C48}"/>
          </ac:spMkLst>
        </pc:spChg>
      </pc:sldChg>
      <pc:sldChg chg="addSp modSp add mod modNotesTx">
        <pc:chgData name="Bojan Vrhovnik" userId="bd34feef-1fcd-4220-97be-a0a0459db4e4" providerId="ADAL" clId="{B495F79D-F950-448D-BDE2-6A7B6F039DF9}" dt="2023-09-25T11:30:14.206" v="707" actId="20577"/>
        <pc:sldMkLst>
          <pc:docMk/>
          <pc:sldMk cId="1211877269" sldId="2563"/>
        </pc:sldMkLst>
        <pc:spChg chg="mod">
          <ac:chgData name="Bojan Vrhovnik" userId="bd34feef-1fcd-4220-97be-a0a0459db4e4" providerId="ADAL" clId="{B495F79D-F950-448D-BDE2-6A7B6F039DF9}" dt="2023-09-25T11:22:08.368" v="680" actId="20577"/>
          <ac:spMkLst>
            <pc:docMk/>
            <pc:sldMk cId="1211877269" sldId="2563"/>
            <ac:spMk id="2" creationId="{A7AE4EAA-48AF-1D60-CBCA-CB8B407E93C6}"/>
          </ac:spMkLst>
        </pc:spChg>
        <pc:spChg chg="mod">
          <ac:chgData name="Bojan Vrhovnik" userId="bd34feef-1fcd-4220-97be-a0a0459db4e4" providerId="ADAL" clId="{B495F79D-F950-448D-BDE2-6A7B6F039DF9}" dt="2023-09-25T11:30:14.206" v="707" actId="20577"/>
          <ac:spMkLst>
            <pc:docMk/>
            <pc:sldMk cId="1211877269" sldId="2563"/>
            <ac:spMk id="3" creationId="{28B698A0-1376-726B-579D-46971232BCF5}"/>
          </ac:spMkLst>
        </pc:spChg>
        <pc:picChg chg="add mod">
          <ac:chgData name="Bojan Vrhovnik" userId="bd34feef-1fcd-4220-97be-a0a0459db4e4" providerId="ADAL" clId="{B495F79D-F950-448D-BDE2-6A7B6F039DF9}" dt="2023-09-25T11:29:57.377" v="694" actId="1076"/>
          <ac:picMkLst>
            <pc:docMk/>
            <pc:sldMk cId="1211877269" sldId="2563"/>
            <ac:picMk id="1026" creationId="{8F61F51F-D6A2-C640-4931-72DFF79CAFDE}"/>
          </ac:picMkLst>
        </pc:picChg>
        <pc:picChg chg="add mod">
          <ac:chgData name="Bojan Vrhovnik" userId="bd34feef-1fcd-4220-97be-a0a0459db4e4" providerId="ADAL" clId="{B495F79D-F950-448D-BDE2-6A7B6F039DF9}" dt="2023-09-25T11:29:59.824" v="695" actId="1076"/>
          <ac:picMkLst>
            <pc:docMk/>
            <pc:sldMk cId="1211877269" sldId="2563"/>
            <ac:picMk id="1028" creationId="{F65076BA-401F-3A48-0D5F-C6CA12C86CCC}"/>
          </ac:picMkLst>
        </pc:picChg>
      </pc:sldChg>
      <pc:sldChg chg="new del">
        <pc:chgData name="Bojan Vrhovnik" userId="bd34feef-1fcd-4220-97be-a0a0459db4e4" providerId="ADAL" clId="{B495F79D-F950-448D-BDE2-6A7B6F039DF9}" dt="2023-09-25T11:21:27.329" v="569" actId="47"/>
        <pc:sldMkLst>
          <pc:docMk/>
          <pc:sldMk cId="4185744344" sldId="2563"/>
        </pc:sldMkLst>
      </pc:sldChg>
      <pc:sldChg chg="addSp delSp modSp new mod chgLayout">
        <pc:chgData name="Bojan Vrhovnik" userId="bd34feef-1fcd-4220-97be-a0a0459db4e4" providerId="ADAL" clId="{B495F79D-F950-448D-BDE2-6A7B6F039DF9}" dt="2023-09-25T19:27:27.383" v="929" actId="20577"/>
        <pc:sldMkLst>
          <pc:docMk/>
          <pc:sldMk cId="2419944183" sldId="2564"/>
        </pc:sldMkLst>
        <pc:spChg chg="del mod ord">
          <ac:chgData name="Bojan Vrhovnik" userId="bd34feef-1fcd-4220-97be-a0a0459db4e4" providerId="ADAL" clId="{B495F79D-F950-448D-BDE2-6A7B6F039DF9}" dt="2023-09-25T19:01:49.822" v="710" actId="700"/>
          <ac:spMkLst>
            <pc:docMk/>
            <pc:sldMk cId="2419944183" sldId="2564"/>
            <ac:spMk id="2" creationId="{A3131899-7EE8-9BD3-B39A-2B4F2799FA17}"/>
          </ac:spMkLst>
        </pc:spChg>
        <pc:spChg chg="add mod ord">
          <ac:chgData name="Bojan Vrhovnik" userId="bd34feef-1fcd-4220-97be-a0a0459db4e4" providerId="ADAL" clId="{B495F79D-F950-448D-BDE2-6A7B6F039DF9}" dt="2023-09-25T19:01:59.938" v="742" actId="20577"/>
          <ac:spMkLst>
            <pc:docMk/>
            <pc:sldMk cId="2419944183" sldId="2564"/>
            <ac:spMk id="3" creationId="{DCCEADB9-76C3-503B-2D9F-4DAC23468AE4}"/>
          </ac:spMkLst>
        </pc:spChg>
        <pc:spChg chg="add mod ord">
          <ac:chgData name="Bojan Vrhovnik" userId="bd34feef-1fcd-4220-97be-a0a0459db4e4" providerId="ADAL" clId="{B495F79D-F950-448D-BDE2-6A7B6F039DF9}" dt="2023-09-25T19:27:27.383" v="929" actId="20577"/>
          <ac:spMkLst>
            <pc:docMk/>
            <pc:sldMk cId="2419944183" sldId="2564"/>
            <ac:spMk id="4" creationId="{B5E7C986-97DC-D699-F7D2-2B6154546DA0}"/>
          </ac:spMkLst>
        </pc:spChg>
        <pc:picChg chg="add mod">
          <ac:chgData name="Bojan Vrhovnik" userId="bd34feef-1fcd-4220-97be-a0a0459db4e4" providerId="ADAL" clId="{B495F79D-F950-448D-BDE2-6A7B6F039DF9}" dt="2023-09-25T19:25:49.588" v="848" actId="1076"/>
          <ac:picMkLst>
            <pc:docMk/>
            <pc:sldMk cId="2419944183" sldId="2564"/>
            <ac:picMk id="6" creationId="{854B981E-E0F0-609C-7D80-00BDA3276F17}"/>
          </ac:picMkLst>
        </pc:picChg>
      </pc:sldChg>
      <pc:sldMasterChg chg="delSldLayout">
        <pc:chgData name="Bojan Vrhovnik" userId="bd34feef-1fcd-4220-97be-a0a0459db4e4" providerId="ADAL" clId="{B495F79D-F950-448D-BDE2-6A7B6F039DF9}" dt="2023-09-22T08:49:24.765" v="323" actId="47"/>
        <pc:sldMasterMkLst>
          <pc:docMk/>
          <pc:sldMasterMk cId="3588427678" sldId="2147484229"/>
        </pc:sldMasterMkLst>
        <pc:sldLayoutChg chg="del">
          <pc:chgData name="Bojan Vrhovnik" userId="bd34feef-1fcd-4220-97be-a0a0459db4e4" providerId="ADAL" clId="{B495F79D-F950-448D-BDE2-6A7B6F039DF9}" dt="2023-09-22T08:46:43.948" v="211" actId="47"/>
          <pc:sldLayoutMkLst>
            <pc:docMk/>
            <pc:sldMasterMk cId="3588427678" sldId="2147484229"/>
            <pc:sldLayoutMk cId="1397995958" sldId="2147484685"/>
          </pc:sldLayoutMkLst>
        </pc:sldLayoutChg>
        <pc:sldLayoutChg chg="del">
          <pc:chgData name="Bojan Vrhovnik" userId="bd34feef-1fcd-4220-97be-a0a0459db4e4" providerId="ADAL" clId="{B495F79D-F950-448D-BDE2-6A7B6F039DF9}" dt="2023-09-22T08:49:24.765" v="323" actId="47"/>
          <pc:sldLayoutMkLst>
            <pc:docMk/>
            <pc:sldMasterMk cId="3588427678" sldId="2147484229"/>
            <pc:sldLayoutMk cId="1092510928" sldId="2147484688"/>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9/26/2023 8:15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9/26/2023 7:56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learn.microsoft.com/en-us/azure/load-testing/how-to-create-and-run-load-test-with-jmeter-script" TargetMode="External"/><Relationship Id="rId13" Type="http://schemas.openxmlformats.org/officeDocument/2006/relationships/hyperlink" Target="https://learn.microsoft.com/en-us/azure/load-testing/concept-load-testing-concepts#test-run" TargetMode="External"/><Relationship Id="rId18" Type="http://schemas.openxmlformats.org/officeDocument/2006/relationships/hyperlink" Target="https://learn.microsoft.com/en-us/azure/load-testing/how-to-export-test-results" TargetMode="External"/><Relationship Id="rId3" Type="http://schemas.openxmlformats.org/officeDocument/2006/relationships/hyperlink" Target="https://learn.microsoft.com/en-us/azure/load-testing/concept-load-testing-concepts#test-engine" TargetMode="External"/><Relationship Id="rId21" Type="http://schemas.openxmlformats.org/officeDocument/2006/relationships/hyperlink" Target="https://learn.microsoft.com/en-us/azure/load-testing/concept-load-testing-concepts#app-component" TargetMode="External"/><Relationship Id="rId7" Type="http://schemas.openxmlformats.org/officeDocument/2006/relationships/hyperlink" Target="https://learn.microsoft.com/en-us/azure/load-testing/how-to-parameterize-load-tests" TargetMode="External"/><Relationship Id="rId12" Type="http://schemas.openxmlformats.org/officeDocument/2006/relationships/hyperlink" Target="https://learn.microsoft.com/en-us/azure/load-testing/how-to-monitor-server-side-metrics" TargetMode="External"/><Relationship Id="rId17" Type="http://schemas.openxmlformats.org/officeDocument/2006/relationships/hyperlink" Target="https://learn.microsoft.com/en-us/azure/load-testing/reference-test-config-yaml" TargetMode="External"/><Relationship Id="rId2" Type="http://schemas.openxmlformats.org/officeDocument/2006/relationships/slide" Target="../slides/slide5.xml"/><Relationship Id="rId16" Type="http://schemas.openxmlformats.org/officeDocument/2006/relationships/hyperlink" Target="https://learn.microsoft.com/en-us/azure/load-testing/how-to-troubleshoot-failing-test" TargetMode="External"/><Relationship Id="rId20" Type="http://schemas.openxmlformats.org/officeDocument/2006/relationships/hyperlink" Target="https://learn.microsoft.com/en-us/azure/load-testing/resource-supported-azure-resource-types" TargetMode="External"/><Relationship Id="rId1" Type="http://schemas.openxmlformats.org/officeDocument/2006/relationships/notesMaster" Target="../notesMasters/notesMaster1.xml"/><Relationship Id="rId6" Type="http://schemas.openxmlformats.org/officeDocument/2006/relationships/hyperlink" Target="https://learn.microsoft.com/en-us/azure/load-testing/how-to-use-a-managed-identity" TargetMode="External"/><Relationship Id="rId11" Type="http://schemas.openxmlformats.org/officeDocument/2006/relationships/hyperlink" Target="https://learn.microsoft.com/en-us/azure/load-testing/how-to-define-test-criteria" TargetMode="External"/><Relationship Id="rId5" Type="http://schemas.openxmlformats.org/officeDocument/2006/relationships/hyperlink" Target="https://learn.microsoft.com/en-us/azure/load-testing/how-to-assign-roles" TargetMode="External"/><Relationship Id="rId15" Type="http://schemas.openxmlformats.org/officeDocument/2006/relationships/hyperlink" Target="https://learn.microsoft.com/en-us/azure/load-testing/concept-load-testing-concepts#requests-per-second-rps" TargetMode="External"/><Relationship Id="rId10" Type="http://schemas.openxmlformats.org/officeDocument/2006/relationships/hyperlink" Target="https://learn.microsoft.com/en-us/azure/load-testing/how-to-high-scale-load" TargetMode="External"/><Relationship Id="rId19" Type="http://schemas.openxmlformats.org/officeDocument/2006/relationships/hyperlink" Target="https://learn.microsoft.com/en-us/azure/load-testing/tutorial-identify-bottlenecks-azure-portal" TargetMode="External"/><Relationship Id="rId4" Type="http://schemas.openxmlformats.org/officeDocument/2006/relationships/hyperlink" Target="https://learn.microsoft.com/en-us/azure/load-testing/concept-load-testing-concepts#test" TargetMode="External"/><Relationship Id="rId9" Type="http://schemas.openxmlformats.org/officeDocument/2006/relationships/hyperlink" Target="https://learn.microsoft.com/en-us/azure/load-testing/quickstart-create-and-run-load-test" TargetMode="External"/><Relationship Id="rId14" Type="http://schemas.openxmlformats.org/officeDocument/2006/relationships/hyperlink" Target="https://learn.microsoft.com/en-us/azure/load-testing/concept-load-testing-concepts#virtual-users" TargetMode="Externa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jmeter.apache.org/usermanual/component_reference.html#timers" TargetMode="External"/><Relationship Id="rId3" Type="http://schemas.openxmlformats.org/officeDocument/2006/relationships/hyperlink" Target="https://jmeter.apache.org/usermanual/test_plan.html#thread_group" TargetMode="External"/><Relationship Id="rId7" Type="http://schemas.openxmlformats.org/officeDocument/2006/relationships/hyperlink" Target="https://jmeter.apache.org/usermanual/glossary.html"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learn.microsoft.com/en-us/azure/load-testing/concept-load-testing-concepts#virtual-users" TargetMode="External"/><Relationship Id="rId5" Type="http://schemas.openxmlformats.org/officeDocument/2006/relationships/hyperlink" Target="https://learn.microsoft.com/en-us/azure/load-testing/how-to-high-scale-load#test-engine-instances-and-virtual-users" TargetMode="External"/><Relationship Id="rId4" Type="http://schemas.openxmlformats.org/officeDocument/2006/relationships/hyperlink" Target="https://learn.microsoft.com/en-us/azure/load-testing/concept-load-testing-concepts#test-engine" TargetMode="External"/><Relationship Id="rId9" Type="http://schemas.openxmlformats.org/officeDocument/2006/relationships/hyperlink" Target="https://learn.microsoft.com/en-us/azure/load-testing/concept-load-testing-concepts#latency"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learn.microsoft.com/en-us/azure/load-testing/how-to-define-test-criteria?tabs=portal#supported-client-metrics-for-fail-criteria"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learn.microsoft.com/en-us/azure/load-testing/tutorial-identify-performance-regression-with-cicd?wt.mc_id=azureportal_loadtesting_inproduct_overview"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dirty="0"/>
              <a:t>Load testing is a type of performance testing that simulates a real-world load on a system or application to see how it performs under stress. The goal of load testing is to identify bottlenecks and determine the maximum number of users or transactions the system can handle. </a:t>
            </a:r>
            <a:endParaRPr lang="en-SI"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9/26/2023 7:57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3685386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9/26/2023 7:57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22970162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solidFill>
                  <a:srgbClr val="161616"/>
                </a:solidFill>
                <a:effectLst/>
                <a:latin typeface="Segoe UI" panose="020B0502040204020203" pitchFamily="34" charset="0"/>
              </a:rPr>
              <a:t>Load testing resource</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The Azure load testing resource is the top-level resource for your load-testing activities. This resource provides a centralized place to view and manage load tests, test results, and related artifacts.</a:t>
            </a:r>
          </a:p>
          <a:p>
            <a:pPr algn="l"/>
            <a:r>
              <a:rPr lang="en-US" b="0" i="0" dirty="0">
                <a:solidFill>
                  <a:srgbClr val="161616"/>
                </a:solidFill>
                <a:effectLst/>
                <a:latin typeface="Segoe UI" panose="020B0502040204020203" pitchFamily="34" charset="0"/>
              </a:rPr>
              <a:t>When you create a load test resource, you specify its location, which determines the location of the </a:t>
            </a:r>
            <a:r>
              <a:rPr lang="en-US" b="0" i="0" u="none" strike="noStrike" dirty="0">
                <a:solidFill>
                  <a:srgbClr val="161616"/>
                </a:solidFill>
                <a:effectLst/>
                <a:latin typeface="Segoe UI" panose="020B0502040204020203" pitchFamily="34" charset="0"/>
                <a:hlinkClick r:id="rId3"/>
              </a:rPr>
              <a:t>test engines</a:t>
            </a:r>
            <a:r>
              <a:rPr lang="en-US" b="0" i="0" dirty="0">
                <a:solidFill>
                  <a:srgbClr val="161616"/>
                </a:solidFill>
                <a:effectLst/>
                <a:latin typeface="Segoe UI" panose="020B0502040204020203" pitchFamily="34" charset="0"/>
              </a:rPr>
              <a:t>. Azure Load Testing automatically encrypts all artifacts in your resource. You can choose between Microsoft-managed keys or use your own customer-managed keys for encryption.</a:t>
            </a:r>
          </a:p>
          <a:p>
            <a:pPr algn="l"/>
            <a:r>
              <a:rPr lang="en-US" b="0" i="0" dirty="0">
                <a:solidFill>
                  <a:srgbClr val="161616"/>
                </a:solidFill>
                <a:effectLst/>
                <a:latin typeface="Segoe UI" panose="020B0502040204020203" pitchFamily="34" charset="0"/>
              </a:rPr>
              <a:t>To run a load test for your application, you add a </a:t>
            </a:r>
            <a:r>
              <a:rPr lang="en-US" b="0" i="0" u="none" strike="noStrike" dirty="0">
                <a:solidFill>
                  <a:srgbClr val="161616"/>
                </a:solidFill>
                <a:effectLst/>
                <a:latin typeface="Segoe UI" panose="020B0502040204020203" pitchFamily="34" charset="0"/>
                <a:hlinkClick r:id="rId4"/>
              </a:rPr>
              <a:t>test</a:t>
            </a:r>
            <a:r>
              <a:rPr lang="en-US" b="0" i="0" dirty="0">
                <a:solidFill>
                  <a:srgbClr val="161616"/>
                </a:solidFill>
                <a:effectLst/>
                <a:latin typeface="Segoe UI" panose="020B0502040204020203" pitchFamily="34" charset="0"/>
              </a:rPr>
              <a:t> to your load testing resource. A resource can contain zero or more tests.</a:t>
            </a:r>
          </a:p>
          <a:p>
            <a:pPr algn="l"/>
            <a:r>
              <a:rPr lang="en-US" b="0" i="0" dirty="0">
                <a:solidFill>
                  <a:srgbClr val="161616"/>
                </a:solidFill>
                <a:effectLst/>
                <a:latin typeface="Segoe UI" panose="020B0502040204020203" pitchFamily="34" charset="0"/>
              </a:rPr>
              <a:t>You can use </a:t>
            </a:r>
            <a:r>
              <a:rPr lang="en-US" b="0" i="0" u="none" strike="noStrike" dirty="0">
                <a:solidFill>
                  <a:srgbClr val="161616"/>
                </a:solidFill>
                <a:effectLst/>
                <a:latin typeface="Segoe UI" panose="020B0502040204020203" pitchFamily="34" charset="0"/>
                <a:hlinkClick r:id="rId5"/>
              </a:rPr>
              <a:t>Azure role-based access control</a:t>
            </a:r>
            <a:r>
              <a:rPr lang="en-US" b="0" i="0" dirty="0">
                <a:solidFill>
                  <a:srgbClr val="161616"/>
                </a:solidFill>
                <a:effectLst/>
                <a:latin typeface="Segoe UI" panose="020B0502040204020203" pitchFamily="34" charset="0"/>
              </a:rPr>
              <a:t> to grant access to your load testing resource and related artifacts.</a:t>
            </a:r>
          </a:p>
          <a:p>
            <a:pPr algn="l"/>
            <a:r>
              <a:rPr lang="en-US" b="0" i="0" dirty="0">
                <a:solidFill>
                  <a:srgbClr val="161616"/>
                </a:solidFill>
                <a:effectLst/>
                <a:latin typeface="Segoe UI" panose="020B0502040204020203" pitchFamily="34" charset="0"/>
              </a:rPr>
              <a:t>Azure Load Testing lets you </a:t>
            </a:r>
            <a:r>
              <a:rPr lang="en-US" b="0" i="0" u="none" strike="noStrike" dirty="0">
                <a:solidFill>
                  <a:srgbClr val="161616"/>
                </a:solidFill>
                <a:effectLst/>
                <a:latin typeface="Segoe UI" panose="020B0502040204020203" pitchFamily="34" charset="0"/>
                <a:hlinkClick r:id="rId6"/>
              </a:rPr>
              <a:t>use managed identities</a:t>
            </a:r>
            <a:r>
              <a:rPr lang="en-US" b="0" i="0" dirty="0">
                <a:solidFill>
                  <a:srgbClr val="161616"/>
                </a:solidFill>
                <a:effectLst/>
                <a:latin typeface="Segoe UI" panose="020B0502040204020203" pitchFamily="34" charset="0"/>
              </a:rPr>
              <a:t> to access other Azure resources, such as Azure Key Vault for storing </a:t>
            </a:r>
            <a:r>
              <a:rPr lang="en-US" b="0" i="0" u="none" strike="noStrike" dirty="0">
                <a:solidFill>
                  <a:srgbClr val="161616"/>
                </a:solidFill>
                <a:effectLst/>
                <a:latin typeface="Segoe UI" panose="020B0502040204020203" pitchFamily="34" charset="0"/>
                <a:hlinkClick r:id="rId7"/>
              </a:rPr>
              <a:t>load test secret parameters</a:t>
            </a:r>
            <a:r>
              <a:rPr lang="en-US" b="0" i="0" dirty="0">
                <a:solidFill>
                  <a:srgbClr val="161616"/>
                </a:solidFill>
                <a:effectLst/>
                <a:latin typeface="Segoe UI" panose="020B0502040204020203" pitchFamily="34" charset="0"/>
              </a:rPr>
              <a:t>. You can use either a user-assigned or system-assigned managed identity.</a:t>
            </a:r>
          </a:p>
          <a:p>
            <a:pPr algn="l"/>
            <a:endParaRPr lang="en-US" b="1" i="0" dirty="0">
              <a:solidFill>
                <a:srgbClr val="161616"/>
              </a:solidFill>
              <a:effectLst/>
              <a:latin typeface="Segoe UI" panose="020B0502040204020203" pitchFamily="34" charset="0"/>
            </a:endParaRPr>
          </a:p>
          <a:p>
            <a:pPr algn="l"/>
            <a:r>
              <a:rPr lang="en-US" b="1" i="0" dirty="0">
                <a:solidFill>
                  <a:srgbClr val="161616"/>
                </a:solidFill>
                <a:effectLst/>
                <a:latin typeface="Segoe UI" panose="020B0502040204020203" pitchFamily="34" charset="0"/>
              </a:rPr>
              <a:t>Test</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A test represents a load test for your application. A test is attached to an Azure load testing resource. You can create a test in either of two ways:</a:t>
            </a:r>
          </a:p>
          <a:p>
            <a:pPr algn="l">
              <a:buFont typeface="Arial" panose="020B0604020202020204" pitchFamily="34" charset="0"/>
              <a:buChar char="•"/>
            </a:pPr>
            <a:r>
              <a:rPr lang="en-US" b="0" i="0" dirty="0">
                <a:solidFill>
                  <a:srgbClr val="161616"/>
                </a:solidFill>
                <a:effectLst/>
                <a:latin typeface="Segoe UI" panose="020B0502040204020203" pitchFamily="34" charset="0"/>
              </a:rPr>
              <a:t>Create a </a:t>
            </a:r>
            <a:r>
              <a:rPr lang="en-US" b="0" i="0" u="none" strike="noStrike" dirty="0">
                <a:solidFill>
                  <a:srgbClr val="161616"/>
                </a:solidFill>
                <a:effectLst/>
                <a:latin typeface="Segoe UI" panose="020B0502040204020203" pitchFamily="34" charset="0"/>
                <a:hlinkClick r:id="rId8"/>
              </a:rPr>
              <a:t>test based on an existing JMeter script</a:t>
            </a:r>
            <a:r>
              <a:rPr lang="en-US" b="0" i="0" dirty="0">
                <a:solidFill>
                  <a:srgbClr val="161616"/>
                </a:solidFill>
                <a:effectLst/>
                <a:latin typeface="Segoe UI" panose="020B0502040204020203" pitchFamily="34" charset="0"/>
              </a:rPr>
              <a:t>.</a:t>
            </a:r>
          </a:p>
          <a:p>
            <a:pPr algn="l">
              <a:buFont typeface="Arial" panose="020B0604020202020204" pitchFamily="34" charset="0"/>
              <a:buChar char="•"/>
            </a:pPr>
            <a:r>
              <a:rPr lang="en-US" b="0" i="0" dirty="0">
                <a:solidFill>
                  <a:srgbClr val="161616"/>
                </a:solidFill>
                <a:effectLst/>
                <a:latin typeface="Segoe UI" panose="020B0502040204020203" pitchFamily="34" charset="0"/>
              </a:rPr>
              <a:t>Create a </a:t>
            </a:r>
            <a:r>
              <a:rPr lang="en-US" b="0" i="0" u="none" strike="noStrike" dirty="0">
                <a:solidFill>
                  <a:srgbClr val="161616"/>
                </a:solidFill>
                <a:effectLst/>
                <a:latin typeface="Segoe UI" panose="020B0502040204020203" pitchFamily="34" charset="0"/>
                <a:hlinkClick r:id="rId9"/>
              </a:rPr>
              <a:t>URL-based load test</a:t>
            </a:r>
            <a:r>
              <a:rPr lang="en-US" b="0" i="0" dirty="0">
                <a:solidFill>
                  <a:srgbClr val="161616"/>
                </a:solidFill>
                <a:effectLst/>
                <a:latin typeface="Segoe UI" panose="020B0502040204020203" pitchFamily="34" charset="0"/>
              </a:rPr>
              <a:t> (quick test). Azure Load Testing automatically generates the corresponding JMeter script, which you can modify at any time.</a:t>
            </a:r>
          </a:p>
          <a:p>
            <a:pPr algn="l"/>
            <a:r>
              <a:rPr lang="en-US" b="0" i="0" dirty="0">
                <a:solidFill>
                  <a:srgbClr val="161616"/>
                </a:solidFill>
                <a:effectLst/>
                <a:latin typeface="Segoe UI" panose="020B0502040204020203" pitchFamily="34" charset="0"/>
              </a:rPr>
              <a:t>A test contains a JMeter test script, or </a:t>
            </a:r>
            <a:r>
              <a:rPr lang="en-US" b="0" i="1" dirty="0">
                <a:solidFill>
                  <a:srgbClr val="161616"/>
                </a:solidFill>
                <a:effectLst/>
                <a:latin typeface="Segoe UI" panose="020B0502040204020203" pitchFamily="34" charset="0"/>
              </a:rPr>
              <a:t>test plan</a:t>
            </a:r>
            <a:r>
              <a:rPr lang="en-US" b="0" i="0" dirty="0">
                <a:solidFill>
                  <a:srgbClr val="161616"/>
                </a:solidFill>
                <a:effectLst/>
                <a:latin typeface="Segoe UI" panose="020B0502040204020203" pitchFamily="34" charset="0"/>
              </a:rPr>
              <a:t>, and related data and configuration files. Azure Load Testing supports all communication protocols that JMeter supports, not only HTTP-based endpoints. For example, you might want to read from or write to a database or message queue in the test script.</a:t>
            </a:r>
          </a:p>
          <a:p>
            <a:pPr algn="l"/>
            <a:r>
              <a:rPr lang="en-US" b="0" i="0" dirty="0">
                <a:solidFill>
                  <a:srgbClr val="161616"/>
                </a:solidFill>
                <a:effectLst/>
                <a:latin typeface="Segoe UI" panose="020B0502040204020203" pitchFamily="34" charset="0"/>
              </a:rPr>
              <a:t>The test also specifies the configuration settings for running the load test:</a:t>
            </a:r>
          </a:p>
          <a:p>
            <a:pPr algn="l">
              <a:buFont typeface="Arial" panose="020B0604020202020204" pitchFamily="34" charset="0"/>
              <a:buChar char="•"/>
            </a:pPr>
            <a:r>
              <a:rPr lang="en-US" b="0" i="0" u="none" strike="noStrike" dirty="0">
                <a:solidFill>
                  <a:srgbClr val="161616"/>
                </a:solidFill>
                <a:effectLst/>
                <a:latin typeface="Segoe UI" panose="020B0502040204020203" pitchFamily="34" charset="0"/>
                <a:hlinkClick r:id="rId7"/>
              </a:rPr>
              <a:t>Load test parameters</a:t>
            </a:r>
            <a:r>
              <a:rPr lang="en-US" b="0" i="0" dirty="0">
                <a:solidFill>
                  <a:srgbClr val="161616"/>
                </a:solidFill>
                <a:effectLst/>
                <a:latin typeface="Segoe UI" panose="020B0502040204020203" pitchFamily="34" charset="0"/>
              </a:rPr>
              <a:t>, such as environment variables, secrets, and certificates.</a:t>
            </a:r>
          </a:p>
          <a:p>
            <a:pPr algn="l">
              <a:buFont typeface="Arial" panose="020B0604020202020204" pitchFamily="34" charset="0"/>
              <a:buChar char="•"/>
            </a:pPr>
            <a:r>
              <a:rPr lang="en-US" b="0" i="0" dirty="0">
                <a:solidFill>
                  <a:srgbClr val="161616"/>
                </a:solidFill>
                <a:effectLst/>
                <a:latin typeface="Segoe UI" panose="020B0502040204020203" pitchFamily="34" charset="0"/>
              </a:rPr>
              <a:t>Load configuration to </a:t>
            </a:r>
            <a:r>
              <a:rPr lang="en-US" b="0" i="0" u="none" strike="noStrike" dirty="0">
                <a:solidFill>
                  <a:srgbClr val="161616"/>
                </a:solidFill>
                <a:effectLst/>
                <a:latin typeface="Segoe UI" panose="020B0502040204020203" pitchFamily="34" charset="0"/>
                <a:hlinkClick r:id="rId10"/>
              </a:rPr>
              <a:t>scale out your load test</a:t>
            </a:r>
            <a:r>
              <a:rPr lang="en-US" b="0" i="0" dirty="0">
                <a:solidFill>
                  <a:srgbClr val="161616"/>
                </a:solidFill>
                <a:effectLst/>
                <a:latin typeface="Segoe UI" panose="020B0502040204020203" pitchFamily="34" charset="0"/>
              </a:rPr>
              <a:t> across multiple </a:t>
            </a:r>
            <a:r>
              <a:rPr lang="en-US" b="0" i="0" u="none" strike="noStrike" dirty="0">
                <a:solidFill>
                  <a:srgbClr val="161616"/>
                </a:solidFill>
                <a:effectLst/>
                <a:latin typeface="Segoe UI" panose="020B0502040204020203" pitchFamily="34" charset="0"/>
                <a:hlinkClick r:id="rId3"/>
              </a:rPr>
              <a:t>test engine</a:t>
            </a:r>
            <a:r>
              <a:rPr lang="en-US" b="0" i="0" dirty="0">
                <a:solidFill>
                  <a:srgbClr val="161616"/>
                </a:solidFill>
                <a:effectLst/>
                <a:latin typeface="Segoe UI" panose="020B0502040204020203" pitchFamily="34" charset="0"/>
              </a:rPr>
              <a:t> instances.</a:t>
            </a:r>
          </a:p>
          <a:p>
            <a:pPr algn="l">
              <a:buFont typeface="Arial" panose="020B0604020202020204" pitchFamily="34" charset="0"/>
              <a:buChar char="•"/>
            </a:pPr>
            <a:r>
              <a:rPr lang="en-US" b="0" i="0" u="none" strike="noStrike" dirty="0">
                <a:solidFill>
                  <a:srgbClr val="161616"/>
                </a:solidFill>
                <a:effectLst/>
                <a:latin typeface="Segoe UI" panose="020B0502040204020203" pitchFamily="34" charset="0"/>
                <a:hlinkClick r:id="rId11"/>
              </a:rPr>
              <a:t>Fail criteria</a:t>
            </a:r>
            <a:r>
              <a:rPr lang="en-US" b="0" i="0" dirty="0">
                <a:solidFill>
                  <a:srgbClr val="161616"/>
                </a:solidFill>
                <a:effectLst/>
                <a:latin typeface="Segoe UI" panose="020B0502040204020203" pitchFamily="34" charset="0"/>
              </a:rPr>
              <a:t> to determine when the test should pass or fail.</a:t>
            </a:r>
          </a:p>
          <a:p>
            <a:pPr algn="l">
              <a:buFont typeface="Arial" panose="020B0604020202020204" pitchFamily="34" charset="0"/>
              <a:buChar char="•"/>
            </a:pPr>
            <a:r>
              <a:rPr lang="en-US" b="0" i="0" dirty="0">
                <a:solidFill>
                  <a:srgbClr val="161616"/>
                </a:solidFill>
                <a:effectLst/>
                <a:latin typeface="Segoe UI" panose="020B0502040204020203" pitchFamily="34" charset="0"/>
              </a:rPr>
              <a:t>Monitoring settings to configure the list of </a:t>
            </a:r>
            <a:r>
              <a:rPr lang="en-US" b="0" i="0" u="none" strike="noStrike" dirty="0">
                <a:solidFill>
                  <a:srgbClr val="161616"/>
                </a:solidFill>
                <a:effectLst/>
                <a:latin typeface="Segoe UI" panose="020B0502040204020203" pitchFamily="34" charset="0"/>
                <a:hlinkClick r:id="rId12"/>
              </a:rPr>
              <a:t>Azure app components and resource metrics to monitor</a:t>
            </a:r>
            <a:r>
              <a:rPr lang="en-US" b="0" i="0" dirty="0">
                <a:solidFill>
                  <a:srgbClr val="161616"/>
                </a:solidFill>
                <a:effectLst/>
                <a:latin typeface="Segoe UI" panose="020B0502040204020203" pitchFamily="34" charset="0"/>
              </a:rPr>
              <a:t> during the test run.</a:t>
            </a:r>
          </a:p>
          <a:p>
            <a:pPr algn="l"/>
            <a:r>
              <a:rPr lang="en-US" b="0" i="0" dirty="0">
                <a:solidFill>
                  <a:srgbClr val="161616"/>
                </a:solidFill>
                <a:effectLst/>
                <a:latin typeface="Segoe UI" panose="020B0502040204020203" pitchFamily="34" charset="0"/>
              </a:rPr>
              <a:t>When you start a test, Azure Load Testing deploys the JMeter test script, related files, and configuration to the requested test engine instances. The test engine instances then initiate the JMeter test script to simulate the application load.</a:t>
            </a:r>
          </a:p>
          <a:p>
            <a:pPr algn="l"/>
            <a:r>
              <a:rPr lang="en-US" b="0" i="0" dirty="0">
                <a:solidFill>
                  <a:srgbClr val="161616"/>
                </a:solidFill>
                <a:effectLst/>
                <a:latin typeface="Segoe UI" panose="020B0502040204020203" pitchFamily="34" charset="0"/>
              </a:rPr>
              <a:t>Each time you start a test, Azure Load Testing creates a </a:t>
            </a:r>
            <a:r>
              <a:rPr lang="en-US" b="0" i="0" u="none" strike="noStrike" dirty="0">
                <a:solidFill>
                  <a:srgbClr val="161616"/>
                </a:solidFill>
                <a:effectLst/>
                <a:latin typeface="Segoe UI" panose="020B0502040204020203" pitchFamily="34" charset="0"/>
                <a:hlinkClick r:id="rId13"/>
              </a:rPr>
              <a:t>test run</a:t>
            </a:r>
            <a:r>
              <a:rPr lang="en-US" b="0" i="0" dirty="0">
                <a:solidFill>
                  <a:srgbClr val="161616"/>
                </a:solidFill>
                <a:effectLst/>
                <a:latin typeface="Segoe UI" panose="020B0502040204020203" pitchFamily="34" charset="0"/>
              </a:rPr>
              <a:t> and attaches it to the test.</a:t>
            </a:r>
          </a:p>
          <a:p>
            <a:pPr algn="l"/>
            <a:endParaRPr lang="en-US" b="1" i="0" dirty="0">
              <a:solidFill>
                <a:srgbClr val="161616"/>
              </a:solidFill>
              <a:effectLst/>
              <a:latin typeface="Segoe UI" panose="020B0502040204020203" pitchFamily="34" charset="0"/>
            </a:endParaRPr>
          </a:p>
          <a:p>
            <a:pPr algn="l"/>
            <a:r>
              <a:rPr lang="en-US" b="1" i="0" dirty="0">
                <a:solidFill>
                  <a:srgbClr val="161616"/>
                </a:solidFill>
                <a:effectLst/>
                <a:latin typeface="Segoe UI" panose="020B0502040204020203" pitchFamily="34" charset="0"/>
              </a:rPr>
              <a:t>Test engine</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A test engine is computing infrastructure, managed by Microsoft that runs the Apache JMeter test script. The test engine instances run the JMeter script in parallel. You can </a:t>
            </a:r>
            <a:r>
              <a:rPr lang="en-US" b="0" i="0" u="none" strike="noStrike" dirty="0">
                <a:solidFill>
                  <a:srgbClr val="161616"/>
                </a:solidFill>
                <a:effectLst/>
                <a:latin typeface="Segoe UI" panose="020B0502040204020203" pitchFamily="34" charset="0"/>
                <a:hlinkClick r:id="rId10"/>
              </a:rPr>
              <a:t>scale out your load test</a:t>
            </a:r>
            <a:r>
              <a:rPr lang="en-US" b="0" i="0" dirty="0">
                <a:solidFill>
                  <a:srgbClr val="161616"/>
                </a:solidFill>
                <a:effectLst/>
                <a:latin typeface="Segoe UI" panose="020B0502040204020203" pitchFamily="34" charset="0"/>
              </a:rPr>
              <a:t> by configuring the number of test engine instances. Learn how to configure the number of </a:t>
            </a:r>
            <a:r>
              <a:rPr lang="en-US" b="0" i="0" u="none" strike="noStrike" dirty="0">
                <a:solidFill>
                  <a:srgbClr val="161616"/>
                </a:solidFill>
                <a:effectLst/>
                <a:latin typeface="Segoe UI" panose="020B0502040204020203" pitchFamily="34" charset="0"/>
                <a:hlinkClick r:id="rId14"/>
              </a:rPr>
              <a:t>virtual users</a:t>
            </a:r>
            <a:r>
              <a:rPr lang="en-US" b="0" i="0" dirty="0">
                <a:solidFill>
                  <a:srgbClr val="161616"/>
                </a:solidFill>
                <a:effectLst/>
                <a:latin typeface="Segoe UI" panose="020B0502040204020203" pitchFamily="34" charset="0"/>
              </a:rPr>
              <a:t>, or simulate a target number of </a:t>
            </a:r>
            <a:r>
              <a:rPr lang="en-US" b="0" i="0" u="none" strike="noStrike" dirty="0">
                <a:solidFill>
                  <a:srgbClr val="161616"/>
                </a:solidFill>
                <a:effectLst/>
                <a:latin typeface="Segoe UI" panose="020B0502040204020203" pitchFamily="34" charset="0"/>
                <a:hlinkClick r:id="rId15"/>
              </a:rPr>
              <a:t>requests per second</a:t>
            </a:r>
            <a:r>
              <a:rPr lang="en-US" b="0" i="0" dirty="0">
                <a:solidFill>
                  <a:srgbClr val="161616"/>
                </a:solidFill>
                <a:effectLst/>
                <a:latin typeface="Segoe UI" panose="020B0502040204020203" pitchFamily="34" charset="0"/>
              </a:rPr>
              <a:t>.</a:t>
            </a:r>
          </a:p>
          <a:p>
            <a:pPr algn="l"/>
            <a:r>
              <a:rPr lang="en-US" b="0" i="0" dirty="0">
                <a:solidFill>
                  <a:srgbClr val="161616"/>
                </a:solidFill>
                <a:effectLst/>
                <a:latin typeface="Segoe UI" panose="020B0502040204020203" pitchFamily="34" charset="0"/>
              </a:rPr>
              <a:t>The test engines are hosted in the same location as your Azure Load Testing resource. You can configure the Azure region when you create the Azure load testing resource.</a:t>
            </a:r>
          </a:p>
          <a:p>
            <a:pPr algn="l"/>
            <a:r>
              <a:rPr lang="en-US" b="0" i="0" dirty="0">
                <a:solidFill>
                  <a:srgbClr val="161616"/>
                </a:solidFill>
                <a:effectLst/>
                <a:latin typeface="Segoe UI" panose="020B0502040204020203" pitchFamily="34" charset="0"/>
              </a:rPr>
              <a:t>While the test script runs, Azure Load Testing collects and aggregates the Apache JMeter worker logs from all test engine instances. You can </a:t>
            </a:r>
            <a:r>
              <a:rPr lang="en-US" b="0" i="0" u="none" strike="noStrike" dirty="0">
                <a:solidFill>
                  <a:srgbClr val="161616"/>
                </a:solidFill>
                <a:effectLst/>
                <a:latin typeface="Segoe UI" panose="020B0502040204020203" pitchFamily="34" charset="0"/>
                <a:hlinkClick r:id="rId16"/>
              </a:rPr>
              <a:t>download the logs for analyzing errors during the load test</a:t>
            </a:r>
            <a:r>
              <a:rPr lang="en-US" b="0" i="0" dirty="0">
                <a:solidFill>
                  <a:srgbClr val="161616"/>
                </a:solidFill>
                <a:effectLst/>
                <a:latin typeface="Segoe UI" panose="020B0502040204020203" pitchFamily="34" charset="0"/>
              </a:rPr>
              <a:t>.</a:t>
            </a:r>
          </a:p>
          <a:p>
            <a:pPr algn="l"/>
            <a:endParaRPr lang="en-US" b="1" i="0" dirty="0">
              <a:solidFill>
                <a:srgbClr val="161616"/>
              </a:solidFill>
              <a:effectLst/>
              <a:latin typeface="Segoe UI" panose="020B0502040204020203" pitchFamily="34" charset="0"/>
            </a:endParaRPr>
          </a:p>
          <a:p>
            <a:pPr algn="l"/>
            <a:r>
              <a:rPr lang="en-US" b="1" i="0" dirty="0">
                <a:solidFill>
                  <a:srgbClr val="161616"/>
                </a:solidFill>
                <a:effectLst/>
                <a:latin typeface="Segoe UI" panose="020B0502040204020203" pitchFamily="34" charset="0"/>
              </a:rPr>
              <a:t>Test run</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A test run represents one execution of a load test. It collects the logs associated with running the Apache JMeter script, the </a:t>
            </a:r>
            <a:r>
              <a:rPr lang="en-US" b="0" i="0" u="none" strike="noStrike" dirty="0">
                <a:solidFill>
                  <a:srgbClr val="161616"/>
                </a:solidFill>
                <a:effectLst/>
                <a:latin typeface="Segoe UI" panose="020B0502040204020203" pitchFamily="34" charset="0"/>
                <a:hlinkClick r:id="rId17"/>
              </a:rPr>
              <a:t>load test YAML configuration</a:t>
            </a:r>
            <a:r>
              <a:rPr lang="en-US" b="0" i="0" dirty="0">
                <a:solidFill>
                  <a:srgbClr val="161616"/>
                </a:solidFill>
                <a:effectLst/>
                <a:latin typeface="Segoe UI" panose="020B0502040204020203" pitchFamily="34" charset="0"/>
              </a:rPr>
              <a:t>, the list of </a:t>
            </a:r>
            <a:r>
              <a:rPr lang="en-US" b="0" i="0" u="none" strike="noStrike" dirty="0">
                <a:solidFill>
                  <a:srgbClr val="161616"/>
                </a:solidFill>
                <a:effectLst/>
                <a:latin typeface="Segoe UI" panose="020B0502040204020203" pitchFamily="34" charset="0"/>
                <a:hlinkClick r:id="rId12"/>
              </a:rPr>
              <a:t>app components to monitor</a:t>
            </a:r>
            <a:r>
              <a:rPr lang="en-US" b="0" i="0" dirty="0">
                <a:solidFill>
                  <a:srgbClr val="161616"/>
                </a:solidFill>
                <a:effectLst/>
                <a:latin typeface="Segoe UI" panose="020B0502040204020203" pitchFamily="34" charset="0"/>
              </a:rPr>
              <a:t>, and the </a:t>
            </a:r>
            <a:r>
              <a:rPr lang="en-US" b="0" i="0" u="none" strike="noStrike" dirty="0">
                <a:solidFill>
                  <a:srgbClr val="161616"/>
                </a:solidFill>
                <a:effectLst/>
                <a:latin typeface="Segoe UI" panose="020B0502040204020203" pitchFamily="34" charset="0"/>
                <a:hlinkClick r:id="rId18"/>
              </a:rPr>
              <a:t>results of the test</a:t>
            </a:r>
            <a:r>
              <a:rPr lang="en-US" b="0" i="0" dirty="0">
                <a:solidFill>
                  <a:srgbClr val="161616"/>
                </a:solidFill>
                <a:effectLst/>
                <a:latin typeface="Segoe UI" panose="020B0502040204020203" pitchFamily="34" charset="0"/>
              </a:rPr>
              <a:t>.</a:t>
            </a:r>
          </a:p>
          <a:p>
            <a:pPr algn="l"/>
            <a:r>
              <a:rPr lang="en-US" b="0" i="0" dirty="0">
                <a:solidFill>
                  <a:srgbClr val="161616"/>
                </a:solidFill>
                <a:effectLst/>
                <a:latin typeface="Segoe UI" panose="020B0502040204020203" pitchFamily="34" charset="0"/>
              </a:rPr>
              <a:t>You can </a:t>
            </a:r>
            <a:r>
              <a:rPr lang="en-US" b="0" i="0" u="none" strike="noStrike" dirty="0">
                <a:solidFill>
                  <a:srgbClr val="161616"/>
                </a:solidFill>
                <a:effectLst/>
                <a:latin typeface="Segoe UI" panose="020B0502040204020203" pitchFamily="34" charset="0"/>
                <a:hlinkClick r:id="rId19"/>
              </a:rPr>
              <a:t>view and analyze the load test results in the Azure Load Testing dashboard</a:t>
            </a:r>
            <a:r>
              <a:rPr lang="en-US" b="0" i="0" dirty="0">
                <a:solidFill>
                  <a:srgbClr val="161616"/>
                </a:solidFill>
                <a:effectLst/>
                <a:latin typeface="Segoe UI" panose="020B0502040204020203" pitchFamily="34" charset="0"/>
              </a:rPr>
              <a:t> in the Azure portal.</a:t>
            </a:r>
          </a:p>
          <a:p>
            <a:pPr algn="l"/>
            <a:endParaRPr lang="en-US" b="1" i="0" dirty="0">
              <a:solidFill>
                <a:srgbClr val="161616"/>
              </a:solidFill>
              <a:effectLst/>
              <a:latin typeface="Segoe UI" panose="020B0502040204020203" pitchFamily="34" charset="0"/>
            </a:endParaRPr>
          </a:p>
          <a:p>
            <a:pPr algn="l"/>
            <a:r>
              <a:rPr lang="en-US" b="1" i="0" dirty="0">
                <a:solidFill>
                  <a:srgbClr val="161616"/>
                </a:solidFill>
                <a:effectLst/>
                <a:latin typeface="Segoe UI" panose="020B0502040204020203" pitchFamily="34" charset="0"/>
              </a:rPr>
              <a:t> Important</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Existing test runs don't use the new settings when you update a test. When you rerun an existing test run, the initial configuration of the test run is used. The new settings will only be used when you run the test.</a:t>
            </a:r>
          </a:p>
          <a:p>
            <a:pPr algn="l"/>
            <a:endParaRPr lang="en-US" b="1" i="0" dirty="0">
              <a:solidFill>
                <a:srgbClr val="161616"/>
              </a:solidFill>
              <a:effectLst/>
              <a:latin typeface="Segoe UI" panose="020B0502040204020203" pitchFamily="34" charset="0"/>
            </a:endParaRPr>
          </a:p>
          <a:p>
            <a:pPr algn="l"/>
            <a:r>
              <a:rPr lang="en-US" b="1" i="0" dirty="0">
                <a:solidFill>
                  <a:srgbClr val="161616"/>
                </a:solidFill>
                <a:effectLst/>
                <a:latin typeface="Segoe UI" panose="020B0502040204020203" pitchFamily="34" charset="0"/>
              </a:rPr>
              <a:t>App component</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When you run a load test for an Azure-hosted application, you can monitor resource metrics for the different Azure application components (server-side metrics). While the load test runs, and after completion of the test, you can </a:t>
            </a:r>
            <a:r>
              <a:rPr lang="en-US" b="0" i="0" u="none" strike="noStrike" dirty="0">
                <a:solidFill>
                  <a:srgbClr val="161616"/>
                </a:solidFill>
                <a:effectLst/>
                <a:latin typeface="Segoe UI" panose="020B0502040204020203" pitchFamily="34" charset="0"/>
                <a:hlinkClick r:id="rId12"/>
              </a:rPr>
              <a:t>monitor and analyze the resource metrics in the Azure Load Testing dashboard</a:t>
            </a:r>
            <a:r>
              <a:rPr lang="en-US" b="0" i="0" dirty="0">
                <a:solidFill>
                  <a:srgbClr val="161616"/>
                </a:solidFill>
                <a:effectLst/>
                <a:latin typeface="Segoe UI" panose="020B0502040204020203" pitchFamily="34" charset="0"/>
              </a:rPr>
              <a:t>.</a:t>
            </a:r>
          </a:p>
          <a:p>
            <a:pPr algn="l"/>
            <a:r>
              <a:rPr lang="en-US" b="0" i="0" dirty="0">
                <a:solidFill>
                  <a:srgbClr val="161616"/>
                </a:solidFill>
                <a:effectLst/>
                <a:latin typeface="Segoe UI" panose="020B0502040204020203" pitchFamily="34" charset="0"/>
              </a:rPr>
              <a:t>When you create or update a load test, you can configure the list of app components that Azure Load Testing will monitor. You can modify the list of default resource metrics for each app component.</a:t>
            </a:r>
          </a:p>
          <a:p>
            <a:pPr algn="l"/>
            <a:r>
              <a:rPr lang="en-US" b="0" i="0" dirty="0">
                <a:solidFill>
                  <a:srgbClr val="161616"/>
                </a:solidFill>
                <a:effectLst/>
                <a:latin typeface="Segoe UI" panose="020B0502040204020203" pitchFamily="34" charset="0"/>
              </a:rPr>
              <a:t>Learn more about which </a:t>
            </a:r>
            <a:r>
              <a:rPr lang="en-US" b="0" i="0" u="none" strike="noStrike" dirty="0">
                <a:solidFill>
                  <a:srgbClr val="161616"/>
                </a:solidFill>
                <a:effectLst/>
                <a:latin typeface="Segoe UI" panose="020B0502040204020203" pitchFamily="34" charset="0"/>
                <a:hlinkClick r:id="rId20"/>
              </a:rPr>
              <a:t>Azure resource types are supported by Azure Load Testing</a:t>
            </a:r>
            <a:r>
              <a:rPr lang="en-US" b="0" i="0" dirty="0">
                <a:solidFill>
                  <a:srgbClr val="161616"/>
                </a:solidFill>
                <a:effectLst/>
                <a:latin typeface="Segoe UI" panose="020B0502040204020203" pitchFamily="34" charset="0"/>
              </a:rPr>
              <a:t>.</a:t>
            </a:r>
          </a:p>
          <a:p>
            <a:pPr algn="l"/>
            <a:endParaRPr lang="en-US" b="1" i="0" dirty="0">
              <a:solidFill>
                <a:srgbClr val="161616"/>
              </a:solidFill>
              <a:effectLst/>
              <a:latin typeface="Segoe UI" panose="020B0502040204020203" pitchFamily="34" charset="0"/>
            </a:endParaRPr>
          </a:p>
          <a:p>
            <a:pPr algn="l"/>
            <a:r>
              <a:rPr lang="en-US" b="1" i="0" dirty="0">
                <a:solidFill>
                  <a:srgbClr val="161616"/>
                </a:solidFill>
                <a:effectLst/>
                <a:latin typeface="Segoe UI" panose="020B0502040204020203" pitchFamily="34" charset="0"/>
              </a:rPr>
              <a:t>Metrics</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During a load test, Azure Load Testing collects metrics about the test execution. There are two types of metrics:</a:t>
            </a:r>
          </a:p>
          <a:p>
            <a:pPr algn="l">
              <a:buFont typeface="Arial" panose="020B0604020202020204" pitchFamily="34" charset="0"/>
              <a:buChar char="•"/>
            </a:pPr>
            <a:r>
              <a:rPr lang="en-US" b="0" i="1" dirty="0">
                <a:solidFill>
                  <a:srgbClr val="161616"/>
                </a:solidFill>
                <a:effectLst/>
                <a:latin typeface="Segoe UI" panose="020B0502040204020203" pitchFamily="34" charset="0"/>
              </a:rPr>
              <a:t>Client-side metrics</a:t>
            </a:r>
            <a:r>
              <a:rPr lang="en-US" b="0" i="0" dirty="0">
                <a:solidFill>
                  <a:srgbClr val="161616"/>
                </a:solidFill>
                <a:effectLst/>
                <a:latin typeface="Segoe UI" panose="020B0502040204020203" pitchFamily="34" charset="0"/>
              </a:rPr>
              <a:t> are reported by the test engines. These metrics include the number of virtual users, the request response time, the number of failed requests, or the number of requests per second. You can </a:t>
            </a:r>
            <a:r>
              <a:rPr lang="en-US" b="0" i="0" u="none" strike="noStrike" dirty="0">
                <a:solidFill>
                  <a:srgbClr val="161616"/>
                </a:solidFill>
                <a:effectLst/>
                <a:latin typeface="Segoe UI" panose="020B0502040204020203" pitchFamily="34" charset="0"/>
                <a:hlinkClick r:id="rId11"/>
              </a:rPr>
              <a:t>define test fail criteria</a:t>
            </a:r>
            <a:r>
              <a:rPr lang="en-US" b="0" i="0" dirty="0">
                <a:solidFill>
                  <a:srgbClr val="161616"/>
                </a:solidFill>
                <a:effectLst/>
                <a:latin typeface="Segoe UI" panose="020B0502040204020203" pitchFamily="34" charset="0"/>
              </a:rPr>
              <a:t> based on these client-side metrics.</a:t>
            </a:r>
          </a:p>
          <a:p>
            <a:pPr algn="l">
              <a:buFont typeface="Arial" panose="020B0604020202020204" pitchFamily="34" charset="0"/>
              <a:buChar char="•"/>
            </a:pPr>
            <a:r>
              <a:rPr lang="en-US" b="0" i="1" dirty="0">
                <a:solidFill>
                  <a:srgbClr val="161616"/>
                </a:solidFill>
                <a:effectLst/>
                <a:latin typeface="Segoe UI" panose="020B0502040204020203" pitchFamily="34" charset="0"/>
              </a:rPr>
              <a:t>Server-side metrics</a:t>
            </a:r>
            <a:r>
              <a:rPr lang="en-US" b="0" i="0" dirty="0">
                <a:solidFill>
                  <a:srgbClr val="161616"/>
                </a:solidFill>
                <a:effectLst/>
                <a:latin typeface="Segoe UI" panose="020B0502040204020203" pitchFamily="34" charset="0"/>
              </a:rPr>
              <a:t> are available for Azure-hosted applications and provide information about your Azure </a:t>
            </a:r>
            <a:r>
              <a:rPr lang="en-US" b="0" i="0" u="none" strike="noStrike" dirty="0">
                <a:solidFill>
                  <a:srgbClr val="161616"/>
                </a:solidFill>
                <a:effectLst/>
                <a:latin typeface="Segoe UI" panose="020B0502040204020203" pitchFamily="34" charset="0"/>
                <a:hlinkClick r:id="rId21"/>
              </a:rPr>
              <a:t>application components</a:t>
            </a:r>
            <a:r>
              <a:rPr lang="en-US" b="0" i="0" dirty="0">
                <a:solidFill>
                  <a:srgbClr val="161616"/>
                </a:solidFill>
                <a:effectLst/>
                <a:latin typeface="Segoe UI" panose="020B0502040204020203" pitchFamily="34" charset="0"/>
              </a:rPr>
              <a:t>. Azure Load Testing integrates with Azure Monitor, including Application Insights and Container insights, to capture details from the Azure services. Depending on the type of service, different metrics are available. For example, metrics can be for the number of database reads, the type of HTTP responses, or container resource consumption.</a:t>
            </a:r>
          </a:p>
          <a:p>
            <a:endParaRPr lang="en-US" dirty="0"/>
          </a:p>
        </p:txBody>
      </p:sp>
      <p:sp>
        <p:nvSpPr>
          <p:cNvPr id="4" name="Slide Number Placeholder 3"/>
          <p:cNvSpPr>
            <a:spLocks noGrp="1"/>
          </p:cNvSpPr>
          <p:nvPr>
            <p:ph type="sldNum" sz="quarter" idx="5"/>
          </p:nvPr>
        </p:nvSpPr>
        <p:spPr/>
        <p:txBody>
          <a:bodyPr/>
          <a:lstStyle/>
          <a:p>
            <a:fld id="{1BED0263-7D4D-4DE0-AF98-645164926312}" type="slidenum">
              <a:rPr lang="en-US" smtClean="0"/>
              <a:t>5</a:t>
            </a:fld>
            <a:endParaRPr lang="en-US"/>
          </a:p>
        </p:txBody>
      </p:sp>
    </p:spTree>
    <p:extLst>
      <p:ext uri="{BB962C8B-B14F-4D97-AF65-F5344CB8AC3E}">
        <p14:creationId xmlns:p14="http://schemas.microsoft.com/office/powerpoint/2010/main" val="2355005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r>
              <a:rPr lang="en-US" b="1" i="0" dirty="0">
                <a:solidFill>
                  <a:srgbClr val="161616"/>
                </a:solidFill>
                <a:effectLst/>
                <a:latin typeface="Segoe UI" panose="020B0502040204020203" pitchFamily="34" charset="0"/>
              </a:rPr>
            </a:br>
            <a:r>
              <a:rPr lang="en-US" b="1" i="0" dirty="0">
                <a:solidFill>
                  <a:srgbClr val="161616"/>
                </a:solidFill>
                <a:effectLst/>
                <a:latin typeface="Segoe UI" panose="020B0502040204020203" pitchFamily="34" charset="0"/>
              </a:rPr>
              <a:t>General concepts of load testing</a:t>
            </a:r>
          </a:p>
          <a:p>
            <a:pPr algn="l"/>
            <a:r>
              <a:rPr lang="en-US" b="0" i="0" dirty="0">
                <a:solidFill>
                  <a:srgbClr val="161616"/>
                </a:solidFill>
                <a:effectLst/>
                <a:latin typeface="Segoe UI" panose="020B0502040204020203" pitchFamily="34" charset="0"/>
              </a:rPr>
              <a:t>Learn about the key concepts related to running load tests.</a:t>
            </a:r>
          </a:p>
          <a:p>
            <a:pPr algn="l"/>
            <a:r>
              <a:rPr lang="en-US" b="1" i="0" dirty="0">
                <a:solidFill>
                  <a:srgbClr val="161616"/>
                </a:solidFill>
                <a:effectLst/>
                <a:latin typeface="Segoe UI" panose="020B0502040204020203" pitchFamily="34" charset="0"/>
              </a:rPr>
              <a:t>Virtual users</a:t>
            </a:r>
          </a:p>
          <a:p>
            <a:pPr algn="l"/>
            <a:r>
              <a:rPr lang="en-US" b="0" i="0" dirty="0">
                <a:solidFill>
                  <a:srgbClr val="161616"/>
                </a:solidFill>
                <a:effectLst/>
                <a:latin typeface="Segoe UI" panose="020B0502040204020203" pitchFamily="34" charset="0"/>
              </a:rPr>
              <a:t>A virtual user runs a particular test case against your server application and runs independently of other virtual users. You can use multiple virtual users to simulate concurrent connections to your server application.</a:t>
            </a:r>
          </a:p>
          <a:p>
            <a:pPr algn="l"/>
            <a:r>
              <a:rPr lang="en-US" b="0" i="0" dirty="0">
                <a:solidFill>
                  <a:srgbClr val="161616"/>
                </a:solidFill>
                <a:effectLst/>
                <a:latin typeface="Segoe UI" panose="020B0502040204020203" pitchFamily="34" charset="0"/>
              </a:rPr>
              <a:t>Apache JMeter also refers to virtual users as </a:t>
            </a:r>
            <a:r>
              <a:rPr lang="en-US" b="0" i="1" dirty="0">
                <a:solidFill>
                  <a:srgbClr val="161616"/>
                </a:solidFill>
                <a:effectLst/>
                <a:latin typeface="Segoe UI" panose="020B0502040204020203" pitchFamily="34" charset="0"/>
              </a:rPr>
              <a:t>threads</a:t>
            </a:r>
            <a:r>
              <a:rPr lang="en-US" b="0" i="0" dirty="0">
                <a:solidFill>
                  <a:srgbClr val="161616"/>
                </a:solidFill>
                <a:effectLst/>
                <a:latin typeface="Segoe UI" panose="020B0502040204020203" pitchFamily="34" charset="0"/>
              </a:rPr>
              <a:t>. In the JMeter test script, a </a:t>
            </a:r>
            <a:r>
              <a:rPr lang="en-US" b="0" i="1" dirty="0">
                <a:solidFill>
                  <a:srgbClr val="161616"/>
                </a:solidFill>
                <a:effectLst/>
                <a:latin typeface="Segoe UI" panose="020B0502040204020203" pitchFamily="34" charset="0"/>
              </a:rPr>
              <a:t>thread group</a:t>
            </a:r>
            <a:r>
              <a:rPr lang="en-US" b="0" i="0" dirty="0">
                <a:solidFill>
                  <a:srgbClr val="161616"/>
                </a:solidFill>
                <a:effectLst/>
                <a:latin typeface="Segoe UI" panose="020B0502040204020203" pitchFamily="34" charset="0"/>
              </a:rPr>
              <a:t> element lets you specify the pool of virtual users. Learn about </a:t>
            </a:r>
            <a:r>
              <a:rPr lang="en-US" b="0" i="0" u="none" strike="noStrike" dirty="0">
                <a:solidFill>
                  <a:srgbClr val="161616"/>
                </a:solidFill>
                <a:effectLst/>
                <a:latin typeface="Segoe UI" panose="020B0502040204020203" pitchFamily="34" charset="0"/>
                <a:hlinkClick r:id="rId3"/>
              </a:rPr>
              <a:t>thread groups</a:t>
            </a:r>
            <a:r>
              <a:rPr lang="en-US" b="0" i="0" dirty="0">
                <a:solidFill>
                  <a:srgbClr val="161616"/>
                </a:solidFill>
                <a:effectLst/>
                <a:latin typeface="Segoe UI" panose="020B0502040204020203" pitchFamily="34" charset="0"/>
              </a:rPr>
              <a:t> in the Apache JMeter documentation.</a:t>
            </a:r>
          </a:p>
          <a:p>
            <a:pPr algn="l"/>
            <a:r>
              <a:rPr lang="en-US" b="0" i="0" dirty="0">
                <a:solidFill>
                  <a:srgbClr val="161616"/>
                </a:solidFill>
                <a:effectLst/>
                <a:latin typeface="Segoe UI" panose="020B0502040204020203" pitchFamily="34" charset="0"/>
              </a:rPr>
              <a:t>The total number of virtual users for your load test depends on the number of virtual users in the test script and the number of </a:t>
            </a:r>
            <a:r>
              <a:rPr lang="en-US" b="0" i="0" u="none" strike="noStrike" dirty="0">
                <a:solidFill>
                  <a:srgbClr val="161616"/>
                </a:solidFill>
                <a:effectLst/>
                <a:latin typeface="Segoe UI" panose="020B0502040204020203" pitchFamily="34" charset="0"/>
                <a:hlinkClick r:id="rId4"/>
              </a:rPr>
              <a:t>test engine instances</a:t>
            </a:r>
            <a:r>
              <a:rPr lang="en-US" b="0" i="0" dirty="0">
                <a:solidFill>
                  <a:srgbClr val="161616"/>
                </a:solidFill>
                <a:effectLst/>
                <a:latin typeface="Segoe UI" panose="020B0502040204020203" pitchFamily="34" charset="0"/>
              </a:rPr>
              <a:t>.</a:t>
            </a:r>
          </a:p>
          <a:p>
            <a:pPr algn="l"/>
            <a:r>
              <a:rPr lang="en-US" b="0" i="0" dirty="0">
                <a:solidFill>
                  <a:srgbClr val="161616"/>
                </a:solidFill>
                <a:effectLst/>
                <a:latin typeface="Segoe UI" panose="020B0502040204020203" pitchFamily="34" charset="0"/>
              </a:rPr>
              <a:t>The formula is: Total virtual users = (virtual users in the JMX file) * (number of test engine instances).</a:t>
            </a:r>
          </a:p>
          <a:p>
            <a:pPr algn="l"/>
            <a:r>
              <a:rPr lang="en-US" b="0" i="0" dirty="0">
                <a:solidFill>
                  <a:srgbClr val="161616"/>
                </a:solidFill>
                <a:effectLst/>
                <a:latin typeface="Segoe UI" panose="020B0502040204020203" pitchFamily="34" charset="0"/>
              </a:rPr>
              <a:t>You can achieve the target number of virtual users by </a:t>
            </a:r>
            <a:r>
              <a:rPr lang="en-US" b="0" i="0" u="none" strike="noStrike" dirty="0">
                <a:solidFill>
                  <a:srgbClr val="161616"/>
                </a:solidFill>
                <a:effectLst/>
                <a:latin typeface="Segoe UI" panose="020B0502040204020203" pitchFamily="34" charset="0"/>
                <a:hlinkClick r:id="rId5"/>
              </a:rPr>
              <a:t>configuring the number of test engine instances</a:t>
            </a:r>
            <a:r>
              <a:rPr lang="en-US" b="0" i="0" dirty="0">
                <a:solidFill>
                  <a:srgbClr val="161616"/>
                </a:solidFill>
                <a:effectLst/>
                <a:latin typeface="Segoe UI" panose="020B0502040204020203" pitchFamily="34" charset="0"/>
              </a:rPr>
              <a:t>, the number of virtual users in the test script, or a combination of both.</a:t>
            </a:r>
          </a:p>
          <a:p>
            <a:pPr algn="l"/>
            <a:r>
              <a:rPr lang="en-US" b="1" i="0" dirty="0">
                <a:solidFill>
                  <a:srgbClr val="161616"/>
                </a:solidFill>
                <a:effectLst/>
                <a:latin typeface="Segoe UI" panose="020B0502040204020203" pitchFamily="34" charset="0"/>
              </a:rPr>
              <a:t>Ramp-up time</a:t>
            </a:r>
          </a:p>
          <a:p>
            <a:pPr algn="l"/>
            <a:r>
              <a:rPr lang="en-US" b="0" i="0" dirty="0">
                <a:solidFill>
                  <a:srgbClr val="161616"/>
                </a:solidFill>
                <a:effectLst/>
                <a:latin typeface="Segoe UI" panose="020B0502040204020203" pitchFamily="34" charset="0"/>
              </a:rPr>
              <a:t>The ramp-up time is the amount of time to get to the full number of </a:t>
            </a:r>
            <a:r>
              <a:rPr lang="en-US" b="0" i="0" u="none" strike="noStrike" dirty="0">
                <a:solidFill>
                  <a:srgbClr val="161616"/>
                </a:solidFill>
                <a:effectLst/>
                <a:latin typeface="Segoe UI" panose="020B0502040204020203" pitchFamily="34" charset="0"/>
                <a:hlinkClick r:id="rId6"/>
              </a:rPr>
              <a:t>virtual users</a:t>
            </a:r>
            <a:r>
              <a:rPr lang="en-US" b="0" i="0" dirty="0">
                <a:solidFill>
                  <a:srgbClr val="161616"/>
                </a:solidFill>
                <a:effectLst/>
                <a:latin typeface="Segoe UI" panose="020B0502040204020203" pitchFamily="34" charset="0"/>
              </a:rPr>
              <a:t> for the load test. If the number of virtual users is 20, and the ramp-up time is 120 seconds, then it will take 120 seconds to get to all 20 virtual users. Each virtual user will start 6 (120/20) seconds after the previous user was started.</a:t>
            </a:r>
          </a:p>
          <a:p>
            <a:pPr algn="l"/>
            <a:r>
              <a:rPr lang="en-US" b="1" i="0" dirty="0">
                <a:solidFill>
                  <a:srgbClr val="161616"/>
                </a:solidFill>
                <a:effectLst/>
                <a:latin typeface="Segoe UI" panose="020B0502040204020203" pitchFamily="34" charset="0"/>
              </a:rPr>
              <a:t>Response time</a:t>
            </a:r>
          </a:p>
          <a:p>
            <a:pPr algn="l"/>
            <a:r>
              <a:rPr lang="en-US" b="0" i="0" dirty="0">
                <a:solidFill>
                  <a:srgbClr val="161616"/>
                </a:solidFill>
                <a:effectLst/>
                <a:latin typeface="Segoe UI" panose="020B0502040204020203" pitchFamily="34" charset="0"/>
              </a:rPr>
              <a:t>The response time of an individual request, or </a:t>
            </a:r>
            <a:r>
              <a:rPr lang="en-US" b="0" i="0" u="none" strike="noStrike" dirty="0">
                <a:solidFill>
                  <a:srgbClr val="161616"/>
                </a:solidFill>
                <a:effectLst/>
                <a:latin typeface="Segoe UI" panose="020B0502040204020203" pitchFamily="34" charset="0"/>
                <a:hlinkClick r:id="rId7"/>
              </a:rPr>
              <a:t>elapsed time in JMeter</a:t>
            </a:r>
            <a:r>
              <a:rPr lang="en-US" b="0" i="0" dirty="0">
                <a:solidFill>
                  <a:srgbClr val="161616"/>
                </a:solidFill>
                <a:effectLst/>
                <a:latin typeface="Segoe UI" panose="020B0502040204020203" pitchFamily="34" charset="0"/>
              </a:rPr>
              <a:t>, is the total time from just before sending the request to just after the last response has been received. The response time doesn't include the time to render the response. Any client code, such as JavaScript, isn't processed during the load test.</a:t>
            </a:r>
          </a:p>
          <a:p>
            <a:pPr algn="l"/>
            <a:r>
              <a:rPr lang="en-US" b="1" i="0" dirty="0">
                <a:solidFill>
                  <a:srgbClr val="161616"/>
                </a:solidFill>
                <a:effectLst/>
                <a:latin typeface="Segoe UI" panose="020B0502040204020203" pitchFamily="34" charset="0"/>
              </a:rPr>
              <a:t>Latency</a:t>
            </a:r>
          </a:p>
          <a:p>
            <a:pPr algn="l"/>
            <a:r>
              <a:rPr lang="en-US" b="0" i="0" dirty="0">
                <a:solidFill>
                  <a:srgbClr val="161616"/>
                </a:solidFill>
                <a:effectLst/>
                <a:latin typeface="Segoe UI" panose="020B0502040204020203" pitchFamily="34" charset="0"/>
              </a:rPr>
              <a:t>The latency of an individual request is the total time from just before sending the request to just after the first response has been received. Latency includes all the processing needed to assemble the request and assembling the first part of the response.</a:t>
            </a:r>
          </a:p>
          <a:p>
            <a:pPr algn="l"/>
            <a:r>
              <a:rPr lang="en-US" b="1" i="0" dirty="0">
                <a:solidFill>
                  <a:srgbClr val="161616"/>
                </a:solidFill>
                <a:effectLst/>
                <a:latin typeface="Segoe UI" panose="020B0502040204020203" pitchFamily="34" charset="0"/>
              </a:rPr>
              <a:t>Requests per second (RPS)</a:t>
            </a:r>
          </a:p>
          <a:p>
            <a:pPr algn="l"/>
            <a:r>
              <a:rPr lang="en-US" b="0" i="0" dirty="0">
                <a:solidFill>
                  <a:srgbClr val="161616"/>
                </a:solidFill>
                <a:effectLst/>
                <a:latin typeface="Segoe UI" panose="020B0502040204020203" pitchFamily="34" charset="0"/>
              </a:rPr>
              <a:t>Requests per second (RPS), or </a:t>
            </a:r>
            <a:r>
              <a:rPr lang="en-US" b="0" i="1" dirty="0">
                <a:solidFill>
                  <a:srgbClr val="161616"/>
                </a:solidFill>
                <a:effectLst/>
                <a:latin typeface="Segoe UI" panose="020B0502040204020203" pitchFamily="34" charset="0"/>
              </a:rPr>
              <a:t>throughput</a:t>
            </a:r>
            <a:r>
              <a:rPr lang="en-US" b="0" i="0" dirty="0">
                <a:solidFill>
                  <a:srgbClr val="161616"/>
                </a:solidFill>
                <a:effectLst/>
                <a:latin typeface="Segoe UI" panose="020B0502040204020203" pitchFamily="34" charset="0"/>
              </a:rPr>
              <a:t>, is the total number of requests to the server application that your load test generates per second.</a:t>
            </a:r>
          </a:p>
          <a:p>
            <a:pPr algn="l"/>
            <a:r>
              <a:rPr lang="en-US" b="0" i="0" dirty="0">
                <a:solidFill>
                  <a:srgbClr val="161616"/>
                </a:solidFill>
                <a:effectLst/>
                <a:latin typeface="Segoe UI" panose="020B0502040204020203" pitchFamily="34" charset="0"/>
              </a:rPr>
              <a:t>The formula is: RPS = (number of requests) / (total time in seconds).</a:t>
            </a:r>
          </a:p>
          <a:p>
            <a:pPr algn="l"/>
            <a:r>
              <a:rPr lang="en-US" b="0" i="0" dirty="0">
                <a:solidFill>
                  <a:srgbClr val="161616"/>
                </a:solidFill>
                <a:effectLst/>
                <a:latin typeface="Segoe UI" panose="020B0502040204020203" pitchFamily="34" charset="0"/>
              </a:rPr>
              <a:t>The time is calculated from the start of the first sample to the end of the last sample. This time includes any intervals between samples, for example if the test script contains </a:t>
            </a:r>
            <a:r>
              <a:rPr lang="en-US" b="0" i="0" u="none" strike="noStrike" dirty="0">
                <a:solidFill>
                  <a:srgbClr val="161616"/>
                </a:solidFill>
                <a:effectLst/>
                <a:latin typeface="Segoe UI" panose="020B0502040204020203" pitchFamily="34" charset="0"/>
                <a:hlinkClick r:id="rId8"/>
              </a:rPr>
              <a:t>timers</a:t>
            </a:r>
            <a:r>
              <a:rPr lang="en-US" b="0" i="0" dirty="0">
                <a:solidFill>
                  <a:srgbClr val="161616"/>
                </a:solidFill>
                <a:effectLst/>
                <a:latin typeface="Segoe UI" panose="020B0502040204020203" pitchFamily="34" charset="0"/>
              </a:rPr>
              <a:t>.</a:t>
            </a:r>
          </a:p>
          <a:p>
            <a:pPr algn="l"/>
            <a:r>
              <a:rPr lang="en-US" b="0" i="0" dirty="0">
                <a:solidFill>
                  <a:srgbClr val="161616"/>
                </a:solidFill>
                <a:effectLst/>
                <a:latin typeface="Segoe UI" panose="020B0502040204020203" pitchFamily="34" charset="0"/>
              </a:rPr>
              <a:t>Another way to calculate the RPS is based on the average application's </a:t>
            </a:r>
            <a:r>
              <a:rPr lang="en-US" b="0" i="0" u="none" strike="noStrike" dirty="0">
                <a:solidFill>
                  <a:srgbClr val="161616"/>
                </a:solidFill>
                <a:effectLst/>
                <a:latin typeface="Segoe UI" panose="020B0502040204020203" pitchFamily="34" charset="0"/>
                <a:hlinkClick r:id="rId9"/>
              </a:rPr>
              <a:t>latency</a:t>
            </a:r>
            <a:r>
              <a:rPr lang="en-US" b="0" i="0" dirty="0">
                <a:solidFill>
                  <a:srgbClr val="161616"/>
                </a:solidFill>
                <a:effectLst/>
                <a:latin typeface="Segoe UI" panose="020B0502040204020203" pitchFamily="34" charset="0"/>
              </a:rPr>
              <a:t> and the number of </a:t>
            </a:r>
            <a:r>
              <a:rPr lang="en-US" b="0" i="0" u="none" strike="noStrike" dirty="0">
                <a:solidFill>
                  <a:srgbClr val="161616"/>
                </a:solidFill>
                <a:effectLst/>
                <a:latin typeface="Segoe UI" panose="020B0502040204020203" pitchFamily="34" charset="0"/>
                <a:hlinkClick r:id="rId6"/>
              </a:rPr>
              <a:t>virtual users</a:t>
            </a:r>
            <a:r>
              <a:rPr lang="en-US" b="0" i="0" dirty="0">
                <a:solidFill>
                  <a:srgbClr val="161616"/>
                </a:solidFill>
                <a:effectLst/>
                <a:latin typeface="Segoe UI" panose="020B0502040204020203" pitchFamily="34" charset="0"/>
              </a:rPr>
              <a:t>. To simulate a specific number of RPS with a load test, given the application's latency, you can then calculate the required number of </a:t>
            </a:r>
            <a:r>
              <a:rPr lang="en-US" b="0" i="0" u="none" strike="noStrike" dirty="0">
                <a:solidFill>
                  <a:srgbClr val="161616"/>
                </a:solidFill>
                <a:effectLst/>
                <a:latin typeface="Segoe UI" panose="020B0502040204020203" pitchFamily="34" charset="0"/>
                <a:hlinkClick r:id="rId6"/>
              </a:rPr>
              <a:t>virtual users</a:t>
            </a:r>
            <a:r>
              <a:rPr lang="en-US" b="0" i="0" dirty="0">
                <a:solidFill>
                  <a:srgbClr val="161616"/>
                </a:solidFill>
                <a:effectLst/>
                <a:latin typeface="Segoe UI" panose="020B0502040204020203" pitchFamily="34" charset="0"/>
              </a:rPr>
              <a:t>.</a:t>
            </a:r>
          </a:p>
          <a:p>
            <a:pPr algn="l"/>
            <a:r>
              <a:rPr lang="en-US" b="0" i="0" dirty="0">
                <a:solidFill>
                  <a:srgbClr val="161616"/>
                </a:solidFill>
                <a:effectLst/>
                <a:latin typeface="Segoe UI" panose="020B0502040204020203" pitchFamily="34" charset="0"/>
              </a:rPr>
              <a:t>The formula is: Virtual users = (RPS) * (latency in seconds).</a:t>
            </a:r>
          </a:p>
          <a:p>
            <a:pPr algn="l"/>
            <a:r>
              <a:rPr lang="en-US" b="0" i="0" dirty="0">
                <a:solidFill>
                  <a:srgbClr val="161616"/>
                </a:solidFill>
                <a:effectLst/>
                <a:latin typeface="Segoe UI" panose="020B0502040204020203" pitchFamily="34" charset="0"/>
              </a:rPr>
              <a:t>For example, given an application latency of 20 milliseconds (0.02 second), to simulate 100,000 RPS, you should configure the load test with 2,000 virtual users (100,000 * 0.02).</a:t>
            </a:r>
          </a:p>
          <a:p>
            <a:endParaRPr lang="en-US" dirty="0"/>
          </a:p>
        </p:txBody>
      </p:sp>
      <p:sp>
        <p:nvSpPr>
          <p:cNvPr id="4" name="Slide Number Placeholder 3"/>
          <p:cNvSpPr>
            <a:spLocks noGrp="1"/>
          </p:cNvSpPr>
          <p:nvPr>
            <p:ph type="sldNum" sz="quarter" idx="5"/>
          </p:nvPr>
        </p:nvSpPr>
        <p:spPr/>
        <p:txBody>
          <a:bodyPr/>
          <a:lstStyle/>
          <a:p>
            <a:fld id="{1BED0263-7D4D-4DE0-AF98-645164926312}" type="slidenum">
              <a:rPr lang="en-US" smtClean="0"/>
              <a:t>7</a:t>
            </a:fld>
            <a:endParaRPr lang="en-US"/>
          </a:p>
        </p:txBody>
      </p:sp>
    </p:spTree>
    <p:extLst>
      <p:ext uri="{BB962C8B-B14F-4D97-AF65-F5344CB8AC3E}">
        <p14:creationId xmlns:p14="http://schemas.microsoft.com/office/powerpoint/2010/main" val="1617005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61616"/>
                </a:solidFill>
                <a:effectLst/>
                <a:latin typeface="Segoe UI" panose="020B0502040204020203" pitchFamily="34" charset="0"/>
              </a:rPr>
              <a:t>The format of fail criteria in Azure Load Testing follows that of a conditional statement for a </a:t>
            </a:r>
            <a:r>
              <a:rPr lang="en-US" b="0" i="0" u="none" strike="noStrike" dirty="0">
                <a:solidFill>
                  <a:srgbClr val="161616"/>
                </a:solidFill>
                <a:effectLst/>
                <a:latin typeface="Segoe UI" panose="020B0502040204020203" pitchFamily="34" charset="0"/>
                <a:hlinkClick r:id="rId3"/>
              </a:rPr>
              <a:t>supported metric</a:t>
            </a:r>
            <a:r>
              <a:rPr lang="en-US" b="0" i="0" dirty="0">
                <a:solidFill>
                  <a:srgbClr val="161616"/>
                </a:solidFill>
                <a:effectLst/>
                <a:latin typeface="Segoe UI" panose="020B0502040204020203" pitchFamily="34" charset="0"/>
              </a:rPr>
              <a:t>. For example, ensure that the average number of requests per second is greater than 500.</a:t>
            </a:r>
          </a:p>
          <a:p>
            <a:pPr algn="l"/>
            <a:r>
              <a:rPr lang="en-US" b="0" i="0" dirty="0">
                <a:solidFill>
                  <a:srgbClr val="161616"/>
                </a:solidFill>
                <a:effectLst/>
                <a:latin typeface="Segoe UI" panose="020B0502040204020203" pitchFamily="34" charset="0"/>
              </a:rPr>
              <a:t>Fail criteria have the following structure:</a:t>
            </a:r>
          </a:p>
          <a:p>
            <a:pPr algn="l">
              <a:buFont typeface="Arial" panose="020B0604020202020204" pitchFamily="34" charset="0"/>
              <a:buChar char="•"/>
            </a:pPr>
            <a:r>
              <a:rPr lang="en-US" b="0" i="0" dirty="0">
                <a:solidFill>
                  <a:srgbClr val="161616"/>
                </a:solidFill>
                <a:effectLst/>
                <a:latin typeface="Segoe UI" panose="020B0502040204020203" pitchFamily="34" charset="0"/>
              </a:rPr>
              <a:t>Test criteria at the load test level: </a:t>
            </a:r>
            <a:r>
              <a:rPr lang="en-US" b="0" i="0" dirty="0" err="1">
                <a:solidFill>
                  <a:srgbClr val="161616"/>
                </a:solidFill>
                <a:effectLst/>
                <a:latin typeface="Segoe UI" panose="020B0502040204020203" pitchFamily="34" charset="0"/>
              </a:rPr>
              <a:t>Aggregate_function</a:t>
            </a:r>
            <a:r>
              <a:rPr lang="en-US" b="0" i="0" dirty="0">
                <a:solidFill>
                  <a:srgbClr val="161616"/>
                </a:solidFill>
                <a:effectLst/>
                <a:latin typeface="Segoe UI" panose="020B0502040204020203" pitchFamily="34" charset="0"/>
              </a:rPr>
              <a:t> (</a:t>
            </a:r>
            <a:r>
              <a:rPr lang="en-US" b="0" i="0" dirty="0" err="1">
                <a:solidFill>
                  <a:srgbClr val="161616"/>
                </a:solidFill>
                <a:effectLst/>
                <a:latin typeface="Segoe UI" panose="020B0502040204020203" pitchFamily="34" charset="0"/>
              </a:rPr>
              <a:t>client_metric</a:t>
            </a:r>
            <a:r>
              <a:rPr lang="en-US" b="0" i="0" dirty="0">
                <a:solidFill>
                  <a:srgbClr val="161616"/>
                </a:solidFill>
                <a:effectLst/>
                <a:latin typeface="Segoe UI" panose="020B0502040204020203" pitchFamily="34" charset="0"/>
              </a:rPr>
              <a:t>) condition threshold.</a:t>
            </a:r>
          </a:p>
          <a:p>
            <a:pPr algn="l">
              <a:buFont typeface="Arial" panose="020B0604020202020204" pitchFamily="34" charset="0"/>
              <a:buChar char="•"/>
            </a:pPr>
            <a:r>
              <a:rPr lang="en-US" b="0" i="0" dirty="0">
                <a:solidFill>
                  <a:srgbClr val="161616"/>
                </a:solidFill>
                <a:effectLst/>
                <a:latin typeface="Segoe UI" panose="020B0502040204020203" pitchFamily="34" charset="0"/>
              </a:rPr>
              <a:t>Test criteria applied to specific JMeter requests: Request: </a:t>
            </a:r>
            <a:r>
              <a:rPr lang="en-US" b="0" i="0" dirty="0" err="1">
                <a:solidFill>
                  <a:srgbClr val="161616"/>
                </a:solidFill>
                <a:effectLst/>
                <a:latin typeface="Segoe UI" panose="020B0502040204020203" pitchFamily="34" charset="0"/>
              </a:rPr>
              <a:t>Aggregate_function</a:t>
            </a:r>
            <a:r>
              <a:rPr lang="en-US" b="0" i="0" dirty="0">
                <a:solidFill>
                  <a:srgbClr val="161616"/>
                </a:solidFill>
                <a:effectLst/>
                <a:latin typeface="Segoe UI" panose="020B0502040204020203" pitchFamily="34" charset="0"/>
              </a:rPr>
              <a:t> (</a:t>
            </a:r>
            <a:r>
              <a:rPr lang="en-US" b="0" i="0" dirty="0" err="1">
                <a:solidFill>
                  <a:srgbClr val="161616"/>
                </a:solidFill>
                <a:effectLst/>
                <a:latin typeface="Segoe UI" panose="020B0502040204020203" pitchFamily="34" charset="0"/>
              </a:rPr>
              <a:t>client_metric</a:t>
            </a:r>
            <a:r>
              <a:rPr lang="en-US" b="0" i="0" dirty="0">
                <a:solidFill>
                  <a:srgbClr val="161616"/>
                </a:solidFill>
                <a:effectLst/>
                <a:latin typeface="Segoe UI" panose="020B0502040204020203" pitchFamily="34" charset="0"/>
              </a:rPr>
              <a:t>) condition threshold.</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The following table describes the different components:</a:t>
            </a:r>
          </a:p>
          <a:p>
            <a:pPr algn="l"/>
            <a:r>
              <a:rPr lang="en-US" b="0" i="0" dirty="0" err="1">
                <a:solidFill>
                  <a:srgbClr val="161616"/>
                </a:solidFill>
                <a:effectLst/>
                <a:latin typeface="Segoe UI" panose="020B0502040204020203" pitchFamily="34" charset="0"/>
              </a:rPr>
              <a:t>ParameterDescriptionClient</a:t>
            </a:r>
            <a:r>
              <a:rPr lang="en-US" b="0" i="0" dirty="0">
                <a:solidFill>
                  <a:srgbClr val="161616"/>
                </a:solidFill>
                <a:effectLst/>
                <a:latin typeface="Segoe UI" panose="020B0502040204020203" pitchFamily="34" charset="0"/>
              </a:rPr>
              <a:t> </a:t>
            </a:r>
            <a:r>
              <a:rPr lang="en-US" b="0" i="0" dirty="0" err="1">
                <a:solidFill>
                  <a:srgbClr val="161616"/>
                </a:solidFill>
                <a:effectLst/>
                <a:latin typeface="Segoe UI" panose="020B0502040204020203" pitchFamily="34" charset="0"/>
              </a:rPr>
              <a:t>metric</a:t>
            </a:r>
            <a:r>
              <a:rPr lang="en-US" b="0" i="1" dirty="0" err="1">
                <a:solidFill>
                  <a:srgbClr val="161616"/>
                </a:solidFill>
                <a:effectLst/>
                <a:latin typeface="Segoe UI" panose="020B0502040204020203" pitchFamily="34" charset="0"/>
              </a:rPr>
              <a:t>Required</a:t>
            </a:r>
            <a:r>
              <a:rPr lang="en-US" b="0" i="1" dirty="0">
                <a:solidFill>
                  <a:srgbClr val="161616"/>
                </a:solidFill>
                <a:effectLst/>
                <a:latin typeface="Segoe UI" panose="020B0502040204020203" pitchFamily="34" charset="0"/>
              </a:rPr>
              <a:t>.</a:t>
            </a:r>
            <a:r>
              <a:rPr lang="en-US" b="0" i="0" dirty="0">
                <a:solidFill>
                  <a:srgbClr val="161616"/>
                </a:solidFill>
                <a:effectLst/>
                <a:latin typeface="Segoe UI" panose="020B0502040204020203" pitchFamily="34" charset="0"/>
              </a:rPr>
              <a:t> The client metric on which the condition should be </a:t>
            </a:r>
            <a:r>
              <a:rPr lang="en-US" b="0" i="0" dirty="0" err="1">
                <a:solidFill>
                  <a:srgbClr val="161616"/>
                </a:solidFill>
                <a:effectLst/>
                <a:latin typeface="Segoe UI" panose="020B0502040204020203" pitchFamily="34" charset="0"/>
              </a:rPr>
              <a:t>applied.Aggregate</a:t>
            </a:r>
            <a:r>
              <a:rPr lang="en-US" b="0" i="0" dirty="0">
                <a:solidFill>
                  <a:srgbClr val="161616"/>
                </a:solidFill>
                <a:effectLst/>
                <a:latin typeface="Segoe UI" panose="020B0502040204020203" pitchFamily="34" charset="0"/>
              </a:rPr>
              <a:t> </a:t>
            </a:r>
            <a:r>
              <a:rPr lang="en-US" b="0" i="0" dirty="0" err="1">
                <a:solidFill>
                  <a:srgbClr val="161616"/>
                </a:solidFill>
                <a:effectLst/>
                <a:latin typeface="Segoe UI" panose="020B0502040204020203" pitchFamily="34" charset="0"/>
              </a:rPr>
              <a:t>function</a:t>
            </a:r>
            <a:r>
              <a:rPr lang="en-US" b="0" i="1" dirty="0" err="1">
                <a:solidFill>
                  <a:srgbClr val="161616"/>
                </a:solidFill>
                <a:effectLst/>
                <a:latin typeface="Segoe UI" panose="020B0502040204020203" pitchFamily="34" charset="0"/>
              </a:rPr>
              <a:t>Required</a:t>
            </a:r>
            <a:r>
              <a:rPr lang="en-US" b="0" i="1" dirty="0">
                <a:solidFill>
                  <a:srgbClr val="161616"/>
                </a:solidFill>
                <a:effectLst/>
                <a:latin typeface="Segoe UI" panose="020B0502040204020203" pitchFamily="34" charset="0"/>
              </a:rPr>
              <a:t>.</a:t>
            </a:r>
            <a:r>
              <a:rPr lang="en-US" b="0" i="0" dirty="0">
                <a:solidFill>
                  <a:srgbClr val="161616"/>
                </a:solidFill>
                <a:effectLst/>
                <a:latin typeface="Segoe UI" panose="020B0502040204020203" pitchFamily="34" charset="0"/>
              </a:rPr>
              <a:t> The aggregate function to be applied on the client </a:t>
            </a:r>
            <a:r>
              <a:rPr lang="en-US" b="0" i="0" dirty="0" err="1">
                <a:solidFill>
                  <a:srgbClr val="161616"/>
                </a:solidFill>
                <a:effectLst/>
                <a:latin typeface="Segoe UI" panose="020B0502040204020203" pitchFamily="34" charset="0"/>
              </a:rPr>
              <a:t>metric.Condition</a:t>
            </a:r>
            <a:r>
              <a:rPr lang="en-US" b="0" i="1" dirty="0" err="1">
                <a:solidFill>
                  <a:srgbClr val="161616"/>
                </a:solidFill>
                <a:effectLst/>
                <a:latin typeface="Segoe UI" panose="020B0502040204020203" pitchFamily="34" charset="0"/>
              </a:rPr>
              <a:t>Required</a:t>
            </a:r>
            <a:r>
              <a:rPr lang="en-US" b="0" i="1" dirty="0">
                <a:solidFill>
                  <a:srgbClr val="161616"/>
                </a:solidFill>
                <a:effectLst/>
                <a:latin typeface="Segoe UI" panose="020B0502040204020203" pitchFamily="34" charset="0"/>
              </a:rPr>
              <a:t>.</a:t>
            </a:r>
            <a:r>
              <a:rPr lang="en-US" b="0" i="0" dirty="0">
                <a:solidFill>
                  <a:srgbClr val="161616"/>
                </a:solidFill>
                <a:effectLst/>
                <a:latin typeface="Segoe UI" panose="020B0502040204020203" pitchFamily="34" charset="0"/>
              </a:rPr>
              <a:t> The comparison operator, such as greater than, or less </a:t>
            </a:r>
            <a:r>
              <a:rPr lang="en-US" b="0" i="0" dirty="0" err="1">
                <a:solidFill>
                  <a:srgbClr val="161616"/>
                </a:solidFill>
                <a:effectLst/>
                <a:latin typeface="Segoe UI" panose="020B0502040204020203" pitchFamily="34" charset="0"/>
              </a:rPr>
              <a:t>than.Threshold</a:t>
            </a:r>
            <a:r>
              <a:rPr lang="en-US" b="0" i="1" dirty="0" err="1">
                <a:solidFill>
                  <a:srgbClr val="161616"/>
                </a:solidFill>
                <a:effectLst/>
                <a:latin typeface="Segoe UI" panose="020B0502040204020203" pitchFamily="34" charset="0"/>
              </a:rPr>
              <a:t>Required</a:t>
            </a:r>
            <a:r>
              <a:rPr lang="en-US" b="0" i="1" dirty="0">
                <a:solidFill>
                  <a:srgbClr val="161616"/>
                </a:solidFill>
                <a:effectLst/>
                <a:latin typeface="Segoe UI" panose="020B0502040204020203" pitchFamily="34" charset="0"/>
              </a:rPr>
              <a:t>.</a:t>
            </a:r>
            <a:r>
              <a:rPr lang="en-US" b="0" i="0" dirty="0">
                <a:solidFill>
                  <a:srgbClr val="161616"/>
                </a:solidFill>
                <a:effectLst/>
                <a:latin typeface="Segoe UI" panose="020B0502040204020203" pitchFamily="34" charset="0"/>
              </a:rPr>
              <a:t> The numeric value to compare with the client </a:t>
            </a:r>
            <a:r>
              <a:rPr lang="en-US" b="0" i="0" dirty="0" err="1">
                <a:solidFill>
                  <a:srgbClr val="161616"/>
                </a:solidFill>
                <a:effectLst/>
                <a:latin typeface="Segoe UI" panose="020B0502040204020203" pitchFamily="34" charset="0"/>
              </a:rPr>
              <a:t>metric.Request</a:t>
            </a:r>
            <a:r>
              <a:rPr lang="en-US" b="0" i="1" dirty="0" err="1">
                <a:solidFill>
                  <a:srgbClr val="161616"/>
                </a:solidFill>
                <a:effectLst/>
                <a:latin typeface="Segoe UI" panose="020B0502040204020203" pitchFamily="34" charset="0"/>
              </a:rPr>
              <a:t>Optional</a:t>
            </a:r>
            <a:r>
              <a:rPr lang="en-US" b="0" i="1" dirty="0">
                <a:solidFill>
                  <a:srgbClr val="161616"/>
                </a:solidFill>
                <a:effectLst/>
                <a:latin typeface="Segoe UI" panose="020B0502040204020203" pitchFamily="34" charset="0"/>
              </a:rPr>
              <a:t>.</a:t>
            </a:r>
            <a:r>
              <a:rPr lang="en-US" b="0" i="0" dirty="0">
                <a:solidFill>
                  <a:srgbClr val="161616"/>
                </a:solidFill>
                <a:effectLst/>
                <a:latin typeface="Segoe UI" panose="020B0502040204020203" pitchFamily="34" charset="0"/>
              </a:rPr>
              <a:t> Name of the sampler in the JMeter script to which the criterion applies. If you don't specify a request name, the criterion applies to the aggregate of all the requests in the script.</a:t>
            </a:r>
            <a:br>
              <a:rPr lang="en-US" b="0" i="0" dirty="0">
                <a:solidFill>
                  <a:srgbClr val="161616"/>
                </a:solidFill>
                <a:effectLst/>
                <a:latin typeface="Segoe UI" panose="020B0502040204020203" pitchFamily="34" charset="0"/>
              </a:rPr>
            </a:br>
            <a:r>
              <a:rPr lang="en-US" b="0" i="0" dirty="0">
                <a:solidFill>
                  <a:srgbClr val="161616"/>
                </a:solidFill>
                <a:effectLst/>
                <a:latin typeface="Segoe UI" panose="020B0502040204020203" pitchFamily="34" charset="0"/>
              </a:rPr>
              <a:t>Don't include any Personally Identifiable Information (PII) in the sampler name in your JMeter script. The sampler names appear in the Azure Load Testing test run results dashboard.</a:t>
            </a:r>
          </a:p>
          <a:p>
            <a:endParaRPr lang="en-US" dirty="0"/>
          </a:p>
        </p:txBody>
      </p:sp>
      <p:sp>
        <p:nvSpPr>
          <p:cNvPr id="4" name="Slide Number Placeholder 3"/>
          <p:cNvSpPr>
            <a:spLocks noGrp="1"/>
          </p:cNvSpPr>
          <p:nvPr>
            <p:ph type="sldNum" sz="quarter" idx="5"/>
          </p:nvPr>
        </p:nvSpPr>
        <p:spPr/>
        <p:txBody>
          <a:bodyPr/>
          <a:lstStyle/>
          <a:p>
            <a:fld id="{1BED0263-7D4D-4DE0-AF98-645164926312}" type="slidenum">
              <a:rPr lang="en-US" smtClean="0"/>
              <a:t>8</a:t>
            </a:fld>
            <a:endParaRPr lang="en-US"/>
          </a:p>
        </p:txBody>
      </p:sp>
    </p:spTree>
    <p:extLst>
      <p:ext uri="{BB962C8B-B14F-4D97-AF65-F5344CB8AC3E}">
        <p14:creationId xmlns:p14="http://schemas.microsoft.com/office/powerpoint/2010/main" val="3829114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b="1" dirty="0">
                <a:solidFill>
                  <a:srgbClr val="2E75B5"/>
                </a:solidFill>
                <a:effectLst/>
                <a:latin typeface="Calibri" panose="020F0502020204030204" pitchFamily="34" charset="0"/>
              </a:rPr>
              <a:t>Closed model </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rPr>
              <a:t>There are only a given number of users in our system, and a new user cannot enter the system before the end of another one. This model is used in some ticketing websites to limit the number of concurrent users. The limit is made to prevent the website from crashing and customers from going to a competitor's site to buy their tickets. This model is also used in call center applications because the number of concurrent calls is limited by the number of operators. This model can be used in closed user groups (groups of employees in an intranet, private forums...) where we know the maximum number of users. In this case, we will simulate the maximum number of possible users. In this model, each VU depends on the previous user, so users are not independent of one another. So, if the System Under Test (SUT) slows down, the injector will stop creating new VUs.</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rPr>
              <a:t>Thread Group</a:t>
            </a:r>
          </a:p>
          <a:p>
            <a:pPr marL="0" marR="0">
              <a:spcBef>
                <a:spcPts val="0"/>
              </a:spcBef>
              <a:spcAft>
                <a:spcPts val="0"/>
              </a:spcAft>
            </a:pPr>
            <a:r>
              <a:rPr lang="en-US" sz="1800" dirty="0" err="1">
                <a:effectLst/>
                <a:latin typeface="Calibri" panose="020F0502020204030204" pitchFamily="34" charset="0"/>
              </a:rPr>
              <a:t>Jmeter</a:t>
            </a:r>
            <a:r>
              <a:rPr lang="en-US" sz="1800" dirty="0">
                <a:effectLst/>
                <a:latin typeface="Calibri" panose="020F0502020204030204" pitchFamily="34" charset="0"/>
              </a:rPr>
              <a:t> plugin Concurrency Thread Group</a:t>
            </a:r>
          </a:p>
          <a:p>
            <a:pPr marL="0" marR="0">
              <a:spcBef>
                <a:spcPts val="0"/>
              </a:spcBef>
              <a:spcAft>
                <a:spcPts val="0"/>
              </a:spcAft>
            </a:pPr>
            <a:r>
              <a:rPr lang="en-US" sz="1800" dirty="0" err="1">
                <a:effectLst/>
                <a:latin typeface="Calibri" panose="020F0502020204030204" pitchFamily="34" charset="0"/>
              </a:rPr>
              <a:t>Jmeter</a:t>
            </a:r>
            <a:r>
              <a:rPr lang="en-US" sz="1800" dirty="0">
                <a:effectLst/>
                <a:latin typeface="Calibri" panose="020F0502020204030204" pitchFamily="34" charset="0"/>
              </a:rPr>
              <a:t> Ultimate Thread Group</a:t>
            </a:r>
          </a:p>
          <a:p>
            <a:pPr marL="0" marR="0">
              <a:spcBef>
                <a:spcPts val="0"/>
              </a:spcBef>
              <a:spcAft>
                <a:spcPts val="0"/>
              </a:spcAft>
            </a:pPr>
            <a:endParaRPr lang="en-US" sz="1800" dirty="0">
              <a:effectLst/>
              <a:latin typeface="Calibri" panose="020F0502020204030204" pitchFamily="34" charset="0"/>
            </a:endParaRPr>
          </a:p>
          <a:p>
            <a:pPr marL="0" marR="0">
              <a:spcBef>
                <a:spcPts val="0"/>
              </a:spcBef>
              <a:spcAft>
                <a:spcPts val="0"/>
              </a:spcAft>
            </a:pPr>
            <a:r>
              <a:rPr lang="en-US" sz="1800" b="1" dirty="0">
                <a:solidFill>
                  <a:srgbClr val="2E75B5"/>
                </a:solidFill>
                <a:effectLst/>
                <a:latin typeface="Calibri" panose="020F0502020204030204" pitchFamily="34" charset="0"/>
              </a:rPr>
              <a:t>Open model</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rPr>
              <a:t>Whatever happens on the tested system, the injector keeps the flow of the arrival of VUs.</a:t>
            </a:r>
          </a:p>
          <a:p>
            <a:pPr marL="0" marR="0">
              <a:spcBef>
                <a:spcPts val="0"/>
              </a:spcBef>
              <a:spcAft>
                <a:spcPts val="0"/>
              </a:spcAft>
            </a:pPr>
            <a:r>
              <a:rPr lang="en-US" sz="1800" dirty="0">
                <a:effectLst/>
                <a:latin typeface="Calibri" panose="020F0502020204030204" pitchFamily="34" charset="0"/>
              </a:rPr>
              <a:t>This model is used in most e-commerce websites. In this case, the virtual users are independent of each other, and if the SUT slows down, the injector will continue to create new virtual users.</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b="1" dirty="0">
                <a:solidFill>
                  <a:srgbClr val="5B9BD5"/>
                </a:solidFill>
                <a:effectLst/>
                <a:latin typeface="Calibri" panose="020F0502020204030204" pitchFamily="34" charset="0"/>
              </a:rPr>
              <a:t>Throughput model - number of transactions</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rPr>
              <a:t>Constant Throughput Timer</a:t>
            </a:r>
          </a:p>
          <a:p>
            <a:pPr marL="0" marR="0">
              <a:spcBef>
                <a:spcPts val="0"/>
              </a:spcBef>
              <a:spcAft>
                <a:spcPts val="0"/>
              </a:spcAft>
            </a:pPr>
            <a:r>
              <a:rPr lang="en-US" sz="1800" dirty="0">
                <a:effectLst/>
                <a:latin typeface="Calibri" panose="020F0502020204030204" pitchFamily="34" charset="0"/>
              </a:rPr>
              <a:t>Precise Throughput Timer</a:t>
            </a:r>
          </a:p>
          <a:p>
            <a:pPr marL="0" marR="0">
              <a:spcBef>
                <a:spcPts val="0"/>
              </a:spcBef>
              <a:spcAft>
                <a:spcPts val="0"/>
              </a:spcAft>
            </a:pPr>
            <a:r>
              <a:rPr lang="en-US" sz="1800" dirty="0" err="1">
                <a:effectLst/>
                <a:latin typeface="Calibri" panose="020F0502020204030204" pitchFamily="34" charset="0"/>
              </a:rPr>
              <a:t>Jmeter</a:t>
            </a:r>
            <a:r>
              <a:rPr lang="en-US" sz="1800" dirty="0">
                <a:effectLst/>
                <a:latin typeface="Calibri" panose="020F0502020204030204" pitchFamily="34" charset="0"/>
              </a:rPr>
              <a:t> </a:t>
            </a:r>
            <a:r>
              <a:rPr lang="en-US" sz="1800" dirty="0" err="1">
                <a:effectLst/>
                <a:latin typeface="Calibri" panose="020F0502020204030204" pitchFamily="34" charset="0"/>
              </a:rPr>
              <a:t>ThroughputShapingTimer</a:t>
            </a:r>
            <a:endParaRPr lang="en-US" sz="1800" dirty="0">
              <a:effectLst/>
              <a:latin typeface="Calibri" panose="020F0502020204030204" pitchFamily="34" charset="0"/>
            </a:endParaRP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b="1" dirty="0">
                <a:solidFill>
                  <a:srgbClr val="5B9BD5"/>
                </a:solidFill>
                <a:effectLst/>
                <a:latin typeface="Calibri" panose="020F0502020204030204" pitchFamily="34" charset="0"/>
              </a:rPr>
              <a:t>Arrivals late - maintaining the arrival rate of VU</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rPr>
              <a:t>To simulate an unhappy customer who abandons their navigation because of very slow response times, we can use:</a:t>
            </a:r>
          </a:p>
          <a:p>
            <a:pPr marL="0" marR="0">
              <a:spcBef>
                <a:spcPts val="0"/>
              </a:spcBef>
              <a:spcAft>
                <a:spcPts val="0"/>
              </a:spcAft>
            </a:pPr>
            <a:r>
              <a:rPr lang="en-US" sz="1800" dirty="0">
                <a:effectLst/>
                <a:latin typeface="Calibri" panose="020F0502020204030204" pitchFamily="34" charset="0"/>
              </a:rPr>
              <a:t> </a:t>
            </a:r>
          </a:p>
          <a:p>
            <a:pPr rtl="0" fontAlgn="ctr">
              <a:spcBef>
                <a:spcPts val="0"/>
              </a:spcBef>
              <a:spcAft>
                <a:spcPts val="0"/>
              </a:spcAft>
              <a:buFont typeface="Arial" panose="020B0604020202020204" pitchFamily="34" charset="0"/>
              <a:buChar char="•"/>
            </a:pPr>
            <a:r>
              <a:rPr lang="en-US" sz="1800" dirty="0">
                <a:effectLst/>
                <a:latin typeface="Calibri" panose="020F0502020204030204" pitchFamily="34" charset="0"/>
              </a:rPr>
              <a:t>Duration Assertion, which can be added to Thread Group to apply to all requests in our script</a:t>
            </a:r>
          </a:p>
          <a:p>
            <a:pPr rtl="0" fontAlgn="ctr">
              <a:spcBef>
                <a:spcPts val="0"/>
              </a:spcBef>
              <a:spcAft>
                <a:spcPts val="0"/>
              </a:spcAft>
              <a:buFont typeface="Arial" panose="020B0604020202020204" pitchFamily="34" charset="0"/>
              <a:buChar char="•"/>
            </a:pPr>
            <a:r>
              <a:rPr lang="en-US" sz="1800" dirty="0">
                <a:effectLst/>
                <a:latin typeface="Calibri" panose="020F0502020204030204" pitchFamily="34" charset="0"/>
              </a:rPr>
              <a:t>In the Advanced -&gt; Timeout (milliseconds) -&gt; Connect + Response option of HTTP Request</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a:effectLst/>
                <a:latin typeface="Calibri" panose="020F0502020204030204" pitchFamily="34" charset="0"/>
              </a:rPr>
              <a:t> </a:t>
            </a:r>
          </a:p>
          <a:p>
            <a:pPr marL="0" marR="0">
              <a:spcBef>
                <a:spcPts val="0"/>
              </a:spcBef>
              <a:spcAft>
                <a:spcPts val="0"/>
              </a:spcAft>
            </a:pPr>
            <a:r>
              <a:rPr lang="en-US" sz="1800" dirty="0" err="1">
                <a:effectLst/>
                <a:latin typeface="Calibri" panose="020F0502020204030204" pitchFamily="34" charset="0"/>
              </a:rPr>
              <a:t>Jmeter</a:t>
            </a:r>
            <a:r>
              <a:rPr lang="en-US" sz="1800" dirty="0">
                <a:effectLst/>
                <a:latin typeface="Calibri" panose="020F0502020204030204" pitchFamily="34" charset="0"/>
              </a:rPr>
              <a:t> Arrivals Thread Group</a:t>
            </a:r>
          </a:p>
          <a:p>
            <a:pPr marL="0" marR="0">
              <a:spcBef>
                <a:spcPts val="0"/>
              </a:spcBef>
              <a:spcAft>
                <a:spcPts val="0"/>
              </a:spcAft>
            </a:pPr>
            <a:r>
              <a:rPr lang="en-US" sz="1800" dirty="0" err="1">
                <a:effectLst/>
                <a:latin typeface="Calibri" panose="020F0502020204030204" pitchFamily="34" charset="0"/>
              </a:rPr>
              <a:t>Jmeter</a:t>
            </a:r>
            <a:r>
              <a:rPr lang="en-US" sz="1800" dirty="0">
                <a:effectLst/>
                <a:latin typeface="Calibri" panose="020F0502020204030204" pitchFamily="34" charset="0"/>
              </a:rPr>
              <a:t> free-form arrivals thread group</a:t>
            </a:r>
          </a:p>
          <a:p>
            <a:pPr marL="0" marR="0">
              <a:spcBef>
                <a:spcPts val="0"/>
              </a:spcBef>
              <a:spcAft>
                <a:spcPts val="0"/>
              </a:spcAft>
            </a:pPr>
            <a:endParaRPr lang="en-US" sz="1800" dirty="0">
              <a:effectLst/>
              <a:latin typeface="Calibri" panose="020F0502020204030204" pitchFamily="34" charset="0"/>
            </a:endParaRPr>
          </a:p>
          <a:p>
            <a:endParaRPr lang="en-SI" dirty="0"/>
          </a:p>
        </p:txBody>
      </p:sp>
      <p:sp>
        <p:nvSpPr>
          <p:cNvPr id="4" name="Slide Number Placeholder 3"/>
          <p:cNvSpPr>
            <a:spLocks noGrp="1"/>
          </p:cNvSpPr>
          <p:nvPr>
            <p:ph type="sldNum" sz="quarter" idx="5"/>
          </p:nvPr>
        </p:nvSpPr>
        <p:spPr/>
        <p:txBody>
          <a:bodyPr/>
          <a:lstStyle/>
          <a:p>
            <a:fld id="{1BED0263-7D4D-4DE0-AF98-645164926312}" type="slidenum">
              <a:rPr lang="en-US" smtClean="0"/>
              <a:t>11</a:t>
            </a:fld>
            <a:endParaRPr lang="en-US"/>
          </a:p>
        </p:txBody>
      </p:sp>
    </p:spTree>
    <p:extLst>
      <p:ext uri="{BB962C8B-B14F-4D97-AF65-F5344CB8AC3E}">
        <p14:creationId xmlns:p14="http://schemas.microsoft.com/office/powerpoint/2010/main" val="3848428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a:t>
            </a:r>
            <a:r>
              <a:rPr lang="en-US" dirty="0" err="1"/>
              <a:t>jmeter</a:t>
            </a:r>
            <a:r>
              <a:rPr lang="en-US" dirty="0"/>
              <a:t> and create tests</a:t>
            </a:r>
            <a:endParaRPr lang="en-SI"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9/26/2023 7:57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1566102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endParaRPr lang="en-US" sz="1800" dirty="0">
              <a:effectLst/>
              <a:latin typeface="Calibri" panose="020F0502020204030204" pitchFamily="34" charset="0"/>
            </a:endParaRPr>
          </a:p>
          <a:p>
            <a:r>
              <a:rPr lang="en-US" dirty="0">
                <a:hlinkClick r:id="rId3"/>
              </a:rPr>
              <a:t>Tutorial: Automate regression tests with CI/CD - Azure Load Testing | Microsoft Learn</a:t>
            </a:r>
            <a:endParaRPr lang="en-SI" dirty="0"/>
          </a:p>
        </p:txBody>
      </p:sp>
      <p:sp>
        <p:nvSpPr>
          <p:cNvPr id="4" name="Slide Number Placeholder 3"/>
          <p:cNvSpPr>
            <a:spLocks noGrp="1"/>
          </p:cNvSpPr>
          <p:nvPr>
            <p:ph type="sldNum" sz="quarter" idx="5"/>
          </p:nvPr>
        </p:nvSpPr>
        <p:spPr/>
        <p:txBody>
          <a:bodyPr/>
          <a:lstStyle/>
          <a:p>
            <a:fld id="{1BED0263-7D4D-4DE0-AF98-645164926312}" type="slidenum">
              <a:rPr lang="en-US" smtClean="0"/>
              <a:t>13</a:t>
            </a:fld>
            <a:endParaRPr lang="en-US"/>
          </a:p>
        </p:txBody>
      </p:sp>
    </p:spTree>
    <p:extLst>
      <p:ext uri="{BB962C8B-B14F-4D97-AF65-F5344CB8AC3E}">
        <p14:creationId xmlns:p14="http://schemas.microsoft.com/office/powerpoint/2010/main" val="25163736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15.emf"/></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1 Topic Title_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
            <a:ext cx="12192000" cy="146207"/>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63" y="6419381"/>
            <a:ext cx="12192000" cy="438620"/>
          </a:xfrm>
          <a:prstGeom prst="rect">
            <a:avLst/>
          </a:prstGeom>
        </p:spPr>
      </p:pic>
      <p:sp>
        <p:nvSpPr>
          <p:cNvPr id="2" name="Title 1"/>
          <p:cNvSpPr>
            <a:spLocks noGrp="1"/>
          </p:cNvSpPr>
          <p:nvPr>
            <p:ph type="title" hasCustomPrompt="1"/>
          </p:nvPr>
        </p:nvSpPr>
        <p:spPr>
          <a:xfrm>
            <a:off x="406400" y="222410"/>
            <a:ext cx="11379200" cy="920591"/>
          </a:xfrm>
        </p:spPr>
        <p:txBody>
          <a:bodyPr anchor="ctr" anchorCtr="0">
            <a:noAutofit/>
          </a:bodyPr>
          <a:lstStyle>
            <a:lvl1pPr>
              <a:defRPr sz="3200">
                <a:solidFill>
                  <a:schemeClr val="tx2"/>
                </a:solidFill>
              </a:defRPr>
            </a:lvl1pPr>
          </a:lstStyle>
          <a:p>
            <a:r>
              <a:rPr lang="en-US" dirty="0"/>
              <a:t>Click to edit Topic title</a:t>
            </a:r>
          </a:p>
        </p:txBody>
      </p:sp>
      <p:sp>
        <p:nvSpPr>
          <p:cNvPr id="3" name="Content Placeholder 2"/>
          <p:cNvSpPr>
            <a:spLocks noGrp="1"/>
          </p:cNvSpPr>
          <p:nvPr>
            <p:ph idx="1" hasCustomPrompt="1"/>
          </p:nvPr>
        </p:nvSpPr>
        <p:spPr>
          <a:xfrm>
            <a:off x="406400" y="1188720"/>
            <a:ext cx="11379200" cy="5166360"/>
          </a:xfrm>
        </p:spPr>
        <p:txBody>
          <a:bodyPr/>
          <a:lstStyle>
            <a:lvl1pPr>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a:t>Click to edit Topic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11"/>
          </p:nvPr>
        </p:nvSpPr>
        <p:spPr>
          <a:xfrm>
            <a:off x="3535680" y="6476301"/>
            <a:ext cx="4876800" cy="365760"/>
          </a:xfrm>
          <a:prstGeom prst="rect">
            <a:avLst/>
          </a:prstGeom>
        </p:spPr>
        <p:txBody>
          <a:bodyPr anchor="ctr" anchorCtr="0"/>
          <a:lstStyle>
            <a:lvl1pPr algn="ctr">
              <a:defRPr>
                <a:solidFill>
                  <a:schemeClr val="bg1"/>
                </a:solidFill>
              </a:defRPr>
            </a:lvl1pPr>
          </a:lstStyle>
          <a:p>
            <a:endParaRPr lang="en-US" dirty="0">
              <a:solidFill>
                <a:prstClr val="white"/>
              </a:solidFill>
            </a:endParaRPr>
          </a:p>
        </p:txBody>
      </p:sp>
      <p:sp>
        <p:nvSpPr>
          <p:cNvPr id="20" name="Slide Number Placeholder 5"/>
          <p:cNvSpPr>
            <a:spLocks noGrp="1"/>
          </p:cNvSpPr>
          <p:nvPr>
            <p:ph type="sldNum" sz="quarter" idx="12"/>
          </p:nvPr>
        </p:nvSpPr>
        <p:spPr>
          <a:xfrm>
            <a:off x="0" y="6476304"/>
            <a:ext cx="812800" cy="365125"/>
          </a:xfrm>
          <a:prstGeom prst="rect">
            <a:avLst/>
          </a:prstGeom>
        </p:spPr>
        <p:txBody>
          <a:bodyPr anchor="ctr" anchorCtr="0"/>
          <a:lstStyle>
            <a:lvl1pPr algn="ctr">
              <a:defRPr sz="1200">
                <a:solidFill>
                  <a:schemeClr val="bg1"/>
                </a:solidFill>
              </a:defRPr>
            </a:lvl1pPr>
          </a:lstStyle>
          <a:p>
            <a:fld id="{026CCAEB-CB17-44EB-A892-4553F1D666B6}" type="slidenum">
              <a:rPr lang="en-US" smtClean="0">
                <a:solidFill>
                  <a:prstClr val="white"/>
                </a:solidFill>
              </a:rPr>
              <a:pPr/>
              <a:t>‹#›</a:t>
            </a:fld>
            <a:endParaRPr lang="en-US" dirty="0">
              <a:solidFill>
                <a:prstClr val="white"/>
              </a:solidFill>
            </a:endParaRPr>
          </a:p>
        </p:txBody>
      </p:sp>
      <p:pic>
        <p:nvPicPr>
          <p:cNvPr id="12" name="Picture Placeholder 4" descr="MSFT_logo_rgb_C-Wht.pdf"/>
          <p:cNvPicPr>
            <a:picLocks noChangeAspect="1"/>
          </p:cNvPicPr>
          <p:nvPr userDrawn="1"/>
        </p:nvPicPr>
        <p:blipFill>
          <a:blip r:embed="rId4" cstate="print">
            <a:extLst>
              <a:ext uri="{28A0092B-C50C-407E-A947-70E740481C1C}">
                <a14:useLocalDpi xmlns:a14="http://schemas.microsoft.com/office/drawing/2010/main" val="0"/>
              </a:ext>
            </a:extLst>
          </a:blip>
          <a:srcRect t="153" b="153"/>
          <a:stretch>
            <a:fillRect/>
          </a:stretch>
        </p:blipFill>
        <p:spPr>
          <a:xfrm>
            <a:off x="10668000" y="6438138"/>
            <a:ext cx="1524000" cy="419862"/>
          </a:xfrm>
          <a:prstGeom prst="rect">
            <a:avLst/>
          </a:prstGeom>
        </p:spPr>
      </p:pic>
    </p:spTree>
    <p:extLst>
      <p:ext uri="{BB962C8B-B14F-4D97-AF65-F5344CB8AC3E}">
        <p14:creationId xmlns:p14="http://schemas.microsoft.com/office/powerpoint/2010/main" val="1875911098"/>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General content_light">
    <p:spTree>
      <p:nvGrpSpPr>
        <p:cNvPr id="1" name=""/>
        <p:cNvGrpSpPr/>
        <p:nvPr/>
      </p:nvGrpSpPr>
      <p:grpSpPr>
        <a:xfrm>
          <a:off x="0" y="0"/>
          <a:ext cx="0" cy="0"/>
          <a:chOff x="0" y="0"/>
          <a:chExt cx="0" cy="0"/>
        </a:xfrm>
      </p:grpSpPr>
      <p:sp>
        <p:nvSpPr>
          <p:cNvPr id="2" name="Title 1"/>
          <p:cNvSpPr>
            <a:spLocks noGrp="1"/>
          </p:cNvSpPr>
          <p:nvPr>
            <p:ph type="title"/>
          </p:nvPr>
        </p:nvSpPr>
        <p:spPr>
          <a:xfrm>
            <a:off x="402334" y="301752"/>
            <a:ext cx="11345165" cy="6858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5" name="Slide Number Placeholder 4"/>
          <p:cNvSpPr>
            <a:spLocks noGrp="1"/>
          </p:cNvSpPr>
          <p:nvPr>
            <p:ph type="sldNum" sz="quarter" idx="12"/>
          </p:nvPr>
        </p:nvSpPr>
        <p:spPr>
          <a:xfrm>
            <a:off x="8850628" y="6356356"/>
            <a:ext cx="2896871" cy="365125"/>
          </a:xfrm>
        </p:spPr>
        <p:txBody>
          <a:bodyPr/>
          <a:lstStyle/>
          <a:p>
            <a:fld id="{AFFF257A-30C5-4AFB-911B-BE4CEEA1EA82}" type="slidenum">
              <a:rPr lang="en-US" smtClean="0"/>
              <a:t>‹#›</a:t>
            </a:fld>
            <a:endParaRPr lang="en-US" dirty="0"/>
          </a:p>
        </p:txBody>
      </p:sp>
      <p:sp>
        <p:nvSpPr>
          <p:cNvPr id="7" name="Text Placeholder 6"/>
          <p:cNvSpPr>
            <a:spLocks noGrp="1"/>
          </p:cNvSpPr>
          <p:nvPr>
            <p:ph type="body" sz="quarter" idx="13"/>
          </p:nvPr>
        </p:nvSpPr>
        <p:spPr>
          <a:xfrm>
            <a:off x="402336" y="1143000"/>
            <a:ext cx="11345164" cy="4956048"/>
          </a:xfrm>
        </p:spPr>
        <p:txBody>
          <a:bodyPr/>
          <a:lstStyle>
            <a:lvl2pPr>
              <a:buSzPct val="90000"/>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62158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losing Slide">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4358421" y="2895607"/>
            <a:ext cx="3566383" cy="842963"/>
          </a:xfrm>
          <a:prstGeom prst="rect">
            <a:avLst/>
          </a:prstGeom>
        </p:spPr>
      </p:pic>
    </p:spTree>
    <p:extLst>
      <p:ext uri="{BB962C8B-B14F-4D97-AF65-F5344CB8AC3E}">
        <p14:creationId xmlns:p14="http://schemas.microsoft.com/office/powerpoint/2010/main" val="3791896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 id="2147484686" r:id="rId19"/>
    <p:sldLayoutId id="2147484687" r:id="rId20"/>
    <p:sldLayoutId id="2147484689" r:id="rId21"/>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Bojan.Vrhovnik@microsoft.com"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hyperlink" Target="https://beyondlocalhost.tech/"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9.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hyperlink" Target="https://ubikloadpack.com/virtual-users-computer.php" TargetMode="External"/><Relationship Id="rId2" Type="http://schemas.openxmlformats.org/officeDocument/2006/relationships/hyperlink" Target="https://learn.microsoft.com/en-us/users/annaso/collections/rqznsygr4qgnyw?wt.mc_id=azloadtesting_learncollection202301_content_azuremktg" TargetMode="External"/><Relationship Id="rId1" Type="http://schemas.openxmlformats.org/officeDocument/2006/relationships/slideLayout" Target="../slideLayouts/slideLayout20.xml"/><Relationship Id="rId6" Type="http://schemas.openxmlformats.org/officeDocument/2006/relationships/image" Target="../media/image27.png"/><Relationship Id="rId5" Type="http://schemas.openxmlformats.org/officeDocument/2006/relationships/hyperlink" Target="https://abstracta.github.io/jmeter-java-dsl/guide/#azure-load-testing" TargetMode="External"/><Relationship Id="rId4" Type="http://schemas.openxmlformats.org/officeDocument/2006/relationships/hyperlink" Target="https://learn.microsoft.com/en-us/azure/load-testing/how-to-high-scale-load?tabs=portal"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r>
              <a:rPr lang="en-US" dirty="0"/>
              <a:t>Azure Load Testing</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4332488"/>
            <a:ext cx="9144000" cy="1846659"/>
          </a:xfrm>
        </p:spPr>
        <p:txBody>
          <a:bodyPr/>
          <a:lstStyle/>
          <a:p>
            <a:pPr marL="0" indent="0">
              <a:buNone/>
            </a:pPr>
            <a:r>
              <a:rPr lang="en-US" dirty="0"/>
              <a:t>Bojan Vrhovnik</a:t>
            </a:r>
            <a:br>
              <a:rPr lang="en-US" dirty="0"/>
            </a:br>
            <a:r>
              <a:rPr lang="en-US" dirty="0"/>
              <a:t>Partner Solution Architect</a:t>
            </a:r>
          </a:p>
          <a:p>
            <a:pPr marL="0" indent="0">
              <a:buNone/>
            </a:pPr>
            <a:r>
              <a:rPr lang="en-US" dirty="0">
                <a:hlinkClick r:id="rId3"/>
              </a:rPr>
              <a:t>Bojan.Vrhovnik@microsoft.com</a:t>
            </a:r>
            <a:endParaRPr lang="en-US" dirty="0"/>
          </a:p>
          <a:p>
            <a:pPr marL="0" indent="0">
              <a:buNone/>
            </a:pPr>
            <a:r>
              <a:rPr lang="en-US" dirty="0"/>
              <a:t>@bvrhovnik</a:t>
            </a:r>
          </a:p>
          <a:p>
            <a:pPr marL="0" indent="0">
              <a:buNone/>
            </a:pPr>
            <a:r>
              <a:rPr lang="en-US" dirty="0">
                <a:hlinkClick r:id="rId4"/>
              </a:rPr>
              <a:t>https://beyondlocalhost.tech</a:t>
            </a:r>
            <a:r>
              <a:rPr lang="en-US" dirty="0"/>
              <a:t> </a:t>
            </a:r>
            <a:endParaRPr lang="en-SI" dirty="0"/>
          </a:p>
          <a:p>
            <a:endParaRPr lang="en-HR" dirty="0"/>
          </a:p>
        </p:txBody>
      </p:sp>
      <p:pic>
        <p:nvPicPr>
          <p:cNvPr id="2" name="Picture 2">
            <a:extLst>
              <a:ext uri="{FF2B5EF4-FFF2-40B4-BE49-F238E27FC236}">
                <a16:creationId xmlns:a16="http://schemas.microsoft.com/office/drawing/2014/main" id="{81610B6E-DA62-C829-610D-8EBF935690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3036" y="2680854"/>
            <a:ext cx="1247750" cy="12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978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561E1E-C363-BB31-8FEA-964BBF0163A1}"/>
              </a:ext>
            </a:extLst>
          </p:cNvPr>
          <p:cNvSpPr>
            <a:spLocks noGrp="1"/>
          </p:cNvSpPr>
          <p:nvPr>
            <p:ph type="title"/>
          </p:nvPr>
        </p:nvSpPr>
        <p:spPr/>
        <p:txBody>
          <a:bodyPr/>
          <a:lstStyle/>
          <a:p>
            <a:r>
              <a:rPr lang="en-US" dirty="0"/>
              <a:t>Examples of load testing</a:t>
            </a:r>
            <a:endParaRPr lang="en-SI" dirty="0"/>
          </a:p>
        </p:txBody>
      </p:sp>
      <p:sp>
        <p:nvSpPr>
          <p:cNvPr id="6" name="Content Placeholder 5">
            <a:extLst>
              <a:ext uri="{FF2B5EF4-FFF2-40B4-BE49-F238E27FC236}">
                <a16:creationId xmlns:a16="http://schemas.microsoft.com/office/drawing/2014/main" id="{3DE02716-19D6-3473-36A0-218982BE7AB0}"/>
              </a:ext>
            </a:extLst>
          </p:cNvPr>
          <p:cNvSpPr>
            <a:spLocks noGrp="1"/>
          </p:cNvSpPr>
          <p:nvPr>
            <p:ph idx="1"/>
          </p:nvPr>
        </p:nvSpPr>
        <p:spPr/>
        <p:txBody>
          <a:bodyPr/>
          <a:lstStyle/>
          <a:p>
            <a:pPr rtl="0" fontAlgn="ctr">
              <a:spcBef>
                <a:spcPts val="0"/>
              </a:spcBef>
              <a:spcAft>
                <a:spcPts val="0"/>
              </a:spcAft>
              <a:buFont typeface="+mj-lt"/>
              <a:buAutoNum type="arabicPeriod"/>
            </a:pPr>
            <a:r>
              <a:rPr lang="en-US" sz="1600" b="0" i="0" dirty="0">
                <a:effectLst/>
                <a:latin typeface="Calibri" panose="020F0502020204030204" pitchFamily="34" charset="0"/>
              </a:rPr>
              <a:t>Check the response times of a web application, according to the number of virtual users</a:t>
            </a:r>
          </a:p>
          <a:p>
            <a:pPr rtl="0" fontAlgn="ctr">
              <a:spcBef>
                <a:spcPts val="0"/>
              </a:spcBef>
              <a:spcAft>
                <a:spcPts val="0"/>
              </a:spcAft>
              <a:buFont typeface="+mj-lt"/>
              <a:buAutoNum type="arabicPeriod"/>
            </a:pPr>
            <a:endParaRPr lang="en-US" sz="1600" b="0" i="0" dirty="0">
              <a:effectLst/>
              <a:latin typeface="Calibri" panose="020F0502020204030204" pitchFamily="34" charset="0"/>
            </a:endParaRPr>
          </a:p>
          <a:p>
            <a:pPr rtl="0" fontAlgn="ctr">
              <a:spcBef>
                <a:spcPts val="0"/>
              </a:spcBef>
              <a:spcAft>
                <a:spcPts val="0"/>
              </a:spcAft>
              <a:buFont typeface="+mj-lt"/>
              <a:buAutoNum type="arabicPeriod"/>
            </a:pPr>
            <a:r>
              <a:rPr lang="en-US" sz="1600" b="0" i="0" dirty="0">
                <a:effectLst/>
                <a:latin typeface="Calibri" panose="020F0502020204030204" pitchFamily="34" charset="0"/>
              </a:rPr>
              <a:t>Test differences in the behavior of the same application on two (or more) different runtime environments (for example, clustered environment versus non-clustered environment, or configuration 1 versus configuration 2)</a:t>
            </a:r>
          </a:p>
          <a:p>
            <a:pPr rtl="0" fontAlgn="ctr">
              <a:spcBef>
                <a:spcPts val="0"/>
              </a:spcBef>
              <a:spcAft>
                <a:spcPts val="0"/>
              </a:spcAft>
              <a:buFont typeface="+mj-lt"/>
              <a:buAutoNum type="arabicPeriod"/>
            </a:pPr>
            <a:endParaRPr lang="en-US" sz="1600" b="0" i="0" dirty="0">
              <a:effectLst/>
              <a:latin typeface="Calibri" panose="020F0502020204030204" pitchFamily="34" charset="0"/>
            </a:endParaRPr>
          </a:p>
          <a:p>
            <a:pPr rtl="0" fontAlgn="ctr">
              <a:spcBef>
                <a:spcPts val="0"/>
              </a:spcBef>
              <a:spcAft>
                <a:spcPts val="0"/>
              </a:spcAft>
              <a:buFont typeface="+mj-lt"/>
              <a:buAutoNum type="arabicPeriod"/>
            </a:pPr>
            <a:r>
              <a:rPr lang="en-US" sz="1600" b="0" i="0" dirty="0">
                <a:effectLst/>
                <a:latin typeface="Calibri" panose="020F0502020204030204" pitchFamily="34" charset="0"/>
              </a:rPr>
              <a:t>Test the limits of an application (the number of users the application can accommodate before it crashes)</a:t>
            </a:r>
          </a:p>
          <a:p>
            <a:pPr rtl="0" fontAlgn="ctr">
              <a:spcBef>
                <a:spcPts val="0"/>
              </a:spcBef>
              <a:spcAft>
                <a:spcPts val="0"/>
              </a:spcAft>
              <a:buFont typeface="+mj-lt"/>
              <a:buAutoNum type="arabicPeriod"/>
            </a:pPr>
            <a:endParaRPr lang="en-US" sz="1600" b="0" i="0" dirty="0">
              <a:effectLst/>
              <a:latin typeface="Calibri" panose="020F0502020204030204" pitchFamily="34" charset="0"/>
            </a:endParaRPr>
          </a:p>
          <a:p>
            <a:pPr rtl="0" fontAlgn="ctr">
              <a:spcBef>
                <a:spcPts val="0"/>
              </a:spcBef>
              <a:spcAft>
                <a:spcPts val="0"/>
              </a:spcAft>
              <a:buFont typeface="+mj-lt"/>
              <a:buAutoNum type="arabicPeriod"/>
            </a:pPr>
            <a:r>
              <a:rPr lang="en-US" sz="1600" b="0" i="0" dirty="0">
                <a:effectLst/>
                <a:latin typeface="Calibri" panose="020F0502020204030204" pitchFamily="34" charset="0"/>
              </a:rPr>
              <a:t>Functionally test an application automatically (with non-regression tests, functional validity tests, and so on), often coupled with a continuous integration tool</a:t>
            </a:r>
          </a:p>
          <a:p>
            <a:pPr rtl="0" fontAlgn="ctr">
              <a:spcBef>
                <a:spcPts val="0"/>
              </a:spcBef>
              <a:spcAft>
                <a:spcPts val="0"/>
              </a:spcAft>
              <a:buFont typeface="+mj-lt"/>
              <a:buAutoNum type="arabicPeriod"/>
            </a:pPr>
            <a:endParaRPr lang="en-US" sz="1600" b="0" i="0" dirty="0">
              <a:effectLst/>
              <a:latin typeface="Calibri" panose="020F0502020204030204" pitchFamily="34" charset="0"/>
            </a:endParaRPr>
          </a:p>
          <a:p>
            <a:pPr rtl="0" fontAlgn="ctr">
              <a:spcBef>
                <a:spcPts val="0"/>
              </a:spcBef>
              <a:spcAft>
                <a:spcPts val="0"/>
              </a:spcAft>
              <a:buFont typeface="+mj-lt"/>
              <a:buAutoNum type="arabicPeriod"/>
            </a:pPr>
            <a:r>
              <a:rPr lang="en-US" sz="1600" b="0" i="0" dirty="0">
                <a:effectLst/>
                <a:latin typeface="Calibri" panose="020F0502020204030204" pitchFamily="34" charset="0"/>
              </a:rPr>
              <a:t>Reproduce a load-related production bug in a QA environment</a:t>
            </a:r>
          </a:p>
          <a:p>
            <a:pPr rtl="0" fontAlgn="ctr">
              <a:spcBef>
                <a:spcPts val="0"/>
              </a:spcBef>
              <a:spcAft>
                <a:spcPts val="0"/>
              </a:spcAft>
              <a:buFont typeface="+mj-lt"/>
              <a:buAutoNum type="arabicPeriod"/>
            </a:pPr>
            <a:endParaRPr lang="en-US" sz="1600" b="0" i="0" dirty="0">
              <a:effectLst/>
              <a:latin typeface="Calibri" panose="020F0502020204030204" pitchFamily="34" charset="0"/>
            </a:endParaRPr>
          </a:p>
          <a:p>
            <a:pPr rtl="0" fontAlgn="ctr">
              <a:spcBef>
                <a:spcPts val="0"/>
              </a:spcBef>
              <a:spcAft>
                <a:spcPts val="0"/>
              </a:spcAft>
              <a:buFont typeface="+mj-lt"/>
              <a:buAutoNum type="arabicPeriod"/>
            </a:pPr>
            <a:r>
              <a:rPr lang="en-US" sz="1600" b="0" i="0" dirty="0">
                <a:effectLst/>
                <a:latin typeface="Calibri" panose="020F0502020204030204" pitchFamily="34" charset="0"/>
              </a:rPr>
              <a:t>Automate load testing in the continuous integration (CI) process</a:t>
            </a:r>
          </a:p>
          <a:p>
            <a:pPr rtl="0" fontAlgn="ctr">
              <a:spcBef>
                <a:spcPts val="0"/>
              </a:spcBef>
              <a:spcAft>
                <a:spcPts val="0"/>
              </a:spcAft>
              <a:buFont typeface="+mj-lt"/>
              <a:buAutoNum type="arabicPeriod"/>
            </a:pPr>
            <a:endParaRPr lang="en-US" sz="1600" b="0" i="0" dirty="0">
              <a:effectLst/>
              <a:latin typeface="Calibri" panose="020F0502020204030204" pitchFamily="34" charset="0"/>
            </a:endParaRPr>
          </a:p>
          <a:p>
            <a:pPr rtl="0" fontAlgn="ctr">
              <a:spcBef>
                <a:spcPts val="0"/>
              </a:spcBef>
              <a:spcAft>
                <a:spcPts val="0"/>
              </a:spcAft>
              <a:buFont typeface="+mj-lt"/>
              <a:buAutoNum type="arabicPeriod"/>
            </a:pPr>
            <a:r>
              <a:rPr lang="en-US" sz="1600" b="0" i="0" dirty="0">
                <a:effectLst/>
                <a:latin typeface="Calibri" panose="020F0502020204030204" pitchFamily="34" charset="0"/>
              </a:rPr>
              <a:t>Test a database, a lightweight directory access protocol (LDAP) (or Active Directory) server, a mail server (SMTP or POP/IMAP), a message-oriented middleware (MOM) server, an FTP server, or a network service</a:t>
            </a:r>
          </a:p>
          <a:p>
            <a:endParaRPr lang="en-SI" dirty="0"/>
          </a:p>
        </p:txBody>
      </p:sp>
      <p:sp>
        <p:nvSpPr>
          <p:cNvPr id="4" name="Slide Number Placeholder 3">
            <a:extLst>
              <a:ext uri="{FF2B5EF4-FFF2-40B4-BE49-F238E27FC236}">
                <a16:creationId xmlns:a16="http://schemas.microsoft.com/office/drawing/2014/main" id="{90112953-E3A4-4086-3119-A59261088D00}"/>
              </a:ext>
            </a:extLst>
          </p:cNvPr>
          <p:cNvSpPr>
            <a:spLocks noGrp="1"/>
          </p:cNvSpPr>
          <p:nvPr>
            <p:ph type="sldNum" sz="quarter" idx="12"/>
          </p:nvPr>
        </p:nvSpPr>
        <p:spPr/>
        <p:txBody>
          <a:bodyPr/>
          <a:lstStyle/>
          <a:p>
            <a:fld id="{FA27FBB1-71EF-45EA-9998-62FBD284C2C8}" type="slidenum">
              <a:rPr lang="en-US" smtClean="0"/>
              <a:t>3</a:t>
            </a:fld>
            <a:endParaRPr lang="en-US"/>
          </a:p>
        </p:txBody>
      </p:sp>
    </p:spTree>
    <p:extLst>
      <p:ext uri="{BB962C8B-B14F-4D97-AF65-F5344CB8AC3E}">
        <p14:creationId xmlns:p14="http://schemas.microsoft.com/office/powerpoint/2010/main" val="3732156699"/>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678D0F-177E-3D3E-3620-3838E2178C48}"/>
              </a:ext>
            </a:extLst>
          </p:cNvPr>
          <p:cNvSpPr>
            <a:spLocks noGrp="1"/>
          </p:cNvSpPr>
          <p:nvPr>
            <p:ph type="title"/>
          </p:nvPr>
        </p:nvSpPr>
        <p:spPr/>
        <p:txBody>
          <a:bodyPr/>
          <a:lstStyle/>
          <a:p>
            <a:r>
              <a:rPr lang="en-US" dirty="0"/>
              <a:t>Demo: Creating Azure Load Test</a:t>
            </a:r>
            <a:endParaRPr lang="en-SI" dirty="0"/>
          </a:p>
        </p:txBody>
      </p:sp>
    </p:spTree>
    <p:extLst>
      <p:ext uri="{BB962C8B-B14F-4D97-AF65-F5344CB8AC3E}">
        <p14:creationId xmlns:p14="http://schemas.microsoft.com/office/powerpoint/2010/main" val="3415101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ECF75-2090-A7F0-5421-32304E0BCE02}"/>
              </a:ext>
            </a:extLst>
          </p:cNvPr>
          <p:cNvSpPr>
            <a:spLocks noGrp="1"/>
          </p:cNvSpPr>
          <p:nvPr>
            <p:ph type="title"/>
          </p:nvPr>
        </p:nvSpPr>
        <p:spPr/>
        <p:txBody>
          <a:bodyPr/>
          <a:lstStyle/>
          <a:p>
            <a:r>
              <a:rPr lang="en-US" dirty="0"/>
              <a:t>How does Azure Load Testing work?</a:t>
            </a:r>
          </a:p>
        </p:txBody>
      </p:sp>
      <p:sp>
        <p:nvSpPr>
          <p:cNvPr id="3" name="Slide Number Placeholder 2">
            <a:extLst>
              <a:ext uri="{FF2B5EF4-FFF2-40B4-BE49-F238E27FC236}">
                <a16:creationId xmlns:a16="http://schemas.microsoft.com/office/drawing/2014/main" id="{30642A56-BC11-4A70-1957-73229930A4B9}"/>
              </a:ext>
            </a:extLst>
          </p:cNvPr>
          <p:cNvSpPr>
            <a:spLocks noGrp="1"/>
          </p:cNvSpPr>
          <p:nvPr>
            <p:ph type="sldNum" sz="quarter" idx="12"/>
          </p:nvPr>
        </p:nvSpPr>
        <p:spPr/>
        <p:txBody>
          <a:bodyPr/>
          <a:lstStyle/>
          <a:p>
            <a:fld id="{AFFF257A-30C5-4AFB-911B-BE4CEEA1EA82}" type="slidenum">
              <a:rPr lang="en-US" smtClean="0"/>
              <a:t>5</a:t>
            </a:fld>
            <a:endParaRPr lang="en-US" dirty="0"/>
          </a:p>
        </p:txBody>
      </p:sp>
      <p:sp>
        <p:nvSpPr>
          <p:cNvPr id="4" name="Text Placeholder 3">
            <a:extLst>
              <a:ext uri="{FF2B5EF4-FFF2-40B4-BE49-F238E27FC236}">
                <a16:creationId xmlns:a16="http://schemas.microsoft.com/office/drawing/2014/main" id="{84B0DD89-9036-F6D0-3C42-4E651F601B53}"/>
              </a:ext>
            </a:extLst>
          </p:cNvPr>
          <p:cNvSpPr>
            <a:spLocks noGrp="1"/>
          </p:cNvSpPr>
          <p:nvPr>
            <p:ph type="body" sz="quarter" idx="13"/>
          </p:nvPr>
        </p:nvSpPr>
        <p:spPr>
          <a:xfrm>
            <a:off x="1441169" y="2357048"/>
            <a:ext cx="8904991" cy="3576868"/>
          </a:xfrm>
        </p:spPr>
        <p:txBody>
          <a:bodyPr>
            <a:normAutofit/>
          </a:bodyPr>
          <a:lstStyle/>
          <a:p>
            <a:pPr algn="l"/>
            <a:endParaRPr lang="en-US" b="0" i="0" dirty="0">
              <a:solidFill>
                <a:srgbClr val="161616"/>
              </a:solidFill>
              <a:effectLst/>
              <a:latin typeface="Segoe UI" panose="020B0502040204020203" pitchFamily="34" charset="0"/>
            </a:endParaRPr>
          </a:p>
          <a:p>
            <a:pPr marL="0" indent="0">
              <a:buNone/>
            </a:pPr>
            <a:endParaRPr lang="en-US" dirty="0"/>
          </a:p>
        </p:txBody>
      </p:sp>
      <p:pic>
        <p:nvPicPr>
          <p:cNvPr id="2050" name="Picture 2" descr="Diagram that shows the Azure Load Testing architecture.">
            <a:extLst>
              <a:ext uri="{FF2B5EF4-FFF2-40B4-BE49-F238E27FC236}">
                <a16:creationId xmlns:a16="http://schemas.microsoft.com/office/drawing/2014/main" id="{0208A510-D480-8645-4082-DE0A1AB0B4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507" y="1271016"/>
            <a:ext cx="9454779" cy="520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2511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290CB-D4C6-FBAD-EA82-56147A7A317C}"/>
              </a:ext>
            </a:extLst>
          </p:cNvPr>
          <p:cNvSpPr>
            <a:spLocks noGrp="1"/>
          </p:cNvSpPr>
          <p:nvPr>
            <p:ph type="title"/>
          </p:nvPr>
        </p:nvSpPr>
        <p:spPr/>
        <p:txBody>
          <a:bodyPr/>
          <a:lstStyle/>
          <a:p>
            <a:r>
              <a:rPr lang="en-US" dirty="0"/>
              <a:t>How does Azure Load Testing work?</a:t>
            </a:r>
          </a:p>
        </p:txBody>
      </p:sp>
      <p:sp>
        <p:nvSpPr>
          <p:cNvPr id="3" name="Slide Number Placeholder 2">
            <a:extLst>
              <a:ext uri="{FF2B5EF4-FFF2-40B4-BE49-F238E27FC236}">
                <a16:creationId xmlns:a16="http://schemas.microsoft.com/office/drawing/2014/main" id="{024FF322-8A38-D1FA-AEAD-73A9F26B0349}"/>
              </a:ext>
            </a:extLst>
          </p:cNvPr>
          <p:cNvSpPr>
            <a:spLocks noGrp="1"/>
          </p:cNvSpPr>
          <p:nvPr>
            <p:ph type="sldNum" sz="quarter" idx="12"/>
          </p:nvPr>
        </p:nvSpPr>
        <p:spPr/>
        <p:txBody>
          <a:bodyPr/>
          <a:lstStyle/>
          <a:p>
            <a:fld id="{AFFF257A-30C5-4AFB-911B-BE4CEEA1EA82}" type="slidenum">
              <a:rPr lang="en-US" smtClean="0"/>
              <a:t>6</a:t>
            </a:fld>
            <a:endParaRPr lang="en-US" dirty="0"/>
          </a:p>
        </p:txBody>
      </p:sp>
      <p:sp>
        <p:nvSpPr>
          <p:cNvPr id="4" name="Text Placeholder 3">
            <a:extLst>
              <a:ext uri="{FF2B5EF4-FFF2-40B4-BE49-F238E27FC236}">
                <a16:creationId xmlns:a16="http://schemas.microsoft.com/office/drawing/2014/main" id="{08B18F36-8AE2-3C82-C6BA-E37CC79D27A5}"/>
              </a:ext>
            </a:extLst>
          </p:cNvPr>
          <p:cNvSpPr>
            <a:spLocks noGrp="1"/>
          </p:cNvSpPr>
          <p:nvPr>
            <p:ph type="body" sz="quarter" idx="13"/>
          </p:nvPr>
        </p:nvSpPr>
        <p:spPr/>
        <p:txBody>
          <a:bodyPr/>
          <a:lstStyle/>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Uses Apache JMeter version 5.5 for running load tests. </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Supports all communication protocols that JMeter supports.  </a:t>
            </a:r>
          </a:p>
          <a:p>
            <a:pPr algn="l"/>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The application can be hosted anywhere: in Azure, on-premises, or in other clouds.</a:t>
            </a:r>
            <a:r>
              <a:rPr lang="en-US" dirty="0">
                <a:solidFill>
                  <a:srgbClr val="161616"/>
                </a:solidFill>
              </a:rPr>
              <a:t> </a:t>
            </a:r>
            <a:endParaRPr lang="en-US" b="0" i="0" dirty="0">
              <a:solidFill>
                <a:srgbClr val="161616"/>
              </a:solidFill>
              <a:effectLst/>
              <a:latin typeface="Segoe UI" panose="020B0502040204020203" pitchFamily="34" charset="0"/>
            </a:endParaRPr>
          </a:p>
          <a:p>
            <a:endParaRPr lang="en-US" dirty="0"/>
          </a:p>
        </p:txBody>
      </p:sp>
      <p:pic>
        <p:nvPicPr>
          <p:cNvPr id="5" name="Picture 2" descr="Figure 2.7: JMeter-managed protocols">
            <a:extLst>
              <a:ext uri="{FF2B5EF4-FFF2-40B4-BE49-F238E27FC236}">
                <a16:creationId xmlns:a16="http://schemas.microsoft.com/office/drawing/2014/main" id="{1A658B08-687E-4A04-A5DB-541D23367B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0487" y="4422189"/>
            <a:ext cx="4481513" cy="2116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15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ECF75-2090-A7F0-5421-32304E0BCE02}"/>
              </a:ext>
            </a:extLst>
          </p:cNvPr>
          <p:cNvSpPr>
            <a:spLocks noGrp="1"/>
          </p:cNvSpPr>
          <p:nvPr>
            <p:ph type="title"/>
          </p:nvPr>
        </p:nvSpPr>
        <p:spPr/>
        <p:txBody>
          <a:bodyPr/>
          <a:lstStyle/>
          <a:p>
            <a:r>
              <a:rPr lang="en-US" dirty="0"/>
              <a:t>Key concepts for Azure Load Testing users</a:t>
            </a:r>
          </a:p>
        </p:txBody>
      </p:sp>
      <p:sp>
        <p:nvSpPr>
          <p:cNvPr id="3" name="Slide Number Placeholder 2">
            <a:extLst>
              <a:ext uri="{FF2B5EF4-FFF2-40B4-BE49-F238E27FC236}">
                <a16:creationId xmlns:a16="http://schemas.microsoft.com/office/drawing/2014/main" id="{30642A56-BC11-4A70-1957-73229930A4B9}"/>
              </a:ext>
            </a:extLst>
          </p:cNvPr>
          <p:cNvSpPr>
            <a:spLocks noGrp="1"/>
          </p:cNvSpPr>
          <p:nvPr>
            <p:ph type="sldNum" sz="quarter" idx="12"/>
          </p:nvPr>
        </p:nvSpPr>
        <p:spPr/>
        <p:txBody>
          <a:bodyPr/>
          <a:lstStyle/>
          <a:p>
            <a:fld id="{AFFF257A-30C5-4AFB-911B-BE4CEEA1EA82}" type="slidenum">
              <a:rPr lang="en-US" smtClean="0"/>
              <a:t>7</a:t>
            </a:fld>
            <a:endParaRPr lang="en-US" dirty="0"/>
          </a:p>
        </p:txBody>
      </p:sp>
      <p:sp>
        <p:nvSpPr>
          <p:cNvPr id="4" name="Text Placeholder 3">
            <a:extLst>
              <a:ext uri="{FF2B5EF4-FFF2-40B4-BE49-F238E27FC236}">
                <a16:creationId xmlns:a16="http://schemas.microsoft.com/office/drawing/2014/main" id="{84B0DD89-9036-F6D0-3C42-4E651F601B53}"/>
              </a:ext>
            </a:extLst>
          </p:cNvPr>
          <p:cNvSpPr>
            <a:spLocks noGrp="1"/>
          </p:cNvSpPr>
          <p:nvPr>
            <p:ph type="body" sz="quarter" idx="13"/>
          </p:nvPr>
        </p:nvSpPr>
        <p:spPr/>
        <p:txBody>
          <a:bodyPr>
            <a:normAutofit fontScale="92500" lnSpcReduction="10000"/>
          </a:bodyPr>
          <a:lstStyle/>
          <a:p>
            <a:r>
              <a:rPr lang="en-US" dirty="0"/>
              <a:t>Virtual users</a:t>
            </a:r>
          </a:p>
          <a:p>
            <a:pPr lvl="1"/>
            <a:r>
              <a:rPr lang="en-US" b="0" i="0" dirty="0">
                <a:solidFill>
                  <a:srgbClr val="161616"/>
                </a:solidFill>
                <a:effectLst/>
                <a:latin typeface="Segoe UI" panose="020B0502040204020203" pitchFamily="34" charset="0"/>
              </a:rPr>
              <a:t>Total virtual users = (virtual users in the JMX file) * (number of test engine instances)</a:t>
            </a:r>
            <a:endParaRPr lang="en-US" dirty="0"/>
          </a:p>
          <a:p>
            <a:endParaRPr lang="en-US" dirty="0"/>
          </a:p>
          <a:p>
            <a:r>
              <a:rPr lang="en-US" dirty="0"/>
              <a:t>Ramp-up time (amount time to get all users)</a:t>
            </a:r>
          </a:p>
          <a:p>
            <a:endParaRPr lang="en-US" dirty="0"/>
          </a:p>
          <a:p>
            <a:r>
              <a:rPr lang="en-US" dirty="0"/>
              <a:t>Response time </a:t>
            </a:r>
          </a:p>
          <a:p>
            <a:endParaRPr lang="en-US" dirty="0"/>
          </a:p>
          <a:p>
            <a:r>
              <a:rPr lang="en-US" dirty="0"/>
              <a:t>Latency</a:t>
            </a:r>
          </a:p>
          <a:p>
            <a:endParaRPr lang="en-US" dirty="0"/>
          </a:p>
          <a:p>
            <a:r>
              <a:rPr lang="en-US" dirty="0"/>
              <a:t>Requests per second (RPS) - throughput</a:t>
            </a:r>
          </a:p>
          <a:p>
            <a:pPr lvl="1"/>
            <a:r>
              <a:rPr lang="en-US" b="0" i="0" dirty="0">
                <a:solidFill>
                  <a:srgbClr val="161616"/>
                </a:solidFill>
                <a:effectLst/>
                <a:latin typeface="Segoe UI" panose="020B0502040204020203" pitchFamily="34" charset="0"/>
              </a:rPr>
              <a:t>RPS = (number of requests) / (total time in seconds)</a:t>
            </a:r>
          </a:p>
          <a:p>
            <a:pPr lvl="1"/>
            <a:r>
              <a:rPr lang="en-US" b="0" i="0" dirty="0">
                <a:solidFill>
                  <a:srgbClr val="161616"/>
                </a:solidFill>
                <a:effectLst/>
                <a:latin typeface="Segoe UI" panose="020B0502040204020203" pitchFamily="34" charset="0"/>
              </a:rPr>
              <a:t>Virtual users = (RPS) * (latency in seconds).</a:t>
            </a:r>
            <a:endParaRPr lang="en-US" dirty="0"/>
          </a:p>
        </p:txBody>
      </p:sp>
    </p:spTree>
    <p:extLst>
      <p:ext uri="{BB962C8B-B14F-4D97-AF65-F5344CB8AC3E}">
        <p14:creationId xmlns:p14="http://schemas.microsoft.com/office/powerpoint/2010/main" val="478402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8F30B-1FE1-EB5D-E94C-7E96CFAE23ED}"/>
              </a:ext>
            </a:extLst>
          </p:cNvPr>
          <p:cNvSpPr>
            <a:spLocks noGrp="1"/>
          </p:cNvSpPr>
          <p:nvPr>
            <p:ph type="title"/>
          </p:nvPr>
        </p:nvSpPr>
        <p:spPr/>
        <p:txBody>
          <a:bodyPr/>
          <a:lstStyle/>
          <a:p>
            <a:r>
              <a:rPr lang="en-US" dirty="0"/>
              <a:t>Supported client metrics for fail criteria</a:t>
            </a:r>
          </a:p>
        </p:txBody>
      </p:sp>
      <p:sp>
        <p:nvSpPr>
          <p:cNvPr id="3" name="Slide Number Placeholder 2">
            <a:extLst>
              <a:ext uri="{FF2B5EF4-FFF2-40B4-BE49-F238E27FC236}">
                <a16:creationId xmlns:a16="http://schemas.microsoft.com/office/drawing/2014/main" id="{6DC3962A-8234-8297-7764-8F5E6714F8F6}"/>
              </a:ext>
            </a:extLst>
          </p:cNvPr>
          <p:cNvSpPr>
            <a:spLocks noGrp="1"/>
          </p:cNvSpPr>
          <p:nvPr>
            <p:ph type="sldNum" sz="quarter" idx="12"/>
          </p:nvPr>
        </p:nvSpPr>
        <p:spPr/>
        <p:txBody>
          <a:bodyPr/>
          <a:lstStyle/>
          <a:p>
            <a:fld id="{AFFF257A-30C5-4AFB-911B-BE4CEEA1EA82}" type="slidenum">
              <a:rPr lang="en-US" smtClean="0"/>
              <a:t>8</a:t>
            </a:fld>
            <a:endParaRPr lang="en-US" dirty="0"/>
          </a:p>
        </p:txBody>
      </p:sp>
      <p:sp>
        <p:nvSpPr>
          <p:cNvPr id="4" name="Text Placeholder 3">
            <a:extLst>
              <a:ext uri="{FF2B5EF4-FFF2-40B4-BE49-F238E27FC236}">
                <a16:creationId xmlns:a16="http://schemas.microsoft.com/office/drawing/2014/main" id="{383C5DBB-FC5C-F7F8-643F-7613320D7296}"/>
              </a:ext>
            </a:extLst>
          </p:cNvPr>
          <p:cNvSpPr>
            <a:spLocks noGrp="1"/>
          </p:cNvSpPr>
          <p:nvPr>
            <p:ph type="body" sz="quarter" idx="13"/>
          </p:nvPr>
        </p:nvSpPr>
        <p:spPr/>
        <p:txBody>
          <a:bodyPr/>
          <a:lstStyle/>
          <a:p>
            <a:pPr marL="0" indent="0">
              <a:buNone/>
            </a:pPr>
            <a:endParaRPr lang="en-US" dirty="0"/>
          </a:p>
        </p:txBody>
      </p:sp>
      <p:pic>
        <p:nvPicPr>
          <p:cNvPr id="6" name="Picture 5" descr="A screenshot of a computer&#10;&#10;Description automatically generated with medium confidence">
            <a:extLst>
              <a:ext uri="{FF2B5EF4-FFF2-40B4-BE49-F238E27FC236}">
                <a16:creationId xmlns:a16="http://schemas.microsoft.com/office/drawing/2014/main" id="{197428A9-40E9-151B-2118-6643745636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8862" y="895488"/>
            <a:ext cx="7663489" cy="5825993"/>
          </a:xfrm>
          <a:prstGeom prst="rect">
            <a:avLst/>
          </a:prstGeom>
        </p:spPr>
      </p:pic>
    </p:spTree>
    <p:extLst>
      <p:ext uri="{BB962C8B-B14F-4D97-AF65-F5344CB8AC3E}">
        <p14:creationId xmlns:p14="http://schemas.microsoft.com/office/powerpoint/2010/main" val="655343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678D0F-177E-3D3E-3620-3838E2178C48}"/>
              </a:ext>
            </a:extLst>
          </p:cNvPr>
          <p:cNvSpPr>
            <a:spLocks noGrp="1"/>
          </p:cNvSpPr>
          <p:nvPr>
            <p:ph type="title"/>
          </p:nvPr>
        </p:nvSpPr>
        <p:spPr>
          <a:xfrm>
            <a:off x="2551798" y="2534625"/>
            <a:ext cx="9144000" cy="997196"/>
          </a:xfrm>
        </p:spPr>
        <p:txBody>
          <a:bodyPr/>
          <a:lstStyle/>
          <a:p>
            <a:r>
              <a:rPr lang="en-US" dirty="0"/>
              <a:t>Demo</a:t>
            </a:r>
            <a:r>
              <a:rPr lang="en-US"/>
              <a:t>: Modifying Azure </a:t>
            </a:r>
            <a:r>
              <a:rPr lang="en-US" dirty="0"/>
              <a:t>Test and creating Azure Load Test programmatically</a:t>
            </a:r>
            <a:endParaRPr lang="en-SI" dirty="0"/>
          </a:p>
        </p:txBody>
      </p:sp>
    </p:spTree>
    <p:extLst>
      <p:ext uri="{BB962C8B-B14F-4D97-AF65-F5344CB8AC3E}">
        <p14:creationId xmlns:p14="http://schemas.microsoft.com/office/powerpoint/2010/main" val="1524771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72AF-E37B-E4F8-36B0-2A357BD25FC2}"/>
              </a:ext>
            </a:extLst>
          </p:cNvPr>
          <p:cNvSpPr>
            <a:spLocks noGrp="1"/>
          </p:cNvSpPr>
          <p:nvPr>
            <p:ph type="title"/>
          </p:nvPr>
        </p:nvSpPr>
        <p:spPr/>
        <p:txBody>
          <a:bodyPr/>
          <a:lstStyle/>
          <a:p>
            <a:r>
              <a:rPr lang="en-US" dirty="0"/>
              <a:t>Few types of load tests</a:t>
            </a:r>
            <a:endParaRPr lang="en-SI" dirty="0"/>
          </a:p>
        </p:txBody>
      </p:sp>
      <p:pic>
        <p:nvPicPr>
          <p:cNvPr id="12" name="Content Placeholder 11">
            <a:extLst>
              <a:ext uri="{FF2B5EF4-FFF2-40B4-BE49-F238E27FC236}">
                <a16:creationId xmlns:a16="http://schemas.microsoft.com/office/drawing/2014/main" id="{A8EEF9A1-946E-FA99-CAC8-CE3AF85E8E23}"/>
              </a:ext>
            </a:extLst>
          </p:cNvPr>
          <p:cNvPicPr>
            <a:picLocks noGrp="1" noChangeAspect="1"/>
          </p:cNvPicPr>
          <p:nvPr>
            <p:ph idx="1"/>
          </p:nvPr>
        </p:nvPicPr>
        <p:blipFill>
          <a:blip r:embed="rId2"/>
          <a:stretch>
            <a:fillRect/>
          </a:stretch>
        </p:blipFill>
        <p:spPr>
          <a:xfrm>
            <a:off x="7072829" y="837281"/>
            <a:ext cx="4712771" cy="2760073"/>
          </a:xfrm>
        </p:spPr>
      </p:pic>
      <p:sp>
        <p:nvSpPr>
          <p:cNvPr id="4" name="Slide Number Placeholder 3">
            <a:extLst>
              <a:ext uri="{FF2B5EF4-FFF2-40B4-BE49-F238E27FC236}">
                <a16:creationId xmlns:a16="http://schemas.microsoft.com/office/drawing/2014/main" id="{AF2C9C0E-5509-01EE-38DC-21610B3DBE00}"/>
              </a:ext>
            </a:extLst>
          </p:cNvPr>
          <p:cNvSpPr>
            <a:spLocks noGrp="1"/>
          </p:cNvSpPr>
          <p:nvPr>
            <p:ph type="sldNum" sz="quarter" idx="12"/>
          </p:nvPr>
        </p:nvSpPr>
        <p:spPr/>
        <p:txBody>
          <a:bodyPr/>
          <a:lstStyle/>
          <a:p>
            <a:fld id="{026CCAEB-CB17-44EB-A892-4553F1D666B6}" type="slidenum">
              <a:rPr lang="en-US" smtClean="0">
                <a:solidFill>
                  <a:prstClr val="white"/>
                </a:solidFill>
              </a:rPr>
              <a:pPr/>
              <a:t>10</a:t>
            </a:fld>
            <a:endParaRPr lang="en-US" dirty="0">
              <a:solidFill>
                <a:prstClr val="white"/>
              </a:solidFill>
            </a:endParaRPr>
          </a:p>
        </p:txBody>
      </p:sp>
      <p:pic>
        <p:nvPicPr>
          <p:cNvPr id="6" name="Picture 5">
            <a:extLst>
              <a:ext uri="{FF2B5EF4-FFF2-40B4-BE49-F238E27FC236}">
                <a16:creationId xmlns:a16="http://schemas.microsoft.com/office/drawing/2014/main" id="{AC6B11C9-7C7E-D1E1-E5E8-23C87F10E0FA}"/>
              </a:ext>
            </a:extLst>
          </p:cNvPr>
          <p:cNvPicPr>
            <a:picLocks noChangeAspect="1"/>
          </p:cNvPicPr>
          <p:nvPr/>
        </p:nvPicPr>
        <p:blipFill>
          <a:blip r:embed="rId3"/>
          <a:stretch>
            <a:fillRect/>
          </a:stretch>
        </p:blipFill>
        <p:spPr>
          <a:xfrm>
            <a:off x="406400" y="1107815"/>
            <a:ext cx="6118991" cy="2401228"/>
          </a:xfrm>
          <a:prstGeom prst="rect">
            <a:avLst/>
          </a:prstGeom>
        </p:spPr>
      </p:pic>
      <p:pic>
        <p:nvPicPr>
          <p:cNvPr id="8" name="Picture 7">
            <a:extLst>
              <a:ext uri="{FF2B5EF4-FFF2-40B4-BE49-F238E27FC236}">
                <a16:creationId xmlns:a16="http://schemas.microsoft.com/office/drawing/2014/main" id="{806D2764-A8A3-9BD0-AF5A-1AA5CF044699}"/>
              </a:ext>
            </a:extLst>
          </p:cNvPr>
          <p:cNvPicPr>
            <a:picLocks noChangeAspect="1"/>
          </p:cNvPicPr>
          <p:nvPr/>
        </p:nvPicPr>
        <p:blipFill>
          <a:blip r:embed="rId4"/>
          <a:stretch>
            <a:fillRect/>
          </a:stretch>
        </p:blipFill>
        <p:spPr>
          <a:xfrm>
            <a:off x="7072829" y="3849723"/>
            <a:ext cx="4515021" cy="2515137"/>
          </a:xfrm>
          <a:prstGeom prst="rect">
            <a:avLst/>
          </a:prstGeom>
        </p:spPr>
      </p:pic>
      <p:pic>
        <p:nvPicPr>
          <p:cNvPr id="10" name="Picture 9">
            <a:extLst>
              <a:ext uri="{FF2B5EF4-FFF2-40B4-BE49-F238E27FC236}">
                <a16:creationId xmlns:a16="http://schemas.microsoft.com/office/drawing/2014/main" id="{EC0CC3BE-4963-4756-168F-D8A71B69CE06}"/>
              </a:ext>
            </a:extLst>
          </p:cNvPr>
          <p:cNvPicPr>
            <a:picLocks noChangeAspect="1"/>
          </p:cNvPicPr>
          <p:nvPr/>
        </p:nvPicPr>
        <p:blipFill>
          <a:blip r:embed="rId5"/>
          <a:stretch>
            <a:fillRect/>
          </a:stretch>
        </p:blipFill>
        <p:spPr>
          <a:xfrm>
            <a:off x="278864" y="3739862"/>
            <a:ext cx="5905500" cy="2515137"/>
          </a:xfrm>
          <a:prstGeom prst="rect">
            <a:avLst/>
          </a:prstGeom>
        </p:spPr>
      </p:pic>
    </p:spTree>
    <p:extLst>
      <p:ext uri="{BB962C8B-B14F-4D97-AF65-F5344CB8AC3E}">
        <p14:creationId xmlns:p14="http://schemas.microsoft.com/office/powerpoint/2010/main" val="184227785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E4EAA-48AF-1D60-CBCA-CB8B407E93C6}"/>
              </a:ext>
            </a:extLst>
          </p:cNvPr>
          <p:cNvSpPr>
            <a:spLocks noGrp="1"/>
          </p:cNvSpPr>
          <p:nvPr>
            <p:ph type="title"/>
          </p:nvPr>
        </p:nvSpPr>
        <p:spPr/>
        <p:txBody>
          <a:bodyPr/>
          <a:lstStyle/>
          <a:p>
            <a:r>
              <a:rPr lang="en-US" dirty="0"/>
              <a:t>Load models</a:t>
            </a:r>
            <a:endParaRPr lang="en-SI" dirty="0"/>
          </a:p>
        </p:txBody>
      </p:sp>
      <p:sp>
        <p:nvSpPr>
          <p:cNvPr id="3" name="Content Placeholder 2">
            <a:extLst>
              <a:ext uri="{FF2B5EF4-FFF2-40B4-BE49-F238E27FC236}">
                <a16:creationId xmlns:a16="http://schemas.microsoft.com/office/drawing/2014/main" id="{28B698A0-1376-726B-579D-46971232BCF5}"/>
              </a:ext>
            </a:extLst>
          </p:cNvPr>
          <p:cNvSpPr>
            <a:spLocks noGrp="1"/>
          </p:cNvSpPr>
          <p:nvPr>
            <p:ph idx="1"/>
          </p:nvPr>
        </p:nvSpPr>
        <p:spPr/>
        <p:txBody>
          <a:bodyPr>
            <a:normAutofit/>
          </a:bodyPr>
          <a:lstStyle/>
          <a:p>
            <a:endParaRPr lang="en-US" dirty="0"/>
          </a:p>
          <a:p>
            <a:r>
              <a:rPr lang="en-US" dirty="0"/>
              <a:t>Choosing the correct load model is very important and depends on:</a:t>
            </a:r>
          </a:p>
          <a:p>
            <a:pPr lvl="1"/>
            <a:r>
              <a:rPr lang="en-US" dirty="0"/>
              <a:t>What we want to test (the type of application and so on)</a:t>
            </a:r>
          </a:p>
          <a:p>
            <a:pPr lvl="1"/>
            <a:r>
              <a:rPr lang="en-US" dirty="0"/>
              <a:t>The goal of the test (comparison between two versions and so on)</a:t>
            </a:r>
          </a:p>
          <a:p>
            <a:endParaRPr lang="en-US" dirty="0"/>
          </a:p>
          <a:p>
            <a:r>
              <a:rPr lang="en-US" dirty="0"/>
              <a:t>Closed Model – only a given number of users</a:t>
            </a:r>
          </a:p>
          <a:p>
            <a:endParaRPr lang="en-US" dirty="0"/>
          </a:p>
          <a:p>
            <a:r>
              <a:rPr lang="en-US" dirty="0"/>
              <a:t>Open Model – keep the flow of users</a:t>
            </a:r>
          </a:p>
          <a:p>
            <a:pPr lvl="1"/>
            <a:r>
              <a:rPr lang="en-US" dirty="0"/>
              <a:t>Throughput model (number of transactions)</a:t>
            </a:r>
          </a:p>
          <a:p>
            <a:pPr lvl="1"/>
            <a:r>
              <a:rPr lang="en-US" dirty="0"/>
              <a:t>Arrivals late (maintaining the arrival rate of virtual users)</a:t>
            </a:r>
          </a:p>
          <a:p>
            <a:pPr lvl="1"/>
            <a:endParaRPr lang="en-SI" dirty="0"/>
          </a:p>
        </p:txBody>
      </p:sp>
      <p:sp>
        <p:nvSpPr>
          <p:cNvPr id="4" name="Slide Number Placeholder 3">
            <a:extLst>
              <a:ext uri="{FF2B5EF4-FFF2-40B4-BE49-F238E27FC236}">
                <a16:creationId xmlns:a16="http://schemas.microsoft.com/office/drawing/2014/main" id="{F6903ECF-D696-363E-972F-A9120CDDD9DB}"/>
              </a:ext>
            </a:extLst>
          </p:cNvPr>
          <p:cNvSpPr>
            <a:spLocks noGrp="1"/>
          </p:cNvSpPr>
          <p:nvPr>
            <p:ph type="sldNum" sz="quarter" idx="12"/>
          </p:nvPr>
        </p:nvSpPr>
        <p:spPr/>
        <p:txBody>
          <a:bodyPr/>
          <a:lstStyle/>
          <a:p>
            <a:fld id="{026CCAEB-CB17-44EB-A892-4553F1D666B6}" type="slidenum">
              <a:rPr lang="en-US" smtClean="0">
                <a:solidFill>
                  <a:prstClr val="white"/>
                </a:solidFill>
              </a:rPr>
              <a:pPr/>
              <a:t>11</a:t>
            </a:fld>
            <a:endParaRPr lang="en-US" dirty="0">
              <a:solidFill>
                <a:prstClr val="white"/>
              </a:solidFill>
            </a:endParaRPr>
          </a:p>
        </p:txBody>
      </p:sp>
    </p:spTree>
    <p:extLst>
      <p:ext uri="{BB962C8B-B14F-4D97-AF65-F5344CB8AC3E}">
        <p14:creationId xmlns:p14="http://schemas.microsoft.com/office/powerpoint/2010/main" val="19481369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678D0F-177E-3D3E-3620-3838E2178C48}"/>
              </a:ext>
            </a:extLst>
          </p:cNvPr>
          <p:cNvSpPr>
            <a:spLocks noGrp="1"/>
          </p:cNvSpPr>
          <p:nvPr>
            <p:ph type="title"/>
          </p:nvPr>
        </p:nvSpPr>
        <p:spPr/>
        <p:txBody>
          <a:bodyPr/>
          <a:lstStyle/>
          <a:p>
            <a:r>
              <a:rPr lang="en-US" dirty="0"/>
              <a:t>Demo: Load test examples</a:t>
            </a:r>
            <a:endParaRPr lang="en-SI" dirty="0"/>
          </a:p>
        </p:txBody>
      </p:sp>
    </p:spTree>
    <p:extLst>
      <p:ext uri="{BB962C8B-B14F-4D97-AF65-F5344CB8AC3E}">
        <p14:creationId xmlns:p14="http://schemas.microsoft.com/office/powerpoint/2010/main" val="3773409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E4EAA-48AF-1D60-CBCA-CB8B407E93C6}"/>
              </a:ext>
            </a:extLst>
          </p:cNvPr>
          <p:cNvSpPr>
            <a:spLocks noGrp="1"/>
          </p:cNvSpPr>
          <p:nvPr>
            <p:ph type="title"/>
          </p:nvPr>
        </p:nvSpPr>
        <p:spPr/>
        <p:txBody>
          <a:bodyPr/>
          <a:lstStyle/>
          <a:p>
            <a:r>
              <a:rPr lang="en-US" dirty="0"/>
              <a:t>Integration with DevOps processes</a:t>
            </a:r>
            <a:endParaRPr lang="en-SI" dirty="0"/>
          </a:p>
        </p:txBody>
      </p:sp>
      <p:sp>
        <p:nvSpPr>
          <p:cNvPr id="3" name="Content Placeholder 2">
            <a:extLst>
              <a:ext uri="{FF2B5EF4-FFF2-40B4-BE49-F238E27FC236}">
                <a16:creationId xmlns:a16="http://schemas.microsoft.com/office/drawing/2014/main" id="{28B698A0-1376-726B-579D-46971232BCF5}"/>
              </a:ext>
            </a:extLst>
          </p:cNvPr>
          <p:cNvSpPr>
            <a:spLocks noGrp="1"/>
          </p:cNvSpPr>
          <p:nvPr>
            <p:ph idx="1"/>
          </p:nvPr>
        </p:nvSpPr>
        <p:spPr/>
        <p:txBody>
          <a:bodyPr>
            <a:normAutofit/>
          </a:bodyPr>
          <a:lstStyle/>
          <a:p>
            <a:endParaRPr lang="en-US" dirty="0"/>
          </a:p>
          <a:p>
            <a:r>
              <a:rPr lang="en-US" dirty="0"/>
              <a:t>DevOps / </a:t>
            </a:r>
            <a:r>
              <a:rPr lang="en-US" dirty="0" err="1"/>
              <a:t>Github</a:t>
            </a:r>
            <a:r>
              <a:rPr lang="en-US" dirty="0"/>
              <a:t> built-in actions / pipeline </a:t>
            </a:r>
            <a:r>
              <a:rPr lang="en-US"/>
              <a:t>execution integration</a:t>
            </a:r>
            <a:endParaRPr lang="en-US" dirty="0"/>
          </a:p>
          <a:p>
            <a:pPr lvl="1"/>
            <a:endParaRPr lang="en-US" dirty="0"/>
          </a:p>
          <a:p>
            <a:endParaRPr lang="en-SI" dirty="0"/>
          </a:p>
        </p:txBody>
      </p:sp>
      <p:sp>
        <p:nvSpPr>
          <p:cNvPr id="4" name="Slide Number Placeholder 3">
            <a:extLst>
              <a:ext uri="{FF2B5EF4-FFF2-40B4-BE49-F238E27FC236}">
                <a16:creationId xmlns:a16="http://schemas.microsoft.com/office/drawing/2014/main" id="{F6903ECF-D696-363E-972F-A9120CDDD9DB}"/>
              </a:ext>
            </a:extLst>
          </p:cNvPr>
          <p:cNvSpPr>
            <a:spLocks noGrp="1"/>
          </p:cNvSpPr>
          <p:nvPr>
            <p:ph type="sldNum" sz="quarter" idx="12"/>
          </p:nvPr>
        </p:nvSpPr>
        <p:spPr/>
        <p:txBody>
          <a:bodyPr/>
          <a:lstStyle/>
          <a:p>
            <a:fld id="{026CCAEB-CB17-44EB-A892-4553F1D666B6}" type="slidenum">
              <a:rPr lang="en-US" smtClean="0">
                <a:solidFill>
                  <a:prstClr val="white"/>
                </a:solidFill>
              </a:rPr>
              <a:pPr/>
              <a:t>13</a:t>
            </a:fld>
            <a:endParaRPr lang="en-US" dirty="0">
              <a:solidFill>
                <a:prstClr val="white"/>
              </a:solidFill>
            </a:endParaRPr>
          </a:p>
        </p:txBody>
      </p:sp>
      <p:pic>
        <p:nvPicPr>
          <p:cNvPr id="1026" name="Picture 2" descr="Screenshot that shows selections for managing a service principal.">
            <a:extLst>
              <a:ext uri="{FF2B5EF4-FFF2-40B4-BE49-F238E27FC236}">
                <a16:creationId xmlns:a16="http://schemas.microsoft.com/office/drawing/2014/main" id="{8F61F51F-D6A2-C640-4931-72DFF79CA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9525" y="3568029"/>
            <a:ext cx="5676900" cy="321454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creenshot that shows the workflow logging information.">
            <a:extLst>
              <a:ext uri="{FF2B5EF4-FFF2-40B4-BE49-F238E27FC236}">
                <a16:creationId xmlns:a16="http://schemas.microsoft.com/office/drawing/2014/main" id="{F65076BA-401F-3A48-0D5F-C6CA12C86C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5913" y="2474215"/>
            <a:ext cx="4132232" cy="3640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877269"/>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678D0F-177E-3D3E-3620-3838E2178C48}"/>
              </a:ext>
            </a:extLst>
          </p:cNvPr>
          <p:cNvSpPr>
            <a:spLocks noGrp="1"/>
          </p:cNvSpPr>
          <p:nvPr>
            <p:ph type="title"/>
          </p:nvPr>
        </p:nvSpPr>
        <p:spPr/>
        <p:txBody>
          <a:bodyPr/>
          <a:lstStyle/>
          <a:p>
            <a:r>
              <a:rPr lang="en-US" dirty="0"/>
              <a:t>Demo: Integration with Azure DevOps</a:t>
            </a:r>
            <a:endParaRPr lang="en-SI" dirty="0"/>
          </a:p>
        </p:txBody>
      </p:sp>
    </p:spTree>
    <p:extLst>
      <p:ext uri="{BB962C8B-B14F-4D97-AF65-F5344CB8AC3E}">
        <p14:creationId xmlns:p14="http://schemas.microsoft.com/office/powerpoint/2010/main" val="3771821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CEADB9-76C3-503B-2D9F-4DAC23468AE4}"/>
              </a:ext>
            </a:extLst>
          </p:cNvPr>
          <p:cNvSpPr>
            <a:spLocks noGrp="1"/>
          </p:cNvSpPr>
          <p:nvPr>
            <p:ph type="title"/>
          </p:nvPr>
        </p:nvSpPr>
        <p:spPr/>
        <p:txBody>
          <a:bodyPr>
            <a:normAutofit/>
          </a:bodyPr>
          <a:lstStyle/>
          <a:p>
            <a:r>
              <a:rPr lang="en-US" dirty="0"/>
              <a:t>Additional information</a:t>
            </a:r>
            <a:endParaRPr lang="en-SI" dirty="0"/>
          </a:p>
        </p:txBody>
      </p:sp>
      <p:sp>
        <p:nvSpPr>
          <p:cNvPr id="4" name="Text Placeholder 3">
            <a:extLst>
              <a:ext uri="{FF2B5EF4-FFF2-40B4-BE49-F238E27FC236}">
                <a16:creationId xmlns:a16="http://schemas.microsoft.com/office/drawing/2014/main" id="{B5E7C986-97DC-D699-F7D2-2B6154546DA0}"/>
              </a:ext>
            </a:extLst>
          </p:cNvPr>
          <p:cNvSpPr>
            <a:spLocks noGrp="1"/>
          </p:cNvSpPr>
          <p:nvPr>
            <p:ph type="body" sz="quarter" idx="13"/>
          </p:nvPr>
        </p:nvSpPr>
        <p:spPr>
          <a:xfrm>
            <a:off x="402336" y="1143000"/>
            <a:ext cx="11345164" cy="5084469"/>
          </a:xfrm>
        </p:spPr>
        <p:txBody>
          <a:bodyPr/>
          <a:lstStyle/>
          <a:p>
            <a:endParaRPr lang="en-US" dirty="0">
              <a:hlinkClick r:id="rId2"/>
            </a:endParaRPr>
          </a:p>
          <a:p>
            <a:r>
              <a:rPr lang="en-US" dirty="0">
                <a:hlinkClick r:id="rId2"/>
              </a:rPr>
              <a:t>Link collection about Azure Load Testing</a:t>
            </a:r>
            <a:endParaRPr lang="en-US" dirty="0"/>
          </a:p>
          <a:p>
            <a:endParaRPr lang="en-US" dirty="0"/>
          </a:p>
          <a:p>
            <a:r>
              <a:rPr lang="en-US" dirty="0">
                <a:hlinkClick r:id="rId3"/>
              </a:rPr>
              <a:t>Virtual user calculator</a:t>
            </a:r>
            <a:endParaRPr lang="en-US" dirty="0"/>
          </a:p>
          <a:p>
            <a:endParaRPr lang="en-US" dirty="0"/>
          </a:p>
          <a:p>
            <a:r>
              <a:rPr lang="en-US" dirty="0">
                <a:hlinkClick r:id="rId4"/>
              </a:rPr>
              <a:t>Configure for high scale load</a:t>
            </a:r>
            <a:endParaRPr lang="en-US" dirty="0"/>
          </a:p>
          <a:p>
            <a:endParaRPr lang="en-US" dirty="0"/>
          </a:p>
          <a:p>
            <a:r>
              <a:rPr lang="en-US" dirty="0" err="1">
                <a:hlinkClick r:id="rId5"/>
              </a:rPr>
              <a:t>jMeter</a:t>
            </a:r>
            <a:r>
              <a:rPr lang="en-US" dirty="0">
                <a:hlinkClick r:id="rId5"/>
              </a:rPr>
              <a:t> DSL Azure Load testing</a:t>
            </a:r>
            <a:endParaRPr lang="en-US" dirty="0"/>
          </a:p>
          <a:p>
            <a:endParaRPr lang="en-US" dirty="0"/>
          </a:p>
          <a:p>
            <a:endParaRPr lang="en-SI" dirty="0"/>
          </a:p>
        </p:txBody>
      </p:sp>
      <p:pic>
        <p:nvPicPr>
          <p:cNvPr id="6" name="Picture 5">
            <a:extLst>
              <a:ext uri="{FF2B5EF4-FFF2-40B4-BE49-F238E27FC236}">
                <a16:creationId xmlns:a16="http://schemas.microsoft.com/office/drawing/2014/main" id="{854B981E-E0F0-609C-7D80-00BDA3276F17}"/>
              </a:ext>
            </a:extLst>
          </p:cNvPr>
          <p:cNvPicPr>
            <a:picLocks noChangeAspect="1"/>
          </p:cNvPicPr>
          <p:nvPr/>
        </p:nvPicPr>
        <p:blipFill>
          <a:blip r:embed="rId6"/>
          <a:stretch>
            <a:fillRect/>
          </a:stretch>
        </p:blipFill>
        <p:spPr>
          <a:xfrm>
            <a:off x="11518899" y="187452"/>
            <a:ext cx="457200" cy="457200"/>
          </a:xfrm>
          <a:prstGeom prst="rect">
            <a:avLst/>
          </a:prstGeom>
        </p:spPr>
      </p:pic>
    </p:spTree>
    <p:extLst>
      <p:ext uri="{BB962C8B-B14F-4D97-AF65-F5344CB8AC3E}">
        <p14:creationId xmlns:p14="http://schemas.microsoft.com/office/powerpoint/2010/main" val="2419944183"/>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51FDD4A-D98F-491D-ADFB-06DBE2760C14}"/>
              </a:ext>
            </a:extLst>
          </p:cNvPr>
          <p:cNvSpPr>
            <a:spLocks noGrp="1"/>
          </p:cNvSpPr>
          <p:nvPr>
            <p:ph type="sldNum" sz="quarter" idx="4294967295"/>
          </p:nvPr>
        </p:nvSpPr>
        <p:spPr>
          <a:xfrm>
            <a:off x="8953500" y="6356356"/>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FFF257A-30C5-4AFB-911B-BE4CEEA1EA82}" type="slidenum">
              <a:rPr lang="en-US" smtClean="0"/>
              <a:pPr/>
              <a:t>17</a:t>
            </a:fld>
            <a:endParaRPr lang="en-US" dirty="0"/>
          </a:p>
        </p:txBody>
      </p:sp>
    </p:spTree>
    <p:extLst>
      <p:ext uri="{BB962C8B-B14F-4D97-AF65-F5344CB8AC3E}">
        <p14:creationId xmlns:p14="http://schemas.microsoft.com/office/powerpoint/2010/main" val="1544838287"/>
      </p:ext>
    </p:extLst>
  </p:cSld>
  <p:clrMapOvr>
    <a:masterClrMapping/>
  </p:clrMapOvr>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NTK23 template</Template>
  <TotalTime>314</TotalTime>
  <Words>2707</Words>
  <Application>Microsoft Office PowerPoint</Application>
  <PresentationFormat>Widescreen</PresentationFormat>
  <Paragraphs>206</Paragraphs>
  <Slides>17</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Segoe UI</vt:lpstr>
      <vt:lpstr>Segoe UI Light</vt:lpstr>
      <vt:lpstr>Segoe UI Semibold</vt:lpstr>
      <vt:lpstr>Segoe UI Semilight</vt:lpstr>
      <vt:lpstr>Wingdings</vt:lpstr>
      <vt:lpstr>WHITE TEMPLATE</vt:lpstr>
      <vt:lpstr>PowerPoint Presentation</vt:lpstr>
      <vt:lpstr>Azure Load Testing</vt:lpstr>
      <vt:lpstr>Examples of load testing</vt:lpstr>
      <vt:lpstr>Demo: Creating Azure Load Test</vt:lpstr>
      <vt:lpstr>How does Azure Load Testing work?</vt:lpstr>
      <vt:lpstr>How does Azure Load Testing work?</vt:lpstr>
      <vt:lpstr>Key concepts for Azure Load Testing users</vt:lpstr>
      <vt:lpstr>Supported client metrics for fail criteria</vt:lpstr>
      <vt:lpstr>Demo: Modifying Azure Test and creating Azure Load Test programmatically</vt:lpstr>
      <vt:lpstr>Few types of load tests</vt:lpstr>
      <vt:lpstr>Load models</vt:lpstr>
      <vt:lpstr>Demo: Load test examples</vt:lpstr>
      <vt:lpstr>Integration with DevOps processes</vt:lpstr>
      <vt:lpstr>Demo: Integration with Azure DevOps</vt:lpstr>
      <vt:lpstr>Additional information</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Azure Load Testing</dc:title>
  <dc:subject>NTK-ALT</dc:subject>
  <dc:creator>Bojan Vrhovnik</dc:creator>
  <cp:keywords>alt;Azure</cp:keywords>
  <dc:description/>
  <cp:lastModifiedBy>Bojan Vrhovnik</cp:lastModifiedBy>
  <cp:revision>2</cp:revision>
  <dcterms:created xsi:type="dcterms:W3CDTF">2023-09-22T08:42:34Z</dcterms:created>
  <dcterms:modified xsi:type="dcterms:W3CDTF">2023-09-26T08:34:32Z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