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  <p:sldMasterId id="2147484671" r:id="rId6"/>
  </p:sldMasterIdLst>
  <p:notesMasterIdLst>
    <p:notesMasterId r:id="rId32"/>
  </p:notesMasterIdLst>
  <p:handoutMasterIdLst>
    <p:handoutMasterId r:id="rId33"/>
  </p:handoutMasterIdLst>
  <p:sldIdLst>
    <p:sldId id="1720" r:id="rId7"/>
    <p:sldId id="1841" r:id="rId8"/>
    <p:sldId id="1842" r:id="rId9"/>
    <p:sldId id="1843" r:id="rId10"/>
    <p:sldId id="1844" r:id="rId11"/>
    <p:sldId id="1845" r:id="rId12"/>
    <p:sldId id="1846" r:id="rId13"/>
    <p:sldId id="1863" r:id="rId14"/>
    <p:sldId id="1864" r:id="rId15"/>
    <p:sldId id="1865" r:id="rId16"/>
    <p:sldId id="1850" r:id="rId17"/>
    <p:sldId id="1851" r:id="rId18"/>
    <p:sldId id="1852" r:id="rId19"/>
    <p:sldId id="1853" r:id="rId20"/>
    <p:sldId id="1854" r:id="rId21"/>
    <p:sldId id="1866" r:id="rId22"/>
    <p:sldId id="1857" r:id="rId23"/>
    <p:sldId id="1858" r:id="rId24"/>
    <p:sldId id="1859" r:id="rId25"/>
    <p:sldId id="1855" r:id="rId26"/>
    <p:sldId id="1856" r:id="rId27"/>
    <p:sldId id="1860" r:id="rId28"/>
    <p:sldId id="1861" r:id="rId29"/>
    <p:sldId id="1862" r:id="rId30"/>
    <p:sldId id="1840" r:id="rId31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841"/>
            <p14:sldId id="1842"/>
            <p14:sldId id="1843"/>
            <p14:sldId id="1844"/>
            <p14:sldId id="1845"/>
            <p14:sldId id="1846"/>
            <p14:sldId id="1863"/>
            <p14:sldId id="1864"/>
            <p14:sldId id="1865"/>
            <p14:sldId id="1850"/>
            <p14:sldId id="1851"/>
            <p14:sldId id="1852"/>
            <p14:sldId id="1853"/>
            <p14:sldId id="1854"/>
            <p14:sldId id="1866"/>
            <p14:sldId id="1857"/>
            <p14:sldId id="1858"/>
            <p14:sldId id="1859"/>
            <p14:sldId id="1855"/>
            <p14:sldId id="1856"/>
            <p14:sldId id="1860"/>
            <p14:sldId id="1861"/>
            <p14:sldId id="1862"/>
          </p14:sldIdLst>
        </p14:section>
        <p14:section name="Soft Black template" id="{888AB95E-1B7E-4E95-8F39-C5D0E8372BC2}">
          <p14:sldIdLst>
            <p14:sldId id="184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62" d="100"/>
          <a:sy n="62" d="100"/>
        </p:scale>
        <p:origin x="720" y="7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commentAuthors" Target="comment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10:40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10:38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5/24/2018 10:38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1525" cy="4006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9D0AF-5102-465F-9774-3BAAD6555D0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371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1525" cy="4006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B56EA-E28F-4F92-9F16-7A6F2501B30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407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1525" cy="4006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B56EA-E28F-4F92-9F16-7A6F2501B30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93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7488" y="812800"/>
            <a:ext cx="7121525" cy="4006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18B56EA-E28F-4F92-9F16-7A6F2501B303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056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9D0AF-5102-465F-9774-3BAAD6555D0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27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9D0AF-5102-465F-9774-3BAAD6555D0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3648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008EB6-D09E-4580-8CD6-DDB14511944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0" name="Date Placeholder 9"/>
          <p:cNvSpPr>
            <a:spLocks noGrp="1"/>
          </p:cNvSpPr>
          <p:nvPr>
            <p:ph type="dt" idx="13"/>
          </p:nvPr>
        </p:nvSpPr>
        <p:spPr/>
        <p:txBody>
          <a:bodyPr/>
          <a:lstStyle/>
          <a:p>
            <a:pPr marL="0" marR="0" lvl="0" indent="0" algn="r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279D0AF-5102-465F-9774-3BAAD6555D09}" type="datetime8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UI" pitchFamily="34" charset="0"/>
                <a:ea typeface="+mn-ea"/>
                <a:cs typeface="Segoe UI" panose="020B0502040204020203" pitchFamily="34" charset="0"/>
              </a:rPr>
              <a:pPr marL="0" marR="0" lvl="0" indent="0" algn="r" defTabSz="93274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5/24/2018 10:38 AM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12" name="Header Placeholder 11"/>
          <p:cNvSpPr>
            <a:spLocks noGrp="1"/>
          </p:cNvSpPr>
          <p:nvPr>
            <p:ph type="hdr" sz="quarter" idx="15"/>
          </p:nvPr>
        </p:nvSpPr>
        <p:spPr/>
        <p:txBody>
          <a:bodyPr/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marL="571500" marR="0" lvl="0" indent="0" algn="l" defTabSz="914099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effectLst/>
                <a:uLnTx/>
                <a:uFillTx/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effectLst/>
              <a:uLnTx/>
              <a:uFillTx/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4053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5/24/2018 10:38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1209038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167311" y="4801910"/>
            <a:ext cx="8964185" cy="888887"/>
          </a:xfrm>
          <a:noFill/>
        </p:spPr>
        <p:txBody>
          <a:bodyPr lIns="146304" tIns="91440" rIns="146304" bIns="91440" anchor="t" anchorCtr="0"/>
          <a:lstStyle>
            <a:lvl1pPr>
              <a:defRPr sz="5294" spc="-98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183755" y="5688279"/>
            <a:ext cx="7171337" cy="888508"/>
          </a:xfrm>
          <a:noFill/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sz="3137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140" name="Picture 13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black">
          <a:xfrm>
            <a:off x="448212" y="471692"/>
            <a:ext cx="1454257" cy="30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566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69302" y="2077815"/>
            <a:ext cx="4840694" cy="1799462"/>
          </a:xfrm>
          <a:noFill/>
        </p:spPr>
        <p:txBody>
          <a:bodyPr lIns="146304" tIns="91440" rIns="146304" bIns="91440" anchor="t" anchorCtr="0"/>
          <a:lstStyle>
            <a:lvl1pPr>
              <a:defRPr sz="4705" spc="-98" baseline="0">
                <a:gradFill>
                  <a:gsLst>
                    <a:gs pos="74359">
                      <a:schemeClr val="tx1"/>
                    </a:gs>
                    <a:gs pos="57576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67682" y="3877277"/>
            <a:ext cx="4840694" cy="717249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137" kern="1200" spc="0" baseline="0" dirty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  <p:sp>
        <p:nvSpPr>
          <p:cNvPr id="8" name="Rectangle 7"/>
          <p:cNvSpPr/>
          <p:nvPr userDrawn="1"/>
        </p:nvSpPr>
        <p:spPr bwMode="gray">
          <a:xfrm>
            <a:off x="5334973" y="0"/>
            <a:ext cx="6857027" cy="6858000"/>
          </a:xfrm>
          <a:prstGeom prst="rect">
            <a:avLst/>
          </a:prstGeom>
          <a:solidFill>
            <a:srgbClr val="002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5334973" y="3219677"/>
            <a:ext cx="6870047" cy="3638322"/>
            <a:chOff x="5441950" y="3283772"/>
            <a:chExt cx="7007806" cy="3710752"/>
          </a:xfrm>
        </p:grpSpPr>
        <p:sp>
          <p:nvSpPr>
            <p:cNvPr id="10" name="Freeform: Shape 9"/>
            <p:cNvSpPr>
              <a:spLocks/>
            </p:cNvSpPr>
            <p:nvPr userDrawn="1"/>
          </p:nvSpPr>
          <p:spPr bwMode="gray">
            <a:xfrm>
              <a:off x="5441950" y="4946076"/>
              <a:ext cx="7007806" cy="2048448"/>
            </a:xfrm>
            <a:custGeom>
              <a:avLst/>
              <a:gdLst>
                <a:gd name="connsiteX0" fmla="*/ 237491 w 7007806"/>
                <a:gd name="connsiteY0" fmla="*/ 0 h 2048448"/>
                <a:gd name="connsiteX1" fmla="*/ 966532 w 7007806"/>
                <a:gd name="connsiteY1" fmla="*/ 0 h 2048448"/>
                <a:gd name="connsiteX2" fmla="*/ 966532 w 7007806"/>
                <a:gd name="connsiteY2" fmla="*/ 578198 h 2048448"/>
                <a:gd name="connsiteX3" fmla="*/ 1425492 w 7007806"/>
                <a:gd name="connsiteY3" fmla="*/ 606386 h 2048448"/>
                <a:gd name="connsiteX4" fmla="*/ 1677037 w 7007806"/>
                <a:gd name="connsiteY4" fmla="*/ 606386 h 2048448"/>
                <a:gd name="connsiteX5" fmla="*/ 1677037 w 7007806"/>
                <a:gd name="connsiteY5" fmla="*/ 483901 h 2048448"/>
                <a:gd name="connsiteX6" fmla="*/ 1686642 w 7007806"/>
                <a:gd name="connsiteY6" fmla="*/ 483901 h 2048448"/>
                <a:gd name="connsiteX7" fmla="*/ 1686642 w 7007806"/>
                <a:gd name="connsiteY7" fmla="*/ 225552 h 2048448"/>
                <a:gd name="connsiteX8" fmla="*/ 2059578 w 7007806"/>
                <a:gd name="connsiteY8" fmla="*/ 225552 h 2048448"/>
                <a:gd name="connsiteX9" fmla="*/ 2059578 w 7007806"/>
                <a:gd name="connsiteY9" fmla="*/ 339268 h 2048448"/>
                <a:gd name="connsiteX10" fmla="*/ 2098045 w 7007806"/>
                <a:gd name="connsiteY10" fmla="*/ 339268 h 2048448"/>
                <a:gd name="connsiteX11" fmla="*/ 2098045 w 7007806"/>
                <a:gd name="connsiteY11" fmla="*/ 483901 h 2048448"/>
                <a:gd name="connsiteX12" fmla="*/ 2204842 w 7007806"/>
                <a:gd name="connsiteY12" fmla="*/ 483901 h 2048448"/>
                <a:gd name="connsiteX13" fmla="*/ 2204842 w 7007806"/>
                <a:gd name="connsiteY13" fmla="*/ 643969 h 2048448"/>
                <a:gd name="connsiteX14" fmla="*/ 2602307 w 7007806"/>
                <a:gd name="connsiteY14" fmla="*/ 643969 h 2048448"/>
                <a:gd name="connsiteX15" fmla="*/ 2602307 w 7007806"/>
                <a:gd name="connsiteY15" fmla="*/ 744644 h 2048448"/>
                <a:gd name="connsiteX16" fmla="*/ 3055683 w 7007806"/>
                <a:gd name="connsiteY16" fmla="*/ 744644 h 2048448"/>
                <a:gd name="connsiteX17" fmla="*/ 3055683 w 7007806"/>
                <a:gd name="connsiteY17" fmla="*/ 777377 h 2048448"/>
                <a:gd name="connsiteX18" fmla="*/ 3075299 w 7007806"/>
                <a:gd name="connsiteY18" fmla="*/ 777377 h 2048448"/>
                <a:gd name="connsiteX19" fmla="*/ 3075299 w 7007806"/>
                <a:gd name="connsiteY19" fmla="*/ 965361 h 2048448"/>
                <a:gd name="connsiteX20" fmla="*/ 3423979 w 7007806"/>
                <a:gd name="connsiteY20" fmla="*/ 965361 h 2048448"/>
                <a:gd name="connsiteX21" fmla="*/ 3423979 w 7007806"/>
                <a:gd name="connsiteY21" fmla="*/ 525721 h 2048448"/>
                <a:gd name="connsiteX22" fmla="*/ 3527067 w 7007806"/>
                <a:gd name="connsiteY22" fmla="*/ 525721 h 2048448"/>
                <a:gd name="connsiteX23" fmla="*/ 3527067 w 7007806"/>
                <a:gd name="connsiteY23" fmla="*/ 386248 h 2048448"/>
                <a:gd name="connsiteX24" fmla="*/ 3830268 w 7007806"/>
                <a:gd name="connsiteY24" fmla="*/ 386248 h 2048448"/>
                <a:gd name="connsiteX25" fmla="*/ 3830268 w 7007806"/>
                <a:gd name="connsiteY25" fmla="*/ 525721 h 2048448"/>
                <a:gd name="connsiteX26" fmla="*/ 3927292 w 7007806"/>
                <a:gd name="connsiteY26" fmla="*/ 525721 h 2048448"/>
                <a:gd name="connsiteX27" fmla="*/ 3927292 w 7007806"/>
                <a:gd name="connsiteY27" fmla="*/ 58792 h 2048448"/>
                <a:gd name="connsiteX28" fmla="*/ 4630716 w 7007806"/>
                <a:gd name="connsiteY28" fmla="*/ 58792 h 2048448"/>
                <a:gd name="connsiteX29" fmla="*/ 4630716 w 7007806"/>
                <a:gd name="connsiteY29" fmla="*/ 616681 h 2048448"/>
                <a:gd name="connsiteX30" fmla="*/ 5073388 w 7007806"/>
                <a:gd name="connsiteY30" fmla="*/ 255872 h 2048448"/>
                <a:gd name="connsiteX31" fmla="*/ 5073388 w 7007806"/>
                <a:gd name="connsiteY31" fmla="*/ 643969 h 2048448"/>
                <a:gd name="connsiteX32" fmla="*/ 5315948 w 7007806"/>
                <a:gd name="connsiteY32" fmla="*/ 643969 h 2048448"/>
                <a:gd name="connsiteX33" fmla="*/ 5315948 w 7007806"/>
                <a:gd name="connsiteY33" fmla="*/ 525721 h 2048448"/>
                <a:gd name="connsiteX34" fmla="*/ 5419036 w 7007806"/>
                <a:gd name="connsiteY34" fmla="*/ 525721 h 2048448"/>
                <a:gd name="connsiteX35" fmla="*/ 5419036 w 7007806"/>
                <a:gd name="connsiteY35" fmla="*/ 386248 h 2048448"/>
                <a:gd name="connsiteX36" fmla="*/ 5722237 w 7007806"/>
                <a:gd name="connsiteY36" fmla="*/ 386248 h 2048448"/>
                <a:gd name="connsiteX37" fmla="*/ 5722237 w 7007806"/>
                <a:gd name="connsiteY37" fmla="*/ 525721 h 2048448"/>
                <a:gd name="connsiteX38" fmla="*/ 5825325 w 7007806"/>
                <a:gd name="connsiteY38" fmla="*/ 525721 h 2048448"/>
                <a:gd name="connsiteX39" fmla="*/ 5825325 w 7007806"/>
                <a:gd name="connsiteY39" fmla="*/ 965361 h 2048448"/>
                <a:gd name="connsiteX40" fmla="*/ 6170974 w 7007806"/>
                <a:gd name="connsiteY40" fmla="*/ 965361 h 2048448"/>
                <a:gd name="connsiteX41" fmla="*/ 6170974 w 7007806"/>
                <a:gd name="connsiteY41" fmla="*/ 777377 h 2048448"/>
                <a:gd name="connsiteX42" fmla="*/ 6646998 w 7007806"/>
                <a:gd name="connsiteY42" fmla="*/ 777377 h 2048448"/>
                <a:gd name="connsiteX43" fmla="*/ 6646998 w 7007806"/>
                <a:gd name="connsiteY43" fmla="*/ 1374681 h 2048448"/>
                <a:gd name="connsiteX44" fmla="*/ 7007806 w 7007806"/>
                <a:gd name="connsiteY44" fmla="*/ 1374681 h 2048448"/>
                <a:gd name="connsiteX45" fmla="*/ 7007806 w 7007806"/>
                <a:gd name="connsiteY45" fmla="*/ 1677881 h 2048448"/>
                <a:gd name="connsiteX46" fmla="*/ 6995117 w 7007806"/>
                <a:gd name="connsiteY46" fmla="*/ 1677881 h 2048448"/>
                <a:gd name="connsiteX47" fmla="*/ 6995117 w 7007806"/>
                <a:gd name="connsiteY47" fmla="*/ 2048448 h 2048448"/>
                <a:gd name="connsiteX48" fmla="*/ 0 w 7007806"/>
                <a:gd name="connsiteY48" fmla="*/ 2048448 h 2048448"/>
                <a:gd name="connsiteX49" fmla="*/ 0 w 7007806"/>
                <a:gd name="connsiteY49" fmla="*/ 339268 h 2048448"/>
                <a:gd name="connsiteX50" fmla="*/ 136873 w 7007806"/>
                <a:gd name="connsiteY50" fmla="*/ 339268 h 2048448"/>
                <a:gd name="connsiteX51" fmla="*/ 136873 w 7007806"/>
                <a:gd name="connsiteY51" fmla="*/ 483901 h 2048448"/>
                <a:gd name="connsiteX52" fmla="*/ 237491 w 7007806"/>
                <a:gd name="connsiteY52" fmla="*/ 483901 h 204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7007806" h="2048448">
                  <a:moveTo>
                    <a:pt x="237491" y="0"/>
                  </a:moveTo>
                  <a:lnTo>
                    <a:pt x="966532" y="0"/>
                  </a:lnTo>
                  <a:lnTo>
                    <a:pt x="966532" y="578198"/>
                  </a:lnTo>
                  <a:lnTo>
                    <a:pt x="1425492" y="606386"/>
                  </a:lnTo>
                  <a:lnTo>
                    <a:pt x="1677037" y="606386"/>
                  </a:lnTo>
                  <a:lnTo>
                    <a:pt x="1677037" y="483901"/>
                  </a:lnTo>
                  <a:lnTo>
                    <a:pt x="1686642" y="483901"/>
                  </a:lnTo>
                  <a:lnTo>
                    <a:pt x="1686642" y="225552"/>
                  </a:lnTo>
                  <a:lnTo>
                    <a:pt x="2059578" y="225552"/>
                  </a:lnTo>
                  <a:lnTo>
                    <a:pt x="2059578" y="339268"/>
                  </a:lnTo>
                  <a:lnTo>
                    <a:pt x="2098045" y="339268"/>
                  </a:lnTo>
                  <a:lnTo>
                    <a:pt x="2098045" y="483901"/>
                  </a:lnTo>
                  <a:lnTo>
                    <a:pt x="2204842" y="483901"/>
                  </a:lnTo>
                  <a:lnTo>
                    <a:pt x="2204842" y="643969"/>
                  </a:lnTo>
                  <a:lnTo>
                    <a:pt x="2602307" y="643969"/>
                  </a:lnTo>
                  <a:lnTo>
                    <a:pt x="2602307" y="744644"/>
                  </a:lnTo>
                  <a:lnTo>
                    <a:pt x="3055683" y="744644"/>
                  </a:lnTo>
                  <a:lnTo>
                    <a:pt x="3055683" y="777377"/>
                  </a:lnTo>
                  <a:lnTo>
                    <a:pt x="3075299" y="777377"/>
                  </a:lnTo>
                  <a:lnTo>
                    <a:pt x="3075299" y="965361"/>
                  </a:lnTo>
                  <a:lnTo>
                    <a:pt x="3423979" y="965361"/>
                  </a:lnTo>
                  <a:lnTo>
                    <a:pt x="3423979" y="525721"/>
                  </a:lnTo>
                  <a:lnTo>
                    <a:pt x="3527067" y="525721"/>
                  </a:lnTo>
                  <a:lnTo>
                    <a:pt x="3527067" y="386248"/>
                  </a:lnTo>
                  <a:lnTo>
                    <a:pt x="3830268" y="386248"/>
                  </a:lnTo>
                  <a:lnTo>
                    <a:pt x="3830268" y="525721"/>
                  </a:lnTo>
                  <a:lnTo>
                    <a:pt x="3927292" y="525721"/>
                  </a:lnTo>
                  <a:lnTo>
                    <a:pt x="3927292" y="58792"/>
                  </a:lnTo>
                  <a:lnTo>
                    <a:pt x="4630716" y="58792"/>
                  </a:lnTo>
                  <a:lnTo>
                    <a:pt x="4630716" y="616681"/>
                  </a:lnTo>
                  <a:lnTo>
                    <a:pt x="5073388" y="255872"/>
                  </a:lnTo>
                  <a:lnTo>
                    <a:pt x="5073388" y="643969"/>
                  </a:lnTo>
                  <a:lnTo>
                    <a:pt x="5315948" y="643969"/>
                  </a:lnTo>
                  <a:lnTo>
                    <a:pt x="5315948" y="525721"/>
                  </a:lnTo>
                  <a:lnTo>
                    <a:pt x="5419036" y="525721"/>
                  </a:lnTo>
                  <a:lnTo>
                    <a:pt x="5419036" y="386248"/>
                  </a:lnTo>
                  <a:lnTo>
                    <a:pt x="5722237" y="386248"/>
                  </a:lnTo>
                  <a:lnTo>
                    <a:pt x="5722237" y="525721"/>
                  </a:lnTo>
                  <a:lnTo>
                    <a:pt x="5825325" y="525721"/>
                  </a:lnTo>
                  <a:lnTo>
                    <a:pt x="5825325" y="965361"/>
                  </a:lnTo>
                  <a:lnTo>
                    <a:pt x="6170974" y="965361"/>
                  </a:lnTo>
                  <a:lnTo>
                    <a:pt x="6170974" y="777377"/>
                  </a:lnTo>
                  <a:lnTo>
                    <a:pt x="6646998" y="777377"/>
                  </a:lnTo>
                  <a:lnTo>
                    <a:pt x="6646998" y="1374681"/>
                  </a:lnTo>
                  <a:lnTo>
                    <a:pt x="7007806" y="1374681"/>
                  </a:lnTo>
                  <a:lnTo>
                    <a:pt x="7007806" y="1677881"/>
                  </a:lnTo>
                  <a:lnTo>
                    <a:pt x="6995117" y="1677881"/>
                  </a:lnTo>
                  <a:lnTo>
                    <a:pt x="6995117" y="2048448"/>
                  </a:lnTo>
                  <a:lnTo>
                    <a:pt x="0" y="2048448"/>
                  </a:lnTo>
                  <a:lnTo>
                    <a:pt x="0" y="339268"/>
                  </a:lnTo>
                  <a:lnTo>
                    <a:pt x="136873" y="339268"/>
                  </a:lnTo>
                  <a:lnTo>
                    <a:pt x="136873" y="483901"/>
                  </a:lnTo>
                  <a:lnTo>
                    <a:pt x="237491" y="483901"/>
                  </a:lnTo>
                  <a:close/>
                </a:path>
              </a:pathLst>
            </a:custGeom>
            <a:solidFill>
              <a:srgbClr val="409AE1">
                <a:alpha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grpSp>
          <p:nvGrpSpPr>
            <p:cNvPr id="12" name="Group 11"/>
            <p:cNvGrpSpPr/>
            <p:nvPr userDrawn="1"/>
          </p:nvGrpSpPr>
          <p:grpSpPr bwMode="gray">
            <a:xfrm>
              <a:off x="7041188" y="3283772"/>
              <a:ext cx="5020375" cy="3560234"/>
              <a:chOff x="6400911" y="3534349"/>
              <a:chExt cx="4698776" cy="3332170"/>
            </a:xfrm>
          </p:grpSpPr>
          <p:sp>
            <p:nvSpPr>
              <p:cNvPr id="13" name="Freeform 229"/>
              <p:cNvSpPr>
                <a:spLocks/>
              </p:cNvSpPr>
              <p:nvPr/>
            </p:nvSpPr>
            <p:spPr bwMode="gray">
              <a:xfrm>
                <a:off x="6400911" y="6660343"/>
                <a:ext cx="3501963" cy="206176"/>
              </a:xfrm>
              <a:custGeom>
                <a:avLst/>
                <a:gdLst>
                  <a:gd name="T0" fmla="*/ 1277 w 1316"/>
                  <a:gd name="T1" fmla="*/ 78 h 78"/>
                  <a:gd name="T2" fmla="*/ 39 w 1316"/>
                  <a:gd name="T3" fmla="*/ 78 h 78"/>
                  <a:gd name="T4" fmla="*/ 0 w 1316"/>
                  <a:gd name="T5" fmla="*/ 39 h 78"/>
                  <a:gd name="T6" fmla="*/ 39 w 1316"/>
                  <a:gd name="T7" fmla="*/ 0 h 78"/>
                  <a:gd name="T8" fmla="*/ 1277 w 1316"/>
                  <a:gd name="T9" fmla="*/ 0 h 78"/>
                  <a:gd name="T10" fmla="*/ 1316 w 1316"/>
                  <a:gd name="T11" fmla="*/ 39 h 78"/>
                  <a:gd name="T12" fmla="*/ 1277 w 1316"/>
                  <a:gd name="T13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16" h="78">
                    <a:moveTo>
                      <a:pt x="1277" y="78"/>
                    </a:moveTo>
                    <a:cubicBezTo>
                      <a:pt x="39" y="78"/>
                      <a:pt x="39" y="78"/>
                      <a:pt x="39" y="78"/>
                    </a:cubicBezTo>
                    <a:cubicBezTo>
                      <a:pt x="17" y="78"/>
                      <a:pt x="0" y="60"/>
                      <a:pt x="0" y="39"/>
                    </a:cubicBezTo>
                    <a:cubicBezTo>
                      <a:pt x="0" y="18"/>
                      <a:pt x="17" y="0"/>
                      <a:pt x="39" y="0"/>
                    </a:cubicBezTo>
                    <a:cubicBezTo>
                      <a:pt x="1277" y="0"/>
                      <a:pt x="1277" y="0"/>
                      <a:pt x="1277" y="0"/>
                    </a:cubicBezTo>
                    <a:cubicBezTo>
                      <a:pt x="1298" y="0"/>
                      <a:pt x="1316" y="18"/>
                      <a:pt x="1316" y="39"/>
                    </a:cubicBezTo>
                    <a:cubicBezTo>
                      <a:pt x="1316" y="60"/>
                      <a:pt x="1298" y="78"/>
                      <a:pt x="1277" y="78"/>
                    </a:cubicBezTo>
                    <a:close/>
                  </a:path>
                </a:pathLst>
              </a:custGeom>
              <a:solidFill>
                <a:srgbClr val="0063B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" name="Rectangle 230"/>
              <p:cNvSpPr>
                <a:spLocks noChangeArrowheads="1"/>
              </p:cNvSpPr>
              <p:nvPr/>
            </p:nvSpPr>
            <p:spPr bwMode="gray">
              <a:xfrm>
                <a:off x="6631343" y="5562758"/>
                <a:ext cx="1058170" cy="36384"/>
              </a:xfrm>
              <a:prstGeom prst="rect">
                <a:avLst/>
              </a:pr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" name="Rectangle 231"/>
              <p:cNvSpPr>
                <a:spLocks noChangeArrowheads="1"/>
              </p:cNvSpPr>
              <p:nvPr/>
            </p:nvSpPr>
            <p:spPr bwMode="gray">
              <a:xfrm>
                <a:off x="6649535" y="5599142"/>
                <a:ext cx="779226" cy="1164289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" name="Rectangle 232"/>
              <p:cNvSpPr>
                <a:spLocks noChangeArrowheads="1"/>
              </p:cNvSpPr>
              <p:nvPr/>
            </p:nvSpPr>
            <p:spPr bwMode="gray">
              <a:xfrm>
                <a:off x="6649535" y="5599142"/>
                <a:ext cx="779226" cy="11642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233"/>
              <p:cNvSpPr>
                <a:spLocks/>
              </p:cNvSpPr>
              <p:nvPr/>
            </p:nvSpPr>
            <p:spPr bwMode="gray">
              <a:xfrm>
                <a:off x="6640438" y="6469328"/>
                <a:ext cx="648848" cy="294103"/>
              </a:xfrm>
              <a:custGeom>
                <a:avLst/>
                <a:gdLst>
                  <a:gd name="T0" fmla="*/ 148 w 214"/>
                  <a:gd name="T1" fmla="*/ 0 h 97"/>
                  <a:gd name="T2" fmla="*/ 0 w 214"/>
                  <a:gd name="T3" fmla="*/ 6 h 97"/>
                  <a:gd name="T4" fmla="*/ 64 w 214"/>
                  <a:gd name="T5" fmla="*/ 97 h 97"/>
                  <a:gd name="T6" fmla="*/ 214 w 214"/>
                  <a:gd name="T7" fmla="*/ 97 h 97"/>
                  <a:gd name="T8" fmla="*/ 148 w 214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97">
                    <a:moveTo>
                      <a:pt x="148" y="0"/>
                    </a:moveTo>
                    <a:lnTo>
                      <a:pt x="0" y="6"/>
                    </a:lnTo>
                    <a:lnTo>
                      <a:pt x="64" y="97"/>
                    </a:lnTo>
                    <a:lnTo>
                      <a:pt x="214" y="97"/>
                    </a:lnTo>
                    <a:lnTo>
                      <a:pt x="148" y="0"/>
                    </a:lnTo>
                    <a:close/>
                  </a:path>
                </a:pathLst>
              </a:custGeom>
              <a:solidFill>
                <a:srgbClr val="0063B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234"/>
              <p:cNvSpPr>
                <a:spLocks/>
              </p:cNvSpPr>
              <p:nvPr/>
            </p:nvSpPr>
            <p:spPr bwMode="gray">
              <a:xfrm>
                <a:off x="6640438" y="6469328"/>
                <a:ext cx="648848" cy="294103"/>
              </a:xfrm>
              <a:custGeom>
                <a:avLst/>
                <a:gdLst>
                  <a:gd name="T0" fmla="*/ 148 w 214"/>
                  <a:gd name="T1" fmla="*/ 0 h 97"/>
                  <a:gd name="T2" fmla="*/ 0 w 214"/>
                  <a:gd name="T3" fmla="*/ 6 h 97"/>
                  <a:gd name="T4" fmla="*/ 64 w 214"/>
                  <a:gd name="T5" fmla="*/ 97 h 97"/>
                  <a:gd name="T6" fmla="*/ 214 w 214"/>
                  <a:gd name="T7" fmla="*/ 97 h 97"/>
                  <a:gd name="T8" fmla="*/ 148 w 214"/>
                  <a:gd name="T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4" h="97">
                    <a:moveTo>
                      <a:pt x="148" y="0"/>
                    </a:moveTo>
                    <a:lnTo>
                      <a:pt x="0" y="6"/>
                    </a:lnTo>
                    <a:lnTo>
                      <a:pt x="64" y="97"/>
                    </a:lnTo>
                    <a:lnTo>
                      <a:pt x="214" y="97"/>
                    </a:lnTo>
                    <a:lnTo>
                      <a:pt x="14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Rectangle 235"/>
              <p:cNvSpPr>
                <a:spLocks noChangeArrowheads="1"/>
              </p:cNvSpPr>
              <p:nvPr/>
            </p:nvSpPr>
            <p:spPr bwMode="gray">
              <a:xfrm>
                <a:off x="7428759" y="5599142"/>
                <a:ext cx="248624" cy="1164289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236"/>
              <p:cNvSpPr>
                <a:spLocks/>
              </p:cNvSpPr>
              <p:nvPr/>
            </p:nvSpPr>
            <p:spPr bwMode="gray">
              <a:xfrm>
                <a:off x="7428759" y="5723455"/>
                <a:ext cx="248624" cy="1039976"/>
              </a:xfrm>
              <a:custGeom>
                <a:avLst/>
                <a:gdLst>
                  <a:gd name="T0" fmla="*/ 0 w 82"/>
                  <a:gd name="T1" fmla="*/ 343 h 343"/>
                  <a:gd name="T2" fmla="*/ 82 w 82"/>
                  <a:gd name="T3" fmla="*/ 343 h 343"/>
                  <a:gd name="T4" fmla="*/ 82 w 82"/>
                  <a:gd name="T5" fmla="*/ 0 h 343"/>
                  <a:gd name="T6" fmla="*/ 0 w 82"/>
                  <a:gd name="T7" fmla="*/ 91 h 343"/>
                  <a:gd name="T8" fmla="*/ 0 w 82"/>
                  <a:gd name="T9" fmla="*/ 343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343">
                    <a:moveTo>
                      <a:pt x="0" y="343"/>
                    </a:moveTo>
                    <a:lnTo>
                      <a:pt x="82" y="343"/>
                    </a:lnTo>
                    <a:lnTo>
                      <a:pt x="82" y="0"/>
                    </a:lnTo>
                    <a:lnTo>
                      <a:pt x="0" y="91"/>
                    </a:lnTo>
                    <a:lnTo>
                      <a:pt x="0" y="343"/>
                    </a:lnTo>
                    <a:close/>
                  </a:path>
                </a:pathLst>
              </a:custGeom>
              <a:solidFill>
                <a:srgbClr val="001363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Rectangle 237"/>
              <p:cNvSpPr>
                <a:spLocks noChangeArrowheads="1"/>
              </p:cNvSpPr>
              <p:nvPr/>
            </p:nvSpPr>
            <p:spPr bwMode="gray">
              <a:xfrm>
                <a:off x="6649535" y="5693135"/>
                <a:ext cx="779226" cy="27287"/>
              </a:xfrm>
              <a:prstGeom prst="rect">
                <a:avLst/>
              </a:pr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Rectangle 238"/>
              <p:cNvSpPr>
                <a:spLocks noChangeArrowheads="1"/>
              </p:cNvSpPr>
              <p:nvPr/>
            </p:nvSpPr>
            <p:spPr bwMode="gray">
              <a:xfrm>
                <a:off x="6649535" y="6014527"/>
                <a:ext cx="779226" cy="27287"/>
              </a:xfrm>
              <a:prstGeom prst="rect">
                <a:avLst/>
              </a:pr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Rectangle 239"/>
              <p:cNvSpPr>
                <a:spLocks noChangeArrowheads="1"/>
              </p:cNvSpPr>
              <p:nvPr/>
            </p:nvSpPr>
            <p:spPr bwMode="gray">
              <a:xfrm>
                <a:off x="6649535" y="6351079"/>
                <a:ext cx="779226" cy="27287"/>
              </a:xfrm>
              <a:prstGeom prst="rect">
                <a:avLst/>
              </a:pr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240"/>
              <p:cNvSpPr>
                <a:spLocks/>
              </p:cNvSpPr>
              <p:nvPr/>
            </p:nvSpPr>
            <p:spPr bwMode="gray">
              <a:xfrm>
                <a:off x="6725334" y="5747711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241"/>
              <p:cNvSpPr>
                <a:spLocks/>
              </p:cNvSpPr>
              <p:nvPr/>
            </p:nvSpPr>
            <p:spPr bwMode="gray">
              <a:xfrm>
                <a:off x="6976991" y="5747711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242"/>
              <p:cNvSpPr>
                <a:spLocks/>
              </p:cNvSpPr>
              <p:nvPr/>
            </p:nvSpPr>
            <p:spPr bwMode="gray">
              <a:xfrm>
                <a:off x="7225615" y="5747711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243"/>
              <p:cNvSpPr>
                <a:spLocks/>
              </p:cNvSpPr>
              <p:nvPr/>
            </p:nvSpPr>
            <p:spPr bwMode="gray">
              <a:xfrm>
                <a:off x="6725334" y="6084262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244"/>
              <p:cNvSpPr>
                <a:spLocks/>
              </p:cNvSpPr>
              <p:nvPr/>
            </p:nvSpPr>
            <p:spPr bwMode="gray">
              <a:xfrm>
                <a:off x="6976991" y="6084262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245"/>
              <p:cNvSpPr>
                <a:spLocks/>
              </p:cNvSpPr>
              <p:nvPr/>
            </p:nvSpPr>
            <p:spPr bwMode="gray">
              <a:xfrm>
                <a:off x="7225615" y="6084262"/>
                <a:ext cx="124313" cy="221335"/>
              </a:xfrm>
              <a:custGeom>
                <a:avLst/>
                <a:gdLst>
                  <a:gd name="T0" fmla="*/ 26 w 47"/>
                  <a:gd name="T1" fmla="*/ 0 h 84"/>
                  <a:gd name="T2" fmla="*/ 21 w 47"/>
                  <a:gd name="T3" fmla="*/ 0 h 84"/>
                  <a:gd name="T4" fmla="*/ 0 w 47"/>
                  <a:gd name="T5" fmla="*/ 21 h 84"/>
                  <a:gd name="T6" fmla="*/ 0 w 47"/>
                  <a:gd name="T7" fmla="*/ 84 h 84"/>
                  <a:gd name="T8" fmla="*/ 47 w 47"/>
                  <a:gd name="T9" fmla="*/ 84 h 84"/>
                  <a:gd name="T10" fmla="*/ 47 w 47"/>
                  <a:gd name="T11" fmla="*/ 21 h 84"/>
                  <a:gd name="T12" fmla="*/ 26 w 47"/>
                  <a:gd name="T13" fmla="*/ 0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84">
                    <a:moveTo>
                      <a:pt x="26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10"/>
                      <a:pt x="0" y="21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47" y="10"/>
                      <a:pt x="38" y="0"/>
                      <a:pt x="26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Rectangle 246"/>
              <p:cNvSpPr>
                <a:spLocks noChangeArrowheads="1"/>
              </p:cNvSpPr>
              <p:nvPr/>
            </p:nvSpPr>
            <p:spPr bwMode="gray">
              <a:xfrm>
                <a:off x="7443919" y="5562758"/>
                <a:ext cx="245593" cy="3638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Rectangle 247"/>
              <p:cNvSpPr>
                <a:spLocks noChangeArrowheads="1"/>
              </p:cNvSpPr>
              <p:nvPr/>
            </p:nvSpPr>
            <p:spPr bwMode="gray">
              <a:xfrm>
                <a:off x="7134655" y="6529968"/>
                <a:ext cx="124313" cy="233463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5" name="Rectangle 248"/>
              <p:cNvSpPr>
                <a:spLocks noChangeArrowheads="1"/>
              </p:cNvSpPr>
              <p:nvPr/>
            </p:nvSpPr>
            <p:spPr bwMode="gray">
              <a:xfrm>
                <a:off x="6855711" y="6608800"/>
                <a:ext cx="178889" cy="90960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Rectangle 249"/>
              <p:cNvSpPr>
                <a:spLocks noChangeArrowheads="1"/>
              </p:cNvSpPr>
              <p:nvPr/>
            </p:nvSpPr>
            <p:spPr bwMode="gray">
              <a:xfrm>
                <a:off x="6855711" y="6608800"/>
                <a:ext cx="178889" cy="90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Rectangle 250"/>
              <p:cNvSpPr>
                <a:spLocks noChangeArrowheads="1"/>
              </p:cNvSpPr>
              <p:nvPr/>
            </p:nvSpPr>
            <p:spPr bwMode="gray">
              <a:xfrm>
                <a:off x="6719270" y="6608800"/>
                <a:ext cx="148569" cy="90960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Rectangle 251"/>
              <p:cNvSpPr>
                <a:spLocks noChangeArrowheads="1"/>
              </p:cNvSpPr>
              <p:nvPr/>
            </p:nvSpPr>
            <p:spPr bwMode="gray">
              <a:xfrm>
                <a:off x="6719270" y="6608800"/>
                <a:ext cx="148569" cy="909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252"/>
              <p:cNvSpPr>
                <a:spLocks/>
              </p:cNvSpPr>
              <p:nvPr/>
            </p:nvSpPr>
            <p:spPr bwMode="gray">
              <a:xfrm>
                <a:off x="6588895" y="6469328"/>
                <a:ext cx="500281" cy="148567"/>
              </a:xfrm>
              <a:custGeom>
                <a:avLst/>
                <a:gdLst>
                  <a:gd name="T0" fmla="*/ 165 w 165"/>
                  <a:gd name="T1" fmla="*/ 0 h 49"/>
                  <a:gd name="T2" fmla="*/ 19 w 165"/>
                  <a:gd name="T3" fmla="*/ 0 h 49"/>
                  <a:gd name="T4" fmla="*/ 0 w 165"/>
                  <a:gd name="T5" fmla="*/ 34 h 49"/>
                  <a:gd name="T6" fmla="*/ 0 w 165"/>
                  <a:gd name="T7" fmla="*/ 49 h 49"/>
                  <a:gd name="T8" fmla="*/ 165 w 165"/>
                  <a:gd name="T9" fmla="*/ 49 h 49"/>
                  <a:gd name="T10" fmla="*/ 165 w 165"/>
                  <a:gd name="T1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49">
                    <a:moveTo>
                      <a:pt x="165" y="0"/>
                    </a:moveTo>
                    <a:lnTo>
                      <a:pt x="19" y="0"/>
                    </a:lnTo>
                    <a:lnTo>
                      <a:pt x="0" y="34"/>
                    </a:lnTo>
                    <a:lnTo>
                      <a:pt x="0" y="49"/>
                    </a:lnTo>
                    <a:lnTo>
                      <a:pt x="165" y="49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253"/>
              <p:cNvSpPr>
                <a:spLocks/>
              </p:cNvSpPr>
              <p:nvPr/>
            </p:nvSpPr>
            <p:spPr bwMode="gray">
              <a:xfrm>
                <a:off x="6588895" y="6469328"/>
                <a:ext cx="500281" cy="148567"/>
              </a:xfrm>
              <a:custGeom>
                <a:avLst/>
                <a:gdLst>
                  <a:gd name="T0" fmla="*/ 165 w 165"/>
                  <a:gd name="T1" fmla="*/ 0 h 49"/>
                  <a:gd name="T2" fmla="*/ 19 w 165"/>
                  <a:gd name="T3" fmla="*/ 0 h 49"/>
                  <a:gd name="T4" fmla="*/ 0 w 165"/>
                  <a:gd name="T5" fmla="*/ 34 h 49"/>
                  <a:gd name="T6" fmla="*/ 0 w 165"/>
                  <a:gd name="T7" fmla="*/ 49 h 49"/>
                  <a:gd name="T8" fmla="*/ 165 w 165"/>
                  <a:gd name="T9" fmla="*/ 49 h 49"/>
                  <a:gd name="T10" fmla="*/ 165 w 165"/>
                  <a:gd name="T1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49">
                    <a:moveTo>
                      <a:pt x="165" y="0"/>
                    </a:moveTo>
                    <a:lnTo>
                      <a:pt x="19" y="0"/>
                    </a:lnTo>
                    <a:lnTo>
                      <a:pt x="0" y="34"/>
                    </a:lnTo>
                    <a:lnTo>
                      <a:pt x="0" y="49"/>
                    </a:lnTo>
                    <a:lnTo>
                      <a:pt x="165" y="49"/>
                    </a:lnTo>
                    <a:lnTo>
                      <a:pt x="16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Rectangle 254"/>
              <p:cNvSpPr>
                <a:spLocks noChangeArrowheads="1"/>
              </p:cNvSpPr>
              <p:nvPr/>
            </p:nvSpPr>
            <p:spPr bwMode="gray">
              <a:xfrm>
                <a:off x="6970927" y="6572416"/>
                <a:ext cx="51545" cy="45479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Rectangle 255"/>
              <p:cNvSpPr>
                <a:spLocks noChangeArrowheads="1"/>
              </p:cNvSpPr>
              <p:nvPr/>
            </p:nvSpPr>
            <p:spPr bwMode="gray">
              <a:xfrm>
                <a:off x="6970927" y="6572416"/>
                <a:ext cx="51545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Rectangle 256"/>
              <p:cNvSpPr>
                <a:spLocks noChangeArrowheads="1"/>
              </p:cNvSpPr>
              <p:nvPr/>
            </p:nvSpPr>
            <p:spPr bwMode="gray">
              <a:xfrm>
                <a:off x="6843583" y="6572416"/>
                <a:ext cx="51545" cy="45479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Rectangle 257"/>
              <p:cNvSpPr>
                <a:spLocks noChangeArrowheads="1"/>
              </p:cNvSpPr>
              <p:nvPr/>
            </p:nvSpPr>
            <p:spPr bwMode="gray">
              <a:xfrm>
                <a:off x="6843583" y="6572416"/>
                <a:ext cx="51545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Rectangle 258"/>
              <p:cNvSpPr>
                <a:spLocks noChangeArrowheads="1"/>
              </p:cNvSpPr>
              <p:nvPr/>
            </p:nvSpPr>
            <p:spPr bwMode="gray">
              <a:xfrm>
                <a:off x="6719270" y="6572416"/>
                <a:ext cx="48512" cy="45479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Rectangle 259"/>
              <p:cNvSpPr>
                <a:spLocks noChangeArrowheads="1"/>
              </p:cNvSpPr>
              <p:nvPr/>
            </p:nvSpPr>
            <p:spPr bwMode="gray">
              <a:xfrm>
                <a:off x="6719270" y="6572416"/>
                <a:ext cx="48512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7" name="Rectangle 260"/>
              <p:cNvSpPr>
                <a:spLocks noChangeArrowheads="1"/>
              </p:cNvSpPr>
              <p:nvPr/>
            </p:nvSpPr>
            <p:spPr bwMode="gray">
              <a:xfrm>
                <a:off x="6588895" y="6572416"/>
                <a:ext cx="54576" cy="45479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Rectangle 261"/>
              <p:cNvSpPr>
                <a:spLocks noChangeArrowheads="1"/>
              </p:cNvSpPr>
              <p:nvPr/>
            </p:nvSpPr>
            <p:spPr bwMode="gray">
              <a:xfrm>
                <a:off x="6588895" y="6572416"/>
                <a:ext cx="54576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262"/>
              <p:cNvSpPr>
                <a:spLocks/>
              </p:cNvSpPr>
              <p:nvPr/>
            </p:nvSpPr>
            <p:spPr bwMode="gray">
              <a:xfrm>
                <a:off x="6588895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8 w 36"/>
                  <a:gd name="T3" fmla="*/ 34 h 34"/>
                  <a:gd name="T4" fmla="*/ 36 w 36"/>
                  <a:gd name="T5" fmla="*/ 0 h 34"/>
                  <a:gd name="T6" fmla="*/ 19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8" y="34"/>
                    </a:lnTo>
                    <a:lnTo>
                      <a:pt x="36" y="0"/>
                    </a:lnTo>
                    <a:lnTo>
                      <a:pt x="19" y="0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263"/>
              <p:cNvSpPr>
                <a:spLocks/>
              </p:cNvSpPr>
              <p:nvPr/>
            </p:nvSpPr>
            <p:spPr bwMode="gray">
              <a:xfrm>
                <a:off x="6588895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8 w 36"/>
                  <a:gd name="T3" fmla="*/ 34 h 34"/>
                  <a:gd name="T4" fmla="*/ 36 w 36"/>
                  <a:gd name="T5" fmla="*/ 0 h 34"/>
                  <a:gd name="T6" fmla="*/ 19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8" y="34"/>
                    </a:lnTo>
                    <a:lnTo>
                      <a:pt x="36" y="0"/>
                    </a:lnTo>
                    <a:lnTo>
                      <a:pt x="19" y="0"/>
                    </a:lnTo>
                    <a:lnTo>
                      <a:pt x="0" y="3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264"/>
              <p:cNvSpPr>
                <a:spLocks/>
              </p:cNvSpPr>
              <p:nvPr/>
            </p:nvSpPr>
            <p:spPr bwMode="gray">
              <a:xfrm>
                <a:off x="6719270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6 w 36"/>
                  <a:gd name="T3" fmla="*/ 34 h 34"/>
                  <a:gd name="T4" fmla="*/ 36 w 36"/>
                  <a:gd name="T5" fmla="*/ 0 h 34"/>
                  <a:gd name="T6" fmla="*/ 18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6" y="34"/>
                    </a:lnTo>
                    <a:lnTo>
                      <a:pt x="36" y="0"/>
                    </a:lnTo>
                    <a:lnTo>
                      <a:pt x="18" y="0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265"/>
              <p:cNvSpPr>
                <a:spLocks/>
              </p:cNvSpPr>
              <p:nvPr/>
            </p:nvSpPr>
            <p:spPr bwMode="gray">
              <a:xfrm>
                <a:off x="6719270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6 w 36"/>
                  <a:gd name="T3" fmla="*/ 34 h 34"/>
                  <a:gd name="T4" fmla="*/ 36 w 36"/>
                  <a:gd name="T5" fmla="*/ 0 h 34"/>
                  <a:gd name="T6" fmla="*/ 18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6" y="34"/>
                    </a:lnTo>
                    <a:lnTo>
                      <a:pt x="36" y="0"/>
                    </a:lnTo>
                    <a:lnTo>
                      <a:pt x="18" y="0"/>
                    </a:lnTo>
                    <a:lnTo>
                      <a:pt x="0" y="3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266"/>
              <p:cNvSpPr>
                <a:spLocks/>
              </p:cNvSpPr>
              <p:nvPr/>
            </p:nvSpPr>
            <p:spPr bwMode="gray">
              <a:xfrm>
                <a:off x="6843583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7 w 36"/>
                  <a:gd name="T3" fmla="*/ 34 h 34"/>
                  <a:gd name="T4" fmla="*/ 36 w 36"/>
                  <a:gd name="T5" fmla="*/ 0 h 34"/>
                  <a:gd name="T6" fmla="*/ 19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7" y="34"/>
                    </a:lnTo>
                    <a:lnTo>
                      <a:pt x="36" y="0"/>
                    </a:lnTo>
                    <a:lnTo>
                      <a:pt x="19" y="0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267"/>
              <p:cNvSpPr>
                <a:spLocks/>
              </p:cNvSpPr>
              <p:nvPr/>
            </p:nvSpPr>
            <p:spPr bwMode="gray">
              <a:xfrm>
                <a:off x="6843583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7 w 36"/>
                  <a:gd name="T3" fmla="*/ 34 h 34"/>
                  <a:gd name="T4" fmla="*/ 36 w 36"/>
                  <a:gd name="T5" fmla="*/ 0 h 34"/>
                  <a:gd name="T6" fmla="*/ 19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7" y="34"/>
                    </a:lnTo>
                    <a:lnTo>
                      <a:pt x="36" y="0"/>
                    </a:lnTo>
                    <a:lnTo>
                      <a:pt x="19" y="0"/>
                    </a:lnTo>
                    <a:lnTo>
                      <a:pt x="0" y="3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268"/>
              <p:cNvSpPr>
                <a:spLocks/>
              </p:cNvSpPr>
              <p:nvPr/>
            </p:nvSpPr>
            <p:spPr bwMode="gray">
              <a:xfrm>
                <a:off x="6970927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7 w 36"/>
                  <a:gd name="T3" fmla="*/ 34 h 34"/>
                  <a:gd name="T4" fmla="*/ 36 w 36"/>
                  <a:gd name="T5" fmla="*/ 0 h 34"/>
                  <a:gd name="T6" fmla="*/ 18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7" y="34"/>
                    </a:lnTo>
                    <a:lnTo>
                      <a:pt x="36" y="0"/>
                    </a:lnTo>
                    <a:lnTo>
                      <a:pt x="18" y="0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269"/>
              <p:cNvSpPr>
                <a:spLocks/>
              </p:cNvSpPr>
              <p:nvPr/>
            </p:nvSpPr>
            <p:spPr bwMode="gray">
              <a:xfrm>
                <a:off x="6970927" y="6469328"/>
                <a:ext cx="109152" cy="103088"/>
              </a:xfrm>
              <a:custGeom>
                <a:avLst/>
                <a:gdLst>
                  <a:gd name="T0" fmla="*/ 0 w 36"/>
                  <a:gd name="T1" fmla="*/ 34 h 34"/>
                  <a:gd name="T2" fmla="*/ 17 w 36"/>
                  <a:gd name="T3" fmla="*/ 34 h 34"/>
                  <a:gd name="T4" fmla="*/ 36 w 36"/>
                  <a:gd name="T5" fmla="*/ 0 h 34"/>
                  <a:gd name="T6" fmla="*/ 18 w 36"/>
                  <a:gd name="T7" fmla="*/ 0 h 34"/>
                  <a:gd name="T8" fmla="*/ 0 w 36"/>
                  <a:gd name="T9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4">
                    <a:moveTo>
                      <a:pt x="0" y="34"/>
                    </a:moveTo>
                    <a:lnTo>
                      <a:pt x="17" y="34"/>
                    </a:lnTo>
                    <a:lnTo>
                      <a:pt x="36" y="0"/>
                    </a:lnTo>
                    <a:lnTo>
                      <a:pt x="18" y="0"/>
                    </a:lnTo>
                    <a:lnTo>
                      <a:pt x="0" y="3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Rectangle 270"/>
              <p:cNvSpPr>
                <a:spLocks noChangeArrowheads="1"/>
              </p:cNvSpPr>
              <p:nvPr/>
            </p:nvSpPr>
            <p:spPr bwMode="gray">
              <a:xfrm>
                <a:off x="8262560" y="4701669"/>
                <a:ext cx="397193" cy="2061762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271"/>
              <p:cNvSpPr>
                <a:spLocks/>
              </p:cNvSpPr>
              <p:nvPr/>
            </p:nvSpPr>
            <p:spPr bwMode="gray">
              <a:xfrm>
                <a:off x="7571264" y="4701669"/>
                <a:ext cx="691296" cy="2061762"/>
              </a:xfrm>
              <a:custGeom>
                <a:avLst/>
                <a:gdLst>
                  <a:gd name="T0" fmla="*/ 228 w 228"/>
                  <a:gd name="T1" fmla="*/ 651 h 680"/>
                  <a:gd name="T2" fmla="*/ 228 w 228"/>
                  <a:gd name="T3" fmla="*/ 0 h 680"/>
                  <a:gd name="T4" fmla="*/ 0 w 228"/>
                  <a:gd name="T5" fmla="*/ 0 h 680"/>
                  <a:gd name="T6" fmla="*/ 0 w 228"/>
                  <a:gd name="T7" fmla="*/ 651 h 680"/>
                  <a:gd name="T8" fmla="*/ 0 w 228"/>
                  <a:gd name="T9" fmla="*/ 658 h 680"/>
                  <a:gd name="T10" fmla="*/ 0 w 228"/>
                  <a:gd name="T11" fmla="*/ 680 h 680"/>
                  <a:gd name="T12" fmla="*/ 228 w 228"/>
                  <a:gd name="T13" fmla="*/ 680 h 680"/>
                  <a:gd name="T14" fmla="*/ 228 w 228"/>
                  <a:gd name="T15" fmla="*/ 651 h 680"/>
                  <a:gd name="T16" fmla="*/ 228 w 228"/>
                  <a:gd name="T17" fmla="*/ 651 h 6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8" h="680">
                    <a:moveTo>
                      <a:pt x="228" y="651"/>
                    </a:moveTo>
                    <a:lnTo>
                      <a:pt x="228" y="0"/>
                    </a:lnTo>
                    <a:lnTo>
                      <a:pt x="0" y="0"/>
                    </a:lnTo>
                    <a:lnTo>
                      <a:pt x="0" y="651"/>
                    </a:lnTo>
                    <a:lnTo>
                      <a:pt x="0" y="658"/>
                    </a:lnTo>
                    <a:lnTo>
                      <a:pt x="0" y="680"/>
                    </a:lnTo>
                    <a:lnTo>
                      <a:pt x="228" y="680"/>
                    </a:lnTo>
                    <a:lnTo>
                      <a:pt x="228" y="651"/>
                    </a:lnTo>
                    <a:lnTo>
                      <a:pt x="228" y="651"/>
                    </a:lnTo>
                    <a:close/>
                  </a:path>
                </a:pathLst>
              </a:cu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Rectangle 272"/>
              <p:cNvSpPr>
                <a:spLocks noChangeArrowheads="1"/>
              </p:cNvSpPr>
              <p:nvPr/>
            </p:nvSpPr>
            <p:spPr bwMode="gray">
              <a:xfrm>
                <a:off x="7941168" y="5332326"/>
                <a:ext cx="100057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Rectangle 273"/>
              <p:cNvSpPr>
                <a:spLocks noChangeArrowheads="1"/>
              </p:cNvSpPr>
              <p:nvPr/>
            </p:nvSpPr>
            <p:spPr bwMode="gray">
              <a:xfrm>
                <a:off x="7795632" y="5332326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Rectangle 274"/>
              <p:cNvSpPr>
                <a:spLocks noChangeArrowheads="1"/>
              </p:cNvSpPr>
              <p:nvPr/>
            </p:nvSpPr>
            <p:spPr bwMode="gray">
              <a:xfrm>
                <a:off x="8089735" y="5332326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Rectangle 275"/>
              <p:cNvSpPr>
                <a:spLocks noChangeArrowheads="1"/>
              </p:cNvSpPr>
              <p:nvPr/>
            </p:nvSpPr>
            <p:spPr bwMode="gray">
              <a:xfrm>
                <a:off x="8089735" y="5332326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276"/>
              <p:cNvSpPr>
                <a:spLocks/>
              </p:cNvSpPr>
              <p:nvPr/>
            </p:nvSpPr>
            <p:spPr bwMode="gray">
              <a:xfrm>
                <a:off x="7650096" y="4471237"/>
                <a:ext cx="642784" cy="230432"/>
              </a:xfrm>
              <a:custGeom>
                <a:avLst/>
                <a:gdLst>
                  <a:gd name="T0" fmla="*/ 46 w 212"/>
                  <a:gd name="T1" fmla="*/ 0 h 76"/>
                  <a:gd name="T2" fmla="*/ 212 w 212"/>
                  <a:gd name="T3" fmla="*/ 0 h 76"/>
                  <a:gd name="T4" fmla="*/ 212 w 212"/>
                  <a:gd name="T5" fmla="*/ 76 h 76"/>
                  <a:gd name="T6" fmla="*/ 0 w 212"/>
                  <a:gd name="T7" fmla="*/ 76 h 76"/>
                  <a:gd name="T8" fmla="*/ 46 w 212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76">
                    <a:moveTo>
                      <a:pt x="46" y="0"/>
                    </a:moveTo>
                    <a:lnTo>
                      <a:pt x="212" y="0"/>
                    </a:lnTo>
                    <a:lnTo>
                      <a:pt x="212" y="76"/>
                    </a:lnTo>
                    <a:lnTo>
                      <a:pt x="0" y="76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277"/>
              <p:cNvSpPr>
                <a:spLocks/>
              </p:cNvSpPr>
              <p:nvPr/>
            </p:nvSpPr>
            <p:spPr bwMode="gray">
              <a:xfrm>
                <a:off x="8292880" y="4471237"/>
                <a:ext cx="269849" cy="230432"/>
              </a:xfrm>
              <a:custGeom>
                <a:avLst/>
                <a:gdLst>
                  <a:gd name="T0" fmla="*/ 0 w 89"/>
                  <a:gd name="T1" fmla="*/ 0 h 76"/>
                  <a:gd name="T2" fmla="*/ 42 w 89"/>
                  <a:gd name="T3" fmla="*/ 0 h 76"/>
                  <a:gd name="T4" fmla="*/ 89 w 89"/>
                  <a:gd name="T5" fmla="*/ 76 h 76"/>
                  <a:gd name="T6" fmla="*/ 0 w 89"/>
                  <a:gd name="T7" fmla="*/ 76 h 76"/>
                  <a:gd name="T8" fmla="*/ 0 w 89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76">
                    <a:moveTo>
                      <a:pt x="0" y="0"/>
                    </a:moveTo>
                    <a:lnTo>
                      <a:pt x="42" y="0"/>
                    </a:lnTo>
                    <a:lnTo>
                      <a:pt x="89" y="76"/>
                    </a:lnTo>
                    <a:lnTo>
                      <a:pt x="0" y="7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278"/>
              <p:cNvSpPr>
                <a:spLocks/>
              </p:cNvSpPr>
              <p:nvPr/>
            </p:nvSpPr>
            <p:spPr bwMode="gray">
              <a:xfrm>
                <a:off x="7522752" y="4701669"/>
                <a:ext cx="761033" cy="127344"/>
              </a:xfrm>
              <a:custGeom>
                <a:avLst/>
                <a:gdLst>
                  <a:gd name="T0" fmla="*/ 285 w 285"/>
                  <a:gd name="T1" fmla="*/ 0 h 48"/>
                  <a:gd name="T2" fmla="*/ 15 w 285"/>
                  <a:gd name="T3" fmla="*/ 0 h 48"/>
                  <a:gd name="T4" fmla="*/ 0 w 285"/>
                  <a:gd name="T5" fmla="*/ 15 h 48"/>
                  <a:gd name="T6" fmla="*/ 0 w 285"/>
                  <a:gd name="T7" fmla="*/ 33 h 48"/>
                  <a:gd name="T8" fmla="*/ 15 w 285"/>
                  <a:gd name="T9" fmla="*/ 48 h 48"/>
                  <a:gd name="T10" fmla="*/ 285 w 285"/>
                  <a:gd name="T11" fmla="*/ 48 h 48"/>
                  <a:gd name="T12" fmla="*/ 285 w 285"/>
                  <a:gd name="T1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5" h="48">
                    <a:moveTo>
                      <a:pt x="285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6"/>
                      <a:pt x="0" y="15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41"/>
                      <a:pt x="7" y="48"/>
                      <a:pt x="15" y="48"/>
                    </a:cubicBezTo>
                    <a:cubicBezTo>
                      <a:pt x="285" y="48"/>
                      <a:pt x="285" y="48"/>
                      <a:pt x="285" y="48"/>
                    </a:cubicBezTo>
                    <a:lnTo>
                      <a:pt x="285" y="0"/>
                    </a:lnTo>
                    <a:close/>
                  </a:path>
                </a:pathLst>
              </a:custGeom>
              <a:solidFill>
                <a:srgbClr val="409AE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79"/>
              <p:cNvSpPr>
                <a:spLocks/>
              </p:cNvSpPr>
              <p:nvPr/>
            </p:nvSpPr>
            <p:spPr bwMode="gray">
              <a:xfrm>
                <a:off x="8283783" y="4701669"/>
                <a:ext cx="418416" cy="127344"/>
              </a:xfrm>
              <a:custGeom>
                <a:avLst/>
                <a:gdLst>
                  <a:gd name="T0" fmla="*/ 142 w 157"/>
                  <a:gd name="T1" fmla="*/ 0 h 48"/>
                  <a:gd name="T2" fmla="*/ 0 w 157"/>
                  <a:gd name="T3" fmla="*/ 0 h 48"/>
                  <a:gd name="T4" fmla="*/ 0 w 157"/>
                  <a:gd name="T5" fmla="*/ 48 h 48"/>
                  <a:gd name="T6" fmla="*/ 142 w 157"/>
                  <a:gd name="T7" fmla="*/ 48 h 48"/>
                  <a:gd name="T8" fmla="*/ 157 w 157"/>
                  <a:gd name="T9" fmla="*/ 33 h 48"/>
                  <a:gd name="T10" fmla="*/ 157 w 157"/>
                  <a:gd name="T11" fmla="*/ 15 h 48"/>
                  <a:gd name="T12" fmla="*/ 142 w 157"/>
                  <a:gd name="T13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7" h="48">
                    <a:moveTo>
                      <a:pt x="14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42" y="48"/>
                      <a:pt x="142" y="48"/>
                      <a:pt x="142" y="48"/>
                    </a:cubicBezTo>
                    <a:cubicBezTo>
                      <a:pt x="151" y="48"/>
                      <a:pt x="157" y="41"/>
                      <a:pt x="157" y="33"/>
                    </a:cubicBezTo>
                    <a:cubicBezTo>
                      <a:pt x="157" y="15"/>
                      <a:pt x="157" y="15"/>
                      <a:pt x="157" y="15"/>
                    </a:cubicBezTo>
                    <a:cubicBezTo>
                      <a:pt x="157" y="6"/>
                      <a:pt x="151" y="0"/>
                      <a:pt x="142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0"/>
              <p:cNvSpPr>
                <a:spLocks/>
              </p:cNvSpPr>
              <p:nvPr/>
            </p:nvSpPr>
            <p:spPr bwMode="gray">
              <a:xfrm>
                <a:off x="7650096" y="4829013"/>
                <a:ext cx="97024" cy="433575"/>
              </a:xfrm>
              <a:custGeom>
                <a:avLst/>
                <a:gdLst>
                  <a:gd name="T0" fmla="*/ 18 w 37"/>
                  <a:gd name="T1" fmla="*/ 0 h 164"/>
                  <a:gd name="T2" fmla="*/ 0 w 37"/>
                  <a:gd name="T3" fmla="*/ 19 h 164"/>
                  <a:gd name="T4" fmla="*/ 0 w 37"/>
                  <a:gd name="T5" fmla="*/ 164 h 164"/>
                  <a:gd name="T6" fmla="*/ 37 w 37"/>
                  <a:gd name="T7" fmla="*/ 164 h 164"/>
                  <a:gd name="T8" fmla="*/ 37 w 37"/>
                  <a:gd name="T9" fmla="*/ 19 h 164"/>
                  <a:gd name="T10" fmla="*/ 18 w 37"/>
                  <a:gd name="T1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64">
                    <a:moveTo>
                      <a:pt x="18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37" y="164"/>
                      <a:pt x="37" y="164"/>
                      <a:pt x="37" y="164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9"/>
                      <a:pt x="29" y="0"/>
                      <a:pt x="18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281"/>
              <p:cNvSpPr>
                <a:spLocks/>
              </p:cNvSpPr>
              <p:nvPr/>
            </p:nvSpPr>
            <p:spPr bwMode="gray">
              <a:xfrm>
                <a:off x="7795632" y="4829013"/>
                <a:ext cx="97024" cy="433575"/>
              </a:xfrm>
              <a:custGeom>
                <a:avLst/>
                <a:gdLst>
                  <a:gd name="T0" fmla="*/ 18 w 37"/>
                  <a:gd name="T1" fmla="*/ 0 h 164"/>
                  <a:gd name="T2" fmla="*/ 0 w 37"/>
                  <a:gd name="T3" fmla="*/ 19 h 164"/>
                  <a:gd name="T4" fmla="*/ 0 w 37"/>
                  <a:gd name="T5" fmla="*/ 164 h 164"/>
                  <a:gd name="T6" fmla="*/ 37 w 37"/>
                  <a:gd name="T7" fmla="*/ 164 h 164"/>
                  <a:gd name="T8" fmla="*/ 37 w 37"/>
                  <a:gd name="T9" fmla="*/ 19 h 164"/>
                  <a:gd name="T10" fmla="*/ 18 w 37"/>
                  <a:gd name="T1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64">
                    <a:moveTo>
                      <a:pt x="18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37" y="164"/>
                      <a:pt x="37" y="164"/>
                      <a:pt x="37" y="164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9"/>
                      <a:pt x="29" y="0"/>
                      <a:pt x="18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282"/>
              <p:cNvSpPr>
                <a:spLocks/>
              </p:cNvSpPr>
              <p:nvPr/>
            </p:nvSpPr>
            <p:spPr bwMode="gray">
              <a:xfrm>
                <a:off x="7941168" y="4829013"/>
                <a:ext cx="100057" cy="433575"/>
              </a:xfrm>
              <a:custGeom>
                <a:avLst/>
                <a:gdLst>
                  <a:gd name="T0" fmla="*/ 18 w 37"/>
                  <a:gd name="T1" fmla="*/ 0 h 164"/>
                  <a:gd name="T2" fmla="*/ 0 w 37"/>
                  <a:gd name="T3" fmla="*/ 19 h 164"/>
                  <a:gd name="T4" fmla="*/ 0 w 37"/>
                  <a:gd name="T5" fmla="*/ 164 h 164"/>
                  <a:gd name="T6" fmla="*/ 37 w 37"/>
                  <a:gd name="T7" fmla="*/ 164 h 164"/>
                  <a:gd name="T8" fmla="*/ 37 w 37"/>
                  <a:gd name="T9" fmla="*/ 19 h 164"/>
                  <a:gd name="T10" fmla="*/ 18 w 37"/>
                  <a:gd name="T1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64">
                    <a:moveTo>
                      <a:pt x="18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37" y="164"/>
                      <a:pt x="37" y="164"/>
                      <a:pt x="37" y="164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9"/>
                      <a:pt x="29" y="0"/>
                      <a:pt x="18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283"/>
              <p:cNvSpPr>
                <a:spLocks/>
              </p:cNvSpPr>
              <p:nvPr/>
            </p:nvSpPr>
            <p:spPr bwMode="gray">
              <a:xfrm>
                <a:off x="8089735" y="4829013"/>
                <a:ext cx="97024" cy="433575"/>
              </a:xfrm>
              <a:custGeom>
                <a:avLst/>
                <a:gdLst>
                  <a:gd name="T0" fmla="*/ 18 w 37"/>
                  <a:gd name="T1" fmla="*/ 0 h 164"/>
                  <a:gd name="T2" fmla="*/ 0 w 37"/>
                  <a:gd name="T3" fmla="*/ 19 h 164"/>
                  <a:gd name="T4" fmla="*/ 0 w 37"/>
                  <a:gd name="T5" fmla="*/ 164 h 164"/>
                  <a:gd name="T6" fmla="*/ 37 w 37"/>
                  <a:gd name="T7" fmla="*/ 164 h 164"/>
                  <a:gd name="T8" fmla="*/ 37 w 37"/>
                  <a:gd name="T9" fmla="*/ 19 h 164"/>
                  <a:gd name="T10" fmla="*/ 18 w 37"/>
                  <a:gd name="T1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" h="164">
                    <a:moveTo>
                      <a:pt x="18" y="0"/>
                    </a:moveTo>
                    <a:cubicBezTo>
                      <a:pt x="8" y="0"/>
                      <a:pt x="0" y="9"/>
                      <a:pt x="0" y="19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37" y="164"/>
                      <a:pt x="37" y="164"/>
                      <a:pt x="37" y="164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9"/>
                      <a:pt x="29" y="0"/>
                      <a:pt x="18" y="0"/>
                    </a:cubicBez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Rectangle 284"/>
              <p:cNvSpPr>
                <a:spLocks noChangeArrowheads="1"/>
              </p:cNvSpPr>
              <p:nvPr/>
            </p:nvSpPr>
            <p:spPr bwMode="gray">
              <a:xfrm>
                <a:off x="7795632" y="5502118"/>
                <a:ext cx="97024" cy="97024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Rectangle 285"/>
              <p:cNvSpPr>
                <a:spLocks noChangeArrowheads="1"/>
              </p:cNvSpPr>
              <p:nvPr/>
            </p:nvSpPr>
            <p:spPr bwMode="gray">
              <a:xfrm>
                <a:off x="7941168" y="5502118"/>
                <a:ext cx="100057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Rectangle 286"/>
              <p:cNvSpPr>
                <a:spLocks noChangeArrowheads="1"/>
              </p:cNvSpPr>
              <p:nvPr/>
            </p:nvSpPr>
            <p:spPr bwMode="gray">
              <a:xfrm>
                <a:off x="8089735" y="5502118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Rectangle 287"/>
              <p:cNvSpPr>
                <a:spLocks noChangeArrowheads="1"/>
              </p:cNvSpPr>
              <p:nvPr/>
            </p:nvSpPr>
            <p:spPr bwMode="gray">
              <a:xfrm>
                <a:off x="8089735" y="5502118"/>
                <a:ext cx="97024" cy="97024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Rectangle 288"/>
              <p:cNvSpPr>
                <a:spLocks noChangeArrowheads="1"/>
              </p:cNvSpPr>
              <p:nvPr/>
            </p:nvSpPr>
            <p:spPr bwMode="gray">
              <a:xfrm>
                <a:off x="7795632" y="5668879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Rectangle 289"/>
              <p:cNvSpPr>
                <a:spLocks noChangeArrowheads="1"/>
              </p:cNvSpPr>
              <p:nvPr/>
            </p:nvSpPr>
            <p:spPr bwMode="gray">
              <a:xfrm>
                <a:off x="7941168" y="5668879"/>
                <a:ext cx="100057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Rectangle 290"/>
              <p:cNvSpPr>
                <a:spLocks noChangeArrowheads="1"/>
              </p:cNvSpPr>
              <p:nvPr/>
            </p:nvSpPr>
            <p:spPr bwMode="gray">
              <a:xfrm>
                <a:off x="8089735" y="5668879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Rectangle 291"/>
              <p:cNvSpPr>
                <a:spLocks noChangeArrowheads="1"/>
              </p:cNvSpPr>
              <p:nvPr/>
            </p:nvSpPr>
            <p:spPr bwMode="gray">
              <a:xfrm>
                <a:off x="8089735" y="5668879"/>
                <a:ext cx="97024" cy="100055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Rectangle 292"/>
              <p:cNvSpPr>
                <a:spLocks noChangeArrowheads="1"/>
              </p:cNvSpPr>
              <p:nvPr/>
            </p:nvSpPr>
            <p:spPr bwMode="gray">
              <a:xfrm>
                <a:off x="7795632" y="5838671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Rectangle 293"/>
              <p:cNvSpPr>
                <a:spLocks noChangeArrowheads="1"/>
              </p:cNvSpPr>
              <p:nvPr/>
            </p:nvSpPr>
            <p:spPr bwMode="gray">
              <a:xfrm>
                <a:off x="7941168" y="5838671"/>
                <a:ext cx="100057" cy="100055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Rectangle 294"/>
              <p:cNvSpPr>
                <a:spLocks noChangeArrowheads="1"/>
              </p:cNvSpPr>
              <p:nvPr/>
            </p:nvSpPr>
            <p:spPr bwMode="gray">
              <a:xfrm>
                <a:off x="8089735" y="5838671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Rectangle 295"/>
              <p:cNvSpPr>
                <a:spLocks noChangeArrowheads="1"/>
              </p:cNvSpPr>
              <p:nvPr/>
            </p:nvSpPr>
            <p:spPr bwMode="gray">
              <a:xfrm>
                <a:off x="8089735" y="5838671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Rectangle 296"/>
              <p:cNvSpPr>
                <a:spLocks noChangeArrowheads="1"/>
              </p:cNvSpPr>
              <p:nvPr/>
            </p:nvSpPr>
            <p:spPr bwMode="gray">
              <a:xfrm>
                <a:off x="7795632" y="6008463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Rectangle 297"/>
              <p:cNvSpPr>
                <a:spLocks noChangeArrowheads="1"/>
              </p:cNvSpPr>
              <p:nvPr/>
            </p:nvSpPr>
            <p:spPr bwMode="gray">
              <a:xfrm>
                <a:off x="7941168" y="6008463"/>
                <a:ext cx="100057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Rectangle 298"/>
              <p:cNvSpPr>
                <a:spLocks noChangeArrowheads="1"/>
              </p:cNvSpPr>
              <p:nvPr/>
            </p:nvSpPr>
            <p:spPr bwMode="gray">
              <a:xfrm>
                <a:off x="8089735" y="6008463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Rectangle 299"/>
              <p:cNvSpPr>
                <a:spLocks noChangeArrowheads="1"/>
              </p:cNvSpPr>
              <p:nvPr/>
            </p:nvSpPr>
            <p:spPr bwMode="gray">
              <a:xfrm>
                <a:off x="8089735" y="6008463"/>
                <a:ext cx="97024" cy="97024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Rectangle 300"/>
              <p:cNvSpPr>
                <a:spLocks noChangeArrowheads="1"/>
              </p:cNvSpPr>
              <p:nvPr/>
            </p:nvSpPr>
            <p:spPr bwMode="gray">
              <a:xfrm>
                <a:off x="7795632" y="6175222"/>
                <a:ext cx="97024" cy="100055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Rectangle 301"/>
              <p:cNvSpPr>
                <a:spLocks noChangeArrowheads="1"/>
              </p:cNvSpPr>
              <p:nvPr/>
            </p:nvSpPr>
            <p:spPr bwMode="gray">
              <a:xfrm>
                <a:off x="7941168" y="6175222"/>
                <a:ext cx="100057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Rectangle 302"/>
              <p:cNvSpPr>
                <a:spLocks noChangeArrowheads="1"/>
              </p:cNvSpPr>
              <p:nvPr/>
            </p:nvSpPr>
            <p:spPr bwMode="gray">
              <a:xfrm>
                <a:off x="8089735" y="6175222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Rectangle 303"/>
              <p:cNvSpPr>
                <a:spLocks noChangeArrowheads="1"/>
              </p:cNvSpPr>
              <p:nvPr/>
            </p:nvSpPr>
            <p:spPr bwMode="gray">
              <a:xfrm>
                <a:off x="8089735" y="6175222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Rectangle 304"/>
              <p:cNvSpPr>
                <a:spLocks noChangeArrowheads="1"/>
              </p:cNvSpPr>
              <p:nvPr/>
            </p:nvSpPr>
            <p:spPr bwMode="gray">
              <a:xfrm>
                <a:off x="7650096" y="5332326"/>
                <a:ext cx="97024" cy="100055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Rectangle 305"/>
              <p:cNvSpPr>
                <a:spLocks noChangeArrowheads="1"/>
              </p:cNvSpPr>
              <p:nvPr/>
            </p:nvSpPr>
            <p:spPr bwMode="gray">
              <a:xfrm>
                <a:off x="7650096" y="5502118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Rectangle 306"/>
              <p:cNvSpPr>
                <a:spLocks noChangeArrowheads="1"/>
              </p:cNvSpPr>
              <p:nvPr/>
            </p:nvSpPr>
            <p:spPr bwMode="gray">
              <a:xfrm>
                <a:off x="7650096" y="5668879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Rectangle 307"/>
              <p:cNvSpPr>
                <a:spLocks noChangeArrowheads="1"/>
              </p:cNvSpPr>
              <p:nvPr/>
            </p:nvSpPr>
            <p:spPr bwMode="gray">
              <a:xfrm>
                <a:off x="7650096" y="5838671"/>
                <a:ext cx="97024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Rectangle 308"/>
              <p:cNvSpPr>
                <a:spLocks noChangeArrowheads="1"/>
              </p:cNvSpPr>
              <p:nvPr/>
            </p:nvSpPr>
            <p:spPr bwMode="gray">
              <a:xfrm>
                <a:off x="7650096" y="6008463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Rectangle 309"/>
              <p:cNvSpPr>
                <a:spLocks noChangeArrowheads="1"/>
              </p:cNvSpPr>
              <p:nvPr/>
            </p:nvSpPr>
            <p:spPr bwMode="gray">
              <a:xfrm>
                <a:off x="7650096" y="6175222"/>
                <a:ext cx="97024" cy="100055"/>
              </a:xfrm>
              <a:prstGeom prst="rect">
                <a:avLst/>
              </a:pr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Rectangle 310"/>
              <p:cNvSpPr>
                <a:spLocks noChangeArrowheads="1"/>
              </p:cNvSpPr>
              <p:nvPr/>
            </p:nvSpPr>
            <p:spPr bwMode="gray">
              <a:xfrm>
                <a:off x="7650096" y="6341983"/>
                <a:ext cx="97024" cy="354743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Rectangle 311"/>
              <p:cNvSpPr>
                <a:spLocks noChangeArrowheads="1"/>
              </p:cNvSpPr>
              <p:nvPr/>
            </p:nvSpPr>
            <p:spPr bwMode="gray">
              <a:xfrm>
                <a:off x="8089735" y="6341983"/>
                <a:ext cx="97024" cy="354743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Rectangle 312"/>
              <p:cNvSpPr>
                <a:spLocks noChangeArrowheads="1"/>
              </p:cNvSpPr>
              <p:nvPr/>
            </p:nvSpPr>
            <p:spPr bwMode="gray">
              <a:xfrm>
                <a:off x="7795632" y="6341983"/>
                <a:ext cx="245593" cy="354743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313"/>
              <p:cNvSpPr>
                <a:spLocks/>
              </p:cNvSpPr>
              <p:nvPr/>
            </p:nvSpPr>
            <p:spPr bwMode="gray">
              <a:xfrm>
                <a:off x="7650096" y="4471237"/>
                <a:ext cx="642784" cy="230432"/>
              </a:xfrm>
              <a:custGeom>
                <a:avLst/>
                <a:gdLst>
                  <a:gd name="T0" fmla="*/ 46 w 212"/>
                  <a:gd name="T1" fmla="*/ 0 h 76"/>
                  <a:gd name="T2" fmla="*/ 212 w 212"/>
                  <a:gd name="T3" fmla="*/ 0 h 76"/>
                  <a:gd name="T4" fmla="*/ 212 w 212"/>
                  <a:gd name="T5" fmla="*/ 76 h 76"/>
                  <a:gd name="T6" fmla="*/ 0 w 212"/>
                  <a:gd name="T7" fmla="*/ 76 h 76"/>
                  <a:gd name="T8" fmla="*/ 46 w 212"/>
                  <a:gd name="T9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2" h="76">
                    <a:moveTo>
                      <a:pt x="46" y="0"/>
                    </a:moveTo>
                    <a:lnTo>
                      <a:pt x="212" y="0"/>
                    </a:lnTo>
                    <a:lnTo>
                      <a:pt x="212" y="76"/>
                    </a:lnTo>
                    <a:lnTo>
                      <a:pt x="0" y="76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063B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Rectangle 314"/>
              <p:cNvSpPr>
                <a:spLocks noChangeArrowheads="1"/>
              </p:cNvSpPr>
              <p:nvPr/>
            </p:nvSpPr>
            <p:spPr bwMode="gray">
              <a:xfrm>
                <a:off x="9323761" y="6041814"/>
                <a:ext cx="397193" cy="721617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Rectangle 315"/>
              <p:cNvSpPr>
                <a:spLocks noChangeArrowheads="1"/>
              </p:cNvSpPr>
              <p:nvPr/>
            </p:nvSpPr>
            <p:spPr bwMode="gray">
              <a:xfrm>
                <a:off x="8632464" y="6041814"/>
                <a:ext cx="691296" cy="721617"/>
              </a:xfrm>
              <a:prstGeom prst="rect">
                <a:avLst/>
              </a:pr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Rectangle 316"/>
              <p:cNvSpPr>
                <a:spLocks noChangeArrowheads="1"/>
              </p:cNvSpPr>
              <p:nvPr/>
            </p:nvSpPr>
            <p:spPr bwMode="gray">
              <a:xfrm>
                <a:off x="9002369" y="6208575"/>
                <a:ext cx="100057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Rectangle 317"/>
              <p:cNvSpPr>
                <a:spLocks noChangeArrowheads="1"/>
              </p:cNvSpPr>
              <p:nvPr/>
            </p:nvSpPr>
            <p:spPr bwMode="gray">
              <a:xfrm>
                <a:off x="8856832" y="6208575"/>
                <a:ext cx="100057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Rectangle 318"/>
              <p:cNvSpPr>
                <a:spLocks noChangeArrowheads="1"/>
              </p:cNvSpPr>
              <p:nvPr/>
            </p:nvSpPr>
            <p:spPr bwMode="gray">
              <a:xfrm>
                <a:off x="9150936" y="6208575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Rectangle 319"/>
              <p:cNvSpPr>
                <a:spLocks noChangeArrowheads="1"/>
              </p:cNvSpPr>
              <p:nvPr/>
            </p:nvSpPr>
            <p:spPr bwMode="gray">
              <a:xfrm>
                <a:off x="9150936" y="6208575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Freeform 320"/>
              <p:cNvSpPr>
                <a:spLocks/>
              </p:cNvSpPr>
              <p:nvPr/>
            </p:nvSpPr>
            <p:spPr bwMode="gray">
              <a:xfrm>
                <a:off x="8586983" y="6041814"/>
                <a:ext cx="770129" cy="87927"/>
              </a:xfrm>
              <a:custGeom>
                <a:avLst/>
                <a:gdLst>
                  <a:gd name="T0" fmla="*/ 0 w 290"/>
                  <a:gd name="T1" fmla="*/ 0 h 33"/>
                  <a:gd name="T2" fmla="*/ 0 w 290"/>
                  <a:gd name="T3" fmla="*/ 18 h 33"/>
                  <a:gd name="T4" fmla="*/ 15 w 290"/>
                  <a:gd name="T5" fmla="*/ 33 h 33"/>
                  <a:gd name="T6" fmla="*/ 280 w 290"/>
                  <a:gd name="T7" fmla="*/ 33 h 33"/>
                  <a:gd name="T8" fmla="*/ 290 w 290"/>
                  <a:gd name="T9" fmla="*/ 23 h 33"/>
                  <a:gd name="T10" fmla="*/ 290 w 290"/>
                  <a:gd name="T11" fmla="*/ 0 h 33"/>
                  <a:gd name="T12" fmla="*/ 0 w 290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0" h="33">
                    <a:moveTo>
                      <a:pt x="0" y="0"/>
                    </a:moveTo>
                    <a:cubicBezTo>
                      <a:pt x="0" y="18"/>
                      <a:pt x="0" y="18"/>
                      <a:pt x="0" y="18"/>
                    </a:cubicBezTo>
                    <a:cubicBezTo>
                      <a:pt x="0" y="26"/>
                      <a:pt x="7" y="33"/>
                      <a:pt x="15" y="33"/>
                    </a:cubicBezTo>
                    <a:cubicBezTo>
                      <a:pt x="280" y="33"/>
                      <a:pt x="280" y="33"/>
                      <a:pt x="280" y="33"/>
                    </a:cubicBezTo>
                    <a:cubicBezTo>
                      <a:pt x="285" y="33"/>
                      <a:pt x="290" y="28"/>
                      <a:pt x="290" y="23"/>
                    </a:cubicBezTo>
                    <a:cubicBezTo>
                      <a:pt x="290" y="0"/>
                      <a:pt x="290" y="0"/>
                      <a:pt x="29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Freeform 321"/>
              <p:cNvSpPr>
                <a:spLocks/>
              </p:cNvSpPr>
              <p:nvPr/>
            </p:nvSpPr>
            <p:spPr bwMode="gray">
              <a:xfrm>
                <a:off x="9414721" y="6041814"/>
                <a:ext cx="351712" cy="87927"/>
              </a:xfrm>
              <a:custGeom>
                <a:avLst/>
                <a:gdLst>
                  <a:gd name="T0" fmla="*/ 0 w 133"/>
                  <a:gd name="T1" fmla="*/ 0 h 33"/>
                  <a:gd name="T2" fmla="*/ 0 w 133"/>
                  <a:gd name="T3" fmla="*/ 33 h 33"/>
                  <a:gd name="T4" fmla="*/ 117 w 133"/>
                  <a:gd name="T5" fmla="*/ 33 h 33"/>
                  <a:gd name="T6" fmla="*/ 133 w 133"/>
                  <a:gd name="T7" fmla="*/ 18 h 33"/>
                  <a:gd name="T8" fmla="*/ 133 w 133"/>
                  <a:gd name="T9" fmla="*/ 0 h 33"/>
                  <a:gd name="T10" fmla="*/ 0 w 133"/>
                  <a:gd name="T11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3" h="33">
                    <a:moveTo>
                      <a:pt x="0" y="0"/>
                    </a:moveTo>
                    <a:cubicBezTo>
                      <a:pt x="0" y="33"/>
                      <a:pt x="0" y="33"/>
                      <a:pt x="0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26" y="33"/>
                      <a:pt x="133" y="26"/>
                      <a:pt x="133" y="18"/>
                    </a:cubicBezTo>
                    <a:cubicBezTo>
                      <a:pt x="133" y="0"/>
                      <a:pt x="133" y="0"/>
                      <a:pt x="133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Rectangle 322"/>
              <p:cNvSpPr>
                <a:spLocks noChangeArrowheads="1"/>
              </p:cNvSpPr>
              <p:nvPr/>
            </p:nvSpPr>
            <p:spPr bwMode="gray">
              <a:xfrm>
                <a:off x="8856832" y="6375335"/>
                <a:ext cx="100057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Rectangle 323"/>
              <p:cNvSpPr>
                <a:spLocks noChangeArrowheads="1"/>
              </p:cNvSpPr>
              <p:nvPr/>
            </p:nvSpPr>
            <p:spPr bwMode="gray">
              <a:xfrm>
                <a:off x="9002369" y="6375335"/>
                <a:ext cx="100057" cy="100055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Rectangle 324"/>
              <p:cNvSpPr>
                <a:spLocks noChangeArrowheads="1"/>
              </p:cNvSpPr>
              <p:nvPr/>
            </p:nvSpPr>
            <p:spPr bwMode="gray">
              <a:xfrm>
                <a:off x="8711296" y="6208575"/>
                <a:ext cx="97024" cy="97024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Rectangle 325"/>
              <p:cNvSpPr>
                <a:spLocks noChangeArrowheads="1"/>
              </p:cNvSpPr>
              <p:nvPr/>
            </p:nvSpPr>
            <p:spPr bwMode="gray">
              <a:xfrm>
                <a:off x="8893217" y="6526935"/>
                <a:ext cx="172825" cy="236496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Rectangle 326"/>
              <p:cNvSpPr>
                <a:spLocks noChangeArrowheads="1"/>
              </p:cNvSpPr>
              <p:nvPr/>
            </p:nvSpPr>
            <p:spPr bwMode="gray">
              <a:xfrm>
                <a:off x="9150936" y="6375335"/>
                <a:ext cx="97024" cy="269847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Rectangle 327"/>
              <p:cNvSpPr>
                <a:spLocks noChangeArrowheads="1"/>
              </p:cNvSpPr>
              <p:nvPr/>
            </p:nvSpPr>
            <p:spPr bwMode="gray">
              <a:xfrm>
                <a:off x="8711296" y="6375335"/>
                <a:ext cx="97024" cy="269847"/>
              </a:xfrm>
              <a:prstGeom prst="rect">
                <a:avLst/>
              </a:pr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328"/>
              <p:cNvSpPr>
                <a:spLocks/>
              </p:cNvSpPr>
              <p:nvPr/>
            </p:nvSpPr>
            <p:spPr bwMode="gray">
              <a:xfrm>
                <a:off x="8586983" y="5865958"/>
                <a:ext cx="794385" cy="175856"/>
              </a:xfrm>
              <a:custGeom>
                <a:avLst/>
                <a:gdLst>
                  <a:gd name="T0" fmla="*/ 0 w 262"/>
                  <a:gd name="T1" fmla="*/ 58 h 58"/>
                  <a:gd name="T2" fmla="*/ 60 w 262"/>
                  <a:gd name="T3" fmla="*/ 0 h 58"/>
                  <a:gd name="T4" fmla="*/ 262 w 262"/>
                  <a:gd name="T5" fmla="*/ 0 h 58"/>
                  <a:gd name="T6" fmla="*/ 262 w 262"/>
                  <a:gd name="T7" fmla="*/ 58 h 58"/>
                  <a:gd name="T8" fmla="*/ 0 w 262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58">
                    <a:moveTo>
                      <a:pt x="0" y="58"/>
                    </a:moveTo>
                    <a:lnTo>
                      <a:pt x="60" y="0"/>
                    </a:lnTo>
                    <a:lnTo>
                      <a:pt x="262" y="0"/>
                    </a:lnTo>
                    <a:lnTo>
                      <a:pt x="262" y="58"/>
                    </a:ln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0078D7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Freeform 329"/>
              <p:cNvSpPr>
                <a:spLocks/>
              </p:cNvSpPr>
              <p:nvPr/>
            </p:nvSpPr>
            <p:spPr bwMode="gray">
              <a:xfrm>
                <a:off x="8586983" y="5865958"/>
                <a:ext cx="794385" cy="175856"/>
              </a:xfrm>
              <a:custGeom>
                <a:avLst/>
                <a:gdLst>
                  <a:gd name="T0" fmla="*/ 0 w 262"/>
                  <a:gd name="T1" fmla="*/ 58 h 58"/>
                  <a:gd name="T2" fmla="*/ 60 w 262"/>
                  <a:gd name="T3" fmla="*/ 0 h 58"/>
                  <a:gd name="T4" fmla="*/ 262 w 262"/>
                  <a:gd name="T5" fmla="*/ 0 h 58"/>
                  <a:gd name="T6" fmla="*/ 262 w 262"/>
                  <a:gd name="T7" fmla="*/ 58 h 58"/>
                  <a:gd name="T8" fmla="*/ 0 w 262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58">
                    <a:moveTo>
                      <a:pt x="0" y="58"/>
                    </a:moveTo>
                    <a:lnTo>
                      <a:pt x="60" y="0"/>
                    </a:lnTo>
                    <a:lnTo>
                      <a:pt x="262" y="0"/>
                    </a:lnTo>
                    <a:lnTo>
                      <a:pt x="262" y="58"/>
                    </a:ln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0063B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330"/>
              <p:cNvSpPr>
                <a:spLocks/>
              </p:cNvSpPr>
              <p:nvPr/>
            </p:nvSpPr>
            <p:spPr bwMode="gray">
              <a:xfrm>
                <a:off x="9381368" y="5865958"/>
                <a:ext cx="385065" cy="175856"/>
              </a:xfrm>
              <a:custGeom>
                <a:avLst/>
                <a:gdLst>
                  <a:gd name="T0" fmla="*/ 0 w 127"/>
                  <a:gd name="T1" fmla="*/ 58 h 58"/>
                  <a:gd name="T2" fmla="*/ 0 w 127"/>
                  <a:gd name="T3" fmla="*/ 0 h 58"/>
                  <a:gd name="T4" fmla="*/ 67 w 127"/>
                  <a:gd name="T5" fmla="*/ 0 h 58"/>
                  <a:gd name="T6" fmla="*/ 127 w 127"/>
                  <a:gd name="T7" fmla="*/ 58 h 58"/>
                  <a:gd name="T8" fmla="*/ 0 w 127"/>
                  <a:gd name="T9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8">
                    <a:moveTo>
                      <a:pt x="0" y="58"/>
                    </a:moveTo>
                    <a:lnTo>
                      <a:pt x="0" y="0"/>
                    </a:lnTo>
                    <a:lnTo>
                      <a:pt x="67" y="0"/>
                    </a:lnTo>
                    <a:lnTo>
                      <a:pt x="127" y="58"/>
                    </a:lnTo>
                    <a:lnTo>
                      <a:pt x="0" y="58"/>
                    </a:lnTo>
                    <a:close/>
                  </a:path>
                </a:pathLst>
              </a:custGeom>
              <a:solidFill>
                <a:srgbClr val="00188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331"/>
              <p:cNvSpPr>
                <a:spLocks/>
              </p:cNvSpPr>
              <p:nvPr/>
            </p:nvSpPr>
            <p:spPr bwMode="gray">
              <a:xfrm>
                <a:off x="9381368" y="5865958"/>
                <a:ext cx="385065" cy="175856"/>
              </a:xfrm>
              <a:custGeom>
                <a:avLst/>
                <a:gdLst>
                  <a:gd name="T0" fmla="*/ 67 w 127"/>
                  <a:gd name="T1" fmla="*/ 0 h 58"/>
                  <a:gd name="T2" fmla="*/ 0 w 127"/>
                  <a:gd name="T3" fmla="*/ 0 h 58"/>
                  <a:gd name="T4" fmla="*/ 0 w 127"/>
                  <a:gd name="T5" fmla="*/ 58 h 58"/>
                  <a:gd name="T6" fmla="*/ 127 w 127"/>
                  <a:gd name="T7" fmla="*/ 58 h 58"/>
                  <a:gd name="T8" fmla="*/ 67 w 127"/>
                  <a:gd name="T9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58">
                    <a:moveTo>
                      <a:pt x="67" y="0"/>
                    </a:moveTo>
                    <a:lnTo>
                      <a:pt x="0" y="0"/>
                    </a:lnTo>
                    <a:lnTo>
                      <a:pt x="0" y="58"/>
                    </a:lnTo>
                    <a:lnTo>
                      <a:pt x="127" y="58"/>
                    </a:lnTo>
                    <a:lnTo>
                      <a:pt x="67" y="0"/>
                    </a:lnTo>
                    <a:close/>
                  </a:path>
                </a:pathLst>
              </a:custGeom>
              <a:solidFill>
                <a:srgbClr val="00205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Rectangle 332"/>
              <p:cNvSpPr>
                <a:spLocks noChangeArrowheads="1"/>
              </p:cNvSpPr>
              <p:nvPr/>
            </p:nvSpPr>
            <p:spPr bwMode="gray">
              <a:xfrm>
                <a:off x="8365648" y="5365679"/>
                <a:ext cx="209209" cy="436608"/>
              </a:xfrm>
              <a:prstGeom prst="rect">
                <a:avLst/>
              </a:prstGeom>
              <a:solidFill>
                <a:srgbClr val="00205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Rectangle 333"/>
              <p:cNvSpPr>
                <a:spLocks noChangeArrowheads="1"/>
              </p:cNvSpPr>
              <p:nvPr/>
            </p:nvSpPr>
            <p:spPr bwMode="gray">
              <a:xfrm>
                <a:off x="10703321" y="3895156"/>
                <a:ext cx="3033" cy="303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334"/>
              <p:cNvSpPr>
                <a:spLocks/>
              </p:cNvSpPr>
              <p:nvPr/>
            </p:nvSpPr>
            <p:spPr bwMode="gray">
              <a:xfrm>
                <a:off x="8911409" y="4216549"/>
                <a:ext cx="1570577" cy="1394721"/>
              </a:xfrm>
              <a:custGeom>
                <a:avLst/>
                <a:gdLst>
                  <a:gd name="T0" fmla="*/ 162 w 590"/>
                  <a:gd name="T1" fmla="*/ 526 h 526"/>
                  <a:gd name="T2" fmla="*/ 0 w 590"/>
                  <a:gd name="T3" fmla="*/ 526 h 526"/>
                  <a:gd name="T4" fmla="*/ 0 w 590"/>
                  <a:gd name="T5" fmla="*/ 514 h 526"/>
                  <a:gd name="T6" fmla="*/ 162 w 590"/>
                  <a:gd name="T7" fmla="*/ 514 h 526"/>
                  <a:gd name="T8" fmla="*/ 241 w 590"/>
                  <a:gd name="T9" fmla="*/ 434 h 526"/>
                  <a:gd name="T10" fmla="*/ 241 w 590"/>
                  <a:gd name="T11" fmla="*/ 283 h 526"/>
                  <a:gd name="T12" fmla="*/ 333 w 590"/>
                  <a:gd name="T13" fmla="*/ 192 h 526"/>
                  <a:gd name="T14" fmla="*/ 499 w 590"/>
                  <a:gd name="T15" fmla="*/ 192 h 526"/>
                  <a:gd name="T16" fmla="*/ 578 w 590"/>
                  <a:gd name="T17" fmla="*/ 112 h 526"/>
                  <a:gd name="T18" fmla="*/ 578 w 590"/>
                  <a:gd name="T19" fmla="*/ 0 h 526"/>
                  <a:gd name="T20" fmla="*/ 590 w 590"/>
                  <a:gd name="T21" fmla="*/ 0 h 526"/>
                  <a:gd name="T22" fmla="*/ 590 w 590"/>
                  <a:gd name="T23" fmla="*/ 112 h 526"/>
                  <a:gd name="T24" fmla="*/ 499 w 590"/>
                  <a:gd name="T25" fmla="*/ 204 h 526"/>
                  <a:gd name="T26" fmla="*/ 333 w 590"/>
                  <a:gd name="T27" fmla="*/ 204 h 526"/>
                  <a:gd name="T28" fmla="*/ 253 w 590"/>
                  <a:gd name="T29" fmla="*/ 283 h 526"/>
                  <a:gd name="T30" fmla="*/ 253 w 590"/>
                  <a:gd name="T31" fmla="*/ 434 h 526"/>
                  <a:gd name="T32" fmla="*/ 162 w 590"/>
                  <a:gd name="T33" fmla="*/ 526 h 5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90" h="526">
                    <a:moveTo>
                      <a:pt x="162" y="526"/>
                    </a:move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14"/>
                      <a:pt x="0" y="514"/>
                      <a:pt x="0" y="514"/>
                    </a:cubicBezTo>
                    <a:cubicBezTo>
                      <a:pt x="162" y="514"/>
                      <a:pt x="162" y="514"/>
                      <a:pt x="162" y="514"/>
                    </a:cubicBezTo>
                    <a:cubicBezTo>
                      <a:pt x="206" y="514"/>
                      <a:pt x="241" y="478"/>
                      <a:pt x="241" y="434"/>
                    </a:cubicBezTo>
                    <a:cubicBezTo>
                      <a:pt x="241" y="283"/>
                      <a:pt x="241" y="283"/>
                      <a:pt x="241" y="283"/>
                    </a:cubicBezTo>
                    <a:cubicBezTo>
                      <a:pt x="241" y="233"/>
                      <a:pt x="282" y="192"/>
                      <a:pt x="333" y="192"/>
                    </a:cubicBezTo>
                    <a:cubicBezTo>
                      <a:pt x="499" y="192"/>
                      <a:pt x="499" y="192"/>
                      <a:pt x="499" y="192"/>
                    </a:cubicBezTo>
                    <a:cubicBezTo>
                      <a:pt x="542" y="192"/>
                      <a:pt x="578" y="156"/>
                      <a:pt x="578" y="112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90" y="0"/>
                      <a:pt x="590" y="0"/>
                      <a:pt x="590" y="0"/>
                    </a:cubicBezTo>
                    <a:cubicBezTo>
                      <a:pt x="590" y="112"/>
                      <a:pt x="590" y="112"/>
                      <a:pt x="590" y="112"/>
                    </a:cubicBezTo>
                    <a:cubicBezTo>
                      <a:pt x="590" y="163"/>
                      <a:pt x="549" y="204"/>
                      <a:pt x="499" y="204"/>
                    </a:cubicBezTo>
                    <a:cubicBezTo>
                      <a:pt x="333" y="204"/>
                      <a:pt x="333" y="204"/>
                      <a:pt x="333" y="204"/>
                    </a:cubicBezTo>
                    <a:cubicBezTo>
                      <a:pt x="289" y="204"/>
                      <a:pt x="253" y="239"/>
                      <a:pt x="253" y="283"/>
                    </a:cubicBezTo>
                    <a:cubicBezTo>
                      <a:pt x="253" y="434"/>
                      <a:pt x="253" y="434"/>
                      <a:pt x="253" y="434"/>
                    </a:cubicBezTo>
                    <a:cubicBezTo>
                      <a:pt x="253" y="485"/>
                      <a:pt x="212" y="526"/>
                      <a:pt x="162" y="52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335"/>
              <p:cNvSpPr>
                <a:spLocks/>
              </p:cNvSpPr>
              <p:nvPr/>
            </p:nvSpPr>
            <p:spPr bwMode="gray">
              <a:xfrm>
                <a:off x="9839201" y="3534349"/>
                <a:ext cx="1252218" cy="700392"/>
              </a:xfrm>
              <a:custGeom>
                <a:avLst/>
                <a:gdLst>
                  <a:gd name="T0" fmla="*/ 194 w 470"/>
                  <a:gd name="T1" fmla="*/ 52 h 265"/>
                  <a:gd name="T2" fmla="*/ 283 w 470"/>
                  <a:gd name="T3" fmla="*/ 0 h 265"/>
                  <a:gd name="T4" fmla="*/ 386 w 470"/>
                  <a:gd name="T5" fmla="*/ 101 h 265"/>
                  <a:gd name="T6" fmla="*/ 387 w 470"/>
                  <a:gd name="T7" fmla="*/ 101 h 265"/>
                  <a:gd name="T8" fmla="*/ 470 w 470"/>
                  <a:gd name="T9" fmla="*/ 183 h 265"/>
                  <a:gd name="T10" fmla="*/ 387 w 470"/>
                  <a:gd name="T11" fmla="*/ 265 h 265"/>
                  <a:gd name="T12" fmla="*/ 66 w 470"/>
                  <a:gd name="T13" fmla="*/ 265 h 265"/>
                  <a:gd name="T14" fmla="*/ 0 w 470"/>
                  <a:gd name="T15" fmla="*/ 200 h 265"/>
                  <a:gd name="T16" fmla="*/ 64 w 470"/>
                  <a:gd name="T17" fmla="*/ 134 h 265"/>
                  <a:gd name="T18" fmla="*/ 63 w 470"/>
                  <a:gd name="T19" fmla="*/ 118 h 265"/>
                  <a:gd name="T20" fmla="*/ 145 w 470"/>
                  <a:gd name="T21" fmla="*/ 35 h 265"/>
                  <a:gd name="T22" fmla="*/ 194 w 470"/>
                  <a:gd name="T23" fmla="*/ 52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70" h="265">
                    <a:moveTo>
                      <a:pt x="194" y="52"/>
                    </a:moveTo>
                    <a:cubicBezTo>
                      <a:pt x="212" y="21"/>
                      <a:pt x="245" y="0"/>
                      <a:pt x="283" y="0"/>
                    </a:cubicBezTo>
                    <a:cubicBezTo>
                      <a:pt x="340" y="0"/>
                      <a:pt x="385" y="45"/>
                      <a:pt x="386" y="101"/>
                    </a:cubicBezTo>
                    <a:cubicBezTo>
                      <a:pt x="387" y="101"/>
                      <a:pt x="387" y="101"/>
                      <a:pt x="387" y="101"/>
                    </a:cubicBezTo>
                    <a:cubicBezTo>
                      <a:pt x="433" y="101"/>
                      <a:pt x="470" y="138"/>
                      <a:pt x="470" y="183"/>
                    </a:cubicBezTo>
                    <a:cubicBezTo>
                      <a:pt x="470" y="229"/>
                      <a:pt x="433" y="265"/>
                      <a:pt x="387" y="265"/>
                    </a:cubicBezTo>
                    <a:cubicBezTo>
                      <a:pt x="66" y="265"/>
                      <a:pt x="66" y="265"/>
                      <a:pt x="66" y="265"/>
                    </a:cubicBezTo>
                    <a:cubicBezTo>
                      <a:pt x="30" y="265"/>
                      <a:pt x="0" y="236"/>
                      <a:pt x="0" y="200"/>
                    </a:cubicBezTo>
                    <a:cubicBezTo>
                      <a:pt x="0" y="164"/>
                      <a:pt x="29" y="135"/>
                      <a:pt x="64" y="134"/>
                    </a:cubicBezTo>
                    <a:cubicBezTo>
                      <a:pt x="63" y="129"/>
                      <a:pt x="63" y="123"/>
                      <a:pt x="63" y="118"/>
                    </a:cubicBezTo>
                    <a:cubicBezTo>
                      <a:pt x="63" y="72"/>
                      <a:pt x="99" y="35"/>
                      <a:pt x="145" y="35"/>
                    </a:cubicBezTo>
                    <a:cubicBezTo>
                      <a:pt x="163" y="35"/>
                      <a:pt x="180" y="41"/>
                      <a:pt x="194" y="5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336"/>
              <p:cNvSpPr>
                <a:spLocks/>
              </p:cNvSpPr>
              <p:nvPr/>
            </p:nvSpPr>
            <p:spPr bwMode="gray">
              <a:xfrm>
                <a:off x="9889917" y="3826327"/>
                <a:ext cx="1209770" cy="415383"/>
              </a:xfrm>
              <a:custGeom>
                <a:avLst/>
                <a:gdLst>
                  <a:gd name="T0" fmla="*/ 405 w 454"/>
                  <a:gd name="T1" fmla="*/ 0 h 157"/>
                  <a:gd name="T2" fmla="*/ 428 w 454"/>
                  <a:gd name="T3" fmla="*/ 57 h 157"/>
                  <a:gd name="T4" fmla="*/ 346 w 454"/>
                  <a:gd name="T5" fmla="*/ 139 h 157"/>
                  <a:gd name="T6" fmla="*/ 24 w 454"/>
                  <a:gd name="T7" fmla="*/ 139 h 157"/>
                  <a:gd name="T8" fmla="*/ 0 w 454"/>
                  <a:gd name="T9" fmla="*/ 135 h 157"/>
                  <a:gd name="T10" fmla="*/ 50 w 454"/>
                  <a:gd name="T11" fmla="*/ 157 h 157"/>
                  <a:gd name="T12" fmla="*/ 371 w 454"/>
                  <a:gd name="T13" fmla="*/ 157 h 157"/>
                  <a:gd name="T14" fmla="*/ 454 w 454"/>
                  <a:gd name="T15" fmla="*/ 75 h 157"/>
                  <a:gd name="T16" fmla="*/ 405 w 454"/>
                  <a:gd name="T17" fmla="*/ 0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4" h="157">
                    <a:moveTo>
                      <a:pt x="405" y="0"/>
                    </a:moveTo>
                    <a:cubicBezTo>
                      <a:pt x="420" y="15"/>
                      <a:pt x="428" y="35"/>
                      <a:pt x="428" y="57"/>
                    </a:cubicBezTo>
                    <a:cubicBezTo>
                      <a:pt x="428" y="102"/>
                      <a:pt x="391" y="139"/>
                      <a:pt x="346" y="139"/>
                    </a:cubicBezTo>
                    <a:cubicBezTo>
                      <a:pt x="24" y="139"/>
                      <a:pt x="24" y="139"/>
                      <a:pt x="24" y="139"/>
                    </a:cubicBezTo>
                    <a:cubicBezTo>
                      <a:pt x="16" y="139"/>
                      <a:pt x="8" y="138"/>
                      <a:pt x="0" y="135"/>
                    </a:cubicBezTo>
                    <a:cubicBezTo>
                      <a:pt x="12" y="149"/>
                      <a:pt x="30" y="157"/>
                      <a:pt x="50" y="157"/>
                    </a:cubicBezTo>
                    <a:cubicBezTo>
                      <a:pt x="371" y="157"/>
                      <a:pt x="371" y="157"/>
                      <a:pt x="371" y="157"/>
                    </a:cubicBezTo>
                    <a:cubicBezTo>
                      <a:pt x="417" y="157"/>
                      <a:pt x="454" y="121"/>
                      <a:pt x="454" y="75"/>
                    </a:cubicBezTo>
                    <a:cubicBezTo>
                      <a:pt x="454" y="42"/>
                      <a:pt x="434" y="13"/>
                      <a:pt x="405" y="0"/>
                    </a:cubicBez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337"/>
              <p:cNvSpPr>
                <a:spLocks/>
              </p:cNvSpPr>
              <p:nvPr/>
            </p:nvSpPr>
            <p:spPr bwMode="gray">
              <a:xfrm>
                <a:off x="8468736" y="5526374"/>
                <a:ext cx="81865" cy="133408"/>
              </a:xfrm>
              <a:custGeom>
                <a:avLst/>
                <a:gdLst>
                  <a:gd name="T0" fmla="*/ 22 w 31"/>
                  <a:gd name="T1" fmla="*/ 0 h 51"/>
                  <a:gd name="T2" fmla="*/ 0 w 31"/>
                  <a:gd name="T3" fmla="*/ 0 h 51"/>
                  <a:gd name="T4" fmla="*/ 0 w 31"/>
                  <a:gd name="T5" fmla="*/ 51 h 51"/>
                  <a:gd name="T6" fmla="*/ 22 w 31"/>
                  <a:gd name="T7" fmla="*/ 51 h 51"/>
                  <a:gd name="T8" fmla="*/ 31 w 31"/>
                  <a:gd name="T9" fmla="*/ 43 h 51"/>
                  <a:gd name="T10" fmla="*/ 31 w 31"/>
                  <a:gd name="T11" fmla="*/ 9 h 51"/>
                  <a:gd name="T12" fmla="*/ 22 w 31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" h="51">
                    <a:moveTo>
                      <a:pt x="2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22" y="51"/>
                      <a:pt x="22" y="51"/>
                      <a:pt x="22" y="51"/>
                    </a:cubicBezTo>
                    <a:cubicBezTo>
                      <a:pt x="27" y="51"/>
                      <a:pt x="31" y="48"/>
                      <a:pt x="31" y="43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4"/>
                      <a:pt x="27" y="0"/>
                      <a:pt x="2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338"/>
              <p:cNvSpPr>
                <a:spLocks/>
              </p:cNvSpPr>
              <p:nvPr/>
            </p:nvSpPr>
            <p:spPr bwMode="gray">
              <a:xfrm>
                <a:off x="8911409" y="5550630"/>
                <a:ext cx="69737" cy="81863"/>
              </a:xfrm>
              <a:custGeom>
                <a:avLst/>
                <a:gdLst>
                  <a:gd name="T0" fmla="*/ 11 w 26"/>
                  <a:gd name="T1" fmla="*/ 31 h 31"/>
                  <a:gd name="T2" fmla="*/ 26 w 26"/>
                  <a:gd name="T3" fmla="*/ 16 h 31"/>
                  <a:gd name="T4" fmla="*/ 11 w 26"/>
                  <a:gd name="T5" fmla="*/ 0 h 31"/>
                  <a:gd name="T6" fmla="*/ 0 w 26"/>
                  <a:gd name="T7" fmla="*/ 0 h 31"/>
                  <a:gd name="T8" fmla="*/ 0 w 26"/>
                  <a:gd name="T9" fmla="*/ 31 h 31"/>
                  <a:gd name="T10" fmla="*/ 11 w 26"/>
                  <a:gd name="T11" fmla="*/ 3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31">
                    <a:moveTo>
                      <a:pt x="11" y="31"/>
                    </a:moveTo>
                    <a:cubicBezTo>
                      <a:pt x="19" y="31"/>
                      <a:pt x="26" y="24"/>
                      <a:pt x="26" y="16"/>
                    </a:cubicBezTo>
                    <a:cubicBezTo>
                      <a:pt x="26" y="7"/>
                      <a:pt x="19" y="0"/>
                      <a:pt x="1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1"/>
                      <a:pt x="0" y="31"/>
                      <a:pt x="0" y="31"/>
                    </a:cubicBezTo>
                    <a:lnTo>
                      <a:pt x="11" y="31"/>
                    </a:lnTo>
                    <a:close/>
                  </a:path>
                </a:pathLst>
              </a:cu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339"/>
              <p:cNvSpPr>
                <a:spLocks/>
              </p:cNvSpPr>
              <p:nvPr/>
            </p:nvSpPr>
            <p:spPr bwMode="gray">
              <a:xfrm>
                <a:off x="8502087" y="5489990"/>
                <a:ext cx="412352" cy="203143"/>
              </a:xfrm>
              <a:custGeom>
                <a:avLst/>
                <a:gdLst>
                  <a:gd name="T0" fmla="*/ 154 w 154"/>
                  <a:gd name="T1" fmla="*/ 23 h 77"/>
                  <a:gd name="T2" fmla="*/ 121 w 154"/>
                  <a:gd name="T3" fmla="*/ 4 h 77"/>
                  <a:gd name="T4" fmla="*/ 105 w 154"/>
                  <a:gd name="T5" fmla="*/ 0 h 77"/>
                  <a:gd name="T6" fmla="*/ 8 w 154"/>
                  <a:gd name="T7" fmla="*/ 0 h 77"/>
                  <a:gd name="T8" fmla="*/ 0 w 154"/>
                  <a:gd name="T9" fmla="*/ 9 h 77"/>
                  <a:gd name="T10" fmla="*/ 0 w 154"/>
                  <a:gd name="T11" fmla="*/ 68 h 77"/>
                  <a:gd name="T12" fmla="*/ 8 w 154"/>
                  <a:gd name="T13" fmla="*/ 77 h 77"/>
                  <a:gd name="T14" fmla="*/ 105 w 154"/>
                  <a:gd name="T15" fmla="*/ 77 h 77"/>
                  <a:gd name="T16" fmla="*/ 121 w 154"/>
                  <a:gd name="T17" fmla="*/ 73 h 77"/>
                  <a:gd name="T18" fmla="*/ 154 w 154"/>
                  <a:gd name="T19" fmla="*/ 54 h 77"/>
                  <a:gd name="T20" fmla="*/ 154 w 154"/>
                  <a:gd name="T21" fmla="*/ 23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4" h="77">
                    <a:moveTo>
                      <a:pt x="154" y="23"/>
                    </a:moveTo>
                    <a:cubicBezTo>
                      <a:pt x="121" y="4"/>
                      <a:pt x="121" y="4"/>
                      <a:pt x="121" y="4"/>
                    </a:cubicBezTo>
                    <a:cubicBezTo>
                      <a:pt x="117" y="2"/>
                      <a:pt x="110" y="0"/>
                      <a:pt x="10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3"/>
                      <a:pt x="4" y="77"/>
                      <a:pt x="8" y="77"/>
                    </a:cubicBezTo>
                    <a:cubicBezTo>
                      <a:pt x="105" y="77"/>
                      <a:pt x="105" y="77"/>
                      <a:pt x="105" y="77"/>
                    </a:cubicBezTo>
                    <a:cubicBezTo>
                      <a:pt x="110" y="77"/>
                      <a:pt x="117" y="75"/>
                      <a:pt x="121" y="73"/>
                    </a:cubicBezTo>
                    <a:cubicBezTo>
                      <a:pt x="154" y="54"/>
                      <a:pt x="154" y="54"/>
                      <a:pt x="154" y="54"/>
                    </a:cubicBezTo>
                    <a:lnTo>
                      <a:pt x="154" y="23"/>
                    </a:lnTo>
                    <a:close/>
                  </a:path>
                </a:pathLst>
              </a:custGeom>
              <a:solidFill>
                <a:srgbClr val="FF8C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340"/>
              <p:cNvSpPr>
                <a:spLocks/>
              </p:cNvSpPr>
              <p:nvPr/>
            </p:nvSpPr>
            <p:spPr bwMode="gray">
              <a:xfrm>
                <a:off x="8502087" y="5493023"/>
                <a:ext cx="412352" cy="200112"/>
              </a:xfrm>
              <a:custGeom>
                <a:avLst/>
                <a:gdLst>
                  <a:gd name="T0" fmla="*/ 5 w 154"/>
                  <a:gd name="T1" fmla="*/ 0 h 76"/>
                  <a:gd name="T2" fmla="*/ 5 w 154"/>
                  <a:gd name="T3" fmla="*/ 59 h 76"/>
                  <a:gd name="T4" fmla="*/ 13 w 154"/>
                  <a:gd name="T5" fmla="*/ 67 h 76"/>
                  <a:gd name="T6" fmla="*/ 110 w 154"/>
                  <a:gd name="T7" fmla="*/ 67 h 76"/>
                  <a:gd name="T8" fmla="*/ 126 w 154"/>
                  <a:gd name="T9" fmla="*/ 64 h 76"/>
                  <a:gd name="T10" fmla="*/ 154 w 154"/>
                  <a:gd name="T11" fmla="*/ 47 h 76"/>
                  <a:gd name="T12" fmla="*/ 154 w 154"/>
                  <a:gd name="T13" fmla="*/ 53 h 76"/>
                  <a:gd name="T14" fmla="*/ 121 w 154"/>
                  <a:gd name="T15" fmla="*/ 72 h 76"/>
                  <a:gd name="T16" fmla="*/ 105 w 154"/>
                  <a:gd name="T17" fmla="*/ 76 h 76"/>
                  <a:gd name="T18" fmla="*/ 8 w 154"/>
                  <a:gd name="T19" fmla="*/ 76 h 76"/>
                  <a:gd name="T20" fmla="*/ 0 w 154"/>
                  <a:gd name="T21" fmla="*/ 67 h 76"/>
                  <a:gd name="T22" fmla="*/ 0 w 154"/>
                  <a:gd name="T23" fmla="*/ 8 h 76"/>
                  <a:gd name="T24" fmla="*/ 5 w 154"/>
                  <a:gd name="T25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4" h="76">
                    <a:moveTo>
                      <a:pt x="5" y="0"/>
                    </a:moveTo>
                    <a:cubicBezTo>
                      <a:pt x="5" y="59"/>
                      <a:pt x="5" y="59"/>
                      <a:pt x="5" y="59"/>
                    </a:cubicBezTo>
                    <a:cubicBezTo>
                      <a:pt x="5" y="64"/>
                      <a:pt x="9" y="67"/>
                      <a:pt x="13" y="67"/>
                    </a:cubicBezTo>
                    <a:cubicBezTo>
                      <a:pt x="110" y="67"/>
                      <a:pt x="110" y="67"/>
                      <a:pt x="110" y="67"/>
                    </a:cubicBezTo>
                    <a:cubicBezTo>
                      <a:pt x="115" y="67"/>
                      <a:pt x="122" y="66"/>
                      <a:pt x="126" y="64"/>
                    </a:cubicBezTo>
                    <a:cubicBezTo>
                      <a:pt x="154" y="47"/>
                      <a:pt x="154" y="47"/>
                      <a:pt x="154" y="47"/>
                    </a:cubicBezTo>
                    <a:cubicBezTo>
                      <a:pt x="154" y="53"/>
                      <a:pt x="154" y="53"/>
                      <a:pt x="154" y="53"/>
                    </a:cubicBezTo>
                    <a:cubicBezTo>
                      <a:pt x="121" y="72"/>
                      <a:pt x="121" y="72"/>
                      <a:pt x="121" y="72"/>
                    </a:cubicBezTo>
                    <a:cubicBezTo>
                      <a:pt x="117" y="74"/>
                      <a:pt x="110" y="76"/>
                      <a:pt x="105" y="76"/>
                    </a:cubicBezTo>
                    <a:cubicBezTo>
                      <a:pt x="8" y="76"/>
                      <a:pt x="8" y="76"/>
                      <a:pt x="8" y="76"/>
                    </a:cubicBezTo>
                    <a:cubicBezTo>
                      <a:pt x="4" y="76"/>
                      <a:pt x="0" y="72"/>
                      <a:pt x="0" y="6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5"/>
                      <a:pt x="2" y="2"/>
                      <a:pt x="5" y="0"/>
                    </a:cubicBezTo>
                    <a:close/>
                  </a:path>
                </a:pathLst>
              </a:custGeom>
              <a:solidFill>
                <a:srgbClr val="DB7A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Rectangle 341"/>
              <p:cNvSpPr>
                <a:spLocks noChangeArrowheads="1"/>
              </p:cNvSpPr>
              <p:nvPr/>
            </p:nvSpPr>
            <p:spPr bwMode="gray">
              <a:xfrm>
                <a:off x="8468736" y="5626431"/>
                <a:ext cx="33353" cy="33351"/>
              </a:xfrm>
              <a:prstGeom prst="rect">
                <a:avLst/>
              </a:prstGeom>
              <a:solidFill>
                <a:srgbClr val="969696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342"/>
              <p:cNvSpPr>
                <a:spLocks/>
              </p:cNvSpPr>
              <p:nvPr/>
            </p:nvSpPr>
            <p:spPr bwMode="gray">
              <a:xfrm>
                <a:off x="8911409" y="5587014"/>
                <a:ext cx="69737" cy="45479"/>
              </a:xfrm>
              <a:custGeom>
                <a:avLst/>
                <a:gdLst>
                  <a:gd name="T0" fmla="*/ 26 w 26"/>
                  <a:gd name="T1" fmla="*/ 0 h 18"/>
                  <a:gd name="T2" fmla="*/ 26 w 26"/>
                  <a:gd name="T3" fmla="*/ 3 h 18"/>
                  <a:gd name="T4" fmla="*/ 11 w 26"/>
                  <a:gd name="T5" fmla="*/ 18 h 18"/>
                  <a:gd name="T6" fmla="*/ 0 w 26"/>
                  <a:gd name="T7" fmla="*/ 18 h 18"/>
                  <a:gd name="T8" fmla="*/ 0 w 26"/>
                  <a:gd name="T9" fmla="*/ 13 h 18"/>
                  <a:gd name="T10" fmla="*/ 11 w 26"/>
                  <a:gd name="T11" fmla="*/ 13 h 18"/>
                  <a:gd name="T12" fmla="*/ 26 w 26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" h="18">
                    <a:moveTo>
                      <a:pt x="26" y="0"/>
                    </a:moveTo>
                    <a:cubicBezTo>
                      <a:pt x="26" y="1"/>
                      <a:pt x="26" y="2"/>
                      <a:pt x="26" y="3"/>
                    </a:cubicBezTo>
                    <a:cubicBezTo>
                      <a:pt x="26" y="11"/>
                      <a:pt x="19" y="18"/>
                      <a:pt x="11" y="18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9" y="13"/>
                      <a:pt x="25" y="7"/>
                      <a:pt x="26" y="0"/>
                    </a:cubicBezTo>
                    <a:close/>
                  </a:path>
                </a:pathLst>
              </a:custGeom>
              <a:solidFill>
                <a:srgbClr val="DB7A0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343"/>
              <p:cNvSpPr>
                <a:spLocks/>
              </p:cNvSpPr>
              <p:nvPr/>
            </p:nvSpPr>
            <p:spPr bwMode="gray">
              <a:xfrm>
                <a:off x="7022470" y="6469328"/>
                <a:ext cx="66704" cy="148567"/>
              </a:xfrm>
              <a:custGeom>
                <a:avLst/>
                <a:gdLst>
                  <a:gd name="T0" fmla="*/ 22 w 22"/>
                  <a:gd name="T1" fmla="*/ 0 h 49"/>
                  <a:gd name="T2" fmla="*/ 19 w 22"/>
                  <a:gd name="T3" fmla="*/ 0 h 49"/>
                  <a:gd name="T4" fmla="*/ 0 w 22"/>
                  <a:gd name="T5" fmla="*/ 34 h 49"/>
                  <a:gd name="T6" fmla="*/ 0 w 22"/>
                  <a:gd name="T7" fmla="*/ 49 h 49"/>
                  <a:gd name="T8" fmla="*/ 22 w 22"/>
                  <a:gd name="T9" fmla="*/ 49 h 49"/>
                  <a:gd name="T10" fmla="*/ 22 w 22"/>
                  <a:gd name="T1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49">
                    <a:moveTo>
                      <a:pt x="22" y="0"/>
                    </a:moveTo>
                    <a:lnTo>
                      <a:pt x="19" y="0"/>
                    </a:lnTo>
                    <a:lnTo>
                      <a:pt x="0" y="34"/>
                    </a:lnTo>
                    <a:lnTo>
                      <a:pt x="0" y="49"/>
                    </a:lnTo>
                    <a:lnTo>
                      <a:pt x="22" y="49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398ACA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344"/>
              <p:cNvSpPr>
                <a:spLocks/>
              </p:cNvSpPr>
              <p:nvPr/>
            </p:nvSpPr>
            <p:spPr bwMode="gray">
              <a:xfrm>
                <a:off x="7022470" y="6469328"/>
                <a:ext cx="66704" cy="148567"/>
              </a:xfrm>
              <a:custGeom>
                <a:avLst/>
                <a:gdLst>
                  <a:gd name="T0" fmla="*/ 22 w 22"/>
                  <a:gd name="T1" fmla="*/ 0 h 49"/>
                  <a:gd name="T2" fmla="*/ 19 w 22"/>
                  <a:gd name="T3" fmla="*/ 0 h 49"/>
                  <a:gd name="T4" fmla="*/ 0 w 22"/>
                  <a:gd name="T5" fmla="*/ 34 h 49"/>
                  <a:gd name="T6" fmla="*/ 0 w 22"/>
                  <a:gd name="T7" fmla="*/ 49 h 49"/>
                  <a:gd name="T8" fmla="*/ 22 w 22"/>
                  <a:gd name="T9" fmla="*/ 49 h 49"/>
                  <a:gd name="T10" fmla="*/ 22 w 22"/>
                  <a:gd name="T11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49">
                    <a:moveTo>
                      <a:pt x="22" y="0"/>
                    </a:moveTo>
                    <a:lnTo>
                      <a:pt x="19" y="0"/>
                    </a:lnTo>
                    <a:lnTo>
                      <a:pt x="0" y="34"/>
                    </a:lnTo>
                    <a:lnTo>
                      <a:pt x="0" y="49"/>
                    </a:lnTo>
                    <a:lnTo>
                      <a:pt x="22" y="49"/>
                    </a:lnTo>
                    <a:lnTo>
                      <a:pt x="2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45"/>
              <p:cNvSpPr>
                <a:spLocks/>
              </p:cNvSpPr>
              <p:nvPr/>
            </p:nvSpPr>
            <p:spPr bwMode="gray">
              <a:xfrm>
                <a:off x="6588895" y="6572416"/>
                <a:ext cx="433577" cy="45479"/>
              </a:xfrm>
              <a:custGeom>
                <a:avLst/>
                <a:gdLst>
                  <a:gd name="T0" fmla="*/ 143 w 143"/>
                  <a:gd name="T1" fmla="*/ 0 h 15"/>
                  <a:gd name="T2" fmla="*/ 143 w 143"/>
                  <a:gd name="T3" fmla="*/ 0 h 15"/>
                  <a:gd name="T4" fmla="*/ 126 w 143"/>
                  <a:gd name="T5" fmla="*/ 0 h 15"/>
                  <a:gd name="T6" fmla="*/ 101 w 143"/>
                  <a:gd name="T7" fmla="*/ 0 h 15"/>
                  <a:gd name="T8" fmla="*/ 84 w 143"/>
                  <a:gd name="T9" fmla="*/ 0 h 15"/>
                  <a:gd name="T10" fmla="*/ 59 w 143"/>
                  <a:gd name="T11" fmla="*/ 0 h 15"/>
                  <a:gd name="T12" fmla="*/ 43 w 143"/>
                  <a:gd name="T13" fmla="*/ 0 h 15"/>
                  <a:gd name="T14" fmla="*/ 18 w 143"/>
                  <a:gd name="T15" fmla="*/ 0 h 15"/>
                  <a:gd name="T16" fmla="*/ 0 w 143"/>
                  <a:gd name="T17" fmla="*/ 0 h 15"/>
                  <a:gd name="T18" fmla="*/ 18 w 143"/>
                  <a:gd name="T19" fmla="*/ 0 h 15"/>
                  <a:gd name="T20" fmla="*/ 18 w 143"/>
                  <a:gd name="T21" fmla="*/ 15 h 15"/>
                  <a:gd name="T22" fmla="*/ 43 w 143"/>
                  <a:gd name="T23" fmla="*/ 15 h 15"/>
                  <a:gd name="T24" fmla="*/ 43 w 143"/>
                  <a:gd name="T25" fmla="*/ 0 h 15"/>
                  <a:gd name="T26" fmla="*/ 59 w 143"/>
                  <a:gd name="T27" fmla="*/ 0 h 15"/>
                  <a:gd name="T28" fmla="*/ 59 w 143"/>
                  <a:gd name="T29" fmla="*/ 15 h 15"/>
                  <a:gd name="T30" fmla="*/ 84 w 143"/>
                  <a:gd name="T31" fmla="*/ 15 h 15"/>
                  <a:gd name="T32" fmla="*/ 84 w 143"/>
                  <a:gd name="T33" fmla="*/ 0 h 15"/>
                  <a:gd name="T34" fmla="*/ 101 w 143"/>
                  <a:gd name="T35" fmla="*/ 0 h 15"/>
                  <a:gd name="T36" fmla="*/ 101 w 143"/>
                  <a:gd name="T37" fmla="*/ 15 h 15"/>
                  <a:gd name="T38" fmla="*/ 126 w 143"/>
                  <a:gd name="T39" fmla="*/ 15 h 15"/>
                  <a:gd name="T40" fmla="*/ 126 w 143"/>
                  <a:gd name="T41" fmla="*/ 0 h 15"/>
                  <a:gd name="T42" fmla="*/ 143 w 143"/>
                  <a:gd name="T43" fmla="*/ 0 h 15"/>
                  <a:gd name="T44" fmla="*/ 143 w 143"/>
                  <a:gd name="T45" fmla="*/ 15 h 15"/>
                  <a:gd name="T46" fmla="*/ 143 w 143"/>
                  <a:gd name="T4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3" h="15">
                    <a:moveTo>
                      <a:pt x="143" y="0"/>
                    </a:moveTo>
                    <a:lnTo>
                      <a:pt x="143" y="0"/>
                    </a:lnTo>
                    <a:lnTo>
                      <a:pt x="126" y="0"/>
                    </a:lnTo>
                    <a:lnTo>
                      <a:pt x="101" y="0"/>
                    </a:lnTo>
                    <a:lnTo>
                      <a:pt x="84" y="0"/>
                    </a:lnTo>
                    <a:lnTo>
                      <a:pt x="59" y="0"/>
                    </a:lnTo>
                    <a:lnTo>
                      <a:pt x="43" y="0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15"/>
                    </a:lnTo>
                    <a:lnTo>
                      <a:pt x="43" y="15"/>
                    </a:lnTo>
                    <a:lnTo>
                      <a:pt x="43" y="0"/>
                    </a:lnTo>
                    <a:lnTo>
                      <a:pt x="59" y="0"/>
                    </a:lnTo>
                    <a:lnTo>
                      <a:pt x="59" y="15"/>
                    </a:lnTo>
                    <a:lnTo>
                      <a:pt x="84" y="15"/>
                    </a:lnTo>
                    <a:lnTo>
                      <a:pt x="84" y="0"/>
                    </a:lnTo>
                    <a:lnTo>
                      <a:pt x="101" y="0"/>
                    </a:lnTo>
                    <a:lnTo>
                      <a:pt x="101" y="15"/>
                    </a:lnTo>
                    <a:lnTo>
                      <a:pt x="126" y="15"/>
                    </a:lnTo>
                    <a:lnTo>
                      <a:pt x="126" y="0"/>
                    </a:lnTo>
                    <a:lnTo>
                      <a:pt x="143" y="0"/>
                    </a:lnTo>
                    <a:lnTo>
                      <a:pt x="143" y="15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398ACA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46"/>
              <p:cNvSpPr>
                <a:spLocks/>
              </p:cNvSpPr>
              <p:nvPr/>
            </p:nvSpPr>
            <p:spPr bwMode="gray">
              <a:xfrm>
                <a:off x="6588895" y="6572416"/>
                <a:ext cx="433577" cy="45479"/>
              </a:xfrm>
              <a:custGeom>
                <a:avLst/>
                <a:gdLst>
                  <a:gd name="T0" fmla="*/ 143 w 143"/>
                  <a:gd name="T1" fmla="*/ 0 h 15"/>
                  <a:gd name="T2" fmla="*/ 143 w 143"/>
                  <a:gd name="T3" fmla="*/ 0 h 15"/>
                  <a:gd name="T4" fmla="*/ 126 w 143"/>
                  <a:gd name="T5" fmla="*/ 0 h 15"/>
                  <a:gd name="T6" fmla="*/ 101 w 143"/>
                  <a:gd name="T7" fmla="*/ 0 h 15"/>
                  <a:gd name="T8" fmla="*/ 84 w 143"/>
                  <a:gd name="T9" fmla="*/ 0 h 15"/>
                  <a:gd name="T10" fmla="*/ 59 w 143"/>
                  <a:gd name="T11" fmla="*/ 0 h 15"/>
                  <a:gd name="T12" fmla="*/ 43 w 143"/>
                  <a:gd name="T13" fmla="*/ 0 h 15"/>
                  <a:gd name="T14" fmla="*/ 18 w 143"/>
                  <a:gd name="T15" fmla="*/ 0 h 15"/>
                  <a:gd name="T16" fmla="*/ 0 w 143"/>
                  <a:gd name="T17" fmla="*/ 0 h 15"/>
                  <a:gd name="T18" fmla="*/ 18 w 143"/>
                  <a:gd name="T19" fmla="*/ 0 h 15"/>
                  <a:gd name="T20" fmla="*/ 18 w 143"/>
                  <a:gd name="T21" fmla="*/ 15 h 15"/>
                  <a:gd name="T22" fmla="*/ 43 w 143"/>
                  <a:gd name="T23" fmla="*/ 15 h 15"/>
                  <a:gd name="T24" fmla="*/ 43 w 143"/>
                  <a:gd name="T25" fmla="*/ 0 h 15"/>
                  <a:gd name="T26" fmla="*/ 59 w 143"/>
                  <a:gd name="T27" fmla="*/ 0 h 15"/>
                  <a:gd name="T28" fmla="*/ 59 w 143"/>
                  <a:gd name="T29" fmla="*/ 15 h 15"/>
                  <a:gd name="T30" fmla="*/ 84 w 143"/>
                  <a:gd name="T31" fmla="*/ 15 h 15"/>
                  <a:gd name="T32" fmla="*/ 84 w 143"/>
                  <a:gd name="T33" fmla="*/ 0 h 15"/>
                  <a:gd name="T34" fmla="*/ 101 w 143"/>
                  <a:gd name="T35" fmla="*/ 0 h 15"/>
                  <a:gd name="T36" fmla="*/ 101 w 143"/>
                  <a:gd name="T37" fmla="*/ 15 h 15"/>
                  <a:gd name="T38" fmla="*/ 126 w 143"/>
                  <a:gd name="T39" fmla="*/ 15 h 15"/>
                  <a:gd name="T40" fmla="*/ 126 w 143"/>
                  <a:gd name="T41" fmla="*/ 0 h 15"/>
                  <a:gd name="T42" fmla="*/ 143 w 143"/>
                  <a:gd name="T43" fmla="*/ 0 h 15"/>
                  <a:gd name="T44" fmla="*/ 143 w 143"/>
                  <a:gd name="T45" fmla="*/ 15 h 15"/>
                  <a:gd name="T46" fmla="*/ 143 w 143"/>
                  <a:gd name="T47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3" h="15">
                    <a:moveTo>
                      <a:pt x="143" y="0"/>
                    </a:moveTo>
                    <a:lnTo>
                      <a:pt x="143" y="0"/>
                    </a:lnTo>
                    <a:lnTo>
                      <a:pt x="126" y="0"/>
                    </a:lnTo>
                    <a:lnTo>
                      <a:pt x="101" y="0"/>
                    </a:lnTo>
                    <a:lnTo>
                      <a:pt x="84" y="0"/>
                    </a:lnTo>
                    <a:lnTo>
                      <a:pt x="59" y="0"/>
                    </a:lnTo>
                    <a:lnTo>
                      <a:pt x="43" y="0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15"/>
                    </a:lnTo>
                    <a:lnTo>
                      <a:pt x="43" y="15"/>
                    </a:lnTo>
                    <a:lnTo>
                      <a:pt x="43" y="0"/>
                    </a:lnTo>
                    <a:lnTo>
                      <a:pt x="59" y="0"/>
                    </a:lnTo>
                    <a:lnTo>
                      <a:pt x="59" y="15"/>
                    </a:lnTo>
                    <a:lnTo>
                      <a:pt x="84" y="15"/>
                    </a:lnTo>
                    <a:lnTo>
                      <a:pt x="84" y="0"/>
                    </a:lnTo>
                    <a:lnTo>
                      <a:pt x="101" y="0"/>
                    </a:lnTo>
                    <a:lnTo>
                      <a:pt x="101" y="15"/>
                    </a:lnTo>
                    <a:lnTo>
                      <a:pt x="126" y="15"/>
                    </a:lnTo>
                    <a:lnTo>
                      <a:pt x="126" y="0"/>
                    </a:lnTo>
                    <a:lnTo>
                      <a:pt x="143" y="0"/>
                    </a:lnTo>
                    <a:lnTo>
                      <a:pt x="143" y="15"/>
                    </a:lnTo>
                    <a:lnTo>
                      <a:pt x="14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Rectangle 347"/>
              <p:cNvSpPr>
                <a:spLocks noChangeArrowheads="1"/>
              </p:cNvSpPr>
              <p:nvPr/>
            </p:nvSpPr>
            <p:spPr bwMode="gray">
              <a:xfrm>
                <a:off x="6970927" y="6572416"/>
                <a:ext cx="51545" cy="45479"/>
              </a:xfrm>
              <a:prstGeom prst="rect">
                <a:avLst/>
              </a:prstGeom>
              <a:solidFill>
                <a:srgbClr val="00168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Rectangle 348"/>
              <p:cNvSpPr>
                <a:spLocks noChangeArrowheads="1"/>
              </p:cNvSpPr>
              <p:nvPr/>
            </p:nvSpPr>
            <p:spPr bwMode="gray">
              <a:xfrm>
                <a:off x="6970927" y="6572416"/>
                <a:ext cx="51545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Rectangle 349"/>
              <p:cNvSpPr>
                <a:spLocks noChangeArrowheads="1"/>
              </p:cNvSpPr>
              <p:nvPr/>
            </p:nvSpPr>
            <p:spPr bwMode="gray">
              <a:xfrm>
                <a:off x="6843583" y="6572416"/>
                <a:ext cx="51545" cy="45479"/>
              </a:xfrm>
              <a:prstGeom prst="rect">
                <a:avLst/>
              </a:prstGeom>
              <a:solidFill>
                <a:srgbClr val="00168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Rectangle 350"/>
              <p:cNvSpPr>
                <a:spLocks noChangeArrowheads="1"/>
              </p:cNvSpPr>
              <p:nvPr/>
            </p:nvSpPr>
            <p:spPr bwMode="gray">
              <a:xfrm>
                <a:off x="6843583" y="6572416"/>
                <a:ext cx="51545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Rectangle 351"/>
              <p:cNvSpPr>
                <a:spLocks noChangeArrowheads="1"/>
              </p:cNvSpPr>
              <p:nvPr/>
            </p:nvSpPr>
            <p:spPr bwMode="gray">
              <a:xfrm>
                <a:off x="6719270" y="6572416"/>
                <a:ext cx="48512" cy="45479"/>
              </a:xfrm>
              <a:prstGeom prst="rect">
                <a:avLst/>
              </a:prstGeom>
              <a:solidFill>
                <a:srgbClr val="00168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Rectangle 352"/>
              <p:cNvSpPr>
                <a:spLocks noChangeArrowheads="1"/>
              </p:cNvSpPr>
              <p:nvPr/>
            </p:nvSpPr>
            <p:spPr bwMode="gray">
              <a:xfrm>
                <a:off x="6719270" y="6572416"/>
                <a:ext cx="48512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Rectangle 353"/>
              <p:cNvSpPr>
                <a:spLocks noChangeArrowheads="1"/>
              </p:cNvSpPr>
              <p:nvPr/>
            </p:nvSpPr>
            <p:spPr bwMode="gray">
              <a:xfrm>
                <a:off x="6588895" y="6572416"/>
                <a:ext cx="54576" cy="45479"/>
              </a:xfrm>
              <a:prstGeom prst="rect">
                <a:avLst/>
              </a:prstGeom>
              <a:solidFill>
                <a:srgbClr val="00168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Rectangle 354"/>
              <p:cNvSpPr>
                <a:spLocks noChangeArrowheads="1"/>
              </p:cNvSpPr>
              <p:nvPr/>
            </p:nvSpPr>
            <p:spPr bwMode="gray">
              <a:xfrm>
                <a:off x="6588895" y="6572416"/>
                <a:ext cx="54576" cy="454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142" name="MS logo gray - EM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4013" y="470067"/>
            <a:ext cx="1423303" cy="30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77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 bwMode="auto">
          <a:xfrm>
            <a:off x="8919698" y="0"/>
            <a:ext cx="3272302" cy="6857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GB" sz="2353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0" y="1189177"/>
            <a:ext cx="11655078" cy="2263268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4097" indent="0">
              <a:buNone/>
              <a:defRPr/>
            </a:lvl2pPr>
            <a:lvl3pPr marL="448193" indent="0">
              <a:buNone/>
              <a:defRPr/>
            </a:lvl3pPr>
            <a:lvl4pPr marL="672290" indent="0">
              <a:buNone/>
              <a:defRPr/>
            </a:lvl4pPr>
            <a:lvl5pPr marL="896386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9696216" y="816708"/>
            <a:ext cx="2068865" cy="5584865"/>
            <a:chOff x="7884037" y="649239"/>
            <a:chExt cx="2110350" cy="5696045"/>
          </a:xfrm>
        </p:grpSpPr>
        <p:sp>
          <p:nvSpPr>
            <p:cNvPr id="6" name="Freeform 30"/>
            <p:cNvSpPr>
              <a:spLocks/>
            </p:cNvSpPr>
            <p:nvPr/>
          </p:nvSpPr>
          <p:spPr bwMode="gray">
            <a:xfrm>
              <a:off x="8213481" y="649239"/>
              <a:ext cx="945360" cy="1184089"/>
            </a:xfrm>
            <a:custGeom>
              <a:avLst/>
              <a:gdLst>
                <a:gd name="T0" fmla="*/ 106 w 106"/>
                <a:gd name="T1" fmla="*/ 53 h 134"/>
                <a:gd name="T2" fmla="*/ 53 w 106"/>
                <a:gd name="T3" fmla="*/ 0 h 134"/>
                <a:gd name="T4" fmla="*/ 0 w 106"/>
                <a:gd name="T5" fmla="*/ 53 h 134"/>
                <a:gd name="T6" fmla="*/ 16 w 106"/>
                <a:gd name="T7" fmla="*/ 90 h 134"/>
                <a:gd name="T8" fmla="*/ 16 w 106"/>
                <a:gd name="T9" fmla="*/ 90 h 134"/>
                <a:gd name="T10" fmla="*/ 32 w 106"/>
                <a:gd name="T11" fmla="*/ 124 h 134"/>
                <a:gd name="T12" fmla="*/ 52 w 106"/>
                <a:gd name="T13" fmla="*/ 133 h 134"/>
                <a:gd name="T14" fmla="*/ 52 w 106"/>
                <a:gd name="T15" fmla="*/ 134 h 134"/>
                <a:gd name="T16" fmla="*/ 53 w 106"/>
                <a:gd name="T17" fmla="*/ 133 h 134"/>
                <a:gd name="T18" fmla="*/ 54 w 106"/>
                <a:gd name="T19" fmla="*/ 134 h 134"/>
                <a:gd name="T20" fmla="*/ 54 w 106"/>
                <a:gd name="T21" fmla="*/ 133 h 134"/>
                <a:gd name="T22" fmla="*/ 73 w 106"/>
                <a:gd name="T23" fmla="*/ 124 h 134"/>
                <a:gd name="T24" fmla="*/ 89 w 106"/>
                <a:gd name="T25" fmla="*/ 91 h 134"/>
                <a:gd name="T26" fmla="*/ 106 w 106"/>
                <a:gd name="T27" fmla="*/ 5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" h="134">
                  <a:moveTo>
                    <a:pt x="106" y="53"/>
                  </a:moveTo>
                  <a:cubicBezTo>
                    <a:pt x="106" y="24"/>
                    <a:pt x="82" y="0"/>
                    <a:pt x="53" y="0"/>
                  </a:cubicBezTo>
                  <a:cubicBezTo>
                    <a:pt x="24" y="0"/>
                    <a:pt x="0" y="24"/>
                    <a:pt x="0" y="53"/>
                  </a:cubicBezTo>
                  <a:cubicBezTo>
                    <a:pt x="0" y="68"/>
                    <a:pt x="6" y="81"/>
                    <a:pt x="16" y="90"/>
                  </a:cubicBezTo>
                  <a:cubicBezTo>
                    <a:pt x="16" y="90"/>
                    <a:pt x="16" y="90"/>
                    <a:pt x="16" y="90"/>
                  </a:cubicBezTo>
                  <a:cubicBezTo>
                    <a:pt x="32" y="107"/>
                    <a:pt x="32" y="124"/>
                    <a:pt x="32" y="124"/>
                  </a:cubicBezTo>
                  <a:cubicBezTo>
                    <a:pt x="52" y="133"/>
                    <a:pt x="52" y="133"/>
                    <a:pt x="52" y="133"/>
                  </a:cubicBezTo>
                  <a:cubicBezTo>
                    <a:pt x="52" y="134"/>
                    <a:pt x="52" y="134"/>
                    <a:pt x="52" y="134"/>
                  </a:cubicBezTo>
                  <a:cubicBezTo>
                    <a:pt x="53" y="133"/>
                    <a:pt x="53" y="133"/>
                    <a:pt x="53" y="133"/>
                  </a:cubicBezTo>
                  <a:cubicBezTo>
                    <a:pt x="54" y="134"/>
                    <a:pt x="54" y="134"/>
                    <a:pt x="54" y="134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73" y="124"/>
                    <a:pt x="73" y="124"/>
                    <a:pt x="73" y="124"/>
                  </a:cubicBezTo>
                  <a:cubicBezTo>
                    <a:pt x="73" y="124"/>
                    <a:pt x="74" y="107"/>
                    <a:pt x="89" y="91"/>
                  </a:cubicBezTo>
                  <a:cubicBezTo>
                    <a:pt x="99" y="81"/>
                    <a:pt x="106" y="68"/>
                    <a:pt x="106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Rectangle 31"/>
            <p:cNvSpPr>
              <a:spLocks noChangeArrowheads="1"/>
            </p:cNvSpPr>
            <p:nvPr/>
          </p:nvSpPr>
          <p:spPr bwMode="gray">
            <a:xfrm>
              <a:off x="8499955" y="1747386"/>
              <a:ext cx="362865" cy="210080"/>
            </a:xfrm>
            <a:prstGeom prst="rect">
              <a:avLst/>
            </a:pr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32"/>
            <p:cNvSpPr>
              <a:spLocks/>
            </p:cNvSpPr>
            <p:nvPr/>
          </p:nvSpPr>
          <p:spPr bwMode="gray">
            <a:xfrm>
              <a:off x="8571572" y="1957466"/>
              <a:ext cx="229178" cy="81168"/>
            </a:xfrm>
            <a:custGeom>
              <a:avLst/>
              <a:gdLst>
                <a:gd name="T0" fmla="*/ 5 w 48"/>
                <a:gd name="T1" fmla="*/ 17 h 17"/>
                <a:gd name="T2" fmla="*/ 41 w 48"/>
                <a:gd name="T3" fmla="*/ 17 h 17"/>
                <a:gd name="T4" fmla="*/ 48 w 48"/>
                <a:gd name="T5" fmla="*/ 0 h 17"/>
                <a:gd name="T6" fmla="*/ 0 w 48"/>
                <a:gd name="T7" fmla="*/ 0 h 17"/>
                <a:gd name="T8" fmla="*/ 5 w 48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17">
                  <a:moveTo>
                    <a:pt x="5" y="17"/>
                  </a:moveTo>
                  <a:lnTo>
                    <a:pt x="41" y="17"/>
                  </a:lnTo>
                  <a:lnTo>
                    <a:pt x="48" y="0"/>
                  </a:lnTo>
                  <a:lnTo>
                    <a:pt x="0" y="0"/>
                  </a:lnTo>
                  <a:lnTo>
                    <a:pt x="5" y="17"/>
                  </a:lnTo>
                  <a:close/>
                </a:path>
              </a:pathLst>
            </a:custGeom>
            <a:solidFill>
              <a:srgbClr val="50505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Line 33"/>
            <p:cNvSpPr>
              <a:spLocks noChangeShapeType="1"/>
            </p:cNvSpPr>
            <p:nvPr/>
          </p:nvSpPr>
          <p:spPr bwMode="gray">
            <a:xfrm>
              <a:off x="8499955" y="1890623"/>
              <a:ext cx="362865" cy="42974"/>
            </a:xfrm>
            <a:prstGeom prst="line">
              <a:avLst/>
            </a:prstGeom>
            <a:noFill/>
            <a:ln w="6350" cap="rnd">
              <a:solidFill>
                <a:srgbClr val="505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Line 34"/>
            <p:cNvSpPr>
              <a:spLocks noChangeShapeType="1"/>
            </p:cNvSpPr>
            <p:nvPr/>
          </p:nvSpPr>
          <p:spPr bwMode="gray">
            <a:xfrm>
              <a:off x="8499955" y="1833328"/>
              <a:ext cx="362865" cy="38197"/>
            </a:xfrm>
            <a:prstGeom prst="line">
              <a:avLst/>
            </a:prstGeom>
            <a:noFill/>
            <a:ln w="6350" cap="rnd">
              <a:solidFill>
                <a:srgbClr val="505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Line 35"/>
            <p:cNvSpPr>
              <a:spLocks noChangeShapeType="1"/>
            </p:cNvSpPr>
            <p:nvPr/>
          </p:nvSpPr>
          <p:spPr bwMode="gray">
            <a:xfrm>
              <a:off x="8499955" y="1780809"/>
              <a:ext cx="362865" cy="38197"/>
            </a:xfrm>
            <a:prstGeom prst="line">
              <a:avLst/>
            </a:prstGeom>
            <a:noFill/>
            <a:ln w="6350" cap="rnd">
              <a:solidFill>
                <a:srgbClr val="50505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Line 36"/>
            <p:cNvSpPr>
              <a:spLocks noChangeShapeType="1"/>
            </p:cNvSpPr>
            <p:nvPr/>
          </p:nvSpPr>
          <p:spPr bwMode="gray">
            <a:xfrm>
              <a:off x="7884037" y="6345284"/>
              <a:ext cx="2110350" cy="0"/>
            </a:xfrm>
            <a:prstGeom prst="line">
              <a:avLst/>
            </a:prstGeom>
            <a:noFill/>
            <a:ln w="50800" cap="rnd">
              <a:solidFill>
                <a:srgbClr val="C48C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7"/>
            <p:cNvSpPr>
              <a:spLocks/>
            </p:cNvSpPr>
            <p:nvPr/>
          </p:nvSpPr>
          <p:spPr bwMode="gray">
            <a:xfrm>
              <a:off x="8667061" y="2048184"/>
              <a:ext cx="1102924" cy="892844"/>
            </a:xfrm>
            <a:custGeom>
              <a:avLst/>
              <a:gdLst>
                <a:gd name="T0" fmla="*/ 116 w 124"/>
                <a:gd name="T1" fmla="*/ 99 h 101"/>
                <a:gd name="T2" fmla="*/ 102 w 124"/>
                <a:gd name="T3" fmla="*/ 91 h 101"/>
                <a:gd name="T4" fmla="*/ 99 w 124"/>
                <a:gd name="T5" fmla="*/ 73 h 101"/>
                <a:gd name="T6" fmla="*/ 105 w 124"/>
                <a:gd name="T7" fmla="*/ 66 h 101"/>
                <a:gd name="T8" fmla="*/ 110 w 124"/>
                <a:gd name="T9" fmla="*/ 50 h 101"/>
                <a:gd name="T10" fmla="*/ 105 w 124"/>
                <a:gd name="T11" fmla="*/ 43 h 101"/>
                <a:gd name="T12" fmla="*/ 80 w 124"/>
                <a:gd name="T13" fmla="*/ 46 h 101"/>
                <a:gd name="T14" fmla="*/ 53 w 124"/>
                <a:gd name="T15" fmla="*/ 46 h 101"/>
                <a:gd name="T16" fmla="*/ 50 w 124"/>
                <a:gd name="T17" fmla="*/ 35 h 101"/>
                <a:gd name="T18" fmla="*/ 52 w 124"/>
                <a:gd name="T19" fmla="*/ 27 h 101"/>
                <a:gd name="T20" fmla="*/ 53 w 124"/>
                <a:gd name="T21" fmla="*/ 14 h 101"/>
                <a:gd name="T22" fmla="*/ 30 w 124"/>
                <a:gd name="T23" fmla="*/ 14 h 101"/>
                <a:gd name="T24" fmla="*/ 4 w 124"/>
                <a:gd name="T25" fmla="*/ 13 h 101"/>
                <a:gd name="T26" fmla="*/ 0 w 124"/>
                <a:gd name="T27" fmla="*/ 0 h 101"/>
                <a:gd name="T28" fmla="*/ 1 w 124"/>
                <a:gd name="T29" fmla="*/ 0 h 101"/>
                <a:gd name="T30" fmla="*/ 4 w 124"/>
                <a:gd name="T31" fmla="*/ 12 h 101"/>
                <a:gd name="T32" fmla="*/ 30 w 124"/>
                <a:gd name="T33" fmla="*/ 13 h 101"/>
                <a:gd name="T34" fmla="*/ 54 w 124"/>
                <a:gd name="T35" fmla="*/ 14 h 101"/>
                <a:gd name="T36" fmla="*/ 53 w 124"/>
                <a:gd name="T37" fmla="*/ 28 h 101"/>
                <a:gd name="T38" fmla="*/ 51 w 124"/>
                <a:gd name="T39" fmla="*/ 35 h 101"/>
                <a:gd name="T40" fmla="*/ 54 w 124"/>
                <a:gd name="T41" fmla="*/ 45 h 101"/>
                <a:gd name="T42" fmla="*/ 80 w 124"/>
                <a:gd name="T43" fmla="*/ 45 h 101"/>
                <a:gd name="T44" fmla="*/ 105 w 124"/>
                <a:gd name="T45" fmla="*/ 42 h 101"/>
                <a:gd name="T46" fmla="*/ 111 w 124"/>
                <a:gd name="T47" fmla="*/ 50 h 101"/>
                <a:gd name="T48" fmla="*/ 105 w 124"/>
                <a:gd name="T49" fmla="*/ 67 h 101"/>
                <a:gd name="T50" fmla="*/ 100 w 124"/>
                <a:gd name="T51" fmla="*/ 73 h 101"/>
                <a:gd name="T52" fmla="*/ 102 w 124"/>
                <a:gd name="T53" fmla="*/ 91 h 101"/>
                <a:gd name="T54" fmla="*/ 123 w 124"/>
                <a:gd name="T55" fmla="*/ 96 h 101"/>
                <a:gd name="T56" fmla="*/ 124 w 124"/>
                <a:gd name="T57" fmla="*/ 97 h 101"/>
                <a:gd name="T58" fmla="*/ 116 w 124"/>
                <a:gd name="T59" fmla="*/ 99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4" h="101">
                  <a:moveTo>
                    <a:pt x="116" y="99"/>
                  </a:moveTo>
                  <a:cubicBezTo>
                    <a:pt x="111" y="99"/>
                    <a:pt x="105" y="96"/>
                    <a:pt x="102" y="91"/>
                  </a:cubicBezTo>
                  <a:cubicBezTo>
                    <a:pt x="97" y="86"/>
                    <a:pt x="97" y="79"/>
                    <a:pt x="99" y="73"/>
                  </a:cubicBezTo>
                  <a:cubicBezTo>
                    <a:pt x="101" y="70"/>
                    <a:pt x="103" y="68"/>
                    <a:pt x="105" y="66"/>
                  </a:cubicBezTo>
                  <a:cubicBezTo>
                    <a:pt x="108" y="61"/>
                    <a:pt x="112" y="57"/>
                    <a:pt x="110" y="50"/>
                  </a:cubicBezTo>
                  <a:cubicBezTo>
                    <a:pt x="109" y="47"/>
                    <a:pt x="108" y="44"/>
                    <a:pt x="105" y="43"/>
                  </a:cubicBezTo>
                  <a:cubicBezTo>
                    <a:pt x="98" y="38"/>
                    <a:pt x="85" y="44"/>
                    <a:pt x="80" y="46"/>
                  </a:cubicBezTo>
                  <a:cubicBezTo>
                    <a:pt x="73" y="49"/>
                    <a:pt x="60" y="52"/>
                    <a:pt x="53" y="46"/>
                  </a:cubicBezTo>
                  <a:cubicBezTo>
                    <a:pt x="51" y="43"/>
                    <a:pt x="50" y="40"/>
                    <a:pt x="50" y="35"/>
                  </a:cubicBezTo>
                  <a:cubicBezTo>
                    <a:pt x="50" y="32"/>
                    <a:pt x="51" y="30"/>
                    <a:pt x="52" y="27"/>
                  </a:cubicBezTo>
                  <a:cubicBezTo>
                    <a:pt x="54" y="23"/>
                    <a:pt x="56" y="20"/>
                    <a:pt x="53" y="14"/>
                  </a:cubicBezTo>
                  <a:cubicBezTo>
                    <a:pt x="50" y="9"/>
                    <a:pt x="40" y="11"/>
                    <a:pt x="30" y="14"/>
                  </a:cubicBezTo>
                  <a:cubicBezTo>
                    <a:pt x="20" y="17"/>
                    <a:pt x="9" y="19"/>
                    <a:pt x="4" y="13"/>
                  </a:cubicBezTo>
                  <a:cubicBezTo>
                    <a:pt x="1" y="10"/>
                    <a:pt x="0" y="6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6"/>
                    <a:pt x="2" y="10"/>
                    <a:pt x="4" y="12"/>
                  </a:cubicBezTo>
                  <a:cubicBezTo>
                    <a:pt x="9" y="18"/>
                    <a:pt x="20" y="15"/>
                    <a:pt x="30" y="13"/>
                  </a:cubicBezTo>
                  <a:cubicBezTo>
                    <a:pt x="40" y="10"/>
                    <a:pt x="50" y="8"/>
                    <a:pt x="54" y="14"/>
                  </a:cubicBezTo>
                  <a:cubicBezTo>
                    <a:pt x="57" y="20"/>
                    <a:pt x="55" y="24"/>
                    <a:pt x="53" y="28"/>
                  </a:cubicBezTo>
                  <a:cubicBezTo>
                    <a:pt x="52" y="30"/>
                    <a:pt x="51" y="33"/>
                    <a:pt x="51" y="35"/>
                  </a:cubicBezTo>
                  <a:cubicBezTo>
                    <a:pt x="51" y="40"/>
                    <a:pt x="52" y="43"/>
                    <a:pt x="54" y="45"/>
                  </a:cubicBezTo>
                  <a:cubicBezTo>
                    <a:pt x="60" y="51"/>
                    <a:pt x="73" y="48"/>
                    <a:pt x="80" y="45"/>
                  </a:cubicBezTo>
                  <a:cubicBezTo>
                    <a:pt x="85" y="43"/>
                    <a:pt x="98" y="37"/>
                    <a:pt x="105" y="42"/>
                  </a:cubicBezTo>
                  <a:cubicBezTo>
                    <a:pt x="108" y="43"/>
                    <a:pt x="110" y="46"/>
                    <a:pt x="111" y="50"/>
                  </a:cubicBezTo>
                  <a:cubicBezTo>
                    <a:pt x="113" y="58"/>
                    <a:pt x="109" y="62"/>
                    <a:pt x="105" y="67"/>
                  </a:cubicBezTo>
                  <a:cubicBezTo>
                    <a:pt x="103" y="69"/>
                    <a:pt x="101" y="71"/>
                    <a:pt x="100" y="73"/>
                  </a:cubicBezTo>
                  <a:cubicBezTo>
                    <a:pt x="97" y="79"/>
                    <a:pt x="98" y="85"/>
                    <a:pt x="102" y="91"/>
                  </a:cubicBezTo>
                  <a:cubicBezTo>
                    <a:pt x="107" y="97"/>
                    <a:pt x="117" y="101"/>
                    <a:pt x="123" y="96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1" y="99"/>
                    <a:pt x="119" y="99"/>
                    <a:pt x="116" y="99"/>
                  </a:cubicBezTo>
                  <a:close/>
                </a:path>
              </a:pathLst>
            </a:custGeom>
            <a:solidFill>
              <a:srgbClr val="00205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86"/>
            <p:cNvSpPr>
              <a:spLocks/>
            </p:cNvSpPr>
            <p:nvPr/>
          </p:nvSpPr>
          <p:spPr bwMode="gray">
            <a:xfrm>
              <a:off x="8633641" y="5275786"/>
              <a:ext cx="267375" cy="262601"/>
            </a:xfrm>
            <a:custGeom>
              <a:avLst/>
              <a:gdLst>
                <a:gd name="T0" fmla="*/ 29 w 30"/>
                <a:gd name="T1" fmla="*/ 14 h 30"/>
                <a:gd name="T2" fmla="*/ 16 w 30"/>
                <a:gd name="T3" fmla="*/ 29 h 30"/>
                <a:gd name="T4" fmla="*/ 0 w 30"/>
                <a:gd name="T5" fmla="*/ 16 h 30"/>
                <a:gd name="T6" fmla="*/ 14 w 30"/>
                <a:gd name="T7" fmla="*/ 0 h 30"/>
                <a:gd name="T8" fmla="*/ 29 w 30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0">
                  <a:moveTo>
                    <a:pt x="29" y="14"/>
                  </a:moveTo>
                  <a:cubicBezTo>
                    <a:pt x="30" y="22"/>
                    <a:pt x="24" y="29"/>
                    <a:pt x="16" y="29"/>
                  </a:cubicBezTo>
                  <a:cubicBezTo>
                    <a:pt x="8" y="30"/>
                    <a:pt x="1" y="24"/>
                    <a:pt x="0" y="16"/>
                  </a:cubicBezTo>
                  <a:cubicBezTo>
                    <a:pt x="0" y="8"/>
                    <a:pt x="6" y="1"/>
                    <a:pt x="14" y="0"/>
                  </a:cubicBezTo>
                  <a:cubicBezTo>
                    <a:pt x="22" y="0"/>
                    <a:pt x="29" y="6"/>
                    <a:pt x="29" y="14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7"/>
            <p:cNvSpPr>
              <a:spLocks/>
            </p:cNvSpPr>
            <p:nvPr/>
          </p:nvSpPr>
          <p:spPr bwMode="gray">
            <a:xfrm>
              <a:off x="8562021" y="4583474"/>
              <a:ext cx="319897" cy="319897"/>
            </a:xfrm>
            <a:custGeom>
              <a:avLst/>
              <a:gdLst>
                <a:gd name="T0" fmla="*/ 36 w 36"/>
                <a:gd name="T1" fmla="*/ 17 h 36"/>
                <a:gd name="T2" fmla="*/ 19 w 36"/>
                <a:gd name="T3" fmla="*/ 36 h 36"/>
                <a:gd name="T4" fmla="*/ 1 w 36"/>
                <a:gd name="T5" fmla="*/ 19 h 36"/>
                <a:gd name="T6" fmla="*/ 17 w 36"/>
                <a:gd name="T7" fmla="*/ 1 h 36"/>
                <a:gd name="T8" fmla="*/ 36 w 36"/>
                <a:gd name="T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36" y="17"/>
                  </a:moveTo>
                  <a:cubicBezTo>
                    <a:pt x="36" y="27"/>
                    <a:pt x="29" y="35"/>
                    <a:pt x="19" y="36"/>
                  </a:cubicBezTo>
                  <a:cubicBezTo>
                    <a:pt x="10" y="36"/>
                    <a:pt x="1" y="29"/>
                    <a:pt x="1" y="19"/>
                  </a:cubicBezTo>
                  <a:cubicBezTo>
                    <a:pt x="0" y="10"/>
                    <a:pt x="7" y="1"/>
                    <a:pt x="17" y="1"/>
                  </a:cubicBezTo>
                  <a:cubicBezTo>
                    <a:pt x="27" y="0"/>
                    <a:pt x="35" y="7"/>
                    <a:pt x="36" y="17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8"/>
            <p:cNvSpPr>
              <a:spLocks/>
            </p:cNvSpPr>
            <p:nvPr/>
          </p:nvSpPr>
          <p:spPr bwMode="gray">
            <a:xfrm>
              <a:off x="8571572" y="4736259"/>
              <a:ext cx="319897" cy="677987"/>
            </a:xfrm>
            <a:custGeom>
              <a:avLst/>
              <a:gdLst>
                <a:gd name="T0" fmla="*/ 67 w 67"/>
                <a:gd name="T1" fmla="*/ 139 h 142"/>
                <a:gd name="T2" fmla="*/ 13 w 67"/>
                <a:gd name="T3" fmla="*/ 142 h 142"/>
                <a:gd name="T4" fmla="*/ 0 w 67"/>
                <a:gd name="T5" fmla="*/ 4 h 142"/>
                <a:gd name="T6" fmla="*/ 65 w 67"/>
                <a:gd name="T7" fmla="*/ 0 h 142"/>
                <a:gd name="T8" fmla="*/ 67 w 67"/>
                <a:gd name="T9" fmla="*/ 13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42">
                  <a:moveTo>
                    <a:pt x="67" y="139"/>
                  </a:moveTo>
                  <a:lnTo>
                    <a:pt x="13" y="142"/>
                  </a:lnTo>
                  <a:lnTo>
                    <a:pt x="0" y="4"/>
                  </a:lnTo>
                  <a:lnTo>
                    <a:pt x="65" y="0"/>
                  </a:lnTo>
                  <a:lnTo>
                    <a:pt x="67" y="139"/>
                  </a:ln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9"/>
            <p:cNvSpPr>
              <a:spLocks/>
            </p:cNvSpPr>
            <p:nvPr/>
          </p:nvSpPr>
          <p:spPr bwMode="gray">
            <a:xfrm>
              <a:off x="8633641" y="5275786"/>
              <a:ext cx="267375" cy="262601"/>
            </a:xfrm>
            <a:custGeom>
              <a:avLst/>
              <a:gdLst>
                <a:gd name="T0" fmla="*/ 0 w 30"/>
                <a:gd name="T1" fmla="*/ 16 h 30"/>
                <a:gd name="T2" fmla="*/ 14 w 30"/>
                <a:gd name="T3" fmla="*/ 0 h 30"/>
                <a:gd name="T4" fmla="*/ 29 w 30"/>
                <a:gd name="T5" fmla="*/ 14 h 30"/>
                <a:gd name="T6" fmla="*/ 16 w 30"/>
                <a:gd name="T7" fmla="*/ 29 h 30"/>
                <a:gd name="T8" fmla="*/ 0 w 30"/>
                <a:gd name="T9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0">
                  <a:moveTo>
                    <a:pt x="0" y="16"/>
                  </a:moveTo>
                  <a:cubicBezTo>
                    <a:pt x="0" y="8"/>
                    <a:pt x="6" y="1"/>
                    <a:pt x="14" y="0"/>
                  </a:cubicBezTo>
                  <a:cubicBezTo>
                    <a:pt x="22" y="0"/>
                    <a:pt x="29" y="6"/>
                    <a:pt x="29" y="14"/>
                  </a:cubicBezTo>
                  <a:cubicBezTo>
                    <a:pt x="30" y="22"/>
                    <a:pt x="24" y="29"/>
                    <a:pt x="16" y="29"/>
                  </a:cubicBezTo>
                  <a:cubicBezTo>
                    <a:pt x="8" y="30"/>
                    <a:pt x="1" y="24"/>
                    <a:pt x="0" y="16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0"/>
            <p:cNvSpPr>
              <a:spLocks/>
            </p:cNvSpPr>
            <p:nvPr/>
          </p:nvSpPr>
          <p:spPr bwMode="gray">
            <a:xfrm>
              <a:off x="8972634" y="5275786"/>
              <a:ext cx="262601" cy="262601"/>
            </a:xfrm>
            <a:custGeom>
              <a:avLst/>
              <a:gdLst>
                <a:gd name="T0" fmla="*/ 29 w 30"/>
                <a:gd name="T1" fmla="*/ 14 h 30"/>
                <a:gd name="T2" fmla="*/ 16 w 30"/>
                <a:gd name="T3" fmla="*/ 29 h 30"/>
                <a:gd name="T4" fmla="*/ 0 w 30"/>
                <a:gd name="T5" fmla="*/ 16 h 30"/>
                <a:gd name="T6" fmla="*/ 14 w 30"/>
                <a:gd name="T7" fmla="*/ 0 h 30"/>
                <a:gd name="T8" fmla="*/ 29 w 30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0">
                  <a:moveTo>
                    <a:pt x="29" y="14"/>
                  </a:moveTo>
                  <a:cubicBezTo>
                    <a:pt x="30" y="22"/>
                    <a:pt x="24" y="29"/>
                    <a:pt x="16" y="29"/>
                  </a:cubicBezTo>
                  <a:cubicBezTo>
                    <a:pt x="7" y="30"/>
                    <a:pt x="1" y="24"/>
                    <a:pt x="0" y="16"/>
                  </a:cubicBezTo>
                  <a:cubicBezTo>
                    <a:pt x="0" y="8"/>
                    <a:pt x="6" y="1"/>
                    <a:pt x="14" y="0"/>
                  </a:cubicBezTo>
                  <a:cubicBezTo>
                    <a:pt x="22" y="0"/>
                    <a:pt x="29" y="6"/>
                    <a:pt x="29" y="14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91"/>
            <p:cNvSpPr>
              <a:spLocks/>
            </p:cNvSpPr>
            <p:nvPr/>
          </p:nvSpPr>
          <p:spPr bwMode="gray">
            <a:xfrm>
              <a:off x="8901017" y="4583474"/>
              <a:ext cx="319897" cy="319897"/>
            </a:xfrm>
            <a:custGeom>
              <a:avLst/>
              <a:gdLst>
                <a:gd name="T0" fmla="*/ 36 w 36"/>
                <a:gd name="T1" fmla="*/ 17 h 36"/>
                <a:gd name="T2" fmla="*/ 19 w 36"/>
                <a:gd name="T3" fmla="*/ 36 h 36"/>
                <a:gd name="T4" fmla="*/ 1 w 36"/>
                <a:gd name="T5" fmla="*/ 19 h 36"/>
                <a:gd name="T6" fmla="*/ 17 w 36"/>
                <a:gd name="T7" fmla="*/ 1 h 36"/>
                <a:gd name="T8" fmla="*/ 36 w 36"/>
                <a:gd name="T9" fmla="*/ 1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36" y="17"/>
                  </a:moveTo>
                  <a:cubicBezTo>
                    <a:pt x="36" y="27"/>
                    <a:pt x="29" y="35"/>
                    <a:pt x="19" y="36"/>
                  </a:cubicBezTo>
                  <a:cubicBezTo>
                    <a:pt x="9" y="36"/>
                    <a:pt x="1" y="29"/>
                    <a:pt x="1" y="19"/>
                  </a:cubicBezTo>
                  <a:cubicBezTo>
                    <a:pt x="0" y="10"/>
                    <a:pt x="7" y="1"/>
                    <a:pt x="17" y="1"/>
                  </a:cubicBezTo>
                  <a:cubicBezTo>
                    <a:pt x="27" y="0"/>
                    <a:pt x="35" y="7"/>
                    <a:pt x="36" y="17"/>
                  </a:cubicBezTo>
                  <a:close/>
                </a:path>
              </a:pathLst>
            </a:custGeom>
            <a:solidFill>
              <a:srgbClr val="2D3D8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92"/>
            <p:cNvSpPr>
              <a:spLocks/>
            </p:cNvSpPr>
            <p:nvPr/>
          </p:nvSpPr>
          <p:spPr bwMode="gray">
            <a:xfrm>
              <a:off x="8905790" y="4736259"/>
              <a:ext cx="319897" cy="677987"/>
            </a:xfrm>
            <a:custGeom>
              <a:avLst/>
              <a:gdLst>
                <a:gd name="T0" fmla="*/ 67 w 67"/>
                <a:gd name="T1" fmla="*/ 139 h 142"/>
                <a:gd name="T2" fmla="*/ 14 w 67"/>
                <a:gd name="T3" fmla="*/ 142 h 142"/>
                <a:gd name="T4" fmla="*/ 0 w 67"/>
                <a:gd name="T5" fmla="*/ 4 h 142"/>
                <a:gd name="T6" fmla="*/ 66 w 67"/>
                <a:gd name="T7" fmla="*/ 0 h 142"/>
                <a:gd name="T8" fmla="*/ 67 w 67"/>
                <a:gd name="T9" fmla="*/ 139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42">
                  <a:moveTo>
                    <a:pt x="67" y="139"/>
                  </a:moveTo>
                  <a:lnTo>
                    <a:pt x="14" y="142"/>
                  </a:lnTo>
                  <a:lnTo>
                    <a:pt x="0" y="4"/>
                  </a:lnTo>
                  <a:lnTo>
                    <a:pt x="66" y="0"/>
                  </a:lnTo>
                  <a:lnTo>
                    <a:pt x="67" y="139"/>
                  </a:ln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93"/>
            <p:cNvSpPr>
              <a:spLocks/>
            </p:cNvSpPr>
            <p:nvPr/>
          </p:nvSpPr>
          <p:spPr bwMode="gray">
            <a:xfrm>
              <a:off x="8972634" y="5275786"/>
              <a:ext cx="262601" cy="262601"/>
            </a:xfrm>
            <a:custGeom>
              <a:avLst/>
              <a:gdLst>
                <a:gd name="T0" fmla="*/ 0 w 30"/>
                <a:gd name="T1" fmla="*/ 16 h 30"/>
                <a:gd name="T2" fmla="*/ 14 w 30"/>
                <a:gd name="T3" fmla="*/ 0 h 30"/>
                <a:gd name="T4" fmla="*/ 29 w 30"/>
                <a:gd name="T5" fmla="*/ 14 h 30"/>
                <a:gd name="T6" fmla="*/ 16 w 30"/>
                <a:gd name="T7" fmla="*/ 29 h 30"/>
                <a:gd name="T8" fmla="*/ 0 w 30"/>
                <a:gd name="T9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0">
                  <a:moveTo>
                    <a:pt x="0" y="16"/>
                  </a:moveTo>
                  <a:cubicBezTo>
                    <a:pt x="0" y="8"/>
                    <a:pt x="6" y="1"/>
                    <a:pt x="14" y="0"/>
                  </a:cubicBezTo>
                  <a:cubicBezTo>
                    <a:pt x="22" y="0"/>
                    <a:pt x="29" y="6"/>
                    <a:pt x="29" y="14"/>
                  </a:cubicBezTo>
                  <a:cubicBezTo>
                    <a:pt x="30" y="22"/>
                    <a:pt x="24" y="29"/>
                    <a:pt x="16" y="29"/>
                  </a:cubicBezTo>
                  <a:cubicBezTo>
                    <a:pt x="7" y="30"/>
                    <a:pt x="1" y="24"/>
                    <a:pt x="0" y="16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94"/>
            <p:cNvSpPr>
              <a:spLocks/>
            </p:cNvSpPr>
            <p:nvPr/>
          </p:nvSpPr>
          <p:spPr bwMode="gray">
            <a:xfrm>
              <a:off x="8604995" y="4612120"/>
              <a:ext cx="568173" cy="458357"/>
            </a:xfrm>
            <a:custGeom>
              <a:avLst/>
              <a:gdLst>
                <a:gd name="T0" fmla="*/ 4 w 64"/>
                <a:gd name="T1" fmla="*/ 52 h 52"/>
                <a:gd name="T2" fmla="*/ 32 w 64"/>
                <a:gd name="T3" fmla="*/ 44 h 52"/>
                <a:gd name="T4" fmla="*/ 61 w 64"/>
                <a:gd name="T5" fmla="*/ 52 h 52"/>
                <a:gd name="T6" fmla="*/ 64 w 64"/>
                <a:gd name="T7" fmla="*/ 0 h 52"/>
                <a:gd name="T8" fmla="*/ 0 w 64"/>
                <a:gd name="T9" fmla="*/ 0 h 52"/>
                <a:gd name="T10" fmla="*/ 4 w 64"/>
                <a:gd name="T11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52">
                  <a:moveTo>
                    <a:pt x="4" y="52"/>
                  </a:moveTo>
                  <a:cubicBezTo>
                    <a:pt x="4" y="49"/>
                    <a:pt x="16" y="44"/>
                    <a:pt x="32" y="44"/>
                  </a:cubicBezTo>
                  <a:cubicBezTo>
                    <a:pt x="48" y="44"/>
                    <a:pt x="61" y="49"/>
                    <a:pt x="61" y="52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" y="52"/>
                    <a:pt x="4" y="52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95"/>
            <p:cNvSpPr>
              <a:spLocks/>
            </p:cNvSpPr>
            <p:nvPr/>
          </p:nvSpPr>
          <p:spPr bwMode="gray">
            <a:xfrm>
              <a:off x="8552474" y="3681082"/>
              <a:ext cx="338995" cy="1193639"/>
            </a:xfrm>
            <a:custGeom>
              <a:avLst/>
              <a:gdLst>
                <a:gd name="T0" fmla="*/ 69 w 71"/>
                <a:gd name="T1" fmla="*/ 250 h 250"/>
                <a:gd name="T2" fmla="*/ 2 w 71"/>
                <a:gd name="T3" fmla="*/ 250 h 250"/>
                <a:gd name="T4" fmla="*/ 0 w 71"/>
                <a:gd name="T5" fmla="*/ 41 h 250"/>
                <a:gd name="T6" fmla="*/ 15 w 71"/>
                <a:gd name="T7" fmla="*/ 0 h 250"/>
                <a:gd name="T8" fmla="*/ 71 w 71"/>
                <a:gd name="T9" fmla="*/ 0 h 250"/>
                <a:gd name="T10" fmla="*/ 71 w 71"/>
                <a:gd name="T11" fmla="*/ 215 h 250"/>
                <a:gd name="T12" fmla="*/ 69 w 71"/>
                <a:gd name="T13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" h="250">
                  <a:moveTo>
                    <a:pt x="69" y="250"/>
                  </a:moveTo>
                  <a:lnTo>
                    <a:pt x="2" y="250"/>
                  </a:lnTo>
                  <a:lnTo>
                    <a:pt x="0" y="41"/>
                  </a:lnTo>
                  <a:lnTo>
                    <a:pt x="15" y="0"/>
                  </a:lnTo>
                  <a:lnTo>
                    <a:pt x="71" y="0"/>
                  </a:lnTo>
                  <a:lnTo>
                    <a:pt x="71" y="215"/>
                  </a:lnTo>
                  <a:lnTo>
                    <a:pt x="69" y="250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96"/>
            <p:cNvSpPr>
              <a:spLocks/>
            </p:cNvSpPr>
            <p:nvPr/>
          </p:nvSpPr>
          <p:spPr bwMode="gray">
            <a:xfrm>
              <a:off x="8304197" y="3762250"/>
              <a:ext cx="463133" cy="539527"/>
            </a:xfrm>
            <a:custGeom>
              <a:avLst/>
              <a:gdLst>
                <a:gd name="T0" fmla="*/ 0 w 97"/>
                <a:gd name="T1" fmla="*/ 91 h 113"/>
                <a:gd name="T2" fmla="*/ 41 w 97"/>
                <a:gd name="T3" fmla="*/ 113 h 113"/>
                <a:gd name="T4" fmla="*/ 97 w 97"/>
                <a:gd name="T5" fmla="*/ 32 h 113"/>
                <a:gd name="T6" fmla="*/ 41 w 97"/>
                <a:gd name="T7" fmla="*/ 0 h 113"/>
                <a:gd name="T8" fmla="*/ 0 w 97"/>
                <a:gd name="T9" fmla="*/ 9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3">
                  <a:moveTo>
                    <a:pt x="0" y="91"/>
                  </a:moveTo>
                  <a:lnTo>
                    <a:pt x="41" y="113"/>
                  </a:lnTo>
                  <a:lnTo>
                    <a:pt x="97" y="32"/>
                  </a:lnTo>
                  <a:lnTo>
                    <a:pt x="41" y="0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97"/>
            <p:cNvSpPr>
              <a:spLocks/>
            </p:cNvSpPr>
            <p:nvPr/>
          </p:nvSpPr>
          <p:spPr bwMode="gray">
            <a:xfrm>
              <a:off x="8456982" y="3657210"/>
              <a:ext cx="353317" cy="353317"/>
            </a:xfrm>
            <a:custGeom>
              <a:avLst/>
              <a:gdLst>
                <a:gd name="T0" fmla="*/ 5 w 40"/>
                <a:gd name="T1" fmla="*/ 12 h 40"/>
                <a:gd name="T2" fmla="*/ 28 w 40"/>
                <a:gd name="T3" fmla="*/ 5 h 40"/>
                <a:gd name="T4" fmla="*/ 35 w 40"/>
                <a:gd name="T5" fmla="*/ 28 h 40"/>
                <a:gd name="T6" fmla="*/ 12 w 40"/>
                <a:gd name="T7" fmla="*/ 35 h 40"/>
                <a:gd name="T8" fmla="*/ 5 w 40"/>
                <a:gd name="T9" fmla="*/ 1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5" y="12"/>
                  </a:moveTo>
                  <a:cubicBezTo>
                    <a:pt x="10" y="3"/>
                    <a:pt x="20" y="0"/>
                    <a:pt x="28" y="5"/>
                  </a:cubicBezTo>
                  <a:cubicBezTo>
                    <a:pt x="37" y="10"/>
                    <a:pt x="40" y="20"/>
                    <a:pt x="35" y="28"/>
                  </a:cubicBezTo>
                  <a:cubicBezTo>
                    <a:pt x="31" y="37"/>
                    <a:pt x="20" y="40"/>
                    <a:pt x="12" y="35"/>
                  </a:cubicBezTo>
                  <a:cubicBezTo>
                    <a:pt x="3" y="30"/>
                    <a:pt x="0" y="20"/>
                    <a:pt x="5" y="12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98"/>
            <p:cNvSpPr>
              <a:spLocks/>
            </p:cNvSpPr>
            <p:nvPr/>
          </p:nvSpPr>
          <p:spPr bwMode="gray">
            <a:xfrm>
              <a:off x="8633641" y="6034938"/>
              <a:ext cx="167112" cy="186210"/>
            </a:xfrm>
            <a:custGeom>
              <a:avLst/>
              <a:gdLst>
                <a:gd name="T0" fmla="*/ 0 w 35"/>
                <a:gd name="T1" fmla="*/ 39 h 39"/>
                <a:gd name="T2" fmla="*/ 33 w 35"/>
                <a:gd name="T3" fmla="*/ 39 h 39"/>
                <a:gd name="T4" fmla="*/ 35 w 35"/>
                <a:gd name="T5" fmla="*/ 2 h 39"/>
                <a:gd name="T6" fmla="*/ 4 w 35"/>
                <a:gd name="T7" fmla="*/ 0 h 39"/>
                <a:gd name="T8" fmla="*/ 0 w 35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9">
                  <a:moveTo>
                    <a:pt x="0" y="39"/>
                  </a:moveTo>
                  <a:lnTo>
                    <a:pt x="33" y="39"/>
                  </a:lnTo>
                  <a:lnTo>
                    <a:pt x="35" y="2"/>
                  </a:lnTo>
                  <a:lnTo>
                    <a:pt x="4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409AE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99"/>
            <p:cNvSpPr>
              <a:spLocks/>
            </p:cNvSpPr>
            <p:nvPr/>
          </p:nvSpPr>
          <p:spPr bwMode="gray">
            <a:xfrm>
              <a:off x="8604995" y="6149526"/>
              <a:ext cx="482232" cy="186210"/>
            </a:xfrm>
            <a:custGeom>
              <a:avLst/>
              <a:gdLst>
                <a:gd name="T0" fmla="*/ 1 w 54"/>
                <a:gd name="T1" fmla="*/ 20 h 21"/>
                <a:gd name="T2" fmla="*/ 17 w 54"/>
                <a:gd name="T3" fmla="*/ 20 h 21"/>
                <a:gd name="T4" fmla="*/ 17 w 54"/>
                <a:gd name="T5" fmla="*/ 18 h 21"/>
                <a:gd name="T6" fmla="*/ 39 w 54"/>
                <a:gd name="T7" fmla="*/ 21 h 21"/>
                <a:gd name="T8" fmla="*/ 53 w 54"/>
                <a:gd name="T9" fmla="*/ 20 h 21"/>
                <a:gd name="T10" fmla="*/ 54 w 54"/>
                <a:gd name="T11" fmla="*/ 18 h 21"/>
                <a:gd name="T12" fmla="*/ 22 w 54"/>
                <a:gd name="T13" fmla="*/ 0 h 21"/>
                <a:gd name="T14" fmla="*/ 21 w 54"/>
                <a:gd name="T15" fmla="*/ 0 h 21"/>
                <a:gd name="T16" fmla="*/ 13 w 54"/>
                <a:gd name="T17" fmla="*/ 5 h 21"/>
                <a:gd name="T18" fmla="*/ 3 w 54"/>
                <a:gd name="T19" fmla="*/ 0 h 21"/>
                <a:gd name="T20" fmla="*/ 1 w 54"/>
                <a:gd name="T2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21">
                  <a:moveTo>
                    <a:pt x="1" y="20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2" y="19"/>
                    <a:pt x="34" y="21"/>
                    <a:pt x="39" y="21"/>
                  </a:cubicBezTo>
                  <a:cubicBezTo>
                    <a:pt x="43" y="21"/>
                    <a:pt x="49" y="21"/>
                    <a:pt x="53" y="20"/>
                  </a:cubicBezTo>
                  <a:cubicBezTo>
                    <a:pt x="53" y="20"/>
                    <a:pt x="54" y="19"/>
                    <a:pt x="54" y="18"/>
                  </a:cubicBezTo>
                  <a:cubicBezTo>
                    <a:pt x="53" y="12"/>
                    <a:pt x="28" y="8"/>
                    <a:pt x="22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2"/>
                    <a:pt x="17" y="6"/>
                    <a:pt x="13" y="5"/>
                  </a:cubicBezTo>
                  <a:cubicBezTo>
                    <a:pt x="9" y="5"/>
                    <a:pt x="5" y="2"/>
                    <a:pt x="3" y="0"/>
                  </a:cubicBezTo>
                  <a:cubicBezTo>
                    <a:pt x="1" y="2"/>
                    <a:pt x="0" y="19"/>
                    <a:pt x="1" y="20"/>
                  </a:cubicBez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00"/>
            <p:cNvSpPr>
              <a:spLocks/>
            </p:cNvSpPr>
            <p:nvPr/>
          </p:nvSpPr>
          <p:spPr bwMode="gray">
            <a:xfrm>
              <a:off x="8633641" y="5275786"/>
              <a:ext cx="267375" cy="262601"/>
            </a:xfrm>
            <a:custGeom>
              <a:avLst/>
              <a:gdLst>
                <a:gd name="T0" fmla="*/ 0 w 30"/>
                <a:gd name="T1" fmla="*/ 14 h 30"/>
                <a:gd name="T2" fmla="*/ 15 w 30"/>
                <a:gd name="T3" fmla="*/ 0 h 30"/>
                <a:gd name="T4" fmla="*/ 29 w 30"/>
                <a:gd name="T5" fmla="*/ 15 h 30"/>
                <a:gd name="T6" fmla="*/ 14 w 30"/>
                <a:gd name="T7" fmla="*/ 29 h 30"/>
                <a:gd name="T8" fmla="*/ 0 w 30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0">
                  <a:moveTo>
                    <a:pt x="0" y="14"/>
                  </a:moveTo>
                  <a:cubicBezTo>
                    <a:pt x="0" y="6"/>
                    <a:pt x="7" y="0"/>
                    <a:pt x="15" y="0"/>
                  </a:cubicBezTo>
                  <a:cubicBezTo>
                    <a:pt x="23" y="1"/>
                    <a:pt x="30" y="7"/>
                    <a:pt x="29" y="15"/>
                  </a:cubicBezTo>
                  <a:cubicBezTo>
                    <a:pt x="29" y="23"/>
                    <a:pt x="22" y="30"/>
                    <a:pt x="14" y="29"/>
                  </a:cubicBezTo>
                  <a:cubicBezTo>
                    <a:pt x="6" y="29"/>
                    <a:pt x="0" y="22"/>
                    <a:pt x="0" y="14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01"/>
            <p:cNvSpPr>
              <a:spLocks/>
            </p:cNvSpPr>
            <p:nvPr/>
          </p:nvSpPr>
          <p:spPr bwMode="gray">
            <a:xfrm>
              <a:off x="8614543" y="5399924"/>
              <a:ext cx="276923" cy="792575"/>
            </a:xfrm>
            <a:custGeom>
              <a:avLst/>
              <a:gdLst>
                <a:gd name="T0" fmla="*/ 4 w 58"/>
                <a:gd name="T1" fmla="*/ 0 h 166"/>
                <a:gd name="T2" fmla="*/ 58 w 58"/>
                <a:gd name="T3" fmla="*/ 2 h 166"/>
                <a:gd name="T4" fmla="*/ 50 w 58"/>
                <a:gd name="T5" fmla="*/ 165 h 166"/>
                <a:gd name="T6" fmla="*/ 0 w 58"/>
                <a:gd name="T7" fmla="*/ 166 h 166"/>
                <a:gd name="T8" fmla="*/ 4 w 58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166">
                  <a:moveTo>
                    <a:pt x="4" y="0"/>
                  </a:moveTo>
                  <a:lnTo>
                    <a:pt x="58" y="2"/>
                  </a:lnTo>
                  <a:lnTo>
                    <a:pt x="50" y="165"/>
                  </a:lnTo>
                  <a:lnTo>
                    <a:pt x="0" y="16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02"/>
            <p:cNvSpPr>
              <a:spLocks/>
            </p:cNvSpPr>
            <p:nvPr/>
          </p:nvSpPr>
          <p:spPr bwMode="gray">
            <a:xfrm>
              <a:off x="8972634" y="6034938"/>
              <a:ext cx="167112" cy="186210"/>
            </a:xfrm>
            <a:custGeom>
              <a:avLst/>
              <a:gdLst>
                <a:gd name="T0" fmla="*/ 0 w 35"/>
                <a:gd name="T1" fmla="*/ 39 h 39"/>
                <a:gd name="T2" fmla="*/ 33 w 35"/>
                <a:gd name="T3" fmla="*/ 39 h 39"/>
                <a:gd name="T4" fmla="*/ 35 w 35"/>
                <a:gd name="T5" fmla="*/ 2 h 39"/>
                <a:gd name="T6" fmla="*/ 3 w 35"/>
                <a:gd name="T7" fmla="*/ 0 h 39"/>
                <a:gd name="T8" fmla="*/ 0 w 35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9">
                  <a:moveTo>
                    <a:pt x="0" y="39"/>
                  </a:moveTo>
                  <a:lnTo>
                    <a:pt x="33" y="39"/>
                  </a:lnTo>
                  <a:lnTo>
                    <a:pt x="35" y="2"/>
                  </a:lnTo>
                  <a:lnTo>
                    <a:pt x="3" y="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409AE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03"/>
            <p:cNvSpPr>
              <a:spLocks/>
            </p:cNvSpPr>
            <p:nvPr/>
          </p:nvSpPr>
          <p:spPr bwMode="gray">
            <a:xfrm>
              <a:off x="8943987" y="6149526"/>
              <a:ext cx="477455" cy="186210"/>
            </a:xfrm>
            <a:custGeom>
              <a:avLst/>
              <a:gdLst>
                <a:gd name="T0" fmla="*/ 1 w 54"/>
                <a:gd name="T1" fmla="*/ 20 h 21"/>
                <a:gd name="T2" fmla="*/ 17 w 54"/>
                <a:gd name="T3" fmla="*/ 20 h 21"/>
                <a:gd name="T4" fmla="*/ 17 w 54"/>
                <a:gd name="T5" fmla="*/ 18 h 21"/>
                <a:gd name="T6" fmla="*/ 39 w 54"/>
                <a:gd name="T7" fmla="*/ 21 h 21"/>
                <a:gd name="T8" fmla="*/ 52 w 54"/>
                <a:gd name="T9" fmla="*/ 20 h 21"/>
                <a:gd name="T10" fmla="*/ 54 w 54"/>
                <a:gd name="T11" fmla="*/ 18 h 21"/>
                <a:gd name="T12" fmla="*/ 21 w 54"/>
                <a:gd name="T13" fmla="*/ 0 h 21"/>
                <a:gd name="T14" fmla="*/ 21 w 54"/>
                <a:gd name="T15" fmla="*/ 0 h 21"/>
                <a:gd name="T16" fmla="*/ 13 w 54"/>
                <a:gd name="T17" fmla="*/ 5 h 21"/>
                <a:gd name="T18" fmla="*/ 3 w 54"/>
                <a:gd name="T19" fmla="*/ 0 h 21"/>
                <a:gd name="T20" fmla="*/ 1 w 54"/>
                <a:gd name="T2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" h="21">
                  <a:moveTo>
                    <a:pt x="1" y="20"/>
                  </a:moveTo>
                  <a:cubicBezTo>
                    <a:pt x="17" y="20"/>
                    <a:pt x="17" y="20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22" y="19"/>
                    <a:pt x="33" y="21"/>
                    <a:pt x="39" y="21"/>
                  </a:cubicBezTo>
                  <a:cubicBezTo>
                    <a:pt x="43" y="21"/>
                    <a:pt x="49" y="21"/>
                    <a:pt x="52" y="20"/>
                  </a:cubicBezTo>
                  <a:cubicBezTo>
                    <a:pt x="53" y="20"/>
                    <a:pt x="54" y="19"/>
                    <a:pt x="54" y="18"/>
                  </a:cubicBezTo>
                  <a:cubicBezTo>
                    <a:pt x="53" y="12"/>
                    <a:pt x="28" y="8"/>
                    <a:pt x="2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2"/>
                    <a:pt x="17" y="6"/>
                    <a:pt x="13" y="5"/>
                  </a:cubicBezTo>
                  <a:cubicBezTo>
                    <a:pt x="9" y="5"/>
                    <a:pt x="5" y="2"/>
                    <a:pt x="3" y="0"/>
                  </a:cubicBezTo>
                  <a:cubicBezTo>
                    <a:pt x="1" y="2"/>
                    <a:pt x="0" y="19"/>
                    <a:pt x="1" y="20"/>
                  </a:cubicBez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04"/>
            <p:cNvSpPr>
              <a:spLocks/>
            </p:cNvSpPr>
            <p:nvPr/>
          </p:nvSpPr>
          <p:spPr bwMode="gray">
            <a:xfrm>
              <a:off x="8972634" y="5275786"/>
              <a:ext cx="253053" cy="262601"/>
            </a:xfrm>
            <a:custGeom>
              <a:avLst/>
              <a:gdLst>
                <a:gd name="T0" fmla="*/ 0 w 29"/>
                <a:gd name="T1" fmla="*/ 14 h 30"/>
                <a:gd name="T2" fmla="*/ 15 w 29"/>
                <a:gd name="T3" fmla="*/ 0 h 30"/>
                <a:gd name="T4" fmla="*/ 29 w 29"/>
                <a:gd name="T5" fmla="*/ 15 h 30"/>
                <a:gd name="T6" fmla="*/ 14 w 29"/>
                <a:gd name="T7" fmla="*/ 29 h 30"/>
                <a:gd name="T8" fmla="*/ 0 w 29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0">
                  <a:moveTo>
                    <a:pt x="0" y="14"/>
                  </a:moveTo>
                  <a:cubicBezTo>
                    <a:pt x="0" y="6"/>
                    <a:pt x="7" y="0"/>
                    <a:pt x="15" y="0"/>
                  </a:cubicBezTo>
                  <a:cubicBezTo>
                    <a:pt x="23" y="1"/>
                    <a:pt x="29" y="7"/>
                    <a:pt x="29" y="15"/>
                  </a:cubicBezTo>
                  <a:cubicBezTo>
                    <a:pt x="29" y="23"/>
                    <a:pt x="22" y="30"/>
                    <a:pt x="14" y="29"/>
                  </a:cubicBezTo>
                  <a:cubicBezTo>
                    <a:pt x="6" y="29"/>
                    <a:pt x="0" y="22"/>
                    <a:pt x="0" y="14"/>
                  </a:cubicBez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05"/>
            <p:cNvSpPr>
              <a:spLocks/>
            </p:cNvSpPr>
            <p:nvPr/>
          </p:nvSpPr>
          <p:spPr bwMode="gray">
            <a:xfrm>
              <a:off x="8953535" y="5399924"/>
              <a:ext cx="272152" cy="792575"/>
            </a:xfrm>
            <a:custGeom>
              <a:avLst/>
              <a:gdLst>
                <a:gd name="T0" fmla="*/ 4 w 57"/>
                <a:gd name="T1" fmla="*/ 0 h 166"/>
                <a:gd name="T2" fmla="*/ 57 w 57"/>
                <a:gd name="T3" fmla="*/ 2 h 166"/>
                <a:gd name="T4" fmla="*/ 48 w 57"/>
                <a:gd name="T5" fmla="*/ 165 h 166"/>
                <a:gd name="T6" fmla="*/ 0 w 57"/>
                <a:gd name="T7" fmla="*/ 166 h 166"/>
                <a:gd name="T8" fmla="*/ 4 w 57"/>
                <a:gd name="T9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66">
                  <a:moveTo>
                    <a:pt x="4" y="0"/>
                  </a:moveTo>
                  <a:lnTo>
                    <a:pt x="57" y="2"/>
                  </a:lnTo>
                  <a:lnTo>
                    <a:pt x="48" y="165"/>
                  </a:lnTo>
                  <a:lnTo>
                    <a:pt x="0" y="16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6"/>
            <p:cNvSpPr>
              <a:spLocks/>
            </p:cNvSpPr>
            <p:nvPr/>
          </p:nvSpPr>
          <p:spPr bwMode="gray">
            <a:xfrm>
              <a:off x="9531256" y="2745270"/>
              <a:ext cx="219631" cy="487006"/>
            </a:xfrm>
            <a:custGeom>
              <a:avLst/>
              <a:gdLst>
                <a:gd name="T0" fmla="*/ 21 w 25"/>
                <a:gd name="T1" fmla="*/ 36 h 55"/>
                <a:gd name="T2" fmla="*/ 22 w 25"/>
                <a:gd name="T3" fmla="*/ 13 h 55"/>
                <a:gd name="T4" fmla="*/ 18 w 25"/>
                <a:gd name="T5" fmla="*/ 9 h 55"/>
                <a:gd name="T6" fmla="*/ 13 w 25"/>
                <a:gd name="T7" fmla="*/ 4 h 55"/>
                <a:gd name="T8" fmla="*/ 9 w 25"/>
                <a:gd name="T9" fmla="*/ 1 h 55"/>
                <a:gd name="T10" fmla="*/ 9 w 25"/>
                <a:gd name="T11" fmla="*/ 5 h 55"/>
                <a:gd name="T12" fmla="*/ 6 w 25"/>
                <a:gd name="T13" fmla="*/ 10 h 55"/>
                <a:gd name="T14" fmla="*/ 6 w 25"/>
                <a:gd name="T15" fmla="*/ 16 h 55"/>
                <a:gd name="T16" fmla="*/ 0 w 25"/>
                <a:gd name="T17" fmla="*/ 14 h 55"/>
                <a:gd name="T18" fmla="*/ 5 w 25"/>
                <a:gd name="T19" fmla="*/ 29 h 55"/>
                <a:gd name="T20" fmla="*/ 6 w 25"/>
                <a:gd name="T21" fmla="*/ 32 h 55"/>
                <a:gd name="T22" fmla="*/ 2 w 25"/>
                <a:gd name="T23" fmla="*/ 55 h 55"/>
                <a:gd name="T24" fmla="*/ 19 w 25"/>
                <a:gd name="T25" fmla="*/ 51 h 55"/>
                <a:gd name="T26" fmla="*/ 21 w 25"/>
                <a:gd name="T27" fmla="*/ 36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" h="55">
                  <a:moveTo>
                    <a:pt x="21" y="36"/>
                  </a:moveTo>
                  <a:cubicBezTo>
                    <a:pt x="25" y="26"/>
                    <a:pt x="24" y="22"/>
                    <a:pt x="22" y="13"/>
                  </a:cubicBezTo>
                  <a:cubicBezTo>
                    <a:pt x="21" y="7"/>
                    <a:pt x="19" y="6"/>
                    <a:pt x="18" y="9"/>
                  </a:cubicBezTo>
                  <a:cubicBezTo>
                    <a:pt x="18" y="3"/>
                    <a:pt x="13" y="0"/>
                    <a:pt x="13" y="4"/>
                  </a:cubicBezTo>
                  <a:cubicBezTo>
                    <a:pt x="13" y="2"/>
                    <a:pt x="11" y="0"/>
                    <a:pt x="9" y="1"/>
                  </a:cubicBezTo>
                  <a:cubicBezTo>
                    <a:pt x="7" y="1"/>
                    <a:pt x="8" y="4"/>
                    <a:pt x="9" y="5"/>
                  </a:cubicBezTo>
                  <a:cubicBezTo>
                    <a:pt x="7" y="5"/>
                    <a:pt x="5" y="6"/>
                    <a:pt x="6" y="10"/>
                  </a:cubicBezTo>
                  <a:cubicBezTo>
                    <a:pt x="7" y="13"/>
                    <a:pt x="6" y="16"/>
                    <a:pt x="6" y="16"/>
                  </a:cubicBezTo>
                  <a:cubicBezTo>
                    <a:pt x="4" y="13"/>
                    <a:pt x="1" y="12"/>
                    <a:pt x="0" y="14"/>
                  </a:cubicBezTo>
                  <a:cubicBezTo>
                    <a:pt x="2" y="18"/>
                    <a:pt x="2" y="24"/>
                    <a:pt x="5" y="29"/>
                  </a:cubicBezTo>
                  <a:cubicBezTo>
                    <a:pt x="5" y="30"/>
                    <a:pt x="5" y="31"/>
                    <a:pt x="6" y="32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19" y="51"/>
                    <a:pt x="19" y="51"/>
                    <a:pt x="19" y="51"/>
                  </a:cubicBezTo>
                  <a:lnTo>
                    <a:pt x="21" y="36"/>
                  </a:lnTo>
                  <a:close/>
                </a:path>
              </a:pathLst>
            </a:custGeom>
            <a:solidFill>
              <a:srgbClr val="CE9C5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07"/>
            <p:cNvSpPr>
              <a:spLocks/>
            </p:cNvSpPr>
            <p:nvPr/>
          </p:nvSpPr>
          <p:spPr bwMode="gray">
            <a:xfrm>
              <a:off x="9077674" y="3513973"/>
              <a:ext cx="549075" cy="463133"/>
            </a:xfrm>
            <a:custGeom>
              <a:avLst/>
              <a:gdLst>
                <a:gd name="T0" fmla="*/ 115 w 115"/>
                <a:gd name="T1" fmla="*/ 41 h 97"/>
                <a:gd name="T2" fmla="*/ 93 w 115"/>
                <a:gd name="T3" fmla="*/ 0 h 97"/>
                <a:gd name="T4" fmla="*/ 0 w 115"/>
                <a:gd name="T5" fmla="*/ 39 h 97"/>
                <a:gd name="T6" fmla="*/ 31 w 115"/>
                <a:gd name="T7" fmla="*/ 97 h 97"/>
                <a:gd name="T8" fmla="*/ 115 w 115"/>
                <a:gd name="T9" fmla="*/ 4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115" y="41"/>
                  </a:moveTo>
                  <a:lnTo>
                    <a:pt x="93" y="0"/>
                  </a:lnTo>
                  <a:lnTo>
                    <a:pt x="0" y="39"/>
                  </a:lnTo>
                  <a:lnTo>
                    <a:pt x="31" y="97"/>
                  </a:lnTo>
                  <a:lnTo>
                    <a:pt x="115" y="41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08"/>
            <p:cNvSpPr>
              <a:spLocks/>
            </p:cNvSpPr>
            <p:nvPr/>
          </p:nvSpPr>
          <p:spPr bwMode="gray">
            <a:xfrm>
              <a:off x="8977410" y="3666758"/>
              <a:ext cx="348543" cy="343769"/>
            </a:xfrm>
            <a:custGeom>
              <a:avLst/>
              <a:gdLst>
                <a:gd name="T0" fmla="*/ 28 w 39"/>
                <a:gd name="T1" fmla="*/ 35 h 39"/>
                <a:gd name="T2" fmla="*/ 5 w 39"/>
                <a:gd name="T3" fmla="*/ 28 h 39"/>
                <a:gd name="T4" fmla="*/ 11 w 39"/>
                <a:gd name="T5" fmla="*/ 5 h 39"/>
                <a:gd name="T6" fmla="*/ 35 w 39"/>
                <a:gd name="T7" fmla="*/ 11 h 39"/>
                <a:gd name="T8" fmla="*/ 28 w 39"/>
                <a:gd name="T9" fmla="*/ 3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9">
                  <a:moveTo>
                    <a:pt x="28" y="35"/>
                  </a:moveTo>
                  <a:cubicBezTo>
                    <a:pt x="20" y="39"/>
                    <a:pt x="9" y="36"/>
                    <a:pt x="5" y="28"/>
                  </a:cubicBezTo>
                  <a:cubicBezTo>
                    <a:pt x="0" y="20"/>
                    <a:pt x="3" y="9"/>
                    <a:pt x="11" y="5"/>
                  </a:cubicBezTo>
                  <a:cubicBezTo>
                    <a:pt x="20" y="0"/>
                    <a:pt x="30" y="3"/>
                    <a:pt x="35" y="11"/>
                  </a:cubicBezTo>
                  <a:cubicBezTo>
                    <a:pt x="39" y="20"/>
                    <a:pt x="36" y="30"/>
                    <a:pt x="28" y="35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09"/>
            <p:cNvSpPr>
              <a:spLocks/>
            </p:cNvSpPr>
            <p:nvPr/>
          </p:nvSpPr>
          <p:spPr bwMode="gray">
            <a:xfrm>
              <a:off x="9545578" y="3136784"/>
              <a:ext cx="190982" cy="76394"/>
            </a:xfrm>
            <a:custGeom>
              <a:avLst/>
              <a:gdLst>
                <a:gd name="T0" fmla="*/ 40 w 40"/>
                <a:gd name="T1" fmla="*/ 5 h 16"/>
                <a:gd name="T2" fmla="*/ 2 w 40"/>
                <a:gd name="T3" fmla="*/ 0 h 16"/>
                <a:gd name="T4" fmla="*/ 0 w 40"/>
                <a:gd name="T5" fmla="*/ 11 h 16"/>
                <a:gd name="T6" fmla="*/ 38 w 40"/>
                <a:gd name="T7" fmla="*/ 16 h 16"/>
                <a:gd name="T8" fmla="*/ 40 w 40"/>
                <a:gd name="T9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16">
                  <a:moveTo>
                    <a:pt x="40" y="5"/>
                  </a:moveTo>
                  <a:lnTo>
                    <a:pt x="2" y="0"/>
                  </a:lnTo>
                  <a:lnTo>
                    <a:pt x="0" y="11"/>
                  </a:lnTo>
                  <a:lnTo>
                    <a:pt x="38" y="16"/>
                  </a:lnTo>
                  <a:lnTo>
                    <a:pt x="40" y="5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10"/>
            <p:cNvSpPr>
              <a:spLocks/>
            </p:cNvSpPr>
            <p:nvPr/>
          </p:nvSpPr>
          <p:spPr bwMode="gray">
            <a:xfrm>
              <a:off x="9450089" y="3490101"/>
              <a:ext cx="238726" cy="238729"/>
            </a:xfrm>
            <a:custGeom>
              <a:avLst/>
              <a:gdLst>
                <a:gd name="T0" fmla="*/ 26 w 27"/>
                <a:gd name="T1" fmla="*/ 16 h 27"/>
                <a:gd name="T2" fmla="*/ 12 w 27"/>
                <a:gd name="T3" fmla="*/ 26 h 27"/>
                <a:gd name="T4" fmla="*/ 1 w 27"/>
                <a:gd name="T5" fmla="*/ 12 h 27"/>
                <a:gd name="T6" fmla="*/ 15 w 27"/>
                <a:gd name="T7" fmla="*/ 1 h 27"/>
                <a:gd name="T8" fmla="*/ 26 w 27"/>
                <a:gd name="T9" fmla="*/ 1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6" y="16"/>
                  </a:moveTo>
                  <a:cubicBezTo>
                    <a:pt x="25" y="22"/>
                    <a:pt x="18" y="27"/>
                    <a:pt x="12" y="26"/>
                  </a:cubicBezTo>
                  <a:cubicBezTo>
                    <a:pt x="5" y="25"/>
                    <a:pt x="0" y="19"/>
                    <a:pt x="1" y="12"/>
                  </a:cubicBezTo>
                  <a:cubicBezTo>
                    <a:pt x="2" y="5"/>
                    <a:pt x="9" y="0"/>
                    <a:pt x="15" y="1"/>
                  </a:cubicBezTo>
                  <a:cubicBezTo>
                    <a:pt x="22" y="2"/>
                    <a:pt x="27" y="9"/>
                    <a:pt x="26" y="16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11"/>
            <p:cNvSpPr>
              <a:spLocks/>
            </p:cNvSpPr>
            <p:nvPr/>
          </p:nvSpPr>
          <p:spPr bwMode="gray">
            <a:xfrm>
              <a:off x="9450089" y="3490101"/>
              <a:ext cx="238726" cy="238729"/>
            </a:xfrm>
            <a:custGeom>
              <a:avLst/>
              <a:gdLst>
                <a:gd name="T0" fmla="*/ 1 w 27"/>
                <a:gd name="T1" fmla="*/ 12 h 27"/>
                <a:gd name="T2" fmla="*/ 15 w 27"/>
                <a:gd name="T3" fmla="*/ 1 h 27"/>
                <a:gd name="T4" fmla="*/ 26 w 27"/>
                <a:gd name="T5" fmla="*/ 16 h 27"/>
                <a:gd name="T6" fmla="*/ 12 w 27"/>
                <a:gd name="T7" fmla="*/ 26 h 27"/>
                <a:gd name="T8" fmla="*/ 1 w 27"/>
                <a:gd name="T9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1" y="12"/>
                  </a:moveTo>
                  <a:cubicBezTo>
                    <a:pt x="2" y="5"/>
                    <a:pt x="9" y="0"/>
                    <a:pt x="15" y="1"/>
                  </a:cubicBezTo>
                  <a:cubicBezTo>
                    <a:pt x="22" y="2"/>
                    <a:pt x="27" y="9"/>
                    <a:pt x="26" y="16"/>
                  </a:cubicBezTo>
                  <a:cubicBezTo>
                    <a:pt x="25" y="22"/>
                    <a:pt x="18" y="27"/>
                    <a:pt x="12" y="26"/>
                  </a:cubicBezTo>
                  <a:cubicBezTo>
                    <a:pt x="5" y="25"/>
                    <a:pt x="0" y="19"/>
                    <a:pt x="1" y="12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12"/>
            <p:cNvSpPr>
              <a:spLocks/>
            </p:cNvSpPr>
            <p:nvPr/>
          </p:nvSpPr>
          <p:spPr bwMode="gray">
            <a:xfrm>
              <a:off x="9459637" y="3179755"/>
              <a:ext cx="267375" cy="448809"/>
            </a:xfrm>
            <a:custGeom>
              <a:avLst/>
              <a:gdLst>
                <a:gd name="T0" fmla="*/ 56 w 56"/>
                <a:gd name="T1" fmla="*/ 7 h 94"/>
                <a:gd name="T2" fmla="*/ 17 w 56"/>
                <a:gd name="T3" fmla="*/ 0 h 94"/>
                <a:gd name="T4" fmla="*/ 0 w 56"/>
                <a:gd name="T5" fmla="*/ 87 h 94"/>
                <a:gd name="T6" fmla="*/ 46 w 56"/>
                <a:gd name="T7" fmla="*/ 94 h 94"/>
                <a:gd name="T8" fmla="*/ 56 w 56"/>
                <a:gd name="T9" fmla="*/ 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94">
                  <a:moveTo>
                    <a:pt x="56" y="7"/>
                  </a:moveTo>
                  <a:lnTo>
                    <a:pt x="17" y="0"/>
                  </a:lnTo>
                  <a:lnTo>
                    <a:pt x="0" y="87"/>
                  </a:lnTo>
                  <a:lnTo>
                    <a:pt x="46" y="94"/>
                  </a:lnTo>
                  <a:lnTo>
                    <a:pt x="56" y="7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13"/>
            <p:cNvSpPr>
              <a:spLocks/>
            </p:cNvSpPr>
            <p:nvPr/>
          </p:nvSpPr>
          <p:spPr bwMode="gray">
            <a:xfrm>
              <a:off x="8891469" y="3681082"/>
              <a:ext cx="343769" cy="1193639"/>
            </a:xfrm>
            <a:custGeom>
              <a:avLst/>
              <a:gdLst>
                <a:gd name="T0" fmla="*/ 3 w 72"/>
                <a:gd name="T1" fmla="*/ 250 h 250"/>
                <a:gd name="T2" fmla="*/ 70 w 72"/>
                <a:gd name="T3" fmla="*/ 250 h 250"/>
                <a:gd name="T4" fmla="*/ 72 w 72"/>
                <a:gd name="T5" fmla="*/ 41 h 250"/>
                <a:gd name="T6" fmla="*/ 61 w 72"/>
                <a:gd name="T7" fmla="*/ 0 h 250"/>
                <a:gd name="T8" fmla="*/ 0 w 72"/>
                <a:gd name="T9" fmla="*/ 0 h 250"/>
                <a:gd name="T10" fmla="*/ 0 w 72"/>
                <a:gd name="T11" fmla="*/ 215 h 250"/>
                <a:gd name="T12" fmla="*/ 3 w 72"/>
                <a:gd name="T13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250">
                  <a:moveTo>
                    <a:pt x="3" y="250"/>
                  </a:moveTo>
                  <a:lnTo>
                    <a:pt x="70" y="250"/>
                  </a:lnTo>
                  <a:lnTo>
                    <a:pt x="72" y="41"/>
                  </a:lnTo>
                  <a:lnTo>
                    <a:pt x="61" y="0"/>
                  </a:lnTo>
                  <a:lnTo>
                    <a:pt x="0" y="0"/>
                  </a:lnTo>
                  <a:lnTo>
                    <a:pt x="0" y="215"/>
                  </a:lnTo>
                  <a:lnTo>
                    <a:pt x="3" y="250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14"/>
            <p:cNvSpPr>
              <a:spLocks/>
            </p:cNvSpPr>
            <p:nvPr/>
          </p:nvSpPr>
          <p:spPr bwMode="gray">
            <a:xfrm>
              <a:off x="8791200" y="3533071"/>
              <a:ext cx="195758" cy="238729"/>
            </a:xfrm>
            <a:custGeom>
              <a:avLst/>
              <a:gdLst>
                <a:gd name="T0" fmla="*/ 22 w 22"/>
                <a:gd name="T1" fmla="*/ 19 h 27"/>
                <a:gd name="T2" fmla="*/ 22 w 22"/>
                <a:gd name="T3" fmla="*/ 0 h 27"/>
                <a:gd name="T4" fmla="*/ 0 w 22"/>
                <a:gd name="T5" fmla="*/ 0 h 27"/>
                <a:gd name="T6" fmla="*/ 0 w 22"/>
                <a:gd name="T7" fmla="*/ 19 h 27"/>
                <a:gd name="T8" fmla="*/ 11 w 22"/>
                <a:gd name="T9" fmla="*/ 27 h 27"/>
                <a:gd name="T10" fmla="*/ 22 w 22"/>
                <a:gd name="T11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7">
                  <a:moveTo>
                    <a:pt x="22" y="19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7"/>
                    <a:pt x="11" y="27"/>
                  </a:cubicBezTo>
                  <a:cubicBezTo>
                    <a:pt x="19" y="27"/>
                    <a:pt x="22" y="23"/>
                    <a:pt x="22" y="19"/>
                  </a:cubicBezTo>
                  <a:close/>
                </a:path>
              </a:pathLst>
            </a:custGeom>
            <a:solidFill>
              <a:srgbClr val="CE9C5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15"/>
            <p:cNvSpPr>
              <a:spLocks/>
            </p:cNvSpPr>
            <p:nvPr/>
          </p:nvSpPr>
          <p:spPr bwMode="gray">
            <a:xfrm>
              <a:off x="8776878" y="3499651"/>
              <a:ext cx="210080" cy="181434"/>
            </a:xfrm>
            <a:custGeom>
              <a:avLst/>
              <a:gdLst>
                <a:gd name="T0" fmla="*/ 0 w 24"/>
                <a:gd name="T1" fmla="*/ 5 h 21"/>
                <a:gd name="T2" fmla="*/ 24 w 24"/>
                <a:gd name="T3" fmla="*/ 21 h 21"/>
                <a:gd name="T4" fmla="*/ 24 w 24"/>
                <a:gd name="T5" fmla="*/ 3 h 21"/>
                <a:gd name="T6" fmla="*/ 0 w 24"/>
                <a:gd name="T7" fmla="*/ 0 h 21"/>
                <a:gd name="T8" fmla="*/ 0 w 24"/>
                <a:gd name="T9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1">
                  <a:moveTo>
                    <a:pt x="0" y="5"/>
                  </a:moveTo>
                  <a:cubicBezTo>
                    <a:pt x="7" y="13"/>
                    <a:pt x="13" y="17"/>
                    <a:pt x="24" y="21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BA8C5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6"/>
            <p:cNvSpPr>
              <a:spLocks/>
            </p:cNvSpPr>
            <p:nvPr/>
          </p:nvSpPr>
          <p:spPr bwMode="gray">
            <a:xfrm>
              <a:off x="8604995" y="3179755"/>
              <a:ext cx="506101" cy="601594"/>
            </a:xfrm>
            <a:custGeom>
              <a:avLst/>
              <a:gdLst>
                <a:gd name="T0" fmla="*/ 56 w 57"/>
                <a:gd name="T1" fmla="*/ 23 h 68"/>
                <a:gd name="T2" fmla="*/ 45 w 57"/>
                <a:gd name="T3" fmla="*/ 16 h 68"/>
                <a:gd name="T4" fmla="*/ 45 w 57"/>
                <a:gd name="T5" fmla="*/ 14 h 68"/>
                <a:gd name="T6" fmla="*/ 46 w 57"/>
                <a:gd name="T7" fmla="*/ 12 h 68"/>
                <a:gd name="T8" fmla="*/ 46 w 57"/>
                <a:gd name="T9" fmla="*/ 10 h 68"/>
                <a:gd name="T10" fmla="*/ 37 w 57"/>
                <a:gd name="T11" fmla="*/ 8 h 68"/>
                <a:gd name="T12" fmla="*/ 35 w 57"/>
                <a:gd name="T13" fmla="*/ 7 h 68"/>
                <a:gd name="T14" fmla="*/ 25 w 57"/>
                <a:gd name="T15" fmla="*/ 0 h 68"/>
                <a:gd name="T16" fmla="*/ 0 w 57"/>
                <a:gd name="T17" fmla="*/ 26 h 68"/>
                <a:gd name="T18" fmla="*/ 4 w 57"/>
                <a:gd name="T19" fmla="*/ 30 h 68"/>
                <a:gd name="T20" fmla="*/ 1 w 57"/>
                <a:gd name="T21" fmla="*/ 33 h 68"/>
                <a:gd name="T22" fmla="*/ 56 w 57"/>
                <a:gd name="T23" fmla="*/ 26 h 68"/>
                <a:gd name="T24" fmla="*/ 56 w 57"/>
                <a:gd name="T25" fmla="*/ 2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7" h="68">
                  <a:moveTo>
                    <a:pt x="56" y="23"/>
                  </a:moveTo>
                  <a:cubicBezTo>
                    <a:pt x="51" y="21"/>
                    <a:pt x="45" y="16"/>
                    <a:pt x="45" y="16"/>
                  </a:cubicBezTo>
                  <a:cubicBezTo>
                    <a:pt x="44" y="15"/>
                    <a:pt x="44" y="15"/>
                    <a:pt x="45" y="14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1"/>
                    <a:pt x="46" y="11"/>
                    <a:pt x="46" y="10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6" y="7"/>
                    <a:pt x="35" y="7"/>
                    <a:pt x="35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" y="33"/>
                    <a:pt x="26" y="68"/>
                    <a:pt x="56" y="26"/>
                  </a:cubicBezTo>
                  <a:cubicBezTo>
                    <a:pt x="57" y="25"/>
                    <a:pt x="57" y="23"/>
                    <a:pt x="56" y="23"/>
                  </a:cubicBezTo>
                  <a:close/>
                </a:path>
              </a:pathLst>
            </a:custGeom>
            <a:solidFill>
              <a:srgbClr val="CE9C5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7"/>
            <p:cNvSpPr>
              <a:spLocks/>
            </p:cNvSpPr>
            <p:nvPr/>
          </p:nvSpPr>
          <p:spPr bwMode="gray">
            <a:xfrm>
              <a:off x="8571572" y="3084262"/>
              <a:ext cx="343769" cy="529977"/>
            </a:xfrm>
            <a:custGeom>
              <a:avLst/>
              <a:gdLst>
                <a:gd name="T0" fmla="*/ 0 w 39"/>
                <a:gd name="T1" fmla="*/ 29 h 60"/>
                <a:gd name="T2" fmla="*/ 14 w 39"/>
                <a:gd name="T3" fmla="*/ 7 h 60"/>
                <a:gd name="T4" fmla="*/ 27 w 39"/>
                <a:gd name="T5" fmla="*/ 4 h 60"/>
                <a:gd name="T6" fmla="*/ 24 w 39"/>
                <a:gd name="T7" fmla="*/ 18 h 60"/>
                <a:gd name="T8" fmla="*/ 21 w 39"/>
                <a:gd name="T9" fmla="*/ 22 h 60"/>
                <a:gd name="T10" fmla="*/ 21 w 39"/>
                <a:gd name="T11" fmla="*/ 26 h 60"/>
                <a:gd name="T12" fmla="*/ 32 w 39"/>
                <a:gd name="T13" fmla="*/ 33 h 60"/>
                <a:gd name="T14" fmla="*/ 30 w 39"/>
                <a:gd name="T15" fmla="*/ 35 h 60"/>
                <a:gd name="T16" fmla="*/ 29 w 39"/>
                <a:gd name="T17" fmla="*/ 36 h 60"/>
                <a:gd name="T18" fmla="*/ 20 w 39"/>
                <a:gd name="T19" fmla="*/ 38 h 60"/>
                <a:gd name="T20" fmla="*/ 25 w 39"/>
                <a:gd name="T21" fmla="*/ 44 h 60"/>
                <a:gd name="T22" fmla="*/ 32 w 39"/>
                <a:gd name="T23" fmla="*/ 45 h 60"/>
                <a:gd name="T24" fmla="*/ 35 w 39"/>
                <a:gd name="T25" fmla="*/ 57 h 60"/>
                <a:gd name="T26" fmla="*/ 12 w 39"/>
                <a:gd name="T27" fmla="*/ 54 h 60"/>
                <a:gd name="T28" fmla="*/ 0 w 39"/>
                <a:gd name="T29" fmla="*/ 35 h 60"/>
                <a:gd name="T30" fmla="*/ 0 w 39"/>
                <a:gd name="T31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9" h="60">
                  <a:moveTo>
                    <a:pt x="0" y="29"/>
                  </a:moveTo>
                  <a:cubicBezTo>
                    <a:pt x="2" y="22"/>
                    <a:pt x="7" y="13"/>
                    <a:pt x="14" y="7"/>
                  </a:cubicBezTo>
                  <a:cubicBezTo>
                    <a:pt x="18" y="3"/>
                    <a:pt x="23" y="0"/>
                    <a:pt x="27" y="4"/>
                  </a:cubicBezTo>
                  <a:cubicBezTo>
                    <a:pt x="33" y="10"/>
                    <a:pt x="27" y="16"/>
                    <a:pt x="24" y="18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19" y="23"/>
                    <a:pt x="20" y="25"/>
                    <a:pt x="21" y="26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6"/>
                    <a:pt x="30" y="36"/>
                    <a:pt x="29" y="36"/>
                  </a:cubicBezTo>
                  <a:cubicBezTo>
                    <a:pt x="27" y="35"/>
                    <a:pt x="22" y="34"/>
                    <a:pt x="20" y="38"/>
                  </a:cubicBezTo>
                  <a:cubicBezTo>
                    <a:pt x="19" y="42"/>
                    <a:pt x="22" y="44"/>
                    <a:pt x="25" y="44"/>
                  </a:cubicBezTo>
                  <a:cubicBezTo>
                    <a:pt x="27" y="45"/>
                    <a:pt x="30" y="44"/>
                    <a:pt x="32" y="45"/>
                  </a:cubicBezTo>
                  <a:cubicBezTo>
                    <a:pt x="33" y="46"/>
                    <a:pt x="39" y="50"/>
                    <a:pt x="35" y="57"/>
                  </a:cubicBezTo>
                  <a:cubicBezTo>
                    <a:pt x="25" y="60"/>
                    <a:pt x="18" y="57"/>
                    <a:pt x="12" y="54"/>
                  </a:cubicBezTo>
                  <a:cubicBezTo>
                    <a:pt x="5" y="50"/>
                    <a:pt x="1" y="43"/>
                    <a:pt x="0" y="35"/>
                  </a:cubicBezTo>
                  <a:cubicBezTo>
                    <a:pt x="0" y="33"/>
                    <a:pt x="0" y="31"/>
                    <a:pt x="0" y="29"/>
                  </a:cubicBezTo>
                  <a:close/>
                </a:path>
              </a:pathLst>
            </a:custGeom>
            <a:solidFill>
              <a:srgbClr val="301D19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8"/>
            <p:cNvSpPr>
              <a:spLocks/>
            </p:cNvSpPr>
            <p:nvPr/>
          </p:nvSpPr>
          <p:spPr bwMode="gray">
            <a:xfrm>
              <a:off x="8862820" y="3284795"/>
              <a:ext cx="38197" cy="28646"/>
            </a:xfrm>
            <a:custGeom>
              <a:avLst/>
              <a:gdLst>
                <a:gd name="T0" fmla="*/ 3 w 4"/>
                <a:gd name="T1" fmla="*/ 1 h 3"/>
                <a:gd name="T2" fmla="*/ 3 w 4"/>
                <a:gd name="T3" fmla="*/ 3 h 3"/>
                <a:gd name="T4" fmla="*/ 1 w 4"/>
                <a:gd name="T5" fmla="*/ 3 h 3"/>
                <a:gd name="T6" fmla="*/ 1 w 4"/>
                <a:gd name="T7" fmla="*/ 1 h 3"/>
                <a:gd name="T8" fmla="*/ 3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3" y="1"/>
                  </a:moveTo>
                  <a:cubicBezTo>
                    <a:pt x="4" y="1"/>
                    <a:pt x="4" y="2"/>
                    <a:pt x="3" y="3"/>
                  </a:cubicBezTo>
                  <a:cubicBezTo>
                    <a:pt x="2" y="3"/>
                    <a:pt x="2" y="3"/>
                    <a:pt x="1" y="3"/>
                  </a:cubicBez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19"/>
            <p:cNvSpPr>
              <a:spLocks/>
            </p:cNvSpPr>
            <p:nvPr/>
          </p:nvSpPr>
          <p:spPr bwMode="gray">
            <a:xfrm>
              <a:off x="8891469" y="3681082"/>
              <a:ext cx="148014" cy="735283"/>
            </a:xfrm>
            <a:custGeom>
              <a:avLst/>
              <a:gdLst>
                <a:gd name="T0" fmla="*/ 0 w 31"/>
                <a:gd name="T1" fmla="*/ 15 h 154"/>
                <a:gd name="T2" fmla="*/ 0 w 31"/>
                <a:gd name="T3" fmla="*/ 154 h 154"/>
                <a:gd name="T4" fmla="*/ 18 w 31"/>
                <a:gd name="T5" fmla="*/ 67 h 154"/>
                <a:gd name="T6" fmla="*/ 31 w 31"/>
                <a:gd name="T7" fmla="*/ 6 h 154"/>
                <a:gd name="T8" fmla="*/ 30 w 31"/>
                <a:gd name="T9" fmla="*/ 0 h 154"/>
                <a:gd name="T10" fmla="*/ 0 w 31"/>
                <a:gd name="T11" fmla="*/ 1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54">
                  <a:moveTo>
                    <a:pt x="0" y="15"/>
                  </a:moveTo>
                  <a:lnTo>
                    <a:pt x="0" y="154"/>
                  </a:lnTo>
                  <a:lnTo>
                    <a:pt x="18" y="67"/>
                  </a:lnTo>
                  <a:lnTo>
                    <a:pt x="31" y="6"/>
                  </a:lnTo>
                  <a:lnTo>
                    <a:pt x="30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D2D2D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20"/>
            <p:cNvSpPr>
              <a:spLocks/>
            </p:cNvSpPr>
            <p:nvPr/>
          </p:nvSpPr>
          <p:spPr bwMode="gray">
            <a:xfrm>
              <a:off x="8748232" y="3681082"/>
              <a:ext cx="143237" cy="735283"/>
            </a:xfrm>
            <a:custGeom>
              <a:avLst/>
              <a:gdLst>
                <a:gd name="T0" fmla="*/ 30 w 30"/>
                <a:gd name="T1" fmla="*/ 15 h 154"/>
                <a:gd name="T2" fmla="*/ 30 w 30"/>
                <a:gd name="T3" fmla="*/ 154 h 154"/>
                <a:gd name="T4" fmla="*/ 13 w 30"/>
                <a:gd name="T5" fmla="*/ 71 h 154"/>
                <a:gd name="T6" fmla="*/ 0 w 30"/>
                <a:gd name="T7" fmla="*/ 6 h 154"/>
                <a:gd name="T8" fmla="*/ 2 w 30"/>
                <a:gd name="T9" fmla="*/ 0 h 154"/>
                <a:gd name="T10" fmla="*/ 30 w 30"/>
                <a:gd name="T11" fmla="*/ 1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54">
                  <a:moveTo>
                    <a:pt x="30" y="15"/>
                  </a:moveTo>
                  <a:lnTo>
                    <a:pt x="30" y="154"/>
                  </a:lnTo>
                  <a:lnTo>
                    <a:pt x="13" y="71"/>
                  </a:lnTo>
                  <a:lnTo>
                    <a:pt x="0" y="6"/>
                  </a:lnTo>
                  <a:lnTo>
                    <a:pt x="2" y="0"/>
                  </a:lnTo>
                  <a:lnTo>
                    <a:pt x="3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21"/>
            <p:cNvSpPr>
              <a:spLocks/>
            </p:cNvSpPr>
            <p:nvPr/>
          </p:nvSpPr>
          <p:spPr bwMode="gray">
            <a:xfrm>
              <a:off x="8757780" y="3638111"/>
              <a:ext cx="133686" cy="186210"/>
            </a:xfrm>
            <a:custGeom>
              <a:avLst/>
              <a:gdLst>
                <a:gd name="T0" fmla="*/ 28 w 28"/>
                <a:gd name="T1" fmla="*/ 24 h 39"/>
                <a:gd name="T2" fmla="*/ 5 w 28"/>
                <a:gd name="T3" fmla="*/ 0 h 39"/>
                <a:gd name="T4" fmla="*/ 0 w 28"/>
                <a:gd name="T5" fmla="*/ 9 h 39"/>
                <a:gd name="T6" fmla="*/ 7 w 28"/>
                <a:gd name="T7" fmla="*/ 39 h 39"/>
                <a:gd name="T8" fmla="*/ 22 w 28"/>
                <a:gd name="T9" fmla="*/ 22 h 39"/>
                <a:gd name="T10" fmla="*/ 28 w 28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39">
                  <a:moveTo>
                    <a:pt x="28" y="24"/>
                  </a:moveTo>
                  <a:lnTo>
                    <a:pt x="5" y="0"/>
                  </a:lnTo>
                  <a:lnTo>
                    <a:pt x="0" y="9"/>
                  </a:lnTo>
                  <a:lnTo>
                    <a:pt x="7" y="39"/>
                  </a:lnTo>
                  <a:lnTo>
                    <a:pt x="22" y="22"/>
                  </a:lnTo>
                  <a:lnTo>
                    <a:pt x="28" y="24"/>
                  </a:lnTo>
                  <a:close/>
                </a:path>
              </a:pathLst>
            </a:custGeom>
            <a:solidFill>
              <a:srgbClr val="D2D2D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22"/>
            <p:cNvSpPr>
              <a:spLocks/>
            </p:cNvSpPr>
            <p:nvPr/>
          </p:nvSpPr>
          <p:spPr bwMode="gray">
            <a:xfrm>
              <a:off x="8891469" y="3638111"/>
              <a:ext cx="143237" cy="186210"/>
            </a:xfrm>
            <a:custGeom>
              <a:avLst/>
              <a:gdLst>
                <a:gd name="T0" fmla="*/ 0 w 30"/>
                <a:gd name="T1" fmla="*/ 24 h 39"/>
                <a:gd name="T2" fmla="*/ 24 w 30"/>
                <a:gd name="T3" fmla="*/ 0 h 39"/>
                <a:gd name="T4" fmla="*/ 30 w 30"/>
                <a:gd name="T5" fmla="*/ 9 h 39"/>
                <a:gd name="T6" fmla="*/ 22 w 30"/>
                <a:gd name="T7" fmla="*/ 39 h 39"/>
                <a:gd name="T8" fmla="*/ 7 w 30"/>
                <a:gd name="T9" fmla="*/ 22 h 39"/>
                <a:gd name="T10" fmla="*/ 0 w 30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9">
                  <a:moveTo>
                    <a:pt x="0" y="24"/>
                  </a:moveTo>
                  <a:lnTo>
                    <a:pt x="24" y="0"/>
                  </a:lnTo>
                  <a:lnTo>
                    <a:pt x="30" y="9"/>
                  </a:lnTo>
                  <a:lnTo>
                    <a:pt x="22" y="39"/>
                  </a:lnTo>
                  <a:lnTo>
                    <a:pt x="7" y="22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23"/>
            <p:cNvSpPr>
              <a:spLocks/>
            </p:cNvSpPr>
            <p:nvPr/>
          </p:nvSpPr>
          <p:spPr bwMode="gray">
            <a:xfrm>
              <a:off x="8853272" y="3743151"/>
              <a:ext cx="81168" cy="62072"/>
            </a:xfrm>
            <a:custGeom>
              <a:avLst/>
              <a:gdLst>
                <a:gd name="T0" fmla="*/ 2 w 17"/>
                <a:gd name="T1" fmla="*/ 0 h 13"/>
                <a:gd name="T2" fmla="*/ 0 w 17"/>
                <a:gd name="T3" fmla="*/ 2 h 13"/>
                <a:gd name="T4" fmla="*/ 4 w 17"/>
                <a:gd name="T5" fmla="*/ 13 h 13"/>
                <a:gd name="T6" fmla="*/ 11 w 17"/>
                <a:gd name="T7" fmla="*/ 13 h 13"/>
                <a:gd name="T8" fmla="*/ 17 w 17"/>
                <a:gd name="T9" fmla="*/ 2 h 13"/>
                <a:gd name="T10" fmla="*/ 15 w 17"/>
                <a:gd name="T11" fmla="*/ 0 h 13"/>
                <a:gd name="T12" fmla="*/ 2 w 1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3">
                  <a:moveTo>
                    <a:pt x="2" y="0"/>
                  </a:moveTo>
                  <a:lnTo>
                    <a:pt x="0" y="2"/>
                  </a:lnTo>
                  <a:lnTo>
                    <a:pt x="4" y="13"/>
                  </a:lnTo>
                  <a:lnTo>
                    <a:pt x="11" y="13"/>
                  </a:lnTo>
                  <a:lnTo>
                    <a:pt x="17" y="2"/>
                  </a:lnTo>
                  <a:lnTo>
                    <a:pt x="15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9AB30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24"/>
            <p:cNvSpPr>
              <a:spLocks/>
            </p:cNvSpPr>
            <p:nvPr/>
          </p:nvSpPr>
          <p:spPr bwMode="gray">
            <a:xfrm>
              <a:off x="8853272" y="3805221"/>
              <a:ext cx="62072" cy="611144"/>
            </a:xfrm>
            <a:custGeom>
              <a:avLst/>
              <a:gdLst>
                <a:gd name="T0" fmla="*/ 4 w 13"/>
                <a:gd name="T1" fmla="*/ 0 h 128"/>
                <a:gd name="T2" fmla="*/ 0 w 13"/>
                <a:gd name="T3" fmla="*/ 110 h 128"/>
                <a:gd name="T4" fmla="*/ 8 w 13"/>
                <a:gd name="T5" fmla="*/ 128 h 128"/>
                <a:gd name="T6" fmla="*/ 13 w 13"/>
                <a:gd name="T7" fmla="*/ 117 h 128"/>
                <a:gd name="T8" fmla="*/ 11 w 13"/>
                <a:gd name="T9" fmla="*/ 0 h 128"/>
                <a:gd name="T10" fmla="*/ 4 w 13"/>
                <a:gd name="T11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28">
                  <a:moveTo>
                    <a:pt x="4" y="0"/>
                  </a:moveTo>
                  <a:lnTo>
                    <a:pt x="0" y="110"/>
                  </a:lnTo>
                  <a:lnTo>
                    <a:pt x="8" y="128"/>
                  </a:lnTo>
                  <a:lnTo>
                    <a:pt x="13" y="117"/>
                  </a:lnTo>
                  <a:lnTo>
                    <a:pt x="11" y="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9AB30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5"/>
            <p:cNvSpPr>
              <a:spLocks/>
            </p:cNvSpPr>
            <p:nvPr/>
          </p:nvSpPr>
          <p:spPr bwMode="gray">
            <a:xfrm>
              <a:off x="8891469" y="3676308"/>
              <a:ext cx="229178" cy="783027"/>
            </a:xfrm>
            <a:custGeom>
              <a:avLst/>
              <a:gdLst>
                <a:gd name="T0" fmla="*/ 26 w 26"/>
                <a:gd name="T1" fmla="*/ 8 h 89"/>
                <a:gd name="T2" fmla="*/ 22 w 26"/>
                <a:gd name="T3" fmla="*/ 12 h 89"/>
                <a:gd name="T4" fmla="*/ 25 w 26"/>
                <a:gd name="T5" fmla="*/ 14 h 89"/>
                <a:gd name="T6" fmla="*/ 0 w 26"/>
                <a:gd name="T7" fmla="*/ 89 h 89"/>
                <a:gd name="T8" fmla="*/ 0 w 26"/>
                <a:gd name="T9" fmla="*/ 82 h 89"/>
                <a:gd name="T10" fmla="*/ 16 w 26"/>
                <a:gd name="T11" fmla="*/ 0 h 89"/>
                <a:gd name="T12" fmla="*/ 26 w 26"/>
                <a:gd name="T13" fmla="*/ 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9">
                  <a:moveTo>
                    <a:pt x="26" y="8"/>
                  </a:moveTo>
                  <a:cubicBezTo>
                    <a:pt x="22" y="12"/>
                    <a:pt x="22" y="12"/>
                    <a:pt x="22" y="12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18" y="36"/>
                    <a:pt x="0" y="89"/>
                    <a:pt x="0" y="89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5" y="62"/>
                    <a:pt x="16" y="0"/>
                    <a:pt x="16" y="0"/>
                  </a:cubicBezTo>
                  <a:lnTo>
                    <a:pt x="26" y="8"/>
                  </a:lnTo>
                  <a:close/>
                </a:path>
              </a:pathLst>
            </a:custGeom>
            <a:solidFill>
              <a:srgbClr val="0064B5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26"/>
            <p:cNvSpPr>
              <a:spLocks/>
            </p:cNvSpPr>
            <p:nvPr/>
          </p:nvSpPr>
          <p:spPr bwMode="gray">
            <a:xfrm>
              <a:off x="8251678" y="4593022"/>
              <a:ext cx="229178" cy="496554"/>
            </a:xfrm>
            <a:custGeom>
              <a:avLst/>
              <a:gdLst>
                <a:gd name="T0" fmla="*/ 3 w 26"/>
                <a:gd name="T1" fmla="*/ 20 h 56"/>
                <a:gd name="T2" fmla="*/ 3 w 26"/>
                <a:gd name="T3" fmla="*/ 43 h 56"/>
                <a:gd name="T4" fmla="*/ 8 w 26"/>
                <a:gd name="T5" fmla="*/ 47 h 56"/>
                <a:gd name="T6" fmla="*/ 13 w 26"/>
                <a:gd name="T7" fmla="*/ 52 h 56"/>
                <a:gd name="T8" fmla="*/ 18 w 26"/>
                <a:gd name="T9" fmla="*/ 55 h 56"/>
                <a:gd name="T10" fmla="*/ 18 w 26"/>
                <a:gd name="T11" fmla="*/ 50 h 56"/>
                <a:gd name="T12" fmla="*/ 20 w 26"/>
                <a:gd name="T13" fmla="*/ 45 h 56"/>
                <a:gd name="T14" fmla="*/ 20 w 26"/>
                <a:gd name="T15" fmla="*/ 39 h 56"/>
                <a:gd name="T16" fmla="*/ 26 w 26"/>
                <a:gd name="T17" fmla="*/ 41 h 56"/>
                <a:gd name="T18" fmla="*/ 20 w 26"/>
                <a:gd name="T19" fmla="*/ 26 h 56"/>
                <a:gd name="T20" fmla="*/ 19 w 26"/>
                <a:gd name="T21" fmla="*/ 24 h 56"/>
                <a:gd name="T22" fmla="*/ 21 w 26"/>
                <a:gd name="T23" fmla="*/ 0 h 56"/>
                <a:gd name="T24" fmla="*/ 4 w 26"/>
                <a:gd name="T25" fmla="*/ 5 h 56"/>
                <a:gd name="T26" fmla="*/ 3 w 26"/>
                <a:gd name="T27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" h="56">
                  <a:moveTo>
                    <a:pt x="3" y="20"/>
                  </a:moveTo>
                  <a:cubicBezTo>
                    <a:pt x="0" y="30"/>
                    <a:pt x="1" y="34"/>
                    <a:pt x="3" y="43"/>
                  </a:cubicBezTo>
                  <a:cubicBezTo>
                    <a:pt x="5" y="49"/>
                    <a:pt x="7" y="50"/>
                    <a:pt x="8" y="47"/>
                  </a:cubicBezTo>
                  <a:cubicBezTo>
                    <a:pt x="8" y="53"/>
                    <a:pt x="13" y="56"/>
                    <a:pt x="13" y="52"/>
                  </a:cubicBezTo>
                  <a:cubicBezTo>
                    <a:pt x="14" y="53"/>
                    <a:pt x="16" y="55"/>
                    <a:pt x="18" y="55"/>
                  </a:cubicBezTo>
                  <a:cubicBezTo>
                    <a:pt x="19" y="54"/>
                    <a:pt x="18" y="51"/>
                    <a:pt x="18" y="50"/>
                  </a:cubicBezTo>
                  <a:cubicBezTo>
                    <a:pt x="20" y="50"/>
                    <a:pt x="22" y="49"/>
                    <a:pt x="20" y="45"/>
                  </a:cubicBezTo>
                  <a:cubicBezTo>
                    <a:pt x="19" y="42"/>
                    <a:pt x="20" y="39"/>
                    <a:pt x="20" y="39"/>
                  </a:cubicBezTo>
                  <a:cubicBezTo>
                    <a:pt x="22" y="42"/>
                    <a:pt x="25" y="43"/>
                    <a:pt x="26" y="41"/>
                  </a:cubicBezTo>
                  <a:cubicBezTo>
                    <a:pt x="24" y="37"/>
                    <a:pt x="23" y="31"/>
                    <a:pt x="20" y="26"/>
                  </a:cubicBezTo>
                  <a:cubicBezTo>
                    <a:pt x="20" y="25"/>
                    <a:pt x="19" y="24"/>
                    <a:pt x="19" y="24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4" y="5"/>
                    <a:pt x="4" y="5"/>
                    <a:pt x="4" y="5"/>
                  </a:cubicBezTo>
                  <a:lnTo>
                    <a:pt x="3" y="20"/>
                  </a:lnTo>
                  <a:close/>
                </a:path>
              </a:pathLst>
            </a:custGeom>
            <a:solidFill>
              <a:srgbClr val="CE9C5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27"/>
            <p:cNvSpPr>
              <a:spLocks/>
            </p:cNvSpPr>
            <p:nvPr/>
          </p:nvSpPr>
          <p:spPr bwMode="gray">
            <a:xfrm>
              <a:off x="8275548" y="4134665"/>
              <a:ext cx="243503" cy="229178"/>
            </a:xfrm>
            <a:custGeom>
              <a:avLst/>
              <a:gdLst>
                <a:gd name="T0" fmla="*/ 1 w 27"/>
                <a:gd name="T1" fmla="*/ 12 h 26"/>
                <a:gd name="T2" fmla="*/ 15 w 27"/>
                <a:gd name="T3" fmla="*/ 1 h 26"/>
                <a:gd name="T4" fmla="*/ 26 w 27"/>
                <a:gd name="T5" fmla="*/ 15 h 26"/>
                <a:gd name="T6" fmla="*/ 12 w 27"/>
                <a:gd name="T7" fmla="*/ 26 h 26"/>
                <a:gd name="T8" fmla="*/ 1 w 27"/>
                <a:gd name="T9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1" y="12"/>
                  </a:moveTo>
                  <a:cubicBezTo>
                    <a:pt x="2" y="5"/>
                    <a:pt x="8" y="0"/>
                    <a:pt x="15" y="1"/>
                  </a:cubicBezTo>
                  <a:cubicBezTo>
                    <a:pt x="22" y="2"/>
                    <a:pt x="27" y="8"/>
                    <a:pt x="26" y="15"/>
                  </a:cubicBezTo>
                  <a:cubicBezTo>
                    <a:pt x="25" y="22"/>
                    <a:pt x="19" y="26"/>
                    <a:pt x="12" y="26"/>
                  </a:cubicBezTo>
                  <a:cubicBezTo>
                    <a:pt x="5" y="25"/>
                    <a:pt x="0" y="19"/>
                    <a:pt x="1" y="12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28"/>
            <p:cNvSpPr>
              <a:spLocks/>
            </p:cNvSpPr>
            <p:nvPr/>
          </p:nvSpPr>
          <p:spPr bwMode="gray">
            <a:xfrm>
              <a:off x="8275548" y="4134665"/>
              <a:ext cx="243503" cy="229178"/>
            </a:xfrm>
            <a:custGeom>
              <a:avLst/>
              <a:gdLst>
                <a:gd name="T0" fmla="*/ 26 w 27"/>
                <a:gd name="T1" fmla="*/ 15 h 26"/>
                <a:gd name="T2" fmla="*/ 12 w 27"/>
                <a:gd name="T3" fmla="*/ 26 h 26"/>
                <a:gd name="T4" fmla="*/ 1 w 27"/>
                <a:gd name="T5" fmla="*/ 12 h 26"/>
                <a:gd name="T6" fmla="*/ 15 w 27"/>
                <a:gd name="T7" fmla="*/ 1 h 26"/>
                <a:gd name="T8" fmla="*/ 26 w 27"/>
                <a:gd name="T9" fmla="*/ 1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6" y="15"/>
                  </a:moveTo>
                  <a:cubicBezTo>
                    <a:pt x="25" y="22"/>
                    <a:pt x="19" y="26"/>
                    <a:pt x="12" y="26"/>
                  </a:cubicBezTo>
                  <a:cubicBezTo>
                    <a:pt x="5" y="25"/>
                    <a:pt x="0" y="19"/>
                    <a:pt x="1" y="12"/>
                  </a:cubicBezTo>
                  <a:cubicBezTo>
                    <a:pt x="2" y="5"/>
                    <a:pt x="8" y="0"/>
                    <a:pt x="15" y="1"/>
                  </a:cubicBezTo>
                  <a:cubicBezTo>
                    <a:pt x="22" y="2"/>
                    <a:pt x="27" y="8"/>
                    <a:pt x="26" y="15"/>
                  </a:cubicBez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29"/>
            <p:cNvSpPr>
              <a:spLocks/>
            </p:cNvSpPr>
            <p:nvPr/>
          </p:nvSpPr>
          <p:spPr bwMode="gray">
            <a:xfrm>
              <a:off x="8261226" y="4239705"/>
              <a:ext cx="248277" cy="434487"/>
            </a:xfrm>
            <a:custGeom>
              <a:avLst/>
              <a:gdLst>
                <a:gd name="T0" fmla="*/ 0 w 52"/>
                <a:gd name="T1" fmla="*/ 87 h 91"/>
                <a:gd name="T2" fmla="*/ 39 w 52"/>
                <a:gd name="T3" fmla="*/ 91 h 91"/>
                <a:gd name="T4" fmla="*/ 52 w 52"/>
                <a:gd name="T5" fmla="*/ 6 h 91"/>
                <a:gd name="T6" fmla="*/ 5 w 52"/>
                <a:gd name="T7" fmla="*/ 0 h 91"/>
                <a:gd name="T8" fmla="*/ 0 w 52"/>
                <a:gd name="T9" fmla="*/ 8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91">
                  <a:moveTo>
                    <a:pt x="0" y="87"/>
                  </a:moveTo>
                  <a:lnTo>
                    <a:pt x="39" y="91"/>
                  </a:lnTo>
                  <a:lnTo>
                    <a:pt x="52" y="6"/>
                  </a:lnTo>
                  <a:lnTo>
                    <a:pt x="5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0078D7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30"/>
            <p:cNvSpPr>
              <a:spLocks/>
            </p:cNvSpPr>
            <p:nvPr/>
          </p:nvSpPr>
          <p:spPr bwMode="gray">
            <a:xfrm>
              <a:off x="8261226" y="4655094"/>
              <a:ext cx="176660" cy="71620"/>
            </a:xfrm>
            <a:custGeom>
              <a:avLst/>
              <a:gdLst>
                <a:gd name="T0" fmla="*/ 0 w 37"/>
                <a:gd name="T1" fmla="*/ 11 h 15"/>
                <a:gd name="T2" fmla="*/ 37 w 37"/>
                <a:gd name="T3" fmla="*/ 15 h 15"/>
                <a:gd name="T4" fmla="*/ 37 w 37"/>
                <a:gd name="T5" fmla="*/ 4 h 15"/>
                <a:gd name="T6" fmla="*/ 0 w 37"/>
                <a:gd name="T7" fmla="*/ 0 h 15"/>
                <a:gd name="T8" fmla="*/ 0 w 37"/>
                <a:gd name="T9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5">
                  <a:moveTo>
                    <a:pt x="0" y="11"/>
                  </a:moveTo>
                  <a:lnTo>
                    <a:pt x="37" y="15"/>
                  </a:lnTo>
                  <a:lnTo>
                    <a:pt x="37" y="4"/>
                  </a:lnTo>
                  <a:lnTo>
                    <a:pt x="0" y="0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31"/>
            <p:cNvSpPr>
              <a:spLocks/>
            </p:cNvSpPr>
            <p:nvPr/>
          </p:nvSpPr>
          <p:spPr bwMode="gray">
            <a:xfrm>
              <a:off x="8667061" y="3676308"/>
              <a:ext cx="224404" cy="783027"/>
            </a:xfrm>
            <a:custGeom>
              <a:avLst/>
              <a:gdLst>
                <a:gd name="T0" fmla="*/ 0 w 25"/>
                <a:gd name="T1" fmla="*/ 8 h 89"/>
                <a:gd name="T2" fmla="*/ 4 w 25"/>
                <a:gd name="T3" fmla="*/ 12 h 89"/>
                <a:gd name="T4" fmla="*/ 1 w 25"/>
                <a:gd name="T5" fmla="*/ 14 h 89"/>
                <a:gd name="T6" fmla="*/ 25 w 25"/>
                <a:gd name="T7" fmla="*/ 89 h 89"/>
                <a:gd name="T8" fmla="*/ 25 w 25"/>
                <a:gd name="T9" fmla="*/ 82 h 89"/>
                <a:gd name="T10" fmla="*/ 10 w 25"/>
                <a:gd name="T11" fmla="*/ 0 h 89"/>
                <a:gd name="T12" fmla="*/ 0 w 25"/>
                <a:gd name="T13" fmla="*/ 8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89">
                  <a:moveTo>
                    <a:pt x="0" y="8"/>
                  </a:moveTo>
                  <a:cubicBezTo>
                    <a:pt x="4" y="12"/>
                    <a:pt x="4" y="12"/>
                    <a:pt x="4" y="1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8" y="36"/>
                    <a:pt x="25" y="89"/>
                    <a:pt x="25" y="89"/>
                  </a:cubicBezTo>
                  <a:cubicBezTo>
                    <a:pt x="25" y="82"/>
                    <a:pt x="25" y="82"/>
                    <a:pt x="25" y="82"/>
                  </a:cubicBezTo>
                  <a:cubicBezTo>
                    <a:pt x="22" y="63"/>
                    <a:pt x="10" y="0"/>
                    <a:pt x="10" y="0"/>
                  </a:cubicBezTo>
                  <a:lnTo>
                    <a:pt x="0" y="8"/>
                  </a:lnTo>
                  <a:close/>
                </a:path>
              </a:pathLst>
            </a:custGeom>
            <a:solidFill>
              <a:srgbClr val="409AE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32"/>
            <p:cNvSpPr>
              <a:spLocks/>
            </p:cNvSpPr>
            <p:nvPr/>
          </p:nvSpPr>
          <p:spPr bwMode="gray">
            <a:xfrm>
              <a:off x="8581120" y="4707612"/>
              <a:ext cx="639790" cy="229178"/>
            </a:xfrm>
            <a:custGeom>
              <a:avLst/>
              <a:gdLst>
                <a:gd name="T0" fmla="*/ 0 w 134"/>
                <a:gd name="T1" fmla="*/ 35 h 48"/>
                <a:gd name="T2" fmla="*/ 63 w 134"/>
                <a:gd name="T3" fmla="*/ 35 h 48"/>
                <a:gd name="T4" fmla="*/ 65 w 134"/>
                <a:gd name="T5" fmla="*/ 0 h 48"/>
                <a:gd name="T6" fmla="*/ 68 w 134"/>
                <a:gd name="T7" fmla="*/ 35 h 48"/>
                <a:gd name="T8" fmla="*/ 134 w 134"/>
                <a:gd name="T9" fmla="*/ 35 h 48"/>
                <a:gd name="T10" fmla="*/ 134 w 134"/>
                <a:gd name="T11" fmla="*/ 41 h 48"/>
                <a:gd name="T12" fmla="*/ 68 w 134"/>
                <a:gd name="T13" fmla="*/ 45 h 48"/>
                <a:gd name="T14" fmla="*/ 65 w 134"/>
                <a:gd name="T15" fmla="*/ 35 h 48"/>
                <a:gd name="T16" fmla="*/ 61 w 134"/>
                <a:gd name="T17" fmla="*/ 45 h 48"/>
                <a:gd name="T18" fmla="*/ 1 w 134"/>
                <a:gd name="T19" fmla="*/ 48 h 48"/>
                <a:gd name="T20" fmla="*/ 0 w 134"/>
                <a:gd name="T21" fmla="*/ 3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4" h="48">
                  <a:moveTo>
                    <a:pt x="0" y="35"/>
                  </a:moveTo>
                  <a:lnTo>
                    <a:pt x="63" y="35"/>
                  </a:lnTo>
                  <a:lnTo>
                    <a:pt x="65" y="0"/>
                  </a:lnTo>
                  <a:lnTo>
                    <a:pt x="68" y="35"/>
                  </a:lnTo>
                  <a:lnTo>
                    <a:pt x="134" y="35"/>
                  </a:lnTo>
                  <a:lnTo>
                    <a:pt x="134" y="41"/>
                  </a:lnTo>
                  <a:lnTo>
                    <a:pt x="68" y="45"/>
                  </a:lnTo>
                  <a:lnTo>
                    <a:pt x="65" y="35"/>
                  </a:lnTo>
                  <a:lnTo>
                    <a:pt x="61" y="45"/>
                  </a:lnTo>
                  <a:lnTo>
                    <a:pt x="1" y="48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00488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Oval 133"/>
            <p:cNvSpPr>
              <a:spLocks noChangeArrowheads="1"/>
            </p:cNvSpPr>
            <p:nvPr/>
          </p:nvSpPr>
          <p:spPr bwMode="gray">
            <a:xfrm>
              <a:off x="8881918" y="4435463"/>
              <a:ext cx="23875" cy="23875"/>
            </a:xfrm>
            <a:prstGeom prst="ellipse">
              <a:avLst/>
            </a:prstGeom>
            <a:solidFill>
              <a:srgbClr val="00488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Oval 134"/>
            <p:cNvSpPr>
              <a:spLocks noChangeArrowheads="1"/>
            </p:cNvSpPr>
            <p:nvPr/>
          </p:nvSpPr>
          <p:spPr bwMode="gray">
            <a:xfrm>
              <a:off x="8881918" y="4631219"/>
              <a:ext cx="23875" cy="23875"/>
            </a:xfrm>
            <a:prstGeom prst="ellipse">
              <a:avLst/>
            </a:prstGeom>
            <a:solidFill>
              <a:srgbClr val="00488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35"/>
            <p:cNvSpPr>
              <a:spLocks/>
            </p:cNvSpPr>
            <p:nvPr/>
          </p:nvSpPr>
          <p:spPr bwMode="gray">
            <a:xfrm>
              <a:off x="8977410" y="3337316"/>
              <a:ext cx="90718" cy="81168"/>
            </a:xfrm>
            <a:custGeom>
              <a:avLst/>
              <a:gdLst>
                <a:gd name="T0" fmla="*/ 6 w 10"/>
                <a:gd name="T1" fmla="*/ 0 h 9"/>
                <a:gd name="T2" fmla="*/ 0 w 10"/>
                <a:gd name="T3" fmla="*/ 9 h 9"/>
                <a:gd name="T4" fmla="*/ 10 w 10"/>
                <a:gd name="T5" fmla="*/ 3 h 9"/>
                <a:gd name="T6" fmla="*/ 6 w 1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6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6" y="8"/>
                    <a:pt x="10" y="3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CB8C84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36"/>
            <p:cNvSpPr>
              <a:spLocks/>
            </p:cNvSpPr>
            <p:nvPr/>
          </p:nvSpPr>
          <p:spPr bwMode="gray">
            <a:xfrm>
              <a:off x="8977410" y="3337316"/>
              <a:ext cx="81168" cy="81168"/>
            </a:xfrm>
            <a:custGeom>
              <a:avLst/>
              <a:gdLst>
                <a:gd name="T0" fmla="*/ 6 w 9"/>
                <a:gd name="T1" fmla="*/ 0 h 9"/>
                <a:gd name="T2" fmla="*/ 0 w 9"/>
                <a:gd name="T3" fmla="*/ 9 h 9"/>
                <a:gd name="T4" fmla="*/ 9 w 9"/>
                <a:gd name="T5" fmla="*/ 2 h 9"/>
                <a:gd name="T6" fmla="*/ 6 w 9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9">
                  <a:moveTo>
                    <a:pt x="6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8"/>
                    <a:pt x="9" y="2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0866123"/>
      </p:ext>
    </p:extLst>
  </p:cSld>
  <p:clrMapOvr>
    <a:masterClrMapping/>
  </p:clrMapOvr>
  <p:transition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4"/>
            <a:ext cx="11655078" cy="22665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636486"/>
      </p:ext>
    </p:extLst>
  </p:cSld>
  <p:clrMapOvr>
    <a:masterClrMapping/>
  </p:clrMapOvr>
  <p:transition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941" b="0">
                <a:latin typeface="+mn-lt"/>
              </a:defRPr>
            </a:lvl1pPr>
            <a:lvl2pPr marL="250553" indent="0">
              <a:buFont typeface="Wingdings" panose="05000000000000000000" pitchFamily="2" charset="2"/>
              <a:buNone/>
              <a:defRPr sz="2353" b="0"/>
            </a:lvl2pPr>
            <a:lvl3pPr marL="441968" indent="0">
              <a:buFont typeface="Wingdings" panose="05000000000000000000" pitchFamily="2" charset="2"/>
              <a:buNone/>
              <a:tabLst/>
              <a:defRPr sz="2157" b="0"/>
            </a:lvl3pPr>
            <a:lvl4pPr marL="639608" indent="0">
              <a:buFont typeface="Wingdings" panose="05000000000000000000" pitchFamily="2" charset="2"/>
              <a:buNone/>
              <a:defRPr sz="2157" b="0"/>
            </a:lvl4pPr>
            <a:lvl5pPr marL="837250" indent="0">
              <a:buFont typeface="Wingdings" panose="05000000000000000000" pitchFamily="2" charset="2"/>
              <a:buNone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0553" indent="0">
              <a:buFont typeface="Arial" panose="020B0604020202020204" pitchFamily="34" charset="0"/>
              <a:buNone/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41968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39608" indent="0">
              <a:buFont typeface="Arial" panose="020B0604020202020204" pitchFamily="34" charset="0"/>
              <a:buNone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37250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04217" marR="0" lvl="0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04217" marR="0" lvl="1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04217" marR="0" lvl="2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04217" marR="0" lvl="3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04217" marR="0" lvl="4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922693"/>
      </p:ext>
    </p:extLst>
  </p:cSld>
  <p:clrMapOvr>
    <a:masterClrMapping/>
  </p:clrMapOvr>
  <p:transition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227209" indent="-227209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941" b="0">
                <a:latin typeface="+mn-lt"/>
              </a:defRPr>
            </a:lvl1pPr>
            <a:lvl2pPr marL="418625" indent="-168072">
              <a:buFont typeface="Wingdings" panose="05000000000000000000" pitchFamily="2" charset="2"/>
              <a:buChar char=""/>
              <a:defRPr sz="2353" b="0"/>
            </a:lvl2pPr>
            <a:lvl3pPr marL="627160" indent="-185191">
              <a:buFont typeface="Wingdings" panose="05000000000000000000" pitchFamily="2" charset="2"/>
              <a:buChar char=""/>
              <a:tabLst/>
              <a:defRPr sz="2157" b="0"/>
            </a:lvl3pPr>
            <a:lvl4pPr marL="812350" indent="-172742">
              <a:buFont typeface="Wingdings" panose="05000000000000000000" pitchFamily="2" charset="2"/>
              <a:buChar char=""/>
              <a:defRPr sz="2157" b="0"/>
            </a:lvl4pPr>
            <a:lvl5pPr marL="1003766" indent="-166517">
              <a:buFont typeface="Wingdings" panose="05000000000000000000" pitchFamily="2" charset="2"/>
              <a:buChar char=""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281677" indent="-281677">
              <a:spcBef>
                <a:spcPts val="1200"/>
              </a:spcBef>
              <a:buClr>
                <a:schemeClr val="tx1"/>
              </a:buClr>
              <a:buFont typeface="Arial" pitchFamily="34" charset="0"/>
              <a:buChar char="•"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86698" indent="-336145"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78113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75753" indent="-336145"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73395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27209" marR="0" lvl="0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27209" marR="0" lvl="1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27209" marR="0" lvl="2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27209" marR="0" lvl="3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27209" marR="0" lvl="4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324535"/>
      </p:ext>
    </p:extLst>
  </p:cSld>
  <p:clrMapOvr>
    <a:masterClrMapping/>
  </p:clrMapOvr>
  <p:transition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829570"/>
      </p:ext>
    </p:extLst>
  </p:cSld>
  <p:clrMapOvr>
    <a:masterClrMapping/>
  </p:clrMapOvr>
  <p:transition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69240" y="3877277"/>
            <a:ext cx="9860674" cy="724246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137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6898432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058" b="0" kern="1200" cap="none" spc="-98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</p:spTree>
    <p:extLst>
      <p:ext uri="{BB962C8B-B14F-4D97-AF65-F5344CB8AC3E}">
        <p14:creationId xmlns:p14="http://schemas.microsoft.com/office/powerpoint/2010/main" val="647953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6885301" y="-72526"/>
            <a:ext cx="5336122" cy="6902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9642" tIns="44821" rIns="89642" bIns="44821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084172"/>
            <a:ext cx="6815055" cy="1158793"/>
          </a:xfrm>
          <a:noFill/>
        </p:spPr>
        <p:txBody>
          <a:bodyPr wrap="square"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2050" name="Picture 2" descr="C:\Users\Rino\Desktop\Archive 4\2-02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359547" y="0"/>
            <a:ext cx="2832453" cy="6886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5874316"/>
      </p:ext>
    </p:extLst>
  </p:cSld>
  <p:clrMapOvr>
    <a:masterClrMapping/>
  </p:clrMapOvr>
  <p:transition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Accent Color 1"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72"/>
            <a:ext cx="11653523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4696913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686648"/>
            <a:ext cx="4795873" cy="1484704"/>
          </a:xfrm>
        </p:spPr>
        <p:txBody>
          <a:bodyPr wrap="square" anchor="ctr">
            <a:spAutoFit/>
          </a:bodyPr>
          <a:lstStyle>
            <a:lvl1pPr>
              <a:defRPr sz="4705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pic>
        <p:nvPicPr>
          <p:cNvPr id="1026" name="Picture 2" descr="C:\Users\Rino\Desktop\Archive 4\2-04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537988" y="1"/>
            <a:ext cx="5654012" cy="68860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979099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zo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19027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99854708"/>
      </p:ext>
    </p:extLst>
  </p:cSld>
  <p:clrMapOvr>
    <a:masterClrMapping/>
  </p:clrMapOvr>
  <p:transition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bg>
      <p:bgPr>
        <a:solidFill>
          <a:srgbClr val="002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69240" y="6099190"/>
            <a:ext cx="4482124" cy="46774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79285" tIns="179285" rIns="179285" bIns="179285" numCol="1" anchor="t" anchorCtr="0" compatLnSpc="1">
            <a:prstTxWarp prst="textNoShape">
              <a:avLst/>
            </a:prstTxWarp>
            <a:spAutoFit/>
          </a:bodyPr>
          <a:lstStyle/>
          <a:p>
            <a:pPr defTabSz="913924" eaLnBrk="0" hangingPunct="0"/>
            <a:r>
              <a:rPr lang="en-US" sz="686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48212" y="471692"/>
            <a:ext cx="1454257" cy="304828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3554670" y="2934783"/>
            <a:ext cx="4795873" cy="1484704"/>
          </a:xfrm>
        </p:spPr>
        <p:txBody>
          <a:bodyPr wrap="square" anchor="ctr">
            <a:spAutoFit/>
          </a:bodyPr>
          <a:lstStyle>
            <a:lvl1pPr algn="ctr">
              <a:defRPr sz="4705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bs-Latn-BA" dirty="0"/>
              <a:t>Thank you!</a:t>
            </a:r>
            <a:br>
              <a:rPr lang="bs-Latn-BA" dirty="0"/>
            </a:br>
            <a:r>
              <a:rPr lang="bs-Latn-BA" dirty="0"/>
              <a:t>Hvala vam!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5011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6" Type="http://schemas.openxmlformats.org/officeDocument/2006/relationships/image" Target="../media/image10.emf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9240" y="289511"/>
            <a:ext cx="11655840" cy="89966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69241" y="1189178"/>
            <a:ext cx="11653521" cy="226326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 rot="5400000">
            <a:off x="9187079" y="3012391"/>
            <a:ext cx="6858623" cy="83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9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2" r:id="rId1"/>
    <p:sldLayoutId id="2147484673" r:id="rId2"/>
    <p:sldLayoutId id="2147484674" r:id="rId3"/>
    <p:sldLayoutId id="2147484675" r:id="rId4"/>
    <p:sldLayoutId id="2147484676" r:id="rId5"/>
    <p:sldLayoutId id="2147484677" r:id="rId6"/>
    <p:sldLayoutId id="2147484678" r:id="rId7"/>
    <p:sldLayoutId id="2147484679" r:id="rId8"/>
    <p:sldLayoutId id="2147484680" r:id="rId9"/>
    <p:sldLayoutId id="2147484681" r:id="rId10"/>
    <p:sldLayoutId id="2147484682" r:id="rId11"/>
    <p:sldLayoutId id="2147484683" r:id="rId12"/>
    <p:sldLayoutId id="2147484684" r:id="rId13"/>
    <p:sldLayoutId id="2147484685" r:id="rId14"/>
  </p:sldLayoutIdLst>
  <p:transition>
    <p:fade/>
  </p:transition>
  <p:txStyles>
    <p:titleStyle>
      <a:lvl1pPr algn="l" defTabSz="914367" rtl="0" eaLnBrk="1" latinLnBrk="0" hangingPunct="1">
        <a:lnSpc>
          <a:spcPct val="90000"/>
        </a:lnSpc>
        <a:spcBef>
          <a:spcPct val="0"/>
        </a:spcBef>
        <a:buNone/>
        <a:defRPr lang="en-US" sz="4705" b="0" kern="1200" cap="none" spc="-10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4097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529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4819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745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72290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353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96386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2048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509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3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7pPr>
      <a:lvl8pPr marL="3428877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61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1pPr>
      <a:lvl2pPr marL="457183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2pPr>
      <a:lvl3pPr marL="914367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8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101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469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18.jpg"/><Relationship Id="rId5" Type="http://schemas.openxmlformats.org/officeDocument/2006/relationships/hyperlink" Target="https://app.pluralsight.com/library/courses/aspdotnetcore-internationalization-deep-dive" TargetMode="External"/><Relationship Id="rId4" Type="http://schemas.openxmlformats.org/officeDocument/2006/relationships/image" Target="../media/image17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4.xml"/><Relationship Id="rId5" Type="http://schemas.openxmlformats.org/officeDocument/2006/relationships/image" Target="../media/image23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ocker.com/docker-windows" TargetMode="External"/><Relationship Id="rId3" Type="http://schemas.openxmlformats.org/officeDocument/2006/relationships/hyperlink" Target="https://www.visualstudio.com/vs/community/" TargetMode="External"/><Relationship Id="rId7" Type="http://schemas.openxmlformats.org/officeDocument/2006/relationships/hyperlink" Target="http://www.docker.io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4.xml"/><Relationship Id="rId6" Type="http://schemas.openxmlformats.org/officeDocument/2006/relationships/hyperlink" Target="http://www.docker.com/" TargetMode="External"/><Relationship Id="rId11" Type="http://schemas.openxmlformats.org/officeDocument/2006/relationships/image" Target="../media/image29.png"/><Relationship Id="rId5" Type="http://schemas.openxmlformats.org/officeDocument/2006/relationships/image" Target="../media/image31.svg"/><Relationship Id="rId10" Type="http://schemas.openxmlformats.org/officeDocument/2006/relationships/hyperlink" Target="https://www.visualstudio.com/dev-essentials/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obertoprevato.github.io/Comparing-Linux-hosted-to-Windows-hosted-ASP-NET-Core-applications-in-Azure-Application-Service-Plan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dirty="0"/>
              <a:t>Azure App Service</a:t>
            </a:r>
            <a:br>
              <a:rPr lang="en-US" dirty="0"/>
            </a:br>
            <a:r>
              <a:rPr lang="en-US" dirty="0"/>
              <a:t>Web App for Containers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en-US" dirty="0"/>
              <a:t>Admir </a:t>
            </a:r>
            <a:r>
              <a:rPr lang="en-US" dirty="0" err="1"/>
              <a:t>Tuzovi</a:t>
            </a:r>
            <a:r>
              <a:rPr lang="bs-Latn-BA" dirty="0"/>
              <a:t>ć</a:t>
            </a:r>
          </a:p>
          <a:p>
            <a:r>
              <a:rPr lang="bs-Latn-BA" dirty="0"/>
              <a:t>@</a:t>
            </a:r>
            <a:r>
              <a:rPr lang="bs-Latn-BA" dirty="0" err="1"/>
              <a:t>woisttuza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69241" y="289957"/>
            <a:ext cx="11655840" cy="899537"/>
          </a:xfrm>
        </p:spPr>
        <p:txBody>
          <a:bodyPr/>
          <a:lstStyle/>
          <a:p>
            <a:r>
              <a:rPr lang="en-US" dirty="0"/>
              <a:t>About me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F131D911-5E25-4CC7-A412-E9373154171F}"/>
              </a:ext>
            </a:extLst>
          </p:cNvPr>
          <p:cNvSpPr>
            <a:spLocks noGrp="1"/>
          </p:cNvSpPr>
          <p:nvPr/>
        </p:nvSpPr>
        <p:spPr>
          <a:xfrm>
            <a:off x="3838517" y="1379900"/>
            <a:ext cx="5040943" cy="669832"/>
          </a:xfrm>
          <a:prstGeom prst="rect">
            <a:avLst/>
          </a:prstGeom>
        </p:spPr>
        <p:txBody>
          <a:bodyPr vert="horz" wrap="square" lIns="143428" tIns="89642" rIns="143428" bIns="89642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3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2286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2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bs-Latn-BA" sz="3529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Chief</a:t>
            </a:r>
            <a:r>
              <a:rPr kumimoji="0" lang="bs-Latn-BA" sz="3529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 </a:t>
            </a:r>
            <a:r>
              <a:rPr kumimoji="0" lang="en-US" sz="3529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Technology</a:t>
            </a:r>
            <a:r>
              <a:rPr kumimoji="0" lang="bs-Latn-BA" sz="3529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 </a:t>
            </a:r>
            <a:r>
              <a:rPr kumimoji="0" lang="bs-Latn-BA" sz="3529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1250">
                      <a:srgbClr val="353535"/>
                    </a:gs>
                    <a:gs pos="10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Light"/>
                <a:ea typeface="+mn-ea"/>
                <a:cs typeface="+mn-cs"/>
              </a:rPr>
              <a:t>Officer</a:t>
            </a:r>
            <a:endParaRPr kumimoji="0" lang="en-US" sz="3529" b="0" i="0" u="none" strike="noStrike" kern="1200" cap="none" spc="0" normalizeH="0" baseline="0" noProof="0" dirty="0">
              <a:ln>
                <a:noFill/>
              </a:ln>
              <a:gradFill>
                <a:gsLst>
                  <a:gs pos="1250">
                    <a:srgbClr val="353535"/>
                  </a:gs>
                  <a:gs pos="100000">
                    <a:srgbClr val="353535"/>
                  </a:gs>
                </a:gsLst>
                <a:lin ang="5400000" scaled="0"/>
              </a:gradFill>
              <a:effectLst/>
              <a:uLnTx/>
              <a:uFillTx/>
              <a:latin typeface="Segoe UI Light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DFDB30-FB62-4961-90CF-EE2711D0D0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76" y="1750341"/>
            <a:ext cx="3361593" cy="17741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928B24-A69A-4D9B-BD16-116384069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988" y="1185940"/>
            <a:ext cx="2014766" cy="1057752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FFE5CEF-E7C1-4EEF-A04C-412E0EBE7C61}"/>
              </a:ext>
            </a:extLst>
          </p:cNvPr>
          <p:cNvSpPr txBox="1">
            <a:spLocks/>
          </p:cNvSpPr>
          <p:nvPr/>
        </p:nvSpPr>
        <p:spPr>
          <a:xfrm>
            <a:off x="3833960" y="2302512"/>
            <a:ext cx="5040943" cy="724143"/>
          </a:xfrm>
          <a:prstGeom prst="rect">
            <a:avLst/>
          </a:prstGeom>
        </p:spPr>
        <p:txBody>
          <a:bodyPr vert="horz" wrap="square" lIns="143428" tIns="89642" rIns="143428" bIns="89642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3529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"/>
                <a:ea typeface="+mn-ea"/>
                <a:cs typeface="+mn-cs"/>
                <a:hlinkClick r:id="rId5"/>
              </a:rPr>
              <a:t>Author</a:t>
            </a:r>
            <a:endParaRPr kumimoji="0" lang="en-US" sz="3529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Light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990DF1-78A2-4CC3-8E3F-AA09DF6D60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425" y="3035251"/>
            <a:ext cx="3238124" cy="1187312"/>
          </a:xfrm>
          <a:prstGeom prst="rect">
            <a:avLst/>
          </a:prstGeom>
        </p:spPr>
      </p:pic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FEF51F0-7171-4572-A676-C4F907B5813B}"/>
              </a:ext>
            </a:extLst>
          </p:cNvPr>
          <p:cNvSpPr txBox="1">
            <a:spLocks/>
          </p:cNvSpPr>
          <p:nvPr/>
        </p:nvSpPr>
        <p:spPr>
          <a:xfrm>
            <a:off x="3817804" y="3293991"/>
            <a:ext cx="5040943" cy="724143"/>
          </a:xfrm>
          <a:prstGeom prst="rect">
            <a:avLst/>
          </a:prstGeom>
        </p:spPr>
        <p:txBody>
          <a:bodyPr vert="horz" wrap="square" lIns="143428" tIns="89642" rIns="143428" bIns="89642" rtlCol="0">
            <a:spAutoFit/>
          </a:bodyPr>
          <a:lstStyle>
            <a:defPPr>
              <a:defRPr lang="en-US"/>
            </a:defPPr>
            <a:lvl1pPr marL="0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6371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32742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99113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65484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3185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98226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64597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30969" algn="l" defTabSz="93274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6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s-Latn-BA" sz="3529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Former</a:t>
            </a:r>
            <a:r>
              <a:rPr kumimoji="0" lang="bs-Latn-BA" sz="3529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 </a:t>
            </a:r>
            <a:r>
              <a:rPr kumimoji="0" lang="bs-Latn-BA" sz="3529" b="0" i="0" u="none" strike="noStrike" kern="1200" cap="none" spc="0" normalizeH="0" baseline="0" noProof="0" dirty="0" err="1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Tech</a:t>
            </a:r>
            <a:r>
              <a:rPr kumimoji="0" lang="bs-Latn-BA" sz="3529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"/>
                <a:ea typeface="+mn-ea"/>
                <a:cs typeface="+mn-cs"/>
              </a:rPr>
              <a:t> Evangelist</a:t>
            </a:r>
            <a:endParaRPr kumimoji="0" lang="en-US" sz="3529" b="0" i="0" u="none" strike="noStrike" kern="1200" cap="none" spc="0" normalizeH="0" baseline="0" noProof="0" dirty="0">
              <a:ln>
                <a:noFill/>
              </a:ln>
              <a:solidFill>
                <a:srgbClr val="353535"/>
              </a:solidFill>
              <a:effectLst/>
              <a:uLnTx/>
              <a:uFillTx/>
              <a:latin typeface="Segoe UI Light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C2EF3F-659D-4802-994B-1EFA7DFF06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401" y="4316074"/>
            <a:ext cx="2253231" cy="92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97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6DC56-38F2-4E22-B680-A4534AB73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dirty="0"/>
              <a:t>Agenda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FA08D2-0DF4-483A-89B8-B0053DD5DB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3"/>
            <a:ext cx="11655078" cy="2462087"/>
          </a:xfrm>
        </p:spPr>
        <p:txBody>
          <a:bodyPr/>
          <a:lstStyle/>
          <a:p>
            <a:r>
              <a:rPr lang="en-US" dirty="0"/>
              <a:t>Short introduction to containers and Docker</a:t>
            </a:r>
          </a:p>
          <a:p>
            <a:r>
              <a:rPr lang="en-US" dirty="0"/>
              <a:t>Overview of Azure offerings for containers</a:t>
            </a:r>
          </a:p>
          <a:p>
            <a:r>
              <a:rPr lang="en-US" dirty="0"/>
              <a:t>App Service architecture</a:t>
            </a:r>
          </a:p>
          <a:p>
            <a:r>
              <a:rPr lang="en-US" dirty="0"/>
              <a:t>Deployment options</a:t>
            </a:r>
          </a:p>
        </p:txBody>
      </p:sp>
    </p:spTree>
    <p:extLst>
      <p:ext uri="{BB962C8B-B14F-4D97-AF65-F5344CB8AC3E}">
        <p14:creationId xmlns:p14="http://schemas.microsoft.com/office/powerpoint/2010/main" val="402969370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6DC56-38F2-4E22-B680-A4534AB73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Expectations (Level 300)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FA08D2-0DF4-483A-89B8-B0053DD5DB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3"/>
            <a:ext cx="11655078" cy="1864669"/>
          </a:xfrm>
        </p:spPr>
        <p:txBody>
          <a:bodyPr/>
          <a:lstStyle/>
          <a:p>
            <a:r>
              <a:rPr lang="en-US" dirty="0"/>
              <a:t>ASP.NET / ASP.NET Core </a:t>
            </a:r>
            <a:r>
              <a:rPr lang="en-US"/>
              <a:t>elementary proficiency</a:t>
            </a:r>
            <a:endParaRPr lang="en-US" dirty="0"/>
          </a:p>
          <a:p>
            <a:r>
              <a:rPr lang="en-US" dirty="0"/>
              <a:t>Some experience with Microsoft Azure platform</a:t>
            </a:r>
          </a:p>
          <a:p>
            <a:r>
              <a:rPr lang="en-US" dirty="0"/>
              <a:t>Basic understanding of containers is helpful</a:t>
            </a:r>
          </a:p>
        </p:txBody>
      </p:sp>
    </p:spTree>
    <p:extLst>
      <p:ext uri="{BB962C8B-B14F-4D97-AF65-F5344CB8AC3E}">
        <p14:creationId xmlns:p14="http://schemas.microsoft.com/office/powerpoint/2010/main" val="41740260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Containers?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446428-A4BA-40BD-A3BC-725510136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3"/>
            <a:ext cx="11655078" cy="2793986"/>
          </a:xfrm>
        </p:spPr>
        <p:txBody>
          <a:bodyPr/>
          <a:lstStyle/>
          <a:p>
            <a:r>
              <a:rPr lang="en-US" dirty="0"/>
              <a:t>Deployment of runtime and dependencies with app</a:t>
            </a:r>
          </a:p>
          <a:p>
            <a:pPr lvl="1"/>
            <a:r>
              <a:rPr lang="en-US" dirty="0"/>
              <a:t>Same environment expectations</a:t>
            </a:r>
          </a:p>
          <a:p>
            <a:pPr lvl="1"/>
            <a:r>
              <a:rPr lang="en-US" dirty="0"/>
              <a:t>Platform limitations override</a:t>
            </a:r>
          </a:p>
          <a:p>
            <a:r>
              <a:rPr lang="en-US" dirty="0"/>
              <a:t>Better performance (deploy only what you need)</a:t>
            </a:r>
          </a:p>
          <a:p>
            <a:r>
              <a:rPr lang="en-US" dirty="0"/>
              <a:t>Faster delivery to customers</a:t>
            </a:r>
          </a:p>
        </p:txBody>
      </p:sp>
    </p:spTree>
    <p:extLst>
      <p:ext uri="{BB962C8B-B14F-4D97-AF65-F5344CB8AC3E}">
        <p14:creationId xmlns:p14="http://schemas.microsoft.com/office/powerpoint/2010/main" val="334080717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Docker?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446428-A4BA-40BD-A3BC-725510136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3"/>
            <a:ext cx="11655078" cy="2462087"/>
          </a:xfrm>
        </p:spPr>
        <p:txBody>
          <a:bodyPr/>
          <a:lstStyle/>
          <a:p>
            <a:r>
              <a:rPr lang="en-US" dirty="0"/>
              <a:t>Open source platform for containers</a:t>
            </a:r>
          </a:p>
          <a:p>
            <a:r>
              <a:rPr lang="en-US" dirty="0"/>
              <a:t>Secure, trusted by leading enterprises</a:t>
            </a:r>
          </a:p>
          <a:p>
            <a:r>
              <a:rPr lang="en-US" dirty="0"/>
              <a:t>Supported natively by Windows and Linux servers</a:t>
            </a:r>
          </a:p>
          <a:p>
            <a:r>
              <a:rPr lang="en-US" dirty="0"/>
              <a:t>Clients for Windows and Mac</a:t>
            </a:r>
          </a:p>
        </p:txBody>
      </p:sp>
    </p:spTree>
    <p:extLst>
      <p:ext uri="{BB962C8B-B14F-4D97-AF65-F5344CB8AC3E}">
        <p14:creationId xmlns:p14="http://schemas.microsoft.com/office/powerpoint/2010/main" val="26375031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Docker Image vs Docker Container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446428-A4BA-40BD-A3BC-725510136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3"/>
            <a:ext cx="11655078" cy="669832"/>
          </a:xfrm>
        </p:spPr>
        <p:txBody>
          <a:bodyPr/>
          <a:lstStyle/>
          <a:p>
            <a:r>
              <a:rPr lang="en-US" b="1" dirty="0"/>
              <a:t>Image</a:t>
            </a:r>
            <a:r>
              <a:rPr lang="en-US" dirty="0"/>
              <a:t> = template, containing multiple layers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BD5BA5-C8FF-4CB2-B2F2-284F9181434E}"/>
              </a:ext>
            </a:extLst>
          </p:cNvPr>
          <p:cNvSpPr/>
          <p:nvPr/>
        </p:nvSpPr>
        <p:spPr bwMode="auto">
          <a:xfrm>
            <a:off x="378010" y="1951981"/>
            <a:ext cx="6282730" cy="691417"/>
          </a:xfrm>
          <a:prstGeom prst="rect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Thin R/W layer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645812-FAE4-47B1-9C3B-81AE371CA991}"/>
              </a:ext>
            </a:extLst>
          </p:cNvPr>
          <p:cNvSpPr/>
          <p:nvPr/>
        </p:nvSpPr>
        <p:spPr bwMode="auto">
          <a:xfrm>
            <a:off x="378010" y="2755801"/>
            <a:ext cx="6282730" cy="2884112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ubuntu: 15.04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306399-58A0-413F-81AA-271447B347EC}"/>
              </a:ext>
            </a:extLst>
          </p:cNvPr>
          <p:cNvSpPr txBox="1"/>
          <p:nvPr/>
        </p:nvSpPr>
        <p:spPr>
          <a:xfrm>
            <a:off x="235975" y="5829144"/>
            <a:ext cx="10075821" cy="778445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529" b="1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 (Headings)"/>
                <a:ea typeface="+mn-ea"/>
                <a:cs typeface="+mn-cs"/>
              </a:rPr>
              <a:t>Container</a:t>
            </a:r>
            <a:r>
              <a:rPr kumimoji="0" lang="en-US" sz="3529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Light (Headings)"/>
                <a:ea typeface="+mn-ea"/>
                <a:cs typeface="+mn-cs"/>
              </a:rPr>
              <a:t> = executing instance created from image</a:t>
            </a:r>
            <a:endParaRPr kumimoji="0" lang="en-US" sz="3529" b="0" i="0" u="none" strike="noStrike" kern="1200" cap="none" spc="0" normalizeH="0" baseline="0" noProof="0" dirty="0">
              <a:ln>
                <a:noFill/>
              </a:ln>
              <a:gradFill>
                <a:gsLst>
                  <a:gs pos="2917">
                    <a:srgbClr val="353535"/>
                  </a:gs>
                  <a:gs pos="30000">
                    <a:srgbClr val="353535"/>
                  </a:gs>
                </a:gsLst>
                <a:lin ang="5400000" scaled="0"/>
              </a:gradFill>
              <a:effectLst/>
              <a:uLnTx/>
              <a:uFillTx/>
              <a:latin typeface="Segoe UI Light (Headings)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62E5E5-E160-47DC-A605-4AC09DA9569F}"/>
              </a:ext>
            </a:extLst>
          </p:cNvPr>
          <p:cNvSpPr/>
          <p:nvPr/>
        </p:nvSpPr>
        <p:spPr bwMode="auto">
          <a:xfrm>
            <a:off x="269241" y="1857796"/>
            <a:ext cx="11655140" cy="3932102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454C80-7F6A-4183-A0B6-5A62D149E01A}"/>
              </a:ext>
            </a:extLst>
          </p:cNvPr>
          <p:cNvSpPr txBox="1"/>
          <p:nvPr/>
        </p:nvSpPr>
        <p:spPr>
          <a:xfrm>
            <a:off x="6769509" y="1989927"/>
            <a:ext cx="3276245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Container layers (R/W)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3C36A49-7A2D-4BD2-AE41-CFE1D70E7B64}"/>
              </a:ext>
            </a:extLst>
          </p:cNvPr>
          <p:cNvSpPr txBox="1"/>
          <p:nvPr/>
        </p:nvSpPr>
        <p:spPr>
          <a:xfrm>
            <a:off x="6769509" y="3890096"/>
            <a:ext cx="2652552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Image layers (RO)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364878-C8AD-480C-869A-CA8A95764C58}"/>
              </a:ext>
            </a:extLst>
          </p:cNvPr>
          <p:cNvSpPr/>
          <p:nvPr/>
        </p:nvSpPr>
        <p:spPr bwMode="auto">
          <a:xfrm>
            <a:off x="519195" y="2934853"/>
            <a:ext cx="6000360" cy="53201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54bd78ae9312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52404A-6A14-4930-B12E-7DC38409D777}"/>
              </a:ext>
            </a:extLst>
          </p:cNvPr>
          <p:cNvSpPr/>
          <p:nvPr/>
        </p:nvSpPr>
        <p:spPr bwMode="auto">
          <a:xfrm>
            <a:off x="519195" y="3645918"/>
            <a:ext cx="6000360" cy="53201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784eab9h521a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93E61F-0D33-4E77-B363-EE5F7AFA4B71}"/>
              </a:ext>
            </a:extLst>
          </p:cNvPr>
          <p:cNvSpPr/>
          <p:nvPr/>
        </p:nvSpPr>
        <p:spPr bwMode="auto">
          <a:xfrm>
            <a:off x="519195" y="4356984"/>
            <a:ext cx="6000360" cy="53201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f2h1aacb8d331</a:t>
            </a:r>
          </a:p>
        </p:txBody>
      </p:sp>
    </p:spTree>
    <p:extLst>
      <p:ext uri="{BB962C8B-B14F-4D97-AF65-F5344CB8AC3E}">
        <p14:creationId xmlns:p14="http://schemas.microsoft.com/office/powerpoint/2010/main" val="427548541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/>
      <p:bldP spid="9" grpId="0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Traditional hosting with app isolation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4FC1BC-2362-4C59-A6EC-261CC7B330FA}"/>
              </a:ext>
            </a:extLst>
          </p:cNvPr>
          <p:cNvSpPr/>
          <p:nvPr/>
        </p:nvSpPr>
        <p:spPr bwMode="auto">
          <a:xfrm>
            <a:off x="448602" y="1189494"/>
            <a:ext cx="11294796" cy="527498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Physical Server</a:t>
            </a:r>
            <a:r>
              <a:rPr kumimoji="0" lang="bs-Latn-BA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 (</a:t>
            </a:r>
            <a:r>
              <a:rPr lang="hr-HR" sz="2353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 Semilight"/>
                <a:ea typeface="Segoe UI" pitchFamily="34" charset="0"/>
                <a:cs typeface="Segoe UI" pitchFamily="34" charset="0"/>
              </a:rPr>
              <a:t>Host OS)</a:t>
            </a: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BE7F4E-96B0-4CD2-BD5D-FB0E8E563E14}"/>
              </a:ext>
            </a:extLst>
          </p:cNvPr>
          <p:cNvSpPr/>
          <p:nvPr/>
        </p:nvSpPr>
        <p:spPr bwMode="auto">
          <a:xfrm>
            <a:off x="801565" y="1734781"/>
            <a:ext cx="10588871" cy="43767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Hypervisor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0A8A3E-BFA4-4E49-8D84-AD233302B262}"/>
              </a:ext>
            </a:extLst>
          </p:cNvPr>
          <p:cNvSpPr/>
          <p:nvPr/>
        </p:nvSpPr>
        <p:spPr bwMode="auto">
          <a:xfrm>
            <a:off x="1212544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A409AC-9D27-4355-A4F5-B3EBDD2708AE}"/>
              </a:ext>
            </a:extLst>
          </p:cNvPr>
          <p:cNvSpPr/>
          <p:nvPr/>
        </p:nvSpPr>
        <p:spPr bwMode="auto">
          <a:xfrm>
            <a:off x="4596077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1425F7-07EA-4EEA-A81F-A08FE81701D3}"/>
              </a:ext>
            </a:extLst>
          </p:cNvPr>
          <p:cNvSpPr/>
          <p:nvPr/>
        </p:nvSpPr>
        <p:spPr bwMode="auto">
          <a:xfrm>
            <a:off x="7978296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279020-DFD8-44DF-967D-CA9079AA24A8}"/>
              </a:ext>
            </a:extLst>
          </p:cNvPr>
          <p:cNvSpPr/>
          <p:nvPr/>
        </p:nvSpPr>
        <p:spPr bwMode="auto">
          <a:xfrm>
            <a:off x="1371211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OS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044695-2BCA-434B-9E43-F33E110CFF4D}"/>
              </a:ext>
            </a:extLst>
          </p:cNvPr>
          <p:cNvSpPr/>
          <p:nvPr/>
        </p:nvSpPr>
        <p:spPr bwMode="auto">
          <a:xfrm>
            <a:off x="4754743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Linux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870A09-799D-4157-83F8-5B47CFDAD794}"/>
              </a:ext>
            </a:extLst>
          </p:cNvPr>
          <p:cNvSpPr/>
          <p:nvPr/>
        </p:nvSpPr>
        <p:spPr bwMode="auto">
          <a:xfrm>
            <a:off x="8136962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OS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FF1FFF-BB41-4E3F-BF34-46F04FF31B3E}"/>
              </a:ext>
            </a:extLst>
          </p:cNvPr>
          <p:cNvSpPr/>
          <p:nvPr/>
        </p:nvSpPr>
        <p:spPr bwMode="auto">
          <a:xfrm>
            <a:off x="1559496" y="3501008"/>
            <a:ext cx="2304256" cy="19442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1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A8C2C9F-8BC6-4B5A-AA53-933B73CCBB5B}"/>
              </a:ext>
            </a:extLst>
          </p:cNvPr>
          <p:cNvSpPr/>
          <p:nvPr/>
        </p:nvSpPr>
        <p:spPr bwMode="auto">
          <a:xfrm>
            <a:off x="4943872" y="3501008"/>
            <a:ext cx="2304256" cy="19442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C16D71A-EB3F-4C08-93C6-50706E7D9047}"/>
              </a:ext>
            </a:extLst>
          </p:cNvPr>
          <p:cNvSpPr/>
          <p:nvPr/>
        </p:nvSpPr>
        <p:spPr bwMode="auto">
          <a:xfrm>
            <a:off x="8326091" y="3501008"/>
            <a:ext cx="2304256" cy="19442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3</a:t>
            </a:r>
          </a:p>
        </p:txBody>
      </p:sp>
    </p:spTree>
    <p:extLst>
      <p:ext uri="{BB962C8B-B14F-4D97-AF65-F5344CB8AC3E}">
        <p14:creationId xmlns:p14="http://schemas.microsoft.com/office/powerpoint/2010/main" val="345004316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Docker-based hosting with app isolation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4FC1BC-2362-4C59-A6EC-261CC7B330FA}"/>
              </a:ext>
            </a:extLst>
          </p:cNvPr>
          <p:cNvSpPr/>
          <p:nvPr/>
        </p:nvSpPr>
        <p:spPr bwMode="auto">
          <a:xfrm>
            <a:off x="448602" y="1189494"/>
            <a:ext cx="11294796" cy="527498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Physical Server</a:t>
            </a:r>
            <a:r>
              <a:rPr kumimoji="0" lang="hr-HR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 (Host OS)</a:t>
            </a: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BE7F4E-96B0-4CD2-BD5D-FB0E8E563E14}"/>
              </a:ext>
            </a:extLst>
          </p:cNvPr>
          <p:cNvSpPr/>
          <p:nvPr/>
        </p:nvSpPr>
        <p:spPr bwMode="auto">
          <a:xfrm>
            <a:off x="801565" y="1734781"/>
            <a:ext cx="10588871" cy="437673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Hypervisor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0A8A3E-BFA4-4E49-8D84-AD233302B262}"/>
              </a:ext>
            </a:extLst>
          </p:cNvPr>
          <p:cNvSpPr/>
          <p:nvPr/>
        </p:nvSpPr>
        <p:spPr bwMode="auto">
          <a:xfrm>
            <a:off x="1212544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FA409AC-9D27-4355-A4F5-B3EBDD2708AE}"/>
              </a:ext>
            </a:extLst>
          </p:cNvPr>
          <p:cNvSpPr/>
          <p:nvPr/>
        </p:nvSpPr>
        <p:spPr bwMode="auto">
          <a:xfrm>
            <a:off x="4596077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1425F7-07EA-4EEA-A81F-A08FE81701D3}"/>
              </a:ext>
            </a:extLst>
          </p:cNvPr>
          <p:cNvSpPr/>
          <p:nvPr/>
        </p:nvSpPr>
        <p:spPr bwMode="auto">
          <a:xfrm>
            <a:off x="7978296" y="2370113"/>
            <a:ext cx="2999847" cy="3388439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VM 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279020-DFD8-44DF-967D-CA9079AA24A8}"/>
              </a:ext>
            </a:extLst>
          </p:cNvPr>
          <p:cNvSpPr/>
          <p:nvPr/>
        </p:nvSpPr>
        <p:spPr bwMode="auto">
          <a:xfrm>
            <a:off x="1371211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OS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B044695-2BCA-434B-9E43-F33E110CFF4D}"/>
              </a:ext>
            </a:extLst>
          </p:cNvPr>
          <p:cNvSpPr/>
          <p:nvPr/>
        </p:nvSpPr>
        <p:spPr bwMode="auto">
          <a:xfrm>
            <a:off x="4754743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Linux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870A09-799D-4157-83F8-5B47CFDAD794}"/>
              </a:ext>
            </a:extLst>
          </p:cNvPr>
          <p:cNvSpPr/>
          <p:nvPr/>
        </p:nvSpPr>
        <p:spPr bwMode="auto">
          <a:xfrm>
            <a:off x="8136962" y="2934853"/>
            <a:ext cx="2682514" cy="268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OS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7966D7-AE86-4F1D-80D9-705D6332240D}"/>
              </a:ext>
            </a:extLst>
          </p:cNvPr>
          <p:cNvSpPr/>
          <p:nvPr/>
        </p:nvSpPr>
        <p:spPr bwMode="auto">
          <a:xfrm>
            <a:off x="1507489" y="3499593"/>
            <a:ext cx="2400144" cy="19765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Docker Engine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36FA68C-F94F-4658-B8E6-997A610D8E57}"/>
              </a:ext>
            </a:extLst>
          </p:cNvPr>
          <p:cNvSpPr/>
          <p:nvPr/>
        </p:nvSpPr>
        <p:spPr bwMode="auto">
          <a:xfrm>
            <a:off x="4895928" y="3499593"/>
            <a:ext cx="2400144" cy="19765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Docker Engine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0E88AF9-3E47-416E-85D4-EF552B0A3B5F}"/>
              </a:ext>
            </a:extLst>
          </p:cNvPr>
          <p:cNvSpPr/>
          <p:nvPr/>
        </p:nvSpPr>
        <p:spPr bwMode="auto">
          <a:xfrm>
            <a:off x="8278147" y="3499593"/>
            <a:ext cx="2400144" cy="19765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Docker Engine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FF1FFF-BB41-4E3F-BF34-46F04FF31B3E}"/>
              </a:ext>
            </a:extLst>
          </p:cNvPr>
          <p:cNvSpPr/>
          <p:nvPr/>
        </p:nvSpPr>
        <p:spPr bwMode="auto">
          <a:xfrm>
            <a:off x="1648675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1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965A70-93BA-490E-8DE7-C7F0C29E17FF}"/>
              </a:ext>
            </a:extLst>
          </p:cNvPr>
          <p:cNvSpPr/>
          <p:nvPr/>
        </p:nvSpPr>
        <p:spPr bwMode="auto">
          <a:xfrm>
            <a:off x="2771416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2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FD0A68-70DA-406E-8F61-FC88ADB8EF62}"/>
              </a:ext>
            </a:extLst>
          </p:cNvPr>
          <p:cNvSpPr/>
          <p:nvPr/>
        </p:nvSpPr>
        <p:spPr bwMode="auto">
          <a:xfrm>
            <a:off x="1648674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A16F3D-2882-4658-AADE-125C608AF438}"/>
              </a:ext>
            </a:extLst>
          </p:cNvPr>
          <p:cNvSpPr/>
          <p:nvPr/>
        </p:nvSpPr>
        <p:spPr bwMode="auto">
          <a:xfrm>
            <a:off x="2771417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99A3417-4142-438E-BEC8-944058F76C8C}"/>
              </a:ext>
            </a:extLst>
          </p:cNvPr>
          <p:cNvSpPr/>
          <p:nvPr/>
        </p:nvSpPr>
        <p:spPr bwMode="auto">
          <a:xfrm>
            <a:off x="5037115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8C013F-E916-465A-A7A5-BB6AC7FF875F}"/>
              </a:ext>
            </a:extLst>
          </p:cNvPr>
          <p:cNvSpPr/>
          <p:nvPr/>
        </p:nvSpPr>
        <p:spPr bwMode="auto">
          <a:xfrm>
            <a:off x="6159856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B1F3E92-6B18-4ED2-BF18-2988DDA056C8}"/>
              </a:ext>
            </a:extLst>
          </p:cNvPr>
          <p:cNvSpPr/>
          <p:nvPr/>
        </p:nvSpPr>
        <p:spPr bwMode="auto">
          <a:xfrm>
            <a:off x="5037114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7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45044CF-3FBB-4B7F-A17D-74C2B2F51559}"/>
              </a:ext>
            </a:extLst>
          </p:cNvPr>
          <p:cNvSpPr/>
          <p:nvPr/>
        </p:nvSpPr>
        <p:spPr bwMode="auto">
          <a:xfrm>
            <a:off x="6159857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8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221561-2880-4520-B91A-ED6819DB972D}"/>
              </a:ext>
            </a:extLst>
          </p:cNvPr>
          <p:cNvSpPr/>
          <p:nvPr/>
        </p:nvSpPr>
        <p:spPr bwMode="auto">
          <a:xfrm>
            <a:off x="8394522" y="412507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9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C37F2FA-94EF-4A3A-967A-26C3D09D4706}"/>
              </a:ext>
            </a:extLst>
          </p:cNvPr>
          <p:cNvSpPr/>
          <p:nvPr/>
        </p:nvSpPr>
        <p:spPr bwMode="auto">
          <a:xfrm>
            <a:off x="9517263" y="412507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942913-B736-47A8-9212-F4619F10B21A}"/>
              </a:ext>
            </a:extLst>
          </p:cNvPr>
          <p:cNvSpPr/>
          <p:nvPr/>
        </p:nvSpPr>
        <p:spPr bwMode="auto">
          <a:xfrm>
            <a:off x="8394521" y="481808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I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75F4743-CFB9-4876-A7E7-4C617C75FE9A}"/>
              </a:ext>
            </a:extLst>
          </p:cNvPr>
          <p:cNvSpPr/>
          <p:nvPr/>
        </p:nvSpPr>
        <p:spPr bwMode="auto">
          <a:xfrm>
            <a:off x="9517264" y="481808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J</a:t>
            </a:r>
          </a:p>
        </p:txBody>
      </p:sp>
    </p:spTree>
    <p:extLst>
      <p:ext uri="{BB962C8B-B14F-4D97-AF65-F5344CB8AC3E}">
        <p14:creationId xmlns:p14="http://schemas.microsoft.com/office/powerpoint/2010/main" val="33739981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Docker-based hosting without virtualization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4FC1BC-2362-4C59-A6EC-261CC7B330FA}"/>
              </a:ext>
            </a:extLst>
          </p:cNvPr>
          <p:cNvSpPr/>
          <p:nvPr/>
        </p:nvSpPr>
        <p:spPr bwMode="auto">
          <a:xfrm>
            <a:off x="448602" y="1189494"/>
            <a:ext cx="11294796" cy="527498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Physical Server</a:t>
            </a:r>
            <a:r>
              <a:rPr kumimoji="0" lang="hr-HR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 (Host OS)</a:t>
            </a: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7966D7-AE86-4F1D-80D9-705D6332240D}"/>
              </a:ext>
            </a:extLst>
          </p:cNvPr>
          <p:cNvSpPr/>
          <p:nvPr/>
        </p:nvSpPr>
        <p:spPr bwMode="auto">
          <a:xfrm>
            <a:off x="839416" y="1844824"/>
            <a:ext cx="10513168" cy="424847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Docker Engine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FF1FFF-BB41-4E3F-BF34-46F04FF31B3E}"/>
              </a:ext>
            </a:extLst>
          </p:cNvPr>
          <p:cNvSpPr/>
          <p:nvPr/>
        </p:nvSpPr>
        <p:spPr bwMode="auto">
          <a:xfrm>
            <a:off x="1648675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1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965A70-93BA-490E-8DE7-C7F0C29E17FF}"/>
              </a:ext>
            </a:extLst>
          </p:cNvPr>
          <p:cNvSpPr/>
          <p:nvPr/>
        </p:nvSpPr>
        <p:spPr bwMode="auto">
          <a:xfrm>
            <a:off x="2771416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2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7FD0A68-70DA-406E-8F61-FC88ADB8EF62}"/>
              </a:ext>
            </a:extLst>
          </p:cNvPr>
          <p:cNvSpPr/>
          <p:nvPr/>
        </p:nvSpPr>
        <p:spPr bwMode="auto">
          <a:xfrm>
            <a:off x="1648674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A16F3D-2882-4658-AADE-125C608AF438}"/>
              </a:ext>
            </a:extLst>
          </p:cNvPr>
          <p:cNvSpPr/>
          <p:nvPr/>
        </p:nvSpPr>
        <p:spPr bwMode="auto">
          <a:xfrm>
            <a:off x="2771417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4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99A3417-4142-438E-BEC8-944058F76C8C}"/>
              </a:ext>
            </a:extLst>
          </p:cNvPr>
          <p:cNvSpPr/>
          <p:nvPr/>
        </p:nvSpPr>
        <p:spPr bwMode="auto">
          <a:xfrm>
            <a:off x="3898855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E8C013F-E916-465A-A7A5-BB6AC7FF875F}"/>
              </a:ext>
            </a:extLst>
          </p:cNvPr>
          <p:cNvSpPr/>
          <p:nvPr/>
        </p:nvSpPr>
        <p:spPr bwMode="auto">
          <a:xfrm>
            <a:off x="5021596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6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B1F3E92-6B18-4ED2-BF18-2988DDA056C8}"/>
              </a:ext>
            </a:extLst>
          </p:cNvPr>
          <p:cNvSpPr/>
          <p:nvPr/>
        </p:nvSpPr>
        <p:spPr bwMode="auto">
          <a:xfrm>
            <a:off x="3898854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7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45044CF-3FBB-4B7F-A17D-74C2B2F51559}"/>
              </a:ext>
            </a:extLst>
          </p:cNvPr>
          <p:cNvSpPr/>
          <p:nvPr/>
        </p:nvSpPr>
        <p:spPr bwMode="auto">
          <a:xfrm>
            <a:off x="5021597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8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3221561-2880-4520-B91A-ED6819DB972D}"/>
              </a:ext>
            </a:extLst>
          </p:cNvPr>
          <p:cNvSpPr/>
          <p:nvPr/>
        </p:nvSpPr>
        <p:spPr bwMode="auto">
          <a:xfrm>
            <a:off x="6168006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9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C37F2FA-94EF-4A3A-967A-26C3D09D4706}"/>
              </a:ext>
            </a:extLst>
          </p:cNvPr>
          <p:cNvSpPr/>
          <p:nvPr/>
        </p:nvSpPr>
        <p:spPr bwMode="auto">
          <a:xfrm>
            <a:off x="7290747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4942913-B736-47A8-9212-F4619F10B21A}"/>
              </a:ext>
            </a:extLst>
          </p:cNvPr>
          <p:cNvSpPr/>
          <p:nvPr/>
        </p:nvSpPr>
        <p:spPr bwMode="auto">
          <a:xfrm>
            <a:off x="6168005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I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75F4743-CFB9-4876-A7E7-4C617C75FE9A}"/>
              </a:ext>
            </a:extLst>
          </p:cNvPr>
          <p:cNvSpPr/>
          <p:nvPr/>
        </p:nvSpPr>
        <p:spPr bwMode="auto">
          <a:xfrm>
            <a:off x="7290748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J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145260-FB2D-4AD3-8DD6-444232B2C81D}"/>
              </a:ext>
            </a:extLst>
          </p:cNvPr>
          <p:cNvSpPr/>
          <p:nvPr/>
        </p:nvSpPr>
        <p:spPr bwMode="auto">
          <a:xfrm>
            <a:off x="8413491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9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81B005D-FED4-4B68-A00B-A533C0DB53B5}"/>
              </a:ext>
            </a:extLst>
          </p:cNvPr>
          <p:cNvSpPr/>
          <p:nvPr/>
        </p:nvSpPr>
        <p:spPr bwMode="auto">
          <a:xfrm>
            <a:off x="9536232" y="4090156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0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2A0ECF6-7E5D-4A68-858F-AFA306F89DA1}"/>
              </a:ext>
            </a:extLst>
          </p:cNvPr>
          <p:cNvSpPr/>
          <p:nvPr/>
        </p:nvSpPr>
        <p:spPr bwMode="auto">
          <a:xfrm>
            <a:off x="8413490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I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74E2924-7339-4B62-903A-37288A05C1CF}"/>
              </a:ext>
            </a:extLst>
          </p:cNvPr>
          <p:cNvSpPr/>
          <p:nvPr/>
        </p:nvSpPr>
        <p:spPr bwMode="auto">
          <a:xfrm>
            <a:off x="9536233" y="4783169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J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D9D6DE8-4AD9-43FA-8375-D4281024480C}"/>
              </a:ext>
            </a:extLst>
          </p:cNvPr>
          <p:cNvSpPr/>
          <p:nvPr/>
        </p:nvSpPr>
        <p:spPr bwMode="auto">
          <a:xfrm>
            <a:off x="1648674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1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578C869-BA3B-4358-888F-9F328C1A9EA7}"/>
              </a:ext>
            </a:extLst>
          </p:cNvPr>
          <p:cNvSpPr/>
          <p:nvPr/>
        </p:nvSpPr>
        <p:spPr bwMode="auto">
          <a:xfrm>
            <a:off x="2771415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01A42B-5FF9-4293-94B6-44C63712E7C1}"/>
              </a:ext>
            </a:extLst>
          </p:cNvPr>
          <p:cNvSpPr/>
          <p:nvPr/>
        </p:nvSpPr>
        <p:spPr bwMode="auto">
          <a:xfrm>
            <a:off x="1648673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3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E3C375A-7F51-4D82-B058-0F9B61C22D37}"/>
              </a:ext>
            </a:extLst>
          </p:cNvPr>
          <p:cNvSpPr/>
          <p:nvPr/>
        </p:nvSpPr>
        <p:spPr bwMode="auto">
          <a:xfrm>
            <a:off x="2771416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4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058458C-A6B0-41CA-A178-320146FE3EDC}"/>
              </a:ext>
            </a:extLst>
          </p:cNvPr>
          <p:cNvSpPr/>
          <p:nvPr/>
        </p:nvSpPr>
        <p:spPr bwMode="auto">
          <a:xfrm>
            <a:off x="3898854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5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5B301EE-9D73-43CC-BAC2-A95B1FCC5E11}"/>
              </a:ext>
            </a:extLst>
          </p:cNvPr>
          <p:cNvSpPr/>
          <p:nvPr/>
        </p:nvSpPr>
        <p:spPr bwMode="auto">
          <a:xfrm>
            <a:off x="5021595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6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94D58BC-17E8-43ED-B38E-1A0BB97C66B6}"/>
              </a:ext>
            </a:extLst>
          </p:cNvPr>
          <p:cNvSpPr/>
          <p:nvPr/>
        </p:nvSpPr>
        <p:spPr bwMode="auto">
          <a:xfrm>
            <a:off x="3898853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7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8A0DDA8-2C92-4EDB-BA90-CC11C6C8F129}"/>
              </a:ext>
            </a:extLst>
          </p:cNvPr>
          <p:cNvSpPr/>
          <p:nvPr/>
        </p:nvSpPr>
        <p:spPr bwMode="auto">
          <a:xfrm>
            <a:off x="5021596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8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D0CE3F0-E1D7-4586-9CAA-61A04C16D126}"/>
              </a:ext>
            </a:extLst>
          </p:cNvPr>
          <p:cNvSpPr/>
          <p:nvPr/>
        </p:nvSpPr>
        <p:spPr bwMode="auto">
          <a:xfrm>
            <a:off x="6168005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9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95451A21-DD65-491E-97CD-E29CEDC0113A}"/>
              </a:ext>
            </a:extLst>
          </p:cNvPr>
          <p:cNvSpPr/>
          <p:nvPr/>
        </p:nvSpPr>
        <p:spPr bwMode="auto">
          <a:xfrm>
            <a:off x="7290746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C9E588CE-F355-4E80-AA57-DEEBC484F888}"/>
              </a:ext>
            </a:extLst>
          </p:cNvPr>
          <p:cNvSpPr/>
          <p:nvPr/>
        </p:nvSpPr>
        <p:spPr bwMode="auto">
          <a:xfrm>
            <a:off x="6168004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I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E3E1DE4-E755-4CE4-8BCD-F38899227A15}"/>
              </a:ext>
            </a:extLst>
          </p:cNvPr>
          <p:cNvSpPr/>
          <p:nvPr/>
        </p:nvSpPr>
        <p:spPr bwMode="auto">
          <a:xfrm>
            <a:off x="7290747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J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889024B-57E9-4373-81B4-2AFCDCB0C470}"/>
              </a:ext>
            </a:extLst>
          </p:cNvPr>
          <p:cNvSpPr/>
          <p:nvPr/>
        </p:nvSpPr>
        <p:spPr bwMode="auto">
          <a:xfrm>
            <a:off x="8413490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9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BE99941-F0A6-4F02-B3CF-4F16135078E8}"/>
              </a:ext>
            </a:extLst>
          </p:cNvPr>
          <p:cNvSpPr/>
          <p:nvPr/>
        </p:nvSpPr>
        <p:spPr bwMode="auto">
          <a:xfrm>
            <a:off x="9536231" y="2651755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0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228336A-6B39-46DC-8A76-6F03F2B9B5EB}"/>
              </a:ext>
            </a:extLst>
          </p:cNvPr>
          <p:cNvSpPr/>
          <p:nvPr/>
        </p:nvSpPr>
        <p:spPr bwMode="auto">
          <a:xfrm>
            <a:off x="8413489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I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F0743387-15BF-48B7-87CA-45ACBBD3A250}"/>
              </a:ext>
            </a:extLst>
          </p:cNvPr>
          <p:cNvSpPr/>
          <p:nvPr/>
        </p:nvSpPr>
        <p:spPr bwMode="auto">
          <a:xfrm>
            <a:off x="9536232" y="3344768"/>
            <a:ext cx="1026062" cy="56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61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J</a:t>
            </a:r>
          </a:p>
        </p:txBody>
      </p:sp>
    </p:spTree>
    <p:extLst>
      <p:ext uri="{BB962C8B-B14F-4D97-AF65-F5344CB8AC3E}">
        <p14:creationId xmlns:p14="http://schemas.microsoft.com/office/powerpoint/2010/main" val="212116553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B8083-AC7E-474B-A6CA-C45A0361E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Containers/Microservices on Azure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BD80E49-F5D1-415A-9D9E-60BA063BC0FA}"/>
              </a:ext>
            </a:extLst>
          </p:cNvPr>
          <p:cNvSpPr/>
          <p:nvPr/>
        </p:nvSpPr>
        <p:spPr bwMode="auto">
          <a:xfrm>
            <a:off x="1154527" y="1452411"/>
            <a:ext cx="4940924" cy="24704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Azure App Service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F3499C-4165-4384-B42B-D2D11F1F1904}"/>
              </a:ext>
            </a:extLst>
          </p:cNvPr>
          <p:cNvSpPr/>
          <p:nvPr/>
        </p:nvSpPr>
        <p:spPr bwMode="auto">
          <a:xfrm>
            <a:off x="6095451" y="1458465"/>
            <a:ext cx="4940924" cy="2470462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Azure Service Fabric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CC80D3-CDD6-4DDA-97AE-655DC11D0309}"/>
              </a:ext>
            </a:extLst>
          </p:cNvPr>
          <p:cNvSpPr/>
          <p:nvPr/>
        </p:nvSpPr>
        <p:spPr bwMode="auto">
          <a:xfrm>
            <a:off x="1154527" y="3890433"/>
            <a:ext cx="4940924" cy="247046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Azure Container Registry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8B6DA3-0AC6-4663-A676-7F2D237E3B54}"/>
              </a:ext>
            </a:extLst>
          </p:cNvPr>
          <p:cNvSpPr/>
          <p:nvPr/>
        </p:nvSpPr>
        <p:spPr bwMode="auto">
          <a:xfrm>
            <a:off x="6095451" y="3875089"/>
            <a:ext cx="4940924" cy="247046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353535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Azure Container Service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7B6F3E-C3F4-419C-B819-FB39B51281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5228" y="1870180"/>
            <a:ext cx="1058769" cy="10587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289712E-6003-4A86-A5BC-FAA961E228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6529" y="1870180"/>
            <a:ext cx="1058769" cy="10587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BE8B70B-AC3D-4B3C-A2CD-D78BEE4865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6529" y="4197899"/>
            <a:ext cx="1058769" cy="10587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F42ECA-A173-4472-85AE-841EF47448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0681" y="4202280"/>
            <a:ext cx="1058769" cy="105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4716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16DAD-1711-4C8B-B728-BE83E7A9A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241" y="289957"/>
            <a:ext cx="11655840" cy="899537"/>
          </a:xfrm>
        </p:spPr>
        <p:txBody>
          <a:bodyPr/>
          <a:lstStyle/>
          <a:p>
            <a:r>
              <a:rPr lang="en-US" dirty="0"/>
              <a:t>Azure Service Fabric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7211FEF-AB7E-4D20-8401-F478DF70D107}"/>
              </a:ext>
            </a:extLst>
          </p:cNvPr>
          <p:cNvSpPr/>
          <p:nvPr/>
        </p:nvSpPr>
        <p:spPr bwMode="auto">
          <a:xfrm>
            <a:off x="3682699" y="1449397"/>
            <a:ext cx="7021994" cy="4706229"/>
          </a:xfrm>
          <a:prstGeom prst="ellipse">
            <a:avLst/>
          </a:prstGeom>
          <a:noFill/>
          <a:ln w="38100">
            <a:solidFill>
              <a:schemeClr val="bg2">
                <a:lumMod val="20000"/>
                <a:lumOff val="80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E6A89762-75AE-47AC-9AAE-D3F5C0BA9C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542" y="-185596"/>
            <a:ext cx="3260827" cy="343629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456823-29D1-417F-B131-898958A68D6D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277" y="1038535"/>
            <a:ext cx="3260827" cy="343629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D8E4CBF9-FBF8-4CAD-A8F8-27AEBBAED50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328" y="3051750"/>
            <a:ext cx="3260827" cy="343629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1F1CA33-BAB8-4A53-81D9-480C0B07404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542" y="4190332"/>
            <a:ext cx="3260827" cy="343629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2359965-0B1F-433E-9B35-D506676792A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799" y="1038535"/>
            <a:ext cx="3260827" cy="343629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4046DBC-F43F-4B40-894B-F7E6FB78056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6478" y="3042970"/>
            <a:ext cx="3260827" cy="3436295"/>
          </a:xfrm>
          <a:prstGeom prst="rect">
            <a:avLst/>
          </a:prstGeom>
        </p:spPr>
      </p:pic>
      <p:sp>
        <p:nvSpPr>
          <p:cNvPr id="52" name="Rounded Rectangle 16">
            <a:extLst>
              <a:ext uri="{FF2B5EF4-FFF2-40B4-BE49-F238E27FC236}">
                <a16:creationId xmlns:a16="http://schemas.microsoft.com/office/drawing/2014/main" id="{7A595967-37C3-4BA6-A2AE-8A1FB04B5BD0}"/>
              </a:ext>
            </a:extLst>
          </p:cNvPr>
          <p:cNvSpPr/>
          <p:nvPr/>
        </p:nvSpPr>
        <p:spPr bwMode="auto">
          <a:xfrm>
            <a:off x="607361" y="3905522"/>
            <a:ext cx="1030629" cy="2573743"/>
          </a:xfrm>
          <a:prstGeom prst="roundRect">
            <a:avLst/>
          </a:prstGeom>
          <a:solidFill>
            <a:schemeClr val="tx2">
              <a:lumMod val="65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3" name="Rounded Rectangle 17">
            <a:extLst>
              <a:ext uri="{FF2B5EF4-FFF2-40B4-BE49-F238E27FC236}">
                <a16:creationId xmlns:a16="http://schemas.microsoft.com/office/drawing/2014/main" id="{84CFAFA0-F7E3-4C91-BF9D-844A82FC3E6F}"/>
              </a:ext>
            </a:extLst>
          </p:cNvPr>
          <p:cNvSpPr/>
          <p:nvPr/>
        </p:nvSpPr>
        <p:spPr bwMode="auto">
          <a:xfrm>
            <a:off x="616307" y="1232758"/>
            <a:ext cx="1030629" cy="2444771"/>
          </a:xfrm>
          <a:prstGeom prst="roundRect">
            <a:avLst/>
          </a:prstGeom>
          <a:solidFill>
            <a:schemeClr val="tx2">
              <a:lumMod val="65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4" name="Hexagon 53">
            <a:extLst>
              <a:ext uri="{FF2B5EF4-FFF2-40B4-BE49-F238E27FC236}">
                <a16:creationId xmlns:a16="http://schemas.microsoft.com/office/drawing/2014/main" id="{0DF019FE-39DF-4672-86D9-7E665B10E6AF}"/>
              </a:ext>
            </a:extLst>
          </p:cNvPr>
          <p:cNvSpPr/>
          <p:nvPr/>
        </p:nvSpPr>
        <p:spPr bwMode="auto">
          <a:xfrm>
            <a:off x="940638" y="1475857"/>
            <a:ext cx="359462" cy="303824"/>
          </a:xfrm>
          <a:prstGeom prst="hexago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5" name="Hexagon 54">
            <a:extLst>
              <a:ext uri="{FF2B5EF4-FFF2-40B4-BE49-F238E27FC236}">
                <a16:creationId xmlns:a16="http://schemas.microsoft.com/office/drawing/2014/main" id="{AA48CCE3-C83E-493E-9DE1-686934A3EEFB}"/>
              </a:ext>
            </a:extLst>
          </p:cNvPr>
          <p:cNvSpPr/>
          <p:nvPr/>
        </p:nvSpPr>
        <p:spPr bwMode="auto">
          <a:xfrm>
            <a:off x="937838" y="1475857"/>
            <a:ext cx="359462" cy="303824"/>
          </a:xfrm>
          <a:prstGeom prst="hexago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6" name="Hexagon 55">
            <a:extLst>
              <a:ext uri="{FF2B5EF4-FFF2-40B4-BE49-F238E27FC236}">
                <a16:creationId xmlns:a16="http://schemas.microsoft.com/office/drawing/2014/main" id="{50509A86-63D0-4AD3-AEEF-928009F5A184}"/>
              </a:ext>
            </a:extLst>
          </p:cNvPr>
          <p:cNvSpPr/>
          <p:nvPr/>
        </p:nvSpPr>
        <p:spPr bwMode="auto">
          <a:xfrm>
            <a:off x="930741" y="1471896"/>
            <a:ext cx="359462" cy="303824"/>
          </a:xfrm>
          <a:prstGeom prst="hexago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7" name="Hexagon 56">
            <a:extLst>
              <a:ext uri="{FF2B5EF4-FFF2-40B4-BE49-F238E27FC236}">
                <a16:creationId xmlns:a16="http://schemas.microsoft.com/office/drawing/2014/main" id="{191151F9-5485-466C-A886-1C4DFF656275}"/>
              </a:ext>
            </a:extLst>
          </p:cNvPr>
          <p:cNvSpPr/>
          <p:nvPr/>
        </p:nvSpPr>
        <p:spPr bwMode="auto">
          <a:xfrm>
            <a:off x="940638" y="2219451"/>
            <a:ext cx="359462" cy="303824"/>
          </a:xfrm>
          <a:prstGeom prst="hexagon">
            <a:avLst/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8" name="Hexagon 57">
            <a:extLst>
              <a:ext uri="{FF2B5EF4-FFF2-40B4-BE49-F238E27FC236}">
                <a16:creationId xmlns:a16="http://schemas.microsoft.com/office/drawing/2014/main" id="{51CAEB49-3768-47CF-97F1-FC64C33742DB}"/>
              </a:ext>
            </a:extLst>
          </p:cNvPr>
          <p:cNvSpPr/>
          <p:nvPr/>
        </p:nvSpPr>
        <p:spPr bwMode="auto">
          <a:xfrm>
            <a:off x="958605" y="2219451"/>
            <a:ext cx="359462" cy="303824"/>
          </a:xfrm>
          <a:prstGeom prst="hexagon">
            <a:avLst/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59" name="Hexagon 58">
            <a:extLst>
              <a:ext uri="{FF2B5EF4-FFF2-40B4-BE49-F238E27FC236}">
                <a16:creationId xmlns:a16="http://schemas.microsoft.com/office/drawing/2014/main" id="{4F5422BD-E10E-448D-A4DE-CDC402446FBC}"/>
              </a:ext>
            </a:extLst>
          </p:cNvPr>
          <p:cNvSpPr/>
          <p:nvPr/>
        </p:nvSpPr>
        <p:spPr bwMode="auto">
          <a:xfrm>
            <a:off x="958605" y="2221714"/>
            <a:ext cx="359462" cy="303824"/>
          </a:xfrm>
          <a:prstGeom prst="hexagon">
            <a:avLst/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0" name="Hexagon 59">
            <a:extLst>
              <a:ext uri="{FF2B5EF4-FFF2-40B4-BE49-F238E27FC236}">
                <a16:creationId xmlns:a16="http://schemas.microsoft.com/office/drawing/2014/main" id="{96BEE351-B85D-4884-9DE1-A469118E0A84}"/>
              </a:ext>
            </a:extLst>
          </p:cNvPr>
          <p:cNvSpPr/>
          <p:nvPr/>
        </p:nvSpPr>
        <p:spPr bwMode="auto">
          <a:xfrm>
            <a:off x="940638" y="2946875"/>
            <a:ext cx="359462" cy="303824"/>
          </a:xfrm>
          <a:prstGeom prst="hexagon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1" name="Hexagon 60">
            <a:extLst>
              <a:ext uri="{FF2B5EF4-FFF2-40B4-BE49-F238E27FC236}">
                <a16:creationId xmlns:a16="http://schemas.microsoft.com/office/drawing/2014/main" id="{A5EECCCF-B126-47D1-8E52-55C05E3EC46C}"/>
              </a:ext>
            </a:extLst>
          </p:cNvPr>
          <p:cNvSpPr/>
          <p:nvPr/>
        </p:nvSpPr>
        <p:spPr bwMode="auto">
          <a:xfrm>
            <a:off x="958605" y="2946875"/>
            <a:ext cx="359462" cy="303824"/>
          </a:xfrm>
          <a:prstGeom prst="hexagon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2" name="Hexagon 61">
            <a:extLst>
              <a:ext uri="{FF2B5EF4-FFF2-40B4-BE49-F238E27FC236}">
                <a16:creationId xmlns:a16="http://schemas.microsoft.com/office/drawing/2014/main" id="{0855B367-D176-4630-A8D0-5FD94B6E83EE}"/>
              </a:ext>
            </a:extLst>
          </p:cNvPr>
          <p:cNvSpPr/>
          <p:nvPr/>
        </p:nvSpPr>
        <p:spPr bwMode="auto">
          <a:xfrm>
            <a:off x="958605" y="2949139"/>
            <a:ext cx="359462" cy="303824"/>
          </a:xfrm>
          <a:prstGeom prst="hexagon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3" name="Hexagon 62">
            <a:extLst>
              <a:ext uri="{FF2B5EF4-FFF2-40B4-BE49-F238E27FC236}">
                <a16:creationId xmlns:a16="http://schemas.microsoft.com/office/drawing/2014/main" id="{F802B9E7-E752-4EE9-B75E-0FF6715768AF}"/>
              </a:ext>
            </a:extLst>
          </p:cNvPr>
          <p:cNvSpPr/>
          <p:nvPr/>
        </p:nvSpPr>
        <p:spPr bwMode="auto">
          <a:xfrm>
            <a:off x="918771" y="4188764"/>
            <a:ext cx="358570" cy="304784"/>
          </a:xfrm>
          <a:prstGeom prst="hexagon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4" name="Hexagon 63">
            <a:extLst>
              <a:ext uri="{FF2B5EF4-FFF2-40B4-BE49-F238E27FC236}">
                <a16:creationId xmlns:a16="http://schemas.microsoft.com/office/drawing/2014/main" id="{7AEB6B1F-A97E-47BD-8F59-C28D47E228E0}"/>
              </a:ext>
            </a:extLst>
          </p:cNvPr>
          <p:cNvSpPr/>
          <p:nvPr/>
        </p:nvSpPr>
        <p:spPr bwMode="auto">
          <a:xfrm>
            <a:off x="936739" y="4188764"/>
            <a:ext cx="358570" cy="304784"/>
          </a:xfrm>
          <a:prstGeom prst="hexagon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5" name="Hexagon 64">
            <a:extLst>
              <a:ext uri="{FF2B5EF4-FFF2-40B4-BE49-F238E27FC236}">
                <a16:creationId xmlns:a16="http://schemas.microsoft.com/office/drawing/2014/main" id="{63568454-863F-4B2B-9E4E-5DB0515B52C9}"/>
              </a:ext>
            </a:extLst>
          </p:cNvPr>
          <p:cNvSpPr/>
          <p:nvPr/>
        </p:nvSpPr>
        <p:spPr bwMode="auto">
          <a:xfrm>
            <a:off x="936739" y="4191028"/>
            <a:ext cx="358570" cy="304784"/>
          </a:xfrm>
          <a:prstGeom prst="hexagon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6" name="Hexagon 65">
            <a:extLst>
              <a:ext uri="{FF2B5EF4-FFF2-40B4-BE49-F238E27FC236}">
                <a16:creationId xmlns:a16="http://schemas.microsoft.com/office/drawing/2014/main" id="{A5B883EA-E267-493C-8336-39BAD2EAFF87}"/>
              </a:ext>
            </a:extLst>
          </p:cNvPr>
          <p:cNvSpPr/>
          <p:nvPr/>
        </p:nvSpPr>
        <p:spPr bwMode="auto">
          <a:xfrm>
            <a:off x="918771" y="4920716"/>
            <a:ext cx="358570" cy="304784"/>
          </a:xfrm>
          <a:prstGeom prst="hexagon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7" name="Hexagon 66">
            <a:extLst>
              <a:ext uri="{FF2B5EF4-FFF2-40B4-BE49-F238E27FC236}">
                <a16:creationId xmlns:a16="http://schemas.microsoft.com/office/drawing/2014/main" id="{DEEFC42D-6D08-4A93-95E1-3723D02CCAD4}"/>
              </a:ext>
            </a:extLst>
          </p:cNvPr>
          <p:cNvSpPr/>
          <p:nvPr/>
        </p:nvSpPr>
        <p:spPr bwMode="auto">
          <a:xfrm>
            <a:off x="917499" y="4920716"/>
            <a:ext cx="358570" cy="304784"/>
          </a:xfrm>
          <a:prstGeom prst="hexagon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8" name="Hexagon 67">
            <a:extLst>
              <a:ext uri="{FF2B5EF4-FFF2-40B4-BE49-F238E27FC236}">
                <a16:creationId xmlns:a16="http://schemas.microsoft.com/office/drawing/2014/main" id="{B04831C7-9087-4DB5-92C9-91F5E559D8EC}"/>
              </a:ext>
            </a:extLst>
          </p:cNvPr>
          <p:cNvSpPr/>
          <p:nvPr/>
        </p:nvSpPr>
        <p:spPr bwMode="auto">
          <a:xfrm>
            <a:off x="920028" y="4929401"/>
            <a:ext cx="358570" cy="304784"/>
          </a:xfrm>
          <a:prstGeom prst="hexagon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9" name="Hexagon 68">
            <a:extLst>
              <a:ext uri="{FF2B5EF4-FFF2-40B4-BE49-F238E27FC236}">
                <a16:creationId xmlns:a16="http://schemas.microsoft.com/office/drawing/2014/main" id="{0B113EF1-1302-4DCC-A19C-95828FD58FF6}"/>
              </a:ext>
            </a:extLst>
          </p:cNvPr>
          <p:cNvSpPr/>
          <p:nvPr/>
        </p:nvSpPr>
        <p:spPr bwMode="auto">
          <a:xfrm>
            <a:off x="918771" y="5648141"/>
            <a:ext cx="358570" cy="304784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0" name="Hexagon 69">
            <a:extLst>
              <a:ext uri="{FF2B5EF4-FFF2-40B4-BE49-F238E27FC236}">
                <a16:creationId xmlns:a16="http://schemas.microsoft.com/office/drawing/2014/main" id="{4CE3C36C-1A01-4440-8B51-FB94675C861F}"/>
              </a:ext>
            </a:extLst>
          </p:cNvPr>
          <p:cNvSpPr/>
          <p:nvPr/>
        </p:nvSpPr>
        <p:spPr bwMode="auto">
          <a:xfrm>
            <a:off x="929205" y="5665510"/>
            <a:ext cx="358570" cy="304784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1" name="Hexagon 70">
            <a:extLst>
              <a:ext uri="{FF2B5EF4-FFF2-40B4-BE49-F238E27FC236}">
                <a16:creationId xmlns:a16="http://schemas.microsoft.com/office/drawing/2014/main" id="{D710BBA9-1A68-400E-A9FE-38AB7EEBB93F}"/>
              </a:ext>
            </a:extLst>
          </p:cNvPr>
          <p:cNvSpPr/>
          <p:nvPr/>
        </p:nvSpPr>
        <p:spPr bwMode="auto">
          <a:xfrm>
            <a:off x="948135" y="5657024"/>
            <a:ext cx="358570" cy="304784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2" name="Hexagon 71">
            <a:extLst>
              <a:ext uri="{FF2B5EF4-FFF2-40B4-BE49-F238E27FC236}">
                <a16:creationId xmlns:a16="http://schemas.microsoft.com/office/drawing/2014/main" id="{50119409-5C28-4506-A031-1A003349828F}"/>
              </a:ext>
            </a:extLst>
          </p:cNvPr>
          <p:cNvSpPr/>
          <p:nvPr/>
        </p:nvSpPr>
        <p:spPr bwMode="auto">
          <a:xfrm>
            <a:off x="941530" y="1478121"/>
            <a:ext cx="359462" cy="303824"/>
          </a:xfrm>
          <a:prstGeom prst="hexagon">
            <a:avLst/>
          </a:prstGeom>
          <a:solidFill>
            <a:srgbClr val="FF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3" name="Hexagon 72">
            <a:extLst>
              <a:ext uri="{FF2B5EF4-FFF2-40B4-BE49-F238E27FC236}">
                <a16:creationId xmlns:a16="http://schemas.microsoft.com/office/drawing/2014/main" id="{C6B1B163-A5E6-4ADC-8F25-241FA8081998}"/>
              </a:ext>
            </a:extLst>
          </p:cNvPr>
          <p:cNvSpPr/>
          <p:nvPr/>
        </p:nvSpPr>
        <p:spPr bwMode="auto">
          <a:xfrm>
            <a:off x="949622" y="2224390"/>
            <a:ext cx="359462" cy="303824"/>
          </a:xfrm>
          <a:prstGeom prst="hexagon">
            <a:avLst/>
          </a:prstGeom>
          <a:solidFill>
            <a:srgbClr val="92D05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4" name="Hexagon 73">
            <a:extLst>
              <a:ext uri="{FF2B5EF4-FFF2-40B4-BE49-F238E27FC236}">
                <a16:creationId xmlns:a16="http://schemas.microsoft.com/office/drawing/2014/main" id="{789DCF9A-5FC9-421B-AF08-EFC4A24D4631}"/>
              </a:ext>
            </a:extLst>
          </p:cNvPr>
          <p:cNvSpPr/>
          <p:nvPr/>
        </p:nvSpPr>
        <p:spPr bwMode="auto">
          <a:xfrm>
            <a:off x="956907" y="2946875"/>
            <a:ext cx="359462" cy="303824"/>
          </a:xfrm>
          <a:prstGeom prst="hexagon">
            <a:avLst/>
          </a:prstGeom>
          <a:solidFill>
            <a:srgbClr val="FFC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21D4CFE-6834-464E-8770-CC0307977889}"/>
              </a:ext>
            </a:extLst>
          </p:cNvPr>
          <p:cNvSpPr txBox="1"/>
          <p:nvPr/>
        </p:nvSpPr>
        <p:spPr>
          <a:xfrm>
            <a:off x="616268" y="3167497"/>
            <a:ext cx="1195233" cy="615522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App1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285F7334-3BBE-46E2-B327-BB114DB7AACE}"/>
              </a:ext>
            </a:extLst>
          </p:cNvPr>
          <p:cNvSpPr txBox="1"/>
          <p:nvPr/>
        </p:nvSpPr>
        <p:spPr>
          <a:xfrm>
            <a:off x="561761" y="5970294"/>
            <a:ext cx="1195233" cy="615522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FFFFFF"/>
                    </a:gs>
                    <a:gs pos="3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+mn-cs"/>
              </a:rPr>
              <a:t>App2</a:t>
            </a:r>
          </a:p>
        </p:txBody>
      </p:sp>
      <p:sp>
        <p:nvSpPr>
          <p:cNvPr id="77" name="Hexagon 76">
            <a:extLst>
              <a:ext uri="{FF2B5EF4-FFF2-40B4-BE49-F238E27FC236}">
                <a16:creationId xmlns:a16="http://schemas.microsoft.com/office/drawing/2014/main" id="{DAB5B4C2-53EA-4A9F-9CB2-79AA3BD7781A}"/>
              </a:ext>
            </a:extLst>
          </p:cNvPr>
          <p:cNvSpPr/>
          <p:nvPr/>
        </p:nvSpPr>
        <p:spPr bwMode="auto">
          <a:xfrm>
            <a:off x="929940" y="4186501"/>
            <a:ext cx="358570" cy="304784"/>
          </a:xfrm>
          <a:prstGeom prst="hexagon">
            <a:avLst/>
          </a:prstGeom>
          <a:solidFill>
            <a:srgbClr val="00206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8" name="Hexagon 77">
            <a:extLst>
              <a:ext uri="{FF2B5EF4-FFF2-40B4-BE49-F238E27FC236}">
                <a16:creationId xmlns:a16="http://schemas.microsoft.com/office/drawing/2014/main" id="{B368BDEF-D22D-424A-92FE-1277749E5141}"/>
              </a:ext>
            </a:extLst>
          </p:cNvPr>
          <p:cNvSpPr/>
          <p:nvPr/>
        </p:nvSpPr>
        <p:spPr bwMode="auto">
          <a:xfrm>
            <a:off x="946635" y="4924874"/>
            <a:ext cx="358570" cy="304784"/>
          </a:xfrm>
          <a:prstGeom prst="hexagon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9" name="Hexagon 78">
            <a:extLst>
              <a:ext uri="{FF2B5EF4-FFF2-40B4-BE49-F238E27FC236}">
                <a16:creationId xmlns:a16="http://schemas.microsoft.com/office/drawing/2014/main" id="{ED901AA1-6495-47D3-9C22-1A91A035B50E}"/>
              </a:ext>
            </a:extLst>
          </p:cNvPr>
          <p:cNvSpPr/>
          <p:nvPr/>
        </p:nvSpPr>
        <p:spPr bwMode="auto">
          <a:xfrm>
            <a:off x="938670" y="5665724"/>
            <a:ext cx="358570" cy="304784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89642" tIns="89642" rIns="33620" bIns="33620" rtlCol="0" anchor="b" anchorCtr="0"/>
          <a:lstStyle/>
          <a:p>
            <a:pPr marL="0" marR="0" lvl="0" indent="0" algn="ct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84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13282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13 0.00295 L 0.43822 -0.0424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05" y="-227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0268E-6 0.00204 L 0.29474 0.1831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31" y="9056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96 -0.0976 L 0.43018 0.6091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11" y="35338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-0.0438 L 0.68573 0.0388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18" y="4131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81 0.00249 L 0.78657 0.3788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788" y="18815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9 0.05742 L 0.50919 -0.09964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5" y="-7853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68 -0.0379 L 0.18675 -0.0692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04" y="-1566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325E-6 -2.22878E-6 L 0.17692 0.24308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46" y="1214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17 -0.05152 L 0.69607 0.21856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789" y="13504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3 0.06877 L 0.58221 -0.45348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68" y="-2612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3 0.09669 L 0.76628 -0.20654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93" y="-15161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2 -0.01929 L 0.55872 0.19337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85" y="10622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231E-7 1.56151E-6 L 0.23577 -0.3089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82" y="-15456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9 0.10622 L 0.25326 -0.02746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73" y="-6695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74 0.02747 L 0.83585 -0.08443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16" y="-560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55 0.02723 L 0.83954 -0.48911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43" y="-25828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6428E-6 4.49841E-6 L 0.48584 0.00567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92" y="272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49 0.03813 L 0.33738 -0.19042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4" y="-11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3" grpId="0" animBg="1"/>
      <p:bldP spid="74" grpId="0" animBg="1"/>
      <p:bldP spid="75" grpId="0"/>
      <p:bldP spid="76" grpId="0"/>
      <p:bldP spid="77" grpId="0" animBg="1"/>
      <p:bldP spid="78" grpId="0" animBg="1"/>
      <p:bldP spid="7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16DAD-1711-4C8B-B728-BE83E7A9A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 Service Plan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D1911D3-6DEA-4B23-89A1-B85C28EF9D42}"/>
              </a:ext>
            </a:extLst>
          </p:cNvPr>
          <p:cNvSpPr/>
          <p:nvPr/>
        </p:nvSpPr>
        <p:spPr bwMode="auto">
          <a:xfrm>
            <a:off x="378010" y="1189494"/>
            <a:ext cx="11435981" cy="5345575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App Service Plan (Basic / Standard / Premium / Isolated)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BAA756-4843-470A-A25B-425330035762}"/>
              </a:ext>
            </a:extLst>
          </p:cNvPr>
          <p:cNvSpPr/>
          <p:nvPr/>
        </p:nvSpPr>
        <p:spPr bwMode="auto">
          <a:xfrm>
            <a:off x="660379" y="1734781"/>
            <a:ext cx="3529624" cy="45179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Instance 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546FC7-7FD4-460F-97A9-49458D749E8C}"/>
              </a:ext>
            </a:extLst>
          </p:cNvPr>
          <p:cNvSpPr/>
          <p:nvPr/>
        </p:nvSpPr>
        <p:spPr bwMode="auto">
          <a:xfrm>
            <a:off x="4331188" y="1734781"/>
            <a:ext cx="3529624" cy="45179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Instance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DDC8E47-1DA8-4210-B60B-EBB08FCF8547}"/>
              </a:ext>
            </a:extLst>
          </p:cNvPr>
          <p:cNvSpPr/>
          <p:nvPr/>
        </p:nvSpPr>
        <p:spPr bwMode="auto">
          <a:xfrm>
            <a:off x="8001997" y="1734781"/>
            <a:ext cx="3529624" cy="451791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Instance 3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449B31-BAC2-4596-A01A-EB0EE9CBEA58}"/>
              </a:ext>
            </a:extLst>
          </p:cNvPr>
          <p:cNvSpPr/>
          <p:nvPr/>
        </p:nvSpPr>
        <p:spPr bwMode="auto">
          <a:xfrm>
            <a:off x="801564" y="2370113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40BEDD-FDCD-42B3-93E5-3DB661736D22}"/>
              </a:ext>
            </a:extLst>
          </p:cNvPr>
          <p:cNvSpPr/>
          <p:nvPr/>
        </p:nvSpPr>
        <p:spPr bwMode="auto">
          <a:xfrm>
            <a:off x="799201" y="4311406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655BA6-39D8-4950-AF52-CE42B3CB73BC}"/>
              </a:ext>
            </a:extLst>
          </p:cNvPr>
          <p:cNvSpPr/>
          <p:nvPr/>
        </p:nvSpPr>
        <p:spPr bwMode="auto">
          <a:xfrm>
            <a:off x="4472373" y="2370113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71ABF22-3E3A-425C-8165-647AD7BC012B}"/>
              </a:ext>
            </a:extLst>
          </p:cNvPr>
          <p:cNvSpPr/>
          <p:nvPr/>
        </p:nvSpPr>
        <p:spPr bwMode="auto">
          <a:xfrm>
            <a:off x="4470009" y="4311406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400160-2F4B-47A1-90B1-1331A4B14708}"/>
              </a:ext>
            </a:extLst>
          </p:cNvPr>
          <p:cNvSpPr/>
          <p:nvPr/>
        </p:nvSpPr>
        <p:spPr bwMode="auto">
          <a:xfrm>
            <a:off x="8143182" y="2370113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D1645E5-AE1D-4DCC-BC38-B0848104B8F0}"/>
              </a:ext>
            </a:extLst>
          </p:cNvPr>
          <p:cNvSpPr/>
          <p:nvPr/>
        </p:nvSpPr>
        <p:spPr bwMode="auto">
          <a:xfrm>
            <a:off x="8140818" y="4311406"/>
            <a:ext cx="3247254" cy="17999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474DD7-68F4-4CB8-ADC9-A4B62DFE780A}"/>
              </a:ext>
            </a:extLst>
          </p:cNvPr>
          <p:cNvSpPr/>
          <p:nvPr/>
        </p:nvSpPr>
        <p:spPr bwMode="auto">
          <a:xfrm>
            <a:off x="933228" y="2909283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ADBACEF-B954-4C2D-8540-B938E963F01D}"/>
              </a:ext>
            </a:extLst>
          </p:cNvPr>
          <p:cNvSpPr/>
          <p:nvPr/>
        </p:nvSpPr>
        <p:spPr bwMode="auto">
          <a:xfrm>
            <a:off x="1083934" y="3474023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B07C28-4BF9-43F9-96C6-1058E8DABB94}"/>
              </a:ext>
            </a:extLst>
          </p:cNvPr>
          <p:cNvSpPr/>
          <p:nvPr/>
        </p:nvSpPr>
        <p:spPr bwMode="auto">
          <a:xfrm>
            <a:off x="2495627" y="2915358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35C3A9-A158-47FA-A4FC-AC0FD106FCDA}"/>
              </a:ext>
            </a:extLst>
          </p:cNvPr>
          <p:cNvSpPr/>
          <p:nvPr/>
        </p:nvSpPr>
        <p:spPr bwMode="auto">
          <a:xfrm>
            <a:off x="2646333" y="3480098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85CF7A5-5ED7-41C3-A635-45393178BEA9}"/>
              </a:ext>
            </a:extLst>
          </p:cNvPr>
          <p:cNvSpPr/>
          <p:nvPr/>
        </p:nvSpPr>
        <p:spPr bwMode="auto">
          <a:xfrm>
            <a:off x="933228" y="4816609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4085D85-A878-4BFA-8F5E-39EAEC93AB78}"/>
              </a:ext>
            </a:extLst>
          </p:cNvPr>
          <p:cNvSpPr/>
          <p:nvPr/>
        </p:nvSpPr>
        <p:spPr bwMode="auto">
          <a:xfrm>
            <a:off x="1083934" y="5381349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31F63AF-8153-4131-B40E-715CB60A5FB9}"/>
              </a:ext>
            </a:extLst>
          </p:cNvPr>
          <p:cNvSpPr/>
          <p:nvPr/>
        </p:nvSpPr>
        <p:spPr bwMode="auto">
          <a:xfrm>
            <a:off x="2495627" y="4822685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C394FCA-DF22-4076-9376-B1C78B5DBEFF}"/>
              </a:ext>
            </a:extLst>
          </p:cNvPr>
          <p:cNvSpPr/>
          <p:nvPr/>
        </p:nvSpPr>
        <p:spPr bwMode="auto">
          <a:xfrm>
            <a:off x="2646333" y="5387425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93CDA51-E840-4364-9C34-E4A13486DF16}"/>
              </a:ext>
            </a:extLst>
          </p:cNvPr>
          <p:cNvSpPr/>
          <p:nvPr/>
        </p:nvSpPr>
        <p:spPr bwMode="auto">
          <a:xfrm>
            <a:off x="4604350" y="2909283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CA4B3AB-3D38-4812-A381-63EFEADF86A0}"/>
              </a:ext>
            </a:extLst>
          </p:cNvPr>
          <p:cNvSpPr/>
          <p:nvPr/>
        </p:nvSpPr>
        <p:spPr bwMode="auto">
          <a:xfrm>
            <a:off x="4755056" y="3474023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B7B378E-0DE4-4FDF-8430-46F6F632278E}"/>
              </a:ext>
            </a:extLst>
          </p:cNvPr>
          <p:cNvSpPr/>
          <p:nvPr/>
        </p:nvSpPr>
        <p:spPr bwMode="auto">
          <a:xfrm>
            <a:off x="6166749" y="2915358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B9EFC59-A10E-40A4-B459-FDD7E20147AD}"/>
              </a:ext>
            </a:extLst>
          </p:cNvPr>
          <p:cNvSpPr/>
          <p:nvPr/>
        </p:nvSpPr>
        <p:spPr bwMode="auto">
          <a:xfrm>
            <a:off x="6317455" y="3480098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B584A92-9737-4470-85E1-BA52058E717A}"/>
              </a:ext>
            </a:extLst>
          </p:cNvPr>
          <p:cNvSpPr/>
          <p:nvPr/>
        </p:nvSpPr>
        <p:spPr bwMode="auto">
          <a:xfrm>
            <a:off x="4604350" y="4822685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DFF7FEF-DA88-441A-80A5-E3AC035D084A}"/>
              </a:ext>
            </a:extLst>
          </p:cNvPr>
          <p:cNvSpPr/>
          <p:nvPr/>
        </p:nvSpPr>
        <p:spPr bwMode="auto">
          <a:xfrm>
            <a:off x="4755056" y="5387425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FC2420D-A23C-4F83-8ABE-03715F3AB44C}"/>
              </a:ext>
            </a:extLst>
          </p:cNvPr>
          <p:cNvSpPr/>
          <p:nvPr/>
        </p:nvSpPr>
        <p:spPr bwMode="auto">
          <a:xfrm>
            <a:off x="6166749" y="4828760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204D9A6-3FB2-4882-8C97-FBD13F2DC636}"/>
              </a:ext>
            </a:extLst>
          </p:cNvPr>
          <p:cNvSpPr/>
          <p:nvPr/>
        </p:nvSpPr>
        <p:spPr bwMode="auto">
          <a:xfrm>
            <a:off x="6317455" y="5393500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A034919-A4D6-49C4-A007-DAFC07F2F33C}"/>
              </a:ext>
            </a:extLst>
          </p:cNvPr>
          <p:cNvSpPr/>
          <p:nvPr/>
        </p:nvSpPr>
        <p:spPr bwMode="auto">
          <a:xfrm>
            <a:off x="8284366" y="2909283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B53CD64-3BA1-4853-8BC8-AFA30117669C}"/>
              </a:ext>
            </a:extLst>
          </p:cNvPr>
          <p:cNvSpPr/>
          <p:nvPr/>
        </p:nvSpPr>
        <p:spPr bwMode="auto">
          <a:xfrm>
            <a:off x="8435073" y="3474023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C14191D-8408-4E99-9A63-8F442FE3DD55}"/>
              </a:ext>
            </a:extLst>
          </p:cNvPr>
          <p:cNvSpPr/>
          <p:nvPr/>
        </p:nvSpPr>
        <p:spPr bwMode="auto">
          <a:xfrm>
            <a:off x="9846765" y="2915358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62E30E4-4825-4C40-A9FF-BE93BC5F0056}"/>
              </a:ext>
            </a:extLst>
          </p:cNvPr>
          <p:cNvSpPr/>
          <p:nvPr/>
        </p:nvSpPr>
        <p:spPr bwMode="auto">
          <a:xfrm>
            <a:off x="9997471" y="3480098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EC7134F-6A1F-44B5-9AE8-E655B9E4B31C}"/>
              </a:ext>
            </a:extLst>
          </p:cNvPr>
          <p:cNvSpPr/>
          <p:nvPr/>
        </p:nvSpPr>
        <p:spPr bwMode="auto">
          <a:xfrm>
            <a:off x="8284366" y="4822685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A111F5-E9C5-43C0-B539-1AB649FC8007}"/>
              </a:ext>
            </a:extLst>
          </p:cNvPr>
          <p:cNvSpPr/>
          <p:nvPr/>
        </p:nvSpPr>
        <p:spPr bwMode="auto">
          <a:xfrm>
            <a:off x="8435073" y="5387425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A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2C029B8-D822-42AC-B214-07159817C11A}"/>
              </a:ext>
            </a:extLst>
          </p:cNvPr>
          <p:cNvSpPr/>
          <p:nvPr/>
        </p:nvSpPr>
        <p:spPr bwMode="auto">
          <a:xfrm>
            <a:off x="9846765" y="4828760"/>
            <a:ext cx="1411693" cy="1129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W3WP</a:t>
            </a:r>
            <a:endParaRPr kumimoji="0" lang="en-US" sz="2353" b="1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C7911A8-0872-4060-A3D4-40E8458DBCD2}"/>
              </a:ext>
            </a:extLst>
          </p:cNvPr>
          <p:cNvSpPr/>
          <p:nvPr/>
        </p:nvSpPr>
        <p:spPr bwMode="auto">
          <a:xfrm>
            <a:off x="9997471" y="5393500"/>
            <a:ext cx="1129480" cy="449124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6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SLOT B</a:t>
            </a:r>
          </a:p>
        </p:txBody>
      </p:sp>
    </p:spTree>
    <p:extLst>
      <p:ext uri="{BB962C8B-B14F-4D97-AF65-F5344CB8AC3E}">
        <p14:creationId xmlns:p14="http://schemas.microsoft.com/office/powerpoint/2010/main" val="37464958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1" grpId="0" animBg="1"/>
      <p:bldP spid="12" grpId="0" animBg="1"/>
      <p:bldP spid="9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 Service Characteristics	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446428-A4BA-40BD-A3BC-725510136F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9303" y="1187962"/>
            <a:ext cx="11655078" cy="4145720"/>
          </a:xfrm>
        </p:spPr>
        <p:txBody>
          <a:bodyPr/>
          <a:lstStyle/>
          <a:p>
            <a:r>
              <a:rPr lang="en-US" dirty="0"/>
              <a:t>PaaS (Platform-as-a-Service) offering</a:t>
            </a:r>
          </a:p>
          <a:p>
            <a:r>
              <a:rPr lang="en-US" dirty="0"/>
              <a:t>Fully managed by Microsoft (patches, upgrades, etc.)</a:t>
            </a:r>
          </a:p>
          <a:p>
            <a:r>
              <a:rPr lang="en-US" dirty="0"/>
              <a:t>Horizontal (scale-out) and Vertical (scale-up) scaling by metrics (automated)</a:t>
            </a:r>
          </a:p>
          <a:p>
            <a:r>
              <a:rPr lang="en-US" dirty="0"/>
              <a:t>Billed on per-second basis</a:t>
            </a:r>
            <a:endParaRPr lang="bs-Latn-BA" dirty="0"/>
          </a:p>
          <a:p>
            <a:r>
              <a:rPr lang="en-US" dirty="0"/>
              <a:t>Integrated CI/CD</a:t>
            </a:r>
          </a:p>
          <a:p>
            <a:r>
              <a:rPr lang="en-US" dirty="0"/>
              <a:t>Deployment slots for seamless transition to new build</a:t>
            </a:r>
          </a:p>
        </p:txBody>
      </p:sp>
    </p:spTree>
    <p:extLst>
      <p:ext uri="{BB962C8B-B14F-4D97-AF65-F5344CB8AC3E}">
        <p14:creationId xmlns:p14="http://schemas.microsoft.com/office/powerpoint/2010/main" val="40804795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16DAD-1711-4C8B-B728-BE83E7A9A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 App - </a:t>
            </a:r>
            <a:r>
              <a:rPr lang="hr-HR" dirty="0"/>
              <a:t>Flavors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2B3BBDB-FFE4-4DD6-8791-084A1C5360B6}"/>
              </a:ext>
            </a:extLst>
          </p:cNvPr>
          <p:cNvSpPr/>
          <p:nvPr/>
        </p:nvSpPr>
        <p:spPr bwMode="auto">
          <a:xfrm>
            <a:off x="269241" y="1523003"/>
            <a:ext cx="3882155" cy="5012066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Windows OS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Bring your source code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.NET Framework 3.5/4.7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PHP 5.6 / 7.0-7.2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Python 2.7/3.4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Java 7/8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EC30AA-1BD5-4724-8F50-1F056D986C2F}"/>
              </a:ext>
            </a:extLst>
          </p:cNvPr>
          <p:cNvSpPr/>
          <p:nvPr/>
        </p:nvSpPr>
        <p:spPr bwMode="auto">
          <a:xfrm>
            <a:off x="4152258" y="1523003"/>
            <a:ext cx="3882155" cy="5012066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Linux OS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Bring your source code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.NET Core 1.0-1.1/2.0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PHP 5.6/7.0-7.2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Node.js 4.4-9.4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Ruby 2.3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5E2E31-0A28-4389-9BD6-064C6E180F63}"/>
              </a:ext>
            </a:extLst>
          </p:cNvPr>
          <p:cNvSpPr/>
          <p:nvPr/>
        </p:nvSpPr>
        <p:spPr bwMode="auto">
          <a:xfrm>
            <a:off x="8034413" y="1523003"/>
            <a:ext cx="3882155" cy="5012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Web App for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Containers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Bring your container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Docker Hub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Azure Container Registry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Private Registry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2D5176-DE50-4172-9A80-4AA45F9E0A2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53000" y="1805373"/>
            <a:ext cx="1068029" cy="1068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A3E726-2DD2-425D-A539-425E6B4C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3809" y="1805373"/>
            <a:ext cx="1068029" cy="106802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CA5EAC-36FC-4535-9254-847BC1320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3162" y="1809995"/>
            <a:ext cx="1390940" cy="104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751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5CB26-6D07-4741-B80D-459CD0F78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Continuous deployment with Web</a:t>
            </a:r>
            <a:r>
              <a:rPr lang="bs-Latn-BA" dirty="0"/>
              <a:t>h</a:t>
            </a:r>
            <a:r>
              <a:rPr lang="en-US" dirty="0" err="1"/>
              <a:t>ook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0C564C-5596-4DC7-8984-5F6FC18337E1}"/>
              </a:ext>
            </a:extLst>
          </p:cNvPr>
          <p:cNvSpPr/>
          <p:nvPr/>
        </p:nvSpPr>
        <p:spPr bwMode="auto">
          <a:xfrm>
            <a:off x="8839472" y="1937287"/>
            <a:ext cx="2898184" cy="4324028"/>
          </a:xfrm>
          <a:prstGeom prst="rect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Web App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AD225-A491-4658-BD77-7DB306B1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2497" y="3998562"/>
            <a:ext cx="1567420" cy="11755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3BBB820-817D-4D45-864F-83FEE8EBE971}"/>
              </a:ext>
            </a:extLst>
          </p:cNvPr>
          <p:cNvSpPr/>
          <p:nvPr/>
        </p:nvSpPr>
        <p:spPr bwMode="auto">
          <a:xfrm>
            <a:off x="480447" y="1937287"/>
            <a:ext cx="2665709" cy="20612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bs-Latn-BA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ACR</a:t>
            </a: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8ED5717-2F82-407E-893E-54CE52815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022" y="2084164"/>
            <a:ext cx="1426558" cy="1426558"/>
          </a:xfrm>
          <a:prstGeom prst="rect">
            <a:avLst/>
          </a:prstGeom>
        </p:spPr>
      </p:pic>
      <p:sp>
        <p:nvSpPr>
          <p:cNvPr id="10" name="Arrow: Left 9">
            <a:extLst>
              <a:ext uri="{FF2B5EF4-FFF2-40B4-BE49-F238E27FC236}">
                <a16:creationId xmlns:a16="http://schemas.microsoft.com/office/drawing/2014/main" id="{44B3920F-CB9C-457E-B07B-2254F14A454E}"/>
              </a:ext>
            </a:extLst>
          </p:cNvPr>
          <p:cNvSpPr/>
          <p:nvPr/>
        </p:nvSpPr>
        <p:spPr bwMode="auto">
          <a:xfrm>
            <a:off x="3146156" y="2095827"/>
            <a:ext cx="5693314" cy="302268"/>
          </a:xfrm>
          <a:prstGeom prst="left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4E66BA-78C2-43DB-82F7-895FDB228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9471" y="1937286"/>
            <a:ext cx="1446053" cy="144605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C069D45-6F6D-445C-86B7-5E890845DD24}"/>
              </a:ext>
            </a:extLst>
          </p:cNvPr>
          <p:cNvSpPr txBox="1"/>
          <p:nvPr/>
        </p:nvSpPr>
        <p:spPr>
          <a:xfrm>
            <a:off x="7158881" y="1619097"/>
            <a:ext cx="1680588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/</a:t>
            </a: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endpoint</a:t>
            </a:r>
            <a:endParaRPr lang="en-US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5141E7-583E-4E4E-8C17-5181921AA193}"/>
              </a:ext>
            </a:extLst>
          </p:cNvPr>
          <p:cNvSpPr txBox="1"/>
          <p:nvPr/>
        </p:nvSpPr>
        <p:spPr>
          <a:xfrm>
            <a:off x="3335943" y="2477321"/>
            <a:ext cx="2485296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bs-Latn-BA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POST /</a:t>
            </a:r>
            <a:r>
              <a:rPr lang="bs-Latn-BA" sz="2400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endpoint</a:t>
            </a:r>
            <a:endParaRPr lang="en-US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3" name="Arrow: Up 12">
            <a:extLst>
              <a:ext uri="{FF2B5EF4-FFF2-40B4-BE49-F238E27FC236}">
                <a16:creationId xmlns:a16="http://schemas.microsoft.com/office/drawing/2014/main" id="{398834DC-484F-4A8E-B4F4-007384DED537}"/>
              </a:ext>
            </a:extLst>
          </p:cNvPr>
          <p:cNvSpPr/>
          <p:nvPr/>
        </p:nvSpPr>
        <p:spPr bwMode="auto">
          <a:xfrm>
            <a:off x="1573077" y="3998561"/>
            <a:ext cx="480448" cy="2262753"/>
          </a:xfrm>
          <a:prstGeom prst="up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A23529-1F35-43E4-BD7D-91C9AD0819B0}"/>
              </a:ext>
            </a:extLst>
          </p:cNvPr>
          <p:cNvSpPr txBox="1"/>
          <p:nvPr/>
        </p:nvSpPr>
        <p:spPr>
          <a:xfrm>
            <a:off x="1813301" y="4905213"/>
            <a:ext cx="2023887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docker push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7480F34B-7AAA-4AF4-8E5C-2F2C4BDE8751}"/>
              </a:ext>
            </a:extLst>
          </p:cNvPr>
          <p:cNvSpPr/>
          <p:nvPr/>
        </p:nvSpPr>
        <p:spPr bwMode="auto">
          <a:xfrm>
            <a:off x="3146156" y="2963622"/>
            <a:ext cx="5693313" cy="284474"/>
          </a:xfrm>
          <a:prstGeom prst="rightArrow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4FC8C62-FDE1-462C-95ED-65381CE0B8F8}"/>
              </a:ext>
            </a:extLst>
          </p:cNvPr>
          <p:cNvSpPr txBox="1"/>
          <p:nvPr/>
        </p:nvSpPr>
        <p:spPr>
          <a:xfrm>
            <a:off x="3335943" y="1623354"/>
            <a:ext cx="1425903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Register</a:t>
            </a:r>
          </a:p>
        </p:txBody>
      </p:sp>
    </p:spTree>
    <p:extLst>
      <p:ext uri="{BB962C8B-B14F-4D97-AF65-F5344CB8AC3E}">
        <p14:creationId xmlns:p14="http://schemas.microsoft.com/office/powerpoint/2010/main" val="265809125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/>
      <p:bldP spid="12" grpId="0"/>
      <p:bldP spid="13" grpId="0" animBg="1"/>
      <p:bldP spid="14" grpId="0"/>
      <p:bldP spid="16" grpId="0" animBg="1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A9C00-77B3-47BA-987E-C41AD6142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Continuous delivery with remote builds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05C1A-D9C4-4534-A4B4-5FA161DF1E24}"/>
              </a:ext>
            </a:extLst>
          </p:cNvPr>
          <p:cNvSpPr/>
          <p:nvPr/>
        </p:nvSpPr>
        <p:spPr bwMode="auto">
          <a:xfrm>
            <a:off x="448602" y="1189494"/>
            <a:ext cx="8887758" cy="259246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1" i="0" u="none" strike="noStrike" kern="1200" cap="none" spc="0" normalizeH="0" baseline="0" noProof="0" dirty="0">
                <a:ln>
                  <a:noFill/>
                </a:ln>
                <a:solidFill>
                  <a:srgbClr val="002050"/>
                </a:soli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Visual Studio Team Services (VSTS)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bs-Latn-BA" sz="2353" b="0" i="0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6F165-7CDD-4660-9738-FD9225D6E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750" y="1946559"/>
            <a:ext cx="1416099" cy="14160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86A35E-EE6A-4917-89A7-633DBA383D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197" y="4881081"/>
            <a:ext cx="1259651" cy="13016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493021-6BA0-462B-B034-DDEC5DC24627}"/>
              </a:ext>
            </a:extLst>
          </p:cNvPr>
          <p:cNvSpPr txBox="1"/>
          <p:nvPr/>
        </p:nvSpPr>
        <p:spPr>
          <a:xfrm>
            <a:off x="839653" y="6073597"/>
            <a:ext cx="1778740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Write code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0884501-6CAF-4328-818D-3E3C52830800}"/>
              </a:ext>
            </a:extLst>
          </p:cNvPr>
          <p:cNvCxnSpPr>
            <a:cxnSpLocks/>
          </p:cNvCxnSpPr>
          <p:nvPr/>
        </p:nvCxnSpPr>
        <p:spPr>
          <a:xfrm flipH="1" flipV="1">
            <a:off x="1648675" y="3287816"/>
            <a:ext cx="2123" cy="1686663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D72D3B1-239B-4F2C-B331-9215FD5EAC10}"/>
              </a:ext>
            </a:extLst>
          </p:cNvPr>
          <p:cNvSpPr txBox="1"/>
          <p:nvPr/>
        </p:nvSpPr>
        <p:spPr>
          <a:xfrm>
            <a:off x="1547892" y="3858258"/>
            <a:ext cx="2487482" cy="1016818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Commit/push to</a:t>
            </a:r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version control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4B9CF95-88DB-4D76-A99B-84F69EE17D03}"/>
              </a:ext>
            </a:extLst>
          </p:cNvPr>
          <p:cNvSpPr/>
          <p:nvPr/>
        </p:nvSpPr>
        <p:spPr bwMode="auto">
          <a:xfrm>
            <a:off x="2889019" y="2070404"/>
            <a:ext cx="2611922" cy="1200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Build</a:t>
            </a:r>
            <a:b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</a:b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+</a:t>
            </a:r>
          </a:p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Tests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C7203B60-4307-4F3A-A20D-CEE46C0B52CE}"/>
              </a:ext>
            </a:extLst>
          </p:cNvPr>
          <p:cNvCxnSpPr>
            <a:cxnSpLocks/>
            <a:stCxn id="6" idx="3"/>
            <a:endCxn id="13" idx="1"/>
          </p:cNvCxnSpPr>
          <p:nvPr/>
        </p:nvCxnSpPr>
        <p:spPr>
          <a:xfrm>
            <a:off x="2358849" y="2654609"/>
            <a:ext cx="530170" cy="15831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6A84DA95-EEC0-413F-809F-9919B7C9958B}"/>
              </a:ext>
            </a:extLst>
          </p:cNvPr>
          <p:cNvSpPr/>
          <p:nvPr/>
        </p:nvSpPr>
        <p:spPr bwMode="auto">
          <a:xfrm>
            <a:off x="6203538" y="2087744"/>
            <a:ext cx="2611922" cy="12000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79285" tIns="143428" rIns="179285" bIns="1434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102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Release</a:t>
            </a:r>
            <a:b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</a:b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Segoe UI" pitchFamily="34" charset="0"/>
                <a:cs typeface="Segoe UI" pitchFamily="34" charset="0"/>
              </a:rPr>
              <a:t>Management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1EFED59-136D-44EE-AB92-87AF47A40376}"/>
              </a:ext>
            </a:extLst>
          </p:cNvPr>
          <p:cNvCxnSpPr>
            <a:cxnSpLocks/>
          </p:cNvCxnSpPr>
          <p:nvPr/>
        </p:nvCxnSpPr>
        <p:spPr>
          <a:xfrm>
            <a:off x="5495237" y="2654609"/>
            <a:ext cx="714005" cy="7915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42FBEB47-BE95-400B-B18B-D63DFBA9FE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6507" y="4931869"/>
            <a:ext cx="1567420" cy="1175565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F2C9180-3F30-466F-A30E-DAB04CE0E270}"/>
              </a:ext>
            </a:extLst>
          </p:cNvPr>
          <p:cNvCxnSpPr>
            <a:stCxn id="16" idx="2"/>
          </p:cNvCxnSpPr>
          <p:nvPr/>
        </p:nvCxnSpPr>
        <p:spPr>
          <a:xfrm>
            <a:off x="7509499" y="3287816"/>
            <a:ext cx="0" cy="1719836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Picture 28">
            <a:extLst>
              <a:ext uri="{FF2B5EF4-FFF2-40B4-BE49-F238E27FC236}">
                <a16:creationId xmlns:a16="http://schemas.microsoft.com/office/drawing/2014/main" id="{507ABBC2-E0E1-484D-945A-A0ECC55B5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0852" y="4832887"/>
            <a:ext cx="1426558" cy="1426558"/>
          </a:xfrm>
          <a:prstGeom prst="rect">
            <a:avLst/>
          </a:prstGeom>
        </p:spPr>
      </p:pic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A1912AC-9190-4EAF-90F6-D86C86BF5C40}"/>
              </a:ext>
            </a:extLst>
          </p:cNvPr>
          <p:cNvCxnSpPr>
            <a:cxnSpLocks/>
          </p:cNvCxnSpPr>
          <p:nvPr/>
        </p:nvCxnSpPr>
        <p:spPr>
          <a:xfrm flipV="1">
            <a:off x="8115456" y="5519652"/>
            <a:ext cx="1827834" cy="12248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25D15807-D156-4D8F-8BFE-4B3B8A257649}"/>
              </a:ext>
            </a:extLst>
          </p:cNvPr>
          <p:cNvSpPr txBox="1"/>
          <p:nvPr/>
        </p:nvSpPr>
        <p:spPr>
          <a:xfrm>
            <a:off x="6940397" y="6182720"/>
            <a:ext cx="911277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ACR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538581-B395-44D8-8E85-C2052C83C17B}"/>
              </a:ext>
            </a:extLst>
          </p:cNvPr>
          <p:cNvSpPr txBox="1"/>
          <p:nvPr/>
        </p:nvSpPr>
        <p:spPr>
          <a:xfrm>
            <a:off x="9943290" y="6182720"/>
            <a:ext cx="1580607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Web App</a:t>
            </a: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E21A05FD-4563-4A33-9C48-515F4265E7C9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2358848" y="5531900"/>
            <a:ext cx="4322004" cy="1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991D20F7-F62B-416D-B226-EEEA03BD211E}"/>
              </a:ext>
            </a:extLst>
          </p:cNvPr>
          <p:cNvSpPr txBox="1"/>
          <p:nvPr/>
        </p:nvSpPr>
        <p:spPr>
          <a:xfrm>
            <a:off x="2791632" y="5537504"/>
            <a:ext cx="3411906" cy="615516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 marL="0" marR="0" lvl="0" indent="0" algn="ctr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Build &amp; Deploy</a:t>
            </a:r>
          </a:p>
        </p:txBody>
      </p:sp>
    </p:spTree>
    <p:extLst>
      <p:ext uri="{BB962C8B-B14F-4D97-AF65-F5344CB8AC3E}">
        <p14:creationId xmlns:p14="http://schemas.microsoft.com/office/powerpoint/2010/main" val="145597319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2" grpId="0"/>
      <p:bldP spid="13" grpId="0" animBg="1"/>
      <p:bldP spid="16" grpId="0" animBg="1"/>
      <p:bldP spid="32" grpId="0"/>
      <p:bldP spid="34" grpId="0"/>
      <p:bldP spid="38" grpId="0"/>
      <p:bldP spid="3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66232" y="393524"/>
            <a:ext cx="11655840" cy="899537"/>
          </a:xfrm>
        </p:spPr>
        <p:txBody>
          <a:bodyPr/>
          <a:lstStyle/>
          <a:p>
            <a:r>
              <a:rPr lang="en-US" dirty="0"/>
              <a:t>Get started for free!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D743A9-1B6D-464A-918F-10BF485E0C04}"/>
              </a:ext>
            </a:extLst>
          </p:cNvPr>
          <p:cNvSpPr txBox="1"/>
          <p:nvPr/>
        </p:nvSpPr>
        <p:spPr>
          <a:xfrm>
            <a:off x="1931458" y="5413766"/>
            <a:ext cx="6085003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Visual Studio 2017 (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  <a:hlinkClick r:id="rId3"/>
              </a:rPr>
              <a:t>Community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, latest</a:t>
            </a:r>
            <a:r>
              <a:rPr kumimoji="0" lang="bs-Latn-BA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 15.6.6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)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0FF3E7D-CE6F-4FB5-B249-A4044B8195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7417" y="1523003"/>
            <a:ext cx="2562255" cy="7059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B245F10-D12C-4DAF-B992-C7094C09C7FA}"/>
              </a:ext>
            </a:extLst>
          </p:cNvPr>
          <p:cNvSpPr txBox="1"/>
          <p:nvPr/>
        </p:nvSpPr>
        <p:spPr>
          <a:xfrm>
            <a:off x="3060524" y="1568205"/>
            <a:ext cx="6188156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Account at 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  <a:hlinkClick r:id="rId6"/>
              </a:rPr>
              <a:t>www.docker.com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 (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  <a:hlinkClick r:id="rId7"/>
              </a:rPr>
              <a:t>www.docker.io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)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F0ACC6-9975-4457-856D-00F253EDBBC8}"/>
              </a:ext>
            </a:extLst>
          </p:cNvPr>
          <p:cNvSpPr txBox="1"/>
          <p:nvPr/>
        </p:nvSpPr>
        <p:spPr>
          <a:xfrm>
            <a:off x="166232" y="2614396"/>
            <a:ext cx="10964358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  <a:hlinkClick r:id="rId8"/>
              </a:rPr>
              <a:t>Docker client for Windows OS 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(Community Edition, latest 18.03.0-ce-win59 (16762).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7DE1E7A-3FC0-4D62-962C-CF4C6C2E1A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418" y="3470483"/>
            <a:ext cx="2604909" cy="13444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C60069-8DB1-47C2-BBD1-BA3E1BFE1283}"/>
              </a:ext>
            </a:extLst>
          </p:cNvPr>
          <p:cNvSpPr txBox="1"/>
          <p:nvPr/>
        </p:nvSpPr>
        <p:spPr>
          <a:xfrm>
            <a:off x="3060524" y="3935220"/>
            <a:ext cx="8235934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Microsoft Azure Subscription (check out 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  <a:hlinkClick r:id="rId10"/>
              </a:rPr>
              <a:t>VSTS Dev Essentials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D2A8B55-FE76-4422-89AA-E74AC13BC2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7417" y="4939111"/>
            <a:ext cx="1514356" cy="156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1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vs Linux performance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3B511B-EFA0-4E6C-9EE9-94038E7CE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059" y="1189176"/>
            <a:ext cx="7803421" cy="43280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E880034-4020-4812-A5A8-CF54FEE99570}"/>
              </a:ext>
            </a:extLst>
          </p:cNvPr>
          <p:cNvSpPr txBox="1"/>
          <p:nvPr/>
        </p:nvSpPr>
        <p:spPr>
          <a:xfrm>
            <a:off x="269240" y="6237312"/>
            <a:ext cx="11513152" cy="489365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 marL="0" marR="0" lvl="0" indent="0" algn="l" defTabSz="449263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hlinkClick r:id="rId3"/>
              </a:rPr>
              <a:t>https://robertoprevato.github.io/Comparing-Linux-hosted-to-Windows-hosted-ASP-NET-Core-applications-in-Azure-Application-Service-Plan/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</a:rPr>
              <a:t>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36854DC-F43A-4464-8115-F5CB930D3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8248" y="2348880"/>
            <a:ext cx="3224358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96527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66232" y="393524"/>
            <a:ext cx="11655840" cy="899537"/>
          </a:xfrm>
        </p:spPr>
        <p:txBody>
          <a:bodyPr/>
          <a:lstStyle/>
          <a:p>
            <a:r>
              <a:rPr lang="bs-Latn-BA" dirty="0"/>
              <a:t>docker.com Pricing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1677EB5-E319-4AB7-946E-AFA4BF564D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7417" y="1875965"/>
          <a:ext cx="11514657" cy="40986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838219">
                  <a:extLst>
                    <a:ext uri="{9D8B030D-6E8A-4147-A177-3AD203B41FA5}">
                      <a16:colId xmlns:a16="http://schemas.microsoft.com/office/drawing/2014/main" val="482451245"/>
                    </a:ext>
                  </a:extLst>
                </a:gridCol>
                <a:gridCol w="3838219">
                  <a:extLst>
                    <a:ext uri="{9D8B030D-6E8A-4147-A177-3AD203B41FA5}">
                      <a16:colId xmlns:a16="http://schemas.microsoft.com/office/drawing/2014/main" val="3286400188"/>
                    </a:ext>
                  </a:extLst>
                </a:gridCol>
                <a:gridCol w="3838219">
                  <a:extLst>
                    <a:ext uri="{9D8B030D-6E8A-4147-A177-3AD203B41FA5}">
                      <a16:colId xmlns:a16="http://schemas.microsoft.com/office/drawing/2014/main" val="3910608202"/>
                    </a:ext>
                  </a:extLst>
                </a:gridCol>
              </a:tblGrid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Plan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Price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Private Repos</a:t>
                      </a:r>
                    </a:p>
                  </a:txBody>
                  <a:tcPr marL="89642" marR="89642" marT="44821" marB="44821"/>
                </a:tc>
                <a:extLst>
                  <a:ext uri="{0D108BD9-81ED-4DB2-BD59-A6C34878D82A}">
                    <a16:rowId xmlns:a16="http://schemas.microsoft.com/office/drawing/2014/main" val="1516953695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Free</a:t>
                      </a:r>
                    </a:p>
                  </a:txBody>
                  <a:tcPr marL="89642" marR="89642" marT="44821" marB="44821">
                    <a:solidFill>
                      <a:srgbClr val="DDFFE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$0 USD / month</a:t>
                      </a:r>
                    </a:p>
                  </a:txBody>
                  <a:tcPr marL="89642" marR="89642" marT="44821" marB="44821">
                    <a:solidFill>
                      <a:srgbClr val="DDFFE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0</a:t>
                      </a:r>
                    </a:p>
                  </a:txBody>
                  <a:tcPr marL="89642" marR="89642" marT="44821" marB="44821">
                    <a:solidFill>
                      <a:srgbClr val="DDFF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3824371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Micro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$7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5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9661253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Small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$12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4767763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Medium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$22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20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1032900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Large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$50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50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0798401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XLarge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$100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0514725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XX-Large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$250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250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701998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XXX-Large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$500 USD / month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500</a:t>
                      </a:r>
                    </a:p>
                  </a:txBody>
                  <a:tcPr marL="89642" marR="89642" marT="44821" marB="44821">
                    <a:solidFill>
                      <a:srgbClr val="FFE1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91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648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66232" y="393524"/>
            <a:ext cx="11655840" cy="899537"/>
          </a:xfrm>
        </p:spPr>
        <p:txBody>
          <a:bodyPr/>
          <a:lstStyle/>
          <a:p>
            <a:r>
              <a:rPr lang="en-US" dirty="0"/>
              <a:t>Azure Container Registry Pricing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7C9E20B-4A85-464E-8C5B-F1DF3D2DC13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7415" y="1664188"/>
          <a:ext cx="11514655" cy="1821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931">
                  <a:extLst>
                    <a:ext uri="{9D8B030D-6E8A-4147-A177-3AD203B41FA5}">
                      <a16:colId xmlns:a16="http://schemas.microsoft.com/office/drawing/2014/main" val="3831833873"/>
                    </a:ext>
                  </a:extLst>
                </a:gridCol>
                <a:gridCol w="2302931">
                  <a:extLst>
                    <a:ext uri="{9D8B030D-6E8A-4147-A177-3AD203B41FA5}">
                      <a16:colId xmlns:a16="http://schemas.microsoft.com/office/drawing/2014/main" val="2728445998"/>
                    </a:ext>
                  </a:extLst>
                </a:gridCol>
                <a:gridCol w="2302931">
                  <a:extLst>
                    <a:ext uri="{9D8B030D-6E8A-4147-A177-3AD203B41FA5}">
                      <a16:colId xmlns:a16="http://schemas.microsoft.com/office/drawing/2014/main" val="2951494373"/>
                    </a:ext>
                  </a:extLst>
                </a:gridCol>
                <a:gridCol w="2302931">
                  <a:extLst>
                    <a:ext uri="{9D8B030D-6E8A-4147-A177-3AD203B41FA5}">
                      <a16:colId xmlns:a16="http://schemas.microsoft.com/office/drawing/2014/main" val="2690841842"/>
                    </a:ext>
                  </a:extLst>
                </a:gridCol>
                <a:gridCol w="2302931">
                  <a:extLst>
                    <a:ext uri="{9D8B030D-6E8A-4147-A177-3AD203B41FA5}">
                      <a16:colId xmlns:a16="http://schemas.microsoft.com/office/drawing/2014/main" val="2905988628"/>
                    </a:ext>
                  </a:extLst>
                </a:gridCol>
              </a:tblGrid>
              <a:tr h="44821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Tier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Storage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Web hooks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Price / day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Price / month</a:t>
                      </a:r>
                    </a:p>
                  </a:txBody>
                  <a:tcPr marL="89642" marR="89642" marT="44821" marB="44821"/>
                </a:tc>
                <a:extLst>
                  <a:ext uri="{0D108BD9-81ED-4DB2-BD59-A6C34878D82A}">
                    <a16:rowId xmlns:a16="http://schemas.microsoft.com/office/drawing/2014/main" val="3475492074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Basic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 </a:t>
                      </a:r>
                      <a:r>
                        <a:rPr lang="en-US" sz="2400" dirty="0" err="1"/>
                        <a:t>GiB</a:t>
                      </a:r>
                      <a:endParaRPr lang="en-US" sz="2400" dirty="0"/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2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$0.167 USD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$5 USD</a:t>
                      </a:r>
                    </a:p>
                  </a:txBody>
                  <a:tcPr marL="89642" marR="89642" marT="44821" marB="44821"/>
                </a:tc>
                <a:extLst>
                  <a:ext uri="{0D108BD9-81ED-4DB2-BD59-A6C34878D82A}">
                    <a16:rowId xmlns:a16="http://schemas.microsoft.com/office/drawing/2014/main" val="3147600742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Standard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100 </a:t>
                      </a:r>
                      <a:r>
                        <a:rPr lang="en-US" sz="2400" dirty="0" err="1"/>
                        <a:t>GiB</a:t>
                      </a:r>
                      <a:endParaRPr lang="en-US" sz="2400" dirty="0"/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$0.667 USD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$20 USD</a:t>
                      </a:r>
                    </a:p>
                  </a:txBody>
                  <a:tcPr marL="89642" marR="89642" marT="44821" marB="44821"/>
                </a:tc>
                <a:extLst>
                  <a:ext uri="{0D108BD9-81ED-4DB2-BD59-A6C34878D82A}">
                    <a16:rowId xmlns:a16="http://schemas.microsoft.com/office/drawing/2014/main" val="3921122742"/>
                  </a:ext>
                </a:extLst>
              </a:tr>
              <a:tr h="448212">
                <a:tc>
                  <a:txBody>
                    <a:bodyPr/>
                    <a:lstStyle/>
                    <a:p>
                      <a:r>
                        <a:rPr lang="en-US" sz="2400" dirty="0"/>
                        <a:t>Premium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500 </a:t>
                      </a:r>
                      <a:r>
                        <a:rPr lang="en-US" sz="2400" dirty="0" err="1"/>
                        <a:t>GiB</a:t>
                      </a:r>
                      <a:endParaRPr lang="en-US" sz="2400" dirty="0"/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100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$1.667 USD</a:t>
                      </a:r>
                    </a:p>
                  </a:txBody>
                  <a:tcPr marL="89642" marR="89642" marT="44821" marB="44821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/>
                        <a:t>$50 USD</a:t>
                      </a:r>
                    </a:p>
                  </a:txBody>
                  <a:tcPr marL="89642" marR="89642" marT="44821" marB="44821"/>
                </a:tc>
                <a:extLst>
                  <a:ext uri="{0D108BD9-81ED-4DB2-BD59-A6C34878D82A}">
                    <a16:rowId xmlns:a16="http://schemas.microsoft.com/office/drawing/2014/main" val="290391293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3D743A9-1B6D-464A-918F-10BF485E0C04}"/>
              </a:ext>
            </a:extLst>
          </p:cNvPr>
          <p:cNvSpPr txBox="1"/>
          <p:nvPr/>
        </p:nvSpPr>
        <p:spPr>
          <a:xfrm>
            <a:off x="166233" y="4276109"/>
            <a:ext cx="10513780" cy="615522"/>
          </a:xfrm>
          <a:prstGeom prst="rect">
            <a:avLst/>
          </a:prstGeom>
          <a:noFill/>
        </p:spPr>
        <p:txBody>
          <a:bodyPr wrap="none" lIns="179285" tIns="143428" rIns="179285" bIns="143428" rtlCol="0">
            <a:spAutoFit/>
          </a:bodyPr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588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Additional storage per </a:t>
            </a:r>
            <a:r>
              <a:rPr kumimoji="0" lang="en-US" sz="2353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GiB</a:t>
            </a:r>
            <a:r>
              <a:rPr kumimoji="0" lang="en-US" sz="2353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, only Standard and Premium Tier: $0.003 USD / day</a:t>
            </a:r>
          </a:p>
        </p:txBody>
      </p:sp>
    </p:spTree>
    <p:extLst>
      <p:ext uri="{BB962C8B-B14F-4D97-AF65-F5344CB8AC3E}">
        <p14:creationId xmlns:p14="http://schemas.microsoft.com/office/powerpoint/2010/main" val="245802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vs Linux pricing – Windows VM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24BEEE6-B9DB-4C5B-86C7-DB9EF2ED9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017" y="1189176"/>
            <a:ext cx="7320285" cy="550440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3A69A33C-8E93-4E6F-A7C4-62A2C170DD13}"/>
              </a:ext>
            </a:extLst>
          </p:cNvPr>
          <p:cNvSpPr/>
          <p:nvPr/>
        </p:nvSpPr>
        <p:spPr bwMode="auto">
          <a:xfrm>
            <a:off x="8893206" y="5805264"/>
            <a:ext cx="864096" cy="720080"/>
          </a:xfrm>
          <a:prstGeom prst="ellipse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8679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vs Linux pricing – Linux VM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AAB459-063C-4542-8EB8-BAD9D641A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711" y="1199031"/>
            <a:ext cx="8182898" cy="5442578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E4D84876-E8D0-40DE-8CED-AE76DF9FDB90}"/>
              </a:ext>
            </a:extLst>
          </p:cNvPr>
          <p:cNvSpPr/>
          <p:nvPr/>
        </p:nvSpPr>
        <p:spPr bwMode="auto">
          <a:xfrm>
            <a:off x="9324513" y="5805264"/>
            <a:ext cx="864096" cy="720080"/>
          </a:xfrm>
          <a:prstGeom prst="ellipse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55915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7A303-FA23-4EA9-A411-407F3411C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vs Linux pricing – App Service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59FD1B-058F-458A-A154-76031FFA10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6248" y="3892383"/>
            <a:ext cx="7488832" cy="27049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9B2402-F17B-4523-96FC-2DA4968E6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60" y="1153506"/>
            <a:ext cx="7416824" cy="26774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7C0B5C-AF61-4D10-9F13-FA47DE6EA0C0}"/>
              </a:ext>
            </a:extLst>
          </p:cNvPr>
          <p:cNvSpPr txBox="1"/>
          <p:nvPr/>
        </p:nvSpPr>
        <p:spPr>
          <a:xfrm>
            <a:off x="1055440" y="4726263"/>
            <a:ext cx="2560637" cy="103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82880" tIns="146304" rIns="182880" bIns="146304" rtlCol="0">
            <a:spAutoFit/>
          </a:bodyPr>
          <a:lstStyle/>
          <a:p>
            <a:pPr marL="0" marR="0" lvl="0" indent="0" algn="ctr" defTabSz="449263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5% discount on </a:t>
            </a:r>
          </a:p>
          <a:p>
            <a:pPr marL="0" marR="0" lvl="0" indent="0" algn="ctr" defTabSz="449263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2917">
                      <a:srgbClr val="353535"/>
                    </a:gs>
                    <a:gs pos="30000">
                      <a:srgbClr val="353535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/>
                <a:ea typeface="+mn-ea"/>
                <a:cs typeface="+mn-cs"/>
              </a:rPr>
              <a:t>Linux instances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B2FDB8C-C88D-4724-BDA9-57ED0B600598}"/>
              </a:ext>
            </a:extLst>
          </p:cNvPr>
          <p:cNvSpPr/>
          <p:nvPr/>
        </p:nvSpPr>
        <p:spPr bwMode="auto">
          <a:xfrm>
            <a:off x="6888088" y="2996952"/>
            <a:ext cx="864096" cy="720080"/>
          </a:xfrm>
          <a:prstGeom prst="ellipse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D22B970-FCBD-48BE-B0B1-18002CE6805B}"/>
              </a:ext>
            </a:extLst>
          </p:cNvPr>
          <p:cNvSpPr/>
          <p:nvPr/>
        </p:nvSpPr>
        <p:spPr bwMode="auto">
          <a:xfrm>
            <a:off x="11049188" y="5733256"/>
            <a:ext cx="864096" cy="720080"/>
          </a:xfrm>
          <a:prstGeom prst="ellipse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32472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err="1">
              <a:ln>
                <a:noFill/>
              </a:ln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ffectLst/>
              <a:uLnTx/>
              <a:uFillTx/>
              <a:latin typeface="Segoe UI Semilight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8960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589C24-1F10-4060-A44B-055CEED28739}"/>
              </a:ext>
            </a:extLst>
          </p:cNvPr>
          <p:cNvSpPr txBox="1"/>
          <p:nvPr/>
        </p:nvSpPr>
        <p:spPr>
          <a:xfrm>
            <a:off x="3564611" y="2696706"/>
            <a:ext cx="4975529" cy="12311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8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49553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1_WHITE TEMPLATE">
  <a:themeElements>
    <a:clrScheme name="BT - Blue - white back, gold">
      <a:dk1>
        <a:srgbClr val="353535"/>
      </a:dk1>
      <a:lt1>
        <a:srgbClr val="FFFFFF"/>
      </a:lt1>
      <a:dk2>
        <a:srgbClr val="0078D7"/>
      </a:dk2>
      <a:lt2>
        <a:srgbClr val="EAEAEA"/>
      </a:lt2>
      <a:accent1>
        <a:srgbClr val="0078D7"/>
      </a:accent1>
      <a:accent2>
        <a:srgbClr val="002050"/>
      </a:accent2>
      <a:accent3>
        <a:srgbClr val="00BCF2"/>
      </a:accent3>
      <a:accent4>
        <a:srgbClr val="FF8C0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_Business_BLUE_2017_22.potx" id="{B944339A-53D9-4B08-9DEE-9C9280C8A2CF}" vid="{AF574AC0-5464-4A71-BEA8-6A4D93F7C12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79</TotalTime>
  <Words>1049</Words>
  <Application>Microsoft Office PowerPoint</Application>
  <PresentationFormat>Widescreen</PresentationFormat>
  <Paragraphs>328</Paragraphs>
  <Slides>25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6" baseType="lpstr">
      <vt:lpstr>Arial</vt:lpstr>
      <vt:lpstr>Consolas</vt:lpstr>
      <vt:lpstr>Segoe UI</vt:lpstr>
      <vt:lpstr>Segoe UI Light</vt:lpstr>
      <vt:lpstr>Segoe UI Light (Headings)</vt:lpstr>
      <vt:lpstr>Segoe UI Semibold</vt:lpstr>
      <vt:lpstr>Segoe UI Semilight</vt:lpstr>
      <vt:lpstr>Wingdings</vt:lpstr>
      <vt:lpstr>WHITE TEMPLATE</vt:lpstr>
      <vt:lpstr>SOFT BLACK TEMPLATE</vt:lpstr>
      <vt:lpstr>1_WHITE TEMPLATE</vt:lpstr>
      <vt:lpstr>Azure App Service Web App for Containers</vt:lpstr>
      <vt:lpstr>About me</vt:lpstr>
      <vt:lpstr>Agenda</vt:lpstr>
      <vt:lpstr>Expectations (Level 300)</vt:lpstr>
      <vt:lpstr>Why Containers?</vt:lpstr>
      <vt:lpstr>What is Docker?</vt:lpstr>
      <vt:lpstr>Docker Image vs Docker Container</vt:lpstr>
      <vt:lpstr>Traditional hosting with app isolation</vt:lpstr>
      <vt:lpstr>Docker-based hosting with app isolation</vt:lpstr>
      <vt:lpstr>Docker-based hosting without virtualization</vt:lpstr>
      <vt:lpstr>Containers/Microservices on Azure</vt:lpstr>
      <vt:lpstr>Azure Service Fabric</vt:lpstr>
      <vt:lpstr>App Service Plan</vt:lpstr>
      <vt:lpstr>App Service Characteristics </vt:lpstr>
      <vt:lpstr>Web App - Flavors</vt:lpstr>
      <vt:lpstr>Continuous deployment with Webhook</vt:lpstr>
      <vt:lpstr>Continuous delivery with remote builds</vt:lpstr>
      <vt:lpstr>Get started for free!</vt:lpstr>
      <vt:lpstr>Windows vs Linux performance</vt:lpstr>
      <vt:lpstr>docker.com Pricing</vt:lpstr>
      <vt:lpstr>Azure Container Registry Pricing</vt:lpstr>
      <vt:lpstr>Windows vs Linux pricing – Windows VM </vt:lpstr>
      <vt:lpstr>Windows vs Linux pricing – Linux VM </vt:lpstr>
      <vt:lpstr>Windows vs Linux pricing – App Service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Admir Tuzovic</cp:lastModifiedBy>
  <cp:revision>15</cp:revision>
  <dcterms:created xsi:type="dcterms:W3CDTF">2018-03-14T10:09:21Z</dcterms:created>
  <dcterms:modified xsi:type="dcterms:W3CDTF">2018-05-24T08:41:01Z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