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58"/>
  </p:notesMasterIdLst>
  <p:handoutMasterIdLst>
    <p:handoutMasterId r:id="rId59"/>
  </p:handoutMasterIdLst>
  <p:sldIdLst>
    <p:sldId id="1554" r:id="rId5"/>
    <p:sldId id="1555" r:id="rId6"/>
    <p:sldId id="1524" r:id="rId7"/>
    <p:sldId id="1600" r:id="rId8"/>
    <p:sldId id="1601" r:id="rId9"/>
    <p:sldId id="1599" r:id="rId10"/>
    <p:sldId id="1615" r:id="rId11"/>
    <p:sldId id="1603" r:id="rId12"/>
    <p:sldId id="1602" r:id="rId13"/>
    <p:sldId id="1529" r:id="rId14"/>
    <p:sldId id="1604" r:id="rId15"/>
    <p:sldId id="1660" r:id="rId16"/>
    <p:sldId id="1605" r:id="rId17"/>
    <p:sldId id="1606" r:id="rId18"/>
    <p:sldId id="1608" r:id="rId19"/>
    <p:sldId id="1617" r:id="rId20"/>
    <p:sldId id="1609" r:id="rId21"/>
    <p:sldId id="1610" r:id="rId22"/>
    <p:sldId id="1611" r:id="rId23"/>
    <p:sldId id="1593" r:id="rId24"/>
    <p:sldId id="1556" r:id="rId25"/>
    <p:sldId id="1565" r:id="rId26"/>
    <p:sldId id="1627" r:id="rId27"/>
    <p:sldId id="1560" r:id="rId28"/>
    <p:sldId id="1657" r:id="rId29"/>
    <p:sldId id="1561" r:id="rId30"/>
    <p:sldId id="1628" r:id="rId31"/>
    <p:sldId id="1642" r:id="rId32"/>
    <p:sldId id="1621" r:id="rId33"/>
    <p:sldId id="1643" r:id="rId34"/>
    <p:sldId id="1623" r:id="rId35"/>
    <p:sldId id="1629" r:id="rId36"/>
    <p:sldId id="1644" r:id="rId37"/>
    <p:sldId id="1630" r:id="rId38"/>
    <p:sldId id="1632" r:id="rId39"/>
    <p:sldId id="1626" r:id="rId40"/>
    <p:sldId id="1640" r:id="rId41"/>
    <p:sldId id="1658" r:id="rId42"/>
    <p:sldId id="1637" r:id="rId43"/>
    <p:sldId id="1659" r:id="rId44"/>
    <p:sldId id="1638" r:id="rId45"/>
    <p:sldId id="1639" r:id="rId46"/>
    <p:sldId id="1645" r:id="rId47"/>
    <p:sldId id="1646" r:id="rId48"/>
    <p:sldId id="1641" r:id="rId49"/>
    <p:sldId id="1648" r:id="rId50"/>
    <p:sldId id="1650" r:id="rId51"/>
    <p:sldId id="1652" r:id="rId52"/>
    <p:sldId id="1655" r:id="rId53"/>
    <p:sldId id="1653" r:id="rId54"/>
    <p:sldId id="1654" r:id="rId55"/>
    <p:sldId id="1656" r:id="rId56"/>
    <p:sldId id="1567" r:id="rId57"/>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Posel" id="{E5F0C148-FA8E-490A-9216-4B388E11F81F}">
          <p14:sldIdLst>
            <p14:sldId id="1555"/>
            <p14:sldId id="1524"/>
            <p14:sldId id="1600"/>
            <p14:sldId id="1601"/>
            <p14:sldId id="1599"/>
            <p14:sldId id="1615"/>
            <p14:sldId id="1603"/>
            <p14:sldId id="1602"/>
            <p14:sldId id="1529"/>
            <p14:sldId id="1604"/>
            <p14:sldId id="1660"/>
            <p14:sldId id="1605"/>
            <p14:sldId id="1606"/>
            <p14:sldId id="1608"/>
            <p14:sldId id="1617"/>
            <p14:sldId id="1609"/>
            <p14:sldId id="1610"/>
            <p14:sldId id="1611"/>
          </p14:sldIdLst>
        </p14:section>
        <p14:section name="NT Tehnologija" id="{7BA3AB53-B0D3-4155-A793-FCE390968904}">
          <p14:sldIdLst>
            <p14:sldId id="1593"/>
            <p14:sldId id="1556"/>
            <p14:sldId id="1565"/>
            <p14:sldId id="1627"/>
            <p14:sldId id="1560"/>
            <p14:sldId id="1657"/>
            <p14:sldId id="1561"/>
            <p14:sldId id="1628"/>
            <p14:sldId id="1642"/>
            <p14:sldId id="1621"/>
            <p14:sldId id="1643"/>
            <p14:sldId id="1623"/>
            <p14:sldId id="1629"/>
            <p14:sldId id="1644"/>
            <p14:sldId id="1630"/>
            <p14:sldId id="1632"/>
            <p14:sldId id="1626"/>
            <p14:sldId id="1640"/>
            <p14:sldId id="1658"/>
            <p14:sldId id="1637"/>
            <p14:sldId id="1659"/>
            <p14:sldId id="1638"/>
            <p14:sldId id="1639"/>
            <p14:sldId id="1645"/>
            <p14:sldId id="1646"/>
            <p14:sldId id="1641"/>
            <p14:sldId id="1648"/>
            <p14:sldId id="1650"/>
            <p14:sldId id="1652"/>
            <p14:sldId id="1655"/>
            <p14:sldId id="1653"/>
            <p14:sldId id="1654"/>
            <p14:sldId id="1656"/>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cmAuthor>
  <p:cmAuthor id="3" name="Mary Feil-Jacobs" initials="MF" lastIdx="22"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E4491C"/>
    <a:srgbClr val="F26522"/>
    <a:srgbClr val="F1E16B"/>
    <a:srgbClr val="F2F240"/>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73" autoAdjust="0"/>
    <p:restoredTop sz="77986" autoAdjust="0"/>
  </p:normalViewPr>
  <p:slideViewPr>
    <p:cSldViewPr>
      <p:cViewPr varScale="1">
        <p:scale>
          <a:sx n="87" d="100"/>
          <a:sy n="87" d="100"/>
        </p:scale>
        <p:origin x="1410" y="96"/>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commentAuthors" Target="commentAuthor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5/24/2017 3:07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5/24/2017 3:07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A9489B14-6501-4CD1-A820-B9AC2BB636A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2017569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2548236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22702987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3439476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OSS: Java company for more than 15 years, multiple OSS partnerships and many experts. </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Matija has shown you what are the common issues a healthcare service consumer faces today and how Vitaly Health Platform solves that problem. I will now go into a little bit more detail about how Vitaly Health portal came to be and how our processes changed along the way.</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24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25</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HL7, IHE, FHIR ... – Have several successfull Connectathon events behind us</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Middleware </a:t>
            </a:r>
          </a:p>
          <a:p>
            <a:r>
              <a:rPr lang="sl-SI" dirty="0"/>
              <a:t>Parsek has a long and rich background in blending complex systems and integrations with excellent user experience. UX draws users and sells solutions.</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29</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Each tier adaptable to actual usage parameters – embedded monitoring system provides quick feedback for adapting resources and architecture.</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31</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Not quite „micro“ but definitely services.</a:t>
            </a:r>
          </a:p>
          <a:p>
            <a:r>
              <a:rPr lang="sl-SI" dirty="0"/>
              <a:t>Each tier adaptable to actual usage parameters – embedded monitoring system provides quick feedback for adapting resources and architecture.</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32</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Repeatability, automatization. </a:t>
            </a:r>
          </a:p>
          <a:p>
            <a:r>
              <a:rPr lang="sl-SI" dirty="0"/>
              <a:t>Ansible works on the push principle – the management server needs SSH access to target servers, which run ansible commands.</a:t>
            </a:r>
          </a:p>
          <a:p>
            <a:r>
              <a:rPr lang="sl-SI" dirty="0"/>
              <a:t>Since version 1.7, Ansible can also manage Windows machines – in this case, utilizing PowerShell instead of SSH.</a:t>
            </a:r>
          </a:p>
          <a:p>
            <a:r>
              <a:rPr lang="sl-SI" dirty="0"/>
              <a:t>Ansible has been acquired by RedHat in 2015, among other things, they provide Ansible Tower a controlling hub for ansible automation. While Ansible is open source, Ansible Tower is a commercial product.</a:t>
            </a:r>
          </a:p>
          <a:p>
            <a:r>
              <a:rPr lang="sl-SI" dirty="0"/>
              <a:t>Methods can be integrated with many tools used by the development team.</a:t>
            </a:r>
          </a:p>
          <a:p>
            <a:r>
              <a:rPr lang="sl-SI" dirty="0"/>
              <a:t>Jenkins, Slack, JIRA, Sonar..</a:t>
            </a:r>
          </a:p>
          <a:p>
            <a:r>
              <a:rPr lang="sl-SI" dirty="0"/>
              <a:t>Experimented with ChatOps, but chose Semaphore in the end. Ansible can be run directly, Semaphore provides a GUI and access control/user management. It also exposes a REST API, which can be used for instance, from Jenkins.</a:t>
            </a:r>
          </a:p>
          <a:p>
            <a:endParaRPr lang="sl-SI" dirty="0"/>
          </a:p>
          <a:p>
            <a:endParaRPr lang="sl-SI" dirty="0"/>
          </a:p>
          <a:p>
            <a:endParaRPr lang="sl-SI" dirty="0"/>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Repeatability, automatization. </a:t>
            </a:r>
          </a:p>
          <a:p>
            <a:r>
              <a:rPr lang="sl-SI" dirty="0"/>
              <a:t>Ansible works on the push principle – the management server needs SSH access to target servers, which run ansible commands.</a:t>
            </a:r>
          </a:p>
          <a:p>
            <a:r>
              <a:rPr lang="sl-SI" dirty="0"/>
              <a:t>Since version 1.7, Ansible can also manage Windows machines – in this case, utilizing PowerShell instead of SSH.</a:t>
            </a:r>
          </a:p>
          <a:p>
            <a:r>
              <a:rPr lang="sl-SI" dirty="0"/>
              <a:t>Ansible has been acquired by RedHat in 2015, among other things, they provide Ansible Tower a controlling hub for ansible automation. While Ansible is open source, Ansible Tower is a commercial product.</a:t>
            </a:r>
          </a:p>
          <a:p>
            <a:r>
              <a:rPr lang="sl-SI" dirty="0"/>
              <a:t>Methods can be integrated with many tools used by the development team.</a:t>
            </a:r>
          </a:p>
          <a:p>
            <a:r>
              <a:rPr lang="sl-SI" dirty="0"/>
              <a:t>Jenkins, Slack, JIRA, Sonar..</a:t>
            </a:r>
          </a:p>
          <a:p>
            <a:r>
              <a:rPr lang="sl-SI" dirty="0"/>
              <a:t>Experimented with ChatOps, but chose Semaphore in the end. Ansible can be run directly, Semaphore provides a GUI and access control/user management. It also exposes a REST API, which can be used for instance, from Jenkins.</a:t>
            </a:r>
          </a:p>
          <a:p>
            <a:endParaRPr lang="sl-SI" dirty="0"/>
          </a:p>
          <a:p>
            <a:endParaRPr lang="sl-SI" dirty="0"/>
          </a:p>
          <a:p>
            <a:endParaRPr lang="sl-SI" dirty="0"/>
          </a:p>
          <a:p>
            <a:endParaRPr lang="en-US"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Repeatability, automatization. </a:t>
            </a:r>
          </a:p>
          <a:p>
            <a:r>
              <a:rPr lang="sl-SI" dirty="0"/>
              <a:t>Ansible works on the push principle – the management server needs SSH access to target servers, which run ansible commands.</a:t>
            </a:r>
          </a:p>
          <a:p>
            <a:r>
              <a:rPr lang="sl-SI" dirty="0"/>
              <a:t>Since version 1.7, Ansible can also manage Windows machines – in this case, utilizing PowerShell instead of SSH.</a:t>
            </a:r>
          </a:p>
          <a:p>
            <a:r>
              <a:rPr lang="sl-SI" dirty="0"/>
              <a:t>Ansible has been acquired by RedHat in 2015, among other things, they provide Ansible Tower a controlling hub for ansible automation. While Ansible is open source, Ansible Tower is a commercial product.</a:t>
            </a:r>
          </a:p>
          <a:p>
            <a:r>
              <a:rPr lang="sl-SI" dirty="0"/>
              <a:t>Methods can be integrated with many tools used by the development team.</a:t>
            </a:r>
          </a:p>
          <a:p>
            <a:r>
              <a:rPr lang="sl-SI" dirty="0"/>
              <a:t>Jenkins, Slack, JIRA, Sonar..</a:t>
            </a:r>
          </a:p>
          <a:p>
            <a:r>
              <a:rPr lang="sl-SI" dirty="0"/>
              <a:t>Experimented with ChatOps, but chose Semaphore in the end. Ansible can be run directly, Semaphore provides a GUI and access control/user management. It also exposes a REST API, which can be used for instance, from Jenkins.</a:t>
            </a:r>
          </a:p>
          <a:p>
            <a:endParaRPr lang="sl-SI" dirty="0"/>
          </a:p>
          <a:p>
            <a:endParaRPr lang="sl-SI" dirty="0"/>
          </a:p>
          <a:p>
            <a:endParaRPr lang="sl-SI" dirty="0"/>
          </a:p>
          <a:p>
            <a:endParaRPr lang="en-US"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pPr marL="171450" indent="-171450">
              <a:buFont typeface="Arial" panose="020B0604020202020204" pitchFamily="34" charset="0"/>
              <a:buChar char="•"/>
            </a:pPr>
            <a:r>
              <a:rPr lang="sl-SI" dirty="0"/>
              <a:t>Not always so simple, infrastructure changes require additional tasks, no point in fully automating as they are rare events.</a:t>
            </a:r>
          </a:p>
          <a:p>
            <a:pPr marL="171450" indent="-171450">
              <a:buFont typeface="Arial" panose="020B0604020202020204" pitchFamily="34" charset="0"/>
              <a:buChar char="•"/>
            </a:pPr>
            <a:r>
              <a:rPr lang="sl-SI" dirty="0"/>
              <a:t>Recent discussion on a local technical slack group – one click deploy, multi stage complex, debugging live on production</a:t>
            </a:r>
          </a:p>
          <a:p>
            <a:pPr marL="171450" indent="-171450">
              <a:buFont typeface="Arial" panose="020B0604020202020204" pitchFamily="34" charset="0"/>
              <a:buChar char="•"/>
            </a:pPr>
            <a:r>
              <a:rPr lang="sl-SI" dirty="0"/>
              <a:t>On site support can be trained to handle most upgrades autonomously.</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37</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Repeatability, automatization. </a:t>
            </a:r>
          </a:p>
          <a:p>
            <a:r>
              <a:rPr lang="sl-SI" dirty="0"/>
              <a:t>Ansible works on the push principle – the management server needs SSH access to target servers, which run ansible commands.</a:t>
            </a:r>
          </a:p>
          <a:p>
            <a:r>
              <a:rPr lang="sl-SI" dirty="0"/>
              <a:t>Since version 1.7, Ansible can also manage Windows machines – in this case, utilizing PowerShell instead of SSH.</a:t>
            </a:r>
          </a:p>
          <a:p>
            <a:r>
              <a:rPr lang="sl-SI" dirty="0"/>
              <a:t>Ansible has been acquired by RedHat in 2015, among other things, they provide Ansible Tower a controlling hub for ansible automation. While Ansible is open source, Ansible Tower is a commercial product.</a:t>
            </a:r>
          </a:p>
          <a:p>
            <a:r>
              <a:rPr lang="sl-SI" dirty="0"/>
              <a:t>Methods can be integrated with many tools used by the development team.</a:t>
            </a:r>
          </a:p>
          <a:p>
            <a:r>
              <a:rPr lang="sl-SI" dirty="0"/>
              <a:t>Jenkins, Slack, JIRA, Sonar..</a:t>
            </a:r>
          </a:p>
          <a:p>
            <a:r>
              <a:rPr lang="sl-SI" dirty="0"/>
              <a:t>Experimented with ChatOps, but chose Semaphore in the end. Ansible can be run directly, Semaphore provides a GUI and access control/user management. It also exposes a REST API, which can be used for instance, from Jenkins.</a:t>
            </a:r>
          </a:p>
          <a:p>
            <a:endParaRPr lang="sl-SI" dirty="0"/>
          </a:p>
          <a:p>
            <a:endParaRPr lang="sl-SI" dirty="0"/>
          </a:p>
          <a:p>
            <a:endParaRPr lang="sl-SI" dirty="0"/>
          </a:p>
          <a:p>
            <a:endParaRPr lang="en-US" dirty="0"/>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38</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Terraform is a configuration management tool by HashiCorp, used to describe states of entire infrastructures or even data centres. It is declarative, meaning that te configuration describes a state, which the Terraform provider must achieve. Each subsequent run of a Terraform „plan“ will check the destination state. If it matches the configuration, nothing will change, if there are changes, it will execute them.</a:t>
            </a:r>
          </a:p>
          <a:p>
            <a:r>
              <a:rPr lang="sl-SI" dirty="0"/>
              <a:t>HashiCorp is also behind Vagrant, a very well known CM tool, primarily used to configure single virtual servers (mostly for dev environments).</a:t>
            </a:r>
          </a:p>
          <a:p>
            <a:endParaRPr lang="sl-SI" dirty="0"/>
          </a:p>
          <a:p>
            <a:r>
              <a:rPr lang="sl-SI" dirty="0"/>
              <a:t>Ansible is more suitable for some types of tasks – in our case anything on the already created infrastucture – most commonly for deploying (rolling deploy)</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39</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A proof of concept, at the time using AWS.</a:t>
            </a:r>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40</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Terraform is a configuration management tool by HashiCorp, used to describe states of entire infrastructures or even data centres. It is declarative, meaning that te configuration describes a state, which the Terraform provider must achieve. Each subsequent run of a Terraform „plan“ will check the destination state. If it matches the configuration, nothing will change, if there are changes, it will execute them.</a:t>
            </a:r>
          </a:p>
          <a:p>
            <a:r>
              <a:rPr lang="sl-SI" dirty="0"/>
              <a:t>HashiCorp is also behind Vagrant, a very well known CM tool, primarily used to configure single virtual servers (mostly for dev environments).</a:t>
            </a:r>
          </a:p>
          <a:p>
            <a:endParaRPr lang="sl-SI" dirty="0"/>
          </a:p>
          <a:p>
            <a:r>
              <a:rPr lang="sl-SI" dirty="0"/>
              <a:t>Ansible is more suitable for some types of tasks – in our case anything on the already created infrastucture – most commonly for deploying (rolling deploy)</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41</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42</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43</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r>
              <a:rPr lang="sl-SI" dirty="0"/>
              <a:t>For most platforms with provisioning API‘s, all that is required prior to start of deployment are account credentials. The plans will instance servers, install and configure software services, configure network interfaces and firewalls and deploy applications.</a:t>
            </a:r>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The infrastructure was built using blank Linux VMs, which were then configured according to the plans. Deployment afterwards is handled by Ansible.</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45</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pPr>
              <a:lnSpc>
                <a:spcPct val="100000"/>
              </a:lnSpc>
            </a:pPr>
            <a:endParaRPr lang="en-US" dirty="0"/>
          </a:p>
          <a:p>
            <a:pPr marL="0" indent="0">
              <a:buNone/>
            </a:pPr>
            <a:r>
              <a:rPr lang="sl-SI" dirty="0"/>
              <a:t>VHP can also utilize several platform services if available – these are provisioned the same as the rest of the infrastructure – from the configuration plans, via the API</a:t>
            </a:r>
          </a:p>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Some components are interchangeable with services provided by PaaS or SaaS providers, such as load balancing, Elastic search cloud etc. In case these are used, the plans are simply adapted to utilize them.</a:t>
            </a:r>
          </a:p>
          <a:p>
            <a:pPr marL="0" indent="0">
              <a:buNone/>
            </a:pPr>
            <a:endParaRPr lang="sl-SI" dirty="0"/>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46</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pPr marL="0" marR="0" lvl="0" indent="0" algn="l" defTabSz="932742" rtl="0" eaLnBrk="1" fontAlgn="auto" latinLnBrk="0" hangingPunct="1">
              <a:lnSpc>
                <a:spcPct val="90000"/>
              </a:lnSpc>
              <a:spcBef>
                <a:spcPts val="0"/>
              </a:spcBef>
              <a:spcAft>
                <a:spcPts val="340"/>
              </a:spcAft>
              <a:buClrTx/>
              <a:buSzTx/>
              <a:buFontTx/>
              <a:buNone/>
              <a:tabLst/>
              <a:defRPr/>
            </a:pPr>
            <a:r>
              <a:rPr lang="sl-SI" dirty="0"/>
              <a:t>The highly sensitive nature of the healthcare data coupled with strict legislature has meant that for a long time, the only real options were local infrastructure or private clouds</a:t>
            </a:r>
          </a:p>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47</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48</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5/24/2017 3:07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49</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50</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51</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5/24/2017 3:07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52</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5/24/2017 3:07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53</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0.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2.emf"/><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6.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Naslovni diapozitiv">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5"/>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6"/>
          <a:stretch>
            <a:fillRect/>
          </a:stretch>
        </p:blipFill>
        <p:spPr>
          <a:xfrm>
            <a:off x="7500465" y="2613025"/>
            <a:ext cx="5270500" cy="43815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quare photo 3">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1" y="0"/>
            <a:ext cx="12436475" cy="6994525"/>
          </a:xfrm>
          <a:prstGeom prst="rect">
            <a:avLst/>
          </a:prstGeom>
        </p:spPr>
      </p:pic>
      <p:sp>
        <p:nvSpPr>
          <p:cNvPr id="9" name="Title 1"/>
          <p:cNvSpPr>
            <a:spLocks noGrp="1"/>
          </p:cNvSpPr>
          <p:nvPr userDrawn="1">
            <p:ph type="title" hasCustomPrompt="1"/>
          </p:nvPr>
        </p:nvSpPr>
        <p:spPr bwMode="auto">
          <a:xfrm>
            <a:off x="274702" y="2814105"/>
            <a:ext cx="4937760" cy="1835285"/>
          </a:xfrm>
          <a:noFill/>
        </p:spPr>
        <p:txBody>
          <a:bodyPr lIns="146304" tIns="91440" rIns="146304" bIns="91440" anchor="t" anchorCtr="0"/>
          <a:lstStyle>
            <a:lvl1pPr>
              <a:defRPr sz="4800" spc="-100" baseline="0">
                <a:solidFill>
                  <a:srgbClr val="F26522"/>
                </a:solidFill>
              </a:defRPr>
            </a:lvl1pPr>
          </a:lstStyle>
          <a:p>
            <a:r>
              <a:rPr lang="en-US" dirty="0"/>
              <a:t>Presentation title</a:t>
            </a:r>
          </a:p>
        </p:txBody>
      </p:sp>
      <p:sp>
        <p:nvSpPr>
          <p:cNvPr id="3" name="Text Placeholder 2"/>
          <p:cNvSpPr>
            <a:spLocks noGrp="1"/>
          </p:cNvSpPr>
          <p:nvPr userDrawn="1">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gradFill>
                  <a:gsLst>
                    <a:gs pos="91000">
                      <a:schemeClr val="tx1"/>
                    </a:gs>
                    <a:gs pos="0">
                      <a:schemeClr val="tx1"/>
                    </a:gs>
                  </a:gsLst>
                  <a:lin ang="5400000" scaled="0"/>
                </a:gra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pic>
        <p:nvPicPr>
          <p:cNvPr id="10" name="Picture 9"/>
          <p:cNvPicPr>
            <a:picLocks noChangeAspect="1"/>
          </p:cNvPicPr>
          <p:nvPr userDrawn="1"/>
        </p:nvPicPr>
        <p:blipFill>
          <a:blip r:embed="rId3"/>
          <a:stretch>
            <a:fillRect/>
          </a:stretch>
        </p:blipFill>
        <p:spPr>
          <a:xfrm>
            <a:off x="10538717" y="328910"/>
            <a:ext cx="1536700" cy="330200"/>
          </a:xfrm>
          <a:prstGeom prst="rect">
            <a:avLst/>
          </a:prstGeom>
        </p:spPr>
      </p:pic>
      <p:pic>
        <p:nvPicPr>
          <p:cNvPr id="5" name="Picture 4"/>
          <p:cNvPicPr>
            <a:picLocks noChangeAspect="1"/>
          </p:cNvPicPr>
          <p:nvPr userDrawn="1"/>
        </p:nvPicPr>
        <p:blipFill>
          <a:blip r:embed="rId4"/>
          <a:stretch>
            <a:fillRect/>
          </a:stretch>
        </p:blipFill>
        <p:spPr>
          <a:xfrm>
            <a:off x="601613" y="6233566"/>
            <a:ext cx="1524000" cy="406400"/>
          </a:xfrm>
          <a:prstGeom prst="rect">
            <a:avLst/>
          </a:prstGeom>
        </p:spPr>
      </p:pic>
      <p:pic>
        <p:nvPicPr>
          <p:cNvPr id="15" name="Picture 14"/>
          <p:cNvPicPr>
            <a:picLocks noChangeAspect="1"/>
          </p:cNvPicPr>
          <p:nvPr userDrawn="1"/>
        </p:nvPicPr>
        <p:blipFill>
          <a:blip r:embed="rId5"/>
          <a:stretch>
            <a:fillRect/>
          </a:stretch>
        </p:blipFill>
        <p:spPr>
          <a:xfrm>
            <a:off x="457597" y="328910"/>
            <a:ext cx="1663700" cy="1524000"/>
          </a:xfrm>
          <a:prstGeom prst="rect">
            <a:avLst/>
          </a:prstGeom>
        </p:spPr>
      </p:pic>
      <p:pic>
        <p:nvPicPr>
          <p:cNvPr id="16" name="Picture 15"/>
          <p:cNvPicPr>
            <a:picLocks noChangeAspect="1"/>
          </p:cNvPicPr>
          <p:nvPr userDrawn="1"/>
        </p:nvPicPr>
        <p:blipFill>
          <a:blip r:embed="rId6"/>
          <a:stretch>
            <a:fillRect/>
          </a:stretch>
        </p:blipFill>
        <p:spPr>
          <a:xfrm>
            <a:off x="7658397" y="1625054"/>
            <a:ext cx="4445868" cy="4657576"/>
          </a:xfrm>
          <a:prstGeom prst="rect">
            <a:avLst/>
          </a:prstGeom>
        </p:spPr>
      </p:pic>
    </p:spTree>
    <p:extLst>
      <p:ext uri="{BB962C8B-B14F-4D97-AF65-F5344CB8AC3E}">
        <p14:creationId xmlns:p14="http://schemas.microsoft.com/office/powerpoint/2010/main" val="28407284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pos="3427">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aslov in vsebina">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sl-SI"/>
              <a:t>Uredite sloge besedila matrice</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sl-SI"/>
              <a:t>Druga raven</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sl-SI"/>
              <a:t>Tretja raven</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sl-SI"/>
              <a:t>Četrta raven</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sl-SI"/>
              <a:t>Peta raven</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sl-SI"/>
              <a:t>Uredite sloge besedila matrice</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sl-SI"/>
              <a:t>Druga raven</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sl-SI"/>
              <a:t>Tretja raven</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sl-SI"/>
              <a:t>Četrta raven</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sl-SI"/>
              <a:t>Peta raven</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8" name="Picture 7"/>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258259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16893455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sl-SI"/>
              <a:t>Kliknite ikono, če želite dodati sliko</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sl-SI"/>
              <a:t>Uredite slog naslova matrice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519" r:id="rId3"/>
    <p:sldLayoutId id="2147484240" r:id="rId4"/>
    <p:sldLayoutId id="2147484241" r:id="rId5"/>
    <p:sldLayoutId id="2147484474" r:id="rId6"/>
    <p:sldLayoutId id="2147484245" r:id="rId7"/>
    <p:sldLayoutId id="2147484247" r:id="rId8"/>
    <p:sldLayoutId id="2147484249" r:id="rId9"/>
    <p:sldLayoutId id="2147484250" r:id="rId10"/>
    <p:sldLayoutId id="2147484251" r:id="rId11"/>
    <p:sldLayoutId id="2147484559" r:id="rId12"/>
    <p:sldLayoutId id="2147484560" r:id="rId13"/>
    <p:sldLayoutId id="2147484561" r:id="rId14"/>
    <p:sldLayoutId id="2147484463" r:id="rId15"/>
    <p:sldLayoutId id="2147484256" r:id="rId16"/>
    <p:sldLayoutId id="2147484260" r:id="rId17"/>
    <p:sldLayoutId id="2147484299" r:id="rId18"/>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40.emf"/></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jpe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701" y="2382057"/>
            <a:ext cx="8751848" cy="1835285"/>
          </a:xfrm>
        </p:spPr>
        <p:txBody>
          <a:bodyPr/>
          <a:lstStyle/>
          <a:p>
            <a:pPr fontAlgn="base"/>
            <a:r>
              <a:rPr lang="sl-SI" dirty="0"/>
              <a:t>Digitaly enabled</a:t>
            </a:r>
            <a:br>
              <a:rPr lang="sl-SI" dirty="0"/>
            </a:br>
            <a:r>
              <a:rPr lang="sl-SI" dirty="0"/>
              <a:t>Healthcare services</a:t>
            </a:r>
          </a:p>
        </p:txBody>
      </p:sp>
      <p:sp>
        <p:nvSpPr>
          <p:cNvPr id="5" name="Text Placeholder 4"/>
          <p:cNvSpPr>
            <a:spLocks noGrp="1"/>
          </p:cNvSpPr>
          <p:nvPr>
            <p:ph type="body" sz="quarter" idx="14"/>
          </p:nvPr>
        </p:nvSpPr>
        <p:spPr>
          <a:xfrm>
            <a:off x="273049" y="3929310"/>
            <a:ext cx="6449244" cy="1368152"/>
          </a:xfrm>
        </p:spPr>
        <p:txBody>
          <a:bodyPr/>
          <a:lstStyle/>
          <a:p>
            <a:r>
              <a:rPr lang="sl-SI" dirty="0">
                <a:solidFill>
                  <a:srgbClr val="FFFFFF"/>
                </a:solidFill>
              </a:rPr>
              <a:t>Matija Klasinc dr. med.</a:t>
            </a:r>
            <a:endParaRPr lang="en-US" dirty="0">
              <a:solidFill>
                <a:srgbClr val="FFFFFF"/>
              </a:solidFill>
            </a:endParaRPr>
          </a:p>
          <a:p>
            <a:r>
              <a:rPr lang="sl-SI" sz="2400" dirty="0">
                <a:solidFill>
                  <a:srgbClr val="FFFFFF"/>
                </a:solidFill>
              </a:rPr>
              <a:t>Healthcare ICT consultant, Parsek d.o.o.</a:t>
            </a:r>
            <a:endParaRPr lang="en-US" sz="2400" dirty="0">
              <a:solidFill>
                <a:srgbClr val="FFFFFF"/>
              </a:solidFill>
            </a:endParaRPr>
          </a:p>
        </p:txBody>
      </p:sp>
    </p:spTree>
    <p:extLst>
      <p:ext uri="{BB962C8B-B14F-4D97-AF65-F5344CB8AC3E}">
        <p14:creationId xmlns:p14="http://schemas.microsoft.com/office/powerpoint/2010/main" val="2814928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mklasinc\OneDrive\Pictures\Camera Roll\20130222_104116000_iOS.jpg"/>
          <p:cNvPicPr>
            <a:picLocks noChangeAspect="1" noChangeArrowheads="1"/>
          </p:cNvPicPr>
          <p:nvPr/>
        </p:nvPicPr>
        <p:blipFill rotWithShape="1">
          <a:blip r:embed="rId3">
            <a:extLst>
              <a:ext uri="{28A0092B-C50C-407E-A947-70E740481C1C}">
                <a14:useLocalDpi xmlns:a14="http://schemas.microsoft.com/office/drawing/2010/main" val="0"/>
              </a:ext>
            </a:extLst>
          </a:blip>
          <a:srcRect l="-1163" t="7626" b="20312"/>
          <a:stretch/>
        </p:blipFill>
        <p:spPr bwMode="auto">
          <a:xfrm>
            <a:off x="-199525" y="-2"/>
            <a:ext cx="12636000" cy="6994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665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68" r="-273" b="20097"/>
          <a:stretch/>
        </p:blipFill>
        <p:spPr>
          <a:xfrm>
            <a:off x="-40035" y="0"/>
            <a:ext cx="12476375" cy="6994525"/>
          </a:xfrm>
          <a:prstGeom prst="rect">
            <a:avLst/>
          </a:prstGeom>
        </p:spPr>
      </p:pic>
    </p:spTree>
    <p:extLst>
      <p:ext uri="{BB962C8B-B14F-4D97-AF65-F5344CB8AC3E}">
        <p14:creationId xmlns:p14="http://schemas.microsoft.com/office/powerpoint/2010/main" val="1770298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10337" b="14673"/>
          <a:stretch/>
        </p:blipFill>
        <p:spPr bwMode="auto">
          <a:xfrm>
            <a:off x="0" y="0"/>
            <a:ext cx="12436475" cy="6994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3437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g.clipartfest.com/194399aabe67f6ee3d8c2c11ce764e07_-you-have-on-an-airplane-airplane_1600-1200.jpeg"/>
          <p:cNvPicPr>
            <a:picLocks noGrp="1" noChangeAspect="1" noChangeArrowheads="1"/>
          </p:cNvPicPr>
          <p:nvPr>
            <p:ph type="pic" sz="quarter" idx="10"/>
          </p:nvPr>
        </p:nvPicPr>
        <p:blipFill rotWithShape="1">
          <a:blip r:embed="rId3">
            <a:extLst>
              <a:ext uri="{28A0092B-C50C-407E-A947-70E740481C1C}">
                <a14:useLocalDpi xmlns:a14="http://schemas.microsoft.com/office/drawing/2010/main" val="0"/>
              </a:ext>
            </a:extLst>
          </a:blip>
          <a:srcRect t="7780" r="22" b="17259"/>
          <a:stretch/>
        </p:blipFill>
        <p:spPr bwMode="auto">
          <a:xfrm>
            <a:off x="0" y="0"/>
            <a:ext cx="12436475" cy="699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13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1" t="11274" r="199" b="5273"/>
          <a:stretch/>
        </p:blipFill>
        <p:spPr>
          <a:xfrm>
            <a:off x="0" y="-1"/>
            <a:ext cx="12554941" cy="6994525"/>
          </a:xfrm>
          <a:prstGeom prst="rect">
            <a:avLst/>
          </a:prstGeom>
        </p:spPr>
      </p:pic>
    </p:spTree>
    <p:extLst>
      <p:ext uri="{BB962C8B-B14F-4D97-AF65-F5344CB8AC3E}">
        <p14:creationId xmlns:p14="http://schemas.microsoft.com/office/powerpoint/2010/main" val="260547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p:nvPr/>
        </p:nvSpPr>
        <p:spPr>
          <a:xfrm flipH="1">
            <a:off x="5910923" y="-80415"/>
            <a:ext cx="6716026" cy="7106069"/>
          </a:xfrm>
          <a:custGeom>
            <a:avLst/>
            <a:gdLst>
              <a:gd name="connsiteX0" fmla="*/ 0 w 4530527"/>
              <a:gd name="connsiteY0" fmla="*/ 0 h 6858000"/>
              <a:gd name="connsiteX1" fmla="*/ 4530527 w 4530527"/>
              <a:gd name="connsiteY1" fmla="*/ 0 h 6858000"/>
              <a:gd name="connsiteX2" fmla="*/ 4530527 w 4530527"/>
              <a:gd name="connsiteY2" fmla="*/ 6858000 h 6858000"/>
              <a:gd name="connsiteX3" fmla="*/ 0 w 4530527"/>
              <a:gd name="connsiteY3" fmla="*/ 6858000 h 6858000"/>
              <a:gd name="connsiteX4" fmla="*/ 0 w 4530527"/>
              <a:gd name="connsiteY4" fmla="*/ 0 h 6858000"/>
              <a:gd name="connsiteX0" fmla="*/ 0 w 4530527"/>
              <a:gd name="connsiteY0" fmla="*/ 0 h 6858000"/>
              <a:gd name="connsiteX1" fmla="*/ 2539841 w 4530527"/>
              <a:gd name="connsiteY1" fmla="*/ 11442 h 6858000"/>
              <a:gd name="connsiteX2" fmla="*/ 4530527 w 4530527"/>
              <a:gd name="connsiteY2" fmla="*/ 6858000 h 6858000"/>
              <a:gd name="connsiteX3" fmla="*/ 0 w 4530527"/>
              <a:gd name="connsiteY3" fmla="*/ 6858000 h 6858000"/>
              <a:gd name="connsiteX4" fmla="*/ 0 w 4530527"/>
              <a:gd name="connsiteY4" fmla="*/ 0 h 6858000"/>
              <a:gd name="connsiteX0" fmla="*/ 0 w 6464010"/>
              <a:gd name="connsiteY0" fmla="*/ 0 h 6869442"/>
              <a:gd name="connsiteX1" fmla="*/ 2539841 w 6464010"/>
              <a:gd name="connsiteY1" fmla="*/ 11442 h 6869442"/>
              <a:gd name="connsiteX2" fmla="*/ 6464010 w 6464010"/>
              <a:gd name="connsiteY2" fmla="*/ 6869442 h 6869442"/>
              <a:gd name="connsiteX3" fmla="*/ 0 w 6464010"/>
              <a:gd name="connsiteY3" fmla="*/ 6858000 h 6869442"/>
              <a:gd name="connsiteX4" fmla="*/ 0 w 6464010"/>
              <a:gd name="connsiteY4" fmla="*/ 0 h 6869442"/>
              <a:gd name="connsiteX0" fmla="*/ 0 w 6464010"/>
              <a:gd name="connsiteY0" fmla="*/ 0 h 6869442"/>
              <a:gd name="connsiteX1" fmla="*/ 4461883 w 6464010"/>
              <a:gd name="connsiteY1" fmla="*/ 11442 h 6869442"/>
              <a:gd name="connsiteX2" fmla="*/ 6464010 w 6464010"/>
              <a:gd name="connsiteY2" fmla="*/ 6869442 h 6869442"/>
              <a:gd name="connsiteX3" fmla="*/ 0 w 6464010"/>
              <a:gd name="connsiteY3" fmla="*/ 6858000 h 6869442"/>
              <a:gd name="connsiteX4" fmla="*/ 0 w 6464010"/>
              <a:gd name="connsiteY4" fmla="*/ 0 h 6869442"/>
              <a:gd name="connsiteX0" fmla="*/ 0 w 6464010"/>
              <a:gd name="connsiteY0" fmla="*/ 11442 h 6880884"/>
              <a:gd name="connsiteX1" fmla="*/ 4461883 w 6464010"/>
              <a:gd name="connsiteY1" fmla="*/ 0 h 6880884"/>
              <a:gd name="connsiteX2" fmla="*/ 6464010 w 6464010"/>
              <a:gd name="connsiteY2" fmla="*/ 6880884 h 6880884"/>
              <a:gd name="connsiteX3" fmla="*/ 0 w 6464010"/>
              <a:gd name="connsiteY3" fmla="*/ 6869442 h 6880884"/>
              <a:gd name="connsiteX4" fmla="*/ 0 w 6464010"/>
              <a:gd name="connsiteY4" fmla="*/ 11442 h 6880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64010" h="6880884">
                <a:moveTo>
                  <a:pt x="0" y="11442"/>
                </a:moveTo>
                <a:lnTo>
                  <a:pt x="4461883" y="0"/>
                </a:lnTo>
                <a:lnTo>
                  <a:pt x="6464010" y="6880884"/>
                </a:lnTo>
                <a:lnTo>
                  <a:pt x="0" y="6869442"/>
                </a:lnTo>
                <a:lnTo>
                  <a:pt x="0" y="11442"/>
                </a:lnTo>
                <a:close/>
              </a:path>
            </a:pathLst>
          </a:custGeom>
          <a:solidFill>
            <a:srgbClr val="119FA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Vitaly-responsive-imag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1955" y="1625054"/>
            <a:ext cx="9419942" cy="6146513"/>
          </a:xfrm>
          <a:prstGeom prst="rect">
            <a:avLst/>
          </a:prstGeom>
        </p:spPr>
      </p:pic>
      <p:pic>
        <p:nvPicPr>
          <p:cNvPr id="8" name="Picture 7" descr="Vitaly-log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90406" y="544934"/>
            <a:ext cx="2383351" cy="764736"/>
          </a:xfrm>
          <a:prstGeom prst="rect">
            <a:avLst/>
          </a:prstGeom>
        </p:spPr>
      </p:pic>
    </p:spTree>
    <p:extLst>
      <p:ext uri="{BB962C8B-B14F-4D97-AF65-F5344CB8AC3E}">
        <p14:creationId xmlns:p14="http://schemas.microsoft.com/office/powerpoint/2010/main" val="275156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130"/>
            <a:ext cx="12680233" cy="710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9458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trcek\Box Sync\Delo (jure.trcek@gmail.com)\Pasek (1)\NT konferenca\Vitaly_logo_be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1933" y="2624881"/>
            <a:ext cx="5207717" cy="216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49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OK-iphone.jpg"/>
          <p:cNvPicPr>
            <a:picLocks noChangeAspect="1"/>
          </p:cNvPicPr>
          <p:nvPr/>
        </p:nvPicPr>
        <p:blipFill rotWithShape="1">
          <a:blip r:embed="rId3">
            <a:extLst>
              <a:ext uri="{28A0092B-C50C-407E-A947-70E740481C1C}">
                <a14:useLocalDpi xmlns:a14="http://schemas.microsoft.com/office/drawing/2010/main" val="0"/>
              </a:ext>
            </a:extLst>
          </a:blip>
          <a:srcRect l="23125" t="1135" r="11459" b="628"/>
          <a:stretch/>
        </p:blipFill>
        <p:spPr>
          <a:xfrm>
            <a:off x="5426149" y="-1"/>
            <a:ext cx="6988175" cy="6994525"/>
          </a:xfrm>
          <a:prstGeom prst="rect">
            <a:avLst/>
          </a:prstGeom>
        </p:spPr>
      </p:pic>
      <p:sp>
        <p:nvSpPr>
          <p:cNvPr id="3" name="Title 1"/>
          <p:cNvSpPr>
            <a:spLocks noGrp="1"/>
          </p:cNvSpPr>
          <p:nvPr>
            <p:ph type="title"/>
          </p:nvPr>
        </p:nvSpPr>
        <p:spPr>
          <a:xfrm>
            <a:off x="274639" y="2407734"/>
            <a:ext cx="4892040" cy="2179058"/>
          </a:xfrm>
        </p:spPr>
        <p:txBody>
          <a:bodyPr/>
          <a:lstStyle/>
          <a:p>
            <a:r>
              <a:rPr lang="sl-SI" dirty="0"/>
              <a:t>AOK – German insurance company</a:t>
            </a:r>
            <a:endParaRPr lang="en-US" dirty="0"/>
          </a:p>
        </p:txBody>
      </p:sp>
    </p:spTree>
    <p:extLst>
      <p:ext uri="{BB962C8B-B14F-4D97-AF65-F5344CB8AC3E}">
        <p14:creationId xmlns:p14="http://schemas.microsoft.com/office/powerpoint/2010/main" val="558107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274639" y="2740132"/>
            <a:ext cx="4892040" cy="1514261"/>
          </a:xfrm>
        </p:spPr>
        <p:txBody>
          <a:bodyPr/>
          <a:lstStyle/>
          <a:p>
            <a:r>
              <a:rPr lang="en-US" dirty="0"/>
              <a:t>AI Care – Senior care platform</a:t>
            </a:r>
          </a:p>
        </p:txBody>
      </p:sp>
      <p:pic>
        <p:nvPicPr>
          <p:cNvPr id="5" name="Picture 4"/>
          <p:cNvPicPr>
            <a:picLocks noChangeAspect="1"/>
          </p:cNvPicPr>
          <p:nvPr/>
        </p:nvPicPr>
        <p:blipFill>
          <a:blip r:embed="rId3"/>
          <a:stretch>
            <a:fillRect/>
          </a:stretch>
        </p:blipFill>
        <p:spPr>
          <a:xfrm>
            <a:off x="5432434" y="0"/>
            <a:ext cx="7004041" cy="6994525"/>
          </a:xfrm>
          <a:prstGeom prst="rect">
            <a:avLst/>
          </a:prstGeom>
        </p:spPr>
      </p:pic>
    </p:spTree>
    <p:extLst>
      <p:ext uri="{BB962C8B-B14F-4D97-AF65-F5344CB8AC3E}">
        <p14:creationId xmlns:p14="http://schemas.microsoft.com/office/powerpoint/2010/main" val="3222853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sl-SI" dirty="0"/>
              <a:t>Personal profile</a:t>
            </a:r>
            <a:endParaRPr lang="en-US" dirty="0"/>
          </a:p>
        </p:txBody>
      </p:sp>
      <p:pic>
        <p:nvPicPr>
          <p:cNvPr id="10" name="Picture 9"/>
          <p:cNvPicPr>
            <a:picLocks noChangeAspect="1"/>
          </p:cNvPicPr>
          <p:nvPr/>
        </p:nvPicPr>
        <p:blipFill>
          <a:blip r:embed="rId3"/>
          <a:stretch>
            <a:fillRect/>
          </a:stretch>
        </p:blipFill>
        <p:spPr>
          <a:xfrm>
            <a:off x="5625952" y="1101669"/>
            <a:ext cx="6826968" cy="5892856"/>
          </a:xfrm>
          <a:prstGeom prst="rect">
            <a:avLst/>
          </a:prstGeom>
        </p:spPr>
      </p:pic>
    </p:spTree>
    <p:extLst>
      <p:ext uri="{BB962C8B-B14F-4D97-AF65-F5344CB8AC3E}">
        <p14:creationId xmlns:p14="http://schemas.microsoft.com/office/powerpoint/2010/main" val="2540713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sl-SI" dirty="0"/>
              <a:t>E-Prescription</a:t>
            </a:r>
            <a:endParaRPr lang="en-US" dirty="0"/>
          </a:p>
        </p:txBody>
      </p:sp>
      <p:pic>
        <p:nvPicPr>
          <p:cNvPr id="4" name="Picture 3"/>
          <p:cNvPicPr>
            <a:picLocks noChangeAspect="1"/>
          </p:cNvPicPr>
          <p:nvPr/>
        </p:nvPicPr>
        <p:blipFill>
          <a:blip r:embed="rId3"/>
          <a:stretch>
            <a:fillRect/>
          </a:stretch>
        </p:blipFill>
        <p:spPr>
          <a:xfrm>
            <a:off x="4476054" y="1759222"/>
            <a:ext cx="7960421" cy="5235303"/>
          </a:xfrm>
          <a:prstGeom prst="rect">
            <a:avLst/>
          </a:prstGeom>
        </p:spPr>
      </p:pic>
    </p:spTree>
    <p:extLst>
      <p:ext uri="{BB962C8B-B14F-4D97-AF65-F5344CB8AC3E}">
        <p14:creationId xmlns:p14="http://schemas.microsoft.com/office/powerpoint/2010/main" val="350142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Remote patient monitoring</a:t>
            </a:r>
          </a:p>
        </p:txBody>
      </p:sp>
      <p:pic>
        <p:nvPicPr>
          <p:cNvPr id="4" name="Picture 3"/>
          <p:cNvPicPr>
            <a:picLocks noChangeAspect="1"/>
          </p:cNvPicPr>
          <p:nvPr/>
        </p:nvPicPr>
        <p:blipFill>
          <a:blip r:embed="rId3"/>
          <a:stretch>
            <a:fillRect/>
          </a:stretch>
        </p:blipFill>
        <p:spPr>
          <a:xfrm>
            <a:off x="5367831" y="1946861"/>
            <a:ext cx="7068644" cy="5047664"/>
          </a:xfrm>
          <a:prstGeom prst="rect">
            <a:avLst/>
          </a:prstGeom>
        </p:spPr>
      </p:pic>
    </p:spTree>
    <p:extLst>
      <p:ext uri="{BB962C8B-B14F-4D97-AF65-F5344CB8AC3E}">
        <p14:creationId xmlns:p14="http://schemas.microsoft.com/office/powerpoint/2010/main" val="3080696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944"/>
            <a:ext cx="4892040" cy="1902059"/>
          </a:xfrm>
        </p:spPr>
        <p:txBody>
          <a:bodyPr/>
          <a:lstStyle/>
          <a:p>
            <a:r>
              <a:rPr lang="en-US" dirty="0"/>
              <a:t>Remote patient monitoring</a:t>
            </a:r>
            <a:br>
              <a:rPr lang="sl-SI" dirty="0"/>
            </a:br>
            <a:r>
              <a:rPr lang="sl-SI" sz="2800" spc="0" dirty="0">
                <a:solidFill>
                  <a:srgbClr val="00AEEF"/>
                </a:solidFill>
              </a:rPr>
              <a:t>(</a:t>
            </a:r>
            <a:r>
              <a:rPr lang="sl-SI" sz="2800" dirty="0"/>
              <a:t>TrekStor</a:t>
            </a:r>
            <a:r>
              <a:rPr lang="sl-SI" sz="2800" spc="0" dirty="0">
                <a:solidFill>
                  <a:srgbClr val="00AEEF"/>
                </a:solidFill>
              </a:rPr>
              <a:t>)</a:t>
            </a:r>
            <a:endParaRPr lang="en-US" sz="2800" spc="0" dirty="0">
              <a:solidFill>
                <a:srgbClr val="00AEEF"/>
              </a:solidFill>
            </a:endParaRPr>
          </a:p>
        </p:txBody>
      </p:sp>
      <p:pic>
        <p:nvPicPr>
          <p:cNvPr id="1030" name="Picture 6" descr="http://smartwatch.io/wp-content/uploads/2017/05/TrekSt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7246" y="760958"/>
            <a:ext cx="7143750" cy="536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98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en-US" dirty="0"/>
              <a:t>Patient record</a:t>
            </a:r>
          </a:p>
        </p:txBody>
      </p:sp>
      <p:pic>
        <p:nvPicPr>
          <p:cNvPr id="4" name="Picture 3"/>
          <p:cNvPicPr>
            <a:picLocks noChangeAspect="1"/>
          </p:cNvPicPr>
          <p:nvPr/>
        </p:nvPicPr>
        <p:blipFill>
          <a:blip r:embed="rId3"/>
          <a:stretch>
            <a:fillRect/>
          </a:stretch>
        </p:blipFill>
        <p:spPr>
          <a:xfrm>
            <a:off x="5642173" y="922976"/>
            <a:ext cx="6335101" cy="5384836"/>
          </a:xfrm>
          <a:prstGeom prst="rect">
            <a:avLst/>
          </a:prstGeom>
        </p:spPr>
      </p:pic>
    </p:spTree>
    <p:extLst>
      <p:ext uri="{BB962C8B-B14F-4D97-AF65-F5344CB8AC3E}">
        <p14:creationId xmlns:p14="http://schemas.microsoft.com/office/powerpoint/2010/main" val="2644613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en-US" dirty="0"/>
              <a:t>Appointments</a:t>
            </a:r>
          </a:p>
        </p:txBody>
      </p:sp>
      <p:pic>
        <p:nvPicPr>
          <p:cNvPr id="4" name="Picture 1" descr="booking.jpg"/>
          <p:cNvPicPr>
            <a:picLocks/>
          </p:cNvPicPr>
          <p:nvPr/>
        </p:nvPicPr>
        <p:blipFill rotWithShape="1">
          <a:blip r:embed="rId3">
            <a:extLst>
              <a:ext uri="{28A0092B-C50C-407E-A947-70E740481C1C}">
                <a14:useLocalDpi xmlns:a14="http://schemas.microsoft.com/office/drawing/2010/main" val="0"/>
              </a:ext>
            </a:extLst>
          </a:blip>
          <a:srcRect l="7190" r="17856" b="2"/>
          <a:stretch/>
        </p:blipFill>
        <p:spPr>
          <a:xfrm>
            <a:off x="5426149" y="0"/>
            <a:ext cx="7010326" cy="6994525"/>
          </a:xfrm>
          <a:prstGeom prst="rect">
            <a:avLst/>
          </a:prstGeom>
        </p:spPr>
      </p:pic>
    </p:spTree>
    <p:extLst>
      <p:ext uri="{BB962C8B-B14F-4D97-AF65-F5344CB8AC3E}">
        <p14:creationId xmlns:p14="http://schemas.microsoft.com/office/powerpoint/2010/main" val="4259633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jtrcek\Box Sync\Delo (jure.trcek@gmail.com)\Pasek (1)\NT konferenca\Untitled-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5869" y="1549093"/>
            <a:ext cx="9554318" cy="54454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a:t>Video communication</a:t>
            </a:r>
          </a:p>
        </p:txBody>
      </p:sp>
    </p:spTree>
    <p:extLst>
      <p:ext uri="{BB962C8B-B14F-4D97-AF65-F5344CB8AC3E}">
        <p14:creationId xmlns:p14="http://schemas.microsoft.com/office/powerpoint/2010/main" val="16433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68765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a:spLocks noGrp="1"/>
          </p:cNvSpPr>
          <p:nvPr>
            <p:ph type="title"/>
          </p:nvPr>
        </p:nvSpPr>
        <p:spPr>
          <a:xfrm>
            <a:off x="274701" y="2382057"/>
            <a:ext cx="8751848" cy="1835285"/>
          </a:xfrm>
        </p:spPr>
        <p:txBody>
          <a:bodyPr/>
          <a:lstStyle/>
          <a:p>
            <a:pPr fontAlgn="base"/>
            <a:r>
              <a:rPr lang="sl-SI" dirty="0"/>
              <a:t>Digitaly enabled</a:t>
            </a:r>
            <a:br>
              <a:rPr lang="sl-SI" dirty="0"/>
            </a:br>
            <a:r>
              <a:rPr lang="sl-SI" dirty="0"/>
              <a:t>Healthcare services</a:t>
            </a:r>
          </a:p>
        </p:txBody>
      </p:sp>
      <p:sp>
        <p:nvSpPr>
          <p:cNvPr id="3" name="Text Placeholder 4"/>
          <p:cNvSpPr>
            <a:spLocks noGrp="1"/>
          </p:cNvSpPr>
          <p:nvPr>
            <p:ph type="body" sz="quarter" idx="14"/>
          </p:nvPr>
        </p:nvSpPr>
        <p:spPr>
          <a:xfrm>
            <a:off x="273049" y="3929310"/>
            <a:ext cx="5657155" cy="1296144"/>
          </a:xfrm>
        </p:spPr>
        <p:txBody>
          <a:bodyPr/>
          <a:lstStyle/>
          <a:p>
            <a:r>
              <a:rPr lang="sl-SI" dirty="0">
                <a:solidFill>
                  <a:srgbClr val="FFFFFF"/>
                </a:solidFill>
              </a:rPr>
              <a:t>Matej Železnik</a:t>
            </a:r>
          </a:p>
          <a:p>
            <a:r>
              <a:rPr lang="sl-SI" sz="2400" dirty="0">
                <a:solidFill>
                  <a:srgbClr val="FFFFFF"/>
                </a:solidFill>
              </a:rPr>
              <a:t>vodja DevOps, Parsek d.o.o.</a:t>
            </a:r>
            <a:endParaRPr lang="en-US" sz="2400" dirty="0">
              <a:solidFill>
                <a:srgbClr val="FFFFFF"/>
              </a:solidFill>
            </a:endParaRPr>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The road to here</a:t>
            </a:r>
            <a:endParaRPr lang="en-US" sz="7200" dirty="0"/>
          </a:p>
        </p:txBody>
      </p:sp>
    </p:spTree>
    <p:extLst>
      <p:ext uri="{BB962C8B-B14F-4D97-AF65-F5344CB8AC3E}">
        <p14:creationId xmlns:p14="http://schemas.microsoft.com/office/powerpoint/2010/main" val="13111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503438" cy="1514261"/>
          </a:xfrm>
        </p:spPr>
        <p:txBody>
          <a:bodyPr/>
          <a:lstStyle/>
          <a:p>
            <a:r>
              <a:rPr lang="sl-SI" dirty="0"/>
              <a:t>Using open source software</a:t>
            </a:r>
            <a:endParaRPr lang="en-US" dirty="0"/>
          </a:p>
        </p:txBody>
      </p:sp>
      <p:pic>
        <p:nvPicPr>
          <p:cNvPr id="8" name="Picture 2" descr="https://upload.wikimedia.org/wikipedia/commons/thumb/3/35/Tux.svg/509px-Tux.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2293" y="760957"/>
            <a:ext cx="1832603" cy="216023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Image result for java logo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6269" y="3850356"/>
            <a:ext cx="2736304"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Image result for wildfl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2533" y="1193006"/>
            <a:ext cx="3370097" cy="101102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mage result for postgresql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5130" y="4330104"/>
            <a:ext cx="2857500"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633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r>
              <a:rPr lang="sl-SI" sz="4000" dirty="0">
                <a:gradFill>
                  <a:gsLst>
                    <a:gs pos="21538">
                      <a:schemeClr val="tx1"/>
                    </a:gs>
                    <a:gs pos="33000">
                      <a:schemeClr val="tx1"/>
                    </a:gs>
                  </a:gsLst>
                  <a:lin ang="5400000" scaled="0"/>
                </a:gradFill>
              </a:rPr>
              <a:t> </a:t>
            </a:r>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2057102"/>
            <a:ext cx="5655503" cy="2289858"/>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a:p>
            <a:pPr marL="0" indent="0">
              <a:buNone/>
            </a:pPr>
            <a:r>
              <a:rPr lang="sl-SI" dirty="0"/>
              <a:t>Traditionally conservative domain w/ </a:t>
            </a:r>
            <a:r>
              <a:rPr lang="sl-SI" dirty="0">
                <a:latin typeface="Segoe UI Semibold" panose="020B0702040204020203" pitchFamily="34" charset="0"/>
              </a:rPr>
              <a:t>high emphasis on security and privacy</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33099" y="674098"/>
            <a:ext cx="1626660" cy="1178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6136" y="2633166"/>
            <a:ext cx="2416300" cy="2411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0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5668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a:p>
            <a:pPr>
              <a:lnSpc>
                <a:spcPct val="150000"/>
              </a:lnSpc>
            </a:pPr>
            <a:r>
              <a:rPr lang="sl-SI" dirty="0"/>
              <a:t>Most systems are </a:t>
            </a:r>
            <a:r>
              <a:rPr lang="sl-SI" dirty="0">
                <a:latin typeface="Segoe UI Semibold" panose="020B0702040204020203" pitchFamily="34" charset="0"/>
              </a:rPr>
              <a:t>on premises and not interoperable</a:t>
            </a:r>
          </a:p>
          <a:p>
            <a:pPr>
              <a:lnSpc>
                <a:spcPct val="150000"/>
              </a:lnSpc>
            </a:pPr>
            <a:r>
              <a:rPr lang="sl-SI" dirty="0"/>
              <a:t>Started with </a:t>
            </a:r>
            <a:r>
              <a:rPr lang="sl-SI" dirty="0">
                <a:latin typeface="Segoe UI Semibold" panose="020B0702040204020203" pitchFamily="34" charset="0"/>
              </a:rPr>
              <a:t>interoperability</a:t>
            </a:r>
            <a:r>
              <a:rPr lang="sl-SI" dirty="0"/>
              <a:t> </a:t>
            </a:r>
            <a:r>
              <a:rPr lang="sl-SI" sz="2800" dirty="0"/>
              <a:t>(Parsek Health Service Bus)</a:t>
            </a:r>
            <a:endParaRPr lang="sl-SI" dirty="0"/>
          </a:p>
        </p:txBody>
      </p:sp>
    </p:spTree>
    <p:extLst>
      <p:ext uri="{BB962C8B-B14F-4D97-AF65-F5344CB8AC3E}">
        <p14:creationId xmlns:p14="http://schemas.microsoft.com/office/powerpoint/2010/main" val="702977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Standards for interoperability</a:t>
            </a:r>
            <a:endParaRPr lang="en-US" dirty="0"/>
          </a:p>
        </p:txBody>
      </p:sp>
      <p:pic>
        <p:nvPicPr>
          <p:cNvPr id="5" name="Picture 2" descr="C:\Users\jtrcek\Box Sync\Delo (jure.trcek@gmail.com)\Pasek (1)\NT konferenca\MAteriali od Železnika\logos\HL7_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6469" y="4649390"/>
            <a:ext cx="1584176" cy="16343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jtrcek\Box Sync\Delo (jure.trcek@gmail.com)\Pasek (1)\NT konferenca\MAteriali od Železnika\logos\IHE_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7310" y="2921198"/>
            <a:ext cx="3024336" cy="8244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jtrcek\Box Sync\Delo (jure.trcek@gmail.com)\Pasek (1)\NT konferenca\MAteriali od Železnika\logos\FHIR_log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1174" y="0"/>
            <a:ext cx="4549611" cy="2705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387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518534"/>
            <a:ext cx="4503438" cy="1957459"/>
          </a:xfrm>
        </p:spPr>
        <p:txBody>
          <a:bodyPr/>
          <a:lstStyle/>
          <a:p>
            <a:r>
              <a:rPr lang="sl-SI" dirty="0"/>
              <a:t>Rocking Connectathon </a:t>
            </a:r>
            <a:br>
              <a:rPr lang="sl-SI" dirty="0"/>
            </a:br>
            <a:r>
              <a:rPr lang="sl-SI" sz="3200" dirty="0"/>
              <a:t>(3. – 7. 4., Venice)</a:t>
            </a:r>
            <a:endParaRPr lang="en-US" sz="3200" dirty="0"/>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r="5577"/>
          <a:stretch/>
        </p:blipFill>
        <p:spPr>
          <a:xfrm>
            <a:off x="4798834" y="1265014"/>
            <a:ext cx="7494270" cy="4464496"/>
          </a:xfrm>
          <a:prstGeom prst="rect">
            <a:avLst/>
          </a:prstGeom>
        </p:spPr>
      </p:pic>
    </p:spTree>
    <p:extLst>
      <p:ext uri="{BB962C8B-B14F-4D97-AF65-F5344CB8AC3E}">
        <p14:creationId xmlns:p14="http://schemas.microsoft.com/office/powerpoint/2010/main" val="114759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Vitaly Health Platform</a:t>
            </a:r>
            <a:endParaRPr lang="en-US" sz="7200" dirty="0"/>
          </a:p>
        </p:txBody>
      </p:sp>
    </p:spTree>
    <p:extLst>
      <p:ext uri="{BB962C8B-B14F-4D97-AF65-F5344CB8AC3E}">
        <p14:creationId xmlns:p14="http://schemas.microsoft.com/office/powerpoint/2010/main" val="1318096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3120854"/>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a:p>
            <a:pPr>
              <a:lnSpc>
                <a:spcPct val="100000"/>
              </a:lnSpc>
            </a:pPr>
            <a:r>
              <a:rPr lang="sl-SI" dirty="0">
                <a:latin typeface="Segoe UI Semibold" panose="020B0702040204020203" pitchFamily="34" charset="0"/>
              </a:rPr>
              <a:t>Connecting systems is not enough</a:t>
            </a:r>
            <a:r>
              <a:rPr lang="sl-SI" dirty="0"/>
              <a:t>, users must be added to the equation</a:t>
            </a:r>
          </a:p>
          <a:p>
            <a:pPr>
              <a:lnSpc>
                <a:spcPct val="100000"/>
              </a:lnSpc>
            </a:pPr>
            <a:r>
              <a:rPr lang="sl-SI" dirty="0">
                <a:latin typeface="Segoe UI Semibold" panose="020B0702040204020203" pitchFamily="34" charset="0"/>
              </a:rPr>
              <a:t>Birth of Vitaly Health Platform </a:t>
            </a:r>
            <a:r>
              <a:rPr lang="sl-SI" dirty="0"/>
              <a:t>– natural extension of healthcare middleware.</a:t>
            </a:r>
          </a:p>
        </p:txBody>
      </p:sp>
    </p:spTree>
    <p:extLst>
      <p:ext uri="{BB962C8B-B14F-4D97-AF65-F5344CB8AC3E}">
        <p14:creationId xmlns:p14="http://schemas.microsoft.com/office/powerpoint/2010/main" val="4143969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sl-SI" dirty="0"/>
              <a:t>The solution becomes</a:t>
            </a:r>
            <a:br>
              <a:rPr lang="sl-SI" dirty="0"/>
            </a:br>
            <a:r>
              <a:rPr lang="sl-SI" dirty="0"/>
              <a:t>complex</a:t>
            </a:r>
            <a:endParaRPr lang="en-US" sz="7200" dirty="0"/>
          </a:p>
        </p:txBody>
      </p:sp>
    </p:spTree>
    <p:extLst>
      <p:ext uri="{BB962C8B-B14F-4D97-AF65-F5344CB8AC3E}">
        <p14:creationId xmlns:p14="http://schemas.microsoft.com/office/powerpoint/2010/main" val="98352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622256"/>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a:lnSpc>
                <a:spcPct val="100000"/>
              </a:lnSpc>
            </a:pPr>
            <a:r>
              <a:rPr lang="sl-SI" dirty="0">
                <a:latin typeface="Segoe UI Semibold" panose="020B0702040204020203" pitchFamily="34" charset="0"/>
              </a:rPr>
              <a:t>Multi tier solution </a:t>
            </a:r>
            <a:r>
              <a:rPr lang="sl-SI" dirty="0"/>
              <a:t>with highly modular architecture</a:t>
            </a:r>
          </a:p>
          <a:p>
            <a:pPr>
              <a:lnSpc>
                <a:spcPct val="100000"/>
              </a:lnSpc>
            </a:pPr>
            <a:r>
              <a:rPr lang="sl-SI" dirty="0">
                <a:latin typeface="Segoe UI Semibold" panose="020B0702040204020203" pitchFamily="34" charset="0"/>
              </a:rPr>
              <a:t>High Availability by design</a:t>
            </a:r>
            <a:r>
              <a:rPr lang="sl-SI" dirty="0"/>
              <a:t>, individual tiers are independently scalable</a:t>
            </a:r>
          </a:p>
        </p:txBody>
      </p:sp>
    </p:spTree>
    <p:extLst>
      <p:ext uri="{BB962C8B-B14F-4D97-AF65-F5344CB8AC3E}">
        <p14:creationId xmlns:p14="http://schemas.microsoft.com/office/powerpoint/2010/main" val="1819184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4007251"/>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r>
              <a:rPr lang="sl-SI" dirty="0"/>
              <a:t>Minimum standalone HA </a:t>
            </a:r>
            <a:r>
              <a:rPr lang="sl-SI" dirty="0">
                <a:latin typeface="Segoe UI Semibold" panose="020B0702040204020203" pitchFamily="34" charset="0"/>
              </a:rPr>
              <a:t>setup comprised of 15 virtual servers</a:t>
            </a:r>
          </a:p>
          <a:p>
            <a:pPr>
              <a:lnSpc>
                <a:spcPct val="100000"/>
              </a:lnSpc>
            </a:pPr>
            <a:r>
              <a:rPr lang="sl-SI" dirty="0"/>
              <a:t>Multiple dev/test/stage environments, separate environments for demos/marketing</a:t>
            </a:r>
          </a:p>
          <a:p>
            <a:pPr>
              <a:lnSpc>
                <a:spcPct val="150000"/>
              </a:lnSpc>
            </a:pPr>
            <a:r>
              <a:rPr lang="sl-SI" dirty="0">
                <a:latin typeface="Segoe UI Semibold" panose="020B0702040204020203" pitchFamily="34" charset="0"/>
              </a:rPr>
              <a:t>Manual maintenance</a:t>
            </a:r>
            <a:r>
              <a:rPr lang="sl-SI" dirty="0"/>
              <a:t> becomes </a:t>
            </a:r>
            <a:r>
              <a:rPr lang="sl-SI" dirty="0">
                <a:latin typeface="Segoe UI Semibold" panose="020B0702040204020203" pitchFamily="34" charset="0"/>
              </a:rPr>
              <a:t>„practically“ impossible</a:t>
            </a:r>
          </a:p>
        </p:txBody>
      </p:sp>
    </p:spTree>
    <p:extLst>
      <p:ext uri="{BB962C8B-B14F-4D97-AF65-F5344CB8AC3E}">
        <p14:creationId xmlns:p14="http://schemas.microsoft.com/office/powerpoint/2010/main" val="2675095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1181862"/>
          </a:xfrm>
        </p:spPr>
        <p:txBody>
          <a:bodyPr/>
          <a:lstStyle/>
          <a:p>
            <a:r>
              <a:rPr lang="sl-SI" dirty="0"/>
              <a:t>DevOps to the rescue</a:t>
            </a:r>
            <a:endParaRPr lang="en-US" sz="7200" dirty="0"/>
          </a:p>
        </p:txBody>
      </p:sp>
    </p:spTree>
    <p:extLst>
      <p:ext uri="{BB962C8B-B14F-4D97-AF65-F5344CB8AC3E}">
        <p14:creationId xmlns:p14="http://schemas.microsoft.com/office/powerpoint/2010/main" val="406283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5019651" y="5708154"/>
            <a:ext cx="7416824" cy="128637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2201118"/>
            <a:ext cx="4215343" cy="25114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lnSpc>
                <a:spcPct val="100000"/>
              </a:lnSpc>
              <a:buNone/>
            </a:pPr>
            <a:r>
              <a:rPr lang="sl-SI" dirty="0">
                <a:latin typeface="Segoe UI Semibold" panose="020B0702040204020203" pitchFamily="34" charset="0"/>
              </a:rPr>
              <a:t>Automatization and configuration </a:t>
            </a:r>
            <a:r>
              <a:rPr lang="sl-SI" dirty="0"/>
              <a:t>management</a:t>
            </a:r>
          </a:p>
        </p:txBody>
      </p:sp>
      <p:pic>
        <p:nvPicPr>
          <p:cNvPr id="2050" name="Picture 2" descr="Browserpreview tmp"/>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70165" y="1553046"/>
            <a:ext cx="6240693" cy="46805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415329" y="6521598"/>
            <a:ext cx="2491539" cy="420115"/>
          </a:xfrm>
          <a:prstGeom prst="rect">
            <a:avLst/>
          </a:prstGeom>
          <a:noFill/>
        </p:spPr>
        <p:txBody>
          <a:bodyPr wrap="square" lIns="182880" tIns="146304" rIns="182880" bIns="146304" rtlCol="0">
            <a:spAutoFit/>
          </a:bodyPr>
          <a:lstStyle/>
          <a:p>
            <a:pPr algn="r">
              <a:lnSpc>
                <a:spcPct val="90000"/>
              </a:lnSpc>
              <a:spcAft>
                <a:spcPts val="600"/>
              </a:spcAft>
            </a:pPr>
            <a:r>
              <a:rPr lang="sl-SI" sz="800" dirty="0">
                <a:gradFill>
                  <a:gsLst>
                    <a:gs pos="2917">
                      <a:schemeClr val="tx1"/>
                    </a:gs>
                    <a:gs pos="30000">
                      <a:schemeClr val="tx1"/>
                    </a:gs>
                  </a:gsLst>
                  <a:lin ang="5400000" scaled="0"/>
                </a:gradFill>
                <a:latin typeface="+mj-lt"/>
              </a:rPr>
              <a:t>Copyright by Jorge R Canedo Estrada</a:t>
            </a:r>
          </a:p>
        </p:txBody>
      </p:sp>
    </p:spTree>
    <p:extLst>
      <p:ext uri="{BB962C8B-B14F-4D97-AF65-F5344CB8AC3E}">
        <p14:creationId xmlns:p14="http://schemas.microsoft.com/office/powerpoint/2010/main" val="906319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019934"/>
            <a:ext cx="4892040" cy="2954655"/>
          </a:xfrm>
        </p:spPr>
        <p:txBody>
          <a:bodyPr/>
          <a:lstStyle/>
          <a:p>
            <a:r>
              <a:rPr lang="en-US" sz="4000" dirty="0" err="1"/>
              <a:t>Ansible</a:t>
            </a:r>
            <a:r>
              <a:rPr lang="en-US" sz="4000" dirty="0"/>
              <a:t> is a configuration management tool comparable to </a:t>
            </a:r>
            <a:r>
              <a:rPr lang="en-US" sz="4000" dirty="0">
                <a:latin typeface="Segoe UI Semibold" panose="020B0702040204020203" pitchFamily="34" charset="0"/>
              </a:rPr>
              <a:t>Chef, Puppet, Salt</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309" r="14905"/>
          <a:stretch/>
        </p:blipFill>
        <p:spPr>
          <a:xfrm>
            <a:off x="5210126" y="2112628"/>
            <a:ext cx="7226350" cy="3040818"/>
          </a:xfrm>
          <a:prstGeom prst="rect">
            <a:avLst/>
          </a:prstGeom>
        </p:spPr>
      </p:pic>
    </p:spTree>
    <p:extLst>
      <p:ext uri="{BB962C8B-B14F-4D97-AF65-F5344CB8AC3E}">
        <p14:creationId xmlns:p14="http://schemas.microsoft.com/office/powerpoint/2010/main" val="2627710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1558270"/>
            <a:ext cx="4892040" cy="3877985"/>
          </a:xfrm>
        </p:spPr>
        <p:txBody>
          <a:bodyPr/>
          <a:lstStyle/>
          <a:p>
            <a:pPr>
              <a:lnSpc>
                <a:spcPct val="100000"/>
              </a:lnSpc>
            </a:pPr>
            <a:r>
              <a:rPr lang="sl-SI" sz="4000" dirty="0"/>
              <a:t>VMs are provisioned manually, </a:t>
            </a:r>
            <a:r>
              <a:rPr lang="sl-SI" sz="4000" dirty="0">
                <a:latin typeface="Segoe UI Semibold" panose="020B0702040204020203" pitchFamily="34" charset="0"/>
              </a:rPr>
              <a:t>configuration and deployment are automated using Ansible</a:t>
            </a: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3685" r="3685"/>
          <a:stretch>
            <a:fillRect/>
          </a:stretch>
        </p:blipFill>
        <p:spPr>
          <a:prstGeom prst="rect">
            <a:avLst/>
          </a:prstGeom>
        </p:spPr>
      </p:pic>
    </p:spTree>
    <p:extLst>
      <p:ext uri="{BB962C8B-B14F-4D97-AF65-F5344CB8AC3E}">
        <p14:creationId xmlns:p14="http://schemas.microsoft.com/office/powerpoint/2010/main" val="334225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5668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r>
              <a:rPr lang="sl-SI" dirty="0">
                <a:latin typeface="Segoe UI Semibold" panose="020B0702040204020203" pitchFamily="34" charset="0"/>
              </a:rPr>
              <a:t>Tasks</a:t>
            </a:r>
            <a:r>
              <a:rPr lang="sl-SI" dirty="0"/>
              <a:t> can be </a:t>
            </a:r>
            <a:r>
              <a:rPr lang="sl-SI" dirty="0">
                <a:latin typeface="Segoe UI Semibold" panose="020B0702040204020203" pitchFamily="34" charset="0"/>
              </a:rPr>
              <a:t>run from a central location</a:t>
            </a:r>
          </a:p>
          <a:p>
            <a:r>
              <a:rPr lang="sl-SI" dirty="0"/>
              <a:t>As easy as clicking a button – </a:t>
            </a:r>
            <a:r>
              <a:rPr lang="sl-SI" dirty="0">
                <a:latin typeface="Segoe UI Semibold" panose="020B0702040204020203" pitchFamily="34" charset="0"/>
              </a:rPr>
              <a:t>literal „one-click“* deploy</a:t>
            </a:r>
          </a:p>
          <a:p>
            <a:endParaRPr lang="sl-SI" dirty="0">
              <a:latin typeface="Segoe UI Semibold" panose="020B0702040204020203" pitchFamily="34" charset="0"/>
            </a:endParaRPr>
          </a:p>
        </p:txBody>
      </p:sp>
      <p:pic>
        <p:nvPicPr>
          <p:cNvPr id="4" name="Picture 3"/>
          <p:cNvPicPr>
            <a:picLocks noChangeAspect="1"/>
          </p:cNvPicPr>
          <p:nvPr/>
        </p:nvPicPr>
        <p:blipFill>
          <a:blip r:embed="rId3"/>
          <a:stretch>
            <a:fillRect/>
          </a:stretch>
        </p:blipFill>
        <p:spPr>
          <a:xfrm>
            <a:off x="274702" y="3803888"/>
            <a:ext cx="11888787" cy="1145402"/>
          </a:xfrm>
          <a:prstGeom prst="rect">
            <a:avLst/>
          </a:prstGeom>
        </p:spPr>
      </p:pic>
    </p:spTree>
    <p:extLst>
      <p:ext uri="{BB962C8B-B14F-4D97-AF65-F5344CB8AC3E}">
        <p14:creationId xmlns:p14="http://schemas.microsoft.com/office/powerpoint/2010/main" val="1265173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1957459"/>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lnSpc>
                <a:spcPct val="100000"/>
              </a:lnSpc>
              <a:buNone/>
            </a:pPr>
            <a:r>
              <a:rPr lang="sl-SI" dirty="0"/>
              <a:t>At this point, </a:t>
            </a:r>
            <a:r>
              <a:rPr lang="sl-SI" dirty="0">
                <a:latin typeface="Segoe UI Semibold" panose="020B0702040204020203" pitchFamily="34" charset="0"/>
              </a:rPr>
              <a:t>still mostly based on „classic“ virtualization</a:t>
            </a:r>
            <a:r>
              <a:rPr lang="sl-SI" dirty="0"/>
              <a:t>. Clients have existing infrastructure that must be utilized</a:t>
            </a:r>
          </a:p>
        </p:txBody>
      </p:sp>
    </p:spTree>
    <p:extLst>
      <p:ext uri="{BB962C8B-B14F-4D97-AF65-F5344CB8AC3E}">
        <p14:creationId xmlns:p14="http://schemas.microsoft.com/office/powerpoint/2010/main" val="4207013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3176254"/>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a:lnSpc>
                <a:spcPct val="100000"/>
              </a:lnSpc>
            </a:pPr>
            <a:r>
              <a:rPr lang="sl-SI" dirty="0"/>
              <a:t>Starting to look at </a:t>
            </a:r>
            <a:r>
              <a:rPr lang="sl-SI" dirty="0">
                <a:latin typeface="Segoe UI Semibold" panose="020B0702040204020203" pitchFamily="34" charset="0"/>
              </a:rPr>
              <a:t>Terraform for infrastructure </a:t>
            </a:r>
            <a:r>
              <a:rPr lang="sl-SI" dirty="0"/>
              <a:t>configuration</a:t>
            </a:r>
          </a:p>
          <a:p>
            <a:pPr>
              <a:lnSpc>
                <a:spcPct val="100000"/>
              </a:lnSpc>
            </a:pPr>
            <a:r>
              <a:rPr lang="sl-SI" dirty="0"/>
              <a:t>Infrastructure as Code – </a:t>
            </a:r>
            <a:r>
              <a:rPr lang="sl-SI" dirty="0">
                <a:latin typeface="Segoe UI Semibold" panose="020B0702040204020203" pitchFamily="34" charset="0"/>
              </a:rPr>
              <a:t>segment your configurations and reuse components</a:t>
            </a:r>
            <a:endParaRPr lang="sl-SI" dirty="0"/>
          </a:p>
        </p:txBody>
      </p:sp>
    </p:spTree>
    <p:extLst>
      <p:ext uri="{BB962C8B-B14F-4D97-AF65-F5344CB8AC3E}">
        <p14:creationId xmlns:p14="http://schemas.microsoft.com/office/powerpoint/2010/main" val="97846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1846659"/>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First cloud installation – we use </a:t>
            </a:r>
            <a:r>
              <a:rPr lang="sl-SI" dirty="0">
                <a:latin typeface="Segoe UI Semibold" panose="020B0702040204020203" pitchFamily="34" charset="0"/>
              </a:rPr>
              <a:t>Terraform to automate entire infrastructure</a:t>
            </a:r>
          </a:p>
        </p:txBody>
      </p:sp>
    </p:spTree>
    <p:extLst>
      <p:ext uri="{BB962C8B-B14F-4D97-AF65-F5344CB8AC3E}">
        <p14:creationId xmlns:p14="http://schemas.microsoft.com/office/powerpoint/2010/main" val="2294567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625054"/>
            <a:ext cx="5223455" cy="3914918"/>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lnSpc>
                <a:spcPct val="100000"/>
              </a:lnSpc>
              <a:buNone/>
            </a:pPr>
            <a:r>
              <a:rPr lang="sl-SI" dirty="0"/>
              <a:t>All the configuration is versioned within GitLab. </a:t>
            </a:r>
            <a:r>
              <a:rPr lang="sl-SI" dirty="0">
                <a:latin typeface="Segoe UI Semibold" panose="020B0702040204020203" pitchFamily="34" charset="0"/>
              </a:rPr>
              <a:t>Modifiying it is simple</a:t>
            </a:r>
            <a:r>
              <a:rPr lang="sl-SI" dirty="0"/>
              <a:t> </a:t>
            </a:r>
            <a:r>
              <a:rPr lang="sl-SI" sz="2400" dirty="0"/>
              <a:t>(for instance, adding resources, adding nodes)</a:t>
            </a:r>
            <a:endParaRPr lang="sl-SI" dirty="0">
              <a:latin typeface="Segoe UI Semibold" panose="020B0702040204020203" pitchFamily="34" charset="0"/>
            </a:endParaRPr>
          </a:p>
          <a:p>
            <a:pPr marL="0" indent="0">
              <a:lnSpc>
                <a:spcPct val="100000"/>
              </a:lnSpc>
              <a:buNone/>
            </a:pPr>
            <a:endParaRPr lang="sl-SI" dirty="0">
              <a:latin typeface="Segoe UI Semibold" panose="020B0702040204020203"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285" y="1762652"/>
            <a:ext cx="4631123" cy="3777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4332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2"/>
          <p:cNvSpPr txBox="1">
            <a:spLocks/>
          </p:cNvSpPr>
          <p:nvPr/>
        </p:nvSpPr>
        <p:spPr>
          <a:xfrm>
            <a:off x="274702" y="1749433"/>
            <a:ext cx="5511488" cy="25668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SI" dirty="0">
                <a:latin typeface="Segoe UI Semibold" panose="020B0702040204020203" pitchFamily="34" charset="0"/>
              </a:rPr>
              <a:t>Terraform providers </a:t>
            </a:r>
            <a:r>
              <a:rPr lang="sl-SI" sz="2800" dirty="0">
                <a:solidFill>
                  <a:schemeClr val="tx1">
                    <a:lumMod val="60000"/>
                    <a:lumOff val="40000"/>
                  </a:schemeClr>
                </a:solidFill>
              </a:rPr>
              <a:t>(components which communicate with IaaS, PaaS or SaaS APIs)</a:t>
            </a:r>
            <a:r>
              <a:rPr lang="sl-SI" sz="2800" dirty="0"/>
              <a:t> </a:t>
            </a:r>
            <a:r>
              <a:rPr lang="sl-SI" dirty="0"/>
              <a:t>exist for a number of different platforms</a:t>
            </a:r>
          </a:p>
        </p:txBody>
      </p:sp>
      <p:pic>
        <p:nvPicPr>
          <p:cNvPr id="7172" name="Picture 4" descr="Image result for AWS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8246" y="712953"/>
            <a:ext cx="2448272" cy="163218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CloudStack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7088" y="2772252"/>
            <a:ext cx="3047858" cy="1204254"/>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Digital Ocean 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50685" y="2531416"/>
            <a:ext cx="1685925" cy="1685926"/>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Heroku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7088" y="712953"/>
            <a:ext cx="2930570" cy="14652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bwMode="auto">
          <a:xfrm>
            <a:off x="5426149" y="5513486"/>
            <a:ext cx="7010326" cy="1481039"/>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pic>
        <p:nvPicPr>
          <p:cNvPr id="7170" name="Picture 2" descr="Image result for azure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2653" y="5153446"/>
            <a:ext cx="2265104" cy="864096"/>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OpenStack logo"/>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49588" y="5137071"/>
            <a:ext cx="2781017" cy="806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154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1181862"/>
          </a:xfrm>
        </p:spPr>
        <p:txBody>
          <a:bodyPr/>
          <a:lstStyle/>
          <a:p>
            <a:r>
              <a:rPr lang="sl-SI" dirty="0"/>
              <a:t>Deploying to the cloud</a:t>
            </a:r>
            <a:endParaRPr lang="en-US" sz="7200" dirty="0"/>
          </a:p>
        </p:txBody>
      </p:sp>
    </p:spTree>
    <p:extLst>
      <p:ext uri="{BB962C8B-B14F-4D97-AF65-F5344CB8AC3E}">
        <p14:creationId xmlns:p14="http://schemas.microsoft.com/office/powerpoint/2010/main" val="1805679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3453253"/>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From the point of view of DevOps, </a:t>
            </a:r>
            <a:r>
              <a:rPr lang="sl-SI" dirty="0">
                <a:latin typeface="Segoe UI Semibold" panose="020B0702040204020203" pitchFamily="34" charset="0"/>
              </a:rPr>
              <a:t>automation is in most cases simpler</a:t>
            </a:r>
            <a:r>
              <a:rPr lang="sl-SI" dirty="0"/>
              <a:t>. Most providers offer very well defined and powerful APIs, which enable all actions possible with the infrastructure</a:t>
            </a:r>
          </a:p>
          <a:p>
            <a:pPr marL="0" indent="0">
              <a:buNone/>
            </a:pPr>
            <a:endParaRPr lang="sl-SI" dirty="0">
              <a:latin typeface="Segoe UI Semibold" panose="020B0702040204020203" pitchFamily="34" charset="0"/>
            </a:endParaRPr>
          </a:p>
        </p:txBody>
      </p:sp>
    </p:spTree>
    <p:extLst>
      <p:ext uri="{BB962C8B-B14F-4D97-AF65-F5344CB8AC3E}">
        <p14:creationId xmlns:p14="http://schemas.microsoft.com/office/powerpoint/2010/main" val="3348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3452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Working from an existing infrastructure plan and deployment plan, we prepared a working plan and </a:t>
            </a:r>
            <a:r>
              <a:rPr lang="sl-SI" dirty="0">
                <a:latin typeface="Segoe UI Semibold" panose="020B0702040204020203" pitchFamily="34" charset="0"/>
              </a:rPr>
              <a:t>deployed to Azure within one day</a:t>
            </a:r>
          </a:p>
        </p:txBody>
      </p:sp>
    </p:spTree>
    <p:extLst>
      <p:ext uri="{BB962C8B-B14F-4D97-AF65-F5344CB8AC3E}">
        <p14:creationId xmlns:p14="http://schemas.microsoft.com/office/powerpoint/2010/main" val="60255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4339650"/>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Vitaly Health Platform has a middleware layer, which connects to various external services (hospital information systems, e-prescription systems, terminology servers, video collaboration systems...). All these connections require additional network configuration (access control lists, secure tunnels...), which is all contained within the infrastructure configuration</a:t>
            </a:r>
          </a:p>
        </p:txBody>
      </p:sp>
    </p:spTree>
    <p:extLst>
      <p:ext uri="{BB962C8B-B14F-4D97-AF65-F5344CB8AC3E}">
        <p14:creationId xmlns:p14="http://schemas.microsoft.com/office/powerpoint/2010/main" val="2355348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1846659"/>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Healthcare has been historically cautious when it comes to cloud solutions</a:t>
            </a:r>
          </a:p>
        </p:txBody>
      </p:sp>
    </p:spTree>
    <p:extLst>
      <p:ext uri="{BB962C8B-B14F-4D97-AF65-F5344CB8AC3E}">
        <p14:creationId xmlns:p14="http://schemas.microsoft.com/office/powerpoint/2010/main" val="3800001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3452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With companies like Microsoft now providing geo-politically located cloud infrastructure with local security legislature compliance, </a:t>
            </a:r>
            <a:r>
              <a:rPr lang="sl-SI" dirty="0">
                <a:latin typeface="Segoe UI Semibold" panose="020B0702040204020203" pitchFamily="34" charset="0"/>
              </a:rPr>
              <a:t>it is finally time to start using the offerings</a:t>
            </a:r>
          </a:p>
        </p:txBody>
      </p:sp>
    </p:spTree>
    <p:extLst>
      <p:ext uri="{BB962C8B-B14F-4D97-AF65-F5344CB8AC3E}">
        <p14:creationId xmlns:p14="http://schemas.microsoft.com/office/powerpoint/2010/main" val="4115474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1181862"/>
          </a:xfrm>
        </p:spPr>
        <p:txBody>
          <a:bodyPr/>
          <a:lstStyle/>
          <a:p>
            <a:r>
              <a:rPr lang="sl-SI" dirty="0"/>
              <a:t>Conclusion</a:t>
            </a:r>
            <a:endParaRPr lang="en-US" sz="7200" dirty="0"/>
          </a:p>
        </p:txBody>
      </p:sp>
    </p:spTree>
    <p:extLst>
      <p:ext uri="{BB962C8B-B14F-4D97-AF65-F5344CB8AC3E}">
        <p14:creationId xmlns:p14="http://schemas.microsoft.com/office/powerpoint/2010/main" val="789773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843855"/>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Cloud provided services, coupled with Infrastructure as Code principles and automation </a:t>
            </a:r>
            <a:r>
              <a:rPr lang="sl-SI" dirty="0">
                <a:latin typeface="Segoe UI Semibold" panose="020B0702040204020203" pitchFamily="34" charset="0"/>
              </a:rPr>
              <a:t>result in a maximally flexible solution</a:t>
            </a:r>
            <a:r>
              <a:rPr lang="sl-SI" dirty="0"/>
              <a:t> – the solution is able to adapt to real world usage and load – </a:t>
            </a:r>
            <a:r>
              <a:rPr lang="sl-SI" dirty="0">
                <a:latin typeface="Segoe UI Semibold" panose="020B0702040204020203" pitchFamily="34" charset="0"/>
              </a:rPr>
              <a:t>optimizing costs and availability</a:t>
            </a:r>
          </a:p>
        </p:txBody>
      </p:sp>
    </p:spTree>
    <p:extLst>
      <p:ext uri="{BB962C8B-B14F-4D97-AF65-F5344CB8AC3E}">
        <p14:creationId xmlns:p14="http://schemas.microsoft.com/office/powerpoint/2010/main" val="3754675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3452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As solutions and the supporting infrastructure grow in complexity, </a:t>
            </a:r>
            <a:r>
              <a:rPr lang="sl-SI" dirty="0">
                <a:latin typeface="Segoe UI Semibold" panose="020B0702040204020203" pitchFamily="34" charset="0"/>
              </a:rPr>
              <a:t>configuration management and automation become „must haves“</a:t>
            </a:r>
          </a:p>
        </p:txBody>
      </p:sp>
    </p:spTree>
    <p:extLst>
      <p:ext uri="{BB962C8B-B14F-4D97-AF65-F5344CB8AC3E}">
        <p14:creationId xmlns:p14="http://schemas.microsoft.com/office/powerpoint/2010/main" val="3812914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74639" y="295274"/>
            <a:ext cx="11889564" cy="917575"/>
          </a:xfrm>
        </p:spPr>
        <p:txBody>
          <a:bodyPr/>
          <a:lstStyle/>
          <a:p>
            <a:endParaRPr lang="en-US" sz="4000" dirty="0">
              <a:gradFill>
                <a:gsLst>
                  <a:gs pos="21538">
                    <a:schemeClr val="tx1"/>
                  </a:gs>
                  <a:gs pos="33000">
                    <a:schemeClr val="tx1"/>
                  </a:gs>
                </a:gsLst>
                <a:lin ang="5400000" scaled="0"/>
              </a:gradFill>
            </a:endParaRPr>
          </a:p>
        </p:txBody>
      </p:sp>
      <p:sp>
        <p:nvSpPr>
          <p:cNvPr id="6" name="Text Placeholder 2"/>
          <p:cNvSpPr txBox="1">
            <a:spLocks/>
          </p:cNvSpPr>
          <p:nvPr/>
        </p:nvSpPr>
        <p:spPr>
          <a:xfrm>
            <a:off x="274702" y="1211287"/>
            <a:ext cx="11888787" cy="2345257"/>
          </a:xfrm>
          <a:prstGeom prst="rect">
            <a:avLst/>
          </a:prstGeom>
        </p:spPr>
        <p:txBody>
          <a:bodyPr vert="horz" wrap="square" lIns="146304" tIns="91440" rIns="146304" bIns="91440"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00000"/>
              </a:lnSpc>
            </a:pPr>
            <a:endParaRPr lang="en-US" dirty="0"/>
          </a:p>
          <a:p>
            <a:pPr marL="0" indent="0">
              <a:buNone/>
            </a:pPr>
            <a:r>
              <a:rPr lang="sl-SI" dirty="0"/>
              <a:t>Using tools like Terraform, which „talk“ to cloud APIs</a:t>
            </a:r>
            <a:r>
              <a:rPr lang="sl-SI" dirty="0">
                <a:latin typeface="Segoe UI Semibold" panose="020B0702040204020203" pitchFamily="34" charset="0"/>
              </a:rPr>
              <a:t>, the response</a:t>
            </a:r>
            <a:r>
              <a:rPr lang="sl-SI" dirty="0"/>
              <a:t> to changing requirements or installation of new solutions is </a:t>
            </a:r>
            <a:r>
              <a:rPr lang="sl-SI" dirty="0">
                <a:latin typeface="Segoe UI Semibold" panose="020B0702040204020203" pitchFamily="34" charset="0"/>
              </a:rPr>
              <a:t>much faster and much more manageable</a:t>
            </a:r>
          </a:p>
        </p:txBody>
      </p:sp>
    </p:spTree>
    <p:extLst>
      <p:ext uri="{BB962C8B-B14F-4D97-AF65-F5344CB8AC3E}">
        <p14:creationId xmlns:p14="http://schemas.microsoft.com/office/powerpoint/2010/main" val="1223396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2716D1C7-D44D-4D49-863E-F0DF88A9D53A}" vid="{F5901DD6-41EA-43D3-B4D6-D0C39342807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630a2e83-186a-4a0f-ab27-bee8a8096abc"/>
    <ds:schemaRef ds:uri="http://purl.org/dc/dcmitype/"/>
    <ds:schemaRef ds:uri="http://schemas.microsoft.com/office/2006/documentManagement/types"/>
    <ds:schemaRef ds:uri="http://www.w3.org/XML/1998/namespace"/>
    <ds:schemaRef ds:uri="http://purl.org/dc/terms/"/>
    <ds:schemaRef ds:uri="http://schemas.openxmlformats.org/package/2006/metadata/core-properties"/>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NTK_2017_ppt</Template>
  <TotalTime>2246</TotalTime>
  <Words>3347</Words>
  <Application>Microsoft Office PowerPoint</Application>
  <PresentationFormat>Custom</PresentationFormat>
  <Paragraphs>298</Paragraphs>
  <Slides>53</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Consolas</vt:lpstr>
      <vt:lpstr>Segoe UI</vt:lpstr>
      <vt:lpstr>Segoe UI Light</vt:lpstr>
      <vt:lpstr>Segoe UI Semibold</vt:lpstr>
      <vt:lpstr>Segoe UI Semilight</vt:lpstr>
      <vt:lpstr>Wingdings</vt:lpstr>
      <vt:lpstr>MS_WinDays17_PPT_template</vt:lpstr>
      <vt:lpstr>PowerPoint Presentation</vt:lpstr>
      <vt:lpstr>Digitaly enabled Healthcare services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AOK – German insurance company</vt:lpstr>
      <vt:lpstr>AI Care – Senior care platform</vt:lpstr>
      <vt:lpstr>Personal profile</vt:lpstr>
      <vt:lpstr>E-Prescription</vt:lpstr>
      <vt:lpstr>Remote patient monitoring</vt:lpstr>
      <vt:lpstr>Remote patient monitoring (TrekStor)</vt:lpstr>
      <vt:lpstr>Patient record</vt:lpstr>
      <vt:lpstr>Appointments</vt:lpstr>
      <vt:lpstr>Video communication</vt:lpstr>
      <vt:lpstr>PowerPoint Presentation</vt:lpstr>
      <vt:lpstr>Digitaly enabled Healthcare services</vt:lpstr>
      <vt:lpstr>The road to here</vt:lpstr>
      <vt:lpstr>Using open source software</vt:lpstr>
      <vt:lpstr> </vt:lpstr>
      <vt:lpstr>PowerPoint Presentation</vt:lpstr>
      <vt:lpstr>Standards for interoperability</vt:lpstr>
      <vt:lpstr>Rocking Connectathon  (3. – 7. 4., Venice)</vt:lpstr>
      <vt:lpstr>Vitaly Health Platform</vt:lpstr>
      <vt:lpstr>PowerPoint Presentation</vt:lpstr>
      <vt:lpstr>The solution becomes complex</vt:lpstr>
      <vt:lpstr>PowerPoint Presentation</vt:lpstr>
      <vt:lpstr>PowerPoint Presentation</vt:lpstr>
      <vt:lpstr>DevOps to the rescue</vt:lpstr>
      <vt:lpstr>PowerPoint Presentation</vt:lpstr>
      <vt:lpstr>Ansible is a configuration management tool comparable to Chef, Puppet, Salt</vt:lpstr>
      <vt:lpstr>VMs are provisioned manually, configuration and deployment are automated using Ansible</vt:lpstr>
      <vt:lpstr>PowerPoint Presentation</vt:lpstr>
      <vt:lpstr>PowerPoint Presentation</vt:lpstr>
      <vt:lpstr>PowerPoint Presentation</vt:lpstr>
      <vt:lpstr>PowerPoint Presentation</vt:lpstr>
      <vt:lpstr>PowerPoint Presentation</vt:lpstr>
      <vt:lpstr>PowerPoint Presentation</vt:lpstr>
      <vt:lpstr>Deploying to the cloud</vt:lpstr>
      <vt:lpstr>PowerPoint Presentation</vt:lpstr>
      <vt:lpstr>PowerPoint Presentation</vt:lpstr>
      <vt:lpstr>PowerPoint Presentation</vt:lpstr>
      <vt:lpstr>PowerPoint Presentation</vt:lpstr>
      <vt:lpstr>PowerPoint Presentation</vt:lpstr>
      <vt:lpstr>Conclusion</vt:lpstr>
      <vt:lpstr>PowerPoint Presentation</vt:lpstr>
      <vt:lpstr>PowerPoint Presentation</vt:lpstr>
      <vt:lpstr>PowerPoint Presentation</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PowerPointova predstavitev</dc:title>
  <dc:subject>&lt;Speech title here&gt;</dc:subject>
  <dc:creator/>
  <dc:description>Template: _x000d_
Formatting: _x000d_
Audience Type:</dc:description>
  <cp:lastModifiedBy>Matej Železnik</cp:lastModifiedBy>
  <cp:revision>46</cp:revision>
  <dcterms:created xsi:type="dcterms:W3CDTF">2017-03-30T09:50:36Z</dcterms:created>
  <dcterms:modified xsi:type="dcterms:W3CDTF">2017-05-24T13:07:29Z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