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902" r:id="rId2"/>
    <p:sldId id="2905" r:id="rId3"/>
    <p:sldId id="2906" r:id="rId4"/>
    <p:sldId id="2907" r:id="rId5"/>
    <p:sldId id="2908" r:id="rId6"/>
    <p:sldId id="2909" r:id="rId7"/>
    <p:sldId id="2910" r:id="rId8"/>
    <p:sldId id="2911" r:id="rId9"/>
    <p:sldId id="2912" r:id="rId10"/>
    <p:sldId id="2913" r:id="rId11"/>
    <p:sldId id="2914" r:id="rId12"/>
    <p:sldId id="2915" r:id="rId13"/>
    <p:sldId id="2916" r:id="rId14"/>
    <p:sldId id="2917" r:id="rId15"/>
    <p:sldId id="2918" r:id="rId16"/>
    <p:sldId id="2919" r:id="rId17"/>
    <p:sldId id="2901" r:id="rId18"/>
  </p:sldIdLst>
  <p:sldSz cx="24377650" cy="13716000"/>
  <p:notesSz cx="6858000" cy="9144000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963"/>
    <a:srgbClr val="DE4276"/>
    <a:srgbClr val="D2D4D5"/>
    <a:srgbClr val="6C6D70"/>
    <a:srgbClr val="0E76BD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92" autoAdjust="0"/>
    <p:restoredTop sz="96374" autoAdjust="0"/>
  </p:normalViewPr>
  <p:slideViewPr>
    <p:cSldViewPr snapToGrid="0" snapToObjects="1">
      <p:cViewPr varScale="1">
        <p:scale>
          <a:sx n="58" d="100"/>
          <a:sy n="58" d="100"/>
        </p:scale>
        <p:origin x="258" y="90"/>
      </p:cViewPr>
      <p:guideLst>
        <p:guide orient="horz" pos="4344"/>
        <p:guide pos="76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5/12/2019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5/12/2019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083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464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69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633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588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071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293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705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576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9346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3639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12754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6462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725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1714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217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136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36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88824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616660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  <p:sldLayoutId id="2147484068" r:id="rId17"/>
    <p:sldLayoutId id="2147484069" r:id="rId18"/>
    <p:sldLayoutId id="2147484070" r:id="rId19"/>
    <p:sldLayoutId id="2147484071" r:id="rId20"/>
    <p:sldLayoutId id="2147484072" r:id="rId21"/>
    <p:sldLayoutId id="2147484073" r:id="rId22"/>
    <p:sldLayoutId id="2147484074" r:id="rId23"/>
    <p:sldLayoutId id="2147484075" r:id="rId24"/>
    <p:sldLayoutId id="2147484076" r:id="rId25"/>
    <p:sldLayoutId id="2147484077" r:id="rId26"/>
    <p:sldLayoutId id="2147484078" r:id="rId27"/>
    <p:sldLayoutId id="2147484079" r:id="rId28"/>
    <p:sldLayoutId id="2147484080" r:id="rId29"/>
    <p:sldLayoutId id="2147484081" r:id="rId30"/>
    <p:sldLayoutId id="2147484082" r:id="rId31"/>
    <p:sldLayoutId id="2147484083" r:id="rId32"/>
    <p:sldLayoutId id="2147484084" r:id="rId33"/>
    <p:sldLayoutId id="2147484085" r:id="rId34"/>
    <p:sldLayoutId id="2147484086" r:id="rId35"/>
    <p:sldLayoutId id="2147484087" r:id="rId36"/>
    <p:sldLayoutId id="2147484088" r:id="rId37"/>
    <p:sldLayoutId id="2147484089" r:id="rId38"/>
    <p:sldLayoutId id="2147484090" r:id="rId39"/>
    <p:sldLayoutId id="2147484091" r:id="rId40"/>
    <p:sldLayoutId id="2147484092" r:id="rId41"/>
    <p:sldLayoutId id="2147484093" r:id="rId42"/>
    <p:sldLayoutId id="2147484094" r:id="rId43"/>
    <p:sldLayoutId id="2147484095" r:id="rId44"/>
    <p:sldLayoutId id="2147484097" r:id="rId45"/>
    <p:sldLayoutId id="2147484098" r:id="rId46"/>
    <p:sldLayoutId id="2147484128" r:id="rId47"/>
    <p:sldLayoutId id="2147484130" r:id="rId48"/>
    <p:sldLayoutId id="2147484104" r:id="rId49"/>
    <p:sldLayoutId id="2147484105" r:id="rId50"/>
    <p:sldLayoutId id="2147484110" r:id="rId51"/>
    <p:sldLayoutId id="2147484111" r:id="rId52"/>
    <p:sldLayoutId id="2147484112" r:id="rId53"/>
    <p:sldLayoutId id="2147484113" r:id="rId54"/>
    <p:sldLayoutId id="2147484114" r:id="rId55"/>
    <p:sldLayoutId id="2147484115" r:id="rId56"/>
    <p:sldLayoutId id="2147484116" r:id="rId57"/>
    <p:sldLayoutId id="2147484117" r:id="rId58"/>
    <p:sldLayoutId id="2147484118" r:id="rId59"/>
    <p:sldLayoutId id="2147484119" r:id="rId60"/>
  </p:sldLayoutIdLst>
  <p:transition/>
  <p:hf hdr="0" ftr="0" dt="0"/>
  <p:txStyles>
    <p:titleStyle>
      <a:lvl1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4572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9144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13716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18288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1827213" rtl="0" eaLnBrk="1" fontAlgn="base" hangingPunct="1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lang="en-US" sz="4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9128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40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18272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6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27416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36560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DncCSharp8InVS2019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www.dotnetcurry.com/csharpbook/" TargetMode="External"/><Relationship Id="rId4" Type="http://schemas.openxmlformats.org/officeDocument/2006/relationships/hyperlink" Target="http://bit.ly/RoslynLanguageRoadmap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9725E-57F8-A043-9200-C67C5F841419}"/>
              </a:ext>
            </a:extLst>
          </p:cNvPr>
          <p:cNvSpPr txBox="1"/>
          <p:nvPr/>
        </p:nvSpPr>
        <p:spPr>
          <a:xfrm>
            <a:off x="4376738" y="2843213"/>
            <a:ext cx="15700375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Novosti v C# 8</a:t>
            </a:r>
            <a:endParaRPr lang="en-US" sz="23900" b="1" spc="6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96FC13-D778-1F46-9344-152D914E0B2A}"/>
              </a:ext>
            </a:extLst>
          </p:cNvPr>
          <p:cNvSpPr txBox="1"/>
          <p:nvPr/>
        </p:nvSpPr>
        <p:spPr>
          <a:xfrm>
            <a:off x="8968328" y="7241025"/>
            <a:ext cx="644099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Damir Arh, Razum </a:t>
            </a:r>
            <a:r>
              <a:rPr lang="sl-SI" sz="3200" spc="600" dirty="0" err="1">
                <a:latin typeface="Helvetica" pitchFamily="2" charset="0"/>
                <a:ea typeface="Montserrat" charset="0"/>
                <a:cs typeface="Montserrat" charset="0"/>
              </a:rPr>
              <a:t>d.o.o</a:t>
            </a: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.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Microsoft MVP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@</a:t>
            </a:r>
            <a:r>
              <a:rPr lang="sl-SI" sz="3200" spc="600" dirty="0" err="1">
                <a:latin typeface="Helvetica" pitchFamily="2" charset="0"/>
                <a:ea typeface="Montserrat" charset="0"/>
                <a:cs typeface="Montserrat" charset="0"/>
              </a:rPr>
              <a:t>DamirArh</a:t>
            </a:r>
            <a:endParaRPr lang="en-US" sz="4800" spc="600" dirty="0"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5083810" y="1847850"/>
            <a:ext cx="1421003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Trenutna razpoložljivost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7" y="4310062"/>
            <a:ext cx="6810407" cy="584775"/>
            <a:chOff x="3276792" y="4309397"/>
            <a:chExt cx="6810076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598461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.NET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3.0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Preview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5318597"/>
            <a:ext cx="8419822" cy="584775"/>
            <a:chOff x="3276792" y="4309397"/>
            <a:chExt cx="8419412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7593953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Visual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Studio 2019 (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Preview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327707"/>
            <a:ext cx="5874253" cy="584775"/>
            <a:chOff x="3276792" y="4309396"/>
            <a:chExt cx="5873966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5048507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Visual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Studio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Code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9266265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C# 8 v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VS2019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3">
            <a:extLst>
              <a:ext uri="{FF2B5EF4-FFF2-40B4-BE49-F238E27FC236}">
                <a16:creationId xmlns:a16="http://schemas.microsoft.com/office/drawing/2014/main" id="{086AA998-FC0F-46AF-B05C-EC17D13896B1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6301157"/>
            <a:ext cx="17073563" cy="2614214"/>
            <a:chOff x="3276792" y="4309397"/>
            <a:chExt cx="17072722" cy="2614344"/>
          </a:xfrm>
        </p:grpSpPr>
        <p:sp>
          <p:nvSpPr>
            <p:cNvPr id="21" name="TextBox 14">
              <a:extLst>
                <a:ext uri="{FF2B5EF4-FFF2-40B4-BE49-F238E27FC236}">
                  <a16:creationId xmlns:a16="http://schemas.microsoft.com/office/drawing/2014/main" id="{83204B03-576E-4B58-B139-0E4FE60661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1882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.NET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Core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3.0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Xamarin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Mono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Unity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2" name="TextBox 15">
              <a:extLst>
                <a:ext uri="{FF2B5EF4-FFF2-40B4-BE49-F238E27FC236}">
                  <a16:creationId xmlns:a16="http://schemas.microsoft.com/office/drawing/2014/main" id="{B20C3554-38B4-4A32-BED2-C400093FFE9C}"/>
                </a:ext>
              </a:extLst>
            </p:cNvPr>
            <p:cNvSpPr txBox="1"/>
            <p:nvPr/>
          </p:nvSpPr>
          <p:spPr>
            <a:xfrm>
              <a:off x="4102251" y="4309397"/>
              <a:ext cx="1245664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Podpora v preostalih Microsoftovih okoljih .NET</a:t>
              </a:r>
            </a:p>
          </p:txBody>
        </p:sp>
        <p:sp>
          <p:nvSpPr>
            <p:cNvPr id="23" name="Shape 2906">
              <a:extLst>
                <a:ext uri="{FF2B5EF4-FFF2-40B4-BE49-F238E27FC236}">
                  <a16:creationId xmlns:a16="http://schemas.microsoft.com/office/drawing/2014/main" id="{364E6E4B-0C49-40E0-A93C-6F109AFF7FD3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5083810" y="1847850"/>
            <a:ext cx="1421003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Načrtovana podpora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CDCEAB8-DBE9-440F-989D-1D76CC3BB94B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4322762"/>
            <a:ext cx="17073563" cy="1690884"/>
            <a:chOff x="3276792" y="4309397"/>
            <a:chExt cx="17072722" cy="169096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0ED2ADA-8175-4118-84E6-583E49C74A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Zanašanje na razrede v .NET Standard 2.1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Potrebne spremembe v izvajalnem okolju (CLR)</a:t>
              </a:r>
            </a:p>
          </p:txBody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BCA2962D-A894-4252-9E54-3FB2EF1B22A3}"/>
                </a:ext>
              </a:extLst>
            </p:cNvPr>
            <p:cNvSpPr txBox="1"/>
            <p:nvPr/>
          </p:nvSpPr>
          <p:spPr>
            <a:xfrm>
              <a:off x="4102251" y="4309397"/>
              <a:ext cx="1011477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C# 8 ne bo podprt v ogrodju .NET 4.8</a:t>
              </a:r>
            </a:p>
          </p:txBody>
        </p:sp>
        <p:sp>
          <p:nvSpPr>
            <p:cNvPr id="19" name="Shape 2906">
              <a:extLst>
                <a:ext uri="{FF2B5EF4-FFF2-40B4-BE49-F238E27FC236}">
                  <a16:creationId xmlns:a16="http://schemas.microsoft.com/office/drawing/2014/main" id="{BCCC5ED8-6119-4FA8-B752-CDC3D2DE640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26165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4094595" y="1847850"/>
            <a:ext cx="1618846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Ničelne vrednosti referenčnih tipov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8121086" cy="584775"/>
            <a:chOff x="3276792" y="4309397"/>
            <a:chExt cx="8120690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729523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 zgledu vrednostnih tipov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5318597"/>
            <a:ext cx="13976856" cy="584775"/>
            <a:chOff x="3276792" y="4309397"/>
            <a:chExt cx="13976176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13150717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Ničelne vrednosti morajo biti eksplicitno dovoljene</a:t>
              </a: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327707"/>
            <a:ext cx="14779960" cy="584775"/>
            <a:chOff x="3276792" y="4309396"/>
            <a:chExt cx="14779238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13953779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Statična analiza opozarja na nepreverjeno dostopanje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006EA1C-C78B-4ACE-B040-0E145A12EC62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7336817"/>
            <a:ext cx="17073563" cy="1229220"/>
            <a:chOff x="3276792" y="4309397"/>
            <a:chExt cx="17072722" cy="122928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E61BBCD-34E9-4BBB-AA99-CDB80016F7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Selektivno ali na nivoju projekta</a:t>
              </a:r>
            </a:p>
          </p:txBody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AF53B338-CB91-48D8-9A8C-924C3D5FBFD0}"/>
                </a:ext>
              </a:extLst>
            </p:cNvPr>
            <p:cNvSpPr txBox="1"/>
            <p:nvPr/>
          </p:nvSpPr>
          <p:spPr>
            <a:xfrm>
              <a:off x="4102251" y="4309397"/>
              <a:ext cx="1100118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Potreben ekspliciten vklop funkcionalnosti</a:t>
              </a:r>
            </a:p>
          </p:txBody>
        </p:sp>
        <p:sp>
          <p:nvSpPr>
            <p:cNvPr id="19" name="Shape 2906">
              <a:extLst>
                <a:ext uri="{FF2B5EF4-FFF2-40B4-BE49-F238E27FC236}">
                  <a16:creationId xmlns:a16="http://schemas.microsoft.com/office/drawing/2014/main" id="{DA24B654-3082-4625-AED9-377989195BF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385293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Ničelne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vrednosti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04747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4094595" y="1847850"/>
            <a:ext cx="1618846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Razširjeno ujemanje vzorcev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5" y="4310062"/>
            <a:ext cx="9640733" cy="584775"/>
            <a:chOff x="3276792" y="4309397"/>
            <a:chExt cx="9640264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881480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Razširitev funkcionalnosti iz C# 7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5318597"/>
            <a:ext cx="5157134" cy="584775"/>
            <a:chOff x="3276792" y="4309397"/>
            <a:chExt cx="5156884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433142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Vzorci s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terkami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6327707"/>
            <a:ext cx="5190797" cy="584775"/>
            <a:chOff x="3276792" y="4309396"/>
            <a:chExt cx="5190544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436508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Pozicijski vzorci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006EA1C-C78B-4ACE-B040-0E145A12EC62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7336817"/>
            <a:ext cx="7330807" cy="584775"/>
            <a:chOff x="3276792" y="4309397"/>
            <a:chExt cx="7330446" cy="584804"/>
          </a:xfrm>
        </p:grpSpPr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AF53B338-CB91-48D8-9A8C-924C3D5FBFD0}"/>
                </a:ext>
              </a:extLst>
            </p:cNvPr>
            <p:cNvSpPr txBox="1"/>
            <p:nvPr/>
          </p:nvSpPr>
          <p:spPr>
            <a:xfrm>
              <a:off x="4102251" y="4309397"/>
              <a:ext cx="650498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Vzorci z lastnostmi tipov</a:t>
              </a:r>
            </a:p>
          </p:txBody>
        </p:sp>
        <p:sp>
          <p:nvSpPr>
            <p:cNvPr id="19" name="Shape 2906">
              <a:extLst>
                <a:ext uri="{FF2B5EF4-FFF2-40B4-BE49-F238E27FC236}">
                  <a16:creationId xmlns:a16="http://schemas.microsoft.com/office/drawing/2014/main" id="{DA24B654-3082-4625-AED9-377989195BF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0" name="Group 13">
            <a:extLst>
              <a:ext uri="{FF2B5EF4-FFF2-40B4-BE49-F238E27FC236}">
                <a16:creationId xmlns:a16="http://schemas.microsoft.com/office/drawing/2014/main" id="{B148F880-C3CD-471F-8F1E-82EC0C310B15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8332077"/>
            <a:ext cx="4511123" cy="584775"/>
            <a:chOff x="3276792" y="4309397"/>
            <a:chExt cx="4510903" cy="584804"/>
          </a:xfrm>
        </p:grpSpPr>
        <p:sp>
          <p:nvSpPr>
            <p:cNvPr id="21" name="TextBox 15">
              <a:extLst>
                <a:ext uri="{FF2B5EF4-FFF2-40B4-BE49-F238E27FC236}">
                  <a16:creationId xmlns:a16="http://schemas.microsoft.com/office/drawing/2014/main" id="{3E7729FF-3CBB-4561-9517-A25D2487038D}"/>
                </a:ext>
              </a:extLst>
            </p:cNvPr>
            <p:cNvSpPr txBox="1"/>
            <p:nvPr/>
          </p:nvSpPr>
          <p:spPr>
            <a:xfrm>
              <a:off x="4102251" y="4309397"/>
              <a:ext cx="368544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Izraz „switch”</a:t>
              </a:r>
            </a:p>
          </p:txBody>
        </p:sp>
        <p:sp>
          <p:nvSpPr>
            <p:cNvPr id="22" name="Shape 2906">
              <a:extLst>
                <a:ext uri="{FF2B5EF4-FFF2-40B4-BE49-F238E27FC236}">
                  <a16:creationId xmlns:a16="http://schemas.microsoft.com/office/drawing/2014/main" id="{986B9380-D12E-491D-A5D3-11B34D7685D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011437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Ujemanje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vzorcev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00303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4094595" y="1847850"/>
            <a:ext cx="1618846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Asinhroni tokovi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3" y="4310062"/>
            <a:ext cx="14850300" cy="584775"/>
            <a:chOff x="3276792" y="4309397"/>
            <a:chExt cx="14849582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402412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Iteratorji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/generatorji: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IEnumerable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IEnumerator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yield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5318597"/>
            <a:ext cx="8935411" cy="584775"/>
            <a:chOff x="3276792" y="4309397"/>
            <a:chExt cx="8934976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8109517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Asinhrone metode: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async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/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await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006EA1C-C78B-4ACE-B040-0E145A12EC62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7336817"/>
            <a:ext cx="16757874" cy="584775"/>
            <a:chOff x="3276792" y="4309397"/>
            <a:chExt cx="16757058" cy="584804"/>
          </a:xfrm>
        </p:grpSpPr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AF53B338-CB91-48D8-9A8C-924C3D5FBFD0}"/>
                </a:ext>
              </a:extLst>
            </p:cNvPr>
            <p:cNvSpPr txBox="1"/>
            <p:nvPr/>
          </p:nvSpPr>
          <p:spPr>
            <a:xfrm>
              <a:off x="4102251" y="4309397"/>
              <a:ext cx="1593159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Asinhroni tokovi: IAsyncEnumerable, IAsyncEnumerator, yield</a:t>
              </a:r>
            </a:p>
          </p:txBody>
        </p:sp>
        <p:sp>
          <p:nvSpPr>
            <p:cNvPr id="19" name="Shape 2906">
              <a:extLst>
                <a:ext uri="{FF2B5EF4-FFF2-40B4-BE49-F238E27FC236}">
                  <a16:creationId xmlns:a16="http://schemas.microsoft.com/office/drawing/2014/main" id="{DA24B654-3082-4625-AED9-377989195BF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57853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Asinhroni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tokovi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30729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4094595" y="1847850"/>
            <a:ext cx="1618846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Privzete metode vmesnika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3" y="4310062"/>
            <a:ext cx="13218635" cy="584775"/>
            <a:chOff x="3276792" y="4309397"/>
            <a:chExt cx="13217992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239253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Vmesnik lahko vključuje implementirane metode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5318597"/>
            <a:ext cx="11771124" cy="584775"/>
            <a:chOff x="3276792" y="4309397"/>
            <a:chExt cx="11770550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10945091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Podobno kot abstraktni razredi že ves čas</a:t>
              </a: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006EA1C-C78B-4ACE-B040-0E145A12EC62}"/>
              </a:ext>
            </a:extLst>
          </p:cNvPr>
          <p:cNvGrpSpPr>
            <a:grpSpLocks/>
          </p:cNvGrpSpPr>
          <p:nvPr/>
        </p:nvGrpSpPr>
        <p:grpSpPr bwMode="auto">
          <a:xfrm>
            <a:off x="3695702" y="7336817"/>
            <a:ext cx="10876649" cy="584775"/>
            <a:chOff x="3276792" y="4309397"/>
            <a:chExt cx="10876115" cy="584804"/>
          </a:xfrm>
        </p:grpSpPr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AF53B338-CB91-48D8-9A8C-924C3D5FBFD0}"/>
                </a:ext>
              </a:extLst>
            </p:cNvPr>
            <p:cNvSpPr txBox="1"/>
            <p:nvPr/>
          </p:nvSpPr>
          <p:spPr>
            <a:xfrm>
              <a:off x="4102251" y="4309397"/>
              <a:ext cx="100506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Naknadno dodajanje metod v vmesnike</a:t>
              </a:r>
            </a:p>
          </p:txBody>
        </p:sp>
        <p:sp>
          <p:nvSpPr>
            <p:cNvPr id="19" name="Shape 2906">
              <a:extLst>
                <a:ext uri="{FF2B5EF4-FFF2-40B4-BE49-F238E27FC236}">
                  <a16:creationId xmlns:a16="http://schemas.microsoft.com/office/drawing/2014/main" id="{DA24B654-3082-4625-AED9-377989195BF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0" name="Group 13">
            <a:extLst>
              <a:ext uri="{FF2B5EF4-FFF2-40B4-BE49-F238E27FC236}">
                <a16:creationId xmlns:a16="http://schemas.microsoft.com/office/drawing/2014/main" id="{B148F880-C3CD-471F-8F1E-82EC0C310B15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8332077"/>
            <a:ext cx="14728664" cy="584775"/>
            <a:chOff x="3276792" y="4309397"/>
            <a:chExt cx="14727947" cy="584804"/>
          </a:xfrm>
        </p:grpSpPr>
        <p:sp>
          <p:nvSpPr>
            <p:cNvPr id="21" name="TextBox 15">
              <a:extLst>
                <a:ext uri="{FF2B5EF4-FFF2-40B4-BE49-F238E27FC236}">
                  <a16:creationId xmlns:a16="http://schemas.microsoft.com/office/drawing/2014/main" id="{3E7729FF-3CBB-4561-9517-A25D2487038D}"/>
                </a:ext>
              </a:extLst>
            </p:cNvPr>
            <p:cNvSpPr txBox="1"/>
            <p:nvPr/>
          </p:nvSpPr>
          <p:spPr>
            <a:xfrm>
              <a:off x="4102251" y="4309397"/>
              <a:ext cx="1390248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Kompozicija brez večkratnega dedovanja (t.i. „trait”)</a:t>
              </a:r>
            </a:p>
          </p:txBody>
        </p:sp>
        <p:sp>
          <p:nvSpPr>
            <p:cNvPr id="22" name="Shape 2906">
              <a:extLst>
                <a:ext uri="{FF2B5EF4-FFF2-40B4-BE49-F238E27FC236}">
                  <a16:creationId xmlns:a16="http://schemas.microsoft.com/office/drawing/2014/main" id="{986B9380-D12E-491D-A5D3-11B34D7685D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6525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Privzete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metode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18650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4094595" y="1847850"/>
            <a:ext cx="1618846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Območja in indeksi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2" y="4310062"/>
            <a:ext cx="10185754" cy="584775"/>
            <a:chOff x="3276792" y="4309397"/>
            <a:chExt cx="10185257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935979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Nova sintaksa za območje vrednosti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5318597"/>
            <a:ext cx="9821873" cy="584775"/>
            <a:chOff x="3276792" y="4309397"/>
            <a:chExt cx="9821393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8995934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Implicitna indeksna sintaksa zanjo</a:t>
              </a: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" name="Group 13">
            <a:extLst>
              <a:ext uri="{FF2B5EF4-FFF2-40B4-BE49-F238E27FC236}">
                <a16:creationId xmlns:a16="http://schemas.microsoft.com/office/drawing/2014/main" id="{3135986D-F079-4902-8F14-8E6A079CA261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7336817"/>
            <a:ext cx="10063926" cy="584775"/>
            <a:chOff x="3276792" y="4309397"/>
            <a:chExt cx="10063430" cy="584804"/>
          </a:xfrm>
        </p:grpSpPr>
        <p:sp>
          <p:nvSpPr>
            <p:cNvPr id="24" name="TextBox 15">
              <a:extLst>
                <a:ext uri="{FF2B5EF4-FFF2-40B4-BE49-F238E27FC236}">
                  <a16:creationId xmlns:a16="http://schemas.microsoft.com/office/drawing/2014/main" id="{77CA22DB-D41F-4133-ACD9-28F3C17D5F12}"/>
                </a:ext>
              </a:extLst>
            </p:cNvPr>
            <p:cNvSpPr txBox="1"/>
            <p:nvPr/>
          </p:nvSpPr>
          <p:spPr>
            <a:xfrm>
              <a:off x="4102251" y="4309397"/>
              <a:ext cx="923797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Nova sintaksa za indeks v seznamu</a:t>
              </a:r>
            </a:p>
          </p:txBody>
        </p:sp>
        <p:sp>
          <p:nvSpPr>
            <p:cNvPr id="25" name="Shape 2906">
              <a:extLst>
                <a:ext uri="{FF2B5EF4-FFF2-40B4-BE49-F238E27FC236}">
                  <a16:creationId xmlns:a16="http://schemas.microsoft.com/office/drawing/2014/main" id="{B63F7E1C-8FF8-4C31-9914-2ECBCD9EBCCC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6" name="Group 13">
            <a:extLst>
              <a:ext uri="{FF2B5EF4-FFF2-40B4-BE49-F238E27FC236}">
                <a16:creationId xmlns:a16="http://schemas.microsoft.com/office/drawing/2014/main" id="{3AE05948-300C-4319-8C89-E2261D2E3825}"/>
              </a:ext>
            </a:extLst>
          </p:cNvPr>
          <p:cNvGrpSpPr>
            <a:grpSpLocks/>
          </p:cNvGrpSpPr>
          <p:nvPr/>
        </p:nvGrpSpPr>
        <p:grpSpPr bwMode="auto">
          <a:xfrm>
            <a:off x="3695702" y="8332077"/>
            <a:ext cx="9821874" cy="584775"/>
            <a:chOff x="3276792" y="4309397"/>
            <a:chExt cx="9821393" cy="584804"/>
          </a:xfrm>
        </p:grpSpPr>
        <p:sp>
          <p:nvSpPr>
            <p:cNvPr id="27" name="TextBox 15">
              <a:extLst>
                <a:ext uri="{FF2B5EF4-FFF2-40B4-BE49-F238E27FC236}">
                  <a16:creationId xmlns:a16="http://schemas.microsoft.com/office/drawing/2014/main" id="{1995943E-E6CA-4F12-A4FD-98638A78FF4A}"/>
                </a:ext>
              </a:extLst>
            </p:cNvPr>
            <p:cNvSpPr txBox="1"/>
            <p:nvPr/>
          </p:nvSpPr>
          <p:spPr>
            <a:xfrm>
              <a:off x="4102251" y="4309397"/>
              <a:ext cx="899593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Implicitna indeksna sintaksa zanjo</a:t>
              </a:r>
            </a:p>
          </p:txBody>
        </p:sp>
        <p:sp>
          <p:nvSpPr>
            <p:cNvPr id="28" name="Shape 2906">
              <a:extLst>
                <a:ext uri="{FF2B5EF4-FFF2-40B4-BE49-F238E27FC236}">
                  <a16:creationId xmlns:a16="http://schemas.microsoft.com/office/drawing/2014/main" id="{75CBD499-F884-4B3B-A387-08EFF7C110AC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3432404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Območja,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indeksi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14464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4094595" y="1847850"/>
            <a:ext cx="1618846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Ključne novosti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5" y="4310062"/>
            <a:ext cx="9988585" cy="584775"/>
            <a:chOff x="3276792" y="4309397"/>
            <a:chExt cx="9988099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916264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Ničelne vrednosti referenčnih tipov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5318597"/>
            <a:ext cx="8326270" cy="584775"/>
            <a:chOff x="3276792" y="4309397"/>
            <a:chExt cx="8325864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750040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Razširjeno ujemanje vzorcev</a:t>
              </a: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6327707"/>
            <a:ext cx="5134692" cy="584775"/>
            <a:chOff x="3276792" y="4309396"/>
            <a:chExt cx="5134442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4308983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Asinhroni tokovi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006EA1C-C78B-4ACE-B040-0E145A12EC62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7336817"/>
            <a:ext cx="7662627" cy="584775"/>
            <a:chOff x="3276792" y="4309397"/>
            <a:chExt cx="7662253" cy="584804"/>
          </a:xfrm>
        </p:grpSpPr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AF53B338-CB91-48D8-9A8C-924C3D5FBFD0}"/>
                </a:ext>
              </a:extLst>
            </p:cNvPr>
            <p:cNvSpPr txBox="1"/>
            <p:nvPr/>
          </p:nvSpPr>
          <p:spPr>
            <a:xfrm>
              <a:off x="4102251" y="4309397"/>
              <a:ext cx="683679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Privzete metode vmesnika</a:t>
              </a:r>
            </a:p>
          </p:txBody>
        </p:sp>
        <p:sp>
          <p:nvSpPr>
            <p:cNvPr id="19" name="Shape 2906">
              <a:extLst>
                <a:ext uri="{FF2B5EF4-FFF2-40B4-BE49-F238E27FC236}">
                  <a16:creationId xmlns:a16="http://schemas.microsoft.com/office/drawing/2014/main" id="{DA24B654-3082-4625-AED9-377989195BF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0" name="Group 13">
            <a:extLst>
              <a:ext uri="{FF2B5EF4-FFF2-40B4-BE49-F238E27FC236}">
                <a16:creationId xmlns:a16="http://schemas.microsoft.com/office/drawing/2014/main" id="{B148F880-C3CD-471F-8F1E-82EC0C310B15}"/>
              </a:ext>
            </a:extLst>
          </p:cNvPr>
          <p:cNvGrpSpPr>
            <a:grpSpLocks/>
          </p:cNvGrpSpPr>
          <p:nvPr/>
        </p:nvGrpSpPr>
        <p:grpSpPr bwMode="auto">
          <a:xfrm>
            <a:off x="3695702" y="8332077"/>
            <a:ext cx="5857646" cy="584775"/>
            <a:chOff x="3276792" y="4309397"/>
            <a:chExt cx="5857359" cy="584804"/>
          </a:xfrm>
        </p:grpSpPr>
        <p:sp>
          <p:nvSpPr>
            <p:cNvPr id="21" name="TextBox 15">
              <a:extLst>
                <a:ext uri="{FF2B5EF4-FFF2-40B4-BE49-F238E27FC236}">
                  <a16:creationId xmlns:a16="http://schemas.microsoft.com/office/drawing/2014/main" id="{3E7729FF-3CBB-4561-9517-A25D2487038D}"/>
                </a:ext>
              </a:extLst>
            </p:cNvPr>
            <p:cNvSpPr txBox="1"/>
            <p:nvPr/>
          </p:nvSpPr>
          <p:spPr>
            <a:xfrm>
              <a:off x="4102251" y="4309397"/>
              <a:ext cx="503190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Območja in indeksi</a:t>
              </a:r>
            </a:p>
          </p:txBody>
        </p:sp>
        <p:sp>
          <p:nvSpPr>
            <p:cNvPr id="22" name="Shape 2906">
              <a:extLst>
                <a:ext uri="{FF2B5EF4-FFF2-40B4-BE49-F238E27FC236}">
                  <a16:creationId xmlns:a16="http://schemas.microsoft.com/office/drawing/2014/main" id="{986B9380-D12E-491D-A5D3-11B34D7685D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213666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13">
            <a:extLst>
              <a:ext uri="{FF2B5EF4-FFF2-40B4-BE49-F238E27FC236}">
                <a16:creationId xmlns:a16="http://schemas.microsoft.com/office/drawing/2014/main" id="{1E91D426-DBCB-4404-9A85-0E882BD4618B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7073563" cy="1229220"/>
            <a:chOff x="3276792" y="4309397"/>
            <a:chExt cx="17072722" cy="1229281"/>
          </a:xfrm>
        </p:grpSpPr>
        <p:sp>
          <p:nvSpPr>
            <p:cNvPr id="26" name="TextBox 14">
              <a:extLst>
                <a:ext uri="{FF2B5EF4-FFF2-40B4-BE49-F238E27FC236}">
                  <a16:creationId xmlns:a16="http://schemas.microsoft.com/office/drawing/2014/main" id="{CEDB89BC-5D4E-42E5-96E3-B24B51FC42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  <a:hlinkClick r:id="rId3"/>
                </a:rPr>
                <a:t>http://bit.ly/DncCSharp8InVS2019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27" name="TextBox 15">
              <a:extLst>
                <a:ext uri="{FF2B5EF4-FFF2-40B4-BE49-F238E27FC236}">
                  <a16:creationId xmlns:a16="http://schemas.microsoft.com/office/drawing/2014/main" id="{C3B5569E-C0BB-468F-BFF6-81D25C75593A}"/>
                </a:ext>
              </a:extLst>
            </p:cNvPr>
            <p:cNvSpPr txBox="1"/>
            <p:nvPr/>
          </p:nvSpPr>
          <p:spPr>
            <a:xfrm>
              <a:off x="4102251" y="4309397"/>
              <a:ext cx="1067156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New C# 8 Features in Visual Studio 2019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8" name="Shape 2906">
              <a:extLst>
                <a:ext uri="{FF2B5EF4-FFF2-40B4-BE49-F238E27FC236}">
                  <a16:creationId xmlns:a16="http://schemas.microsoft.com/office/drawing/2014/main" id="{341AACFD-8AEA-42A2-9080-770EACF7FF0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5686731"/>
            <a:ext cx="17073563" cy="1229220"/>
            <a:chOff x="3276792" y="4309397"/>
            <a:chExt cx="17072722" cy="1229281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http://bit.ly/DotNetBlogCSharp</a:t>
              </a: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812329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Visual C# Archives | .NET Blog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Viri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251DAF7-292A-4327-8ED4-356973110F57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7068713"/>
            <a:ext cx="17073563" cy="1229220"/>
            <a:chOff x="3276792" y="4309397"/>
            <a:chExt cx="17072722" cy="122928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B3CB7F0-705A-4097-8B62-F1F6FD4B8E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  <a:hlinkClick r:id="rId4"/>
                </a:rPr>
                <a:t>http://bit.ly/RoslynLanguageRoadmap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84D8D93-7AE5-436A-B94B-C34294623BFF}"/>
                </a:ext>
              </a:extLst>
            </p:cNvPr>
            <p:cNvSpPr txBox="1"/>
            <p:nvPr/>
          </p:nvSpPr>
          <p:spPr>
            <a:xfrm>
              <a:off x="4102251" y="4309397"/>
              <a:ext cx="657551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Language Feature Status</a:t>
              </a: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CEA630BF-6829-4B87-9E21-9A41928EBB7E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8" name="Group 13">
            <a:extLst>
              <a:ext uri="{FF2B5EF4-FFF2-40B4-BE49-F238E27FC236}">
                <a16:creationId xmlns:a16="http://schemas.microsoft.com/office/drawing/2014/main" id="{7F638744-ED26-4F78-B0D8-9E2F50C020CF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8450333"/>
            <a:ext cx="17073563" cy="1229220"/>
            <a:chOff x="3276792" y="4309397"/>
            <a:chExt cx="17072722" cy="1229281"/>
          </a:xfrm>
        </p:grpSpPr>
        <p:sp>
          <p:nvSpPr>
            <p:cNvPr id="19" name="TextBox 14">
              <a:extLst>
                <a:ext uri="{FF2B5EF4-FFF2-40B4-BE49-F238E27FC236}">
                  <a16:creationId xmlns:a16="http://schemas.microsoft.com/office/drawing/2014/main" id="{4DB2FC01-BC62-47C8-AC50-2E85F6C651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  <a:hlinkClick r:id="rId5"/>
                </a:rPr>
                <a:t>https://www.dotnetcurry.com/csharpbook/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20" name="TextBox 15">
              <a:extLst>
                <a:ext uri="{FF2B5EF4-FFF2-40B4-BE49-F238E27FC236}">
                  <a16:creationId xmlns:a16="http://schemas.microsoft.com/office/drawing/2014/main" id="{A5BF7EE8-F662-4546-AA0B-0D89279F4422}"/>
                </a:ext>
              </a:extLst>
            </p:cNvPr>
            <p:cNvSpPr txBox="1"/>
            <p:nvPr/>
          </p:nvSpPr>
          <p:spPr>
            <a:xfrm>
              <a:off x="4102251" y="4309397"/>
              <a:ext cx="1208816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The Absolutely Awesome Book on C# and .NET</a:t>
              </a:r>
            </a:p>
          </p:txBody>
        </p:sp>
        <p:sp>
          <p:nvSpPr>
            <p:cNvPr id="29" name="Shape 2906">
              <a:extLst>
                <a:ext uri="{FF2B5EF4-FFF2-40B4-BE49-F238E27FC236}">
                  <a16:creationId xmlns:a16="http://schemas.microsoft.com/office/drawing/2014/main" id="{180C8A60-68BC-4F19-9622-3C5EF47D964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3" name="Slika 2">
            <a:extLst>
              <a:ext uri="{FF2B5EF4-FFF2-40B4-BE49-F238E27FC236}">
                <a16:creationId xmlns:a16="http://schemas.microsoft.com/office/drawing/2014/main" id="{93FAF159-324A-4B90-BEAF-AED5EAE165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36104" y="3463147"/>
            <a:ext cx="6667500" cy="917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95527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517</TotalTime>
  <Words>320</Words>
  <Application>Microsoft Office PowerPoint</Application>
  <PresentationFormat>Po meri</PresentationFormat>
  <Paragraphs>87</Paragraphs>
  <Slides>17</Slides>
  <Notes>17</Notes>
  <HiddenSlides>0</HiddenSlides>
  <MMClips>0</MMClips>
  <ScaleCrop>false</ScaleCrop>
  <HeadingPairs>
    <vt:vector size="6" baseType="variant">
      <vt:variant>
        <vt:lpstr>Uporabljene pisave</vt:lpstr>
      </vt:variant>
      <vt:variant>
        <vt:i4>9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17</vt:i4>
      </vt:variant>
    </vt:vector>
  </HeadingPairs>
  <TitlesOfParts>
    <vt:vector size="27" baseType="lpstr">
      <vt:lpstr>Arial</vt:lpstr>
      <vt:lpstr>Calibri</vt:lpstr>
      <vt:lpstr>Calibri Light</vt:lpstr>
      <vt:lpstr>Gill Sans</vt:lpstr>
      <vt:lpstr>Helvetica</vt:lpstr>
      <vt:lpstr>Lato Light</vt:lpstr>
      <vt:lpstr>Montserrat</vt:lpstr>
      <vt:lpstr>Montserrat Hairline</vt:lpstr>
      <vt:lpstr>Montserrat Light</vt:lpstr>
      <vt:lpstr>Default Theme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Robert Knežević</dc:creator>
  <cp:keywords/>
  <dc:description/>
  <cp:lastModifiedBy>Damir Arh</cp:lastModifiedBy>
  <cp:revision>52</cp:revision>
  <dcterms:created xsi:type="dcterms:W3CDTF">2019-04-08T09:53:21Z</dcterms:created>
  <dcterms:modified xsi:type="dcterms:W3CDTF">2019-05-12T14:14:25Z</dcterms:modified>
  <cp:category/>
</cp:coreProperties>
</file>