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8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9.xml" ContentType="application/vnd.openxmlformats-officedocument.presentationml.notesSlide+xml"/>
  <Override PartName="/ppt/comments/comment3.xml" ContentType="application/vnd.openxmlformats-officedocument.presentationml.comments+xml"/>
  <Override PartName="/ppt/notesSlides/notesSlide10.xml" ContentType="application/vnd.openxmlformats-officedocument.presentationml.notesSlide+xml"/>
  <Override PartName="/ppt/comments/comment4.xml" ContentType="application/vnd.openxmlformats-officedocument.presentationml.comments+xml"/>
  <Override PartName="/ppt/notesSlides/notesSlide11.xml" ContentType="application/vnd.openxmlformats-officedocument.presentationml.notesSlide+xml"/>
  <Override PartName="/ppt/comments/comment5.xml" ContentType="application/vnd.openxmlformats-officedocument.presentationml.comments+xml"/>
  <Override PartName="/ppt/notesSlides/notesSlide12.xml" ContentType="application/vnd.openxmlformats-officedocument.presentationml.notesSlide+xml"/>
  <Override PartName="/ppt/comments/comment6.xml" ContentType="application/vnd.openxmlformats-officedocument.presentationml.comments+xml"/>
  <Override PartName="/ppt/notesSlides/notesSlide13.xml" ContentType="application/vnd.openxmlformats-officedocument.presentationml.notesSlide+xml"/>
  <Override PartName="/ppt/comments/comment7.xml" ContentType="application/vnd.openxmlformats-officedocument.presentationml.comments+xml"/>
  <Override PartName="/ppt/notesSlides/notesSlide14.xml" ContentType="application/vnd.openxmlformats-officedocument.presentationml.notesSlide+xml"/>
  <Override PartName="/ppt/comments/comment8.xml" ContentType="application/vnd.openxmlformats-officedocument.presentationml.comments+xml"/>
  <Override PartName="/ppt/notesSlides/notesSlide15.xml" ContentType="application/vnd.openxmlformats-officedocument.presentationml.notesSlide+xml"/>
  <Override PartName="/ppt/comments/comment9.xml" ContentType="application/vnd.openxmlformats-officedocument.presentationml.comments+xml"/>
  <Override PartName="/ppt/notesSlides/notesSlide16.xml" ContentType="application/vnd.openxmlformats-officedocument.presentationml.notesSlide+xml"/>
  <Override PartName="/ppt/comments/comment10.xml" ContentType="application/vnd.openxmlformats-officedocument.presentationml.comments+xml"/>
  <Override PartName="/ppt/notesSlides/notesSlide17.xml" ContentType="application/vnd.openxmlformats-officedocument.presentationml.notesSlide+xml"/>
  <Override PartName="/ppt/comments/comment11.xml" ContentType="application/vnd.openxmlformats-officedocument.presentationml.comments+xml"/>
  <Override PartName="/ppt/notesSlides/notesSlide18.xml" ContentType="application/vnd.openxmlformats-officedocument.presentationml.notesSlide+xml"/>
  <Override PartName="/ppt/comments/comment12.xml" ContentType="application/vnd.openxmlformats-officedocument.presentationml.comments+xml"/>
  <Override PartName="/ppt/notesSlides/notesSlide19.xml" ContentType="application/vnd.openxmlformats-officedocument.presentationml.notesSlide+xml"/>
  <Override PartName="/ppt/comments/comment13.xml" ContentType="application/vnd.openxmlformats-officedocument.presentationml.comment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</p:sldMasterIdLst>
  <p:notesMasterIdLst>
    <p:notesMasterId r:id="rId27"/>
  </p:notesMasterIdLst>
  <p:handoutMasterIdLst>
    <p:handoutMasterId r:id="rId28"/>
  </p:handoutMasterIdLst>
  <p:sldIdLst>
    <p:sldId id="1554" r:id="rId5"/>
    <p:sldId id="1555" r:id="rId6"/>
    <p:sldId id="1522" r:id="rId7"/>
    <p:sldId id="1612" r:id="rId8"/>
    <p:sldId id="1523" r:id="rId9"/>
    <p:sldId id="1594" r:id="rId10"/>
    <p:sldId id="1596" r:id="rId11"/>
    <p:sldId id="1595" r:id="rId12"/>
    <p:sldId id="1598" r:id="rId13"/>
    <p:sldId id="1599" r:id="rId14"/>
    <p:sldId id="1601" r:id="rId15"/>
    <p:sldId id="1602" r:id="rId16"/>
    <p:sldId id="1604" r:id="rId17"/>
    <p:sldId id="1605" r:id="rId18"/>
    <p:sldId id="1606" r:id="rId19"/>
    <p:sldId id="1607" r:id="rId20"/>
    <p:sldId id="1608" r:id="rId21"/>
    <p:sldId id="1609" r:id="rId22"/>
    <p:sldId id="1610" r:id="rId23"/>
    <p:sldId id="1527" r:id="rId24"/>
    <p:sldId id="1529" r:id="rId25"/>
    <p:sldId id="1532" r:id="rId26"/>
  </p:sldIdLst>
  <p:sldSz cx="12436475" cy="6994525"/>
  <p:notesSz cx="6858000" cy="9144000"/>
  <p:defaultTextStyle>
    <a:defPPr>
      <a:defRPr lang="en-US"/>
    </a:defPPr>
    <a:lvl1pPr marL="0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66371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32742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99113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65484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33185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ver" id="{7C387404-1192-41C0-B597-22CE4160B4E1}">
          <p14:sldIdLst>
            <p14:sldId id="1554"/>
          </p14:sldIdLst>
        </p14:section>
        <p14:section name="NT Posel" id="{E5F0C148-FA8E-490A-9216-4B388E11F81F}">
          <p14:sldIdLst>
            <p14:sldId id="1555"/>
            <p14:sldId id="1522"/>
            <p14:sldId id="1612"/>
            <p14:sldId id="1523"/>
            <p14:sldId id="1594"/>
            <p14:sldId id="1596"/>
            <p14:sldId id="1595"/>
            <p14:sldId id="1598"/>
            <p14:sldId id="1599"/>
            <p14:sldId id="1601"/>
            <p14:sldId id="1602"/>
            <p14:sldId id="1604"/>
            <p14:sldId id="1605"/>
            <p14:sldId id="1606"/>
            <p14:sldId id="1607"/>
            <p14:sldId id="1608"/>
            <p14:sldId id="1609"/>
            <p14:sldId id="1610"/>
            <p14:sldId id="1527"/>
            <p14:sldId id="1529"/>
            <p14:sldId id="153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03">
          <p15:clr>
            <a:srgbClr val="A4A3A4"/>
          </p15:clr>
        </p15:guide>
        <p15:guide id="2" pos="391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/>
  </p:cmAuthor>
  <p:cmAuthor id="3" name="Mary Feil-Jacobs" initials="MF" lastIdx="22" clrIdx="3">
    <p:extLst/>
  </p:cmAuthor>
  <p:cmAuthor id="4" name="Benjamin Tomažič" initials="BT" lastIdx="8" clrIdx="4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491C"/>
    <a:srgbClr val="F26522"/>
    <a:srgbClr val="F1E16B"/>
    <a:srgbClr val="F2F240"/>
    <a:srgbClr val="00AEEF"/>
    <a:srgbClr val="00254A"/>
    <a:srgbClr val="00BCF2"/>
    <a:srgbClr val="F08400"/>
    <a:srgbClr val="002050"/>
    <a:srgbClr val="3C50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28" autoAdjust="0"/>
    <p:restoredTop sz="72242" autoAdjust="0"/>
  </p:normalViewPr>
  <p:slideViewPr>
    <p:cSldViewPr>
      <p:cViewPr varScale="1">
        <p:scale>
          <a:sx n="82" d="100"/>
          <a:sy n="82" d="100"/>
        </p:scale>
        <p:origin x="1536" y="96"/>
      </p:cViewPr>
      <p:guideLst>
        <p:guide orient="horz" pos="2203"/>
        <p:guide pos="3917"/>
      </p:guideLst>
    </p:cSldViewPr>
  </p:slideViewPr>
  <p:outlineViewPr>
    <p:cViewPr>
      <p:scale>
        <a:sx n="33" d="100"/>
        <a:sy n="33" d="100"/>
      </p:scale>
      <p:origin x="0" y="-2694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1411"/>
    </p:cViewPr>
  </p:sorterViewPr>
  <p:notesViewPr>
    <p:cSldViewPr showGuides="1">
      <p:cViewPr varScale="1">
        <p:scale>
          <a:sx n="97" d="100"/>
          <a:sy n="97" d="100"/>
        </p:scale>
        <p:origin x="-478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17-05-12T12:54:42.022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17-05-12T12:54:42.022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17-05-12T12:54:42.022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17-05-12T12:54:42.022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17-05-12T12:54:42.022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17-05-12T12:54:42.022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17-05-12T12:54:42.022" idx="2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17-05-12T12:54:42.022" idx="3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17-05-12T12:54:42.022" idx="4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10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17-05-12T12:54:42.022" idx="5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1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17-05-12T12:54:42.022" idx="6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1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17-05-12T12:54:42.022" idx="7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1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17-05-12T12:54:42.022" idx="8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D0CB2F-F0BF-435A-A27A-2EC15087F634}" type="datetime8">
              <a:rPr lang="en-US" smtClean="0">
                <a:latin typeface="Segoe UI" pitchFamily="34" charset="0"/>
              </a:rPr>
              <a:t>6/1/2017 12:47 PM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D18B56EA-E28F-4F92-9F16-7A6F2501B303}" type="datetime8">
              <a:rPr lang="en-US" smtClean="0"/>
              <a:t>6/1/2017 12:47 PM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32742" rtl="0" eaLnBrk="1" latinLnBrk="0" hangingPunct="1">
      <a:lnSpc>
        <a:spcPct val="90000"/>
      </a:lnSpc>
      <a:spcAft>
        <a:spcPts val="340"/>
      </a:spcAft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7262" indent="-107956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34664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92551" indent="-149789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27496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33185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8683C9CD-37C6-4B53-B210-CC8F66F90493}" type="datetime8">
              <a:rPr lang="en-US" smtClean="0"/>
              <a:t>6/1/2017 12:47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8248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9489B14-6501-4CD1-A820-B9AC2BB636AD}" type="datetime8">
              <a:rPr lang="en-US" smtClean="0"/>
              <a:t>6/1/2017 12:47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75694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6/1/2017 12:47 PM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7F603A-779F-4101-9B83-C34650C566A7}" type="datetime8">
              <a:rPr lang="en-US" smtClean="0"/>
              <a:t>6/1/2017 12:47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9228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fld id="{26EED51F-96EB-4E4E-9B3B-EAE92F3CF0A4}" type="datetime8">
              <a:rPr lang="en-US" smtClean="0"/>
              <a:t>6/1/2017 12:47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2199" y="8685213"/>
            <a:ext cx="684213" cy="457200"/>
          </a:xfrm>
          <a:prstGeom prst="rect">
            <a:avLst/>
          </a:prstGeom>
        </p:spPr>
        <p:txBody>
          <a:bodyPr/>
          <a:lstStyle/>
          <a:p>
            <a:fld id="{8B263312-38AA-4E1E-B2B5-0F8F122B24FE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9" name="Header Placeholder 8"/>
          <p:cNvSpPr>
            <a:spLocks noGrp="1"/>
          </p:cNvSpPr>
          <p:nvPr>
            <p:ph type="hdr" sz="quarter" idx="14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8469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6/1/2017 12:47 PM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57610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6/1/2017 12:47 PM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7460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4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6/1/2017 12:47 PM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1042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6/1/2017 12:47 PM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3477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6/1/2017 12:47 PM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33758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6/1/2017 12:47 PM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30545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6/1/2017 12:47 PM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677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6/1/2017 12:47 PM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677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6/1/2017 12:47 PM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677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6/1/2017 12:47 PM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677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6/1/2017 12:47 PM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677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6/1/2017 12:47 PM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677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6/1/2017 12:47 PM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677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40"/>
              </a:spcAft>
              <a:buClrTx/>
              <a:buSzTx/>
              <a:buFontTx/>
              <a:buNone/>
              <a:tabLst/>
              <a:defRPr/>
            </a:pPr>
            <a:endParaRPr lang="sl-SI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6/1/2017 12:47 PM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677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7F603A-779F-4101-9B83-C34650C566A7}" type="datetime8">
              <a:rPr lang="en-US" smtClean="0"/>
              <a:t>6/1/2017 12:47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9228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0F1DD190-47F2-4EC2-A20D-7847072E60CD}" type="datetime8">
              <a:rPr lang="en-US" smtClean="0"/>
              <a:t>6/1/2017 12:47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82369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2F5416D-752F-4A27-A7A5-0CB5FC0CFE2E}" type="datetime8">
              <a:rPr lang="en-US" smtClean="0">
                <a:solidFill>
                  <a:prstClr val="black"/>
                </a:solidFill>
              </a:rPr>
              <a:t>6/1/2017 12:47 PM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5510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3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3">
    <p:bg>
      <p:bgPr>
        <a:solidFill>
          <a:srgbClr val="0025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436475" cy="69945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66709" y="472926"/>
            <a:ext cx="1536700" cy="3302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85589" y="400918"/>
            <a:ext cx="1807430" cy="18002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16929" y="3617559"/>
            <a:ext cx="10629900" cy="3375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5528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436475" cy="6994525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 userDrawn="1">
            <p:ph type="title" hasCustomPrompt="1"/>
          </p:nvPr>
        </p:nvSpPr>
        <p:spPr bwMode="auto">
          <a:xfrm>
            <a:off x="274702" y="2814105"/>
            <a:ext cx="4937760" cy="1835285"/>
          </a:xfrm>
          <a:noFill/>
        </p:spPr>
        <p:txBody>
          <a:bodyPr lIns="146304" tIns="91440" rIns="146304" bIns="91440" anchor="t" anchorCtr="0"/>
          <a:lstStyle>
            <a:lvl1pPr>
              <a:defRPr sz="4800" spc="-100" baseline="0">
                <a:solidFill>
                  <a:srgbClr val="F26522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Text Placeholder 2"/>
          <p:cNvSpPr>
            <a:spLocks noGrp="1"/>
          </p:cNvSpPr>
          <p:nvPr userDrawn="1">
            <p:ph type="body" sz="quarter" idx="14" hasCustomPrompt="1"/>
          </p:nvPr>
        </p:nvSpPr>
        <p:spPr bwMode="auto">
          <a:xfrm>
            <a:off x="273050" y="3954463"/>
            <a:ext cx="4937760" cy="731528"/>
          </a:xfrm>
        </p:spPr>
        <p:txBody>
          <a:bodyPr lIns="164592" tIns="109728" rIns="164592" bIns="109728">
            <a:noAutofit/>
          </a:bodyPr>
          <a:lstStyle>
            <a:lvl1pPr marL="0" indent="0">
              <a:spcBef>
                <a:spcPts val="0"/>
              </a:spcBef>
              <a:buNone/>
              <a:defRPr lang="en-US" sz="3200" kern="1200" spc="0" baseline="0" dirty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</a:pPr>
            <a:r>
              <a:rPr lang="en-US" dirty="0"/>
              <a:t>Speaker name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38717" y="328910"/>
            <a:ext cx="1536700" cy="330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01613" y="6233566"/>
            <a:ext cx="1524000" cy="4064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57597" y="328910"/>
            <a:ext cx="1663700" cy="1524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658397" y="1625054"/>
            <a:ext cx="4445868" cy="4657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7284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pos="3427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2308324"/>
          </a:xfrm>
        </p:spPr>
        <p:txBody>
          <a:bodyPr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5" name="TextBox 4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4446215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3000" b="0">
                <a:latin typeface="+mn-lt"/>
              </a:defRPr>
            </a:lvl1pPr>
            <a:lvl2pPr marL="255588" indent="0">
              <a:buFont typeface="Wingdings" panose="05000000000000000000" pitchFamily="2" charset="2"/>
              <a:buNone/>
              <a:defRPr sz="2400" b="0"/>
            </a:lvl2pPr>
            <a:lvl3pPr marL="450850" indent="0">
              <a:buFont typeface="Wingdings" panose="05000000000000000000" pitchFamily="2" charset="2"/>
              <a:buNone/>
              <a:tabLst/>
              <a:defRPr sz="2200" b="0"/>
            </a:lvl3pPr>
            <a:lvl4pPr marL="652462" indent="0">
              <a:buFont typeface="Wingdings" panose="05000000000000000000" pitchFamily="2" charset="2"/>
              <a:buNone/>
              <a:defRPr sz="2200" b="0"/>
            </a:lvl4pPr>
            <a:lvl5pPr marL="854075" indent="0">
              <a:buFont typeface="Wingdings" panose="05000000000000000000" pitchFamily="2" charset="2"/>
              <a:buNone/>
              <a:tabLst/>
              <a:defRPr sz="2200" b="0"/>
            </a:lvl5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Arial" panose="020B0604020202020204" pitchFamily="34" charset="0"/>
              <a:buNone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255588" indent="0">
              <a:buFont typeface="Arial" panose="020B0604020202020204" pitchFamily="34" charset="0"/>
              <a:buNone/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0850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52462" indent="0">
              <a:buFont typeface="Arial" panose="020B0604020202020204" pitchFamily="34" charset="0"/>
              <a:buNone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854075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514350" marR="0" lvl="0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sl-SI" smtClean="0"/>
              <a:t>Uredite sloge besedila matrice</a:t>
            </a:r>
          </a:p>
          <a:p>
            <a:pPr marL="514350" marR="0" lvl="1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sl-SI" smtClean="0"/>
              <a:t>Druga raven</a:t>
            </a:r>
          </a:p>
          <a:p>
            <a:pPr marL="514350" marR="0" lvl="2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sl-SI" smtClean="0"/>
              <a:t>Tretja raven</a:t>
            </a:r>
          </a:p>
          <a:p>
            <a:pPr marL="514350" marR="0" lvl="3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sl-SI" smtClean="0"/>
              <a:t>Četrta raven</a:t>
            </a:r>
          </a:p>
          <a:p>
            <a:pPr marL="514350" marR="0" lvl="4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sl-SI" smtClean="0"/>
              <a:t>Peta raven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8517" y="5779161"/>
            <a:ext cx="1368152" cy="1215363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3000" b="0">
                <a:latin typeface="+mn-lt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4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2200" b="0"/>
            </a:lvl3pPr>
            <a:lvl4pPr marL="828675" indent="-176213">
              <a:buFont typeface="Wingdings" panose="05000000000000000000" pitchFamily="2" charset="2"/>
              <a:buChar char=""/>
              <a:defRPr sz="22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2200" b="0"/>
            </a:lvl5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287338" indent="-287338">
              <a:spcBef>
                <a:spcPts val="1224"/>
              </a:spcBef>
              <a:buClr>
                <a:schemeClr val="tx1"/>
              </a:buClr>
              <a:buFont typeface="Arial" pitchFamily="34" charset="0"/>
              <a:buChar char="•"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598488" indent="-342900"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793750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95362" indent="-342900"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96975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231775" marR="0" lvl="0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sl-SI" smtClean="0"/>
              <a:t>Uredite sloge besedila matrice</a:t>
            </a:r>
          </a:p>
          <a:p>
            <a:pPr marL="231775" marR="0" lvl="1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sl-SI" smtClean="0"/>
              <a:t>Druga raven</a:t>
            </a:r>
          </a:p>
          <a:p>
            <a:pPr marL="231775" marR="0" lvl="2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sl-SI" smtClean="0"/>
              <a:t>Tretja raven</a:t>
            </a:r>
          </a:p>
          <a:p>
            <a:pPr marL="231775" marR="0" lvl="3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sl-SI" smtClean="0"/>
              <a:t>Četrta raven</a:t>
            </a:r>
          </a:p>
          <a:p>
            <a:pPr marL="231775" marR="0" lvl="4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sl-SI" smtClean="0"/>
              <a:t>Peta raven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6" name="TextBox 5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954463"/>
            <a:ext cx="10058401" cy="738664"/>
          </a:xfrm>
          <a:noFill/>
        </p:spPr>
        <p:txBody>
          <a:bodyPr lIns="182880" tIns="146304" rIns="182880" bIns="146304">
            <a:spAutoFit/>
          </a:bodyPr>
          <a:lstStyle>
            <a:lvl1pPr marL="0" indent="0">
              <a:spcBef>
                <a:spcPts val="0"/>
              </a:spcBef>
              <a:buNone/>
              <a:defRPr sz="32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lang="en-US" sz="7200" b="0" kern="1200" cap="none" spc="-100" baseline="0" dirty="0">
                <a:ln w="3175">
                  <a:noFill/>
                </a:ln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8259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Accent Color 1"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62"/>
            <a:ext cx="11887200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345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954463"/>
            <a:ext cx="10058401" cy="738664"/>
          </a:xfrm>
          <a:noFill/>
        </p:spPr>
        <p:txBody>
          <a:bodyPr lIns="182880" tIns="146304" rIns="182880" bIns="146304">
            <a:spAutoFit/>
          </a:bodyPr>
          <a:lstStyle>
            <a:lvl1pPr marL="0" indent="0">
              <a:spcBef>
                <a:spcPts val="0"/>
              </a:spcBef>
              <a:buNone/>
              <a:defRPr sz="32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0574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ideo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lang="en-US" sz="7200" b="0" kern="1200" cap="none" spc="-100" baseline="0" dirty="0">
                <a:ln w="3175">
                  <a:noFill/>
                </a:ln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9444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Title Accent Color 1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62"/>
            <a:ext cx="11887200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9351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Right Photo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740132"/>
            <a:ext cx="4892040" cy="1514261"/>
          </a:xfrm>
        </p:spPr>
        <p:txBody>
          <a:bodyPr wrap="square" anchor="ctr">
            <a:spAutoFit/>
          </a:bodyPr>
          <a:lstStyle>
            <a:lvl1pPr>
              <a:defRPr sz="480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Square photo layout</a:t>
            </a:r>
          </a:p>
        </p:txBody>
      </p:sp>
      <p:sp>
        <p:nvSpPr>
          <p:cNvPr id="6" name="Picture Placeholder 4"/>
          <p:cNvSpPr>
            <a:spLocks noGrp="1" noChangeAspect="1"/>
          </p:cNvSpPr>
          <p:nvPr>
            <p:ph type="pic" sz="quarter" idx="10"/>
          </p:nvPr>
        </p:nvSpPr>
        <p:spPr bwMode="ltGray">
          <a:xfrm>
            <a:off x="5441315" y="0"/>
            <a:ext cx="6995160" cy="6992587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tIns="548640" anchor="ctr" anchorCtr="0">
            <a:noAutofit/>
          </a:bodyPr>
          <a:lstStyle>
            <a:lvl1pPr marL="0" indent="0" algn="ctr">
              <a:buNone/>
              <a:defRPr sz="1600" b="1" cap="none" baseline="0">
                <a:gradFill>
                  <a:gsLst>
                    <a:gs pos="0">
                      <a:srgbClr val="FFFFFF"/>
                    </a:gs>
                    <a:gs pos="27000">
                      <a:srgbClr val="FFFFFF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r>
              <a:rPr lang="sl-SI" smtClean="0"/>
              <a:t>Kliknite ikono, če želite dodati sliko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5801518"/>
            <a:ext cx="1076320" cy="95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35824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pos="3427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/>
              <a:t>Slide for developer code</a:t>
            </a:r>
          </a:p>
        </p:txBody>
      </p:sp>
      <p:sp>
        <p:nvSpPr>
          <p:cNvPr id="3" name="Rectangle 2"/>
          <p:cNvSpPr/>
          <p:nvPr userDrawn="1"/>
        </p:nvSpPr>
        <p:spPr bwMode="hidden">
          <a:xfrm>
            <a:off x="1" y="1212849"/>
            <a:ext cx="12436475" cy="5781676"/>
          </a:xfrm>
          <a:prstGeom prst="rect">
            <a:avLst/>
          </a:prstGeom>
          <a:solidFill>
            <a:srgbClr val="FFFFFF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6639" tIns="46639" rIns="46639" bIns="4663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638" y="1221157"/>
            <a:ext cx="11887199" cy="1995931"/>
          </a:xfrm>
        </p:spPr>
        <p:txBody>
          <a:bodyPr/>
          <a:lstStyle>
            <a:lvl1pPr marL="0" indent="0">
              <a:buNone/>
              <a:defRPr sz="3300"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962453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274639" y="6220609"/>
            <a:ext cx="4572000" cy="47705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182880" tIns="182880" rIns="182880" bIns="182880" numCol="1" anchor="t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457200" y="479425"/>
            <a:ext cx="1483418" cy="3108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50685" y="400918"/>
            <a:ext cx="1807430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4639" y="295274"/>
            <a:ext cx="11889564" cy="917575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74640" y="1212851"/>
            <a:ext cx="11887198" cy="2308324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21" r:id="rId1"/>
    <p:sldLayoutId id="2147484519" r:id="rId2"/>
    <p:sldLayoutId id="2147484240" r:id="rId3"/>
    <p:sldLayoutId id="2147484241" r:id="rId4"/>
    <p:sldLayoutId id="2147484474" r:id="rId5"/>
    <p:sldLayoutId id="2147484245" r:id="rId6"/>
    <p:sldLayoutId id="2147484247" r:id="rId7"/>
    <p:sldLayoutId id="2147484249" r:id="rId8"/>
    <p:sldLayoutId id="2147484250" r:id="rId9"/>
    <p:sldLayoutId id="2147484251" r:id="rId10"/>
    <p:sldLayoutId id="2147484559" r:id="rId11"/>
    <p:sldLayoutId id="2147484560" r:id="rId12"/>
    <p:sldLayoutId id="2147484561" r:id="rId13"/>
    <p:sldLayoutId id="2147484463" r:id="rId14"/>
    <p:sldLayoutId id="2147484256" r:id="rId15"/>
    <p:sldLayoutId id="2147484260" r:id="rId16"/>
    <p:sldLayoutId id="2147484299" r:id="rId17"/>
  </p:sldLayoutIdLst>
  <p:transition>
    <p:fade/>
  </p:transition>
  <p:txStyles>
    <p:titleStyle>
      <a:lvl1pPr algn="l" defTabSz="932742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02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3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j-lt"/>
          <a:ea typeface="+mn-ea"/>
          <a:cs typeface="+mn-cs"/>
        </a:defRPr>
      </a:lvl1pPr>
      <a:lvl2pPr marL="4572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858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9144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1430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87">
          <p15:clr>
            <a:srgbClr val="5ACBF0"/>
          </p15:clr>
        </p15:guide>
        <p15:guide id="2" pos="173">
          <p15:clr>
            <a:srgbClr val="5ACBF0"/>
          </p15:clr>
        </p15:guide>
        <p15:guide id="3" pos="749">
          <p15:clr>
            <a:srgbClr val="5ACBF0"/>
          </p15:clr>
        </p15:guide>
        <p15:guide id="4" pos="1325">
          <p15:clr>
            <a:srgbClr val="5ACBF0"/>
          </p15:clr>
        </p15:guide>
        <p15:guide id="5" pos="1901">
          <p15:clr>
            <a:srgbClr val="5ACBF0"/>
          </p15:clr>
        </p15:guide>
        <p15:guide id="6" pos="2477">
          <p15:clr>
            <a:srgbClr val="5ACBF0"/>
          </p15:clr>
        </p15:guide>
        <p15:guide id="7" pos="3053">
          <p15:clr>
            <a:srgbClr val="5ACBF0"/>
          </p15:clr>
        </p15:guide>
        <p15:guide id="8" pos="3629">
          <p15:clr>
            <a:srgbClr val="5ACBF0"/>
          </p15:clr>
        </p15:guide>
        <p15:guide id="9" pos="4205">
          <p15:clr>
            <a:srgbClr val="5ACBF0"/>
          </p15:clr>
        </p15:guide>
        <p15:guide id="10" pos="4781">
          <p15:clr>
            <a:srgbClr val="5ACBF0"/>
          </p15:clr>
        </p15:guide>
        <p15:guide id="11" pos="5357">
          <p15:clr>
            <a:srgbClr val="5ACBF0"/>
          </p15:clr>
        </p15:guide>
        <p15:guide id="12" pos="5933">
          <p15:clr>
            <a:srgbClr val="5ACBF0"/>
          </p15:clr>
        </p15:guide>
        <p15:guide id="13" pos="6509">
          <p15:clr>
            <a:srgbClr val="5ACBF0"/>
          </p15:clr>
        </p15:guide>
        <p15:guide id="14" pos="7085">
          <p15:clr>
            <a:srgbClr val="5ACBF0"/>
          </p15:clr>
        </p15:guide>
        <p15:guide id="15" pos="7661">
          <p15:clr>
            <a:srgbClr val="5ACBF0"/>
          </p15:clr>
        </p15:guide>
        <p15:guide id="16" pos="288">
          <p15:clr>
            <a:srgbClr val="C35EA4"/>
          </p15:clr>
        </p15:guide>
        <p15:guide id="17" pos="7546">
          <p15:clr>
            <a:srgbClr val="C35EA4"/>
          </p15:clr>
        </p15:guide>
        <p15:guide id="18" orient="horz" pos="763">
          <p15:clr>
            <a:srgbClr val="5ACBF0"/>
          </p15:clr>
        </p15:guide>
        <p15:guide id="19" orient="horz" pos="1339">
          <p15:clr>
            <a:srgbClr val="5ACBF0"/>
          </p15:clr>
        </p15:guide>
        <p15:guide id="20" orient="horz" pos="1915">
          <p15:clr>
            <a:srgbClr val="5ACBF0"/>
          </p15:clr>
        </p15:guide>
        <p15:guide id="21" orient="horz" pos="2491">
          <p15:clr>
            <a:srgbClr val="5ACBF0"/>
          </p15:clr>
        </p15:guide>
        <p15:guide id="22" orient="horz" pos="3067">
          <p15:clr>
            <a:srgbClr val="5ACBF0"/>
          </p15:clr>
        </p15:guide>
        <p15:guide id="23" orient="horz" pos="3643">
          <p15:clr>
            <a:srgbClr val="5ACBF0"/>
          </p15:clr>
        </p15:guide>
        <p15:guide id="24" orient="horz" pos="4219">
          <p15:clr>
            <a:srgbClr val="5ACBF0"/>
          </p15:clr>
        </p15:guide>
        <p15:guide id="25" orient="horz" pos="302">
          <p15:clr>
            <a:srgbClr val="C35EA4"/>
          </p15:clr>
        </p15:guide>
        <p15:guide id="26" orient="horz" pos="4104">
          <p15:clr>
            <a:srgbClr val="C35E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5" Type="http://schemas.openxmlformats.org/officeDocument/2006/relationships/comments" Target="../comments/comment1.xml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2.xml"/><Relationship Id="rId3" Type="http://schemas.openxmlformats.org/officeDocument/2006/relationships/image" Target="../media/image14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8.png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comments" Target="../comments/comment3.xml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g"/><Relationship Id="rId3" Type="http://schemas.openxmlformats.org/officeDocument/2006/relationships/image" Target="../media/image14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9" Type="http://schemas.openxmlformats.org/officeDocument/2006/relationships/comments" Target="../comments/comment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5.xml"/><Relationship Id="rId3" Type="http://schemas.openxmlformats.org/officeDocument/2006/relationships/image" Target="../media/image14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8.png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7.png"/><Relationship Id="rId3" Type="http://schemas.openxmlformats.org/officeDocument/2006/relationships/image" Target="../media/image14.png"/><Relationship Id="rId7" Type="http://schemas.openxmlformats.org/officeDocument/2006/relationships/image" Target="../media/image43.png"/><Relationship Id="rId12" Type="http://schemas.openxmlformats.org/officeDocument/2006/relationships/image" Target="../media/image3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2.png"/><Relationship Id="rId11" Type="http://schemas.openxmlformats.org/officeDocument/2006/relationships/image" Target="../media/image46.png"/><Relationship Id="rId5" Type="http://schemas.openxmlformats.org/officeDocument/2006/relationships/image" Target="../media/image41.png"/><Relationship Id="rId15" Type="http://schemas.openxmlformats.org/officeDocument/2006/relationships/comments" Target="../comments/comment6.xml"/><Relationship Id="rId10" Type="http://schemas.openxmlformats.org/officeDocument/2006/relationships/image" Target="../media/image45.png"/><Relationship Id="rId4" Type="http://schemas.openxmlformats.org/officeDocument/2006/relationships/image" Target="../media/image40.png"/><Relationship Id="rId9" Type="http://schemas.openxmlformats.org/officeDocument/2006/relationships/image" Target="../media/image32.png"/><Relationship Id="rId14" Type="http://schemas.openxmlformats.org/officeDocument/2006/relationships/image" Target="../media/image4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comments" Target="../comments/commen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comments" Target="../comments/commen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comments" Target="../comments/comment9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rackspace.com/tco" TargetMode="External"/><Relationship Id="rId5" Type="http://schemas.openxmlformats.org/officeDocument/2006/relationships/hyperlink" Target="https://cloud.google.com/pricing/tco/" TargetMode="External"/><Relationship Id="rId4" Type="http://schemas.openxmlformats.org/officeDocument/2006/relationships/hyperlink" Target="https://awstcocalculator.com/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14.png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2.png"/><Relationship Id="rId11" Type="http://schemas.openxmlformats.org/officeDocument/2006/relationships/comments" Target="../comments/comment10.xml"/><Relationship Id="rId5" Type="http://schemas.openxmlformats.org/officeDocument/2006/relationships/image" Target="../media/image51.jpg"/><Relationship Id="rId10" Type="http://schemas.openxmlformats.org/officeDocument/2006/relationships/image" Target="../media/image27.jpg"/><Relationship Id="rId4" Type="http://schemas.openxmlformats.org/officeDocument/2006/relationships/image" Target="../media/image50.png"/><Relationship Id="rId9" Type="http://schemas.openxmlformats.org/officeDocument/2006/relationships/image" Target="../media/image26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4" Type="http://schemas.openxmlformats.org/officeDocument/2006/relationships/comments" Target="../comments/commen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5" Type="http://schemas.openxmlformats.org/officeDocument/2006/relationships/comments" Target="../comments/comment12.xml"/><Relationship Id="rId4" Type="http://schemas.openxmlformats.org/officeDocument/2006/relationships/image" Target="../media/image5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4" Type="http://schemas.openxmlformats.org/officeDocument/2006/relationships/comments" Target="../comments/commen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84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74701" y="2382057"/>
            <a:ext cx="6087551" cy="1475245"/>
          </a:xfrm>
        </p:spPr>
        <p:txBody>
          <a:bodyPr/>
          <a:lstStyle/>
          <a:p>
            <a:r>
              <a:rPr lang="it-IT" dirty="0" err="1"/>
              <a:t>PosITa</a:t>
            </a:r>
            <a:r>
              <a:rPr lang="it-IT" dirty="0"/>
              <a:t> </a:t>
            </a:r>
            <a:r>
              <a:rPr lang="it-IT" dirty="0" err="1"/>
              <a:t>storitve</a:t>
            </a:r>
            <a:r>
              <a:rPr lang="it-IT" dirty="0"/>
              <a:t> v </a:t>
            </a:r>
            <a:r>
              <a:rPr lang="it-IT" dirty="0" err="1"/>
              <a:t>oblaku</a:t>
            </a:r>
            <a:r>
              <a:rPr lang="it-IT" dirty="0"/>
              <a:t> </a:t>
            </a:r>
            <a:r>
              <a:rPr lang="it-IT" dirty="0" smtClean="0"/>
              <a:t>Multi </a:t>
            </a:r>
            <a:r>
              <a:rPr lang="it-IT" dirty="0" err="1"/>
              <a:t>Vendor</a:t>
            </a:r>
            <a:r>
              <a:rPr lang="it-IT" dirty="0"/>
              <a:t> </a:t>
            </a:r>
            <a:r>
              <a:rPr lang="it-IT" dirty="0" err="1"/>
              <a:t>Cloud</a:t>
            </a:r>
            <a:r>
              <a:rPr lang="it-IT" dirty="0"/>
              <a:t> 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274701" y="4145334"/>
            <a:ext cx="6809283" cy="1019560"/>
          </a:xfrm>
        </p:spPr>
        <p:txBody>
          <a:bodyPr/>
          <a:lstStyle/>
          <a:p>
            <a:r>
              <a:rPr lang="sl-SI" dirty="0" smtClean="0">
                <a:solidFill>
                  <a:srgbClr val="FFFFFF"/>
                </a:solidFill>
              </a:rPr>
              <a:t>Benjamin Tomažič</a:t>
            </a:r>
          </a:p>
          <a:p>
            <a:r>
              <a:rPr lang="sl-SI" dirty="0" smtClean="0">
                <a:solidFill>
                  <a:srgbClr val="FFFFFF"/>
                </a:solidFill>
              </a:rPr>
              <a:t>Pošta Slovenije</a:t>
            </a:r>
          </a:p>
        </p:txBody>
      </p:sp>
      <p:sp>
        <p:nvSpPr>
          <p:cNvPr id="6" name="Text Placeholder 4"/>
          <p:cNvSpPr txBox="1">
            <a:spLocks/>
          </p:cNvSpPr>
          <p:nvPr/>
        </p:nvSpPr>
        <p:spPr bwMode="auto">
          <a:xfrm>
            <a:off x="290920" y="5231178"/>
            <a:ext cx="3207232" cy="443496"/>
          </a:xfrm>
          <a:prstGeom prst="rect">
            <a:avLst/>
          </a:prstGeom>
        </p:spPr>
        <p:txBody>
          <a:bodyPr vert="horz" wrap="square" lIns="164592" tIns="109728" rIns="164592" bIns="109728" rtlCol="0">
            <a:no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lang="en-US" sz="3200" kern="1200" spc="0" baseline="0" dirty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l-SI" sz="1800" dirty="0">
                <a:solidFill>
                  <a:srgbClr val="FFFFFF"/>
                </a:solidFill>
              </a:rPr>
              <a:t>b</a:t>
            </a:r>
            <a:r>
              <a:rPr lang="sl-SI" sz="1800" dirty="0" smtClean="0">
                <a:solidFill>
                  <a:srgbClr val="FFFFFF"/>
                </a:solidFill>
              </a:rPr>
              <a:t>enjamin.tomazic@posta.si</a:t>
            </a:r>
          </a:p>
        </p:txBody>
      </p:sp>
    </p:spTree>
    <p:extLst>
      <p:ext uri="{BB962C8B-B14F-4D97-AF65-F5344CB8AC3E}">
        <p14:creationId xmlns:p14="http://schemas.microsoft.com/office/powerpoint/2010/main" val="281492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Agenda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4985980"/>
          </a:xfrm>
        </p:spPr>
        <p:txBody>
          <a:bodyPr/>
          <a:lstStyle/>
          <a:p>
            <a:pPr lvl="1"/>
            <a:r>
              <a:rPr lang="en-US" sz="2400" dirty="0" err="1" smtClean="0"/>
              <a:t>Zgodovina</a:t>
            </a:r>
            <a:r>
              <a:rPr lang="sl-SI" sz="2400" dirty="0" smtClean="0"/>
              <a:t> IT v PS</a:t>
            </a:r>
            <a:endParaRPr lang="en-US" sz="2400" dirty="0"/>
          </a:p>
          <a:p>
            <a:pPr lvl="1"/>
            <a:r>
              <a:rPr lang="en-US" sz="2400" dirty="0" err="1"/>
              <a:t>Kaj</a:t>
            </a:r>
            <a:r>
              <a:rPr lang="en-US" sz="2400" dirty="0"/>
              <a:t> je „Cloud“?</a:t>
            </a:r>
          </a:p>
          <a:p>
            <a:pPr lvl="1"/>
            <a:r>
              <a:rPr lang="en-US" sz="2400" dirty="0"/>
              <a:t>Multi vendor </a:t>
            </a:r>
            <a:r>
              <a:rPr lang="en-US" sz="2400" dirty="0" err="1"/>
              <a:t>CSP</a:t>
            </a:r>
            <a:endParaRPr lang="en-US" sz="2400" dirty="0"/>
          </a:p>
          <a:p>
            <a:pPr lvl="2"/>
            <a:r>
              <a:rPr lang="en-US" sz="2000" dirty="0"/>
              <a:t>Microsoft </a:t>
            </a:r>
            <a:r>
              <a:rPr lang="en-US" sz="2000" dirty="0" smtClean="0"/>
              <a:t>W</a:t>
            </a:r>
            <a:r>
              <a:rPr lang="sl-SI" sz="2000" dirty="0" err="1" smtClean="0"/>
              <a:t>indows</a:t>
            </a:r>
            <a:r>
              <a:rPr lang="sl-SI" sz="2000" dirty="0" smtClean="0"/>
              <a:t> </a:t>
            </a:r>
            <a:r>
              <a:rPr lang="en-US" sz="2000" dirty="0" smtClean="0"/>
              <a:t>A</a:t>
            </a:r>
            <a:r>
              <a:rPr lang="sl-SI" sz="2000" dirty="0" err="1" smtClean="0"/>
              <a:t>zure</a:t>
            </a:r>
            <a:r>
              <a:rPr lang="sl-SI" sz="2000" dirty="0" smtClean="0"/>
              <a:t> </a:t>
            </a:r>
            <a:r>
              <a:rPr lang="en-US" sz="2000" dirty="0" smtClean="0"/>
              <a:t>P</a:t>
            </a:r>
            <a:r>
              <a:rPr lang="sl-SI" sz="2000" dirty="0" err="1" smtClean="0"/>
              <a:t>ack</a:t>
            </a:r>
            <a:endParaRPr lang="en-US" sz="2000" dirty="0"/>
          </a:p>
          <a:p>
            <a:pPr lvl="2"/>
            <a:r>
              <a:rPr lang="en-US" sz="2000" dirty="0"/>
              <a:t>HP </a:t>
            </a:r>
            <a:r>
              <a:rPr lang="en-US" sz="2000" dirty="0" err="1"/>
              <a:t>Helion</a:t>
            </a:r>
            <a:r>
              <a:rPr lang="en-US" sz="2000" dirty="0"/>
              <a:t>/</a:t>
            </a:r>
            <a:r>
              <a:rPr lang="en-US" sz="2000" dirty="0" err="1"/>
              <a:t>Openstack</a:t>
            </a:r>
            <a:endParaRPr lang="en-US" sz="2000" dirty="0"/>
          </a:p>
          <a:p>
            <a:pPr lvl="1"/>
            <a:r>
              <a:rPr lang="en-US" sz="2400" dirty="0" err="1" smtClean="0"/>
              <a:t>Storitve</a:t>
            </a:r>
            <a:r>
              <a:rPr lang="en-US" sz="2400" dirty="0" smtClean="0"/>
              <a:t> </a:t>
            </a:r>
            <a:r>
              <a:rPr lang="en-US" sz="2400" dirty="0" err="1"/>
              <a:t>CSP</a:t>
            </a:r>
            <a:endParaRPr lang="en-US" sz="2400" dirty="0"/>
          </a:p>
          <a:p>
            <a:pPr lvl="1"/>
            <a:r>
              <a:rPr lang="en-US" sz="2400" dirty="0" err="1"/>
              <a:t>Najem</a:t>
            </a:r>
            <a:r>
              <a:rPr lang="en-US" sz="2400" dirty="0"/>
              <a:t> </a:t>
            </a:r>
            <a:r>
              <a:rPr lang="en-US" sz="2400" dirty="0" err="1"/>
              <a:t>PosiTa</a:t>
            </a:r>
            <a:r>
              <a:rPr lang="en-US" sz="2400" dirty="0"/>
              <a:t> </a:t>
            </a:r>
            <a:r>
              <a:rPr lang="en-US" sz="2400" dirty="0" err="1"/>
              <a:t>storitev</a:t>
            </a:r>
            <a:endParaRPr lang="en-US" sz="2400" dirty="0"/>
          </a:p>
          <a:p>
            <a:pPr lvl="1"/>
            <a:r>
              <a:rPr lang="en-US" sz="2400" dirty="0" err="1"/>
              <a:t>TCO</a:t>
            </a:r>
            <a:r>
              <a:rPr lang="en-US" sz="2400" dirty="0"/>
              <a:t>, CAPEX, </a:t>
            </a:r>
            <a:r>
              <a:rPr lang="en-US" sz="2400" dirty="0" err="1"/>
              <a:t>OPEX</a:t>
            </a:r>
            <a:endParaRPr lang="en-US" sz="2400" dirty="0"/>
          </a:p>
          <a:p>
            <a:pPr lvl="1"/>
            <a:r>
              <a:rPr lang="en-US" sz="2400" dirty="0" err="1" smtClean="0"/>
              <a:t>Članstva</a:t>
            </a:r>
            <a:r>
              <a:rPr lang="en-US" sz="2400" dirty="0"/>
              <a:t>, </a:t>
            </a:r>
            <a:r>
              <a:rPr lang="en-US" sz="2400" dirty="0" err="1"/>
              <a:t>partnerstva</a:t>
            </a:r>
            <a:endParaRPr lang="en-US" sz="2400" dirty="0"/>
          </a:p>
          <a:p>
            <a:pPr lvl="1"/>
            <a:r>
              <a:rPr lang="en-US" sz="2400" dirty="0" err="1"/>
              <a:t>Zakaj</a:t>
            </a:r>
            <a:r>
              <a:rPr lang="en-US" sz="2400" dirty="0"/>
              <a:t> Pošta </a:t>
            </a:r>
            <a:r>
              <a:rPr lang="en-US" sz="2400" dirty="0" err="1"/>
              <a:t>Slovenije</a:t>
            </a:r>
            <a:endParaRPr lang="en-US" sz="2400" dirty="0"/>
          </a:p>
          <a:p>
            <a:pPr lvl="1"/>
            <a:r>
              <a:rPr lang="en-US" sz="2400" dirty="0" err="1"/>
              <a:t>Smernice</a:t>
            </a:r>
            <a:endParaRPr lang="en-US" sz="2400" dirty="0"/>
          </a:p>
          <a:p>
            <a:pPr lvl="1"/>
            <a:r>
              <a:rPr lang="sl-SI" sz="2400" dirty="0" smtClean="0"/>
              <a:t>Demo</a:t>
            </a:r>
          </a:p>
        </p:txBody>
      </p:sp>
      <p:pic>
        <p:nvPicPr>
          <p:cNvPr id="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549" y="6004812"/>
            <a:ext cx="1502152" cy="576905"/>
          </a:xfrm>
          <a:prstGeom prst="rect">
            <a:avLst/>
          </a:prstGeom>
        </p:spPr>
      </p:pic>
      <p:pic>
        <p:nvPicPr>
          <p:cNvPr id="2050" name="Picture 2" descr="C:\Users\Bex\Documents\Predstavitve\NTK2017\cloud_provider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3197" y="1048990"/>
            <a:ext cx="4765826" cy="4425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2752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1" name="Picture 27" descr="C:\Users\Bex\Documents\Predstavitve\NTK2017\slike\1 poštarji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475" y="0"/>
            <a:ext cx="7620000" cy="5086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C:\Users\Bex\Documents\Predstavitve\NTK2017\slike\2 poštaj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65" y="112886"/>
            <a:ext cx="5715000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3" name="Picture 29" descr="C:\Users\Bex\Documents\Predstavitve\NTK2017\slike\3 poštarji avt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653" y="2670271"/>
            <a:ext cx="5256584" cy="3503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C:\Users\Bex\Documents\Predstavitve\NTK2017\slike\4 pošt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27225"/>
            <a:ext cx="7620000" cy="506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5" name="Picture 31" descr="C:\Users\Bex\Documents\Predstavitve\NTK2017\slike\5 poštarji - paketomat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4909" y="2345134"/>
            <a:ext cx="6991566" cy="4649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C:\Users\Bex\Documents\Predstavitve\NTK2017\slike\6 sistemski2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290" y="544934"/>
            <a:ext cx="4767419" cy="318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7" name="Picture 33" descr="C:\Users\Bex\Documents\Predstavitve\NTK2017\slike\7 sistemski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285" y="3012095"/>
            <a:ext cx="5530671" cy="331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C:\Users\Bex\Documents\Predstavitve\NTK2017\slike\8 sistemski3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106" y="1927225"/>
            <a:ext cx="9031395" cy="5081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9802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274638" y="1337022"/>
            <a:ext cx="11887200" cy="4191917"/>
          </a:xfrm>
        </p:spPr>
        <p:txBody>
          <a:bodyPr/>
          <a:lstStyle/>
          <a:p>
            <a:pPr lvl="0"/>
            <a:r>
              <a:rPr lang="en-US" sz="2000" b="1" dirty="0" err="1"/>
              <a:t>Leto</a:t>
            </a:r>
            <a:r>
              <a:rPr lang="en-US" sz="2000" b="1" dirty="0"/>
              <a:t> </a:t>
            </a:r>
            <a:r>
              <a:rPr lang="en-US" sz="2000" b="1" dirty="0" smtClean="0"/>
              <a:t>2007</a:t>
            </a:r>
            <a:endParaRPr lang="sl-SI" sz="2000" b="1" dirty="0" smtClean="0"/>
          </a:p>
          <a:p>
            <a:pPr marL="0" lvl="0" indent="0">
              <a:buNone/>
            </a:pPr>
            <a:r>
              <a:rPr lang="sl-SI" sz="1800" dirty="0" smtClean="0"/>
              <a:t>Na </a:t>
            </a:r>
            <a:r>
              <a:rPr lang="sl-SI" sz="1800" dirty="0"/>
              <a:t>področju sistemskega inženiringa smo v letu 2007 nadaljevali s strategijo izgradnje zanesljivega informacijskega sistema na konceptu podatkovnih centrov in zagotavljanja kar najvišje stopnje razpoložljivosti informacijskega sistema</a:t>
            </a:r>
            <a:r>
              <a:rPr lang="sl-SI" sz="1800" dirty="0" smtClean="0"/>
              <a:t>.</a:t>
            </a:r>
          </a:p>
          <a:p>
            <a:pPr lvl="0"/>
            <a:r>
              <a:rPr lang="sl-SI" sz="2000" b="1" dirty="0" smtClean="0"/>
              <a:t>Leto 2012</a:t>
            </a:r>
          </a:p>
          <a:p>
            <a:pPr marL="0" indent="0">
              <a:buNone/>
            </a:pPr>
            <a:r>
              <a:rPr lang="sl-SI" sz="1800" dirty="0"/>
              <a:t>Ponudili smo storitev Poslovni center, ki združuje najsodobnejše informacijske storitve, temelječe na preizkušenih tehnologijah uveljavljenih ponudnikov in namenjene najširšemu krogu poslovnih uporabnikov. </a:t>
            </a:r>
          </a:p>
          <a:p>
            <a:pPr lvl="0"/>
            <a:r>
              <a:rPr lang="sl-SI" sz="2000" b="1" dirty="0" smtClean="0"/>
              <a:t>Leto 2013</a:t>
            </a:r>
          </a:p>
          <a:p>
            <a:pPr marL="0" indent="0">
              <a:buNone/>
            </a:pPr>
            <a:r>
              <a:rPr lang="en-US" sz="1800" dirty="0" smtClean="0"/>
              <a:t>V </a:t>
            </a:r>
            <a:r>
              <a:rPr lang="en-US" sz="1800" dirty="0" err="1"/>
              <a:t>okviru</a:t>
            </a:r>
            <a:r>
              <a:rPr lang="en-US" sz="1800" dirty="0"/>
              <a:t> </a:t>
            </a:r>
            <a:r>
              <a:rPr lang="en-US" sz="1800" dirty="0" err="1"/>
              <a:t>poslovnega</a:t>
            </a:r>
            <a:r>
              <a:rPr lang="en-US" sz="1800" dirty="0"/>
              <a:t> </a:t>
            </a:r>
            <a:r>
              <a:rPr lang="en-US" sz="1800" dirty="0" err="1"/>
              <a:t>sodelovanja</a:t>
            </a:r>
            <a:r>
              <a:rPr lang="en-US" sz="1800" dirty="0"/>
              <a:t> s </a:t>
            </a:r>
            <a:r>
              <a:rPr lang="en-US" sz="1800" dirty="0" err="1"/>
              <a:t>partnerjem</a:t>
            </a:r>
            <a:r>
              <a:rPr lang="en-US" sz="1800" dirty="0"/>
              <a:t> Hewlett‑Packard (HP) so bile v </a:t>
            </a:r>
            <a:r>
              <a:rPr lang="en-US" sz="1800" dirty="0" err="1"/>
              <a:t>posebnem</a:t>
            </a:r>
            <a:r>
              <a:rPr lang="en-US" sz="1800" dirty="0"/>
              <a:t> </a:t>
            </a:r>
            <a:r>
              <a:rPr lang="en-US" sz="1800" dirty="0" err="1"/>
              <a:t>partnerskemu</a:t>
            </a:r>
            <a:r>
              <a:rPr lang="en-US" sz="1800" dirty="0"/>
              <a:t> </a:t>
            </a:r>
            <a:r>
              <a:rPr lang="en-US" sz="1800" dirty="0" err="1"/>
              <a:t>programu</a:t>
            </a:r>
            <a:r>
              <a:rPr lang="en-US" sz="1800" dirty="0"/>
              <a:t> »HP Cloud Agile Partnership« </a:t>
            </a:r>
            <a:r>
              <a:rPr lang="en-US" sz="1800" dirty="0" err="1"/>
              <a:t>uvedene</a:t>
            </a:r>
            <a:r>
              <a:rPr lang="en-US" sz="1800" dirty="0"/>
              <a:t> </a:t>
            </a:r>
            <a:r>
              <a:rPr lang="en-US" sz="1800" dirty="0" err="1"/>
              <a:t>nove</a:t>
            </a:r>
            <a:r>
              <a:rPr lang="en-US" sz="1800" dirty="0"/>
              <a:t> </a:t>
            </a:r>
            <a:r>
              <a:rPr lang="en-US" sz="1800" dirty="0" err="1"/>
              <a:t>rešitve</a:t>
            </a:r>
            <a:r>
              <a:rPr lang="en-US" sz="1800" dirty="0"/>
              <a:t> in </a:t>
            </a:r>
            <a:r>
              <a:rPr lang="en-US" sz="1800" dirty="0" err="1"/>
              <a:t>storitve</a:t>
            </a:r>
            <a:r>
              <a:rPr lang="en-US" sz="1800" dirty="0"/>
              <a:t> </a:t>
            </a:r>
            <a:r>
              <a:rPr lang="en-US" sz="1800" dirty="0" err="1"/>
              <a:t>računalništva</a:t>
            </a:r>
            <a:r>
              <a:rPr lang="en-US" sz="1800" dirty="0"/>
              <a:t> v </a:t>
            </a:r>
            <a:r>
              <a:rPr lang="en-US" sz="1800" dirty="0" err="1"/>
              <a:t>oblaku</a:t>
            </a:r>
            <a:r>
              <a:rPr lang="en-US" sz="1800" dirty="0"/>
              <a:t>, </a:t>
            </a:r>
            <a:r>
              <a:rPr lang="en-US" sz="1800" dirty="0" err="1"/>
              <a:t>ki</a:t>
            </a:r>
            <a:r>
              <a:rPr lang="en-US" sz="1800" dirty="0"/>
              <a:t> </a:t>
            </a:r>
            <a:r>
              <a:rPr lang="en-US" sz="1800" dirty="0" err="1"/>
              <a:t>predstavljajo</a:t>
            </a:r>
            <a:r>
              <a:rPr lang="en-US" sz="1800" dirty="0"/>
              <a:t> </a:t>
            </a:r>
            <a:r>
              <a:rPr lang="en-US" sz="1800" dirty="0" err="1"/>
              <a:t>tako</a:t>
            </a:r>
            <a:r>
              <a:rPr lang="en-US" sz="1800" dirty="0"/>
              <a:t> </a:t>
            </a:r>
            <a:r>
              <a:rPr lang="en-US" sz="1800" dirty="0" err="1"/>
              <a:t>novost</a:t>
            </a:r>
            <a:r>
              <a:rPr lang="en-US" sz="1800" dirty="0"/>
              <a:t> </a:t>
            </a:r>
            <a:r>
              <a:rPr lang="en-US" sz="1800" dirty="0" err="1"/>
              <a:t>kot</a:t>
            </a:r>
            <a:r>
              <a:rPr lang="en-US" sz="1800" dirty="0"/>
              <a:t> </a:t>
            </a:r>
            <a:r>
              <a:rPr lang="en-US" sz="1800" dirty="0" err="1"/>
              <a:t>tudi</a:t>
            </a:r>
            <a:r>
              <a:rPr lang="en-US" sz="1800" dirty="0"/>
              <a:t> </a:t>
            </a:r>
            <a:r>
              <a:rPr lang="en-US" sz="1800" dirty="0" err="1"/>
              <a:t>dopolnitev</a:t>
            </a:r>
            <a:r>
              <a:rPr lang="en-US" sz="1800" dirty="0"/>
              <a:t> </a:t>
            </a:r>
            <a:r>
              <a:rPr lang="en-US" sz="1800" dirty="0" err="1"/>
              <a:t>obstoječe</a:t>
            </a:r>
            <a:r>
              <a:rPr lang="en-US" sz="1800" dirty="0"/>
              <a:t> </a:t>
            </a:r>
            <a:r>
              <a:rPr lang="en-US" sz="1800" dirty="0" err="1"/>
              <a:t>ponudbe</a:t>
            </a:r>
            <a:r>
              <a:rPr lang="en-US" sz="1800" dirty="0"/>
              <a:t> </a:t>
            </a:r>
            <a:r>
              <a:rPr lang="en-US" sz="1800" dirty="0" err="1"/>
              <a:t>Pošte</a:t>
            </a:r>
            <a:r>
              <a:rPr lang="en-US" sz="1800" dirty="0"/>
              <a:t> </a:t>
            </a:r>
            <a:r>
              <a:rPr lang="en-US" sz="1800" dirty="0" err="1"/>
              <a:t>Slovenije</a:t>
            </a:r>
            <a:r>
              <a:rPr lang="en-US" sz="1800" dirty="0"/>
              <a:t> </a:t>
            </a:r>
            <a:r>
              <a:rPr lang="en-US" sz="1800" dirty="0" err="1"/>
              <a:t>na</a:t>
            </a:r>
            <a:r>
              <a:rPr lang="en-US" sz="1800" dirty="0"/>
              <a:t> </a:t>
            </a:r>
            <a:r>
              <a:rPr lang="en-US" sz="1800" dirty="0" err="1"/>
              <a:t>področju</a:t>
            </a:r>
            <a:r>
              <a:rPr lang="en-US" sz="1800" dirty="0"/>
              <a:t> </a:t>
            </a:r>
            <a:r>
              <a:rPr lang="en-US" sz="1800" dirty="0" err="1"/>
              <a:t>računalništva</a:t>
            </a:r>
            <a:r>
              <a:rPr lang="en-US" sz="1800" dirty="0"/>
              <a:t> v </a:t>
            </a:r>
            <a:r>
              <a:rPr lang="en-US" sz="1800" dirty="0" err="1"/>
              <a:t>oblaku</a:t>
            </a:r>
            <a:r>
              <a:rPr lang="en-US" sz="1800" dirty="0"/>
              <a:t>. </a:t>
            </a:r>
            <a:endParaRPr lang="sl-SI" sz="1800" dirty="0"/>
          </a:p>
          <a:p>
            <a:pPr lvl="0"/>
            <a:r>
              <a:rPr lang="sl-SI" sz="2000" b="1" dirty="0" smtClean="0"/>
              <a:t>Leto 2015</a:t>
            </a:r>
          </a:p>
          <a:p>
            <a:pPr marL="0" lvl="0" indent="0">
              <a:buNone/>
            </a:pPr>
            <a:r>
              <a:rPr lang="en-US" sz="1800" dirty="0" err="1"/>
              <a:t>Kot</a:t>
            </a:r>
            <a:r>
              <a:rPr lang="en-US" sz="1800" dirty="0"/>
              <a:t> </a:t>
            </a:r>
            <a:r>
              <a:rPr lang="en-US" sz="1800" dirty="0" err="1"/>
              <a:t>eden</a:t>
            </a:r>
            <a:r>
              <a:rPr lang="en-US" sz="1800" dirty="0"/>
              <a:t> </a:t>
            </a:r>
            <a:r>
              <a:rPr lang="en-US" sz="1800" dirty="0" err="1"/>
              <a:t>najvarnejših</a:t>
            </a:r>
            <a:r>
              <a:rPr lang="en-US" sz="1800" dirty="0"/>
              <a:t> in </a:t>
            </a:r>
            <a:r>
              <a:rPr lang="en-US" sz="1800" dirty="0" err="1"/>
              <a:t>najverodostojnejših</a:t>
            </a:r>
            <a:r>
              <a:rPr lang="en-US" sz="1800" dirty="0"/>
              <a:t> </a:t>
            </a:r>
            <a:r>
              <a:rPr lang="en-US" sz="1800" dirty="0" err="1"/>
              <a:t>ponudnikov</a:t>
            </a:r>
            <a:r>
              <a:rPr lang="en-US" sz="1800" dirty="0"/>
              <a:t> IT</a:t>
            </a:r>
            <a:r>
              <a:rPr lang="sl-SI" sz="1800" dirty="0"/>
              <a:t> </a:t>
            </a:r>
            <a:r>
              <a:rPr lang="en-US" sz="1800" dirty="0" err="1"/>
              <a:t>storitev</a:t>
            </a:r>
            <a:r>
              <a:rPr lang="en-US" sz="1800" dirty="0"/>
              <a:t> in </a:t>
            </a:r>
            <a:r>
              <a:rPr lang="en-US" sz="1800" dirty="0" err="1"/>
              <a:t>storitev</a:t>
            </a:r>
            <a:r>
              <a:rPr lang="en-US" sz="1800" dirty="0"/>
              <a:t> </a:t>
            </a:r>
            <a:r>
              <a:rPr lang="en-US" sz="1800" dirty="0" err="1"/>
              <a:t>na</a:t>
            </a:r>
            <a:r>
              <a:rPr lang="en-US" sz="1800" dirty="0"/>
              <a:t> </a:t>
            </a:r>
            <a:r>
              <a:rPr lang="en-US" sz="1800" dirty="0" err="1"/>
              <a:t>področju</a:t>
            </a:r>
            <a:r>
              <a:rPr lang="en-US" sz="1800" dirty="0"/>
              <a:t> </a:t>
            </a:r>
            <a:r>
              <a:rPr lang="en-US" sz="1800" dirty="0" err="1"/>
              <a:t>elektronskega</a:t>
            </a:r>
            <a:r>
              <a:rPr lang="en-US" sz="1800" dirty="0"/>
              <a:t> </a:t>
            </a:r>
            <a:r>
              <a:rPr lang="en-US" sz="1800" dirty="0" err="1"/>
              <a:t>poslovanja</a:t>
            </a:r>
            <a:r>
              <a:rPr lang="en-US" sz="1800" dirty="0"/>
              <a:t> v </a:t>
            </a:r>
            <a:r>
              <a:rPr lang="en-US" sz="1800" dirty="0" err="1"/>
              <a:t>Sloveniji</a:t>
            </a:r>
            <a:r>
              <a:rPr lang="en-US" sz="1800" dirty="0"/>
              <a:t>, s </a:t>
            </a:r>
            <a:r>
              <a:rPr lang="en-US" sz="1800" dirty="0" err="1"/>
              <a:t>poudarkom</a:t>
            </a:r>
            <a:r>
              <a:rPr lang="en-US" sz="1800" dirty="0"/>
              <a:t> </a:t>
            </a:r>
            <a:r>
              <a:rPr lang="en-US" sz="1800" dirty="0" err="1"/>
              <a:t>na</a:t>
            </a:r>
            <a:r>
              <a:rPr lang="en-US" sz="1800" dirty="0"/>
              <a:t> </a:t>
            </a:r>
            <a:r>
              <a:rPr lang="en-US" sz="1800" dirty="0" err="1"/>
              <a:t>storitvah</a:t>
            </a:r>
            <a:r>
              <a:rPr lang="en-US" sz="1800" dirty="0"/>
              <a:t> </a:t>
            </a:r>
            <a:r>
              <a:rPr lang="en-US" sz="1800" dirty="0" err="1"/>
              <a:t>računalništva</a:t>
            </a:r>
            <a:r>
              <a:rPr lang="en-US" sz="1800" dirty="0"/>
              <a:t> v </a:t>
            </a:r>
            <a:r>
              <a:rPr lang="en-US" sz="1800" dirty="0" err="1"/>
              <a:t>oblaku</a:t>
            </a:r>
            <a:r>
              <a:rPr lang="en-US" sz="1800" dirty="0"/>
              <a:t>, </a:t>
            </a:r>
            <a:r>
              <a:rPr lang="en-US" sz="1800" dirty="0" err="1"/>
              <a:t>smo</a:t>
            </a:r>
            <a:r>
              <a:rPr lang="en-US" sz="1800" dirty="0"/>
              <a:t> v </a:t>
            </a:r>
            <a:r>
              <a:rPr lang="en-US" sz="1800" dirty="0" err="1"/>
              <a:t>letu</a:t>
            </a:r>
            <a:r>
              <a:rPr lang="en-US" sz="1800" dirty="0"/>
              <a:t> 2015 </a:t>
            </a:r>
            <a:r>
              <a:rPr lang="en-US" sz="1800" dirty="0" err="1"/>
              <a:t>svoje</a:t>
            </a:r>
            <a:r>
              <a:rPr lang="en-US" sz="1800" dirty="0"/>
              <a:t> </a:t>
            </a:r>
            <a:r>
              <a:rPr lang="en-US" sz="1800" dirty="0" err="1"/>
              <a:t>tovrstne</a:t>
            </a:r>
            <a:r>
              <a:rPr lang="en-US" sz="1800" dirty="0"/>
              <a:t> </a:t>
            </a:r>
            <a:r>
              <a:rPr lang="en-US" sz="1800" dirty="0" err="1"/>
              <a:t>storitve</a:t>
            </a:r>
            <a:r>
              <a:rPr lang="en-US" sz="1800" dirty="0"/>
              <a:t> </a:t>
            </a:r>
            <a:r>
              <a:rPr lang="en-US" sz="1800" dirty="0" err="1"/>
              <a:t>aktivno</a:t>
            </a:r>
            <a:r>
              <a:rPr lang="en-US" sz="1800" dirty="0"/>
              <a:t> </a:t>
            </a:r>
            <a:r>
              <a:rPr lang="en-US" sz="1800" dirty="0" err="1"/>
              <a:t>tržili</a:t>
            </a:r>
            <a:r>
              <a:rPr lang="en-US" sz="1800" dirty="0"/>
              <a:t> pod </a:t>
            </a:r>
            <a:r>
              <a:rPr lang="en-US" sz="1800" dirty="0" err="1"/>
              <a:t>krovno</a:t>
            </a:r>
            <a:r>
              <a:rPr lang="en-US" sz="1800" dirty="0"/>
              <a:t> </a:t>
            </a:r>
            <a:r>
              <a:rPr lang="en-US" sz="1800" dirty="0" err="1"/>
              <a:t>blagovno</a:t>
            </a:r>
            <a:r>
              <a:rPr lang="en-US" sz="1800" dirty="0"/>
              <a:t> </a:t>
            </a:r>
            <a:r>
              <a:rPr lang="en-US" sz="1800" dirty="0" err="1"/>
              <a:t>znamko</a:t>
            </a:r>
            <a:r>
              <a:rPr lang="en-US" sz="1800" dirty="0"/>
              <a:t> </a:t>
            </a:r>
            <a:r>
              <a:rPr lang="en-US" sz="1800" dirty="0" err="1"/>
              <a:t>PosiTa</a:t>
            </a:r>
            <a:r>
              <a:rPr lang="en-US" sz="1800" dirty="0"/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Zgodovina IT v Pošti Slovenije</a:t>
            </a:r>
            <a:endParaRPr lang="en-US" sz="4000" dirty="0">
              <a:gradFill>
                <a:gsLst>
                  <a:gs pos="21538">
                    <a:schemeClr val="tx1"/>
                  </a:gs>
                  <a:gs pos="33000">
                    <a:schemeClr val="tx1"/>
                  </a:gs>
                </a:gsLst>
                <a:lin ang="5400000" scaled="0"/>
              </a:gradFill>
            </a:endParaRPr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549" y="6004812"/>
            <a:ext cx="1502152" cy="576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05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PosITa storitve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3336298"/>
          </a:xfrm>
        </p:spPr>
        <p:txBody>
          <a:bodyPr/>
          <a:lstStyle/>
          <a:p>
            <a:pPr lvl="1"/>
            <a:r>
              <a:rPr lang="es-ES" sz="3200" dirty="0"/>
              <a:t>Digitalna pisarna</a:t>
            </a:r>
          </a:p>
          <a:p>
            <a:pPr lvl="1"/>
            <a:r>
              <a:rPr lang="es-ES" sz="3200" dirty="0" smtClean="0"/>
              <a:t>Digi</a:t>
            </a:r>
            <a:r>
              <a:rPr lang="sl-SI" sz="3200" dirty="0" smtClean="0"/>
              <a:t>talno poslovanje</a:t>
            </a:r>
            <a:endParaRPr lang="es-ES" sz="3200" dirty="0"/>
          </a:p>
          <a:p>
            <a:pPr lvl="1"/>
            <a:r>
              <a:rPr lang="sl-SI" sz="3200" dirty="0" smtClean="0"/>
              <a:t>Podatkovni center</a:t>
            </a:r>
            <a:endParaRPr lang="es-ES" sz="3200" dirty="0"/>
          </a:p>
          <a:p>
            <a:pPr lvl="1"/>
            <a:r>
              <a:rPr lang="es-ES" sz="3200" dirty="0"/>
              <a:t>PoštAR</a:t>
            </a:r>
          </a:p>
          <a:p>
            <a:pPr lvl="1"/>
            <a:r>
              <a:rPr lang="es-ES" sz="3200" dirty="0" smtClean="0"/>
              <a:t>PoštaCA</a:t>
            </a:r>
            <a:endParaRPr lang="sl-SI" sz="3200" dirty="0" smtClean="0"/>
          </a:p>
          <a:p>
            <a:pPr lvl="1"/>
            <a:r>
              <a:rPr lang="sl-SI" sz="3200" b="1" dirty="0" smtClean="0"/>
              <a:t>Storitve v oblaku</a:t>
            </a:r>
            <a:endParaRPr lang="es-ES" sz="3200" b="1" dirty="0"/>
          </a:p>
        </p:txBody>
      </p:sp>
      <p:pic>
        <p:nvPicPr>
          <p:cNvPr id="5" name="Picture Placeholder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2" t="18091" r="2452"/>
          <a:stretch/>
        </p:blipFill>
        <p:spPr>
          <a:xfrm>
            <a:off x="6219825" y="0"/>
            <a:ext cx="6216650" cy="5727573"/>
          </a:xfrm>
          <a:prstGeom prst="rect">
            <a:avLst/>
          </a:prstGeom>
        </p:spPr>
      </p:pic>
      <p:pic>
        <p:nvPicPr>
          <p:cNvPr id="9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549" y="6004812"/>
            <a:ext cx="1502152" cy="576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798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Cloud </a:t>
            </a:r>
            <a:r>
              <a:rPr lang="sl-SI" dirty="0" err="1"/>
              <a:t>computing</a:t>
            </a:r>
            <a:r>
              <a:rPr lang="sl-SI" dirty="0"/>
              <a:t>, </a:t>
            </a:r>
            <a:r>
              <a:rPr lang="sl-SI" dirty="0" smtClean="0"/>
              <a:t>lastnosti</a:t>
            </a:r>
            <a:endParaRPr lang="en-US" sz="3600" dirty="0">
              <a:gradFill>
                <a:gsLst>
                  <a:gs pos="21538">
                    <a:schemeClr val="tx1"/>
                  </a:gs>
                  <a:gs pos="33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702" y="1212850"/>
            <a:ext cx="11888787" cy="4905958"/>
          </a:xfrm>
        </p:spPr>
        <p:txBody>
          <a:bodyPr/>
          <a:lstStyle/>
          <a:p>
            <a:pPr lvl="1"/>
            <a:r>
              <a:rPr lang="sl-SI" dirty="0"/>
              <a:t>Najemni model „</a:t>
            </a:r>
            <a:r>
              <a:rPr lang="sl-SI" dirty="0" err="1"/>
              <a:t>Pay</a:t>
            </a:r>
            <a:r>
              <a:rPr lang="sl-SI" dirty="0"/>
              <a:t>-as-</a:t>
            </a:r>
            <a:r>
              <a:rPr lang="sl-SI" dirty="0" err="1"/>
              <a:t>use</a:t>
            </a:r>
            <a:r>
              <a:rPr lang="sl-SI" dirty="0"/>
              <a:t>“</a:t>
            </a:r>
          </a:p>
          <a:p>
            <a:pPr lvl="1"/>
            <a:r>
              <a:rPr lang="sl-SI" dirty="0"/>
              <a:t>Enostavno za uporabnika</a:t>
            </a:r>
          </a:p>
          <a:p>
            <a:pPr lvl="1"/>
            <a:r>
              <a:rPr lang="sl-SI" dirty="0"/>
              <a:t>Zahtevno in kompleksno za </a:t>
            </a:r>
            <a:r>
              <a:rPr lang="sl-SI" dirty="0" err="1"/>
              <a:t>CSP</a:t>
            </a:r>
            <a:endParaRPr lang="sl-SI" dirty="0"/>
          </a:p>
          <a:p>
            <a:pPr lvl="1"/>
            <a:r>
              <a:rPr lang="sl-SI" dirty="0"/>
              <a:t>Storitve na voljo v nekaj minutah</a:t>
            </a:r>
          </a:p>
          <a:p>
            <a:pPr lvl="1"/>
            <a:r>
              <a:rPr lang="sl-SI" dirty="0"/>
              <a:t>Delitev virov – </a:t>
            </a:r>
            <a:r>
              <a:rPr lang="sl-SI" dirty="0" err="1"/>
              <a:t>multi</a:t>
            </a:r>
            <a:r>
              <a:rPr lang="sl-SI" dirty="0"/>
              <a:t> </a:t>
            </a:r>
            <a:r>
              <a:rPr lang="sl-SI" dirty="0" err="1"/>
              <a:t>tenant</a:t>
            </a:r>
            <a:r>
              <a:rPr lang="sl-SI" dirty="0"/>
              <a:t> okolje</a:t>
            </a:r>
          </a:p>
          <a:p>
            <a:pPr lvl="1"/>
            <a:r>
              <a:rPr lang="sl-SI" dirty="0" err="1"/>
              <a:t>Virtualizacija</a:t>
            </a:r>
            <a:endParaRPr lang="sl-SI" dirty="0"/>
          </a:p>
          <a:p>
            <a:pPr lvl="1"/>
            <a:r>
              <a:rPr lang="sl-SI" dirty="0" err="1"/>
              <a:t>SDx</a:t>
            </a:r>
            <a:r>
              <a:rPr lang="sl-SI" dirty="0"/>
              <a:t> (software </a:t>
            </a:r>
            <a:r>
              <a:rPr lang="sl-SI" dirty="0" err="1"/>
              <a:t>defined</a:t>
            </a:r>
            <a:r>
              <a:rPr lang="sl-SI" dirty="0"/>
              <a:t> ….)</a:t>
            </a:r>
          </a:p>
          <a:p>
            <a:pPr lvl="1"/>
            <a:r>
              <a:rPr lang="sl-SI" dirty="0"/>
              <a:t>Popolna </a:t>
            </a:r>
            <a:r>
              <a:rPr lang="sl-SI" dirty="0" smtClean="0"/>
              <a:t>avtomatizacija</a:t>
            </a:r>
          </a:p>
          <a:p>
            <a:pPr lvl="2"/>
            <a:r>
              <a:rPr lang="it-IT" sz="2000" dirty="0" err="1"/>
              <a:t>Strežniški</a:t>
            </a:r>
            <a:r>
              <a:rPr lang="it-IT" sz="2000" dirty="0"/>
              <a:t> del</a:t>
            </a:r>
          </a:p>
          <a:p>
            <a:pPr lvl="2"/>
            <a:r>
              <a:rPr lang="it-IT" sz="2000" dirty="0" err="1"/>
              <a:t>Omrežni</a:t>
            </a:r>
            <a:r>
              <a:rPr lang="it-IT" sz="2000" dirty="0"/>
              <a:t> del</a:t>
            </a:r>
          </a:p>
          <a:p>
            <a:pPr lvl="2"/>
            <a:r>
              <a:rPr lang="it-IT" sz="2000" dirty="0"/>
              <a:t>Diskovni </a:t>
            </a:r>
            <a:r>
              <a:rPr lang="it-IT" sz="2000" dirty="0" smtClean="0"/>
              <a:t>del</a:t>
            </a:r>
            <a:endParaRPr lang="it-IT" sz="2000" dirty="0"/>
          </a:p>
        </p:txBody>
      </p:sp>
      <p:pic>
        <p:nvPicPr>
          <p:cNvPr id="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549" y="6004812"/>
            <a:ext cx="1502152" cy="576905"/>
          </a:xfrm>
          <a:prstGeom prst="rect">
            <a:avLst/>
          </a:prstGeom>
        </p:spPr>
      </p:pic>
      <p:pic>
        <p:nvPicPr>
          <p:cNvPr id="2" name="Picture 2" descr="C:\Users\Bex\Documents\Predstavitve\NTK2017\aas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0974" y="1337022"/>
            <a:ext cx="5390186" cy="4086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613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PosITa storitve v oblaku</a:t>
            </a:r>
            <a:br>
              <a:rPr lang="sl-SI" dirty="0" smtClean="0"/>
            </a:br>
            <a:r>
              <a:rPr lang="sl-SI" sz="3600" dirty="0" err="1">
                <a:gradFill>
                  <a:gsLst>
                    <a:gs pos="21538">
                      <a:schemeClr val="tx1"/>
                    </a:gs>
                    <a:gs pos="33000">
                      <a:schemeClr val="tx1"/>
                    </a:gs>
                  </a:gsLst>
                  <a:lin ang="5400000" scaled="0"/>
                </a:gradFill>
              </a:rPr>
              <a:t>Multi</a:t>
            </a:r>
            <a:r>
              <a:rPr lang="sl-SI" sz="3600" dirty="0">
                <a:gradFill>
                  <a:gsLst>
                    <a:gs pos="21538">
                      <a:schemeClr val="tx1"/>
                    </a:gs>
                    <a:gs pos="33000">
                      <a:schemeClr val="tx1"/>
                    </a:gs>
                  </a:gsLst>
                  <a:lin ang="5400000" scaled="0"/>
                </a:gradFill>
              </a:rPr>
              <a:t> </a:t>
            </a:r>
            <a:r>
              <a:rPr lang="sl-SI" sz="3600" dirty="0" err="1">
                <a:gradFill>
                  <a:gsLst>
                    <a:gs pos="21538">
                      <a:schemeClr val="tx1"/>
                    </a:gs>
                    <a:gs pos="33000">
                      <a:schemeClr val="tx1"/>
                    </a:gs>
                  </a:gsLst>
                  <a:lin ang="5400000" scaled="0"/>
                </a:gradFill>
              </a:rPr>
              <a:t>Vendor</a:t>
            </a:r>
            <a:r>
              <a:rPr lang="sl-SI" sz="3600" dirty="0">
                <a:gradFill>
                  <a:gsLst>
                    <a:gs pos="21538">
                      <a:schemeClr val="tx1"/>
                    </a:gs>
                    <a:gs pos="33000">
                      <a:schemeClr val="tx1"/>
                    </a:gs>
                  </a:gsLst>
                  <a:lin ang="5400000" scaled="0"/>
                </a:gradFill>
              </a:rPr>
              <a:t> Cloud </a:t>
            </a:r>
            <a:r>
              <a:rPr lang="sl-SI" sz="3600" dirty="0" err="1" smtClean="0">
                <a:gradFill>
                  <a:gsLst>
                    <a:gs pos="21538">
                      <a:schemeClr val="tx1"/>
                    </a:gs>
                    <a:gs pos="33000">
                      <a:schemeClr val="tx1"/>
                    </a:gs>
                  </a:gsLst>
                  <a:lin ang="5400000" scaled="0"/>
                </a:gradFill>
              </a:rPr>
              <a:t>Service</a:t>
            </a:r>
            <a:r>
              <a:rPr lang="sl-SI" sz="3600" dirty="0" smtClean="0">
                <a:gradFill>
                  <a:gsLst>
                    <a:gs pos="21538">
                      <a:schemeClr val="tx1"/>
                    </a:gs>
                    <a:gs pos="33000">
                      <a:schemeClr val="tx1"/>
                    </a:gs>
                  </a:gsLst>
                  <a:lin ang="5400000" scaled="0"/>
                </a:gradFill>
              </a:rPr>
              <a:t> </a:t>
            </a:r>
            <a:r>
              <a:rPr lang="sl-SI" sz="3600" dirty="0" err="1" smtClean="0">
                <a:gradFill>
                  <a:gsLst>
                    <a:gs pos="21538">
                      <a:schemeClr val="tx1"/>
                    </a:gs>
                    <a:gs pos="33000">
                      <a:schemeClr val="tx1"/>
                    </a:gs>
                  </a:gsLst>
                  <a:lin ang="5400000" scaled="0"/>
                </a:gradFill>
              </a:rPr>
              <a:t>Provider</a:t>
            </a:r>
            <a:endParaRPr lang="en-US" sz="3600" dirty="0">
              <a:gradFill>
                <a:gsLst>
                  <a:gs pos="21538">
                    <a:schemeClr val="tx1"/>
                  </a:gs>
                  <a:gs pos="33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702" y="1985094"/>
            <a:ext cx="11888787" cy="3065455"/>
          </a:xfrm>
        </p:spPr>
        <p:txBody>
          <a:bodyPr/>
          <a:lstStyle/>
          <a:p>
            <a:pPr lvl="1"/>
            <a:r>
              <a:rPr lang="sl-SI" sz="3200" dirty="0"/>
              <a:t>Microsoft </a:t>
            </a:r>
            <a:r>
              <a:rPr lang="sl-SI" sz="3200" dirty="0" err="1"/>
              <a:t>Azure</a:t>
            </a:r>
            <a:r>
              <a:rPr lang="sl-SI" sz="3200" dirty="0"/>
              <a:t> </a:t>
            </a:r>
            <a:r>
              <a:rPr lang="sl-SI" sz="3200" dirty="0" smtClean="0"/>
              <a:t>Pack - </a:t>
            </a:r>
            <a:r>
              <a:rPr lang="sl-SI" sz="3200" dirty="0" err="1" smtClean="0"/>
              <a:t>WAP</a:t>
            </a:r>
            <a:endParaRPr lang="es-ES" sz="3200" dirty="0"/>
          </a:p>
          <a:p>
            <a:pPr lvl="1"/>
            <a:r>
              <a:rPr lang="sl-SI" sz="3200" dirty="0" err="1" smtClean="0"/>
              <a:t>HP</a:t>
            </a:r>
            <a:r>
              <a:rPr lang="sl-SI" sz="3200" dirty="0" smtClean="0"/>
              <a:t> </a:t>
            </a:r>
            <a:r>
              <a:rPr lang="sl-SI" sz="3200" dirty="0" err="1" smtClean="0"/>
              <a:t>CloudSystem</a:t>
            </a:r>
            <a:r>
              <a:rPr lang="sl-SI" sz="3200" dirty="0" smtClean="0"/>
              <a:t> 8 – </a:t>
            </a:r>
            <a:r>
              <a:rPr lang="sl-SI" sz="3200" dirty="0" err="1" smtClean="0"/>
              <a:t>CS8</a:t>
            </a:r>
            <a:endParaRPr lang="es-ES" sz="3200" dirty="0"/>
          </a:p>
          <a:p>
            <a:pPr lvl="1"/>
            <a:r>
              <a:rPr lang="sl-SI" sz="3200" dirty="0" err="1"/>
              <a:t>HP</a:t>
            </a:r>
            <a:r>
              <a:rPr lang="sl-SI" sz="3200" dirty="0"/>
              <a:t> </a:t>
            </a:r>
            <a:r>
              <a:rPr lang="sl-SI" sz="3200" dirty="0" err="1"/>
              <a:t>CloudSystem</a:t>
            </a:r>
            <a:r>
              <a:rPr lang="sl-SI" sz="3200" dirty="0"/>
              <a:t> </a:t>
            </a:r>
            <a:r>
              <a:rPr lang="sl-SI" sz="3200" dirty="0" smtClean="0"/>
              <a:t>9 </a:t>
            </a:r>
            <a:r>
              <a:rPr lang="sl-SI" sz="3200" dirty="0"/>
              <a:t>– </a:t>
            </a:r>
            <a:r>
              <a:rPr lang="sl-SI" sz="3200" dirty="0" err="1" smtClean="0"/>
              <a:t>CS9</a:t>
            </a:r>
            <a:endParaRPr lang="sl-SI" sz="3200" dirty="0" smtClean="0"/>
          </a:p>
          <a:p>
            <a:pPr lvl="2"/>
            <a:r>
              <a:rPr lang="sl-SI" dirty="0" err="1"/>
              <a:t>HP</a:t>
            </a:r>
            <a:r>
              <a:rPr lang="sl-SI" dirty="0"/>
              <a:t> </a:t>
            </a:r>
            <a:r>
              <a:rPr lang="sl-SI" dirty="0" smtClean="0"/>
              <a:t>Cloud </a:t>
            </a:r>
            <a:r>
              <a:rPr lang="sl-SI" dirty="0" err="1"/>
              <a:t>Service</a:t>
            </a:r>
            <a:r>
              <a:rPr lang="sl-SI" dirty="0"/>
              <a:t> </a:t>
            </a:r>
            <a:r>
              <a:rPr lang="sl-SI" dirty="0" err="1" smtClean="0"/>
              <a:t>Automation</a:t>
            </a:r>
            <a:r>
              <a:rPr lang="sl-SI" dirty="0" smtClean="0"/>
              <a:t> - </a:t>
            </a:r>
            <a:r>
              <a:rPr lang="sl-SI" dirty="0" err="1" smtClean="0"/>
              <a:t>CSA</a:t>
            </a:r>
            <a:endParaRPr lang="sl-SI" dirty="0"/>
          </a:p>
          <a:p>
            <a:pPr lvl="2"/>
            <a:r>
              <a:rPr lang="sl-SI" dirty="0" err="1"/>
              <a:t>HP</a:t>
            </a:r>
            <a:r>
              <a:rPr lang="sl-SI" dirty="0"/>
              <a:t> </a:t>
            </a:r>
            <a:r>
              <a:rPr lang="sl-SI" dirty="0" err="1"/>
              <a:t>Helion</a:t>
            </a:r>
            <a:r>
              <a:rPr lang="sl-SI" dirty="0"/>
              <a:t> </a:t>
            </a:r>
            <a:r>
              <a:rPr lang="sl-SI" dirty="0" err="1"/>
              <a:t>OpenStack</a:t>
            </a:r>
            <a:endParaRPr lang="sl-SI" dirty="0"/>
          </a:p>
          <a:p>
            <a:pPr lvl="1"/>
            <a:endParaRPr lang="sl-SI" sz="3200" dirty="0" smtClean="0"/>
          </a:p>
        </p:txBody>
      </p:sp>
      <p:pic>
        <p:nvPicPr>
          <p:cNvPr id="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549" y="6004812"/>
            <a:ext cx="1502152" cy="576905"/>
          </a:xfrm>
          <a:prstGeom prst="rect">
            <a:avLst/>
          </a:prstGeom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126" y="5369470"/>
            <a:ext cx="1194575" cy="1444966"/>
          </a:xfrm>
          <a:prstGeom prst="rect">
            <a:avLst/>
          </a:prstGeom>
        </p:spPr>
      </p:pic>
      <p:pic>
        <p:nvPicPr>
          <p:cNvPr id="10" name="Slika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0125" y="5369470"/>
            <a:ext cx="2889932" cy="1444966"/>
          </a:xfrm>
          <a:prstGeom prst="rect">
            <a:avLst/>
          </a:prstGeom>
        </p:spPr>
      </p:pic>
      <p:pic>
        <p:nvPicPr>
          <p:cNvPr id="7" name="Slika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589" y="3209230"/>
            <a:ext cx="1659197" cy="1025656"/>
          </a:xfrm>
          <a:prstGeom prst="rect">
            <a:avLst/>
          </a:prstGeom>
        </p:spPr>
      </p:pic>
      <p:pic>
        <p:nvPicPr>
          <p:cNvPr id="8" name="Slika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2899" y="1648183"/>
            <a:ext cx="1815485" cy="1286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274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Windows </a:t>
            </a:r>
            <a:r>
              <a:rPr lang="sl-SI" dirty="0" err="1"/>
              <a:t>Azure</a:t>
            </a:r>
            <a:r>
              <a:rPr lang="sl-SI" dirty="0"/>
              <a:t> Pack</a:t>
            </a:r>
          </a:p>
        </p:txBody>
      </p:sp>
      <p:pic>
        <p:nvPicPr>
          <p:cNvPr id="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549" y="6004812"/>
            <a:ext cx="1502152" cy="576905"/>
          </a:xfrm>
          <a:prstGeom prst="rect">
            <a:avLst/>
          </a:prstGeom>
        </p:spPr>
      </p:pic>
      <p:pic>
        <p:nvPicPr>
          <p:cNvPr id="5" name="Slika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89" y="1625054"/>
            <a:ext cx="5073698" cy="377647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6" name="Slika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205" y="1588900"/>
            <a:ext cx="6086266" cy="3812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264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Implementirane storitve - </a:t>
            </a:r>
            <a:r>
              <a:rPr lang="sl-SI" dirty="0" err="1"/>
              <a:t>WAP</a:t>
            </a:r>
            <a:endParaRPr lang="sl-SI" dirty="0"/>
          </a:p>
        </p:txBody>
      </p:sp>
      <p:pic>
        <p:nvPicPr>
          <p:cNvPr id="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549" y="6004812"/>
            <a:ext cx="1502152" cy="576905"/>
          </a:xfrm>
          <a:prstGeom prst="rect">
            <a:avLst/>
          </a:prstGeom>
        </p:spPr>
      </p:pic>
      <p:sp>
        <p:nvSpPr>
          <p:cNvPr id="2" name="Označba mesta besedila 1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5007431" cy="585391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Windows (IaaS)</a:t>
            </a:r>
          </a:p>
          <a:p>
            <a:pPr lvl="1"/>
            <a:r>
              <a:rPr lang="en-US" sz="2400" dirty="0"/>
              <a:t>Windows 2012 </a:t>
            </a:r>
            <a:r>
              <a:rPr lang="en-US" sz="2400" dirty="0" err="1"/>
              <a:t>R2</a:t>
            </a:r>
            <a:endParaRPr lang="en-US" sz="2400" dirty="0"/>
          </a:p>
          <a:p>
            <a:pPr lvl="1"/>
            <a:r>
              <a:rPr lang="en-US" sz="2400" dirty="0"/>
              <a:t>Windows 2012 </a:t>
            </a:r>
            <a:r>
              <a:rPr lang="en-US" sz="2400" dirty="0" err="1"/>
              <a:t>R2</a:t>
            </a:r>
            <a:r>
              <a:rPr lang="en-US" sz="2400" dirty="0"/>
              <a:t> AD</a:t>
            </a:r>
          </a:p>
          <a:p>
            <a:pPr lvl="1"/>
            <a:r>
              <a:rPr lang="en-US" sz="2400" dirty="0"/>
              <a:t>Windows </a:t>
            </a:r>
            <a:r>
              <a:rPr lang="en-US" sz="2400" dirty="0" smtClean="0"/>
              <a:t>2016</a:t>
            </a:r>
            <a:endParaRPr lang="sl-SI" sz="2400" dirty="0" smtClean="0"/>
          </a:p>
          <a:p>
            <a:pPr lvl="1"/>
            <a:endParaRPr lang="sl-SI" sz="2400" dirty="0" smtClean="0"/>
          </a:p>
          <a:p>
            <a:pPr marL="0" lvl="1" indent="0">
              <a:buNone/>
            </a:pPr>
            <a:r>
              <a:rPr lang="en-US" dirty="0">
                <a:latin typeface="+mj-lt"/>
              </a:rPr>
              <a:t>Windows (PaaS, </a:t>
            </a:r>
            <a:r>
              <a:rPr lang="en-US" dirty="0" err="1">
                <a:latin typeface="+mj-lt"/>
              </a:rPr>
              <a:t>DBaaS</a:t>
            </a:r>
            <a:r>
              <a:rPr lang="en-US" dirty="0">
                <a:latin typeface="+mj-lt"/>
              </a:rPr>
              <a:t>)</a:t>
            </a:r>
          </a:p>
          <a:p>
            <a:pPr lvl="1"/>
            <a:r>
              <a:rPr lang="en-US" sz="2400" dirty="0"/>
              <a:t>Win 2012 </a:t>
            </a:r>
            <a:r>
              <a:rPr lang="en-US" sz="2400" dirty="0" err="1"/>
              <a:t>R2</a:t>
            </a:r>
            <a:r>
              <a:rPr lang="en-US" sz="2400" dirty="0"/>
              <a:t> z SQL 2012 AD</a:t>
            </a:r>
          </a:p>
          <a:p>
            <a:pPr lvl="1"/>
            <a:r>
              <a:rPr lang="en-US" sz="2400" dirty="0" err="1"/>
              <a:t>DBaaS</a:t>
            </a:r>
            <a:r>
              <a:rPr lang="en-US" sz="2400" dirty="0"/>
              <a:t> (shared SQL 2012</a:t>
            </a:r>
            <a:r>
              <a:rPr lang="en-US" sz="2400" dirty="0" smtClean="0"/>
              <a:t>)</a:t>
            </a:r>
            <a:endParaRPr lang="sl-SI" sz="2400" dirty="0" smtClean="0"/>
          </a:p>
          <a:p>
            <a:pPr lvl="1"/>
            <a:endParaRPr lang="sl-SI" sz="2400" dirty="0" smtClean="0"/>
          </a:p>
          <a:p>
            <a:pPr marL="0" lvl="1" indent="0">
              <a:buNone/>
            </a:pPr>
            <a:r>
              <a:rPr lang="en-US" dirty="0">
                <a:latin typeface="+mj-lt"/>
              </a:rPr>
              <a:t>Linux (IaaS)</a:t>
            </a:r>
          </a:p>
          <a:p>
            <a:pPr lvl="1"/>
            <a:r>
              <a:rPr lang="en-US" sz="2400" dirty="0"/>
              <a:t>CentOS 7</a:t>
            </a:r>
          </a:p>
          <a:p>
            <a:pPr marL="228600" lvl="1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6" name="Slika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5735" y="4532448"/>
            <a:ext cx="690346" cy="690346"/>
          </a:xfrm>
          <a:prstGeom prst="rect">
            <a:avLst/>
          </a:prstGeom>
        </p:spPr>
      </p:pic>
      <p:pic>
        <p:nvPicPr>
          <p:cNvPr id="7" name="Slika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3629" y="4555897"/>
            <a:ext cx="659272" cy="643449"/>
          </a:xfrm>
          <a:prstGeom prst="rect">
            <a:avLst/>
          </a:prstGeom>
        </p:spPr>
      </p:pic>
      <p:pic>
        <p:nvPicPr>
          <p:cNvPr id="8" name="Slika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3790" y="4448182"/>
            <a:ext cx="858883" cy="858883"/>
          </a:xfrm>
          <a:prstGeom prst="rect">
            <a:avLst/>
          </a:prstGeom>
        </p:spPr>
      </p:pic>
      <p:pic>
        <p:nvPicPr>
          <p:cNvPr id="10" name="Slika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074" y="4407254"/>
            <a:ext cx="940737" cy="940737"/>
          </a:xfrm>
          <a:prstGeom prst="rect">
            <a:avLst/>
          </a:prstGeom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436" b="43015"/>
          <a:stretch/>
        </p:blipFill>
        <p:spPr>
          <a:xfrm>
            <a:off x="5590838" y="1134923"/>
            <a:ext cx="6210690" cy="3004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918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HP</a:t>
            </a:r>
            <a:r>
              <a:rPr lang="sl-SI" dirty="0"/>
              <a:t> </a:t>
            </a:r>
            <a:r>
              <a:rPr lang="sl-SI" dirty="0" err="1"/>
              <a:t>Helion</a:t>
            </a:r>
            <a:r>
              <a:rPr lang="sl-SI" dirty="0"/>
              <a:t> </a:t>
            </a:r>
            <a:r>
              <a:rPr lang="sl-SI" dirty="0" err="1"/>
              <a:t>CloudSystem</a:t>
            </a:r>
            <a:r>
              <a:rPr lang="sl-SI" dirty="0"/>
              <a:t> (</a:t>
            </a:r>
            <a:r>
              <a:rPr lang="sl-SI" dirty="0" err="1"/>
              <a:t>CS9</a:t>
            </a:r>
            <a:r>
              <a:rPr lang="sl-SI" dirty="0"/>
              <a:t>)</a:t>
            </a:r>
          </a:p>
        </p:txBody>
      </p:sp>
      <p:pic>
        <p:nvPicPr>
          <p:cNvPr id="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549" y="6004812"/>
            <a:ext cx="1502152" cy="576905"/>
          </a:xfrm>
          <a:prstGeom prst="rect">
            <a:avLst/>
          </a:prstGeom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399810" y="2545579"/>
            <a:ext cx="330625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rgbClr val="000066"/>
                </a:solidFill>
                <a:latin typeface="Arial" pitchFamily="34" charset="0"/>
              </a:defRPr>
            </a:lvl1pPr>
            <a:lvl2pPr marL="800100" indent="-3429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457200" lvl="1" indent="0">
              <a:spcAft>
                <a:spcPts val="600"/>
              </a:spcAft>
              <a:buClr>
                <a:srgbClr val="F8BF28"/>
              </a:buClr>
              <a:buSzPct val="150000"/>
              <a:buNone/>
              <a:defRPr/>
            </a:pPr>
            <a:r>
              <a:rPr lang="sl-SI" sz="200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rPr>
              <a:t>HP Marketplace Portal</a:t>
            </a:r>
          </a:p>
        </p:txBody>
      </p:sp>
      <p:pic>
        <p:nvPicPr>
          <p:cNvPr id="6" name="Slika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77" y="2990526"/>
            <a:ext cx="4593336" cy="2676144"/>
          </a:xfrm>
          <a:prstGeom prst="rect">
            <a:avLst/>
          </a:prstGeom>
        </p:spPr>
      </p:pic>
      <p:pic>
        <p:nvPicPr>
          <p:cNvPr id="7" name="Slika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7375" y="2259952"/>
            <a:ext cx="4061326" cy="3456211"/>
          </a:xfrm>
          <a:prstGeom prst="rect">
            <a:avLst/>
          </a:prstGeom>
          <a:ln w="3175">
            <a:solidFill>
              <a:schemeClr val="bg1">
                <a:lumMod val="75000"/>
              </a:schemeClr>
            </a:solidFill>
          </a:ln>
        </p:spPr>
      </p:pic>
      <p:pic>
        <p:nvPicPr>
          <p:cNvPr id="8" name="Slika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126" y="1351918"/>
            <a:ext cx="1289141" cy="796901"/>
          </a:xfrm>
          <a:prstGeom prst="rect">
            <a:avLst/>
          </a:prstGeom>
        </p:spPr>
      </p:pic>
      <p:pic>
        <p:nvPicPr>
          <p:cNvPr id="10" name="Slika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276" y="1202239"/>
            <a:ext cx="2192513" cy="1096257"/>
          </a:xfrm>
          <a:prstGeom prst="rect">
            <a:avLst/>
          </a:prstGeom>
        </p:spPr>
      </p:pic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5930205" y="1771248"/>
            <a:ext cx="489701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rgbClr val="000066"/>
                </a:solidFill>
                <a:latin typeface="Arial" pitchFamily="34" charset="0"/>
              </a:defRPr>
            </a:lvl1pPr>
            <a:lvl2pPr marL="800100" indent="-3429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457200" lvl="1" indent="0">
              <a:spcAft>
                <a:spcPts val="600"/>
              </a:spcAft>
              <a:buClr>
                <a:srgbClr val="F8BF28"/>
              </a:buClr>
              <a:buSzPct val="150000"/>
              <a:buNone/>
              <a:defRPr/>
            </a:pPr>
            <a:r>
              <a:rPr lang="sl-SI" sz="200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rPr>
              <a:t>HP Helion OpenStack – Horizon portal</a:t>
            </a:r>
          </a:p>
        </p:txBody>
      </p:sp>
    </p:spTree>
    <p:extLst>
      <p:ext uri="{BB962C8B-B14F-4D97-AF65-F5344CB8AC3E}">
        <p14:creationId xmlns:p14="http://schemas.microsoft.com/office/powerpoint/2010/main" val="5026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Implementirane storitve - </a:t>
            </a:r>
            <a:r>
              <a:rPr lang="sl-SI" dirty="0" err="1"/>
              <a:t>HP</a:t>
            </a:r>
            <a:r>
              <a:rPr lang="sl-SI" dirty="0"/>
              <a:t> </a:t>
            </a:r>
            <a:r>
              <a:rPr lang="sl-SI" dirty="0" err="1"/>
              <a:t>Helion</a:t>
            </a:r>
            <a:endParaRPr lang="sl-SI" dirty="0"/>
          </a:p>
        </p:txBody>
      </p:sp>
      <p:pic>
        <p:nvPicPr>
          <p:cNvPr id="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549" y="6004812"/>
            <a:ext cx="1502152" cy="576905"/>
          </a:xfrm>
          <a:prstGeom prst="rect">
            <a:avLst/>
          </a:prstGeom>
        </p:spPr>
      </p:pic>
      <p:sp>
        <p:nvSpPr>
          <p:cNvPr id="2" name="Označba mesta besedila 1"/>
          <p:cNvSpPr>
            <a:spLocks noGrp="1"/>
          </p:cNvSpPr>
          <p:nvPr>
            <p:ph type="body" sz="quarter" idx="10"/>
          </p:nvPr>
        </p:nvSpPr>
        <p:spPr>
          <a:xfrm>
            <a:off x="7514381" y="1211287"/>
            <a:ext cx="4649108" cy="5718489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Windows (IaaS)</a:t>
            </a:r>
          </a:p>
          <a:p>
            <a:pPr lvl="1"/>
            <a:r>
              <a:rPr lang="en-US" sz="2400" dirty="0"/>
              <a:t>Windows 2012 </a:t>
            </a:r>
            <a:r>
              <a:rPr lang="en-US" sz="2400" dirty="0" err="1"/>
              <a:t>R2</a:t>
            </a:r>
            <a:endParaRPr lang="en-US" sz="2400" dirty="0"/>
          </a:p>
          <a:p>
            <a:pPr lvl="1"/>
            <a:r>
              <a:rPr lang="en-US" sz="2400" dirty="0" smtClean="0"/>
              <a:t>Windows 2016</a:t>
            </a:r>
            <a:endParaRPr lang="sl-SI" sz="2400" dirty="0" smtClean="0"/>
          </a:p>
          <a:p>
            <a:pPr marL="0" lvl="1" indent="0">
              <a:buNone/>
            </a:pPr>
            <a:r>
              <a:rPr lang="en-US" dirty="0" smtClean="0">
                <a:latin typeface="+mj-lt"/>
              </a:rPr>
              <a:t>Windows </a:t>
            </a:r>
            <a:r>
              <a:rPr lang="en-US" dirty="0">
                <a:latin typeface="+mj-lt"/>
              </a:rPr>
              <a:t>(PaaS, </a:t>
            </a:r>
            <a:r>
              <a:rPr lang="en-US" dirty="0" err="1">
                <a:latin typeface="+mj-lt"/>
              </a:rPr>
              <a:t>DBaaS</a:t>
            </a:r>
            <a:r>
              <a:rPr lang="en-US" dirty="0">
                <a:latin typeface="+mj-lt"/>
              </a:rPr>
              <a:t>)</a:t>
            </a:r>
          </a:p>
          <a:p>
            <a:pPr lvl="1"/>
            <a:r>
              <a:rPr lang="sl-SI" sz="2400" dirty="0"/>
              <a:t>Windows 2012 </a:t>
            </a:r>
            <a:r>
              <a:rPr lang="sl-SI" sz="2400" dirty="0" err="1"/>
              <a:t>R2</a:t>
            </a:r>
            <a:r>
              <a:rPr lang="sl-SI" sz="2400" dirty="0"/>
              <a:t> - </a:t>
            </a:r>
            <a:r>
              <a:rPr lang="sl-SI" sz="2400" dirty="0" err="1"/>
              <a:t>IIS</a:t>
            </a:r>
            <a:r>
              <a:rPr lang="sl-SI" sz="2400" dirty="0"/>
              <a:t> </a:t>
            </a:r>
          </a:p>
          <a:p>
            <a:pPr lvl="1"/>
            <a:r>
              <a:rPr lang="sl-SI" sz="2400" dirty="0"/>
              <a:t>Windows 2012 </a:t>
            </a:r>
            <a:r>
              <a:rPr lang="sl-SI" sz="2400" dirty="0" err="1"/>
              <a:t>R2</a:t>
            </a:r>
            <a:r>
              <a:rPr lang="sl-SI" sz="2400" dirty="0"/>
              <a:t> - </a:t>
            </a:r>
            <a:r>
              <a:rPr lang="sl-SI" sz="2400" dirty="0" err="1"/>
              <a:t>MSSQL</a:t>
            </a:r>
            <a:endParaRPr lang="sl-SI" sz="2400" dirty="0"/>
          </a:p>
          <a:p>
            <a:pPr lvl="1"/>
            <a:r>
              <a:rPr lang="sl-SI" sz="2400" dirty="0"/>
              <a:t>Windows 2016 - </a:t>
            </a:r>
            <a:r>
              <a:rPr lang="sl-SI" sz="2400" dirty="0" err="1"/>
              <a:t>IIS</a:t>
            </a:r>
            <a:r>
              <a:rPr lang="sl-SI" sz="2400" dirty="0"/>
              <a:t> </a:t>
            </a:r>
          </a:p>
          <a:p>
            <a:pPr lvl="1"/>
            <a:r>
              <a:rPr lang="sl-SI" sz="2400" dirty="0"/>
              <a:t>Windows 2016 - </a:t>
            </a:r>
            <a:r>
              <a:rPr lang="sl-SI" sz="2400" dirty="0" err="1"/>
              <a:t>MsSQL</a:t>
            </a:r>
            <a:r>
              <a:rPr lang="sl-SI" sz="2400" dirty="0"/>
              <a:t> 2016</a:t>
            </a:r>
          </a:p>
          <a:p>
            <a:pPr lvl="1"/>
            <a:r>
              <a:rPr lang="sl-SI" sz="2400" dirty="0"/>
              <a:t>Windows 2016 - </a:t>
            </a:r>
            <a:r>
              <a:rPr lang="sl-SI" sz="2400" dirty="0" err="1"/>
              <a:t>MySQL</a:t>
            </a:r>
            <a:endParaRPr lang="sl-SI" sz="2400" dirty="0"/>
          </a:p>
          <a:p>
            <a:pPr lvl="1"/>
            <a:r>
              <a:rPr lang="sl-SI" sz="2400" dirty="0"/>
              <a:t>Windows 2016 - </a:t>
            </a:r>
            <a:r>
              <a:rPr lang="sl-SI" sz="2400" dirty="0" err="1"/>
              <a:t>Multipoint</a:t>
            </a:r>
            <a:endParaRPr lang="sl-SI" sz="2400" dirty="0"/>
          </a:p>
          <a:p>
            <a:pPr lvl="1"/>
            <a:r>
              <a:rPr lang="sl-SI" sz="2400" dirty="0"/>
              <a:t>Windows 2016 - </a:t>
            </a:r>
            <a:r>
              <a:rPr lang="sl-SI" sz="2400" dirty="0" err="1"/>
              <a:t>ELK</a:t>
            </a:r>
            <a:r>
              <a:rPr lang="sl-SI" sz="2400" dirty="0"/>
              <a:t> </a:t>
            </a:r>
            <a:r>
              <a:rPr lang="sl-SI" sz="2400" dirty="0" err="1"/>
              <a:t>Stack</a:t>
            </a:r>
            <a:endParaRPr lang="sl-SI" sz="2400" dirty="0"/>
          </a:p>
          <a:p>
            <a:pPr lvl="1"/>
            <a:endParaRPr lang="sl-SI" sz="2400" dirty="0" smtClean="0"/>
          </a:p>
          <a:p>
            <a:endParaRPr lang="en-US" dirty="0"/>
          </a:p>
        </p:txBody>
      </p:sp>
      <p:sp>
        <p:nvSpPr>
          <p:cNvPr id="11" name="Označba mesta besedila 1"/>
          <p:cNvSpPr txBox="1">
            <a:spLocks/>
          </p:cNvSpPr>
          <p:nvPr/>
        </p:nvSpPr>
        <p:spPr>
          <a:xfrm>
            <a:off x="313581" y="1211287"/>
            <a:ext cx="2952328" cy="3416320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2286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800" dirty="0"/>
              <a:t>Linux (IaaS)</a:t>
            </a:r>
          </a:p>
          <a:p>
            <a:pPr lvl="1"/>
            <a:r>
              <a:rPr lang="es-ES" sz="2400" dirty="0"/>
              <a:t>CentOS </a:t>
            </a:r>
          </a:p>
          <a:p>
            <a:pPr lvl="1"/>
            <a:r>
              <a:rPr lang="es-ES" sz="2400" dirty="0"/>
              <a:t>Debian</a:t>
            </a:r>
          </a:p>
          <a:p>
            <a:pPr lvl="1"/>
            <a:r>
              <a:rPr lang="es-ES" sz="2400" dirty="0"/>
              <a:t>Fedora</a:t>
            </a:r>
          </a:p>
          <a:p>
            <a:pPr lvl="1"/>
            <a:r>
              <a:rPr lang="es-ES" sz="2400" dirty="0"/>
              <a:t>openSUSE</a:t>
            </a:r>
          </a:p>
          <a:p>
            <a:pPr lvl="1"/>
            <a:r>
              <a:rPr lang="es-ES" sz="2400" dirty="0"/>
              <a:t>Oracle Linux</a:t>
            </a:r>
          </a:p>
          <a:p>
            <a:pPr lvl="1"/>
            <a:r>
              <a:rPr lang="es-ES" sz="2400" dirty="0"/>
              <a:t>RedHat</a:t>
            </a:r>
          </a:p>
          <a:p>
            <a:pPr lvl="1"/>
            <a:r>
              <a:rPr lang="es-ES" sz="2400" dirty="0"/>
              <a:t>Ubuntu    </a:t>
            </a:r>
            <a:endParaRPr lang="en-US" dirty="0"/>
          </a:p>
        </p:txBody>
      </p:sp>
      <p:sp>
        <p:nvSpPr>
          <p:cNvPr id="12" name="Označba mesta besedila 1"/>
          <p:cNvSpPr txBox="1">
            <a:spLocks/>
          </p:cNvSpPr>
          <p:nvPr/>
        </p:nvSpPr>
        <p:spPr>
          <a:xfrm>
            <a:off x="3265909" y="1211287"/>
            <a:ext cx="3599686" cy="3010055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2286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800" dirty="0"/>
              <a:t>Linux (PaaS, </a:t>
            </a:r>
            <a:r>
              <a:rPr lang="en-US" sz="2800" dirty="0" err="1"/>
              <a:t>DEVaaS</a:t>
            </a:r>
            <a:r>
              <a:rPr lang="en-US" sz="2800" dirty="0"/>
              <a:t>)</a:t>
            </a:r>
          </a:p>
          <a:p>
            <a:pPr lvl="1"/>
            <a:r>
              <a:rPr lang="es-ES" sz="2400" dirty="0"/>
              <a:t>MySQL </a:t>
            </a:r>
          </a:p>
          <a:p>
            <a:pPr lvl="1"/>
            <a:r>
              <a:rPr lang="es-ES" sz="2400" dirty="0"/>
              <a:t>Wordpress</a:t>
            </a:r>
          </a:p>
          <a:p>
            <a:pPr lvl="1"/>
            <a:r>
              <a:rPr lang="es-ES" sz="2400" dirty="0"/>
              <a:t>LAMPstack</a:t>
            </a:r>
          </a:p>
          <a:p>
            <a:pPr lvl="1"/>
            <a:r>
              <a:rPr lang="es-ES" sz="2400" dirty="0"/>
              <a:t>MEANstack</a:t>
            </a:r>
          </a:p>
          <a:p>
            <a:pPr lvl="1"/>
            <a:r>
              <a:rPr lang="es-ES" sz="2400" dirty="0"/>
              <a:t>RUBYstack</a:t>
            </a:r>
          </a:p>
          <a:p>
            <a:pPr lvl="1"/>
            <a:r>
              <a:rPr lang="es-ES" sz="2400" dirty="0"/>
              <a:t>Docker debian  </a:t>
            </a:r>
            <a:endParaRPr lang="en-US" dirty="0"/>
          </a:p>
        </p:txBody>
      </p:sp>
      <p:pic>
        <p:nvPicPr>
          <p:cNvPr id="13" name="Slika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273" y="4725588"/>
            <a:ext cx="596016" cy="596016"/>
          </a:xfrm>
          <a:prstGeom prst="rect">
            <a:avLst/>
          </a:prstGeom>
        </p:spPr>
      </p:pic>
      <p:pic>
        <p:nvPicPr>
          <p:cNvPr id="14" name="Slika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525" y="4471894"/>
            <a:ext cx="720093" cy="849710"/>
          </a:xfrm>
          <a:prstGeom prst="rect">
            <a:avLst/>
          </a:prstGeom>
        </p:spPr>
      </p:pic>
      <p:pic>
        <p:nvPicPr>
          <p:cNvPr id="15" name="Slika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7370" y="4661381"/>
            <a:ext cx="649923" cy="649923"/>
          </a:xfrm>
          <a:prstGeom prst="rect">
            <a:avLst/>
          </a:prstGeom>
        </p:spPr>
      </p:pic>
      <p:pic>
        <p:nvPicPr>
          <p:cNvPr id="16" name="Slika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179" y="5512497"/>
            <a:ext cx="658547" cy="658547"/>
          </a:xfrm>
          <a:prstGeom prst="rect">
            <a:avLst/>
          </a:prstGeom>
        </p:spPr>
      </p:pic>
      <p:pic>
        <p:nvPicPr>
          <p:cNvPr id="18" name="Slika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81" y="5473991"/>
            <a:ext cx="1273741" cy="663407"/>
          </a:xfrm>
          <a:prstGeom prst="rect">
            <a:avLst/>
          </a:prstGeom>
        </p:spPr>
      </p:pic>
      <p:pic>
        <p:nvPicPr>
          <p:cNvPr id="19" name="Slika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181" y="5480698"/>
            <a:ext cx="690346" cy="690346"/>
          </a:xfrm>
          <a:prstGeom prst="rect">
            <a:avLst/>
          </a:prstGeom>
        </p:spPr>
      </p:pic>
      <p:pic>
        <p:nvPicPr>
          <p:cNvPr id="20" name="Slika 1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694" y="5494458"/>
            <a:ext cx="642924" cy="642924"/>
          </a:xfrm>
          <a:prstGeom prst="rect">
            <a:avLst/>
          </a:prstGeom>
        </p:spPr>
      </p:pic>
      <p:pic>
        <p:nvPicPr>
          <p:cNvPr id="21" name="Slika 2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1768" y="5502756"/>
            <a:ext cx="670444" cy="670444"/>
          </a:xfrm>
          <a:prstGeom prst="rect">
            <a:avLst/>
          </a:prstGeom>
        </p:spPr>
      </p:pic>
      <p:pic>
        <p:nvPicPr>
          <p:cNvPr id="22" name="Slika 2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0058" y="4668842"/>
            <a:ext cx="659272" cy="643449"/>
          </a:xfrm>
          <a:prstGeom prst="rect">
            <a:avLst/>
          </a:prstGeom>
        </p:spPr>
      </p:pic>
      <p:pic>
        <p:nvPicPr>
          <p:cNvPr id="23" name="Slika 2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9752" y="4658120"/>
            <a:ext cx="636375" cy="644792"/>
          </a:xfrm>
          <a:prstGeom prst="rect">
            <a:avLst/>
          </a:prstGeom>
        </p:spPr>
      </p:pic>
      <p:pic>
        <p:nvPicPr>
          <p:cNvPr id="24" name="Slika 2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38" y="4676812"/>
            <a:ext cx="635479" cy="635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227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PosiTa oblačne storitve namenjene </a:t>
            </a:r>
          </a:p>
        </p:txBody>
      </p:sp>
      <p:pic>
        <p:nvPicPr>
          <p:cNvPr id="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549" y="6004812"/>
            <a:ext cx="1502152" cy="576905"/>
          </a:xfrm>
          <a:prstGeom prst="rect">
            <a:avLst/>
          </a:prstGeom>
        </p:spPr>
      </p:pic>
      <p:sp>
        <p:nvSpPr>
          <p:cNvPr id="11" name="Označba mesta besedila 1"/>
          <p:cNvSpPr txBox="1">
            <a:spLocks/>
          </p:cNvSpPr>
          <p:nvPr/>
        </p:nvSpPr>
        <p:spPr>
          <a:xfrm>
            <a:off x="313581" y="1211287"/>
            <a:ext cx="11737304" cy="5109091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2286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800" b="1" dirty="0"/>
              <a:t>Ciljna </a:t>
            </a:r>
            <a:r>
              <a:rPr lang="en-US" sz="2800" b="1" dirty="0" err="1"/>
              <a:t>skupina</a:t>
            </a:r>
            <a:endParaRPr lang="en-US" sz="2800" b="1" dirty="0"/>
          </a:p>
          <a:p>
            <a:r>
              <a:rPr lang="en-US" sz="2400" dirty="0" err="1"/>
              <a:t>Podjetja</a:t>
            </a:r>
            <a:r>
              <a:rPr lang="en-US" sz="2400" dirty="0"/>
              <a:t> </a:t>
            </a:r>
            <a:r>
              <a:rPr lang="en-US" sz="2400" dirty="0" err="1"/>
              <a:t>katerih</a:t>
            </a:r>
            <a:r>
              <a:rPr lang="en-US" sz="2400" dirty="0"/>
              <a:t> </a:t>
            </a:r>
            <a:r>
              <a:rPr lang="en-US" sz="2400" dirty="0" err="1"/>
              <a:t>osnovna</a:t>
            </a:r>
            <a:r>
              <a:rPr lang="en-US" sz="2400" dirty="0"/>
              <a:t> </a:t>
            </a:r>
            <a:r>
              <a:rPr lang="en-US" sz="2400" dirty="0" err="1"/>
              <a:t>dejavnost</a:t>
            </a:r>
            <a:r>
              <a:rPr lang="en-US" sz="2400" dirty="0"/>
              <a:t> </a:t>
            </a:r>
            <a:r>
              <a:rPr lang="en-US" sz="2400" dirty="0" err="1"/>
              <a:t>ni</a:t>
            </a:r>
            <a:r>
              <a:rPr lang="en-US" sz="2400" dirty="0"/>
              <a:t> </a:t>
            </a:r>
            <a:r>
              <a:rPr lang="en-US" sz="2400" dirty="0" err="1"/>
              <a:t>informacijska</a:t>
            </a:r>
            <a:r>
              <a:rPr lang="en-US" sz="2400" dirty="0"/>
              <a:t> </a:t>
            </a:r>
            <a:r>
              <a:rPr lang="en-US" sz="2400" dirty="0" err="1"/>
              <a:t>tehnologija</a:t>
            </a:r>
            <a:endParaRPr lang="en-US" sz="2400" dirty="0"/>
          </a:p>
          <a:p>
            <a:r>
              <a:rPr lang="en-US" sz="2400" dirty="0" err="1"/>
              <a:t>Podjetja</a:t>
            </a:r>
            <a:r>
              <a:rPr lang="en-US" sz="2400" dirty="0"/>
              <a:t>, </a:t>
            </a:r>
            <a:r>
              <a:rPr lang="en-US" sz="2400" dirty="0" err="1"/>
              <a:t>ki</a:t>
            </a:r>
            <a:r>
              <a:rPr lang="en-US" sz="2400" dirty="0"/>
              <a:t> </a:t>
            </a:r>
            <a:r>
              <a:rPr lang="en-US" sz="2400" dirty="0" err="1"/>
              <a:t>želijo</a:t>
            </a:r>
            <a:r>
              <a:rPr lang="en-US" sz="2400" dirty="0"/>
              <a:t> </a:t>
            </a:r>
            <a:r>
              <a:rPr lang="en-US" sz="2400" dirty="0" err="1"/>
              <a:t>optimizirati</a:t>
            </a:r>
            <a:r>
              <a:rPr lang="en-US" sz="2400" dirty="0"/>
              <a:t> </a:t>
            </a:r>
            <a:r>
              <a:rPr lang="en-US" sz="2400" dirty="0" err="1"/>
              <a:t>svoje</a:t>
            </a:r>
            <a:r>
              <a:rPr lang="en-US" sz="2400" dirty="0"/>
              <a:t> </a:t>
            </a:r>
            <a:r>
              <a:rPr lang="en-US" sz="2400" dirty="0" err="1"/>
              <a:t>poslovanje</a:t>
            </a:r>
            <a:r>
              <a:rPr lang="en-US" sz="2400" dirty="0"/>
              <a:t> in se </a:t>
            </a:r>
            <a:r>
              <a:rPr lang="en-US" sz="2400" dirty="0" err="1"/>
              <a:t>osvoboditi</a:t>
            </a:r>
            <a:r>
              <a:rPr lang="en-US" sz="2400" dirty="0"/>
              <a:t> </a:t>
            </a:r>
            <a:r>
              <a:rPr lang="en-US" sz="2400" dirty="0" err="1"/>
              <a:t>investicijskih</a:t>
            </a:r>
            <a:r>
              <a:rPr lang="en-US" sz="2400" dirty="0"/>
              <a:t> </a:t>
            </a:r>
            <a:r>
              <a:rPr lang="en-US" sz="2400" dirty="0" err="1"/>
              <a:t>stroškov</a:t>
            </a:r>
            <a:endParaRPr lang="en-US" sz="2400" dirty="0"/>
          </a:p>
          <a:p>
            <a:r>
              <a:rPr lang="en-US" sz="2400" dirty="0" err="1"/>
              <a:t>Vsa</a:t>
            </a:r>
            <a:r>
              <a:rPr lang="en-US" sz="2400" dirty="0"/>
              <a:t> mala, </a:t>
            </a:r>
            <a:r>
              <a:rPr lang="en-US" sz="2400" dirty="0" err="1"/>
              <a:t>srednja</a:t>
            </a:r>
            <a:r>
              <a:rPr lang="en-US" sz="2400" dirty="0"/>
              <a:t>, </a:t>
            </a:r>
            <a:r>
              <a:rPr lang="en-US" sz="2400" dirty="0" err="1"/>
              <a:t>velika</a:t>
            </a:r>
            <a:r>
              <a:rPr lang="en-US" sz="2400" dirty="0"/>
              <a:t> </a:t>
            </a:r>
            <a:r>
              <a:rPr lang="en-US" sz="2400" dirty="0" err="1"/>
              <a:t>podjetja</a:t>
            </a:r>
            <a:r>
              <a:rPr lang="en-US" sz="2400" dirty="0"/>
              <a:t> v </a:t>
            </a:r>
            <a:r>
              <a:rPr lang="en-US" sz="2400" dirty="0" err="1"/>
              <a:t>Sloveniji</a:t>
            </a:r>
            <a:endParaRPr lang="en-US" sz="2400" dirty="0"/>
          </a:p>
          <a:p>
            <a:r>
              <a:rPr lang="en-US" sz="2400" dirty="0" err="1"/>
              <a:t>Povezovanje</a:t>
            </a:r>
            <a:r>
              <a:rPr lang="en-US" sz="2400" dirty="0"/>
              <a:t> z </a:t>
            </a:r>
            <a:r>
              <a:rPr lang="en-US" sz="2400" dirty="0" err="1"/>
              <a:t>Državnim</a:t>
            </a:r>
            <a:r>
              <a:rPr lang="en-US" sz="2400" dirty="0"/>
              <a:t> </a:t>
            </a:r>
            <a:r>
              <a:rPr lang="en-US" sz="2400" dirty="0" err="1"/>
              <a:t>računalniškim</a:t>
            </a:r>
            <a:r>
              <a:rPr lang="en-US" sz="2400" dirty="0"/>
              <a:t> </a:t>
            </a:r>
            <a:r>
              <a:rPr lang="en-US" sz="2400" dirty="0" err="1"/>
              <a:t>oblakom</a:t>
            </a:r>
            <a:r>
              <a:rPr lang="en-US" sz="2400" dirty="0"/>
              <a:t> (DRO)</a:t>
            </a:r>
          </a:p>
          <a:p>
            <a:r>
              <a:rPr lang="en-US" sz="2400" dirty="0"/>
              <a:t>Startup </a:t>
            </a:r>
            <a:r>
              <a:rPr lang="en-US" sz="2400" dirty="0" err="1"/>
              <a:t>podjetja</a:t>
            </a:r>
            <a:endParaRPr lang="en-US" sz="2400" dirty="0"/>
          </a:p>
          <a:p>
            <a:pPr marL="0" indent="0">
              <a:buNone/>
            </a:pPr>
            <a:r>
              <a:rPr lang="en-US" sz="2800" b="1" dirty="0" err="1" smtClean="0"/>
              <a:t>Poslovni</a:t>
            </a:r>
            <a:r>
              <a:rPr lang="en-US" sz="2800" b="1" dirty="0" smtClean="0"/>
              <a:t> </a:t>
            </a:r>
            <a:r>
              <a:rPr lang="en-US" sz="2800" b="1" dirty="0" err="1"/>
              <a:t>scenariji</a:t>
            </a:r>
            <a:endParaRPr lang="en-US" sz="2800" b="1" dirty="0"/>
          </a:p>
          <a:p>
            <a:r>
              <a:rPr lang="en-US" sz="2400" dirty="0" err="1"/>
              <a:t>Privatni</a:t>
            </a:r>
            <a:r>
              <a:rPr lang="en-US" sz="2400" dirty="0"/>
              <a:t> </a:t>
            </a:r>
            <a:r>
              <a:rPr lang="en-US" sz="2400" dirty="0" err="1"/>
              <a:t>oblak</a:t>
            </a:r>
            <a:r>
              <a:rPr lang="en-US" sz="2400" dirty="0"/>
              <a:t> v enterprise </a:t>
            </a:r>
            <a:r>
              <a:rPr lang="en-US" sz="2400" dirty="0" err="1"/>
              <a:t>okolju</a:t>
            </a:r>
            <a:endParaRPr lang="en-US" sz="2400" dirty="0"/>
          </a:p>
          <a:p>
            <a:r>
              <a:rPr lang="en-US" sz="2400" dirty="0" err="1"/>
              <a:t>Javni</a:t>
            </a:r>
            <a:r>
              <a:rPr lang="en-US" sz="2400" dirty="0"/>
              <a:t> </a:t>
            </a:r>
            <a:r>
              <a:rPr lang="en-US" sz="2400" dirty="0" err="1"/>
              <a:t>oblak</a:t>
            </a:r>
            <a:r>
              <a:rPr lang="en-US" sz="2400" dirty="0"/>
              <a:t> </a:t>
            </a:r>
            <a:r>
              <a:rPr lang="en-US" sz="2400" dirty="0" err="1"/>
              <a:t>za</a:t>
            </a:r>
            <a:r>
              <a:rPr lang="en-US" sz="2400" dirty="0"/>
              <a:t> </a:t>
            </a:r>
            <a:r>
              <a:rPr lang="en-US" sz="2400" dirty="0" err="1"/>
              <a:t>končne</a:t>
            </a:r>
            <a:r>
              <a:rPr lang="en-US" sz="2400" dirty="0"/>
              <a:t> </a:t>
            </a:r>
            <a:r>
              <a:rPr lang="en-US" sz="2400" dirty="0" err="1"/>
              <a:t>uporabnike</a:t>
            </a:r>
            <a:endParaRPr lang="en-US" sz="2400" dirty="0"/>
          </a:p>
          <a:p>
            <a:r>
              <a:rPr lang="en-US" sz="2400" dirty="0" err="1"/>
              <a:t>Hibridni</a:t>
            </a:r>
            <a:r>
              <a:rPr lang="en-US" sz="2400" dirty="0"/>
              <a:t> model </a:t>
            </a:r>
            <a:r>
              <a:rPr lang="en-US" sz="2400" dirty="0" err="1"/>
              <a:t>oblačnega</a:t>
            </a:r>
            <a:r>
              <a:rPr lang="en-US" sz="2400" dirty="0"/>
              <a:t> </a:t>
            </a:r>
            <a:r>
              <a:rPr lang="en-US" sz="2400" dirty="0" err="1"/>
              <a:t>računalništva</a:t>
            </a:r>
            <a:endParaRPr lang="en-US" sz="2400" dirty="0"/>
          </a:p>
          <a:p>
            <a:r>
              <a:rPr lang="en-US" sz="2400" dirty="0" err="1"/>
              <a:t>Platforma</a:t>
            </a:r>
            <a:r>
              <a:rPr lang="en-US" sz="2400" dirty="0"/>
              <a:t> </a:t>
            </a:r>
            <a:r>
              <a:rPr lang="en-US" sz="2400" dirty="0" err="1"/>
              <a:t>za</a:t>
            </a:r>
            <a:r>
              <a:rPr lang="en-US" sz="2400" dirty="0"/>
              <a:t> </a:t>
            </a:r>
            <a:r>
              <a:rPr lang="en-US" sz="2400" dirty="0" err="1"/>
              <a:t>partnerje</a:t>
            </a:r>
            <a:r>
              <a:rPr lang="en-US" sz="2400" dirty="0"/>
              <a:t>, </a:t>
            </a:r>
            <a:r>
              <a:rPr lang="en-US" sz="2400" dirty="0" err="1"/>
              <a:t>ki</a:t>
            </a:r>
            <a:r>
              <a:rPr lang="en-US" sz="2400" dirty="0"/>
              <a:t> </a:t>
            </a:r>
            <a:r>
              <a:rPr lang="en-US" sz="2400" dirty="0" err="1"/>
              <a:t>ponujajo</a:t>
            </a:r>
            <a:r>
              <a:rPr lang="en-US" sz="2400" dirty="0"/>
              <a:t> </a:t>
            </a:r>
            <a:r>
              <a:rPr lang="en-US" sz="2400" dirty="0" err="1"/>
              <a:t>storitve</a:t>
            </a:r>
            <a:r>
              <a:rPr lang="en-US" sz="2400" dirty="0"/>
              <a:t> </a:t>
            </a:r>
            <a:r>
              <a:rPr lang="en-US" sz="2400" dirty="0" err="1"/>
              <a:t>upravljanja</a:t>
            </a:r>
            <a:r>
              <a:rPr lang="en-US" sz="2400" dirty="0"/>
              <a:t> </a:t>
            </a:r>
            <a:r>
              <a:rPr lang="en-US" sz="2400" dirty="0" err="1"/>
              <a:t>za</a:t>
            </a:r>
            <a:r>
              <a:rPr lang="en-US" sz="2400" dirty="0"/>
              <a:t> </a:t>
            </a:r>
            <a:r>
              <a:rPr lang="en-US" sz="2400" dirty="0" err="1"/>
              <a:t>končne</a:t>
            </a:r>
            <a:r>
              <a:rPr lang="en-US" sz="2400" dirty="0"/>
              <a:t> </a:t>
            </a:r>
            <a:r>
              <a:rPr lang="en-US" sz="2400" dirty="0" err="1"/>
              <a:t>stranke</a:t>
            </a:r>
            <a:endParaRPr lang="en-US" sz="2400" dirty="0"/>
          </a:p>
          <a:p>
            <a:r>
              <a:rPr lang="en-US" sz="2400" dirty="0"/>
              <a:t>Disaster recovery </a:t>
            </a:r>
            <a:r>
              <a:rPr lang="en-US" sz="2400" dirty="0" err="1"/>
              <a:t>lokacija</a:t>
            </a:r>
            <a:r>
              <a:rPr lang="en-US" sz="2400" dirty="0"/>
              <a:t> </a:t>
            </a:r>
            <a:r>
              <a:rPr lang="en-US" sz="2400" dirty="0" err="1"/>
              <a:t>na</a:t>
            </a:r>
            <a:r>
              <a:rPr lang="en-US" sz="2400" dirty="0"/>
              <a:t> </a:t>
            </a:r>
            <a:r>
              <a:rPr lang="en-US" sz="2400" dirty="0" err="1"/>
              <a:t>nivoju</a:t>
            </a:r>
            <a:r>
              <a:rPr lang="en-US" sz="2400" dirty="0"/>
              <a:t> IaaS in CSP </a:t>
            </a:r>
            <a:r>
              <a:rPr lang="en-US" sz="2400" dirty="0" err="1"/>
              <a:t>storitev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534264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Prednosti - najem Posita</a:t>
            </a:r>
          </a:p>
        </p:txBody>
      </p:sp>
      <p:pic>
        <p:nvPicPr>
          <p:cNvPr id="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549" y="6004812"/>
            <a:ext cx="1502152" cy="576905"/>
          </a:xfrm>
          <a:prstGeom prst="rect">
            <a:avLst/>
          </a:prstGeom>
        </p:spPr>
      </p:pic>
      <p:sp>
        <p:nvSpPr>
          <p:cNvPr id="11" name="Označba mesta besedila 1"/>
          <p:cNvSpPr txBox="1">
            <a:spLocks/>
          </p:cNvSpPr>
          <p:nvPr/>
        </p:nvSpPr>
        <p:spPr>
          <a:xfrm>
            <a:off x="313581" y="1211287"/>
            <a:ext cx="11737304" cy="2942344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2286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/>
              <a:t>Odprava </a:t>
            </a:r>
            <a:r>
              <a:rPr lang="en-US" sz="2800" b="1" dirty="0" err="1"/>
              <a:t>investicijskih</a:t>
            </a:r>
            <a:r>
              <a:rPr lang="en-US" sz="2800" b="1" dirty="0"/>
              <a:t> </a:t>
            </a:r>
            <a:r>
              <a:rPr lang="en-US" sz="2800" b="1" dirty="0" err="1"/>
              <a:t>stroškov</a:t>
            </a:r>
            <a:endParaRPr lang="en-US" sz="2800" b="1" dirty="0"/>
          </a:p>
          <a:p>
            <a:r>
              <a:rPr lang="en-US" sz="2800" b="1" dirty="0" err="1"/>
              <a:t>Visoka</a:t>
            </a:r>
            <a:r>
              <a:rPr lang="en-US" sz="2800" b="1" dirty="0"/>
              <a:t> </a:t>
            </a:r>
            <a:r>
              <a:rPr lang="en-US" sz="2800" b="1" dirty="0" err="1"/>
              <a:t>stopnja</a:t>
            </a:r>
            <a:r>
              <a:rPr lang="en-US" sz="2800" b="1" dirty="0"/>
              <a:t> </a:t>
            </a:r>
            <a:r>
              <a:rPr lang="en-US" sz="2800" b="1" dirty="0" err="1"/>
              <a:t>prilagodljivosti</a:t>
            </a:r>
            <a:endParaRPr lang="en-US" sz="2800" b="1" dirty="0"/>
          </a:p>
          <a:p>
            <a:r>
              <a:rPr lang="en-US" sz="2800" b="1" dirty="0" err="1"/>
              <a:t>Poenostavi</a:t>
            </a:r>
            <a:r>
              <a:rPr lang="en-US" sz="2800" b="1" dirty="0"/>
              <a:t> </a:t>
            </a:r>
            <a:r>
              <a:rPr lang="en-US" sz="2800" b="1" dirty="0" err="1"/>
              <a:t>uporabo</a:t>
            </a:r>
            <a:r>
              <a:rPr lang="en-US" sz="2800" b="1" dirty="0"/>
              <a:t> in </a:t>
            </a:r>
            <a:r>
              <a:rPr lang="en-US" sz="2800" b="1" dirty="0" err="1"/>
              <a:t>upravljanje</a:t>
            </a:r>
            <a:endParaRPr lang="en-US" sz="2800" b="1" dirty="0"/>
          </a:p>
          <a:p>
            <a:r>
              <a:rPr lang="en-US" sz="2800" b="1" dirty="0" err="1"/>
              <a:t>Visoka</a:t>
            </a:r>
            <a:r>
              <a:rPr lang="en-US" sz="2800" b="1" dirty="0"/>
              <a:t> </a:t>
            </a:r>
            <a:r>
              <a:rPr lang="en-US" sz="2800" b="1" dirty="0" err="1"/>
              <a:t>stopnja</a:t>
            </a:r>
            <a:r>
              <a:rPr lang="en-US" sz="2800" b="1" dirty="0"/>
              <a:t> </a:t>
            </a:r>
            <a:r>
              <a:rPr lang="en-US" sz="2800" b="1" dirty="0" err="1"/>
              <a:t>zanesljivosti</a:t>
            </a:r>
            <a:r>
              <a:rPr lang="en-US" sz="2800" b="1" dirty="0"/>
              <a:t> in </a:t>
            </a:r>
            <a:r>
              <a:rPr lang="en-US" sz="2800" b="1" dirty="0" err="1"/>
              <a:t>učinkovitosti</a:t>
            </a:r>
            <a:endParaRPr lang="en-US" sz="2800" b="1" dirty="0"/>
          </a:p>
          <a:p>
            <a:r>
              <a:rPr lang="en-US" sz="2800" b="1" dirty="0" err="1"/>
              <a:t>Hitrejše</a:t>
            </a:r>
            <a:r>
              <a:rPr lang="en-US" sz="2800" b="1" dirty="0"/>
              <a:t> </a:t>
            </a:r>
            <a:r>
              <a:rPr lang="en-US" sz="2800" b="1" dirty="0" err="1"/>
              <a:t>uvajanje</a:t>
            </a:r>
            <a:r>
              <a:rPr lang="en-US" sz="2800" b="1" dirty="0"/>
              <a:t> </a:t>
            </a:r>
            <a:r>
              <a:rPr lang="en-US" sz="2800" b="1" dirty="0" err="1"/>
              <a:t>storitev</a:t>
            </a:r>
            <a:r>
              <a:rPr lang="en-US" sz="2800" b="1" dirty="0"/>
              <a:t> in </a:t>
            </a:r>
            <a:r>
              <a:rPr lang="en-US" sz="2800" b="1" dirty="0" err="1"/>
              <a:t>povečanje</a:t>
            </a:r>
            <a:r>
              <a:rPr lang="en-US" sz="2800" b="1" dirty="0"/>
              <a:t> </a:t>
            </a:r>
            <a:r>
              <a:rPr lang="en-US" sz="2800" b="1" dirty="0" err="1"/>
              <a:t>produktivnosti</a:t>
            </a:r>
            <a:r>
              <a:rPr lang="en-US" sz="2800" b="1" dirty="0"/>
              <a:t> </a:t>
            </a:r>
            <a:r>
              <a:rPr lang="en-US" sz="2800" b="1" dirty="0" err="1"/>
              <a:t>zaposlenih</a:t>
            </a:r>
            <a:endParaRPr lang="en-US" sz="2800" b="1" dirty="0"/>
          </a:p>
          <a:p>
            <a:r>
              <a:rPr lang="en-US" sz="2800" b="1" dirty="0" err="1"/>
              <a:t>Zmanjšanje</a:t>
            </a:r>
            <a:r>
              <a:rPr lang="en-US" sz="2800" b="1" dirty="0"/>
              <a:t> </a:t>
            </a:r>
            <a:r>
              <a:rPr lang="en-US" sz="2800" b="1" dirty="0" err="1"/>
              <a:t>izpadov</a:t>
            </a:r>
            <a:r>
              <a:rPr lang="en-US" sz="2800" b="1" dirty="0"/>
              <a:t>, </a:t>
            </a:r>
            <a:r>
              <a:rPr lang="en-US" sz="2800" b="1" dirty="0" err="1"/>
              <a:t>večja</a:t>
            </a:r>
            <a:r>
              <a:rPr lang="en-US" sz="2800" b="1" dirty="0"/>
              <a:t> </a:t>
            </a:r>
            <a:r>
              <a:rPr lang="en-US" sz="2800" b="1" dirty="0" err="1"/>
              <a:t>odzivnost</a:t>
            </a:r>
            <a:r>
              <a:rPr lang="en-US" sz="2800" b="1" dirty="0"/>
              <a:t> in </a:t>
            </a:r>
            <a:r>
              <a:rPr lang="en-US" sz="2800" b="1" dirty="0" err="1"/>
              <a:t>izboljšanje</a:t>
            </a:r>
            <a:r>
              <a:rPr lang="en-US" sz="2800" b="1" dirty="0"/>
              <a:t> </a:t>
            </a:r>
            <a:r>
              <a:rPr lang="en-US" sz="2800" b="1" dirty="0" err="1"/>
              <a:t>produktivnosti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98646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274639" y="295274"/>
            <a:ext cx="6375646" cy="917575"/>
          </a:xfrm>
        </p:spPr>
        <p:txBody>
          <a:bodyPr/>
          <a:lstStyle/>
          <a:p>
            <a:r>
              <a:rPr lang="sl-SI" dirty="0"/>
              <a:t>TCO, CAPEX, OPEX</a:t>
            </a:r>
          </a:p>
        </p:txBody>
      </p:sp>
      <p:sp>
        <p:nvSpPr>
          <p:cNvPr id="11" name="Označba mesta besedila 1"/>
          <p:cNvSpPr txBox="1">
            <a:spLocks/>
          </p:cNvSpPr>
          <p:nvPr/>
        </p:nvSpPr>
        <p:spPr>
          <a:xfrm>
            <a:off x="7658397" y="1211287"/>
            <a:ext cx="4392488" cy="5256824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2286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/>
              <a:t>TCO </a:t>
            </a:r>
            <a:r>
              <a:rPr lang="en-US" sz="2400" b="1" dirty="0" err="1"/>
              <a:t>dejavniki</a:t>
            </a:r>
            <a:endParaRPr lang="en-US" sz="2400" b="1" dirty="0"/>
          </a:p>
          <a:p>
            <a:r>
              <a:rPr lang="en-US" sz="2000" dirty="0" err="1"/>
              <a:t>Nepremičnina</a:t>
            </a:r>
            <a:endParaRPr lang="en-US" sz="2000" dirty="0"/>
          </a:p>
          <a:p>
            <a:r>
              <a:rPr lang="en-US" sz="2000" dirty="0" err="1"/>
              <a:t>Strežniške</a:t>
            </a:r>
            <a:r>
              <a:rPr lang="en-US" sz="2000" dirty="0"/>
              <a:t>, </a:t>
            </a:r>
            <a:r>
              <a:rPr lang="en-US" sz="2000" dirty="0" err="1"/>
              <a:t>kom</a:t>
            </a:r>
            <a:r>
              <a:rPr lang="en-US" sz="2000" dirty="0"/>
              <a:t>. </a:t>
            </a:r>
            <a:r>
              <a:rPr lang="en-US" sz="2000" dirty="0" err="1"/>
              <a:t>omare</a:t>
            </a:r>
            <a:endParaRPr lang="en-US" sz="2000" dirty="0"/>
          </a:p>
          <a:p>
            <a:r>
              <a:rPr lang="en-US" sz="2000" dirty="0" err="1"/>
              <a:t>Električna</a:t>
            </a:r>
            <a:r>
              <a:rPr lang="en-US" sz="2000" dirty="0"/>
              <a:t> </a:t>
            </a:r>
            <a:r>
              <a:rPr lang="en-US" sz="2000" dirty="0" err="1"/>
              <a:t>energija</a:t>
            </a:r>
            <a:endParaRPr lang="en-US" sz="2000" dirty="0"/>
          </a:p>
          <a:p>
            <a:r>
              <a:rPr lang="en-US" sz="2000" dirty="0" err="1"/>
              <a:t>Neprekinjeno</a:t>
            </a:r>
            <a:r>
              <a:rPr lang="en-US" sz="2000" dirty="0"/>
              <a:t> </a:t>
            </a:r>
            <a:r>
              <a:rPr lang="en-US" sz="2000" dirty="0" err="1"/>
              <a:t>napajanje</a:t>
            </a:r>
            <a:endParaRPr lang="en-US" sz="2000" dirty="0"/>
          </a:p>
          <a:p>
            <a:r>
              <a:rPr lang="en-US" sz="2000" dirty="0" err="1"/>
              <a:t>Hlajenje</a:t>
            </a:r>
            <a:endParaRPr lang="en-US" sz="2000" dirty="0"/>
          </a:p>
          <a:p>
            <a:r>
              <a:rPr lang="en-US" sz="2000" dirty="0" err="1"/>
              <a:t>Varovanje</a:t>
            </a:r>
            <a:endParaRPr lang="en-US" sz="2000" dirty="0"/>
          </a:p>
          <a:p>
            <a:r>
              <a:rPr lang="en-US" sz="2000" dirty="0" err="1"/>
              <a:t>Strežniška</a:t>
            </a:r>
            <a:r>
              <a:rPr lang="en-US" sz="2000" dirty="0"/>
              <a:t> </a:t>
            </a:r>
            <a:r>
              <a:rPr lang="en-US" sz="2000" dirty="0" err="1"/>
              <a:t>strojna</a:t>
            </a:r>
            <a:r>
              <a:rPr lang="en-US" sz="2000" dirty="0"/>
              <a:t> </a:t>
            </a:r>
            <a:r>
              <a:rPr lang="en-US" sz="2000" dirty="0" err="1"/>
              <a:t>oprema</a:t>
            </a:r>
            <a:endParaRPr lang="en-US" sz="2000" dirty="0"/>
          </a:p>
          <a:p>
            <a:r>
              <a:rPr lang="en-US" sz="2000" dirty="0" err="1"/>
              <a:t>Komunikacijska</a:t>
            </a:r>
            <a:r>
              <a:rPr lang="en-US" sz="2000" dirty="0"/>
              <a:t> </a:t>
            </a:r>
            <a:r>
              <a:rPr lang="en-US" sz="2000" dirty="0" err="1"/>
              <a:t>oprema</a:t>
            </a:r>
            <a:endParaRPr lang="en-US" sz="2000" dirty="0"/>
          </a:p>
          <a:p>
            <a:r>
              <a:rPr lang="en-US" sz="2000" dirty="0" err="1"/>
              <a:t>Diskovni</a:t>
            </a:r>
            <a:r>
              <a:rPr lang="en-US" sz="2000" dirty="0"/>
              <a:t> </a:t>
            </a:r>
            <a:r>
              <a:rPr lang="en-US" sz="2000" dirty="0" err="1"/>
              <a:t>sistemi</a:t>
            </a:r>
            <a:endParaRPr lang="en-US" sz="2000" dirty="0"/>
          </a:p>
          <a:p>
            <a:r>
              <a:rPr lang="en-US" sz="2000" dirty="0" err="1"/>
              <a:t>Programska</a:t>
            </a:r>
            <a:r>
              <a:rPr lang="en-US" sz="2000" dirty="0"/>
              <a:t> </a:t>
            </a:r>
            <a:r>
              <a:rPr lang="en-US" sz="2000" dirty="0" err="1"/>
              <a:t>oprema</a:t>
            </a:r>
            <a:endParaRPr lang="en-US" sz="2000" dirty="0"/>
          </a:p>
          <a:p>
            <a:r>
              <a:rPr lang="en-US" sz="2000" dirty="0" err="1"/>
              <a:t>Nadgradnje</a:t>
            </a:r>
            <a:r>
              <a:rPr lang="en-US" sz="2000" dirty="0"/>
              <a:t> </a:t>
            </a:r>
            <a:r>
              <a:rPr lang="en-US" sz="2000" dirty="0" err="1"/>
              <a:t>sistema</a:t>
            </a:r>
            <a:endParaRPr lang="en-US" sz="2000" dirty="0"/>
          </a:p>
          <a:p>
            <a:r>
              <a:rPr lang="en-US" sz="2000" dirty="0" err="1" smtClean="0"/>
              <a:t>Vzdrževaln</a:t>
            </a:r>
            <a:r>
              <a:rPr lang="sl-SI" sz="2000" dirty="0" smtClean="0"/>
              <a:t>e</a:t>
            </a:r>
            <a:r>
              <a:rPr lang="en-US" sz="2000" dirty="0" smtClean="0"/>
              <a:t> </a:t>
            </a:r>
            <a:r>
              <a:rPr lang="en-US" sz="2000" dirty="0" err="1"/>
              <a:t>pogodbe</a:t>
            </a:r>
            <a:endParaRPr lang="en-US" sz="2000" dirty="0"/>
          </a:p>
          <a:p>
            <a:r>
              <a:rPr lang="en-US" sz="2000" dirty="0" err="1" smtClean="0"/>
              <a:t>Upravljalec</a:t>
            </a:r>
            <a:r>
              <a:rPr lang="en-US" sz="2000" dirty="0" smtClean="0"/>
              <a:t> </a:t>
            </a:r>
            <a:r>
              <a:rPr lang="en-US" sz="2000" dirty="0" err="1"/>
              <a:t>sistemov</a:t>
            </a:r>
            <a:r>
              <a:rPr lang="en-US" sz="2000" dirty="0"/>
              <a:t> (admin)</a:t>
            </a:r>
          </a:p>
          <a:p>
            <a:r>
              <a:rPr lang="en-US" sz="2000" dirty="0" err="1"/>
              <a:t>Izpadi</a:t>
            </a:r>
            <a:r>
              <a:rPr lang="en-US" sz="2000" dirty="0"/>
              <a:t> </a:t>
            </a:r>
            <a:r>
              <a:rPr lang="en-US" sz="2000" dirty="0" err="1"/>
              <a:t>sistema</a:t>
            </a:r>
            <a:endParaRPr lang="en-US" sz="2000" dirty="0"/>
          </a:p>
        </p:txBody>
      </p:sp>
      <p:pic>
        <p:nvPicPr>
          <p:cNvPr id="5" name="Slika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597" y="1120998"/>
            <a:ext cx="6624736" cy="3481150"/>
          </a:xfrm>
          <a:prstGeom prst="rect">
            <a:avLst/>
          </a:prstGeom>
        </p:spPr>
      </p:pic>
      <p:sp>
        <p:nvSpPr>
          <p:cNvPr id="6" name="Rectangle 4"/>
          <p:cNvSpPr/>
          <p:nvPr/>
        </p:nvSpPr>
        <p:spPr>
          <a:xfrm>
            <a:off x="432864" y="4609651"/>
            <a:ext cx="6299603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1400" dirty="0" err="1"/>
              <a:t>CAPEX</a:t>
            </a:r>
            <a:r>
              <a:rPr lang="sl-SI" sz="1400" dirty="0"/>
              <a:t> - </a:t>
            </a:r>
            <a:r>
              <a:rPr lang="sl-SI" sz="1400" dirty="0" err="1"/>
              <a:t>capital</a:t>
            </a:r>
            <a:r>
              <a:rPr lang="sl-SI" sz="1400" dirty="0"/>
              <a:t> </a:t>
            </a:r>
            <a:r>
              <a:rPr lang="sl-SI" sz="1400" dirty="0" err="1"/>
              <a:t>expenditure</a:t>
            </a:r>
            <a:r>
              <a:rPr lang="sl-SI" sz="1400" dirty="0"/>
              <a:t> – naložba v osnovna </a:t>
            </a:r>
            <a:r>
              <a:rPr lang="sl-SI" sz="1400" dirty="0" smtClean="0"/>
              <a:t>sredstva (lasten nakup)</a:t>
            </a:r>
            <a:endParaRPr lang="sl-SI" sz="1400" dirty="0"/>
          </a:p>
          <a:p>
            <a:r>
              <a:rPr lang="sl-SI" sz="1400" dirty="0" err="1"/>
              <a:t>OPEX</a:t>
            </a:r>
            <a:r>
              <a:rPr lang="sl-SI" sz="1400" dirty="0"/>
              <a:t> – </a:t>
            </a:r>
            <a:r>
              <a:rPr lang="sl-SI" sz="1400" dirty="0" err="1"/>
              <a:t>operational</a:t>
            </a:r>
            <a:r>
              <a:rPr lang="sl-SI" sz="1400" dirty="0"/>
              <a:t> </a:t>
            </a:r>
            <a:r>
              <a:rPr lang="sl-SI" sz="1400" dirty="0" err="1"/>
              <a:t>expenditure</a:t>
            </a:r>
            <a:r>
              <a:rPr lang="sl-SI" sz="1400" dirty="0"/>
              <a:t> – obratovalni </a:t>
            </a:r>
            <a:r>
              <a:rPr lang="sl-SI" sz="1400" dirty="0" smtClean="0"/>
              <a:t>stroški (</a:t>
            </a:r>
            <a:r>
              <a:rPr lang="sl-SI" sz="1400" dirty="0" err="1" smtClean="0"/>
              <a:t>Cloud</a:t>
            </a:r>
            <a:r>
              <a:rPr lang="sl-SI" sz="1400" dirty="0" smtClean="0"/>
              <a:t> storitve)</a:t>
            </a:r>
            <a:endParaRPr lang="sl-SI" sz="1400" dirty="0"/>
          </a:p>
          <a:p>
            <a:r>
              <a:rPr lang="sl-SI" sz="1400" dirty="0" err="1"/>
              <a:t>TCO</a:t>
            </a:r>
            <a:r>
              <a:rPr lang="sl-SI" sz="1400" dirty="0"/>
              <a:t> - </a:t>
            </a:r>
            <a:r>
              <a:rPr lang="en-US" sz="1400" dirty="0"/>
              <a:t>Total Cost of Ownership</a:t>
            </a:r>
            <a:r>
              <a:rPr lang="sl-SI" sz="1400" dirty="0"/>
              <a:t> - </a:t>
            </a:r>
            <a:r>
              <a:rPr lang="en-US" sz="1400" dirty="0" err="1"/>
              <a:t>celotni</a:t>
            </a:r>
            <a:r>
              <a:rPr lang="en-US" sz="1400" dirty="0"/>
              <a:t> </a:t>
            </a:r>
            <a:r>
              <a:rPr lang="en-US" sz="1400" dirty="0" err="1"/>
              <a:t>stroški</a:t>
            </a:r>
            <a:r>
              <a:rPr lang="en-US" sz="1400" dirty="0"/>
              <a:t> </a:t>
            </a:r>
            <a:r>
              <a:rPr lang="en-US" sz="1400" dirty="0" err="1"/>
              <a:t>lastništva</a:t>
            </a:r>
            <a:endParaRPr lang="sl-SI" sz="1400" dirty="0"/>
          </a:p>
          <a:p>
            <a:pPr marL="628650" lvl="2" indent="-285750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  <a:buClr>
                <a:srgbClr val="F8BF28"/>
              </a:buClr>
              <a:buSzPct val="150000"/>
              <a:buFont typeface="Arial"/>
              <a:buChar char="•"/>
              <a:defRPr/>
            </a:pPr>
            <a:endParaRPr lang="sl-SI" sz="1600" dirty="0">
              <a:solidFill>
                <a:prstClr val="black"/>
              </a:solidFill>
              <a:latin typeface="Helvetica Light"/>
              <a:cs typeface="Helvetica Light"/>
            </a:endParaRPr>
          </a:p>
        </p:txBody>
      </p:sp>
      <p:sp>
        <p:nvSpPr>
          <p:cNvPr id="7" name="Rectangle 4"/>
          <p:cNvSpPr/>
          <p:nvPr/>
        </p:nvSpPr>
        <p:spPr>
          <a:xfrm>
            <a:off x="432864" y="5369470"/>
            <a:ext cx="398517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1400" dirty="0" err="1" smtClean="0"/>
              <a:t>TCO</a:t>
            </a:r>
            <a:r>
              <a:rPr lang="sl-SI" sz="1400" dirty="0" smtClean="0"/>
              <a:t>  </a:t>
            </a:r>
            <a:r>
              <a:rPr lang="sl-SI" sz="1400" dirty="0" err="1" smtClean="0"/>
              <a:t>calculators</a:t>
            </a:r>
            <a:r>
              <a:rPr lang="sl-SI" sz="1400" dirty="0" smtClean="0"/>
              <a:t>:</a:t>
            </a:r>
          </a:p>
          <a:p>
            <a:r>
              <a:rPr lang="sl-SI" sz="1400" dirty="0">
                <a:hlinkClick r:id="rId4"/>
              </a:rPr>
              <a:t>https://awstcocalculator.com</a:t>
            </a:r>
            <a:r>
              <a:rPr lang="sl-SI" sz="1400" dirty="0" smtClean="0">
                <a:hlinkClick r:id="rId4"/>
              </a:rPr>
              <a:t>/</a:t>
            </a:r>
            <a:endParaRPr lang="sl-SI" sz="1400" dirty="0" smtClean="0"/>
          </a:p>
          <a:p>
            <a:r>
              <a:rPr lang="sl-SI" sz="1400" dirty="0">
                <a:hlinkClick r:id="rId5"/>
              </a:rPr>
              <a:t>https://cloud.google.com/pricing/tco</a:t>
            </a:r>
            <a:r>
              <a:rPr lang="sl-SI" sz="1400" dirty="0" smtClean="0">
                <a:hlinkClick r:id="rId5"/>
              </a:rPr>
              <a:t>/</a:t>
            </a:r>
            <a:endParaRPr lang="sl-SI" sz="1400" dirty="0" smtClean="0"/>
          </a:p>
          <a:p>
            <a:r>
              <a:rPr lang="sl-SI" sz="1400" dirty="0" smtClean="0">
                <a:hlinkClick r:id="rId6"/>
              </a:rPr>
              <a:t>https</a:t>
            </a:r>
            <a:r>
              <a:rPr lang="sl-SI" sz="1400" dirty="0">
                <a:hlinkClick r:id="rId6"/>
              </a:rPr>
              <a:t>://</a:t>
            </a:r>
            <a:r>
              <a:rPr lang="sl-SI" sz="1400" dirty="0" smtClean="0">
                <a:hlinkClick r:id="rId6"/>
              </a:rPr>
              <a:t>www.rackspace.com/tco</a:t>
            </a:r>
            <a:endParaRPr lang="sl-SI" sz="1400" dirty="0" smtClean="0"/>
          </a:p>
        </p:txBody>
      </p:sp>
    </p:spTree>
    <p:extLst>
      <p:ext uri="{BB962C8B-B14F-4D97-AF65-F5344CB8AC3E}">
        <p14:creationId xmlns:p14="http://schemas.microsoft.com/office/powerpoint/2010/main" val="1980859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PosiTa: članstva, partnerstva, statusi</a:t>
            </a:r>
          </a:p>
        </p:txBody>
      </p:sp>
      <p:pic>
        <p:nvPicPr>
          <p:cNvPr id="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549" y="6004812"/>
            <a:ext cx="1502152" cy="576905"/>
          </a:xfrm>
          <a:prstGeom prst="rect">
            <a:avLst/>
          </a:prstGeom>
        </p:spPr>
      </p:pic>
      <p:sp>
        <p:nvSpPr>
          <p:cNvPr id="11" name="Označba mesta besedila 1"/>
          <p:cNvSpPr txBox="1">
            <a:spLocks/>
          </p:cNvSpPr>
          <p:nvPr/>
        </p:nvSpPr>
        <p:spPr>
          <a:xfrm>
            <a:off x="313581" y="1211287"/>
            <a:ext cx="11737304" cy="3416320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2286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/>
              <a:t>HP Gold Partner</a:t>
            </a:r>
          </a:p>
          <a:p>
            <a:r>
              <a:rPr lang="en-US" sz="2800" b="1" dirty="0"/>
              <a:t>Cloud28+ (open Community of cloud stakeholders)</a:t>
            </a:r>
          </a:p>
          <a:p>
            <a:r>
              <a:rPr lang="en-US" sz="2800" b="1" dirty="0"/>
              <a:t>COSN (Microsoft Cloud OS Network)</a:t>
            </a:r>
          </a:p>
          <a:p>
            <a:r>
              <a:rPr lang="en-US" sz="2800" b="1" dirty="0"/>
              <a:t>Microsoft CSP (Cloud Solution Provider)</a:t>
            </a:r>
          </a:p>
          <a:p>
            <a:r>
              <a:rPr lang="en-US" sz="2800" b="1" dirty="0"/>
              <a:t>Microsoft SPLA (Services Provider License Agreement)</a:t>
            </a:r>
          </a:p>
          <a:p>
            <a:r>
              <a:rPr lang="en-US" sz="2800" b="1" dirty="0"/>
              <a:t>Azure Stack EAI (Azure Stack Early Adoption Initiative) </a:t>
            </a:r>
          </a:p>
          <a:p>
            <a:r>
              <a:rPr lang="en-US" sz="2800" b="1" dirty="0" err="1"/>
              <a:t>Veeam</a:t>
            </a:r>
            <a:r>
              <a:rPr lang="en-US" sz="2800" b="1" dirty="0"/>
              <a:t> VCP (</a:t>
            </a:r>
            <a:r>
              <a:rPr lang="en-US" sz="2800" b="1" dirty="0" err="1"/>
              <a:t>Veeam</a:t>
            </a:r>
            <a:r>
              <a:rPr lang="en-US" sz="2800" b="1" dirty="0"/>
              <a:t> Cloud Provider)</a:t>
            </a:r>
          </a:p>
        </p:txBody>
      </p:sp>
      <p:pic>
        <p:nvPicPr>
          <p:cNvPr id="5" name="Slika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0392" y="5053181"/>
            <a:ext cx="1606732" cy="519511"/>
          </a:xfrm>
          <a:prstGeom prst="rect">
            <a:avLst/>
          </a:prstGeom>
        </p:spPr>
      </p:pic>
      <p:pic>
        <p:nvPicPr>
          <p:cNvPr id="6" name="Slika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765" y="4652371"/>
            <a:ext cx="2325189" cy="1321130"/>
          </a:xfrm>
          <a:prstGeom prst="rect">
            <a:avLst/>
          </a:prstGeom>
        </p:spPr>
      </p:pic>
      <p:pic>
        <p:nvPicPr>
          <p:cNvPr id="7" name="Slika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6109" y="5014372"/>
            <a:ext cx="1413286" cy="597128"/>
          </a:xfrm>
          <a:prstGeom prst="rect">
            <a:avLst/>
          </a:prstGeom>
        </p:spPr>
      </p:pic>
      <p:pic>
        <p:nvPicPr>
          <p:cNvPr id="8" name="Slika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8357" y="4775460"/>
            <a:ext cx="981083" cy="981083"/>
          </a:xfrm>
          <a:prstGeom prst="rect">
            <a:avLst/>
          </a:prstGeom>
        </p:spPr>
      </p:pic>
      <p:pic>
        <p:nvPicPr>
          <p:cNvPr id="10" name="Slika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462" y="4840991"/>
            <a:ext cx="1088263" cy="1104445"/>
          </a:xfrm>
          <a:prstGeom prst="rect">
            <a:avLst/>
          </a:prstGeom>
        </p:spPr>
      </p:pic>
      <p:pic>
        <p:nvPicPr>
          <p:cNvPr id="12" name="Slika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127" y="5914336"/>
            <a:ext cx="744126" cy="900100"/>
          </a:xfrm>
          <a:prstGeom prst="rect">
            <a:avLst/>
          </a:prstGeom>
        </p:spPr>
      </p:pic>
      <p:pic>
        <p:nvPicPr>
          <p:cNvPr id="13" name="Slika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0125" y="5914336"/>
            <a:ext cx="1800200" cy="90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46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PosiTa storitve: zakaj Pošta Slovenije</a:t>
            </a:r>
          </a:p>
        </p:txBody>
      </p:sp>
      <p:pic>
        <p:nvPicPr>
          <p:cNvPr id="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549" y="6004812"/>
            <a:ext cx="1502152" cy="576905"/>
          </a:xfrm>
          <a:prstGeom prst="rect">
            <a:avLst/>
          </a:prstGeom>
        </p:spPr>
      </p:pic>
      <p:sp>
        <p:nvSpPr>
          <p:cNvPr id="11" name="Označba mesta besedila 1"/>
          <p:cNvSpPr txBox="1">
            <a:spLocks/>
          </p:cNvSpPr>
          <p:nvPr/>
        </p:nvSpPr>
        <p:spPr>
          <a:xfrm>
            <a:off x="313581" y="1211287"/>
            <a:ext cx="10009112" cy="4770537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2286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/>
              <a:t>Jasno </a:t>
            </a:r>
            <a:r>
              <a:rPr lang="en-US" sz="2800" b="1" dirty="0" err="1"/>
              <a:t>poslanstvo</a:t>
            </a:r>
            <a:r>
              <a:rPr lang="en-US" sz="2800" b="1" dirty="0"/>
              <a:t>, </a:t>
            </a:r>
            <a:r>
              <a:rPr lang="en-US" sz="2800" b="1" dirty="0" err="1"/>
              <a:t>strategija</a:t>
            </a:r>
            <a:r>
              <a:rPr lang="en-US" sz="2800" b="1" dirty="0"/>
              <a:t> in </a:t>
            </a:r>
            <a:r>
              <a:rPr lang="en-US" sz="2800" b="1" dirty="0" err="1"/>
              <a:t>cilji</a:t>
            </a:r>
            <a:endParaRPr lang="en-US" sz="2800" b="1" dirty="0"/>
          </a:p>
          <a:p>
            <a:r>
              <a:rPr lang="en-US" sz="2800" b="1" dirty="0"/>
              <a:t>IT </a:t>
            </a:r>
            <a:r>
              <a:rPr lang="en-US" sz="2800" b="1" dirty="0" err="1"/>
              <a:t>storitve</a:t>
            </a:r>
            <a:r>
              <a:rPr lang="en-US" sz="2800" b="1" dirty="0"/>
              <a:t> </a:t>
            </a:r>
            <a:r>
              <a:rPr lang="en-US" sz="2800" b="1" dirty="0" err="1"/>
              <a:t>eden</a:t>
            </a:r>
            <a:r>
              <a:rPr lang="en-US" sz="2800" b="1" dirty="0"/>
              <a:t> od </a:t>
            </a:r>
            <a:r>
              <a:rPr lang="en-US" sz="2800" b="1" dirty="0" err="1"/>
              <a:t>strateških</a:t>
            </a:r>
            <a:r>
              <a:rPr lang="en-US" sz="2800" b="1" dirty="0"/>
              <a:t> </a:t>
            </a:r>
            <a:r>
              <a:rPr lang="en-US" sz="2800" b="1" dirty="0" err="1"/>
              <a:t>stebrov</a:t>
            </a:r>
            <a:r>
              <a:rPr lang="en-US" sz="2800" b="1" dirty="0"/>
              <a:t> </a:t>
            </a:r>
            <a:r>
              <a:rPr lang="en-US" sz="2800" b="1" dirty="0" err="1"/>
              <a:t>razvoja</a:t>
            </a:r>
            <a:endParaRPr lang="en-US" sz="2800" b="1" dirty="0"/>
          </a:p>
          <a:p>
            <a:r>
              <a:rPr lang="en-US" sz="2800" b="1" dirty="0"/>
              <a:t>Tri </a:t>
            </a:r>
            <a:r>
              <a:rPr lang="en-US" sz="2800" b="1" dirty="0" err="1"/>
              <a:t>glavne</a:t>
            </a:r>
            <a:r>
              <a:rPr lang="en-US" sz="2800" b="1" dirty="0"/>
              <a:t> </a:t>
            </a:r>
            <a:r>
              <a:rPr lang="en-US" sz="2800" b="1" dirty="0" err="1"/>
              <a:t>smernice</a:t>
            </a:r>
            <a:r>
              <a:rPr lang="en-US" sz="2800" b="1" dirty="0"/>
              <a:t> </a:t>
            </a:r>
            <a:r>
              <a:rPr lang="en-US" sz="2800" b="1" dirty="0" err="1"/>
              <a:t>razvoja</a:t>
            </a:r>
            <a:r>
              <a:rPr lang="en-US" sz="2800" b="1" dirty="0"/>
              <a:t>: </a:t>
            </a:r>
          </a:p>
          <a:p>
            <a:pPr lvl="1"/>
            <a:r>
              <a:rPr lang="en-US" sz="2000" b="1" dirty="0" err="1"/>
              <a:t>univerzalne</a:t>
            </a:r>
            <a:r>
              <a:rPr lang="en-US" sz="2000" b="1" dirty="0"/>
              <a:t> </a:t>
            </a:r>
            <a:r>
              <a:rPr lang="en-US" sz="2000" b="1" dirty="0" err="1"/>
              <a:t>poštne</a:t>
            </a:r>
            <a:r>
              <a:rPr lang="en-US" sz="2000" b="1" dirty="0"/>
              <a:t> </a:t>
            </a:r>
            <a:r>
              <a:rPr lang="en-US" sz="2000" b="1" dirty="0" err="1"/>
              <a:t>storitve</a:t>
            </a:r>
            <a:r>
              <a:rPr lang="en-US" sz="2000" b="1" dirty="0"/>
              <a:t>, </a:t>
            </a:r>
          </a:p>
          <a:p>
            <a:pPr lvl="1"/>
            <a:r>
              <a:rPr lang="en-US" sz="2000" b="1" dirty="0" err="1"/>
              <a:t>logistika</a:t>
            </a:r>
            <a:r>
              <a:rPr lang="en-US" sz="2000" b="1" dirty="0"/>
              <a:t>, </a:t>
            </a:r>
          </a:p>
          <a:p>
            <a:pPr lvl="1"/>
            <a:r>
              <a:rPr lang="en-US" sz="2000" b="1" dirty="0" err="1"/>
              <a:t>informacijske</a:t>
            </a:r>
            <a:r>
              <a:rPr lang="en-US" sz="2000" b="1" dirty="0"/>
              <a:t> </a:t>
            </a:r>
            <a:r>
              <a:rPr lang="en-US" sz="2000" b="1" dirty="0" err="1"/>
              <a:t>storitve</a:t>
            </a:r>
            <a:r>
              <a:rPr lang="en-US" sz="2000" b="1" dirty="0"/>
              <a:t>.</a:t>
            </a:r>
          </a:p>
          <a:p>
            <a:r>
              <a:rPr lang="en-US" sz="2800" b="1" dirty="0" err="1"/>
              <a:t>Zaupanja</a:t>
            </a:r>
            <a:r>
              <a:rPr lang="en-US" sz="2800" b="1" dirty="0"/>
              <a:t> </a:t>
            </a:r>
            <a:r>
              <a:rPr lang="en-US" sz="2800" b="1" dirty="0" err="1"/>
              <a:t>vredno</a:t>
            </a:r>
            <a:r>
              <a:rPr lang="en-US" sz="2800" b="1" dirty="0"/>
              <a:t> </a:t>
            </a:r>
            <a:r>
              <a:rPr lang="en-US" sz="2800" b="1" dirty="0" err="1"/>
              <a:t>podjetje</a:t>
            </a:r>
            <a:endParaRPr lang="en-US" sz="2800" b="1" dirty="0"/>
          </a:p>
          <a:p>
            <a:r>
              <a:rPr lang="en-US" sz="2800" b="1" dirty="0" err="1" smtClean="0"/>
              <a:t>Načrtno</a:t>
            </a:r>
            <a:r>
              <a:rPr lang="en-US" sz="2800" b="1" dirty="0" smtClean="0"/>
              <a:t> </a:t>
            </a:r>
            <a:r>
              <a:rPr lang="en-US" sz="2800" b="1" dirty="0" err="1"/>
              <a:t>vlaga</a:t>
            </a:r>
            <a:r>
              <a:rPr lang="en-US" sz="2800" b="1" dirty="0"/>
              <a:t> v IT</a:t>
            </a:r>
          </a:p>
          <a:p>
            <a:pPr lvl="1"/>
            <a:r>
              <a:rPr lang="en-US" sz="2000" b="1" dirty="0"/>
              <a:t>10 </a:t>
            </a:r>
            <a:r>
              <a:rPr lang="en-US" sz="2000" b="1" dirty="0" err="1"/>
              <a:t>mio</a:t>
            </a:r>
            <a:r>
              <a:rPr lang="en-US" sz="2000" b="1" dirty="0"/>
              <a:t> €/</a:t>
            </a:r>
            <a:r>
              <a:rPr lang="en-US" sz="2000" b="1" dirty="0" err="1"/>
              <a:t>letno</a:t>
            </a:r>
            <a:r>
              <a:rPr lang="en-US" sz="2000" b="1" dirty="0"/>
              <a:t> (</a:t>
            </a:r>
            <a:r>
              <a:rPr lang="en-US" sz="2000" b="1" dirty="0" err="1"/>
              <a:t>investicije</a:t>
            </a:r>
            <a:r>
              <a:rPr lang="en-US" sz="2000" b="1" dirty="0"/>
              <a:t> + </a:t>
            </a:r>
            <a:r>
              <a:rPr lang="en-US" sz="2000" b="1" dirty="0" err="1"/>
              <a:t>varnost</a:t>
            </a:r>
            <a:r>
              <a:rPr lang="en-US" sz="2000" b="1" dirty="0"/>
              <a:t> + </a:t>
            </a:r>
            <a:r>
              <a:rPr lang="en-US" sz="2000" b="1" dirty="0" err="1"/>
              <a:t>stroški</a:t>
            </a:r>
            <a:r>
              <a:rPr lang="en-US" sz="2000" b="1" dirty="0"/>
              <a:t>)</a:t>
            </a:r>
          </a:p>
          <a:p>
            <a:r>
              <a:rPr lang="en-US" sz="2800" b="1" dirty="0" smtClean="0"/>
              <a:t>Pošta </a:t>
            </a:r>
            <a:r>
              <a:rPr lang="en-US" sz="2800" b="1" dirty="0" err="1"/>
              <a:t>Slovenije</a:t>
            </a:r>
            <a:r>
              <a:rPr lang="en-US" sz="2800" b="1" dirty="0"/>
              <a:t> je </a:t>
            </a:r>
            <a:r>
              <a:rPr lang="en-US" sz="2800" b="1" dirty="0" err="1"/>
              <a:t>največji</a:t>
            </a:r>
            <a:r>
              <a:rPr lang="en-US" sz="2800" b="1" dirty="0"/>
              <a:t> </a:t>
            </a:r>
            <a:r>
              <a:rPr lang="en-US" sz="2800" b="1" dirty="0" err="1"/>
              <a:t>ponudnik</a:t>
            </a:r>
            <a:r>
              <a:rPr lang="en-US" sz="2800" b="1" dirty="0"/>
              <a:t> IaaS (DC) </a:t>
            </a:r>
            <a:r>
              <a:rPr lang="en-US" sz="2800" b="1" dirty="0" err="1"/>
              <a:t>storitev</a:t>
            </a:r>
            <a:endParaRPr lang="en-US" sz="2800" b="1" dirty="0"/>
          </a:p>
          <a:p>
            <a:r>
              <a:rPr lang="en-US" sz="2800" b="1" dirty="0"/>
              <a:t>ISO 27001:2013 </a:t>
            </a:r>
            <a:r>
              <a:rPr lang="en-US" sz="2800" b="1" dirty="0" err="1"/>
              <a:t>za</a:t>
            </a:r>
            <a:r>
              <a:rPr lang="en-US" sz="2800" b="1" dirty="0"/>
              <a:t> </a:t>
            </a:r>
            <a:r>
              <a:rPr lang="en-US" sz="2800" b="1" dirty="0" err="1"/>
              <a:t>področje</a:t>
            </a:r>
            <a:r>
              <a:rPr lang="en-US" sz="2800" b="1" dirty="0"/>
              <a:t> DC in Cloud (v </a:t>
            </a:r>
            <a:r>
              <a:rPr lang="en-US" sz="2800" b="1" dirty="0" err="1"/>
              <a:t>pridobivanju</a:t>
            </a:r>
            <a:r>
              <a:rPr lang="en-US" sz="2800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3273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Prednosti </a:t>
            </a:r>
            <a:r>
              <a:rPr lang="sl-SI" dirty="0" smtClean="0"/>
              <a:t>PosiTa</a:t>
            </a:r>
            <a:endParaRPr lang="sl-SI" dirty="0"/>
          </a:p>
        </p:txBody>
      </p:sp>
      <p:pic>
        <p:nvPicPr>
          <p:cNvPr id="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549" y="6004812"/>
            <a:ext cx="1502152" cy="576905"/>
          </a:xfrm>
          <a:prstGeom prst="rect">
            <a:avLst/>
          </a:prstGeom>
        </p:spPr>
      </p:pic>
      <p:sp>
        <p:nvSpPr>
          <p:cNvPr id="11" name="Označba mesta besedila 1"/>
          <p:cNvSpPr txBox="1">
            <a:spLocks/>
          </p:cNvSpPr>
          <p:nvPr/>
        </p:nvSpPr>
        <p:spPr>
          <a:xfrm>
            <a:off x="313581" y="1211287"/>
            <a:ext cx="7272808" cy="4579715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2286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 err="1"/>
              <a:t>Veliko</a:t>
            </a:r>
            <a:r>
              <a:rPr lang="en-US" sz="2400" b="1" dirty="0"/>
              <a:t>, </a:t>
            </a:r>
            <a:r>
              <a:rPr lang="en-US" sz="2400" b="1" dirty="0" err="1"/>
              <a:t>stabilno</a:t>
            </a:r>
            <a:r>
              <a:rPr lang="en-US" sz="2400" b="1" dirty="0"/>
              <a:t> </a:t>
            </a:r>
            <a:r>
              <a:rPr lang="en-US" sz="2400" b="1" dirty="0" err="1"/>
              <a:t>podjetje</a:t>
            </a:r>
            <a:endParaRPr lang="en-US" sz="2400" b="1" dirty="0"/>
          </a:p>
          <a:p>
            <a:r>
              <a:rPr lang="en-US" sz="2400" b="1" dirty="0"/>
              <a:t>„State of the art“ </a:t>
            </a:r>
            <a:r>
              <a:rPr lang="en-US" sz="2400" b="1" dirty="0" err="1"/>
              <a:t>DataCenter</a:t>
            </a:r>
            <a:endParaRPr lang="en-US" sz="2400" b="1" dirty="0"/>
          </a:p>
          <a:p>
            <a:r>
              <a:rPr lang="en-US" sz="2400" b="1" dirty="0" err="1"/>
              <a:t>Visoka</a:t>
            </a:r>
            <a:r>
              <a:rPr lang="en-US" sz="2400" b="1" dirty="0"/>
              <a:t> </a:t>
            </a:r>
            <a:r>
              <a:rPr lang="en-US" sz="2400" b="1" dirty="0" err="1"/>
              <a:t>stopnja</a:t>
            </a:r>
            <a:r>
              <a:rPr lang="en-US" sz="2400" b="1" dirty="0"/>
              <a:t> </a:t>
            </a:r>
            <a:r>
              <a:rPr lang="en-US" sz="2400" b="1" dirty="0" err="1"/>
              <a:t>varnosti</a:t>
            </a:r>
            <a:endParaRPr lang="en-US" sz="2400" b="1" dirty="0"/>
          </a:p>
          <a:p>
            <a:r>
              <a:rPr lang="en-US" sz="2400" b="1" dirty="0" err="1"/>
              <a:t>Visoka</a:t>
            </a:r>
            <a:r>
              <a:rPr lang="en-US" sz="2400" b="1" dirty="0"/>
              <a:t> </a:t>
            </a:r>
            <a:r>
              <a:rPr lang="en-US" sz="2400" b="1" dirty="0" err="1"/>
              <a:t>razpoložljivost</a:t>
            </a:r>
            <a:endParaRPr lang="en-US" sz="2400" b="1" dirty="0"/>
          </a:p>
          <a:p>
            <a:r>
              <a:rPr lang="en-US" sz="2400" b="1" dirty="0" err="1"/>
              <a:t>Prilagodljivost</a:t>
            </a:r>
            <a:r>
              <a:rPr lang="en-US" sz="2400" b="1" dirty="0"/>
              <a:t> </a:t>
            </a:r>
            <a:r>
              <a:rPr lang="en-US" sz="2400" b="1" dirty="0" err="1"/>
              <a:t>potrebam</a:t>
            </a:r>
            <a:r>
              <a:rPr lang="en-US" sz="2400" b="1" dirty="0"/>
              <a:t> </a:t>
            </a:r>
            <a:r>
              <a:rPr lang="en-US" sz="2400" b="1" dirty="0" err="1"/>
              <a:t>stranke</a:t>
            </a:r>
            <a:endParaRPr lang="en-US" sz="2400" b="1" dirty="0"/>
          </a:p>
          <a:p>
            <a:r>
              <a:rPr lang="en-US" sz="2400" b="1" dirty="0" err="1"/>
              <a:t>Lokalna</a:t>
            </a:r>
            <a:r>
              <a:rPr lang="en-US" sz="2400" b="1" dirty="0"/>
              <a:t> </a:t>
            </a:r>
            <a:r>
              <a:rPr lang="en-US" sz="2400" b="1" dirty="0" err="1"/>
              <a:t>podpora</a:t>
            </a:r>
            <a:endParaRPr lang="en-US" sz="2400" b="1" dirty="0"/>
          </a:p>
          <a:p>
            <a:r>
              <a:rPr lang="en-US" sz="2400" b="1" dirty="0" err="1"/>
              <a:t>Podatki</a:t>
            </a:r>
            <a:r>
              <a:rPr lang="en-US" sz="2400" b="1" dirty="0"/>
              <a:t> so </a:t>
            </a:r>
            <a:r>
              <a:rPr lang="en-US" sz="2400" b="1" dirty="0" err="1"/>
              <a:t>na</a:t>
            </a:r>
            <a:r>
              <a:rPr lang="en-US" sz="2400" b="1" dirty="0"/>
              <a:t> </a:t>
            </a:r>
            <a:r>
              <a:rPr lang="en-US" sz="2400" b="1" dirty="0" err="1"/>
              <a:t>znani</a:t>
            </a:r>
            <a:r>
              <a:rPr lang="en-US" sz="2400" b="1" dirty="0"/>
              <a:t> </a:t>
            </a:r>
            <a:r>
              <a:rPr lang="en-US" sz="2400" b="1" dirty="0" err="1"/>
              <a:t>lokaciji</a:t>
            </a:r>
            <a:r>
              <a:rPr lang="en-US" sz="2400" b="1" dirty="0"/>
              <a:t>  </a:t>
            </a:r>
            <a:r>
              <a:rPr lang="sl-SI" sz="2400" b="1" dirty="0" smtClean="0"/>
              <a:t>-</a:t>
            </a:r>
            <a:r>
              <a:rPr lang="en-US" sz="2400" b="1" dirty="0" smtClean="0"/>
              <a:t> </a:t>
            </a:r>
            <a:r>
              <a:rPr lang="en-US" sz="2400" b="1" dirty="0"/>
              <a:t>Maribor 2x, Ljubljana</a:t>
            </a:r>
          </a:p>
          <a:p>
            <a:r>
              <a:rPr lang="en-US" sz="2400" b="1" dirty="0"/>
              <a:t>Help-desk / </a:t>
            </a:r>
            <a:r>
              <a:rPr lang="en-US" sz="2400" b="1" dirty="0" err="1"/>
              <a:t>pomoč</a:t>
            </a:r>
            <a:r>
              <a:rPr lang="en-US" sz="2400" b="1" dirty="0"/>
              <a:t> / SLA</a:t>
            </a:r>
          </a:p>
          <a:p>
            <a:r>
              <a:rPr lang="en-US" sz="2400" b="1" dirty="0"/>
              <a:t>Ni </a:t>
            </a:r>
            <a:r>
              <a:rPr lang="en-US" sz="2400" b="1" dirty="0" err="1"/>
              <a:t>skritih</a:t>
            </a:r>
            <a:r>
              <a:rPr lang="en-US" sz="2400" b="1" dirty="0"/>
              <a:t> </a:t>
            </a:r>
            <a:r>
              <a:rPr lang="en-US" sz="2400" b="1" dirty="0" err="1"/>
              <a:t>ali</a:t>
            </a:r>
            <a:r>
              <a:rPr lang="en-US" sz="2400" b="1" dirty="0"/>
              <a:t> </a:t>
            </a:r>
            <a:r>
              <a:rPr lang="en-US" sz="2400" b="1" dirty="0" err="1"/>
              <a:t>dodatnih</a:t>
            </a:r>
            <a:r>
              <a:rPr lang="en-US" sz="2400" b="1" dirty="0"/>
              <a:t> </a:t>
            </a:r>
            <a:r>
              <a:rPr lang="en-US" sz="2400" b="1" dirty="0" err="1"/>
              <a:t>stroškov</a:t>
            </a:r>
            <a:endParaRPr lang="en-US" sz="2400" b="1" dirty="0"/>
          </a:p>
          <a:p>
            <a:r>
              <a:rPr lang="en-US" sz="2400" b="1" dirty="0" err="1"/>
              <a:t>Več</a:t>
            </a:r>
            <a:r>
              <a:rPr lang="en-US" sz="2400" b="1" dirty="0"/>
              <a:t> </a:t>
            </a:r>
            <a:r>
              <a:rPr lang="en-US" sz="2400" b="1" dirty="0" err="1"/>
              <a:t>kot</a:t>
            </a:r>
            <a:r>
              <a:rPr lang="en-US" sz="2400" b="1" dirty="0"/>
              <a:t> 10 let </a:t>
            </a:r>
            <a:r>
              <a:rPr lang="en-US" sz="2400" b="1" dirty="0" err="1"/>
              <a:t>izkušenj</a:t>
            </a:r>
            <a:endParaRPr lang="en-US" sz="2400" b="1" dirty="0"/>
          </a:p>
          <a:p>
            <a:r>
              <a:rPr lang="en-US" sz="2400" b="1" dirty="0" err="1"/>
              <a:t>Ugodne</a:t>
            </a:r>
            <a:r>
              <a:rPr lang="en-US" sz="2400" b="1" dirty="0"/>
              <a:t> </a:t>
            </a:r>
            <a:r>
              <a:rPr lang="en-US" sz="2400" b="1" dirty="0" err="1"/>
              <a:t>cene</a:t>
            </a:r>
            <a:endParaRPr lang="en-US" sz="2400" b="1" dirty="0"/>
          </a:p>
        </p:txBody>
      </p:sp>
      <p:pic>
        <p:nvPicPr>
          <p:cNvPr id="5" name="Picture 9"/>
          <p:cNvPicPr>
            <a:picLocks noChangeAspect="1"/>
          </p:cNvPicPr>
          <p:nvPr/>
        </p:nvPicPr>
        <p:blipFill rotWithShape="1">
          <a:blip r:embed="rId4"/>
          <a:srcRect t="1" r="17125" b="-1237"/>
          <a:stretch/>
        </p:blipFill>
        <p:spPr>
          <a:xfrm>
            <a:off x="7698514" y="0"/>
            <a:ext cx="4755217" cy="5808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513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Smernice</a:t>
            </a:r>
          </a:p>
        </p:txBody>
      </p:sp>
      <p:pic>
        <p:nvPicPr>
          <p:cNvPr id="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549" y="6004812"/>
            <a:ext cx="1502152" cy="576905"/>
          </a:xfrm>
          <a:prstGeom prst="rect">
            <a:avLst/>
          </a:prstGeom>
        </p:spPr>
      </p:pic>
      <p:sp>
        <p:nvSpPr>
          <p:cNvPr id="11" name="Označba mesta besedila 1"/>
          <p:cNvSpPr txBox="1">
            <a:spLocks/>
          </p:cNvSpPr>
          <p:nvPr/>
        </p:nvSpPr>
        <p:spPr>
          <a:xfrm>
            <a:off x="313581" y="1211287"/>
            <a:ext cx="10009112" cy="3416320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2286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/>
              <a:t>Microsoft Azure Stack</a:t>
            </a:r>
          </a:p>
          <a:p>
            <a:r>
              <a:rPr lang="en-US" sz="2800" b="1" dirty="0"/>
              <a:t>HP </a:t>
            </a:r>
            <a:r>
              <a:rPr lang="en-US" sz="2800" b="1" dirty="0" err="1"/>
              <a:t>Helion</a:t>
            </a:r>
            <a:r>
              <a:rPr lang="en-US" sz="2800" b="1" dirty="0"/>
              <a:t> </a:t>
            </a:r>
            <a:r>
              <a:rPr lang="en-US" sz="2800" b="1" dirty="0" err="1"/>
              <a:t>CloudSystem</a:t>
            </a:r>
            <a:r>
              <a:rPr lang="en-US" sz="2800" b="1" dirty="0"/>
              <a:t> 10</a:t>
            </a:r>
          </a:p>
          <a:p>
            <a:r>
              <a:rPr lang="en-US" sz="2800" b="1" dirty="0" err="1"/>
              <a:t>Vsebniki</a:t>
            </a:r>
            <a:r>
              <a:rPr lang="en-US" sz="2800" b="1" dirty="0"/>
              <a:t> – Docker, Nested virtualization, ...</a:t>
            </a:r>
          </a:p>
          <a:p>
            <a:r>
              <a:rPr lang="en-US" sz="2800" b="1" dirty="0" err="1"/>
              <a:t>Storitve</a:t>
            </a:r>
            <a:r>
              <a:rPr lang="en-US" sz="2800" b="1" dirty="0"/>
              <a:t> </a:t>
            </a:r>
            <a:r>
              <a:rPr lang="en-US" sz="2800" b="1" dirty="0" err="1"/>
              <a:t>hibridnega</a:t>
            </a:r>
            <a:r>
              <a:rPr lang="en-US" sz="2800" b="1" dirty="0"/>
              <a:t> </a:t>
            </a:r>
            <a:r>
              <a:rPr lang="en-US" sz="2800" b="1" dirty="0" err="1"/>
              <a:t>oblaka</a:t>
            </a:r>
            <a:r>
              <a:rPr lang="en-US" sz="2800" b="1" dirty="0"/>
              <a:t> z </a:t>
            </a:r>
            <a:r>
              <a:rPr lang="en-US" sz="2800" b="1" dirty="0" err="1"/>
              <a:t>drugimi</a:t>
            </a:r>
            <a:r>
              <a:rPr lang="en-US" sz="2800" b="1" dirty="0"/>
              <a:t> CSP </a:t>
            </a:r>
            <a:r>
              <a:rPr lang="en-US" sz="2800" b="1" dirty="0" err="1"/>
              <a:t>ponudniki</a:t>
            </a:r>
            <a:endParaRPr lang="en-US" sz="2800" b="1" dirty="0"/>
          </a:p>
          <a:p>
            <a:r>
              <a:rPr lang="en-US" sz="2800" b="1" dirty="0"/>
              <a:t>IaaS in </a:t>
            </a:r>
            <a:r>
              <a:rPr lang="en-US" sz="2800" b="1" dirty="0" err="1"/>
              <a:t>DCaaS</a:t>
            </a:r>
            <a:r>
              <a:rPr lang="en-US" sz="2800" b="1" dirty="0"/>
              <a:t> </a:t>
            </a:r>
            <a:r>
              <a:rPr lang="en-US" sz="2800" b="1" dirty="0" err="1"/>
              <a:t>bosta</a:t>
            </a:r>
            <a:r>
              <a:rPr lang="en-US" sz="2800" b="1" dirty="0"/>
              <a:t> </a:t>
            </a:r>
            <a:r>
              <a:rPr lang="en-US" sz="2800" b="1" dirty="0" err="1"/>
              <a:t>ostala</a:t>
            </a:r>
            <a:r>
              <a:rPr lang="en-US" sz="2800" b="1" dirty="0"/>
              <a:t> </a:t>
            </a:r>
            <a:r>
              <a:rPr lang="en-US" sz="2800" b="1" dirty="0" err="1"/>
              <a:t>zanimiva</a:t>
            </a:r>
            <a:r>
              <a:rPr lang="en-US" sz="2800" b="1" dirty="0"/>
              <a:t> </a:t>
            </a:r>
            <a:r>
              <a:rPr lang="en-US" sz="2800" b="1" dirty="0" err="1"/>
              <a:t>tudi</a:t>
            </a:r>
            <a:r>
              <a:rPr lang="en-US" sz="2800" b="1" dirty="0"/>
              <a:t> v </a:t>
            </a:r>
            <a:r>
              <a:rPr lang="en-US" sz="2800" b="1" dirty="0" err="1"/>
              <a:t>bodoče</a:t>
            </a:r>
            <a:endParaRPr lang="en-US" sz="2800" b="1" dirty="0"/>
          </a:p>
          <a:p>
            <a:r>
              <a:rPr lang="en-US" sz="2800" b="1" dirty="0" err="1"/>
              <a:t>Rast</a:t>
            </a:r>
            <a:r>
              <a:rPr lang="en-US" sz="2800" b="1" dirty="0"/>
              <a:t> </a:t>
            </a:r>
            <a:r>
              <a:rPr lang="en-US" sz="2800" b="1" dirty="0" err="1"/>
              <a:t>ponudnikov</a:t>
            </a:r>
            <a:r>
              <a:rPr lang="en-US" sz="2800" b="1" dirty="0"/>
              <a:t> z </a:t>
            </a:r>
            <a:r>
              <a:rPr lang="en-US" sz="2800" b="1" dirty="0" err="1"/>
              <a:t>velikimi</a:t>
            </a:r>
            <a:r>
              <a:rPr lang="en-US" sz="2800" b="1" dirty="0"/>
              <a:t> </a:t>
            </a:r>
            <a:r>
              <a:rPr lang="en-US" sz="2800" b="1" dirty="0" err="1"/>
              <a:t>podatkovnimi</a:t>
            </a:r>
            <a:r>
              <a:rPr lang="en-US" sz="2800" b="1" dirty="0"/>
              <a:t> </a:t>
            </a:r>
            <a:r>
              <a:rPr lang="en-US" sz="2800" b="1" dirty="0" err="1"/>
              <a:t>centri</a:t>
            </a:r>
            <a:r>
              <a:rPr lang="en-US" sz="2800" b="1" dirty="0"/>
              <a:t> se </a:t>
            </a:r>
            <a:r>
              <a:rPr lang="en-US" sz="2800" b="1" dirty="0" err="1" smtClean="0"/>
              <a:t>umirja</a:t>
            </a:r>
            <a:endParaRPr lang="sl-SI" sz="2800" b="1" dirty="0" smtClean="0"/>
          </a:p>
          <a:p>
            <a:r>
              <a:rPr lang="es-ES" sz="2800" b="1" dirty="0"/>
              <a:t>Cisco, HP ukinjajo svoje javne Cloud </a:t>
            </a:r>
            <a:r>
              <a:rPr lang="es-ES" sz="2800" b="1" dirty="0" smtClean="0"/>
              <a:t>storitve</a:t>
            </a:r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val="1485955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Demo</a:t>
            </a:r>
          </a:p>
        </p:txBody>
      </p:sp>
    </p:spTree>
    <p:extLst>
      <p:ext uri="{BB962C8B-B14F-4D97-AF65-F5344CB8AC3E}">
        <p14:creationId xmlns:p14="http://schemas.microsoft.com/office/powerpoint/2010/main" val="203203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Bex\Documents\Predstavitve\NTK2017\question-cloud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7837" y="472926"/>
            <a:ext cx="6500813" cy="542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949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 txBox="1">
            <a:spLocks/>
          </p:cNvSpPr>
          <p:nvPr/>
        </p:nvSpPr>
        <p:spPr>
          <a:xfrm>
            <a:off x="274637" y="2705174"/>
            <a:ext cx="11920263" cy="1512167"/>
          </a:xfrm>
          <a:prstGeom prst="rect">
            <a:avLst/>
          </a:prstGeom>
        </p:spPr>
        <p:txBody>
          <a:bodyPr/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800" b="0" kern="1200" cap="none" spc="-102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algn="ctr"/>
            <a:r>
              <a:rPr lang="sl-SI" dirty="0" smtClean="0"/>
              <a:t>Hvala za pozornost.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40282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MS_WinDays17_PPT_template">
  <a:themeElements>
    <a:clrScheme name="NT">
      <a:dk1>
        <a:srgbClr val="353535"/>
      </a:dk1>
      <a:lt1>
        <a:srgbClr val="FFFFFF"/>
      </a:lt1>
      <a:dk2>
        <a:srgbClr val="002050"/>
      </a:dk2>
      <a:lt2>
        <a:srgbClr val="EAEAEA"/>
      </a:lt2>
      <a:accent1>
        <a:srgbClr val="002050"/>
      </a:accent1>
      <a:accent2>
        <a:srgbClr val="0078D7"/>
      </a:accent2>
      <a:accent3>
        <a:srgbClr val="F05D02"/>
      </a:accent3>
      <a:accent4>
        <a:srgbClr val="92D050"/>
      </a:accent4>
      <a:accent5>
        <a:srgbClr val="737373"/>
      </a:accent5>
      <a:accent6>
        <a:srgbClr val="E6E6E6"/>
      </a:accent6>
      <a:hlink>
        <a:srgbClr val="0078D7"/>
      </a:hlink>
      <a:folHlink>
        <a:srgbClr val="0078D7"/>
      </a:folHlink>
    </a:clrScheme>
    <a:fontScheme name="Segoe UI Light - Segoe UI Semilight">
      <a:majorFont>
        <a:latin typeface="Segoe UI Light"/>
        <a:ea typeface=""/>
        <a:cs typeface=""/>
      </a:majorFont>
      <a:minorFont>
        <a:latin typeface="Segoe UI Semilight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defTabSz="932472" fontAlgn="base">
          <a:lnSpc>
            <a:spcPct val="90000"/>
          </a:lnSpc>
          <a:spcBef>
            <a:spcPct val="0"/>
          </a:spcBef>
          <a:spcAft>
            <a:spcPct val="0"/>
          </a:spcAft>
          <a:defRPr sz="24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82880" tIns="146304" rIns="182880" bIns="146304" rtlCol="0">
        <a:spAutoFit/>
      </a:bodyPr>
      <a:lstStyle>
        <a:defPPr>
          <a:lnSpc>
            <a:spcPct val="90000"/>
          </a:lnSpc>
          <a:spcAft>
            <a:spcPts val="600"/>
          </a:spcAft>
          <a:defRPr sz="24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2716D1C7-D44D-4D49-863E-F0DF88A9D53A}" vid="{F5901DD6-41EA-43D3-B4D6-D0C39342807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990F116-B58F-4255-B05B-DA3808E0E5C6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NTK_2017_ppt</Template>
  <TotalTime>850</TotalTime>
  <Words>1502</Words>
  <Application>Microsoft Office PowerPoint</Application>
  <PresentationFormat>Po meri</PresentationFormat>
  <Paragraphs>245</Paragraphs>
  <Slides>22</Slides>
  <Notes>22</Notes>
  <HiddenSlides>0</HiddenSlides>
  <MMClips>0</MMClips>
  <ScaleCrop>false</ScaleCrop>
  <HeadingPairs>
    <vt:vector size="6" baseType="variant">
      <vt:variant>
        <vt:lpstr>Uporabljene pisave</vt:lpstr>
      </vt:variant>
      <vt:variant>
        <vt:i4>7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22</vt:i4>
      </vt:variant>
    </vt:vector>
  </HeadingPairs>
  <TitlesOfParts>
    <vt:vector size="30" baseType="lpstr">
      <vt:lpstr>Arial</vt:lpstr>
      <vt:lpstr>Consolas</vt:lpstr>
      <vt:lpstr>Helvetica Light</vt:lpstr>
      <vt:lpstr>Segoe UI</vt:lpstr>
      <vt:lpstr>Segoe UI Light</vt:lpstr>
      <vt:lpstr>Segoe UI Semilight</vt:lpstr>
      <vt:lpstr>Wingdings</vt:lpstr>
      <vt:lpstr>MS_WinDays17_PPT_template</vt:lpstr>
      <vt:lpstr>PowerPointova predstavitev</vt:lpstr>
      <vt:lpstr>PosITa storitve v oblaku Multi Vendor Cloud </vt:lpstr>
      <vt:lpstr>Agenda</vt:lpstr>
      <vt:lpstr>PowerPointova predstavitev</vt:lpstr>
      <vt:lpstr>Zgodovina IT v Pošti Slovenije</vt:lpstr>
      <vt:lpstr>PosITa storitve</vt:lpstr>
      <vt:lpstr>Cloud computing, lastnosti</vt:lpstr>
      <vt:lpstr>PosITa storitve v oblaku Multi Vendor Cloud Service Provider</vt:lpstr>
      <vt:lpstr>Windows Azure Pack</vt:lpstr>
      <vt:lpstr>Implementirane storitve - WAP</vt:lpstr>
      <vt:lpstr>HP Helion CloudSystem (CS9)</vt:lpstr>
      <vt:lpstr>Implementirane storitve - HP Helion</vt:lpstr>
      <vt:lpstr>PosiTa oblačne storitve namenjene </vt:lpstr>
      <vt:lpstr>Prednosti - najem Posita</vt:lpstr>
      <vt:lpstr>TCO, CAPEX, OPEX</vt:lpstr>
      <vt:lpstr>PosiTa: članstva, partnerstva, statusi</vt:lpstr>
      <vt:lpstr>PosiTa storitve: zakaj Pošta Slovenije</vt:lpstr>
      <vt:lpstr>Prednosti PosiTa</vt:lpstr>
      <vt:lpstr>Smernice</vt:lpstr>
      <vt:lpstr>Demo</vt:lpstr>
      <vt:lpstr>PowerPointova predstavitev</vt:lpstr>
      <vt:lpstr>PowerPointova predstavitev</vt:lpstr>
    </vt:vector>
  </TitlesOfParts>
  <Company>Microsoft Corporation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subject>&lt;Speech title here&gt;</dc:subject>
  <dc:creator>Katja Bučan</dc:creator>
  <dc:description>Template: _x000d_
Formatting: _x000d_
Audience Type:</dc:description>
  <cp:lastModifiedBy>Benjamin Tomažič</cp:lastModifiedBy>
  <cp:revision>59</cp:revision>
  <dcterms:created xsi:type="dcterms:W3CDTF">2017-03-30T09:50:36Z</dcterms:created>
  <dcterms:modified xsi:type="dcterms:W3CDTF">2017-06-01T10:48:23Z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</Properties>
</file>