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99"/>
  </p:notesMasterIdLst>
  <p:handoutMasterIdLst>
    <p:handoutMasterId r:id="rId100"/>
  </p:handoutMasterIdLst>
  <p:sldIdLst>
    <p:sldId id="1554" r:id="rId5"/>
    <p:sldId id="1555" r:id="rId6"/>
    <p:sldId id="1593" r:id="rId7"/>
    <p:sldId id="1595" r:id="rId8"/>
    <p:sldId id="1596" r:id="rId9"/>
    <p:sldId id="1594" r:id="rId10"/>
    <p:sldId id="1603" r:id="rId11"/>
    <p:sldId id="1604" r:id="rId12"/>
    <p:sldId id="1605" r:id="rId13"/>
    <p:sldId id="1606" r:id="rId14"/>
    <p:sldId id="1598" r:id="rId15"/>
    <p:sldId id="1620" r:id="rId16"/>
    <p:sldId id="1599" r:id="rId17"/>
    <p:sldId id="1600" r:id="rId18"/>
    <p:sldId id="1601" r:id="rId19"/>
    <p:sldId id="1602" r:id="rId20"/>
    <p:sldId id="1635" r:id="rId21"/>
    <p:sldId id="1615" r:id="rId22"/>
    <p:sldId id="1607" r:id="rId23"/>
    <p:sldId id="1608" r:id="rId24"/>
    <p:sldId id="1609" r:id="rId25"/>
    <p:sldId id="1610" r:id="rId26"/>
    <p:sldId id="1611" r:id="rId27"/>
    <p:sldId id="1612" r:id="rId28"/>
    <p:sldId id="1613" r:id="rId29"/>
    <p:sldId id="1614" r:id="rId30"/>
    <p:sldId id="1616" r:id="rId31"/>
    <p:sldId id="1617" r:id="rId32"/>
    <p:sldId id="1623" r:id="rId33"/>
    <p:sldId id="1625" r:id="rId34"/>
    <p:sldId id="1624" r:id="rId35"/>
    <p:sldId id="1621" r:id="rId36"/>
    <p:sldId id="1618" r:id="rId37"/>
    <p:sldId id="1619" r:id="rId38"/>
    <p:sldId id="1622" r:id="rId39"/>
    <p:sldId id="1626" r:id="rId40"/>
    <p:sldId id="1628" r:id="rId41"/>
    <p:sldId id="1629" r:id="rId42"/>
    <p:sldId id="1649" r:id="rId43"/>
    <p:sldId id="1637" r:id="rId44"/>
    <p:sldId id="1638" r:id="rId45"/>
    <p:sldId id="1639" r:id="rId46"/>
    <p:sldId id="1640" r:id="rId47"/>
    <p:sldId id="1686" r:id="rId48"/>
    <p:sldId id="1642" r:id="rId49"/>
    <p:sldId id="1643" r:id="rId50"/>
    <p:sldId id="1644" r:id="rId51"/>
    <p:sldId id="1645" r:id="rId52"/>
    <p:sldId id="1646" r:id="rId53"/>
    <p:sldId id="1647" r:id="rId54"/>
    <p:sldId id="1648" r:id="rId55"/>
    <p:sldId id="1630" r:id="rId56"/>
    <p:sldId id="1650" r:id="rId57"/>
    <p:sldId id="1651" r:id="rId58"/>
    <p:sldId id="1652" r:id="rId59"/>
    <p:sldId id="1653" r:id="rId60"/>
    <p:sldId id="1654" r:id="rId61"/>
    <p:sldId id="1655" r:id="rId62"/>
    <p:sldId id="1656" r:id="rId63"/>
    <p:sldId id="1657" r:id="rId64"/>
    <p:sldId id="1658" r:id="rId65"/>
    <p:sldId id="1631" r:id="rId66"/>
    <p:sldId id="1659" r:id="rId67"/>
    <p:sldId id="1660" r:id="rId68"/>
    <p:sldId id="1661" r:id="rId69"/>
    <p:sldId id="1662" r:id="rId70"/>
    <p:sldId id="1663" r:id="rId71"/>
    <p:sldId id="1664" r:id="rId72"/>
    <p:sldId id="1665" r:id="rId73"/>
    <p:sldId id="1666" r:id="rId74"/>
    <p:sldId id="1667" r:id="rId75"/>
    <p:sldId id="1668" r:id="rId76"/>
    <p:sldId id="1669" r:id="rId77"/>
    <p:sldId id="1670" r:id="rId78"/>
    <p:sldId id="1671" r:id="rId79"/>
    <p:sldId id="1632" r:id="rId80"/>
    <p:sldId id="1672" r:id="rId81"/>
    <p:sldId id="1673" r:id="rId82"/>
    <p:sldId id="1674" r:id="rId83"/>
    <p:sldId id="1675" r:id="rId84"/>
    <p:sldId id="1633" r:id="rId85"/>
    <p:sldId id="1676" r:id="rId86"/>
    <p:sldId id="1677" r:id="rId87"/>
    <p:sldId id="1678" r:id="rId88"/>
    <p:sldId id="1679" r:id="rId89"/>
    <p:sldId id="1680" r:id="rId90"/>
    <p:sldId id="1681" r:id="rId91"/>
    <p:sldId id="1682" r:id="rId92"/>
    <p:sldId id="1634" r:id="rId93"/>
    <p:sldId id="1683" r:id="rId94"/>
    <p:sldId id="1685" r:id="rId95"/>
    <p:sldId id="1684" r:id="rId96"/>
    <p:sldId id="1564" r:id="rId97"/>
    <p:sldId id="1567" r:id="rId98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Konferenca" id="{E5F0C148-FA8E-490A-9216-4B388E11F81F}">
          <p14:sldIdLst>
            <p14:sldId id="1555"/>
            <p14:sldId id="1593"/>
            <p14:sldId id="1595"/>
            <p14:sldId id="1596"/>
            <p14:sldId id="1594"/>
            <p14:sldId id="1603"/>
            <p14:sldId id="1604"/>
            <p14:sldId id="1605"/>
            <p14:sldId id="1606"/>
            <p14:sldId id="1598"/>
            <p14:sldId id="1620"/>
            <p14:sldId id="1599"/>
            <p14:sldId id="1600"/>
            <p14:sldId id="1601"/>
            <p14:sldId id="1602"/>
            <p14:sldId id="1635"/>
            <p14:sldId id="1615"/>
            <p14:sldId id="1607"/>
            <p14:sldId id="1608"/>
            <p14:sldId id="1609"/>
            <p14:sldId id="1610"/>
            <p14:sldId id="1611"/>
            <p14:sldId id="1612"/>
            <p14:sldId id="1613"/>
            <p14:sldId id="1614"/>
            <p14:sldId id="1616"/>
            <p14:sldId id="1617"/>
            <p14:sldId id="1623"/>
            <p14:sldId id="1625"/>
            <p14:sldId id="1624"/>
            <p14:sldId id="1621"/>
            <p14:sldId id="1618"/>
            <p14:sldId id="1619"/>
            <p14:sldId id="1622"/>
            <p14:sldId id="1626"/>
            <p14:sldId id="1628"/>
            <p14:sldId id="1629"/>
            <p14:sldId id="1649"/>
            <p14:sldId id="1637"/>
            <p14:sldId id="1638"/>
            <p14:sldId id="1639"/>
            <p14:sldId id="1640"/>
            <p14:sldId id="1686"/>
            <p14:sldId id="1642"/>
            <p14:sldId id="1643"/>
            <p14:sldId id="1644"/>
            <p14:sldId id="1645"/>
            <p14:sldId id="1646"/>
            <p14:sldId id="1647"/>
            <p14:sldId id="1648"/>
            <p14:sldId id="1630"/>
            <p14:sldId id="1650"/>
            <p14:sldId id="1651"/>
            <p14:sldId id="1652"/>
            <p14:sldId id="1653"/>
            <p14:sldId id="1654"/>
            <p14:sldId id="1655"/>
            <p14:sldId id="1656"/>
            <p14:sldId id="1657"/>
            <p14:sldId id="1658"/>
            <p14:sldId id="1631"/>
            <p14:sldId id="1659"/>
            <p14:sldId id="1660"/>
            <p14:sldId id="1661"/>
            <p14:sldId id="1662"/>
            <p14:sldId id="1663"/>
            <p14:sldId id="1664"/>
            <p14:sldId id="1665"/>
            <p14:sldId id="1666"/>
            <p14:sldId id="1667"/>
            <p14:sldId id="1668"/>
            <p14:sldId id="1669"/>
            <p14:sldId id="1670"/>
            <p14:sldId id="1671"/>
            <p14:sldId id="1632"/>
            <p14:sldId id="1672"/>
            <p14:sldId id="1673"/>
            <p14:sldId id="1674"/>
            <p14:sldId id="1675"/>
            <p14:sldId id="1633"/>
            <p14:sldId id="1676"/>
            <p14:sldId id="1677"/>
            <p14:sldId id="1678"/>
            <p14:sldId id="1679"/>
            <p14:sldId id="1680"/>
            <p14:sldId id="1681"/>
            <p14:sldId id="1682"/>
            <p14:sldId id="1634"/>
            <p14:sldId id="1683"/>
            <p14:sldId id="1685"/>
            <p14:sldId id="1684"/>
            <p14:sldId id="1564"/>
            <p14:sldId id="1567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=""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=""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36" autoAdjust="0"/>
  </p:normalViewPr>
  <p:slideViewPr>
    <p:cSldViewPr>
      <p:cViewPr varScale="1">
        <p:scale>
          <a:sx n="81" d="100"/>
          <a:sy n="81" d="100"/>
        </p:scale>
        <p:origin x="-272" y="-104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97" d="100"/>
          <a:sy n="97" d="100"/>
        </p:scale>
        <p:origin x="-478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01" Type="http://schemas.openxmlformats.org/officeDocument/2006/relationships/printerSettings" Target="printerSettings/printerSettings1.bin"/><Relationship Id="rId102" Type="http://schemas.openxmlformats.org/officeDocument/2006/relationships/commentAuthors" Target="commentAuthors.xml"/><Relationship Id="rId103" Type="http://schemas.openxmlformats.org/officeDocument/2006/relationships/presProps" Target="presProps.xml"/><Relationship Id="rId104" Type="http://schemas.openxmlformats.org/officeDocument/2006/relationships/viewProps" Target="viewProps.xml"/><Relationship Id="rId105" Type="http://schemas.openxmlformats.org/officeDocument/2006/relationships/theme" Target="theme/theme1.xml"/><Relationship Id="rId106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30" Type="http://schemas.openxmlformats.org/officeDocument/2006/relationships/slide" Target="slides/slide26.xml"/><Relationship Id="rId31" Type="http://schemas.openxmlformats.org/officeDocument/2006/relationships/slide" Target="slides/slide27.xml"/><Relationship Id="rId32" Type="http://schemas.openxmlformats.org/officeDocument/2006/relationships/slide" Target="slides/slide28.xml"/><Relationship Id="rId33" Type="http://schemas.openxmlformats.org/officeDocument/2006/relationships/slide" Target="slides/slide29.xml"/><Relationship Id="rId34" Type="http://schemas.openxmlformats.org/officeDocument/2006/relationships/slide" Target="slides/slide30.xml"/><Relationship Id="rId35" Type="http://schemas.openxmlformats.org/officeDocument/2006/relationships/slide" Target="slides/slide31.xml"/><Relationship Id="rId36" Type="http://schemas.openxmlformats.org/officeDocument/2006/relationships/slide" Target="slides/slide32.xml"/><Relationship Id="rId37" Type="http://schemas.openxmlformats.org/officeDocument/2006/relationships/slide" Target="slides/slide33.xml"/><Relationship Id="rId38" Type="http://schemas.openxmlformats.org/officeDocument/2006/relationships/slide" Target="slides/slide34.xml"/><Relationship Id="rId39" Type="http://schemas.openxmlformats.org/officeDocument/2006/relationships/slide" Target="slides/slide35.xml"/><Relationship Id="rId50" Type="http://schemas.openxmlformats.org/officeDocument/2006/relationships/slide" Target="slides/slide46.xml"/><Relationship Id="rId51" Type="http://schemas.openxmlformats.org/officeDocument/2006/relationships/slide" Target="slides/slide47.xml"/><Relationship Id="rId52" Type="http://schemas.openxmlformats.org/officeDocument/2006/relationships/slide" Target="slides/slide48.xml"/><Relationship Id="rId53" Type="http://schemas.openxmlformats.org/officeDocument/2006/relationships/slide" Target="slides/slide49.xml"/><Relationship Id="rId54" Type="http://schemas.openxmlformats.org/officeDocument/2006/relationships/slide" Target="slides/slide50.xml"/><Relationship Id="rId55" Type="http://schemas.openxmlformats.org/officeDocument/2006/relationships/slide" Target="slides/slide51.xml"/><Relationship Id="rId56" Type="http://schemas.openxmlformats.org/officeDocument/2006/relationships/slide" Target="slides/slide52.xml"/><Relationship Id="rId57" Type="http://schemas.openxmlformats.org/officeDocument/2006/relationships/slide" Target="slides/slide53.xml"/><Relationship Id="rId58" Type="http://schemas.openxmlformats.org/officeDocument/2006/relationships/slide" Target="slides/slide54.xml"/><Relationship Id="rId59" Type="http://schemas.openxmlformats.org/officeDocument/2006/relationships/slide" Target="slides/slide55.xml"/><Relationship Id="rId70" Type="http://schemas.openxmlformats.org/officeDocument/2006/relationships/slide" Target="slides/slide66.xml"/><Relationship Id="rId71" Type="http://schemas.openxmlformats.org/officeDocument/2006/relationships/slide" Target="slides/slide67.xml"/><Relationship Id="rId72" Type="http://schemas.openxmlformats.org/officeDocument/2006/relationships/slide" Target="slides/slide68.xml"/><Relationship Id="rId73" Type="http://schemas.openxmlformats.org/officeDocument/2006/relationships/slide" Target="slides/slide69.xml"/><Relationship Id="rId74" Type="http://schemas.openxmlformats.org/officeDocument/2006/relationships/slide" Target="slides/slide70.xml"/><Relationship Id="rId75" Type="http://schemas.openxmlformats.org/officeDocument/2006/relationships/slide" Target="slides/slide71.xml"/><Relationship Id="rId76" Type="http://schemas.openxmlformats.org/officeDocument/2006/relationships/slide" Target="slides/slide72.xml"/><Relationship Id="rId77" Type="http://schemas.openxmlformats.org/officeDocument/2006/relationships/slide" Target="slides/slide73.xml"/><Relationship Id="rId78" Type="http://schemas.openxmlformats.org/officeDocument/2006/relationships/slide" Target="slides/slide74.xml"/><Relationship Id="rId79" Type="http://schemas.openxmlformats.org/officeDocument/2006/relationships/slide" Target="slides/slide75.xml"/><Relationship Id="rId90" Type="http://schemas.openxmlformats.org/officeDocument/2006/relationships/slide" Target="slides/slide86.xml"/><Relationship Id="rId91" Type="http://schemas.openxmlformats.org/officeDocument/2006/relationships/slide" Target="slides/slide87.xml"/><Relationship Id="rId92" Type="http://schemas.openxmlformats.org/officeDocument/2006/relationships/slide" Target="slides/slide88.xml"/><Relationship Id="rId93" Type="http://schemas.openxmlformats.org/officeDocument/2006/relationships/slide" Target="slides/slide89.xml"/><Relationship Id="rId94" Type="http://schemas.openxmlformats.org/officeDocument/2006/relationships/slide" Target="slides/slide90.xml"/><Relationship Id="rId95" Type="http://schemas.openxmlformats.org/officeDocument/2006/relationships/slide" Target="slides/slide91.xml"/><Relationship Id="rId96" Type="http://schemas.openxmlformats.org/officeDocument/2006/relationships/slide" Target="slides/slide92.xml"/><Relationship Id="rId97" Type="http://schemas.openxmlformats.org/officeDocument/2006/relationships/slide" Target="slides/slide93.xml"/><Relationship Id="rId98" Type="http://schemas.openxmlformats.org/officeDocument/2006/relationships/slide" Target="slides/slide94.xml"/><Relationship Id="rId99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slide" Target="slides/slide25.xml"/><Relationship Id="rId40" Type="http://schemas.openxmlformats.org/officeDocument/2006/relationships/slide" Target="slides/slide36.xml"/><Relationship Id="rId41" Type="http://schemas.openxmlformats.org/officeDocument/2006/relationships/slide" Target="slides/slide37.xml"/><Relationship Id="rId42" Type="http://schemas.openxmlformats.org/officeDocument/2006/relationships/slide" Target="slides/slide38.xml"/><Relationship Id="rId43" Type="http://schemas.openxmlformats.org/officeDocument/2006/relationships/slide" Target="slides/slide39.xml"/><Relationship Id="rId44" Type="http://schemas.openxmlformats.org/officeDocument/2006/relationships/slide" Target="slides/slide40.xml"/><Relationship Id="rId45" Type="http://schemas.openxmlformats.org/officeDocument/2006/relationships/slide" Target="slides/slide41.xml"/><Relationship Id="rId46" Type="http://schemas.openxmlformats.org/officeDocument/2006/relationships/slide" Target="slides/slide42.xml"/><Relationship Id="rId47" Type="http://schemas.openxmlformats.org/officeDocument/2006/relationships/slide" Target="slides/slide43.xml"/><Relationship Id="rId48" Type="http://schemas.openxmlformats.org/officeDocument/2006/relationships/slide" Target="slides/slide44.xml"/><Relationship Id="rId49" Type="http://schemas.openxmlformats.org/officeDocument/2006/relationships/slide" Target="slides/slide45.xml"/><Relationship Id="rId60" Type="http://schemas.openxmlformats.org/officeDocument/2006/relationships/slide" Target="slides/slide56.xml"/><Relationship Id="rId61" Type="http://schemas.openxmlformats.org/officeDocument/2006/relationships/slide" Target="slides/slide57.xml"/><Relationship Id="rId62" Type="http://schemas.openxmlformats.org/officeDocument/2006/relationships/slide" Target="slides/slide58.xml"/><Relationship Id="rId63" Type="http://schemas.openxmlformats.org/officeDocument/2006/relationships/slide" Target="slides/slide59.xml"/><Relationship Id="rId64" Type="http://schemas.openxmlformats.org/officeDocument/2006/relationships/slide" Target="slides/slide60.xml"/><Relationship Id="rId65" Type="http://schemas.openxmlformats.org/officeDocument/2006/relationships/slide" Target="slides/slide61.xml"/><Relationship Id="rId66" Type="http://schemas.openxmlformats.org/officeDocument/2006/relationships/slide" Target="slides/slide62.xml"/><Relationship Id="rId67" Type="http://schemas.openxmlformats.org/officeDocument/2006/relationships/slide" Target="slides/slide63.xml"/><Relationship Id="rId68" Type="http://schemas.openxmlformats.org/officeDocument/2006/relationships/slide" Target="slides/slide64.xml"/><Relationship Id="rId69" Type="http://schemas.openxmlformats.org/officeDocument/2006/relationships/slide" Target="slides/slide65.xml"/><Relationship Id="rId100" Type="http://schemas.openxmlformats.org/officeDocument/2006/relationships/handoutMaster" Target="handoutMasters/handoutMaster1.xml"/><Relationship Id="rId80" Type="http://schemas.openxmlformats.org/officeDocument/2006/relationships/slide" Target="slides/slide76.xml"/><Relationship Id="rId81" Type="http://schemas.openxmlformats.org/officeDocument/2006/relationships/slide" Target="slides/slide77.xml"/><Relationship Id="rId82" Type="http://schemas.openxmlformats.org/officeDocument/2006/relationships/slide" Target="slides/slide78.xml"/><Relationship Id="rId83" Type="http://schemas.openxmlformats.org/officeDocument/2006/relationships/slide" Target="slides/slide79.xml"/><Relationship Id="rId84" Type="http://schemas.openxmlformats.org/officeDocument/2006/relationships/slide" Target="slides/slide80.xml"/><Relationship Id="rId85" Type="http://schemas.openxmlformats.org/officeDocument/2006/relationships/slide" Target="slides/slide81.xml"/><Relationship Id="rId86" Type="http://schemas.openxmlformats.org/officeDocument/2006/relationships/slide" Target="slides/slide82.xml"/><Relationship Id="rId87" Type="http://schemas.openxmlformats.org/officeDocument/2006/relationships/slide" Target="slides/slide83.xml"/><Relationship Id="rId88" Type="http://schemas.openxmlformats.org/officeDocument/2006/relationships/slide" Target="slides/slide84.xml"/><Relationship Id="rId89" Type="http://schemas.openxmlformats.org/officeDocument/2006/relationships/slide" Target="slides/slide8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23.05.2017 08:51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2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1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9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3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9489B14-6501-4CD1-A820-B9AC2BB636AD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569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47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49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50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52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62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76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81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89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540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FD545570-6992-4320-BEFC-9262493433EC}" type="datetime8">
              <a:rPr lang="en-US" smtClean="0"/>
              <a:t>23.05.2017 08:49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81448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23.05.2017 08:49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94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6.emf"/><Relationship Id="rId5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emf"/><Relationship Id="rId3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jpg"/><Relationship Id="rId3" Type="http://schemas.openxmlformats.org/officeDocument/2006/relationships/image" Target="../media/image7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emf"/><Relationship Id="rId3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57597" y="5081716"/>
            <a:ext cx="5949380" cy="1889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solidFill>
                  <a:srgbClr val="E4491C"/>
                </a:soli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solidFill>
                  <a:srgbClr val="E4491C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solidFill>
                  <a:srgbClr val="E4491C"/>
                </a:solidFill>
              </a:defRPr>
            </a:lvl1pPr>
          </a:lstStyle>
          <a:p>
            <a:r>
              <a:rPr lang="hr-HR" dirty="0"/>
              <a:t>Video title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9172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solidFill>
                  <a:srgbClr val="E4491C"/>
                </a:solidFill>
              </a:defRPr>
            </a:lvl1pPr>
          </a:lstStyle>
          <a:p>
            <a:r>
              <a:rPr lang="hr-HR" dirty="0"/>
              <a:t>Section title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551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 xmlns:p14="http://schemas.microsoft.com/office/powerpoint/2010/main">
    <p:fade/>
  </p:transition>
  <p:extLst mod="1">
    <p:ext uri="{DCECCB84-F9BA-43D5-87BE-67443E8EF086}">
      <p15:sldGuideLst xmlns=""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xmlns:p14="http://schemas.microsoft.com/office/powerpoint/2010/main">
    <p:fad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2" r:id="rId9"/>
    <p:sldLayoutId id="2147484563" r:id="rId10"/>
    <p:sldLayoutId id="2147484463" r:id="rId11"/>
    <p:sldLayoutId id="2147484256" r:id="rId12"/>
    <p:sldLayoutId id="2147484260" r:id="rId13"/>
    <p:sldLayoutId id="2147484299" r:id="rId14"/>
  </p:sldLayoutIdLst>
  <p:transition xmlns:p14="http://schemas.microsoft.com/office/powerpoint/2010/main"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gi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9.gi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0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4" Type="http://schemas.openxmlformats.org/officeDocument/2006/relationships/image" Target="../media/image31.gif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2.gi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3.gi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4.gi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5.gi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6.gi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7.gi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8.gi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9.gi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0.gif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gif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gi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gif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gi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gif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gi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gif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gif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gif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gif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gif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2.gif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gif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gif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5.gif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6.gif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gi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8.gif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gif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gif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gif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2.gif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gif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4.gif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5.gif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6.gif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.gif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8.gif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9.gif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0.gif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1.gif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2.gif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3.gif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8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4.gif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5.gif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6.gif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39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4701" y="2814105"/>
            <a:ext cx="12064215" cy="1835285"/>
          </a:xfrm>
        </p:spPr>
        <p:txBody>
          <a:bodyPr/>
          <a:lstStyle/>
          <a:p>
            <a:r>
              <a:rPr lang="hr-HR" sz="3200" b="1" dirty="0"/>
              <a:t>Podatkovna inteligenca na podatkih Supervizor KPK in ostalih javnih </a:t>
            </a:r>
            <a:r>
              <a:rPr lang="hr-HR" sz="3200" b="1" dirty="0" smtClean="0"/>
              <a:t>virov (OLAP)</a:t>
            </a:r>
            <a:endParaRPr lang="hr-HR" sz="32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>
                <a:solidFill>
                  <a:srgbClr val="FFFFFF"/>
                </a:solidFill>
              </a:rPr>
              <a:t>m</a:t>
            </a:r>
            <a:r>
              <a:rPr lang="en-US" dirty="0" smtClean="0">
                <a:solidFill>
                  <a:srgbClr val="FFFFFF"/>
                </a:solidFill>
              </a:rPr>
              <a:t>ag. Grega Stritar</a:t>
            </a:r>
            <a:endParaRPr lang="en-US" dirty="0">
              <a:solidFill>
                <a:srgbClr val="FFFFFF"/>
              </a:solidFill>
            </a:endParaRPr>
          </a:p>
          <a:p>
            <a:r>
              <a:rPr lang="en-US" dirty="0" err="1" smtClean="0">
                <a:solidFill>
                  <a:srgbClr val="FFFFFF"/>
                </a:solidFill>
              </a:rPr>
              <a:t>Neolab</a:t>
            </a:r>
            <a:r>
              <a:rPr lang="en-US" dirty="0" smtClean="0">
                <a:solidFill>
                  <a:srgbClr val="FFFFFF"/>
                </a:solidFill>
              </a:rPr>
              <a:t> </a:t>
            </a:r>
            <a:r>
              <a:rPr lang="en-US" dirty="0" err="1" smtClean="0">
                <a:solidFill>
                  <a:srgbClr val="FFFFFF"/>
                </a:solidFill>
              </a:rPr>
              <a:t>d.o.o</a:t>
            </a:r>
            <a:r>
              <a:rPr lang="en-US" dirty="0" smtClean="0">
                <a:solidFill>
                  <a:srgbClr val="FFFFFF"/>
                </a:solidFill>
              </a:rPr>
              <a:t>.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92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Vsebina</a:t>
            </a:r>
            <a:r>
              <a:rPr lang="en-US" dirty="0" smtClean="0"/>
              <a:t> </a:t>
            </a:r>
            <a:r>
              <a:rPr lang="en-US" dirty="0" err="1" smtClean="0"/>
              <a:t>predavanja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130088"/>
          </a:xfrm>
        </p:spPr>
        <p:txBody>
          <a:bodyPr/>
          <a:lstStyle/>
          <a:p>
            <a:r>
              <a:rPr lang="en-US" dirty="0" err="1" smtClean="0"/>
              <a:t>Predstavitev</a:t>
            </a:r>
            <a:r>
              <a:rPr lang="en-US" dirty="0" smtClean="0"/>
              <a:t> KPK (</a:t>
            </a:r>
            <a:r>
              <a:rPr lang="en-US" dirty="0" err="1" smtClean="0"/>
              <a:t>Supervizor</a:t>
            </a:r>
            <a:r>
              <a:rPr lang="en-US" dirty="0" smtClean="0"/>
              <a:t> oz. </a:t>
            </a:r>
            <a:r>
              <a:rPr lang="en-US" dirty="0" err="1" smtClean="0"/>
              <a:t>Erar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Prednosti</a:t>
            </a:r>
            <a:r>
              <a:rPr lang="en-US" dirty="0" smtClean="0"/>
              <a:t> MS OLAP </a:t>
            </a:r>
            <a:r>
              <a:rPr lang="en-US" dirty="0" err="1" smtClean="0"/>
              <a:t>tehnologij</a:t>
            </a:r>
            <a:endParaRPr lang="en-US" dirty="0" smtClean="0"/>
          </a:p>
          <a:p>
            <a:r>
              <a:rPr lang="en-US" dirty="0" err="1" smtClean="0"/>
              <a:t>Obseg</a:t>
            </a:r>
            <a:r>
              <a:rPr lang="en-US" dirty="0" smtClean="0"/>
              <a:t> </a:t>
            </a:r>
            <a:r>
              <a:rPr lang="en-US" dirty="0" err="1" smtClean="0"/>
              <a:t>poročanja</a:t>
            </a:r>
            <a:r>
              <a:rPr lang="en-US" dirty="0" smtClean="0"/>
              <a:t> (</a:t>
            </a:r>
            <a:r>
              <a:rPr lang="en-US" dirty="0" err="1" smtClean="0"/>
              <a:t>podatkovni</a:t>
            </a:r>
            <a:r>
              <a:rPr lang="en-US" dirty="0" smtClean="0"/>
              <a:t> model)</a:t>
            </a:r>
          </a:p>
          <a:p>
            <a:r>
              <a:rPr lang="en-US" dirty="0" err="1" smtClean="0"/>
              <a:t>Težave</a:t>
            </a:r>
            <a:r>
              <a:rPr lang="en-US" dirty="0" smtClean="0"/>
              <a:t> in </a:t>
            </a:r>
            <a:r>
              <a:rPr lang="en-US" dirty="0" err="1" smtClean="0"/>
              <a:t>izzivi</a:t>
            </a:r>
            <a:endParaRPr lang="en-US" dirty="0" smtClean="0"/>
          </a:p>
          <a:p>
            <a:r>
              <a:rPr lang="en-US" dirty="0" err="1" smtClean="0"/>
              <a:t>Primeri</a:t>
            </a:r>
            <a:r>
              <a:rPr lang="en-US" dirty="0" smtClean="0"/>
              <a:t> </a:t>
            </a:r>
            <a:r>
              <a:rPr lang="en-US" smtClean="0"/>
              <a:t>analiz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496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77"/>
            <a:ext cx="10056812" cy="1200329"/>
          </a:xfrm>
        </p:spPr>
        <p:txBody>
          <a:bodyPr/>
          <a:lstStyle/>
          <a:p>
            <a:r>
              <a:rPr lang="en-US" dirty="0" err="1" smtClean="0"/>
              <a:t>Erar</a:t>
            </a:r>
            <a:r>
              <a:rPr lang="en-US" dirty="0" smtClean="0"/>
              <a:t> (</a:t>
            </a:r>
            <a:r>
              <a:rPr lang="en-US" dirty="0" err="1" smtClean="0"/>
              <a:t>Supervizor</a:t>
            </a:r>
            <a:r>
              <a:rPr lang="en-US" dirty="0" smtClean="0"/>
              <a:t>) KPK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774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Erar</a:t>
            </a:r>
            <a:r>
              <a:rPr lang="en-US" dirty="0"/>
              <a:t> (</a:t>
            </a:r>
            <a:r>
              <a:rPr lang="en-US" dirty="0" err="1"/>
              <a:t>Supervizor</a:t>
            </a:r>
            <a:r>
              <a:rPr lang="en-US" dirty="0"/>
              <a:t>) KPK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692" y="1325116"/>
            <a:ext cx="8852025" cy="485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8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Erar</a:t>
            </a:r>
            <a:r>
              <a:rPr lang="en-US" dirty="0" smtClean="0"/>
              <a:t> (</a:t>
            </a:r>
            <a:r>
              <a:rPr lang="en-US" dirty="0" err="1" smtClean="0"/>
              <a:t>Supervizor</a:t>
            </a:r>
            <a:r>
              <a:rPr lang="en-US" dirty="0" smtClean="0"/>
              <a:t>) KPK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348884"/>
          </a:xfrm>
        </p:spPr>
        <p:txBody>
          <a:bodyPr/>
          <a:lstStyle/>
          <a:p>
            <a:r>
              <a:rPr lang="en-US" dirty="0" err="1" smtClean="0"/>
              <a:t>Celoten</a:t>
            </a:r>
            <a:r>
              <a:rPr lang="en-US" dirty="0" smtClean="0"/>
              <a:t> </a:t>
            </a:r>
            <a:r>
              <a:rPr lang="en-US" dirty="0" err="1" smtClean="0"/>
              <a:t>pregled</a:t>
            </a:r>
            <a:r>
              <a:rPr lang="en-US" dirty="0" smtClean="0"/>
              <a:t> </a:t>
            </a:r>
            <a:r>
              <a:rPr lang="en-US" dirty="0" err="1" smtClean="0"/>
              <a:t>javne</a:t>
            </a:r>
            <a:r>
              <a:rPr lang="en-US" dirty="0" smtClean="0"/>
              <a:t> </a:t>
            </a:r>
            <a:r>
              <a:rPr lang="en-US" dirty="0" err="1" smtClean="0"/>
              <a:t>porabe</a:t>
            </a:r>
            <a:endParaRPr lang="en-US" dirty="0" smtClean="0"/>
          </a:p>
          <a:p>
            <a:r>
              <a:rPr lang="en-US" dirty="0" smtClean="0"/>
              <a:t>170+ </a:t>
            </a:r>
            <a:r>
              <a:rPr lang="en-US" dirty="0" err="1" smtClean="0"/>
              <a:t>mio</a:t>
            </a:r>
            <a:r>
              <a:rPr lang="en-US" dirty="0" smtClean="0"/>
              <a:t> </a:t>
            </a:r>
            <a:r>
              <a:rPr lang="en-US" dirty="0" err="1" smtClean="0"/>
              <a:t>transakcij</a:t>
            </a:r>
            <a:endParaRPr lang="en-US" dirty="0" smtClean="0"/>
          </a:p>
          <a:p>
            <a:r>
              <a:rPr lang="en-US" dirty="0" smtClean="0"/>
              <a:t>6.000+ </a:t>
            </a:r>
            <a:r>
              <a:rPr lang="en-US" dirty="0" err="1" smtClean="0"/>
              <a:t>institucij</a:t>
            </a:r>
            <a:r>
              <a:rPr lang="en-US" dirty="0" smtClean="0"/>
              <a:t> (</a:t>
            </a:r>
            <a:r>
              <a:rPr lang="en-US" dirty="0" err="1" smtClean="0"/>
              <a:t>plačnikov</a:t>
            </a:r>
            <a:r>
              <a:rPr lang="en-US" dirty="0" smtClean="0"/>
              <a:t>)</a:t>
            </a:r>
          </a:p>
          <a:p>
            <a:r>
              <a:rPr lang="en-US" dirty="0" smtClean="0"/>
              <a:t>500.000+ </a:t>
            </a:r>
            <a:r>
              <a:rPr lang="en-US" dirty="0" err="1" smtClean="0"/>
              <a:t>podjetij</a:t>
            </a:r>
            <a:r>
              <a:rPr lang="en-US" dirty="0" smtClean="0"/>
              <a:t> (</a:t>
            </a:r>
            <a:r>
              <a:rPr lang="en-US" dirty="0" err="1" smtClean="0"/>
              <a:t>prejemnikov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Podatki</a:t>
            </a:r>
            <a:r>
              <a:rPr lang="en-US" dirty="0" smtClean="0"/>
              <a:t> v </a:t>
            </a:r>
            <a:r>
              <a:rPr lang="en-US" dirty="0" err="1" smtClean="0"/>
              <a:t>surovi</a:t>
            </a:r>
            <a:r>
              <a:rPr lang="en-US" dirty="0" smtClean="0"/>
              <a:t> </a:t>
            </a:r>
            <a:r>
              <a:rPr lang="en-US" dirty="0" err="1" smtClean="0"/>
              <a:t>obliki</a:t>
            </a:r>
            <a:r>
              <a:rPr lang="en-US" dirty="0" smtClean="0"/>
              <a:t> (</a:t>
            </a:r>
            <a:r>
              <a:rPr lang="en-US" dirty="0" err="1" smtClean="0"/>
              <a:t>nadaljna</a:t>
            </a:r>
            <a:r>
              <a:rPr lang="en-US" dirty="0" smtClean="0"/>
              <a:t> </a:t>
            </a:r>
            <a:r>
              <a:rPr lang="en-US" dirty="0" err="1" smtClean="0"/>
              <a:t>uporaba</a:t>
            </a:r>
            <a:r>
              <a:rPr lang="en-US" dirty="0" smtClean="0"/>
              <a:t>)</a:t>
            </a:r>
          </a:p>
          <a:p>
            <a:r>
              <a:rPr lang="en-US" dirty="0" smtClean="0"/>
              <a:t>50 </a:t>
            </a:r>
            <a:r>
              <a:rPr lang="en-US" dirty="0"/>
              <a:t>G</a:t>
            </a:r>
            <a:r>
              <a:rPr lang="en-US" dirty="0" smtClean="0"/>
              <a:t>b </a:t>
            </a:r>
            <a:r>
              <a:rPr lang="en-US" dirty="0" err="1" smtClean="0"/>
              <a:t>podatkov</a:t>
            </a:r>
            <a:endParaRPr lang="en-US" dirty="0" smtClean="0"/>
          </a:p>
          <a:p>
            <a:r>
              <a:rPr lang="en-US" dirty="0" smtClean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50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Zmogljivosti</a:t>
            </a:r>
            <a:r>
              <a:rPr lang="en-US" dirty="0" smtClean="0"/>
              <a:t> </a:t>
            </a:r>
            <a:r>
              <a:rPr lang="en-US" dirty="0" err="1" smtClean="0"/>
              <a:t>aplikacije</a:t>
            </a:r>
            <a:r>
              <a:rPr lang="en-US" dirty="0" smtClean="0"/>
              <a:t> </a:t>
            </a:r>
            <a:r>
              <a:rPr lang="en-US" dirty="0" err="1" smtClean="0"/>
              <a:t>Erar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2520690"/>
          </a:xfrm>
        </p:spPr>
        <p:txBody>
          <a:bodyPr/>
          <a:lstStyle/>
          <a:p>
            <a:r>
              <a:rPr lang="en-US" dirty="0" err="1" smtClean="0"/>
              <a:t>Pregled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plačniku</a:t>
            </a:r>
            <a:endParaRPr lang="en-US" dirty="0" smtClean="0"/>
          </a:p>
          <a:p>
            <a:r>
              <a:rPr lang="en-US" dirty="0" err="1" smtClean="0"/>
              <a:t>Pregled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prejemniku</a:t>
            </a:r>
            <a:endParaRPr lang="en-US" dirty="0" smtClean="0"/>
          </a:p>
          <a:p>
            <a:r>
              <a:rPr lang="en-US" dirty="0" err="1" smtClean="0"/>
              <a:t>Pregled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plačniku</a:t>
            </a:r>
            <a:r>
              <a:rPr lang="en-US" dirty="0" smtClean="0"/>
              <a:t> in </a:t>
            </a:r>
            <a:r>
              <a:rPr lang="en-US" dirty="0" err="1" smtClean="0"/>
              <a:t>prejemniku</a:t>
            </a:r>
            <a:endParaRPr lang="en-US" dirty="0" smtClean="0"/>
          </a:p>
          <a:p>
            <a:r>
              <a:rPr lang="en-US" dirty="0" err="1" smtClean="0"/>
              <a:t>Pregled</a:t>
            </a:r>
            <a:r>
              <a:rPr lang="en-US" dirty="0" smtClean="0"/>
              <a:t> top 20 </a:t>
            </a:r>
            <a:r>
              <a:rPr lang="en-US" dirty="0" err="1" smtClean="0"/>
              <a:t>plačniki</a:t>
            </a:r>
            <a:r>
              <a:rPr lang="en-US" dirty="0" smtClean="0"/>
              <a:t> in </a:t>
            </a:r>
            <a:r>
              <a:rPr lang="en-US" dirty="0" err="1" smtClean="0"/>
              <a:t>prejemniki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44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Zmogljivosti</a:t>
            </a:r>
            <a:r>
              <a:rPr lang="en-US" dirty="0"/>
              <a:t> </a:t>
            </a:r>
            <a:r>
              <a:rPr lang="en-US" dirty="0" err="1"/>
              <a:t>aplikacije</a:t>
            </a:r>
            <a:r>
              <a:rPr lang="en-US" dirty="0"/>
              <a:t> </a:t>
            </a:r>
            <a:r>
              <a:rPr lang="en-US" dirty="0" err="1"/>
              <a:t>Erar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863" y="1592886"/>
            <a:ext cx="7046592" cy="428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Zmogljivosti</a:t>
            </a:r>
            <a:r>
              <a:rPr lang="en-US" dirty="0"/>
              <a:t> </a:t>
            </a:r>
            <a:r>
              <a:rPr lang="en-US" dirty="0" err="1"/>
              <a:t>aplikacije</a:t>
            </a:r>
            <a:r>
              <a:rPr lang="en-US" dirty="0"/>
              <a:t> </a:t>
            </a:r>
            <a:r>
              <a:rPr lang="en-US" dirty="0" err="1"/>
              <a:t>Erar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863" y="1777822"/>
            <a:ext cx="7046592" cy="391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63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Zmogljivosti</a:t>
            </a:r>
            <a:r>
              <a:rPr lang="en-US" dirty="0"/>
              <a:t> </a:t>
            </a:r>
            <a:r>
              <a:rPr lang="en-US" dirty="0" err="1"/>
              <a:t>aplikacije</a:t>
            </a:r>
            <a:r>
              <a:rPr lang="en-US" dirty="0"/>
              <a:t> </a:t>
            </a:r>
            <a:r>
              <a:rPr lang="en-US" dirty="0" err="1"/>
              <a:t>Erar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863" y="1910403"/>
            <a:ext cx="7046592" cy="364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93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en-US" dirty="0" err="1" smtClean="0"/>
              <a:t>Šolski</a:t>
            </a:r>
            <a:r>
              <a:rPr lang="en-US" dirty="0" smtClean="0"/>
              <a:t>” primer </a:t>
            </a:r>
            <a:r>
              <a:rPr lang="en-US" dirty="0" err="1" smtClean="0"/>
              <a:t>za</a:t>
            </a:r>
            <a:r>
              <a:rPr lang="en-US" dirty="0" smtClean="0"/>
              <a:t> OLAP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739486"/>
          </a:xfrm>
        </p:spPr>
        <p:txBody>
          <a:bodyPr/>
          <a:lstStyle/>
          <a:p>
            <a:r>
              <a:rPr lang="en-US" dirty="0" err="1" smtClean="0"/>
              <a:t>Ogromno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 smtClean="0"/>
          </a:p>
          <a:p>
            <a:r>
              <a:rPr lang="en-US" dirty="0" err="1" smtClean="0"/>
              <a:t>Razumljivost</a:t>
            </a:r>
            <a:r>
              <a:rPr lang="en-US" dirty="0" smtClean="0"/>
              <a:t> </a:t>
            </a:r>
            <a:r>
              <a:rPr lang="en-US" dirty="0" err="1" smtClean="0"/>
              <a:t>ozadja</a:t>
            </a:r>
            <a:endParaRPr lang="en-US" dirty="0" smtClean="0"/>
          </a:p>
          <a:p>
            <a:r>
              <a:rPr lang="en-US" dirty="0" err="1" smtClean="0"/>
              <a:t>Preprost</a:t>
            </a:r>
            <a:r>
              <a:rPr lang="en-US" dirty="0" smtClean="0"/>
              <a:t> </a:t>
            </a:r>
            <a:r>
              <a:rPr lang="en-US" dirty="0" err="1" smtClean="0"/>
              <a:t>osnovni</a:t>
            </a:r>
            <a:r>
              <a:rPr lang="en-US" dirty="0" smtClean="0"/>
              <a:t> </a:t>
            </a:r>
            <a:r>
              <a:rPr lang="en-US" dirty="0" err="1" smtClean="0"/>
              <a:t>podatkovni</a:t>
            </a:r>
            <a:r>
              <a:rPr lang="en-US" dirty="0" smtClean="0"/>
              <a:t> model</a:t>
            </a:r>
          </a:p>
          <a:p>
            <a:r>
              <a:rPr lang="en-US" dirty="0" err="1" smtClean="0"/>
              <a:t>Omejene</a:t>
            </a:r>
            <a:r>
              <a:rPr lang="en-US" dirty="0" smtClean="0"/>
              <a:t> </a:t>
            </a:r>
            <a:r>
              <a:rPr lang="en-US" dirty="0" err="1" smtClean="0"/>
              <a:t>zmogljivosti</a:t>
            </a:r>
            <a:r>
              <a:rPr lang="en-US" dirty="0" smtClean="0"/>
              <a:t> </a:t>
            </a:r>
            <a:r>
              <a:rPr lang="en-US" dirty="0" err="1" smtClean="0"/>
              <a:t>poročanja</a:t>
            </a:r>
            <a:r>
              <a:rPr lang="en-US" dirty="0" smtClean="0"/>
              <a:t> </a:t>
            </a:r>
            <a:r>
              <a:rPr lang="en-US" dirty="0" err="1" smtClean="0"/>
              <a:t>aplikacije</a:t>
            </a:r>
            <a:endParaRPr lang="en-US" dirty="0" smtClean="0"/>
          </a:p>
          <a:p>
            <a:r>
              <a:rPr lang="en-US" dirty="0" err="1" smtClean="0"/>
              <a:t>Možnost</a:t>
            </a:r>
            <a:r>
              <a:rPr lang="en-US" dirty="0" smtClean="0"/>
              <a:t> </a:t>
            </a:r>
            <a:r>
              <a:rPr lang="en-US" dirty="0" err="1" smtClean="0"/>
              <a:t>razširitev</a:t>
            </a:r>
            <a:r>
              <a:rPr lang="en-US" dirty="0" smtClean="0"/>
              <a:t> (</a:t>
            </a:r>
            <a:r>
              <a:rPr lang="en-US" dirty="0" err="1"/>
              <a:t>d</a:t>
            </a:r>
            <a:r>
              <a:rPr lang="en-US" dirty="0" err="1" smtClean="0"/>
              <a:t>rugi</a:t>
            </a:r>
            <a:r>
              <a:rPr lang="en-US" dirty="0" smtClean="0"/>
              <a:t> </a:t>
            </a:r>
            <a:r>
              <a:rPr lang="en-US" dirty="0" err="1" smtClean="0"/>
              <a:t>javno</a:t>
            </a:r>
            <a:r>
              <a:rPr lang="en-US" dirty="0" smtClean="0"/>
              <a:t> </a:t>
            </a:r>
            <a:r>
              <a:rPr lang="en-US" dirty="0" err="1" smtClean="0"/>
              <a:t>dostopni</a:t>
            </a:r>
            <a:r>
              <a:rPr lang="en-US" dirty="0" smtClean="0"/>
              <a:t> </a:t>
            </a:r>
            <a:r>
              <a:rPr lang="en-US" dirty="0" err="1" smtClean="0"/>
              <a:t>podatki</a:t>
            </a:r>
            <a:r>
              <a:rPr lang="en-US" dirty="0" smtClean="0"/>
              <a:t>)</a:t>
            </a:r>
          </a:p>
          <a:p>
            <a:r>
              <a:rPr lang="en-US" dirty="0" smtClean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02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USA facts</a:t>
            </a:r>
            <a:endParaRPr lang="en-US" dirty="0"/>
          </a:p>
        </p:txBody>
      </p:sp>
      <p:pic>
        <p:nvPicPr>
          <p:cNvPr id="3" name="Picture 2" descr="Screen Shot 2017-05-15 at 12.26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61" y="1070482"/>
            <a:ext cx="9015572" cy="552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95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7" y="2125677"/>
            <a:ext cx="11488215" cy="1115690"/>
          </a:xfrm>
        </p:spPr>
        <p:txBody>
          <a:bodyPr/>
          <a:lstStyle/>
          <a:p>
            <a:r>
              <a:rPr lang="en-US" sz="6600" dirty="0" err="1" smtClean="0"/>
              <a:t>Prednosti</a:t>
            </a:r>
            <a:r>
              <a:rPr lang="en-US" sz="6600" dirty="0" smtClean="0"/>
              <a:t> MS OLAP </a:t>
            </a:r>
            <a:r>
              <a:rPr lang="en-US" sz="6600" dirty="0" err="1" smtClean="0"/>
              <a:t>tehnologij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67928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Prednosti</a:t>
            </a:r>
            <a:r>
              <a:rPr lang="en-US" dirty="0" smtClean="0"/>
              <a:t> MS OLAP </a:t>
            </a:r>
            <a:r>
              <a:rPr lang="en-US" dirty="0" err="1" smtClean="0"/>
              <a:t>tehnologij</a:t>
            </a:r>
            <a:r>
              <a:rPr lang="en-US" dirty="0" smtClean="0"/>
              <a:t> - </a:t>
            </a:r>
            <a:r>
              <a:rPr lang="en-US" dirty="0" err="1" smtClean="0"/>
              <a:t>tehnične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567680"/>
          </a:xfrm>
        </p:spPr>
        <p:txBody>
          <a:bodyPr/>
          <a:lstStyle/>
          <a:p>
            <a:r>
              <a:rPr lang="en-US" dirty="0" err="1" smtClean="0"/>
              <a:t>Obdelava</a:t>
            </a:r>
            <a:r>
              <a:rPr lang="en-US" dirty="0" smtClean="0"/>
              <a:t> </a:t>
            </a:r>
            <a:r>
              <a:rPr lang="en-US" dirty="0" err="1" smtClean="0"/>
              <a:t>ogromne</a:t>
            </a:r>
            <a:r>
              <a:rPr lang="en-US" dirty="0" smtClean="0"/>
              <a:t> </a:t>
            </a:r>
            <a:r>
              <a:rPr lang="en-US" dirty="0" err="1" smtClean="0"/>
              <a:t>količine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 smtClean="0"/>
          </a:p>
          <a:p>
            <a:r>
              <a:rPr lang="en-US" dirty="0" err="1" smtClean="0"/>
              <a:t>Hitro</a:t>
            </a:r>
            <a:r>
              <a:rPr lang="en-US" dirty="0" smtClean="0"/>
              <a:t> </a:t>
            </a:r>
            <a:r>
              <a:rPr lang="en-US" dirty="0" err="1" smtClean="0"/>
              <a:t>poizvedovanje</a:t>
            </a:r>
            <a:endParaRPr lang="en-US" dirty="0" smtClean="0"/>
          </a:p>
          <a:p>
            <a:r>
              <a:rPr lang="en-US" dirty="0" err="1" smtClean="0"/>
              <a:t>Fleksibilnost</a:t>
            </a:r>
            <a:r>
              <a:rPr lang="en-US" dirty="0" smtClean="0"/>
              <a:t> </a:t>
            </a:r>
            <a:r>
              <a:rPr lang="en-US" dirty="0" err="1" smtClean="0"/>
              <a:t>pregledovanja</a:t>
            </a:r>
            <a:r>
              <a:rPr lang="en-US" dirty="0" smtClean="0"/>
              <a:t> (pivot, drill-in, filter,…)</a:t>
            </a:r>
          </a:p>
          <a:p>
            <a:r>
              <a:rPr lang="en-US" dirty="0" err="1" smtClean="0"/>
              <a:t>Napredne</a:t>
            </a:r>
            <a:r>
              <a:rPr lang="en-US" dirty="0" smtClean="0"/>
              <a:t> </a:t>
            </a:r>
            <a:r>
              <a:rPr lang="en-US" dirty="0" err="1" smtClean="0"/>
              <a:t>kalkulacije</a:t>
            </a:r>
            <a:r>
              <a:rPr lang="en-US" dirty="0" smtClean="0"/>
              <a:t> (</a:t>
            </a:r>
            <a:r>
              <a:rPr lang="en-US" dirty="0" err="1" smtClean="0"/>
              <a:t>relativno</a:t>
            </a:r>
            <a:r>
              <a:rPr lang="en-US" dirty="0" smtClean="0"/>
              <a:t>, </a:t>
            </a:r>
            <a:r>
              <a:rPr lang="en-US" dirty="0" err="1" smtClean="0"/>
              <a:t>spremembe</a:t>
            </a:r>
            <a:r>
              <a:rPr lang="en-US" dirty="0" smtClean="0"/>
              <a:t>,…)</a:t>
            </a:r>
          </a:p>
          <a:p>
            <a:r>
              <a:rPr lang="en-US" dirty="0" err="1"/>
              <a:t>Različni</a:t>
            </a:r>
            <a:r>
              <a:rPr lang="en-US" dirty="0"/>
              <a:t> </a:t>
            </a:r>
            <a:r>
              <a:rPr lang="en-US" dirty="0" err="1"/>
              <a:t>klienti</a:t>
            </a:r>
            <a:r>
              <a:rPr lang="en-US" dirty="0"/>
              <a:t> (Excel, Power BI, </a:t>
            </a:r>
            <a:r>
              <a:rPr lang="en-US" dirty="0" err="1"/>
              <a:t>drugo</a:t>
            </a:r>
            <a:r>
              <a:rPr lang="en-US" dirty="0" smtClean="0"/>
              <a:t>)</a:t>
            </a:r>
          </a:p>
          <a:p>
            <a:r>
              <a:rPr lang="en-US" dirty="0" smtClean="0"/>
              <a:t>“Post </a:t>
            </a:r>
            <a:r>
              <a:rPr lang="en-US" dirty="0" err="1" smtClean="0"/>
              <a:t>produkcija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…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91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Prednosti</a:t>
            </a:r>
            <a:r>
              <a:rPr lang="en-US" dirty="0" smtClean="0"/>
              <a:t> MS OLAP </a:t>
            </a:r>
            <a:r>
              <a:rPr lang="en-US" dirty="0" err="1" smtClean="0"/>
              <a:t>tehnologij</a:t>
            </a:r>
            <a:r>
              <a:rPr lang="en-US" dirty="0" smtClean="0"/>
              <a:t> - </a:t>
            </a:r>
            <a:r>
              <a:rPr lang="en-US" dirty="0" err="1" smtClean="0"/>
              <a:t>vsebinske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7395872"/>
          </a:xfrm>
        </p:spPr>
        <p:txBody>
          <a:bodyPr/>
          <a:lstStyle/>
          <a:p>
            <a:r>
              <a:rPr lang="en-US" dirty="0" err="1" smtClean="0"/>
              <a:t>Pasivno</a:t>
            </a:r>
            <a:r>
              <a:rPr lang="en-US" dirty="0" smtClean="0"/>
              <a:t> &gt; </a:t>
            </a:r>
            <a:r>
              <a:rPr lang="en-US" dirty="0" err="1" smtClean="0"/>
              <a:t>Aktivno</a:t>
            </a:r>
            <a:endParaRPr lang="en-US" dirty="0" smtClean="0"/>
          </a:p>
          <a:p>
            <a:r>
              <a:rPr lang="en-US" dirty="0" err="1" smtClean="0"/>
              <a:t>Iskanje</a:t>
            </a:r>
            <a:r>
              <a:rPr lang="en-US" dirty="0" smtClean="0"/>
              <a:t> </a:t>
            </a:r>
            <a:r>
              <a:rPr lang="en-US" dirty="0" err="1" smtClean="0"/>
              <a:t>ekstremov</a:t>
            </a:r>
            <a:r>
              <a:rPr lang="en-US" dirty="0" smtClean="0"/>
              <a:t>, </a:t>
            </a:r>
            <a:r>
              <a:rPr lang="en-US" dirty="0" err="1" smtClean="0"/>
              <a:t>vzorcev</a:t>
            </a:r>
            <a:r>
              <a:rPr lang="en-US" dirty="0" smtClean="0"/>
              <a:t>, </a:t>
            </a:r>
            <a:r>
              <a:rPr lang="en-US" dirty="0" err="1" smtClean="0"/>
              <a:t>anomalij</a:t>
            </a:r>
            <a:r>
              <a:rPr lang="en-US" dirty="0" smtClean="0"/>
              <a:t>, …</a:t>
            </a:r>
          </a:p>
          <a:p>
            <a:r>
              <a:rPr lang="en-US" dirty="0" err="1" smtClean="0"/>
              <a:t>Način</a:t>
            </a:r>
            <a:r>
              <a:rPr lang="en-US" dirty="0" smtClean="0"/>
              <a:t> </a:t>
            </a:r>
            <a:r>
              <a:rPr lang="en-US" dirty="0" err="1" smtClean="0"/>
              <a:t>prikaza</a:t>
            </a:r>
            <a:r>
              <a:rPr lang="en-US" dirty="0" smtClean="0"/>
              <a:t> (</a:t>
            </a:r>
            <a:r>
              <a:rPr lang="en-US" dirty="0" err="1" smtClean="0"/>
              <a:t>grafično</a:t>
            </a:r>
            <a:r>
              <a:rPr lang="en-US" dirty="0" smtClean="0"/>
              <a:t>, </a:t>
            </a:r>
            <a:r>
              <a:rPr lang="en-US" dirty="0" err="1" smtClean="0"/>
              <a:t>dashboardi</a:t>
            </a:r>
            <a:r>
              <a:rPr lang="en-US" dirty="0" smtClean="0"/>
              <a:t>, KPI-</a:t>
            </a:r>
            <a:r>
              <a:rPr lang="en-US" dirty="0" err="1" smtClean="0"/>
              <a:t>ji</a:t>
            </a:r>
            <a:r>
              <a:rPr lang="en-US" dirty="0" smtClean="0"/>
              <a:t>, …)</a:t>
            </a:r>
          </a:p>
          <a:p>
            <a:r>
              <a:rPr lang="en-US" dirty="0" err="1" smtClean="0"/>
              <a:t>Poročanje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/>
              <a:t>vseh</a:t>
            </a:r>
            <a:r>
              <a:rPr lang="en-US" dirty="0"/>
              <a:t> </a:t>
            </a:r>
            <a:r>
              <a:rPr lang="en-US" dirty="0" err="1"/>
              <a:t>agregativnih</a:t>
            </a:r>
            <a:r>
              <a:rPr lang="en-US" dirty="0"/>
              <a:t> </a:t>
            </a:r>
            <a:r>
              <a:rPr lang="en-US" dirty="0" err="1" smtClean="0"/>
              <a:t>nivojih</a:t>
            </a:r>
            <a:r>
              <a:rPr lang="en-US" dirty="0" smtClean="0"/>
              <a:t> </a:t>
            </a:r>
            <a:r>
              <a:rPr lang="en-US" dirty="0" err="1" smtClean="0"/>
              <a:t>hkrati</a:t>
            </a:r>
            <a:endParaRPr lang="en-US" dirty="0" smtClean="0"/>
          </a:p>
          <a:p>
            <a:r>
              <a:rPr lang="en-US" dirty="0" err="1" smtClean="0"/>
              <a:t>Kombiniranje</a:t>
            </a:r>
            <a:r>
              <a:rPr lang="en-US" dirty="0" smtClean="0"/>
              <a:t> </a:t>
            </a:r>
            <a:r>
              <a:rPr lang="en-US" dirty="0" err="1" smtClean="0"/>
              <a:t>različnih</a:t>
            </a:r>
            <a:r>
              <a:rPr lang="en-US" dirty="0" smtClean="0"/>
              <a:t> </a:t>
            </a:r>
            <a:r>
              <a:rPr lang="en-US" dirty="0" err="1" smtClean="0"/>
              <a:t>podatkovnih</a:t>
            </a:r>
            <a:r>
              <a:rPr lang="en-US" dirty="0" smtClean="0"/>
              <a:t> </a:t>
            </a:r>
            <a:r>
              <a:rPr lang="en-US" dirty="0" err="1" smtClean="0"/>
              <a:t>virov</a:t>
            </a:r>
            <a:endParaRPr lang="en-US" dirty="0"/>
          </a:p>
          <a:p>
            <a:r>
              <a:rPr lang="en-US" dirty="0" err="1" smtClean="0"/>
              <a:t>Oplemenitenje</a:t>
            </a:r>
            <a:r>
              <a:rPr lang="en-US" dirty="0" smtClean="0"/>
              <a:t>, </a:t>
            </a:r>
            <a:r>
              <a:rPr lang="en-US" dirty="0" err="1" smtClean="0"/>
              <a:t>segmentacije</a:t>
            </a:r>
            <a:r>
              <a:rPr lang="en-US" dirty="0" smtClean="0"/>
              <a:t> in </a:t>
            </a:r>
            <a:r>
              <a:rPr lang="en-US" dirty="0" err="1" smtClean="0"/>
              <a:t>agregacije</a:t>
            </a:r>
            <a:endParaRPr lang="en-US" dirty="0" smtClean="0"/>
          </a:p>
          <a:p>
            <a:r>
              <a:rPr lang="en-US" dirty="0" err="1" smtClean="0"/>
              <a:t>Preprosti</a:t>
            </a:r>
            <a:r>
              <a:rPr lang="en-US" dirty="0" smtClean="0"/>
              <a:t> / </a:t>
            </a:r>
            <a:r>
              <a:rPr lang="en-US" dirty="0" err="1" smtClean="0"/>
              <a:t>napredni</a:t>
            </a:r>
            <a:r>
              <a:rPr lang="en-US" dirty="0" smtClean="0"/>
              <a:t> </a:t>
            </a:r>
            <a:r>
              <a:rPr lang="en-US" dirty="0" err="1" smtClean="0"/>
              <a:t>uporabniki</a:t>
            </a:r>
            <a:endParaRPr lang="en-US" dirty="0"/>
          </a:p>
          <a:p>
            <a:r>
              <a:rPr lang="en-US" dirty="0" smtClean="0"/>
              <a:t>…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39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77"/>
            <a:ext cx="10056812" cy="1200329"/>
          </a:xfrm>
        </p:spPr>
        <p:txBody>
          <a:bodyPr/>
          <a:lstStyle/>
          <a:p>
            <a:r>
              <a:rPr lang="en-US" dirty="0" err="1" smtClean="0"/>
              <a:t>Obseg</a:t>
            </a:r>
            <a:r>
              <a:rPr lang="en-US" dirty="0" smtClean="0"/>
              <a:t> </a:t>
            </a:r>
            <a:r>
              <a:rPr lang="en-US" dirty="0" err="1" smtClean="0"/>
              <a:t>poročanja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6003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Erar</a:t>
            </a:r>
            <a:r>
              <a:rPr lang="en-US" dirty="0"/>
              <a:t> (</a:t>
            </a:r>
            <a:r>
              <a:rPr lang="en-US" dirty="0" err="1"/>
              <a:t>Supervizor</a:t>
            </a:r>
            <a:r>
              <a:rPr lang="en-US" dirty="0"/>
              <a:t>) KPK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610" y="1592886"/>
            <a:ext cx="8693099" cy="428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6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749" y="1193006"/>
            <a:ext cx="8860572" cy="498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5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Izhodišče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771" y="1337022"/>
            <a:ext cx="5830794" cy="466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15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Datumi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757" y="1913086"/>
            <a:ext cx="5830792" cy="3642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42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Regije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779" y="1985094"/>
            <a:ext cx="5830794" cy="3551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6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Plačniki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25" y="1481038"/>
            <a:ext cx="5830793" cy="466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34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Prejemniki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845" y="1553046"/>
            <a:ext cx="7103186" cy="417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8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Banke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10" y="2057102"/>
            <a:ext cx="5166099" cy="33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65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Prebivalci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283" y="1553046"/>
            <a:ext cx="4988234" cy="394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3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Vlade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849" y="1337022"/>
            <a:ext cx="4823652" cy="450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23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Izhodišče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957" y="1841078"/>
            <a:ext cx="4499051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6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Rezultat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108" y="976982"/>
            <a:ext cx="7416537" cy="5530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29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Rezultat</a:t>
            </a:r>
            <a:r>
              <a:rPr lang="en-US" dirty="0" smtClean="0"/>
              <a:t>: </a:t>
            </a:r>
            <a:r>
              <a:rPr lang="en-US" dirty="0" err="1" smtClean="0"/>
              <a:t>metrike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7937559"/>
          </a:xfrm>
        </p:spPr>
        <p:txBody>
          <a:bodyPr/>
          <a:lstStyle/>
          <a:p>
            <a:r>
              <a:rPr lang="sl-SI" dirty="0" smtClean="0"/>
              <a:t>Transakcije</a:t>
            </a:r>
          </a:p>
          <a:p>
            <a:pPr lvl="1"/>
            <a:r>
              <a:rPr lang="sl-SI" dirty="0" smtClean="0"/>
              <a:t>Vrednost, število, povprečje</a:t>
            </a:r>
          </a:p>
          <a:p>
            <a:r>
              <a:rPr lang="sl-SI" dirty="0" smtClean="0"/>
              <a:t>Datum</a:t>
            </a:r>
          </a:p>
          <a:p>
            <a:pPr lvl="1"/>
            <a:r>
              <a:rPr lang="sl-SI" dirty="0" smtClean="0"/>
              <a:t>Sprememba vrednosti transakcij</a:t>
            </a:r>
          </a:p>
          <a:p>
            <a:r>
              <a:rPr lang="sl-SI" dirty="0" smtClean="0"/>
              <a:t>Plačniki</a:t>
            </a:r>
          </a:p>
          <a:p>
            <a:pPr lvl="1"/>
            <a:r>
              <a:rPr lang="sl-SI" dirty="0" smtClean="0"/>
              <a:t>Število, povprečna vrednost</a:t>
            </a:r>
          </a:p>
          <a:p>
            <a:r>
              <a:rPr lang="sl-SI" dirty="0" smtClean="0"/>
              <a:t>Prejemniki</a:t>
            </a:r>
          </a:p>
          <a:p>
            <a:pPr lvl="1"/>
            <a:r>
              <a:rPr lang="sl-SI" dirty="0" smtClean="0"/>
              <a:t>Število, povprečna vrednost</a:t>
            </a:r>
          </a:p>
          <a:p>
            <a:r>
              <a:rPr lang="sl-SI" dirty="0" smtClean="0"/>
              <a:t>										</a:t>
            </a:r>
          </a:p>
          <a:p>
            <a:pPr lvl="1"/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351931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Rezultat</a:t>
            </a:r>
            <a:r>
              <a:rPr lang="en-US" dirty="0" smtClean="0"/>
              <a:t>: </a:t>
            </a:r>
            <a:r>
              <a:rPr lang="en-US" dirty="0" err="1" smtClean="0"/>
              <a:t>metrike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635389"/>
          </a:xfrm>
        </p:spPr>
        <p:txBody>
          <a:bodyPr/>
          <a:lstStyle/>
          <a:p>
            <a:r>
              <a:rPr lang="sl-SI" dirty="0" smtClean="0"/>
              <a:t>Prebivalci</a:t>
            </a:r>
          </a:p>
          <a:p>
            <a:pPr lvl="1"/>
            <a:r>
              <a:rPr lang="sl-SI" dirty="0" smtClean="0"/>
              <a:t>Število, povprečna vrednost</a:t>
            </a:r>
          </a:p>
          <a:p>
            <a:r>
              <a:rPr lang="sl-SI" dirty="0" smtClean="0"/>
              <a:t>Vlade</a:t>
            </a:r>
          </a:p>
          <a:p>
            <a:pPr lvl="1"/>
            <a:r>
              <a:rPr lang="sl-SI" dirty="0" smtClean="0"/>
              <a:t>Število dni,</a:t>
            </a:r>
            <a:r>
              <a:rPr lang="sl-SI" dirty="0"/>
              <a:t> </a:t>
            </a:r>
            <a:r>
              <a:rPr lang="sl-SI" dirty="0" smtClean="0"/>
              <a:t>vrednost, deleži</a:t>
            </a:r>
          </a:p>
          <a:p>
            <a:pPr lvl="1"/>
            <a:r>
              <a:rPr lang="sl-SI" dirty="0" smtClean="0"/>
              <a:t>									</a:t>
            </a:r>
          </a:p>
          <a:p>
            <a:pPr lvl="1"/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268998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Rezultat</a:t>
            </a:r>
            <a:r>
              <a:rPr lang="en-US" dirty="0" smtClean="0"/>
              <a:t>: </a:t>
            </a:r>
            <a:r>
              <a:rPr lang="en-US" dirty="0" err="1" smtClean="0"/>
              <a:t>dimenzije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9845773"/>
          </a:xfrm>
        </p:spPr>
        <p:txBody>
          <a:bodyPr/>
          <a:lstStyle/>
          <a:p>
            <a:r>
              <a:rPr lang="sl-SI" sz="3200" dirty="0" smtClean="0"/>
              <a:t>Leto &gt; Mesec &gt; Dan</a:t>
            </a:r>
          </a:p>
          <a:p>
            <a:r>
              <a:rPr lang="sl-SI" sz="3200" dirty="0" smtClean="0"/>
              <a:t>Regija &gt; Občina &gt; Pošta (plačnik, prejemnik)</a:t>
            </a:r>
          </a:p>
          <a:p>
            <a:r>
              <a:rPr lang="sl-SI" sz="3200" dirty="0" smtClean="0"/>
              <a:t>Banka posla (plačnik, prejemnik)</a:t>
            </a:r>
          </a:p>
          <a:p>
            <a:r>
              <a:rPr lang="sl-SI" sz="3200" dirty="0" smtClean="0"/>
              <a:t>Sektor &gt; SKD x 5 prejemnika</a:t>
            </a:r>
          </a:p>
          <a:p>
            <a:r>
              <a:rPr lang="sl-SI" sz="3200" dirty="0" smtClean="0"/>
              <a:t>Oblika gosp. </a:t>
            </a:r>
            <a:r>
              <a:rPr lang="en-US" sz="3200" dirty="0" err="1" smtClean="0"/>
              <a:t>družbe</a:t>
            </a:r>
            <a:r>
              <a:rPr lang="en-US" sz="3200" dirty="0" smtClean="0"/>
              <a:t> </a:t>
            </a:r>
            <a:r>
              <a:rPr lang="sl-SI" sz="3200" dirty="0" smtClean="0"/>
              <a:t>prejemnika</a:t>
            </a:r>
          </a:p>
          <a:p>
            <a:r>
              <a:rPr lang="sl-SI" sz="3200" dirty="0" smtClean="0"/>
              <a:t>Tip prejemnika (podjetje, posameznik, drugo, plačnik*)</a:t>
            </a:r>
          </a:p>
          <a:p>
            <a:r>
              <a:rPr lang="sl-SI" sz="3200" dirty="0" smtClean="0"/>
              <a:t>Ustanovitelj &gt; Proračun plačnika</a:t>
            </a:r>
          </a:p>
          <a:p>
            <a:r>
              <a:rPr lang="sl-SI" sz="3200" dirty="0" smtClean="0"/>
              <a:t>Tip &gt; Skupina &gt; Podskupina plačnika</a:t>
            </a:r>
          </a:p>
          <a:p>
            <a:r>
              <a:rPr lang="sl-SI" sz="3200" dirty="0" smtClean="0"/>
              <a:t>Orientacija &gt; Vlada &gt; Dan “vladanja”</a:t>
            </a:r>
          </a:p>
          <a:p>
            <a:pPr marL="0" indent="0">
              <a:buNone/>
            </a:pPr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sl-SI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21808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7" y="2125677"/>
            <a:ext cx="11488215" cy="1200329"/>
          </a:xfrm>
        </p:spPr>
        <p:txBody>
          <a:bodyPr/>
          <a:lstStyle/>
          <a:p>
            <a:r>
              <a:rPr lang="en-US" dirty="0" err="1" smtClean="0"/>
              <a:t>Težave</a:t>
            </a:r>
            <a:r>
              <a:rPr lang="en-US" dirty="0" smtClean="0"/>
              <a:t> in </a:t>
            </a:r>
            <a:r>
              <a:rPr lang="en-US" dirty="0" err="1" smtClean="0"/>
              <a:t>izzivi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66773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Težave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958281"/>
          </a:xfrm>
        </p:spPr>
        <p:txBody>
          <a:bodyPr/>
          <a:lstStyle/>
          <a:p>
            <a:r>
              <a:rPr lang="hr-HR" dirty="0"/>
              <a:t>Pravilnost </a:t>
            </a:r>
            <a:r>
              <a:rPr lang="hr-HR" dirty="0" smtClean="0"/>
              <a:t>podatkov na viru</a:t>
            </a:r>
            <a:endParaRPr lang="hr-HR" dirty="0"/>
          </a:p>
          <a:p>
            <a:r>
              <a:rPr lang="hr-HR" dirty="0" smtClean="0"/>
              <a:t>Interpretacija podatkov</a:t>
            </a:r>
            <a:endParaRPr lang="hr-HR" dirty="0"/>
          </a:p>
          <a:p>
            <a:r>
              <a:rPr lang="hr-HR" dirty="0" smtClean="0"/>
              <a:t>Spremenljivost podatkov</a:t>
            </a:r>
            <a:endParaRPr lang="hr-HR" dirty="0"/>
          </a:p>
          <a:p>
            <a:r>
              <a:rPr lang="hr-HR" dirty="0"/>
              <a:t>Skupni </a:t>
            </a:r>
            <a:r>
              <a:rPr lang="hr-HR" dirty="0" smtClean="0"/>
              <a:t>imenovalec</a:t>
            </a:r>
          </a:p>
          <a:p>
            <a:r>
              <a:rPr lang="hr-HR" dirty="0" smtClean="0"/>
              <a:t>Poenostavljeni modeli</a:t>
            </a:r>
            <a:endParaRPr lang="hr-HR" dirty="0"/>
          </a:p>
          <a:p>
            <a:r>
              <a:rPr lang="hr-HR" dirty="0" smtClean="0"/>
              <a:t>Manjkakoči podatki (npr. </a:t>
            </a:r>
            <a:r>
              <a:rPr lang="en-US" dirty="0"/>
              <a:t>p</a:t>
            </a:r>
            <a:r>
              <a:rPr lang="hr-HR" dirty="0" smtClean="0"/>
              <a:t>ropadla podjetja)</a:t>
            </a:r>
          </a:p>
          <a:p>
            <a:r>
              <a:rPr lang="hr-HR" dirty="0" smtClean="0"/>
              <a:t>Podvojevanje (hkrati plačniki in prejemnik)</a:t>
            </a:r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73962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Planirani</a:t>
            </a:r>
            <a:r>
              <a:rPr lang="en-US" dirty="0" smtClean="0"/>
              <a:t> </a:t>
            </a:r>
            <a:r>
              <a:rPr lang="en-US" dirty="0" err="1" smtClean="0"/>
              <a:t>novi</a:t>
            </a:r>
            <a:r>
              <a:rPr lang="en-US" dirty="0" smtClean="0"/>
              <a:t> </a:t>
            </a:r>
            <a:r>
              <a:rPr lang="en-US" dirty="0" err="1" smtClean="0"/>
              <a:t>podatkovni</a:t>
            </a:r>
            <a:r>
              <a:rPr lang="en-US" dirty="0" smtClean="0"/>
              <a:t> </a:t>
            </a:r>
            <a:r>
              <a:rPr lang="en-US" dirty="0" err="1" smtClean="0"/>
              <a:t>viri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567680"/>
          </a:xfrm>
        </p:spPr>
        <p:txBody>
          <a:bodyPr/>
          <a:lstStyle/>
          <a:p>
            <a:r>
              <a:rPr lang="hr-HR" dirty="0"/>
              <a:t>Poslovni </a:t>
            </a:r>
            <a:r>
              <a:rPr lang="hr-HR" dirty="0" smtClean="0"/>
              <a:t>subjekti</a:t>
            </a:r>
          </a:p>
          <a:p>
            <a:r>
              <a:rPr lang="hr-HR" dirty="0" smtClean="0"/>
              <a:t>Proračun (vir)</a:t>
            </a:r>
          </a:p>
          <a:p>
            <a:r>
              <a:rPr lang="hr-HR" dirty="0"/>
              <a:t>Demografski podatki (BDP, brezposelnost, sreča, ..</a:t>
            </a:r>
            <a:r>
              <a:rPr lang="hr-HR" dirty="0" smtClean="0"/>
              <a:t>)</a:t>
            </a:r>
            <a:endParaRPr lang="hr-HR" dirty="0"/>
          </a:p>
          <a:p>
            <a:r>
              <a:rPr lang="hr-HR" dirty="0"/>
              <a:t>Lastniki </a:t>
            </a:r>
            <a:r>
              <a:rPr lang="hr-HR" dirty="0" smtClean="0"/>
              <a:t>podjetij</a:t>
            </a:r>
          </a:p>
          <a:p>
            <a:r>
              <a:rPr lang="hr-HR" dirty="0" smtClean="0"/>
              <a:t>Ministri </a:t>
            </a:r>
            <a:r>
              <a:rPr lang="hr-HR" dirty="0"/>
              <a:t>/ </a:t>
            </a:r>
            <a:r>
              <a:rPr lang="hr-HR" dirty="0" smtClean="0"/>
              <a:t>župani</a:t>
            </a:r>
            <a:endParaRPr lang="hr-HR" dirty="0"/>
          </a:p>
          <a:p>
            <a:r>
              <a:rPr lang="hr-HR" dirty="0"/>
              <a:t>Prebivalci na ravni </a:t>
            </a:r>
            <a:r>
              <a:rPr lang="hr-HR" dirty="0" smtClean="0"/>
              <a:t>pošt</a:t>
            </a:r>
          </a:p>
          <a:p>
            <a:r>
              <a:rPr lang="hr-HR" dirty="0" smtClean="0"/>
              <a:t>...</a:t>
            </a:r>
            <a:endParaRPr lang="hr-HR" dirty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379655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7" y="2125677"/>
            <a:ext cx="11488215" cy="1200329"/>
          </a:xfrm>
        </p:spPr>
        <p:txBody>
          <a:bodyPr/>
          <a:lstStyle/>
          <a:p>
            <a:r>
              <a:rPr lang="en-US" sz="7200" dirty="0" err="1" smtClean="0"/>
              <a:t>Primeri</a:t>
            </a:r>
            <a:r>
              <a:rPr lang="en-US" sz="7200" dirty="0" smtClean="0"/>
              <a:t> </a:t>
            </a:r>
            <a:r>
              <a:rPr lang="en-US" sz="7200" dirty="0" err="1" smtClean="0"/>
              <a:t>analiz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93027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Vrste</a:t>
            </a:r>
            <a:r>
              <a:rPr lang="en-US" dirty="0" smtClean="0"/>
              <a:t> </a:t>
            </a:r>
            <a:r>
              <a:rPr lang="en-US" dirty="0" err="1" smtClean="0"/>
              <a:t>analiz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3739486"/>
          </a:xfrm>
        </p:spPr>
        <p:txBody>
          <a:bodyPr/>
          <a:lstStyle/>
          <a:p>
            <a:r>
              <a:rPr lang="hr-HR" dirty="0" smtClean="0"/>
              <a:t>Državne strategije (ministrstva, panoge)</a:t>
            </a:r>
          </a:p>
          <a:p>
            <a:r>
              <a:rPr lang="hr-HR" dirty="0"/>
              <a:t>Centralizacija (regije, prebivalci, občine</a:t>
            </a:r>
            <a:r>
              <a:rPr lang="hr-HR" dirty="0" smtClean="0"/>
              <a:t>)</a:t>
            </a:r>
          </a:p>
          <a:p>
            <a:r>
              <a:rPr lang="hr-HR" dirty="0" smtClean="0"/>
              <a:t>Lokalne strategije (občine, panoge, oblike družb)</a:t>
            </a:r>
          </a:p>
          <a:p>
            <a:r>
              <a:rPr lang="hr-HR" dirty="0" smtClean="0"/>
              <a:t>Korupcija (vlade, deleži)</a:t>
            </a:r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86679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Primeri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6786475"/>
          </a:xfrm>
        </p:spPr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hr-HR" dirty="0" smtClean="0"/>
              <a:t>Plače v javnem sektorju</a:t>
            </a:r>
          </a:p>
          <a:p>
            <a:pPr marL="742950" indent="-742950">
              <a:buFont typeface="+mj-lt"/>
              <a:buAutoNum type="arabicPeriod"/>
            </a:pPr>
            <a:r>
              <a:rPr lang="hr-HR" dirty="0" smtClean="0"/>
              <a:t>Poraba po panogah</a:t>
            </a:r>
          </a:p>
          <a:p>
            <a:pPr marL="742950" indent="-742950">
              <a:buFont typeface="+mj-lt"/>
              <a:buAutoNum type="arabicPeriod"/>
            </a:pPr>
            <a:r>
              <a:rPr lang="hr-HR" dirty="0"/>
              <a:t>Izplačila </a:t>
            </a:r>
            <a:r>
              <a:rPr lang="hr-HR" dirty="0" smtClean="0"/>
              <a:t>podjetjem po regijah</a:t>
            </a:r>
          </a:p>
          <a:p>
            <a:pPr marL="742950" indent="-742950">
              <a:buFont typeface="+mj-lt"/>
              <a:buAutoNum type="arabicPeriod"/>
            </a:pPr>
            <a:r>
              <a:rPr lang="hr-HR" dirty="0" smtClean="0"/>
              <a:t>“Zapravljive</a:t>
            </a:r>
            <a:r>
              <a:rPr lang="hr-HR" dirty="0"/>
              <a:t>” </a:t>
            </a:r>
            <a:r>
              <a:rPr lang="hr-HR" dirty="0" smtClean="0"/>
              <a:t>občine</a:t>
            </a:r>
            <a:endParaRPr lang="hr-HR" b="1" dirty="0" smtClean="0"/>
          </a:p>
          <a:p>
            <a:pPr marL="742950" indent="-742950">
              <a:buFont typeface="+mj-lt"/>
              <a:buAutoNum type="arabicPeriod"/>
            </a:pPr>
            <a:r>
              <a:rPr lang="hr-HR" dirty="0" smtClean="0"/>
              <a:t>Analiza MOL in šport</a:t>
            </a:r>
          </a:p>
          <a:p>
            <a:pPr marL="742950" indent="-742950">
              <a:buFont typeface="+mj-lt"/>
              <a:buAutoNum type="arabicPeriod"/>
            </a:pPr>
            <a:r>
              <a:rPr lang="hr-HR" dirty="0" smtClean="0"/>
              <a:t>Leva / desna</a:t>
            </a:r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347958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8614668"/>
          </a:xfrm>
        </p:spPr>
        <p:txBody>
          <a:bodyPr/>
          <a:lstStyle/>
          <a:p>
            <a:r>
              <a:rPr lang="hr-HR" dirty="0" smtClean="0"/>
              <a:t>Prejemnik = plače</a:t>
            </a:r>
          </a:p>
          <a:p>
            <a:r>
              <a:rPr lang="hr-HR" dirty="0" smtClean="0"/>
              <a:t>Po letih</a:t>
            </a:r>
          </a:p>
          <a:p>
            <a:r>
              <a:rPr lang="hr-HR" dirty="0" smtClean="0"/>
              <a:t>Povprečno na dan po vladah</a:t>
            </a:r>
          </a:p>
          <a:p>
            <a:r>
              <a:rPr lang="hr-HR" dirty="0" smtClean="0"/>
              <a:t>Samo državni proračun</a:t>
            </a:r>
          </a:p>
          <a:p>
            <a:r>
              <a:rPr lang="hr-HR" dirty="0" smtClean="0"/>
              <a:t>Plače in pokojnine</a:t>
            </a:r>
          </a:p>
          <a:p>
            <a:r>
              <a:rPr lang="hr-HR" dirty="0" smtClean="0"/>
              <a:t>Največji prejemniki</a:t>
            </a:r>
          </a:p>
          <a:p>
            <a:r>
              <a:rPr lang="hr-HR" dirty="0" smtClean="0"/>
              <a:t>Odstopanja, spremembe</a:t>
            </a:r>
          </a:p>
          <a:p>
            <a:r>
              <a:rPr lang="hr-HR" dirty="0" smtClean="0"/>
              <a:t>Po segmentih</a:t>
            </a:r>
          </a:p>
          <a:p>
            <a:endParaRPr lang="hr-HR" dirty="0" smtClean="0"/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229238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1-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75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25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" y="0"/>
            <a:ext cx="12434709" cy="699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17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" y="0"/>
            <a:ext cx="12434709" cy="6994524"/>
          </a:xfrm>
          <a:prstGeom prst="rect">
            <a:avLst/>
          </a:prstGeom>
        </p:spPr>
      </p:pic>
      <p:pic>
        <p:nvPicPr>
          <p:cNvPr id="4" name="Picture 3" descr="1-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4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1-5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13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 descr="1-6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29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-7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21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1-8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257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-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1-1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84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-11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 descr="1-1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Plače</a:t>
            </a:r>
            <a:r>
              <a:rPr lang="en-US" dirty="0" smtClean="0"/>
              <a:t> v </a:t>
            </a:r>
            <a:r>
              <a:rPr lang="en-US" dirty="0" err="1" smtClean="0"/>
              <a:t>javnem</a:t>
            </a:r>
            <a:r>
              <a:rPr lang="en-US" dirty="0" smtClean="0"/>
              <a:t> </a:t>
            </a:r>
            <a:r>
              <a:rPr lang="en-US" dirty="0" err="1" smtClean="0"/>
              <a:t>sektorju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1-1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8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Poraba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panogah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7395872"/>
          </a:xfrm>
        </p:spPr>
        <p:txBody>
          <a:bodyPr/>
          <a:lstStyle/>
          <a:p>
            <a:r>
              <a:rPr lang="hr-HR" dirty="0" smtClean="0"/>
              <a:t>Sektorji prejmnikov</a:t>
            </a:r>
          </a:p>
          <a:p>
            <a:r>
              <a:rPr lang="hr-HR" dirty="0" smtClean="0"/>
              <a:t>Panoge prejemnikov</a:t>
            </a:r>
          </a:p>
          <a:p>
            <a:r>
              <a:rPr lang="hr-HR" dirty="0" smtClean="0"/>
              <a:t>Spremembe Y/Y</a:t>
            </a:r>
          </a:p>
          <a:p>
            <a:r>
              <a:rPr lang="hr-HR" dirty="0" smtClean="0"/>
              <a:t>Energetska panoga in rudarstvo</a:t>
            </a:r>
          </a:p>
          <a:p>
            <a:r>
              <a:rPr lang="hr-HR" dirty="0" smtClean="0"/>
              <a:t>Največji prejemniki</a:t>
            </a:r>
          </a:p>
          <a:p>
            <a:endParaRPr lang="hr-HR" dirty="0" smtClean="0"/>
          </a:p>
          <a:p>
            <a:endParaRPr lang="hr-HR" dirty="0" smtClean="0"/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67892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2-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52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2-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2-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2-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4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2-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2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2-6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0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2-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4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2-8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2-9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07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Izplačila</a:t>
            </a:r>
            <a:r>
              <a:rPr lang="en-US" dirty="0" smtClean="0"/>
              <a:t> </a:t>
            </a:r>
            <a:r>
              <a:rPr lang="en-US" dirty="0" err="1" smtClean="0"/>
              <a:t>podjetjem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regijah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7395872"/>
          </a:xfrm>
        </p:spPr>
        <p:txBody>
          <a:bodyPr/>
          <a:lstStyle/>
          <a:p>
            <a:r>
              <a:rPr lang="hr-HR" dirty="0" smtClean="0"/>
              <a:t>Prejemnik = podjetje</a:t>
            </a:r>
          </a:p>
          <a:p>
            <a:r>
              <a:rPr lang="hr-HR" dirty="0" smtClean="0"/>
              <a:t>Panoge absolutno</a:t>
            </a:r>
          </a:p>
          <a:p>
            <a:r>
              <a:rPr lang="hr-HR" dirty="0" smtClean="0"/>
              <a:t>Panoge gibanje po letih</a:t>
            </a:r>
          </a:p>
          <a:p>
            <a:r>
              <a:rPr lang="hr-HR" dirty="0" smtClean="0"/>
              <a:t>Število prejemnikov po regijah</a:t>
            </a:r>
          </a:p>
          <a:p>
            <a:r>
              <a:rPr lang="hr-HR" dirty="0" smtClean="0"/>
              <a:t>Povprečna vrednost transakcij po regijah</a:t>
            </a:r>
          </a:p>
          <a:p>
            <a:r>
              <a:rPr lang="hr-HR" dirty="0" smtClean="0"/>
              <a:t>Povprečno število transakcij po regijah</a:t>
            </a:r>
          </a:p>
          <a:p>
            <a:endParaRPr lang="hr-HR" dirty="0" smtClean="0"/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315974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3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3-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3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0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3-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2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3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3-6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9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6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3-8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61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9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7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3-1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8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1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9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3-1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4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3-1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5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</a:t>
            </a:r>
            <a:r>
              <a:rPr lang="en-US" dirty="0" err="1" smtClean="0"/>
              <a:t>Zapravljive</a:t>
            </a:r>
            <a:r>
              <a:rPr lang="en-US" dirty="0" smtClean="0"/>
              <a:t> </a:t>
            </a:r>
            <a:r>
              <a:rPr lang="en-US" dirty="0" err="1" smtClean="0"/>
              <a:t>občine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6177077"/>
          </a:xfrm>
        </p:spPr>
        <p:txBody>
          <a:bodyPr/>
          <a:lstStyle/>
          <a:p>
            <a:r>
              <a:rPr lang="hr-HR" dirty="0" smtClean="0"/>
              <a:t>Plačnik = občine</a:t>
            </a:r>
          </a:p>
          <a:p>
            <a:r>
              <a:rPr lang="hr-HR" dirty="0" smtClean="0"/>
              <a:t>Absolutno</a:t>
            </a:r>
          </a:p>
          <a:p>
            <a:r>
              <a:rPr lang="hr-HR" dirty="0" smtClean="0"/>
              <a:t>Glede na prebivalce</a:t>
            </a:r>
          </a:p>
          <a:p>
            <a:r>
              <a:rPr lang="hr-HR" dirty="0" smtClean="0"/>
              <a:t>Primer</a:t>
            </a:r>
          </a:p>
          <a:p>
            <a:endParaRPr lang="hr-HR" dirty="0" smtClean="0"/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253887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4-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3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4-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3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4-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88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4-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74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MOL in </a:t>
            </a:r>
            <a:r>
              <a:rPr lang="en-US" dirty="0" err="1" smtClean="0"/>
              <a:t>šport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7395872"/>
          </a:xfrm>
        </p:spPr>
        <p:txBody>
          <a:bodyPr/>
          <a:lstStyle/>
          <a:p>
            <a:r>
              <a:rPr lang="hr-HR" dirty="0" smtClean="0"/>
              <a:t>Plačnik = Mestna Občina Ljubljana</a:t>
            </a:r>
          </a:p>
          <a:p>
            <a:r>
              <a:rPr lang="hr-HR" dirty="0" smtClean="0"/>
              <a:t>Prejemnik = društva, SKD = šport</a:t>
            </a:r>
          </a:p>
          <a:p>
            <a:r>
              <a:rPr lang="hr-HR" dirty="0" smtClean="0"/>
              <a:t>Absolutno</a:t>
            </a:r>
          </a:p>
          <a:p>
            <a:r>
              <a:rPr lang="hr-HR" dirty="0" smtClean="0"/>
              <a:t>Gibanje</a:t>
            </a:r>
          </a:p>
          <a:p>
            <a:r>
              <a:rPr lang="hr-HR" dirty="0" smtClean="0"/>
              <a:t>Po panogah</a:t>
            </a:r>
          </a:p>
          <a:p>
            <a:r>
              <a:rPr lang="hr-HR" dirty="0" smtClean="0"/>
              <a:t>Primerjava mandatov</a:t>
            </a:r>
          </a:p>
          <a:p>
            <a:endParaRPr lang="hr-HR" dirty="0" smtClean="0"/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173630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5-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6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5-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1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5-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4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5-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6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5-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0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5-6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04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5-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6. </a:t>
            </a:r>
            <a:r>
              <a:rPr lang="en-US" dirty="0" err="1" smtClean="0"/>
              <a:t>Leva</a:t>
            </a:r>
            <a:r>
              <a:rPr lang="en-US" dirty="0" smtClean="0"/>
              <a:t> Desna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958281"/>
          </a:xfrm>
        </p:spPr>
        <p:txBody>
          <a:bodyPr/>
          <a:lstStyle/>
          <a:p>
            <a:r>
              <a:rPr lang="hr-HR" dirty="0" smtClean="0"/>
              <a:t>Delež znotraj ene “orientacije”</a:t>
            </a:r>
          </a:p>
          <a:p>
            <a:r>
              <a:rPr lang="hr-HR" dirty="0" smtClean="0"/>
              <a:t>Samo državni</a:t>
            </a:r>
          </a:p>
          <a:p>
            <a:endParaRPr lang="hr-HR" dirty="0" smtClean="0"/>
          </a:p>
          <a:p>
            <a:pPr marL="742950" indent="-742950">
              <a:buFont typeface="+mj-lt"/>
              <a:buAutoNum type="arabicPeriod"/>
            </a:pPr>
            <a:endParaRPr lang="hr-HR" dirty="0" smtClean="0"/>
          </a:p>
          <a:p>
            <a:endParaRPr lang="hr-HR" dirty="0" smtClean="0"/>
          </a:p>
          <a:p>
            <a:endParaRPr lang="hr-HR" dirty="0" smtClean="0"/>
          </a:p>
          <a:p>
            <a:endParaRPr lang="hr-HR" dirty="0"/>
          </a:p>
          <a:p>
            <a:endParaRPr lang="hr-HR" dirty="0" err="1"/>
          </a:p>
        </p:txBody>
      </p:sp>
    </p:spTree>
    <p:extLst>
      <p:ext uri="{BB962C8B-B14F-4D97-AF65-F5344CB8AC3E}">
        <p14:creationId xmlns:p14="http://schemas.microsoft.com/office/powerpoint/2010/main" val="269350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5" name="Picture 4" descr="6-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93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4" name="Picture 3" descr="6-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28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Viri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</p:txBody>
      </p:sp>
      <p:pic>
        <p:nvPicPr>
          <p:cNvPr id="3" name="Picture 2" descr="6-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" y="0"/>
            <a:ext cx="12434711" cy="699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8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4638" y="2125677"/>
            <a:ext cx="10056812" cy="1200329"/>
          </a:xfrm>
        </p:spPr>
        <p:txBody>
          <a:bodyPr/>
          <a:lstStyle/>
          <a:p>
            <a:r>
              <a:rPr lang="en-US" dirty="0" smtClean="0"/>
              <a:t>Video: http://</a:t>
            </a:r>
            <a:r>
              <a:rPr lang="en-US" dirty="0" err="1" smtClean="0"/>
              <a:t>finšpektor.si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24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Presentation1" id="{5D4C70E8-762B-42CB-83C2-64691380CA20}" vid="{66677166-041A-4EAF-9B41-FAB58D7986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1701</TotalTime>
  <Words>1938</Words>
  <Application>Microsoft Macintosh PowerPoint</Application>
  <PresentationFormat>Custom</PresentationFormat>
  <Paragraphs>371</Paragraphs>
  <Slides>94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94</vt:i4>
      </vt:variant>
    </vt:vector>
  </HeadingPairs>
  <TitlesOfParts>
    <vt:vector size="95" baseType="lpstr">
      <vt:lpstr>MS_WinDays17_PPT_template</vt:lpstr>
      <vt:lpstr>PowerPoint Presentation</vt:lpstr>
      <vt:lpstr>Podatkovna inteligenca na podatkih Supervizor KPK in ostalih javnih virov (OLAP)</vt:lpstr>
      <vt:lpstr>Vsebina predavanja</vt:lpstr>
      <vt:lpstr>Erar (Supervizor) KPK</vt:lpstr>
      <vt:lpstr>Erar (Supervizor) KPK</vt:lpstr>
      <vt:lpstr>Erar (Supervizor) KPK</vt:lpstr>
      <vt:lpstr>Zmogljivosti aplikacije Erar</vt:lpstr>
      <vt:lpstr>Zmogljivosti aplikacije Erar</vt:lpstr>
      <vt:lpstr>Zmogljivosti aplikacije Erar</vt:lpstr>
      <vt:lpstr>Zmogljivosti aplikacije Erar</vt:lpstr>
      <vt:lpstr>“Šolski” primer za OLAP</vt:lpstr>
      <vt:lpstr>USA facts</vt:lpstr>
      <vt:lpstr>Prednosti MS OLAP tehnologij</vt:lpstr>
      <vt:lpstr>Prednosti MS OLAP tehnologij - tehnične</vt:lpstr>
      <vt:lpstr>Prednosti MS OLAP tehnologij - vsebinske</vt:lpstr>
      <vt:lpstr>Obseg poročanja</vt:lpstr>
      <vt:lpstr>Erar (Supervizor) KPK</vt:lpstr>
      <vt:lpstr>Viri podatkov</vt:lpstr>
      <vt:lpstr>Izhodišče</vt:lpstr>
      <vt:lpstr>Datumi</vt:lpstr>
      <vt:lpstr>Regije</vt:lpstr>
      <vt:lpstr>Plačniki</vt:lpstr>
      <vt:lpstr>Prejemniki</vt:lpstr>
      <vt:lpstr>Banke</vt:lpstr>
      <vt:lpstr>Prebivalci</vt:lpstr>
      <vt:lpstr>Vlade</vt:lpstr>
      <vt:lpstr>Izhodišče</vt:lpstr>
      <vt:lpstr>Rezultat</vt:lpstr>
      <vt:lpstr>Rezultat: metrike 1</vt:lpstr>
      <vt:lpstr>Rezultat: metrike 2</vt:lpstr>
      <vt:lpstr>Rezultat: dimenzije</vt:lpstr>
      <vt:lpstr>Težave in izzivi</vt:lpstr>
      <vt:lpstr>Težave</vt:lpstr>
      <vt:lpstr>Planirani novi podatkovni viri</vt:lpstr>
      <vt:lpstr>Primeri analiz</vt:lpstr>
      <vt:lpstr>Vrste analiz</vt:lpstr>
      <vt:lpstr>Primeri</vt:lpstr>
      <vt:lpstr>1. Plače v javnem sektorju</vt:lpstr>
      <vt:lpstr>Viri podatkov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1. Plače v javnem sektorju</vt:lpstr>
      <vt:lpstr>2. Poraba po panogah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3. Izplačila podjetjem po regijah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4. Zapravljive občine </vt:lpstr>
      <vt:lpstr>Viri podatkov</vt:lpstr>
      <vt:lpstr>Viri podatkov</vt:lpstr>
      <vt:lpstr>Viri podatkov</vt:lpstr>
      <vt:lpstr>Viri podatkov</vt:lpstr>
      <vt:lpstr>5. MOL in šport</vt:lpstr>
      <vt:lpstr>Viri podatkov</vt:lpstr>
      <vt:lpstr>Viri podatkov</vt:lpstr>
      <vt:lpstr>Viri podatkov</vt:lpstr>
      <vt:lpstr>Viri podatkov</vt:lpstr>
      <vt:lpstr>Viri podatkov</vt:lpstr>
      <vt:lpstr>Viri podatkov</vt:lpstr>
      <vt:lpstr>Viri podatkov</vt:lpstr>
      <vt:lpstr>6. Leva Desna</vt:lpstr>
      <vt:lpstr>Viri podatkov</vt:lpstr>
      <vt:lpstr>Viri podatkov</vt:lpstr>
      <vt:lpstr>Viri podatkov</vt:lpstr>
      <vt:lpstr>Video: http://finšpektor.si </vt:lpstr>
      <vt:lpstr>PowerPoint Presentation</vt:lpstr>
    </vt:vector>
  </TitlesOfParts>
  <Manager/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Ivan Lijovic</dc:creator>
  <cp:keywords/>
  <dc:description>Template: _x000d_
Formatting: _x000d_
Audience Type:</dc:description>
  <cp:lastModifiedBy>Grega Stritar</cp:lastModifiedBy>
  <cp:revision>35</cp:revision>
  <dcterms:created xsi:type="dcterms:W3CDTF">2017-05-04T11:02:10Z</dcterms:created>
  <dcterms:modified xsi:type="dcterms:W3CDTF">2017-05-23T06:52:56Z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