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8"/>
  </p:notesMasterIdLst>
  <p:handoutMasterIdLst>
    <p:handoutMasterId r:id="rId29"/>
  </p:handoutMasterIdLst>
  <p:sldIdLst>
    <p:sldId id="1720" r:id="rId6"/>
    <p:sldId id="1841" r:id="rId7"/>
    <p:sldId id="1842" r:id="rId8"/>
    <p:sldId id="259" r:id="rId9"/>
    <p:sldId id="258" r:id="rId10"/>
    <p:sldId id="260" r:id="rId11"/>
    <p:sldId id="261" r:id="rId12"/>
    <p:sldId id="262" r:id="rId13"/>
    <p:sldId id="263" r:id="rId14"/>
    <p:sldId id="264" r:id="rId15"/>
    <p:sldId id="1844" r:id="rId16"/>
    <p:sldId id="266" r:id="rId17"/>
    <p:sldId id="267" r:id="rId18"/>
    <p:sldId id="268" r:id="rId19"/>
    <p:sldId id="270" r:id="rId20"/>
    <p:sldId id="269" r:id="rId21"/>
    <p:sldId id="272" r:id="rId22"/>
    <p:sldId id="273" r:id="rId23"/>
    <p:sldId id="276" r:id="rId24"/>
    <p:sldId id="274" r:id="rId25"/>
    <p:sldId id="275" r:id="rId26"/>
    <p:sldId id="1843" r:id="rId27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841"/>
            <p14:sldId id="1842"/>
            <p14:sldId id="259"/>
            <p14:sldId id="258"/>
            <p14:sldId id="260"/>
            <p14:sldId id="261"/>
            <p14:sldId id="262"/>
            <p14:sldId id="263"/>
            <p14:sldId id="264"/>
            <p14:sldId id="1844"/>
            <p14:sldId id="266"/>
            <p14:sldId id="267"/>
            <p14:sldId id="268"/>
            <p14:sldId id="270"/>
            <p14:sldId id="269"/>
            <p14:sldId id="272"/>
            <p14:sldId id="273"/>
            <p14:sldId id="276"/>
            <p14:sldId id="274"/>
            <p14:sldId id="275"/>
            <p14:sldId id="184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72601" autoAdjust="0"/>
  </p:normalViewPr>
  <p:slideViewPr>
    <p:cSldViewPr snapToGrid="0">
      <p:cViewPr varScale="1">
        <p:scale>
          <a:sx n="84" d="100"/>
          <a:sy n="84" d="100"/>
        </p:scale>
        <p:origin x="157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5/31/2018 11:17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5/31/2018 11:17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5/31/2018 11:17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5/31/2018 11:17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43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5/31/2018 11:17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598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GA on December 13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18931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Caap</a:t>
            </a:r>
            <a:r>
              <a:rPr lang="sl-SI" dirty="0"/>
              <a:t> – </a:t>
            </a:r>
            <a:r>
              <a:rPr lang="sl-SI" dirty="0" err="1"/>
              <a:t>Conversation</a:t>
            </a:r>
            <a:r>
              <a:rPr lang="sl-SI" dirty="0"/>
              <a:t> as a platform … in </a:t>
            </a:r>
            <a:r>
              <a:rPr lang="sl-SI" dirty="0" err="1"/>
              <a:t>case</a:t>
            </a:r>
            <a:r>
              <a:rPr lang="sl-SI" dirty="0"/>
              <a:t> I </a:t>
            </a:r>
            <a:r>
              <a:rPr lang="sl-SI" dirty="0" err="1"/>
              <a:t>forget</a:t>
            </a:r>
            <a:r>
              <a:rPr lang="sl-SI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840676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83673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3894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25223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1851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GA on December 13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869703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96399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18723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209374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GA on December 13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21623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048688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Key concepts in the Bot Builder SDK for .NET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34717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979688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913441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GA on December 13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341729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GA on December 13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437007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sl-SI" sz="800" kern="1200" dirty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9EB1D-2AE9-4F73-B835-DD36E8D325D0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84932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9C6E9-9742-48B4-ACCE-FF1D96540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34D44-4591-428E-A429-2483220EA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CBF7E-809A-4F6A-A115-DBE68E05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32FE-418E-4D3E-8EDE-1E33235AA843}" type="datetimeFigureOut">
              <a:rPr lang="sl-SI" smtClean="0"/>
              <a:t>31.5.2018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57DB9-02C7-41C8-9330-64C49E759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3008E-EDD7-40B1-A8C3-D10F7DA31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9E103-55E7-43ED-9C49-2E0A0631B95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206139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 err="1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zaposlitev@gen-i.si</a:t>
            </a:r>
            <a:endParaRPr lang="hr-HR" sz="2000" b="0" dirty="0">
              <a:solidFill>
                <a:srgbClr val="5E5E6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8984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slideLayout" Target="../slideLayouts/slideLayout52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Relationship Id="rId2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72" r:id="rId20"/>
    <p:sldLayoutId id="2147484665" r:id="rId21"/>
    <p:sldLayoutId id="2147484666" r:id="rId22"/>
    <p:sldLayoutId id="2147484667" r:id="rId23"/>
    <p:sldLayoutId id="2147484668" r:id="rId24"/>
    <p:sldLayoutId id="2147484669" r:id="rId25"/>
    <p:sldLayoutId id="2147484670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10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4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dirty="0"/>
              <a:t>Bots, so you don't have to be always available to help your customers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Anton Sivic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6F0BD-2DF7-4F77-BC7F-B1F433F01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9805" y="3643843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Microsoft Bot Framework &amp; Azure Bot Service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04644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Anton Šivic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Anton.sivic@outlook.com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/>
              <a:t>@</a:t>
            </a:r>
            <a:r>
              <a:rPr lang="en-US" sz="2000" dirty="0" err="1"/>
              <a:t>antonsivic</a:t>
            </a: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2895ED-9098-4D2E-ACD6-A96822EF9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9386" y="3227182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25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25A6475-9128-458D-AE6B-2C8288C71C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613" y="1778446"/>
            <a:ext cx="7571428" cy="22380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A8FA21-E70E-44A0-BD99-BA74CE22D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613" y="2235589"/>
            <a:ext cx="7600000" cy="17809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23DCD1-011B-487B-A368-BD52683A24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2613" y="2440167"/>
            <a:ext cx="4666667" cy="21523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E0BF8A-9170-485F-B803-71CBEEC7F4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6899" y="2882686"/>
            <a:ext cx="7571428" cy="21428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7E80DE-41F8-44A8-B281-2E7963695F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6899" y="3286708"/>
            <a:ext cx="4695238" cy="17904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4CE5A7-7A76-4E2D-81E6-BBE5B2A8E2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6898" y="3736758"/>
            <a:ext cx="7542857" cy="26095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7C4C2F-B6CB-442C-B4C0-04A9D77A50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6897" y="1787970"/>
            <a:ext cx="7495238" cy="22285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3D6509-FC44-483D-BE72-CC53CD9C2A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26896" y="3709767"/>
            <a:ext cx="7514286" cy="22761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58BC971-18F9-46A0-9240-1EABA82FC52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22134" y="1802255"/>
            <a:ext cx="7523809" cy="220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24E3F4-39CF-472F-91B6-C67533B0B24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43566" y="4002255"/>
            <a:ext cx="7600000" cy="194285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32AE4FE-4223-4B0A-BA3D-05D35D43BFE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2134" y="1797493"/>
            <a:ext cx="7561905" cy="22285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CF70C8-D213-4C2C-A4FB-70559ED9C5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17371" y="1878930"/>
            <a:ext cx="7533333" cy="22190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E6CC6D5-B49A-4E42-AB19-C51EC1189B9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17369" y="3809398"/>
            <a:ext cx="7552381" cy="23428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B7F0561-FCBE-408F-97AE-BBF1BE3B31A4}"/>
              </a:ext>
            </a:extLst>
          </p:cNvPr>
          <p:cNvSpPr txBox="1"/>
          <p:nvPr/>
        </p:nvSpPr>
        <p:spPr>
          <a:xfrm>
            <a:off x="7390501" y="6611779"/>
            <a:ext cx="44726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000" dirty="0" err="1"/>
              <a:t>Source</a:t>
            </a:r>
            <a:r>
              <a:rPr lang="sl-SI" sz="1000" dirty="0"/>
              <a:t>: https://chatbotsmagazine.com/a-visual-history-of-chatbots-8bf3b31dbfb2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0164C8A-5A41-4B36-9DFE-FD70100F9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/>
              <a:t>History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…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B95F169-3AB9-4C9B-A931-06FD3F5139E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8263" y="1787970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8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334B7B-6ACE-48E0-BADA-670F73C6E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9736" y="3534406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EDBD990-6BA2-47F6-8C42-F015B9C57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258"/>
            <a:ext cx="12192000" cy="67094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CAE572-8872-4E41-9996-52075BD45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45" y="889213"/>
            <a:ext cx="1673521" cy="266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8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/>
              <a:t>In </a:t>
            </a:r>
            <a:r>
              <a:rPr lang="sl-SI" dirty="0" err="1"/>
              <a:t>its</a:t>
            </a:r>
            <a:r>
              <a:rPr lang="sl-SI" dirty="0"/>
              <a:t> base a </a:t>
            </a:r>
            <a:r>
              <a:rPr lang="sl-SI" dirty="0" err="1"/>
              <a:t>service</a:t>
            </a:r>
            <a:r>
              <a:rPr lang="sl-SI" dirty="0"/>
              <a:t> – „go figure“</a:t>
            </a:r>
          </a:p>
          <a:p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could</a:t>
            </a:r>
            <a:r>
              <a:rPr lang="sl-SI" dirty="0"/>
              <a:t> </a:t>
            </a:r>
            <a:r>
              <a:rPr lang="sl-SI" dirty="0" err="1"/>
              <a:t>call</a:t>
            </a:r>
            <a:r>
              <a:rPr lang="sl-SI" dirty="0"/>
              <a:t> it „</a:t>
            </a:r>
            <a:r>
              <a:rPr lang="sl-SI" dirty="0" err="1"/>
              <a:t>CaaP</a:t>
            </a:r>
            <a:r>
              <a:rPr lang="sl-SI" dirty="0"/>
              <a:t>“ … </a:t>
            </a:r>
            <a:r>
              <a:rPr lang="sl-SI" dirty="0" err="1"/>
              <a:t>gues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 </a:t>
            </a:r>
            <a:r>
              <a:rPr lang="sl-SI" dirty="0" err="1"/>
              <a:t>this</a:t>
            </a:r>
            <a:r>
              <a:rPr lang="sl-SI" dirty="0"/>
              <a:t> </a:t>
            </a:r>
            <a:r>
              <a:rPr lang="sl-SI" dirty="0" err="1"/>
              <a:t>stands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;-)</a:t>
            </a:r>
          </a:p>
          <a:p>
            <a:r>
              <a:rPr lang="sl-SI" dirty="0" err="1"/>
              <a:t>Accelerated</a:t>
            </a:r>
            <a:r>
              <a:rPr lang="sl-SI" dirty="0"/>
              <a:t> </a:t>
            </a:r>
            <a:r>
              <a:rPr lang="sl-SI" dirty="0" err="1"/>
              <a:t>development</a:t>
            </a:r>
            <a:endParaRPr lang="sl-SI" dirty="0"/>
          </a:p>
          <a:p>
            <a:pPr lvl="1"/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Service</a:t>
            </a:r>
            <a:endParaRPr lang="sl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237439-DD74-490A-99E9-4267A5477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3890962"/>
            <a:ext cx="3276600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5D2F1A-499D-450B-9376-3BB6DB5BB1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871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/>
              <a:t>Use </a:t>
            </a:r>
            <a:r>
              <a:rPr lang="sl-SI" dirty="0" err="1"/>
              <a:t>Cognitive</a:t>
            </a:r>
            <a:r>
              <a:rPr lang="sl-SI" dirty="0"/>
              <a:t> </a:t>
            </a:r>
            <a:r>
              <a:rPr lang="sl-SI" dirty="0" err="1"/>
              <a:t>Services</a:t>
            </a:r>
            <a:endParaRPr lang="sl-SI" dirty="0"/>
          </a:p>
          <a:p>
            <a:r>
              <a:rPr lang="sl-SI" dirty="0"/>
              <a:t>*AI </a:t>
            </a:r>
            <a:r>
              <a:rPr lang="sl-SI" dirty="0" err="1"/>
              <a:t>services</a:t>
            </a:r>
            <a:r>
              <a:rPr lang="sl-SI" dirty="0"/>
              <a:t> </a:t>
            </a:r>
            <a:r>
              <a:rPr lang="sl-SI" dirty="0" err="1"/>
              <a:t>that</a:t>
            </a:r>
            <a:r>
              <a:rPr lang="sl-SI" dirty="0"/>
              <a:t> are </a:t>
            </a:r>
            <a:r>
              <a:rPr lang="sl-SI" dirty="0" err="1"/>
              <a:t>able</a:t>
            </a:r>
            <a:r>
              <a:rPr lang="sl-SI" dirty="0"/>
              <a:t> to make </a:t>
            </a:r>
            <a:r>
              <a:rPr lang="sl-SI" dirty="0" err="1"/>
              <a:t>your</a:t>
            </a:r>
            <a:r>
              <a:rPr lang="sl-SI" dirty="0"/>
              <a:t> </a:t>
            </a:r>
            <a:r>
              <a:rPr lang="sl-SI" dirty="0" err="1"/>
              <a:t>bot</a:t>
            </a:r>
            <a:r>
              <a:rPr lang="sl-SI" dirty="0"/>
              <a:t> be more human like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660C5-FA45-41F8-B99D-63A7A6345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324" y="4414994"/>
            <a:ext cx="3419475" cy="1876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6BD44E-344A-4C35-8DD0-4FE903042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271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 err="1"/>
              <a:t>Vision</a:t>
            </a:r>
            <a:endParaRPr lang="sl-SI" dirty="0"/>
          </a:p>
          <a:p>
            <a:pPr lvl="1"/>
            <a:r>
              <a:rPr lang="en-US" dirty="0"/>
              <a:t>From faces to feelings, allow your </a:t>
            </a:r>
            <a:br>
              <a:rPr lang="en-US" dirty="0"/>
            </a:br>
            <a:r>
              <a:rPr lang="en-US" dirty="0"/>
              <a:t>apps to understand images and video</a:t>
            </a:r>
          </a:p>
          <a:p>
            <a:r>
              <a:rPr lang="sl-SI" dirty="0" err="1"/>
              <a:t>Speech</a:t>
            </a:r>
            <a:endParaRPr lang="sl-SI" dirty="0"/>
          </a:p>
          <a:p>
            <a:pPr lvl="1"/>
            <a:r>
              <a:rPr lang="en-US" dirty="0"/>
              <a:t>Hear and speak to your users by filtering noise, identifying speakers, and understanding intent</a:t>
            </a:r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660C5-FA45-41F8-B99D-63A7A6345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324" y="4414994"/>
            <a:ext cx="3419475" cy="1876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87B573-8EEA-44DD-A9E0-64FDF02B3A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4421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endParaRPr lang="sl-SI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 err="1"/>
              <a:t>Language</a:t>
            </a:r>
            <a:endParaRPr lang="sl-SI" dirty="0"/>
          </a:p>
          <a:p>
            <a:pPr lvl="1"/>
            <a:r>
              <a:rPr lang="en-US" dirty="0"/>
              <a:t>Process text and learn how to recognize what users want</a:t>
            </a:r>
          </a:p>
          <a:p>
            <a:r>
              <a:rPr lang="sl-SI" dirty="0" err="1"/>
              <a:t>Knowledge</a:t>
            </a:r>
            <a:endParaRPr lang="sl-SI" dirty="0"/>
          </a:p>
          <a:p>
            <a:pPr lvl="1"/>
            <a:r>
              <a:rPr lang="en-US" dirty="0"/>
              <a:t>Tap into rich knowledge amassed from </a:t>
            </a:r>
            <a:br>
              <a:rPr lang="en-US" dirty="0"/>
            </a:br>
            <a:r>
              <a:rPr lang="en-US" dirty="0"/>
              <a:t>the web, academia, or your own data</a:t>
            </a:r>
          </a:p>
          <a:p>
            <a:r>
              <a:rPr lang="sl-SI" dirty="0" err="1"/>
              <a:t>Search</a:t>
            </a:r>
            <a:endParaRPr lang="sl-SI" dirty="0"/>
          </a:p>
          <a:p>
            <a:pPr lvl="1"/>
            <a:r>
              <a:rPr lang="en-US" dirty="0"/>
              <a:t>Access billions of web pages, </a:t>
            </a:r>
            <a:br>
              <a:rPr lang="sl-SI" dirty="0"/>
            </a:br>
            <a:r>
              <a:rPr lang="en-US" dirty="0"/>
              <a:t>images, videos, and news </a:t>
            </a:r>
            <a:br>
              <a:rPr lang="sl-SI" dirty="0"/>
            </a:br>
            <a:r>
              <a:rPr lang="en-US" dirty="0"/>
              <a:t>with the power of Bing APIs</a:t>
            </a:r>
          </a:p>
          <a:p>
            <a:pPr lvl="1"/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660C5-FA45-41F8-B99D-63A7A6345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324" y="4414994"/>
            <a:ext cx="3419475" cy="1876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7EAEB8-996C-47DA-8542-7986E3560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18069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– </a:t>
            </a:r>
            <a:r>
              <a:rPr lang="sl-SI" dirty="0" err="1"/>
              <a:t>Additional</a:t>
            </a:r>
            <a:r>
              <a:rPr lang="sl-SI" dirty="0"/>
              <a:t> </a:t>
            </a:r>
            <a:r>
              <a:rPr lang="sl-SI" dirty="0" err="1"/>
              <a:t>tools</a:t>
            </a:r>
            <a:endParaRPr lang="sl-SI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48238" y="1862138"/>
            <a:ext cx="7243762" cy="4214812"/>
          </a:xfrm>
        </p:spPr>
        <p:txBody>
          <a:bodyPr>
            <a:normAutofit/>
          </a:bodyPr>
          <a:lstStyle/>
          <a:p>
            <a:pPr lvl="1"/>
            <a:r>
              <a:rPr lang="sl-SI" dirty="0" err="1"/>
              <a:t>Language</a:t>
            </a:r>
            <a:r>
              <a:rPr lang="sl-SI" dirty="0"/>
              <a:t> </a:t>
            </a:r>
            <a:r>
              <a:rPr lang="sl-SI" dirty="0" err="1"/>
              <a:t>Understanding</a:t>
            </a:r>
            <a:endParaRPr lang="sl-SI" dirty="0"/>
          </a:p>
          <a:p>
            <a:pPr lvl="1"/>
            <a:endParaRPr lang="sl-SI" dirty="0"/>
          </a:p>
          <a:p>
            <a:pPr lvl="1"/>
            <a:r>
              <a:rPr lang="sl-SI" dirty="0" err="1"/>
              <a:t>QnA</a:t>
            </a:r>
            <a:r>
              <a:rPr lang="sl-SI" dirty="0"/>
              <a:t> </a:t>
            </a:r>
            <a:r>
              <a:rPr lang="sl-SI" dirty="0" err="1"/>
              <a:t>Maker</a:t>
            </a:r>
            <a:endParaRPr lang="sl-SI" dirty="0"/>
          </a:p>
          <a:p>
            <a:pPr lvl="1"/>
            <a:endParaRPr lang="sl-SI" dirty="0"/>
          </a:p>
          <a:p>
            <a:pPr lvl="1"/>
            <a:r>
              <a:rPr lang="sl-SI" dirty="0" err="1"/>
              <a:t>Text</a:t>
            </a:r>
            <a:r>
              <a:rPr lang="sl-SI" dirty="0"/>
              <a:t> </a:t>
            </a:r>
            <a:r>
              <a:rPr lang="sl-SI" dirty="0" err="1"/>
              <a:t>Analytics</a:t>
            </a:r>
            <a:r>
              <a:rPr lang="sl-SI" dirty="0"/>
              <a:t> API</a:t>
            </a:r>
          </a:p>
          <a:p>
            <a:pPr lvl="1"/>
            <a:endParaRPr lang="sl-SI" dirty="0"/>
          </a:p>
          <a:p>
            <a:pPr lvl="1"/>
            <a:r>
              <a:rPr lang="sl-SI" dirty="0"/>
              <a:t>Bing </a:t>
            </a:r>
            <a:r>
              <a:rPr lang="sl-SI" dirty="0" err="1"/>
              <a:t>Spell</a:t>
            </a:r>
            <a:r>
              <a:rPr lang="sl-SI" dirty="0"/>
              <a:t> </a:t>
            </a:r>
            <a:r>
              <a:rPr lang="sl-SI" dirty="0" err="1"/>
              <a:t>Check</a:t>
            </a:r>
            <a:endParaRPr lang="sl-SI" dirty="0"/>
          </a:p>
          <a:p>
            <a:pPr lvl="1"/>
            <a:endParaRPr lang="sl-SI" dirty="0"/>
          </a:p>
          <a:p>
            <a:pPr lvl="1"/>
            <a:r>
              <a:rPr lang="sl-SI" dirty="0"/>
              <a:t>Bing </a:t>
            </a:r>
            <a:r>
              <a:rPr lang="sl-SI" dirty="0" err="1"/>
              <a:t>Speech</a:t>
            </a:r>
            <a:r>
              <a:rPr lang="sl-SI" dirty="0"/>
              <a:t> API</a:t>
            </a:r>
          </a:p>
          <a:p>
            <a:pPr lvl="1"/>
            <a:endParaRPr lang="sl-SI" dirty="0"/>
          </a:p>
          <a:p>
            <a:pPr lvl="1"/>
            <a:r>
              <a:rPr lang="sl-SI" dirty="0"/>
              <a:t>Bing </a:t>
            </a:r>
            <a:r>
              <a:rPr lang="sl-SI" dirty="0" err="1"/>
              <a:t>Web</a:t>
            </a:r>
            <a:r>
              <a:rPr lang="sl-SI" dirty="0"/>
              <a:t> </a:t>
            </a:r>
            <a:r>
              <a:rPr lang="sl-SI" dirty="0" err="1"/>
              <a:t>Search</a:t>
            </a:r>
            <a:r>
              <a:rPr lang="sl-SI" dirty="0"/>
              <a:t> API</a:t>
            </a:r>
          </a:p>
        </p:txBody>
      </p:sp>
      <p:pic>
        <p:nvPicPr>
          <p:cNvPr id="2050" name="Picture 2" descr="https://dev.botframework.com/Client/Images/learn-more-icons/Icon-Language-Understanding.png">
            <a:extLst>
              <a:ext uri="{FF2B5EF4-FFF2-40B4-BE49-F238E27FC236}">
                <a16:creationId xmlns:a16="http://schemas.microsoft.com/office/drawing/2014/main" id="{17B9CB5F-12AF-49A4-AA89-B0BF32E97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1765958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dev.botframework.com/Client/Images/learn-more-icons/Icon-QnA-Maker.png">
            <a:extLst>
              <a:ext uri="{FF2B5EF4-FFF2-40B4-BE49-F238E27FC236}">
                <a16:creationId xmlns:a16="http://schemas.microsoft.com/office/drawing/2014/main" id="{C98B8689-7B3F-4A22-A814-3F9D5A6D7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3184087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ev.botframework.com/Client/Images/learn-more-icons/Icon-Text-Analytics.png">
            <a:extLst>
              <a:ext uri="{FF2B5EF4-FFF2-40B4-BE49-F238E27FC236}">
                <a16:creationId xmlns:a16="http://schemas.microsoft.com/office/drawing/2014/main" id="{0604C2F6-6F10-4E4E-BC48-E3A8FBA36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2475597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dev.botframework.com/Client/Images/learn-more-icons/Icon-Bing-Spell-Check.png">
            <a:extLst>
              <a:ext uri="{FF2B5EF4-FFF2-40B4-BE49-F238E27FC236}">
                <a16:creationId xmlns:a16="http://schemas.microsoft.com/office/drawing/2014/main" id="{8723EA4B-B3CA-4BEA-B917-EDC41ED86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3896777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dev.botframework.com/Client/Images/learn-more-icons/Icon-Bing-Speech.png">
            <a:extLst>
              <a:ext uri="{FF2B5EF4-FFF2-40B4-BE49-F238E27FC236}">
                <a16:creationId xmlns:a16="http://schemas.microsoft.com/office/drawing/2014/main" id="{B4AEF62A-2454-4CE8-AFA5-593099510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4606416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dev.botframework.com/Client/Images/learn-more-icons/Icon-Bing-Web-Search.png">
            <a:extLst>
              <a:ext uri="{FF2B5EF4-FFF2-40B4-BE49-F238E27FC236}">
                <a16:creationId xmlns:a16="http://schemas.microsoft.com/office/drawing/2014/main" id="{396EECF5-197D-4B6F-ADB9-9F30C1D5B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08" y="5323498"/>
            <a:ext cx="537876" cy="53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7D7251-1D8C-47D2-8684-8FB458E315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270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562C18-6092-4DD9-B181-BB2640C3F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952" y="3534406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7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– is in </a:t>
            </a:r>
            <a:r>
              <a:rPr lang="sl-SI" dirty="0" err="1"/>
              <a:t>essence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?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48238" y="4883150"/>
            <a:ext cx="7243762" cy="11938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sl-SI" dirty="0" err="1"/>
              <a:t>Different</a:t>
            </a:r>
            <a:r>
              <a:rPr lang="sl-SI" dirty="0"/>
              <a:t> </a:t>
            </a:r>
            <a:r>
              <a:rPr lang="sl-SI" dirty="0" err="1"/>
              <a:t>channels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77AB133-E63F-4BF7-A153-5961403F3DB3}"/>
              </a:ext>
            </a:extLst>
          </p:cNvPr>
          <p:cNvGrpSpPr/>
          <p:nvPr/>
        </p:nvGrpSpPr>
        <p:grpSpPr>
          <a:xfrm>
            <a:off x="5932081" y="2349857"/>
            <a:ext cx="1095186" cy="1095186"/>
            <a:chOff x="1519739" y="1631236"/>
            <a:chExt cx="1093284" cy="1093284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D862688-74E3-4935-BEAC-925B7223F687}"/>
                </a:ext>
              </a:extLst>
            </p:cNvPr>
            <p:cNvSpPr/>
            <p:nvPr/>
          </p:nvSpPr>
          <p:spPr bwMode="auto">
            <a:xfrm>
              <a:off x="1519739" y="1631236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B8B6FF7-F90F-4009-9088-8A8836E75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2981" y="1644478"/>
              <a:ext cx="1066800" cy="1066800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6508D6E-03D5-40CC-818D-E063C74E38B0}"/>
              </a:ext>
            </a:extLst>
          </p:cNvPr>
          <p:cNvGrpSpPr/>
          <p:nvPr/>
        </p:nvGrpSpPr>
        <p:grpSpPr>
          <a:xfrm>
            <a:off x="9956441" y="2333814"/>
            <a:ext cx="1095186" cy="1095186"/>
            <a:chOff x="5296366" y="3497919"/>
            <a:chExt cx="1093284" cy="1093284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B9EE730-B612-442B-BBA5-89DFCCB837AF}"/>
                </a:ext>
              </a:extLst>
            </p:cNvPr>
            <p:cNvSpPr/>
            <p:nvPr/>
          </p:nvSpPr>
          <p:spPr bwMode="auto">
            <a:xfrm>
              <a:off x="5296366" y="3497919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2DBA64A-A987-4B42-B180-40B84904B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3980" y="3515139"/>
              <a:ext cx="1066800" cy="106680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94E7EA1-01A2-4756-B8E3-22ACCDAB9A3C}"/>
              </a:ext>
            </a:extLst>
          </p:cNvPr>
          <p:cNvGrpSpPr/>
          <p:nvPr/>
        </p:nvGrpSpPr>
        <p:grpSpPr>
          <a:xfrm>
            <a:off x="4611155" y="3595567"/>
            <a:ext cx="1095186" cy="1095186"/>
            <a:chOff x="3552110" y="3267062"/>
            <a:chExt cx="1093284" cy="1093284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96C4C9C-4116-447D-AD1D-7780CA31C94C}"/>
                </a:ext>
              </a:extLst>
            </p:cNvPr>
            <p:cNvSpPr/>
            <p:nvPr/>
          </p:nvSpPr>
          <p:spPr bwMode="auto">
            <a:xfrm>
              <a:off x="3552110" y="3267062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6CB8B7F-F0CE-41D2-B1FF-1C6D735A2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7515" y="3280304"/>
              <a:ext cx="1066800" cy="1066800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64C5D089-20E1-44FF-9DEE-F1F6371689FD}"/>
              </a:ext>
            </a:extLst>
          </p:cNvPr>
          <p:cNvGrpSpPr/>
          <p:nvPr/>
        </p:nvGrpSpPr>
        <p:grpSpPr>
          <a:xfrm>
            <a:off x="4617142" y="2333814"/>
            <a:ext cx="1095186" cy="1095186"/>
            <a:chOff x="2000386" y="3269183"/>
            <a:chExt cx="1093284" cy="1093284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AD6EEE6-E48B-4761-9AF8-B1B59DB9EA28}"/>
                </a:ext>
              </a:extLst>
            </p:cNvPr>
            <p:cNvSpPr/>
            <p:nvPr/>
          </p:nvSpPr>
          <p:spPr bwMode="auto">
            <a:xfrm>
              <a:off x="2000386" y="3269183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0AAC51E-8EBE-49D7-B18E-B5E4C0145F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3628" y="3285198"/>
              <a:ext cx="1066800" cy="10668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BF3A303-6818-477A-862C-2C80A8186354}"/>
              </a:ext>
            </a:extLst>
          </p:cNvPr>
          <p:cNvGrpSpPr/>
          <p:nvPr/>
        </p:nvGrpSpPr>
        <p:grpSpPr>
          <a:xfrm>
            <a:off x="8562607" y="2333814"/>
            <a:ext cx="1095186" cy="1095186"/>
            <a:chOff x="4892563" y="4830523"/>
            <a:chExt cx="1093284" cy="109328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9F01E10-C4BC-42A1-9E5D-93B8D7714A8A}"/>
                </a:ext>
              </a:extLst>
            </p:cNvPr>
            <p:cNvSpPr/>
            <p:nvPr/>
          </p:nvSpPr>
          <p:spPr bwMode="auto">
            <a:xfrm>
              <a:off x="4892563" y="4830523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34B0669D-24BF-4812-BE7E-3ED3AA851E8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1869" y="4843765"/>
              <a:ext cx="1066800" cy="1066800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9D00C17-337A-4A98-9CDF-809CFAF4037E}"/>
              </a:ext>
            </a:extLst>
          </p:cNvPr>
          <p:cNvGrpSpPr/>
          <p:nvPr/>
        </p:nvGrpSpPr>
        <p:grpSpPr>
          <a:xfrm>
            <a:off x="7266492" y="3565996"/>
            <a:ext cx="1104665" cy="1133271"/>
            <a:chOff x="7358880" y="2942553"/>
            <a:chExt cx="1102746" cy="113130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EE7D20A-E78F-4AB8-B7FF-708593784BA8}"/>
                </a:ext>
              </a:extLst>
            </p:cNvPr>
            <p:cNvSpPr/>
            <p:nvPr/>
          </p:nvSpPr>
          <p:spPr bwMode="auto">
            <a:xfrm>
              <a:off x="7358880" y="2980572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A6345EF-A541-4216-A4A2-204CDC602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4826" y="2942553"/>
              <a:ext cx="1066800" cy="1066800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98E8BB9-DE93-4E1A-B640-9168EFED1CE5}"/>
              </a:ext>
            </a:extLst>
          </p:cNvPr>
          <p:cNvGrpSpPr/>
          <p:nvPr/>
        </p:nvGrpSpPr>
        <p:grpSpPr>
          <a:xfrm>
            <a:off x="5932081" y="3616806"/>
            <a:ext cx="1095186" cy="1095186"/>
            <a:chOff x="7571136" y="5006322"/>
            <a:chExt cx="1093284" cy="1093284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BA8165A-6DBF-48D7-AE64-C51444EA2A76}"/>
                </a:ext>
              </a:extLst>
            </p:cNvPr>
            <p:cNvSpPr/>
            <p:nvPr/>
          </p:nvSpPr>
          <p:spPr bwMode="auto">
            <a:xfrm>
              <a:off x="7571136" y="5006322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6D74225-C3D3-4459-BF41-2697070E6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4378" y="5020103"/>
              <a:ext cx="1066800" cy="106680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07DCB82-4C75-481A-8F64-1F0FF4E4C899}"/>
              </a:ext>
            </a:extLst>
          </p:cNvPr>
          <p:cNvGrpSpPr/>
          <p:nvPr/>
        </p:nvGrpSpPr>
        <p:grpSpPr>
          <a:xfrm>
            <a:off x="8600904" y="3600763"/>
            <a:ext cx="1095186" cy="1095186"/>
            <a:chOff x="9493699" y="3737239"/>
            <a:chExt cx="1093284" cy="109328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9D3CDAC-26AF-4AA4-A57B-71E48389F83B}"/>
                </a:ext>
              </a:extLst>
            </p:cNvPr>
            <p:cNvSpPr/>
            <p:nvPr/>
          </p:nvSpPr>
          <p:spPr bwMode="auto">
            <a:xfrm>
              <a:off x="9493699" y="3737239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1B76DD2-5723-4CA2-82C6-DDA683DF3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06941" y="3750481"/>
              <a:ext cx="1066800" cy="10668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F19DFE9-EC17-45DD-8071-CB8108A64337}"/>
              </a:ext>
            </a:extLst>
          </p:cNvPr>
          <p:cNvGrpSpPr/>
          <p:nvPr/>
        </p:nvGrpSpPr>
        <p:grpSpPr>
          <a:xfrm>
            <a:off x="7247020" y="2333814"/>
            <a:ext cx="1095186" cy="1095186"/>
            <a:chOff x="8798198" y="1992185"/>
            <a:chExt cx="1093284" cy="109328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BF608B3-3955-465D-87CC-2D7AA77C1B05}"/>
                </a:ext>
              </a:extLst>
            </p:cNvPr>
            <p:cNvSpPr/>
            <p:nvPr/>
          </p:nvSpPr>
          <p:spPr bwMode="auto">
            <a:xfrm>
              <a:off x="8798198" y="1992185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E16B104-4F2F-450D-BAD3-81A5B2E28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9811" y="2005427"/>
              <a:ext cx="1066800" cy="106680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D9C41A-1134-4E77-85D7-F94C1FE9377F}"/>
              </a:ext>
            </a:extLst>
          </p:cNvPr>
          <p:cNvGrpSpPr/>
          <p:nvPr/>
        </p:nvGrpSpPr>
        <p:grpSpPr>
          <a:xfrm>
            <a:off x="9977351" y="3565996"/>
            <a:ext cx="1095186" cy="1095186"/>
            <a:chOff x="10549426" y="834773"/>
            <a:chExt cx="1093284" cy="1093284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035D96F-ECEB-4812-9DBF-D77F27F9881C}"/>
                </a:ext>
              </a:extLst>
            </p:cNvPr>
            <p:cNvSpPr/>
            <p:nvPr/>
          </p:nvSpPr>
          <p:spPr bwMode="auto">
            <a:xfrm>
              <a:off x="10549426" y="834773"/>
              <a:ext cx="1093284" cy="1093284"/>
            </a:xfrm>
            <a:prstGeom prst="rect">
              <a:avLst/>
            </a:prstGeom>
            <a:solidFill>
              <a:srgbClr val="D9D9D9"/>
            </a:solidFill>
            <a:ln w="3175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="horz" wrap="square" lIns="93260" tIns="46630" rIns="93260" bIns="4663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51028" fontAlgn="base">
                <a:spcBef>
                  <a:spcPct val="0"/>
                </a:spcBef>
                <a:spcAft>
                  <a:spcPct val="0"/>
                </a:spcAft>
              </a:pPr>
              <a:endParaRPr lang="en-US" sz="2448" dirty="0">
                <a:solidFill>
                  <a:srgbClr val="FFFFFF"/>
                </a:solidFill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AF51100-D61D-484E-B214-97CDEFD5E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2668" y="848015"/>
              <a:ext cx="1066800" cy="1066800"/>
            </a:xfrm>
            <a:prstGeom prst="rect">
              <a:avLst/>
            </a:prstGeom>
          </p:spPr>
        </p:pic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7854CAC0-B5EA-4BF0-832F-2718E025F57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8263" y="2306432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5305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– </a:t>
            </a:r>
            <a:r>
              <a:rPr lang="sl-SI" dirty="0" err="1"/>
              <a:t>why</a:t>
            </a:r>
            <a:r>
              <a:rPr lang="sl-SI" dirty="0"/>
              <a:t> </a:t>
            </a:r>
            <a:r>
              <a:rPr lang="sl-SI" dirty="0" err="1"/>
              <a:t>would</a:t>
            </a:r>
            <a:r>
              <a:rPr lang="sl-SI" dirty="0"/>
              <a:t>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use</a:t>
            </a:r>
            <a:r>
              <a:rPr lang="sl-SI" dirty="0"/>
              <a:t> it?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en-US" dirty="0"/>
              <a:t>Implements standard protocols</a:t>
            </a:r>
          </a:p>
          <a:p>
            <a:r>
              <a:rPr lang="en-US" dirty="0"/>
              <a:t>Modeling conversations is hard</a:t>
            </a:r>
          </a:p>
          <a:p>
            <a:r>
              <a:rPr lang="en-US" dirty="0"/>
              <a:t>UI across multiple canvases is hard </a:t>
            </a:r>
          </a:p>
          <a:p>
            <a:r>
              <a:rPr lang="en-US" dirty="0"/>
              <a:t>Language understanding is hard</a:t>
            </a:r>
          </a:p>
          <a:p>
            <a:r>
              <a:rPr lang="en-US" dirty="0"/>
              <a:t>Common and well understood patterns</a:t>
            </a:r>
            <a:endParaRPr lang="sl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E7D65F-9C82-45D4-8563-FAE57A304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801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Framework</a:t>
            </a:r>
            <a:r>
              <a:rPr lang="sl-SI" dirty="0"/>
              <a:t> – </a:t>
            </a:r>
            <a:r>
              <a:rPr lang="sl-SI" dirty="0" err="1"/>
              <a:t>End</a:t>
            </a:r>
            <a:r>
              <a:rPr lang="sl-SI" dirty="0"/>
              <a:t> </a:t>
            </a:r>
            <a:r>
              <a:rPr lang="sl-SI" dirty="0" err="1"/>
              <a:t>goal</a:t>
            </a:r>
            <a:r>
              <a:rPr lang="sl-SI" dirty="0"/>
              <a:t>?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en-US" dirty="0"/>
              <a:t>Start simple. Add complexity. No dead-ends.</a:t>
            </a:r>
          </a:p>
          <a:p>
            <a:r>
              <a:rPr lang="en-US" dirty="0"/>
              <a:t>Bot adapts to the user, based on context</a:t>
            </a:r>
          </a:p>
          <a:p>
            <a:r>
              <a:rPr lang="en-US" dirty="0"/>
              <a:t>Composable and intelligent controls to manage complexity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F4146-6676-4AA7-AD34-CA5EC9FFF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046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Builder</a:t>
            </a:r>
            <a:r>
              <a:rPr lang="sl-SI" dirty="0"/>
              <a:t> SDK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9088E6-13DC-4B00-B23A-86E0D1413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952" y="3534406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2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Builder</a:t>
            </a:r>
            <a:r>
              <a:rPr lang="sl-SI" dirty="0"/>
              <a:t> SDK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/>
              <a:t>P</a:t>
            </a:r>
            <a:r>
              <a:rPr lang="en-US" dirty="0" err="1"/>
              <a:t>owerful</a:t>
            </a:r>
            <a:r>
              <a:rPr lang="en-US" dirty="0"/>
              <a:t> framework for constructing bots</a:t>
            </a:r>
          </a:p>
        </p:txBody>
      </p:sp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915748A8-B5D2-4975-BC0F-548EECA6F3B7}"/>
              </a:ext>
            </a:extLst>
          </p:cNvPr>
          <p:cNvSpPr/>
          <p:nvPr/>
        </p:nvSpPr>
        <p:spPr>
          <a:xfrm>
            <a:off x="3158836" y="2475344"/>
            <a:ext cx="6469258" cy="4314511"/>
          </a:xfrm>
          <a:prstGeom prst="flowChartDocumen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8E91A3-B405-4B40-99D1-0079BB602E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63" y="1862451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118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Builder</a:t>
            </a:r>
            <a:r>
              <a:rPr lang="sl-SI" dirty="0"/>
              <a:t> SDK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B78FEA6-6600-4DE9-BD84-819D0DCE2804}"/>
              </a:ext>
            </a:extLst>
          </p:cNvPr>
          <p:cNvSpPr/>
          <p:nvPr/>
        </p:nvSpPr>
        <p:spPr>
          <a:xfrm>
            <a:off x="3259567" y="2086983"/>
            <a:ext cx="6691257" cy="3474721"/>
          </a:xfrm>
          <a:prstGeom prst="roundRect">
            <a:avLst/>
          </a:prstGeom>
          <a:solidFill>
            <a:schemeClr val="accent5">
              <a:lumMod val="60000"/>
              <a:lumOff val="4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A0E4C9-108D-4BC1-9C4B-3F1C35E60485}"/>
              </a:ext>
            </a:extLst>
          </p:cNvPr>
          <p:cNvSpPr/>
          <p:nvPr/>
        </p:nvSpPr>
        <p:spPr>
          <a:xfrm>
            <a:off x="3474720" y="2441986"/>
            <a:ext cx="1990165" cy="77455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Connector</a:t>
            </a:r>
            <a:endParaRPr lang="sl-SI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3208377-E8DF-4E4F-92A5-B7910A7C183E}"/>
              </a:ext>
            </a:extLst>
          </p:cNvPr>
          <p:cNvSpPr/>
          <p:nvPr/>
        </p:nvSpPr>
        <p:spPr>
          <a:xfrm>
            <a:off x="7684548" y="2441986"/>
            <a:ext cx="1990165" cy="77455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Dialog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20F7A73-9F7D-4299-B85D-2EDDFE5E16B3}"/>
              </a:ext>
            </a:extLst>
          </p:cNvPr>
          <p:cNvSpPr/>
          <p:nvPr/>
        </p:nvSpPr>
        <p:spPr>
          <a:xfrm>
            <a:off x="5579634" y="2433021"/>
            <a:ext cx="1990165" cy="77455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Activity</a:t>
            </a:r>
            <a:endParaRPr lang="sl-SI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539E483-A30B-4891-86FD-A83FE0774876}"/>
              </a:ext>
            </a:extLst>
          </p:cNvPr>
          <p:cNvSpPr/>
          <p:nvPr/>
        </p:nvSpPr>
        <p:spPr>
          <a:xfrm>
            <a:off x="3474720" y="3299066"/>
            <a:ext cx="1990165" cy="77455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FormFlow</a:t>
            </a:r>
            <a:endParaRPr lang="sl-SI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447E591-309C-4DCA-82A6-AC374C26781C}"/>
              </a:ext>
            </a:extLst>
          </p:cNvPr>
          <p:cNvSpPr/>
          <p:nvPr/>
        </p:nvSpPr>
        <p:spPr>
          <a:xfrm>
            <a:off x="7684548" y="3299066"/>
            <a:ext cx="1990165" cy="774550"/>
          </a:xfrm>
          <a:prstGeom prst="roundRect">
            <a:avLst/>
          </a:prstGeom>
          <a:solidFill>
            <a:srgbClr val="E838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/>
              <a:t>Naming conventions</a:t>
            </a:r>
            <a:endParaRPr lang="sl-SI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63DA831-19FB-4FE6-9BDD-99F60DE9A1EE}"/>
              </a:ext>
            </a:extLst>
          </p:cNvPr>
          <p:cNvSpPr/>
          <p:nvPr/>
        </p:nvSpPr>
        <p:spPr>
          <a:xfrm>
            <a:off x="5579634" y="3290101"/>
            <a:ext cx="1990165" cy="77455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State</a:t>
            </a:r>
            <a:r>
              <a:rPr lang="sl-SI" dirty="0"/>
              <a:t>**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253FEFF-91F1-4FBC-A6B7-70BB903138EF}"/>
              </a:ext>
            </a:extLst>
          </p:cNvPr>
          <p:cNvSpPr/>
          <p:nvPr/>
        </p:nvSpPr>
        <p:spPr>
          <a:xfrm>
            <a:off x="3474720" y="4156146"/>
            <a:ext cx="1990165" cy="774550"/>
          </a:xfrm>
          <a:prstGeom prst="roundRect">
            <a:avLst/>
          </a:prstGeom>
          <a:solidFill>
            <a:srgbClr val="88A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Security</a:t>
            </a:r>
            <a:endParaRPr lang="sl-SI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D9F5C5-AAF1-4B96-868C-80B3752C1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2086983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31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Bot</a:t>
            </a:r>
            <a:r>
              <a:rPr lang="sl-SI" dirty="0"/>
              <a:t> </a:t>
            </a:r>
            <a:r>
              <a:rPr lang="sl-SI" dirty="0" err="1"/>
              <a:t>Builder</a:t>
            </a:r>
            <a:r>
              <a:rPr lang="sl-SI" dirty="0"/>
              <a:t> SDK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9525" y="1862138"/>
            <a:ext cx="8372475" cy="4314825"/>
          </a:xfrm>
        </p:spPr>
        <p:txBody>
          <a:bodyPr/>
          <a:lstStyle/>
          <a:p>
            <a:r>
              <a:rPr lang="sl-SI" dirty="0"/>
              <a:t>A</a:t>
            </a:r>
            <a:r>
              <a:rPr lang="en-US" dirty="0" err="1"/>
              <a:t>vailable</a:t>
            </a:r>
            <a:r>
              <a:rPr lang="en-US" dirty="0"/>
              <a:t> as a NuGet package and as open source on</a:t>
            </a:r>
          </a:p>
        </p:txBody>
      </p:sp>
      <p:sp>
        <p:nvSpPr>
          <p:cNvPr id="6" name="Flowchart: Document 5">
            <a:extLst>
              <a:ext uri="{FF2B5EF4-FFF2-40B4-BE49-F238E27FC236}">
                <a16:creationId xmlns:a16="http://schemas.microsoft.com/office/drawing/2014/main" id="{3E95BFF1-5B88-4E21-BC9F-88197C935F2D}"/>
              </a:ext>
            </a:extLst>
          </p:cNvPr>
          <p:cNvSpPr/>
          <p:nvPr/>
        </p:nvSpPr>
        <p:spPr>
          <a:xfrm>
            <a:off x="3158836" y="2475344"/>
            <a:ext cx="6469258" cy="4314511"/>
          </a:xfrm>
          <a:prstGeom prst="flowChartDocumen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EF3ED1-0A40-43C7-8F8B-04176DFA4C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247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Some </a:t>
            </a:r>
            <a:r>
              <a:rPr lang="sl-SI" dirty="0" err="1"/>
              <a:t>links</a:t>
            </a:r>
            <a:r>
              <a:rPr lang="sl-SI" dirty="0"/>
              <a:t>…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64CE19-C0F7-4EB6-80DC-4DB7D48CF15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509011" y="1862138"/>
            <a:ext cx="8682990" cy="4314825"/>
          </a:xfrm>
        </p:spPr>
        <p:txBody>
          <a:bodyPr/>
          <a:lstStyle/>
          <a:p>
            <a:r>
              <a:rPr lang="sl-SI" dirty="0"/>
              <a:t>https://www.luis.ai</a:t>
            </a:r>
          </a:p>
          <a:p>
            <a:r>
              <a:rPr lang="sl-SI" dirty="0"/>
              <a:t>https://portal.azure.com</a:t>
            </a:r>
          </a:p>
          <a:p>
            <a:r>
              <a:rPr lang="en-US" dirty="0"/>
              <a:t>https://dev.botframework.com/</a:t>
            </a:r>
            <a:endParaRPr lang="sl-SI" dirty="0"/>
          </a:p>
          <a:p>
            <a:r>
              <a:rPr lang="en-US" dirty="0"/>
              <a:t>https://docs.microsoft.com/en-us/bot-framework/</a:t>
            </a:r>
            <a:endParaRPr lang="sl-SI" dirty="0"/>
          </a:p>
          <a:p>
            <a:r>
              <a:rPr lang="en-US" dirty="0"/>
              <a:t>https://github.com/Microsoft/BotBuilder</a:t>
            </a:r>
            <a:endParaRPr lang="sl-SI" dirty="0"/>
          </a:p>
          <a:p>
            <a:r>
              <a:rPr lang="sl-SI" dirty="0"/>
              <a:t>… </a:t>
            </a:r>
            <a:r>
              <a:rPr lang="sl-SI" dirty="0" err="1"/>
              <a:t>this</a:t>
            </a:r>
            <a:r>
              <a:rPr lang="sl-SI" dirty="0"/>
              <a:t> </a:t>
            </a:r>
            <a:r>
              <a:rPr lang="sl-SI" dirty="0" err="1"/>
              <a:t>were</a:t>
            </a:r>
            <a:r>
              <a:rPr lang="sl-SI" dirty="0"/>
              <a:t> </a:t>
            </a:r>
            <a:r>
              <a:rPr lang="sl-SI" dirty="0" err="1"/>
              <a:t>just</a:t>
            </a:r>
            <a:r>
              <a:rPr lang="sl-SI" dirty="0"/>
              <a:t> some </a:t>
            </a:r>
            <a:r>
              <a:rPr lang="sl-SI" dirty="0" err="1"/>
              <a:t>quick</a:t>
            </a:r>
            <a:r>
              <a:rPr lang="sl-SI" dirty="0"/>
              <a:t> </a:t>
            </a:r>
            <a:r>
              <a:rPr lang="sl-SI" dirty="0" err="1"/>
              <a:t>ones</a:t>
            </a:r>
            <a:r>
              <a:rPr lang="sl-SI" dirty="0"/>
              <a:t> … a lot is out </a:t>
            </a:r>
            <a:r>
              <a:rPr lang="sl-SI" dirty="0" err="1"/>
              <a:t>there</a:t>
            </a:r>
            <a:r>
              <a:rPr lang="sl-SI" dirty="0"/>
              <a:t> </a:t>
            </a:r>
            <a:r>
              <a:rPr lang="sl-SI" dirty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82BC14-9A66-4785-8C3E-23263F7AF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862138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417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410A-7350-4CD0-A80A-DA130C8B5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562C18-6092-4DD9-B181-BB2640C3F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952" y="3534406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E92C20-56CB-4CBC-B342-F2F756D10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D55EE344-096A-457A-AECE-06512A42C8F0}"/>
              </a:ext>
            </a:extLst>
          </p:cNvPr>
          <p:cNvSpPr/>
          <p:nvPr/>
        </p:nvSpPr>
        <p:spPr>
          <a:xfrm>
            <a:off x="6917166" y="1870464"/>
            <a:ext cx="2345167" cy="1332211"/>
          </a:xfrm>
          <a:prstGeom prst="wedgeRoundRectCallout">
            <a:avLst>
              <a:gd name="adj1" fmla="val -51066"/>
              <a:gd name="adj2" fmla="val 69204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tx1"/>
                </a:solidFill>
              </a:rPr>
              <a:t>THNX!</a:t>
            </a:r>
          </a:p>
          <a:p>
            <a:pPr algn="ctr"/>
            <a:r>
              <a:rPr lang="sl-SI" dirty="0">
                <a:solidFill>
                  <a:schemeClr val="tx1"/>
                </a:solidFill>
              </a:rPr>
              <a:t>Preden odvihrate … še nekaj 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95E193-1779-4368-A6B4-D06EA0EEB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645" y="2068517"/>
            <a:ext cx="1992528" cy="31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BB46F4E-DB32-4B2C-86BE-388DBC756B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92" y="1341108"/>
            <a:ext cx="1457364" cy="7596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3C6104-6A59-48A6-B446-3A04520946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4" b="27919"/>
          <a:stretch/>
        </p:blipFill>
        <p:spPr>
          <a:xfrm>
            <a:off x="2390539" y="1290487"/>
            <a:ext cx="5054053" cy="86088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7461016-BB3E-4BAB-8290-27332C03956F}"/>
              </a:ext>
            </a:extLst>
          </p:cNvPr>
          <p:cNvSpPr txBox="1">
            <a:spLocks/>
          </p:cNvSpPr>
          <p:nvPr/>
        </p:nvSpPr>
        <p:spPr>
          <a:xfrm>
            <a:off x="584392" y="2389830"/>
            <a:ext cx="9272761" cy="443198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3200" b="0" dirty="0">
                <a:latin typeface="+mn-lt"/>
              </a:rPr>
              <a:t>…is </a:t>
            </a:r>
            <a:r>
              <a:rPr lang="sl-SI" sz="3200" b="0" dirty="0" err="1">
                <a:latin typeface="+mn-lt"/>
              </a:rPr>
              <a:t>hiring</a:t>
            </a:r>
            <a:endParaRPr lang="sl-SI" sz="3200" b="0" dirty="0"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FB983A6-02CA-4CAE-85E4-D89312092BF7}"/>
              </a:ext>
            </a:extLst>
          </p:cNvPr>
          <p:cNvSpPr txBox="1">
            <a:spLocks/>
          </p:cNvSpPr>
          <p:nvPr/>
        </p:nvSpPr>
        <p:spPr>
          <a:xfrm>
            <a:off x="549222" y="3071483"/>
            <a:ext cx="7401080" cy="1772793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3200" dirty="0">
                <a:latin typeface="+mn-lt"/>
              </a:rPr>
              <a:t>Data </a:t>
            </a:r>
            <a:r>
              <a:rPr lang="sl-SI" sz="3200" dirty="0" err="1">
                <a:latin typeface="+mn-lt"/>
              </a:rPr>
              <a:t>Scientists</a:t>
            </a:r>
            <a:r>
              <a:rPr lang="sl-SI" sz="3200" dirty="0">
                <a:latin typeface="+mn-lt"/>
              </a:rPr>
              <a:t> </a:t>
            </a:r>
            <a:r>
              <a:rPr lang="sl-SI" sz="3200" b="0" dirty="0">
                <a:latin typeface="+mn-lt"/>
              </a:rPr>
              <a:t>from San Francisco</a:t>
            </a:r>
            <a:br>
              <a:rPr lang="sl-SI" sz="3200" b="0" dirty="0">
                <a:latin typeface="+mn-lt"/>
              </a:rPr>
            </a:br>
            <a:r>
              <a:rPr lang="sl-SI" sz="3200" dirty="0">
                <a:latin typeface="+mn-lt"/>
              </a:rPr>
              <a:t>.NET </a:t>
            </a:r>
            <a:r>
              <a:rPr lang="sl-SI" sz="3200" dirty="0" err="1">
                <a:latin typeface="+mn-lt"/>
              </a:rPr>
              <a:t>Developers</a:t>
            </a:r>
            <a:r>
              <a:rPr lang="sl-SI" sz="3200" b="0" dirty="0">
                <a:latin typeface="+mn-lt"/>
              </a:rPr>
              <a:t> from </a:t>
            </a:r>
            <a:r>
              <a:rPr lang="sl-SI" sz="3200" b="0" dirty="0" err="1">
                <a:latin typeface="+mn-lt"/>
              </a:rPr>
              <a:t>Geneva</a:t>
            </a:r>
            <a:endParaRPr lang="sl-SI" sz="3200" b="0" dirty="0">
              <a:latin typeface="+mn-lt"/>
            </a:endParaRPr>
          </a:p>
          <a:p>
            <a:r>
              <a:rPr lang="sl-SI" sz="3200" dirty="0">
                <a:latin typeface="+mn-lt"/>
              </a:rPr>
              <a:t>IT </a:t>
            </a:r>
            <a:r>
              <a:rPr lang="sl-SI" sz="3200" dirty="0" err="1">
                <a:latin typeface="+mn-lt"/>
              </a:rPr>
              <a:t>Architects</a:t>
            </a:r>
            <a:r>
              <a:rPr lang="sl-SI" sz="3200" b="0" dirty="0">
                <a:latin typeface="+mn-lt"/>
              </a:rPr>
              <a:t> from Seattle</a:t>
            </a:r>
            <a:br>
              <a:rPr lang="sl-SI" sz="3200" b="0" dirty="0">
                <a:latin typeface="+mn-lt"/>
              </a:rPr>
            </a:br>
            <a:r>
              <a:rPr lang="sl-SI" sz="3200" dirty="0" err="1">
                <a:latin typeface="+mn-lt"/>
              </a:rPr>
              <a:t>DBAs</a:t>
            </a:r>
            <a:r>
              <a:rPr lang="sl-SI" sz="3200" b="0" dirty="0">
                <a:latin typeface="+mn-lt"/>
              </a:rPr>
              <a:t> from </a:t>
            </a:r>
            <a:r>
              <a:rPr lang="sl-SI" sz="3200" b="0" dirty="0" err="1">
                <a:latin typeface="+mn-lt"/>
              </a:rPr>
              <a:t>North</a:t>
            </a:r>
            <a:r>
              <a:rPr lang="sl-SI" sz="3200" b="0" dirty="0">
                <a:latin typeface="+mn-lt"/>
              </a:rPr>
              <a:t> Pole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A2EC064-2D2E-4A92-A76B-E1C0C92D2C14}"/>
              </a:ext>
            </a:extLst>
          </p:cNvPr>
          <p:cNvSpPr txBox="1">
            <a:spLocks/>
          </p:cNvSpPr>
          <p:nvPr/>
        </p:nvSpPr>
        <p:spPr>
          <a:xfrm>
            <a:off x="549222" y="5371806"/>
            <a:ext cx="10763546" cy="886397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3200" b="0" dirty="0">
                <a:latin typeface="+mn-lt"/>
              </a:rPr>
              <a:t>Smart </a:t>
            </a:r>
            <a:r>
              <a:rPr lang="sl-SI" sz="3200" b="0" dirty="0" err="1">
                <a:latin typeface="+mn-lt"/>
              </a:rPr>
              <a:t>people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interested</a:t>
            </a:r>
            <a:r>
              <a:rPr lang="sl-SI" sz="3200" b="0" dirty="0">
                <a:latin typeface="+mn-lt"/>
              </a:rPr>
              <a:t> in </a:t>
            </a:r>
            <a:br>
              <a:rPr lang="sl-SI" sz="3200" b="0" dirty="0">
                <a:latin typeface="+mn-lt"/>
              </a:rPr>
            </a:br>
            <a:r>
              <a:rPr lang="sl-SI" sz="3200" b="0" dirty="0" err="1">
                <a:latin typeface="+mn-lt"/>
              </a:rPr>
              <a:t>solving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energy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dirty="0" err="1">
                <a:latin typeface="+mn-lt"/>
              </a:rPr>
              <a:t>challenges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of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the</a:t>
            </a:r>
            <a:r>
              <a:rPr lang="sl-SI" sz="3200" b="0" dirty="0">
                <a:latin typeface="+mn-lt"/>
              </a:rPr>
              <a:t> future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0C09E80-26B9-4A26-93AE-0138E2F72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22" y="515529"/>
            <a:ext cx="9272761" cy="443198"/>
          </a:xfrm>
        </p:spPr>
        <p:txBody>
          <a:bodyPr/>
          <a:lstStyle/>
          <a:p>
            <a:r>
              <a:rPr lang="sl-SI" sz="3200" b="0" dirty="0">
                <a:latin typeface="+mn-lt"/>
              </a:rPr>
              <a:t>Looking </a:t>
            </a:r>
            <a:r>
              <a:rPr lang="sl-SI" sz="3200" b="0" dirty="0" err="1">
                <a:latin typeface="+mn-lt"/>
              </a:rPr>
              <a:t>for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new</a:t>
            </a:r>
            <a:r>
              <a:rPr lang="sl-SI" sz="3200" b="0" dirty="0">
                <a:latin typeface="+mn-lt"/>
              </a:rPr>
              <a:t> </a:t>
            </a:r>
            <a:r>
              <a:rPr lang="sl-SI" sz="3200" b="0" dirty="0" err="1">
                <a:latin typeface="+mn-lt"/>
              </a:rPr>
              <a:t>challenges</a:t>
            </a:r>
            <a:r>
              <a:rPr lang="sl-SI" sz="3200" b="0" dirty="0">
                <a:latin typeface="+mn-lt"/>
              </a:rPr>
              <a:t>?</a:t>
            </a:r>
            <a:endParaRPr lang="en-US" sz="32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866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767</TotalTime>
  <Words>508</Words>
  <Application>Microsoft Office PowerPoint</Application>
  <PresentationFormat>Widescreen</PresentationFormat>
  <Paragraphs>116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Calibri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Bots, so you don't have to be always available to help your customers</vt:lpstr>
      <vt:lpstr>Microsoft Bot Framework &amp; Azure Bot Service</vt:lpstr>
      <vt:lpstr>History of …</vt:lpstr>
      <vt:lpstr>Microsoft Bot Framework</vt:lpstr>
      <vt:lpstr>PowerPoint Presentation</vt:lpstr>
      <vt:lpstr>Microsoft Bot Framework</vt:lpstr>
      <vt:lpstr>Microsoft Bot Framework</vt:lpstr>
      <vt:lpstr>Microsoft Bot Framework</vt:lpstr>
      <vt:lpstr>Microsoft Bot Framework</vt:lpstr>
      <vt:lpstr>Microsoft Bot Framework – Additional tools</vt:lpstr>
      <vt:lpstr>Demo</vt:lpstr>
      <vt:lpstr>Microsoft Bot Framework – is in essence what?</vt:lpstr>
      <vt:lpstr>Microsoft Bot Framework – why would we use it?</vt:lpstr>
      <vt:lpstr>Microsoft Bot Framework – End goal?</vt:lpstr>
      <vt:lpstr>Bot Builder SDK</vt:lpstr>
      <vt:lpstr>Bot Builder SDK</vt:lpstr>
      <vt:lpstr>Bot Builder SDK</vt:lpstr>
      <vt:lpstr>Bot Builder SDK</vt:lpstr>
      <vt:lpstr>Some links…</vt:lpstr>
      <vt:lpstr>Demo</vt:lpstr>
      <vt:lpstr>PowerPoint Presentation</vt:lpstr>
      <vt:lpstr>Looking for new challenges?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Anton Sivic</cp:lastModifiedBy>
  <cp:revision>20</cp:revision>
  <dcterms:created xsi:type="dcterms:W3CDTF">2018-03-14T10:09:21Z</dcterms:created>
  <dcterms:modified xsi:type="dcterms:W3CDTF">2018-05-31T21:18:43Z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