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43"/>
  </p:notesMasterIdLst>
  <p:handoutMasterIdLst>
    <p:handoutMasterId r:id="rId44"/>
  </p:handoutMasterIdLst>
  <p:sldIdLst>
    <p:sldId id="1718" r:id="rId6"/>
    <p:sldId id="1753" r:id="rId7"/>
    <p:sldId id="1754" r:id="rId8"/>
    <p:sldId id="1732" r:id="rId9"/>
    <p:sldId id="1719" r:id="rId10"/>
    <p:sldId id="1720" r:id="rId11"/>
    <p:sldId id="1725" r:id="rId12"/>
    <p:sldId id="1721" r:id="rId13"/>
    <p:sldId id="1723" r:id="rId14"/>
    <p:sldId id="1726" r:id="rId15"/>
    <p:sldId id="1728" r:id="rId16"/>
    <p:sldId id="1729" r:id="rId17"/>
    <p:sldId id="1759" r:id="rId18"/>
    <p:sldId id="1756" r:id="rId19"/>
    <p:sldId id="1758" r:id="rId20"/>
    <p:sldId id="1731" r:id="rId21"/>
    <p:sldId id="1746" r:id="rId22"/>
    <p:sldId id="1733" r:id="rId23"/>
    <p:sldId id="1755" r:id="rId24"/>
    <p:sldId id="1760" r:id="rId25"/>
    <p:sldId id="1734" r:id="rId26"/>
    <p:sldId id="1660" r:id="rId27"/>
    <p:sldId id="1739" r:id="rId28"/>
    <p:sldId id="1740" r:id="rId29"/>
    <p:sldId id="1741" r:id="rId30"/>
    <p:sldId id="1747" r:id="rId31"/>
    <p:sldId id="1749" r:id="rId32"/>
    <p:sldId id="1748" r:id="rId33"/>
    <p:sldId id="1735" r:id="rId34"/>
    <p:sldId id="1750" r:id="rId35"/>
    <p:sldId id="1761" r:id="rId36"/>
    <p:sldId id="1751" r:id="rId37"/>
    <p:sldId id="1736" r:id="rId38"/>
    <p:sldId id="1737" r:id="rId39"/>
    <p:sldId id="1752" r:id="rId40"/>
    <p:sldId id="1527" r:id="rId41"/>
    <p:sldId id="1532" r:id="rId42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718"/>
            <p14:sldId id="1753"/>
            <p14:sldId id="1754"/>
            <p14:sldId id="1732"/>
            <p14:sldId id="1719"/>
            <p14:sldId id="1720"/>
            <p14:sldId id="1725"/>
            <p14:sldId id="1721"/>
            <p14:sldId id="1723"/>
            <p14:sldId id="1726"/>
            <p14:sldId id="1728"/>
            <p14:sldId id="1729"/>
            <p14:sldId id="1759"/>
            <p14:sldId id="1756"/>
            <p14:sldId id="1758"/>
            <p14:sldId id="1731"/>
            <p14:sldId id="1746"/>
            <p14:sldId id="1733"/>
            <p14:sldId id="1755"/>
            <p14:sldId id="1760"/>
            <p14:sldId id="1734"/>
            <p14:sldId id="1660"/>
            <p14:sldId id="1739"/>
            <p14:sldId id="1740"/>
            <p14:sldId id="1741"/>
            <p14:sldId id="1747"/>
            <p14:sldId id="1749"/>
            <p14:sldId id="1748"/>
            <p14:sldId id="1735"/>
            <p14:sldId id="1750"/>
            <p14:sldId id="1761"/>
            <p14:sldId id="1751"/>
            <p14:sldId id="1736"/>
            <p14:sldId id="1737"/>
            <p14:sldId id="1752"/>
            <p14:sldId id="1527"/>
            <p14:sldId id="1532"/>
          </p14:sldIdLst>
        </p14:section>
        <p14:section name="Soft Black template" id="{888AB95E-1B7E-4E95-8F39-C5D0E8372BC2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2530" autoAdjust="0"/>
  </p:normalViewPr>
  <p:slideViewPr>
    <p:cSldViewPr snapToGrid="0">
      <p:cViewPr varScale="1">
        <p:scale>
          <a:sx n="121" d="100"/>
          <a:sy n="121" d="100"/>
        </p:scale>
        <p:origin x="132" y="114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5/23/2018 8:28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072DC8-D49D-432C-9D46-A7718B5F5490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749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9279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5983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746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9699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1224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7858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17766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8010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6281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7496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9814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71625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7801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81330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2132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60926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84831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6307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6896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0431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0896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8728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16689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4393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36633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569715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93284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006360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751728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14084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72258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98135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391478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74385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5/23/2018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92287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5/23/2018 8:28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2185510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7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4200" y="2425780"/>
            <a:ext cx="9144000" cy="1107996"/>
          </a:xfrm>
        </p:spPr>
        <p:txBody>
          <a:bodyPr/>
          <a:lstStyle/>
          <a:p>
            <a:r>
              <a:rPr lang="en-GB" dirty="0" err="1"/>
              <a:t>Novosti</a:t>
            </a:r>
            <a:r>
              <a:rPr lang="en-GB" dirty="0"/>
              <a:t> v Microsoft Dynamics 365, </a:t>
            </a:r>
            <a:r>
              <a:rPr lang="sl-SI" dirty="0"/>
              <a:t/>
            </a:r>
            <a:br>
              <a:rPr lang="sl-SI" dirty="0"/>
            </a:br>
            <a:r>
              <a:rPr lang="en-GB" dirty="0" err="1"/>
              <a:t>verzija</a:t>
            </a:r>
            <a:r>
              <a:rPr lang="en-GB" dirty="0"/>
              <a:t> 9.0 in 9.0.2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 smtClean="0"/>
              <a:t>Matjaž Jug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03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5216" y="2703410"/>
            <a:ext cx="9144000" cy="830997"/>
          </a:xfrm>
        </p:spPr>
        <p:txBody>
          <a:bodyPr/>
          <a:lstStyle/>
          <a:p>
            <a:r>
              <a:rPr lang="sl-SI" dirty="0" smtClean="0"/>
              <a:t>CRM </a:t>
            </a:r>
            <a:r>
              <a:rPr lang="sl-SI" dirty="0" err="1" smtClean="0"/>
              <a:t>Online</a:t>
            </a:r>
            <a:r>
              <a:rPr lang="sl-SI" dirty="0" smtClean="0"/>
              <a:t> &gt; Dynamics 365</a:t>
            </a:r>
            <a:br>
              <a:rPr lang="sl-SI" dirty="0" smtClean="0"/>
            </a:br>
            <a:r>
              <a:rPr lang="sl-SI" sz="2400" i="1" dirty="0" smtClean="0"/>
              <a:t>oktober 2016</a:t>
            </a: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29106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579648"/>
            <a:ext cx="4161981" cy="553998"/>
          </a:xfrm>
        </p:spPr>
        <p:txBody>
          <a:bodyPr/>
          <a:lstStyle/>
          <a:p>
            <a:r>
              <a:rPr lang="sl-SI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6225" y="556355"/>
            <a:ext cx="9291699" cy="46005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03277" y="5306276"/>
            <a:ext cx="1572866" cy="3639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 smtClean="0"/>
              <a:t>CRM v oblaku</a:t>
            </a:r>
            <a:endParaRPr lang="sl-SI" dirty="0"/>
          </a:p>
        </p:txBody>
      </p:sp>
      <p:sp>
        <p:nvSpPr>
          <p:cNvPr id="9" name="Rectangle 8"/>
          <p:cNvSpPr/>
          <p:nvPr/>
        </p:nvSpPr>
        <p:spPr>
          <a:xfrm>
            <a:off x="7417872" y="5302070"/>
            <a:ext cx="2696636" cy="3639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 smtClean="0"/>
              <a:t>Poslovne rešitve v oblaku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8396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5216" y="2703410"/>
            <a:ext cx="9144000" cy="830997"/>
          </a:xfrm>
        </p:spPr>
        <p:txBody>
          <a:bodyPr/>
          <a:lstStyle/>
          <a:p>
            <a:r>
              <a:rPr lang="sl-SI" dirty="0" smtClean="0"/>
              <a:t>Kaj je prinesla verzija 9.0?</a:t>
            </a:r>
            <a:br>
              <a:rPr lang="sl-SI" dirty="0" smtClean="0"/>
            </a:br>
            <a:r>
              <a:rPr lang="sl-SI" sz="2400" i="1" dirty="0" smtClean="0"/>
              <a:t>oktober 2017</a:t>
            </a: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307673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025650"/>
            <a:ext cx="4161981" cy="1107996"/>
          </a:xfrm>
        </p:spPr>
        <p:txBody>
          <a:bodyPr/>
          <a:lstStyle/>
          <a:p>
            <a:r>
              <a:rPr lang="sl-SI" dirty="0" smtClean="0"/>
              <a:t>1. Poenoteni uporabniški vmesnik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677108"/>
          </a:xfrm>
        </p:spPr>
        <p:txBody>
          <a:bodyPr/>
          <a:lstStyle/>
          <a:p>
            <a:r>
              <a:rPr lang="sl-SI" dirty="0" err="1" smtClean="0"/>
              <a:t>Unified</a:t>
            </a:r>
            <a:r>
              <a:rPr lang="sl-SI" dirty="0" smtClean="0"/>
              <a:t> </a:t>
            </a:r>
            <a:r>
              <a:rPr lang="sl-SI" dirty="0" err="1" smtClean="0"/>
              <a:t>Client</a:t>
            </a:r>
            <a:r>
              <a:rPr lang="sl-SI" dirty="0" smtClean="0"/>
              <a:t> </a:t>
            </a:r>
            <a:r>
              <a:rPr lang="sl-SI" dirty="0" err="1" smtClean="0"/>
              <a:t>Interface</a:t>
            </a:r>
            <a:r>
              <a:rPr lang="sl-SI" dirty="0" smtClean="0"/>
              <a:t> </a:t>
            </a:r>
          </a:p>
          <a:p>
            <a:r>
              <a:rPr lang="sl-SI" dirty="0" err="1" smtClean="0"/>
              <a:t>Unified</a:t>
            </a:r>
            <a:r>
              <a:rPr lang="sl-SI" dirty="0" smtClean="0"/>
              <a:t> </a:t>
            </a:r>
            <a:r>
              <a:rPr lang="sl-SI" dirty="0" err="1" smtClean="0"/>
              <a:t>Interface</a:t>
            </a:r>
            <a:r>
              <a:rPr lang="sl-SI" dirty="0" smtClean="0"/>
              <a:t> </a:t>
            </a:r>
            <a:r>
              <a:rPr lang="sl-SI" dirty="0" err="1" smtClean="0"/>
              <a:t>Framework</a:t>
            </a:r>
            <a:r>
              <a:rPr lang="sl-SI" dirty="0" smtClean="0"/>
              <a:t> (UIF)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6304" y="1848683"/>
            <a:ext cx="5696738" cy="3373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28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025650"/>
            <a:ext cx="4644292" cy="1107996"/>
          </a:xfrm>
        </p:spPr>
        <p:txBody>
          <a:bodyPr/>
          <a:lstStyle/>
          <a:p>
            <a:r>
              <a:rPr lang="sl-SI" dirty="0" smtClean="0"/>
              <a:t>2. </a:t>
            </a:r>
            <a:r>
              <a:rPr lang="sl-SI" dirty="0" err="1" smtClean="0"/>
              <a:t>Časovnica</a:t>
            </a:r>
            <a:r>
              <a:rPr lang="sl-SI" dirty="0" smtClean="0"/>
              <a:t> aktivnosti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 smtClean="0"/>
              <a:t>Activity</a:t>
            </a:r>
            <a:r>
              <a:rPr lang="sl-SI" dirty="0" smtClean="0"/>
              <a:t> </a:t>
            </a:r>
            <a:r>
              <a:rPr lang="sl-SI" dirty="0" err="1" smtClean="0"/>
              <a:t>Timeline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6699" y="1683079"/>
            <a:ext cx="5646188" cy="260223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1498" y="4285318"/>
            <a:ext cx="4210050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28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471653"/>
            <a:ext cx="4566138" cy="1661993"/>
          </a:xfrm>
        </p:spPr>
        <p:txBody>
          <a:bodyPr/>
          <a:lstStyle/>
          <a:p>
            <a:r>
              <a:rPr lang="sl-SI" dirty="0" smtClean="0"/>
              <a:t>3. </a:t>
            </a:r>
            <a:r>
              <a:rPr lang="sl-SI" dirty="0" err="1" smtClean="0"/>
              <a:t>LinkedIn</a:t>
            </a:r>
            <a:r>
              <a:rPr lang="sl-SI" dirty="0" smtClean="0"/>
              <a:t> navigator za prodajo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 smtClean="0"/>
              <a:t>LinkedIn</a:t>
            </a:r>
            <a:r>
              <a:rPr lang="sl-SI" dirty="0" smtClean="0"/>
              <a:t> Sales Navigator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0259" y="1355834"/>
            <a:ext cx="4682582" cy="31228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1692" y="3535541"/>
            <a:ext cx="4372585" cy="2772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98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084249"/>
            <a:ext cx="4402015" cy="553998"/>
          </a:xfrm>
        </p:spPr>
        <p:txBody>
          <a:bodyPr/>
          <a:lstStyle/>
          <a:p>
            <a:r>
              <a:rPr lang="sl-SI" dirty="0" smtClean="0"/>
              <a:t>4. Virtualne Entitete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2960506"/>
            <a:ext cx="4162425" cy="307777"/>
          </a:xfrm>
        </p:spPr>
        <p:txBody>
          <a:bodyPr/>
          <a:lstStyle/>
          <a:p>
            <a:r>
              <a:rPr lang="sl-SI" dirty="0" err="1" smtClean="0"/>
              <a:t>Virtual</a:t>
            </a:r>
            <a:r>
              <a:rPr lang="sl-SI" dirty="0" smtClean="0"/>
              <a:t> </a:t>
            </a:r>
            <a:r>
              <a:rPr lang="sl-SI" dirty="0" err="1" smtClean="0"/>
              <a:t>Entities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7918" y="2084249"/>
            <a:ext cx="1257475" cy="31436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7331" y="2331963"/>
            <a:ext cx="3600953" cy="2476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7490" y="2724886"/>
            <a:ext cx="3671665" cy="2881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11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025650"/>
            <a:ext cx="4161981" cy="1107996"/>
          </a:xfrm>
        </p:spPr>
        <p:txBody>
          <a:bodyPr/>
          <a:lstStyle/>
          <a:p>
            <a:r>
              <a:rPr lang="sl-SI" dirty="0" smtClean="0"/>
              <a:t>5. Prenova spletnega odjemalca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 smtClean="0"/>
              <a:t>Web</a:t>
            </a:r>
            <a:r>
              <a:rPr lang="sl-SI" dirty="0" smtClean="0"/>
              <a:t> </a:t>
            </a:r>
            <a:r>
              <a:rPr lang="sl-SI" dirty="0" err="1" smtClean="0"/>
              <a:t>Client</a:t>
            </a:r>
            <a:r>
              <a:rPr lang="sl-SI" dirty="0" smtClean="0"/>
              <a:t> </a:t>
            </a:r>
            <a:r>
              <a:rPr lang="sl-SI" dirty="0" err="1" smtClean="0"/>
              <a:t>Refresh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1831857"/>
            <a:ext cx="6074004" cy="34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85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025650"/>
            <a:ext cx="4161981" cy="1107996"/>
          </a:xfrm>
        </p:spPr>
        <p:txBody>
          <a:bodyPr/>
          <a:lstStyle/>
          <a:p>
            <a:r>
              <a:rPr lang="sl-SI" dirty="0" smtClean="0"/>
              <a:t>6. Storitveno središče za stranke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 smtClean="0"/>
              <a:t>Customer</a:t>
            </a:r>
            <a:r>
              <a:rPr lang="sl-SI" dirty="0" smtClean="0"/>
              <a:t> </a:t>
            </a:r>
            <a:r>
              <a:rPr lang="sl-SI" dirty="0" err="1" smtClean="0"/>
              <a:t>Service</a:t>
            </a:r>
            <a:r>
              <a:rPr lang="sl-SI" dirty="0" smtClean="0"/>
              <a:t> Hub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8778" y="936423"/>
            <a:ext cx="4495599" cy="31556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4985" y="3181912"/>
            <a:ext cx="3370291" cy="2787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53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199" y="2025650"/>
            <a:ext cx="6574521" cy="1107996"/>
          </a:xfrm>
        </p:spPr>
        <p:txBody>
          <a:bodyPr/>
          <a:lstStyle/>
          <a:p>
            <a:r>
              <a:rPr lang="sl-SI" dirty="0" smtClean="0"/>
              <a:t>7. </a:t>
            </a:r>
            <a:r>
              <a:rPr lang="sl-SI" dirty="0" err="1" smtClean="0"/>
              <a:t>Večizborna</a:t>
            </a:r>
            <a:r>
              <a:rPr lang="sl-SI" dirty="0" smtClean="0"/>
              <a:t> opcijska </a:t>
            </a:r>
            <a:br>
              <a:rPr lang="sl-SI" dirty="0" smtClean="0"/>
            </a:br>
            <a:r>
              <a:rPr lang="sl-SI" dirty="0" smtClean="0"/>
              <a:t>polja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 smtClean="0"/>
              <a:t>Multiselect</a:t>
            </a:r>
            <a:r>
              <a:rPr lang="sl-SI" dirty="0" smtClean="0"/>
              <a:t> </a:t>
            </a:r>
            <a:r>
              <a:rPr lang="sl-SI" dirty="0" err="1" smtClean="0"/>
              <a:t>Option</a:t>
            </a:r>
            <a:r>
              <a:rPr lang="sl-SI" dirty="0" smtClean="0"/>
              <a:t> </a:t>
            </a:r>
            <a:r>
              <a:rPr lang="sl-SI" dirty="0" err="1" smtClean="0"/>
              <a:t>Sets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2277" y="1528629"/>
            <a:ext cx="2704052" cy="2160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2277" y="1041984"/>
            <a:ext cx="1781424" cy="4572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8720" y="3321784"/>
            <a:ext cx="4448631" cy="24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92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025650"/>
            <a:ext cx="4161981" cy="1107996"/>
          </a:xfrm>
        </p:spPr>
        <p:txBody>
          <a:bodyPr/>
          <a:lstStyle/>
          <a:p>
            <a:r>
              <a:rPr lang="sl-SI" dirty="0" smtClean="0"/>
              <a:t>8. Sledenje aktivnostim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 smtClean="0"/>
              <a:t>Activity</a:t>
            </a:r>
            <a:r>
              <a:rPr lang="sl-SI" dirty="0" smtClean="0"/>
              <a:t> </a:t>
            </a:r>
            <a:r>
              <a:rPr lang="sl-SI" dirty="0" err="1" smtClean="0"/>
              <a:t>Logging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8044" y="1966843"/>
            <a:ext cx="5137341" cy="28533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8044" y="1479100"/>
            <a:ext cx="2988110" cy="3548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1128" y="3966030"/>
            <a:ext cx="3734946" cy="2190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64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025650"/>
            <a:ext cx="4566138" cy="1107996"/>
          </a:xfrm>
        </p:spPr>
        <p:txBody>
          <a:bodyPr/>
          <a:lstStyle/>
          <a:p>
            <a:r>
              <a:rPr lang="sl-SI" dirty="0" smtClean="0"/>
              <a:t>9. Dynamics 365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Talents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677108"/>
          </a:xfrm>
        </p:spPr>
        <p:txBody>
          <a:bodyPr/>
          <a:lstStyle/>
          <a:p>
            <a:r>
              <a:rPr lang="sl-SI" dirty="0" smtClean="0"/>
              <a:t>Napredna kadrovska evidenca</a:t>
            </a:r>
          </a:p>
          <a:p>
            <a:r>
              <a:rPr lang="sl-SI" dirty="0" smtClean="0"/>
              <a:t>Zasnovano v celoti na </a:t>
            </a:r>
            <a:r>
              <a:rPr lang="sl-SI" dirty="0" err="1" smtClean="0"/>
              <a:t>PowerApps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4770" y="4313780"/>
            <a:ext cx="3309177" cy="15039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0076" y="1707664"/>
            <a:ext cx="6043231" cy="26006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0877" y="4714470"/>
            <a:ext cx="1893576" cy="30553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0877" y="1237720"/>
            <a:ext cx="1039766" cy="928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68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025650"/>
            <a:ext cx="4789078" cy="1107996"/>
          </a:xfrm>
        </p:spPr>
        <p:txBody>
          <a:bodyPr/>
          <a:lstStyle/>
          <a:p>
            <a:r>
              <a:rPr lang="sl-SI" dirty="0" smtClean="0"/>
              <a:t>10. Razširitev procesov za/na zunanje vire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292600" cy="307777"/>
          </a:xfrm>
        </p:spPr>
        <p:txBody>
          <a:bodyPr/>
          <a:lstStyle/>
          <a:p>
            <a:r>
              <a:rPr lang="sl-SI" dirty="0" smtClean="0"/>
              <a:t>Microsoft </a:t>
            </a:r>
            <a:r>
              <a:rPr lang="sl-SI" dirty="0" err="1" smtClean="0"/>
              <a:t>Flows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5430" y="821863"/>
            <a:ext cx="5650477" cy="289229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1961" y="4518739"/>
            <a:ext cx="3638550" cy="17907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2245" y="3802423"/>
            <a:ext cx="1037981" cy="628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025650"/>
            <a:ext cx="4789078" cy="1107996"/>
          </a:xfrm>
        </p:spPr>
        <p:txBody>
          <a:bodyPr/>
          <a:lstStyle/>
          <a:p>
            <a:r>
              <a:rPr lang="sl-SI" dirty="0" smtClean="0"/>
              <a:t>11. Vgradnja procesov za/na zunanje vire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292600" cy="307777"/>
          </a:xfrm>
        </p:spPr>
        <p:txBody>
          <a:bodyPr/>
          <a:lstStyle/>
          <a:p>
            <a:r>
              <a:rPr lang="sl-SI" dirty="0"/>
              <a:t>Business </a:t>
            </a:r>
            <a:r>
              <a:rPr lang="sl-SI" dirty="0" err="1"/>
              <a:t>Process</a:t>
            </a:r>
            <a:r>
              <a:rPr lang="sl-SI" dirty="0"/>
              <a:t> </a:t>
            </a:r>
            <a:r>
              <a:rPr lang="sl-SI" dirty="0" err="1"/>
              <a:t>Flows</a:t>
            </a:r>
            <a:r>
              <a:rPr lang="sl-SI" dirty="0"/>
              <a:t> </a:t>
            </a:r>
            <a:r>
              <a:rPr lang="sl-SI" dirty="0" err="1"/>
              <a:t>Enhancements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7578" y="0"/>
            <a:ext cx="67444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60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579648"/>
            <a:ext cx="4472354" cy="553998"/>
          </a:xfrm>
        </p:spPr>
        <p:txBody>
          <a:bodyPr/>
          <a:lstStyle/>
          <a:p>
            <a:r>
              <a:rPr lang="sl-SI" dirty="0" smtClean="0"/>
              <a:t>12. Vpogledi v stranke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 smtClean="0"/>
              <a:t>Customer</a:t>
            </a:r>
            <a:r>
              <a:rPr lang="sl-SI" dirty="0" smtClean="0"/>
              <a:t> </a:t>
            </a:r>
            <a:r>
              <a:rPr lang="sl-SI" dirty="0" err="1" smtClean="0"/>
              <a:t>Insights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9052" y="3336412"/>
            <a:ext cx="6002056" cy="308304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4817" y="468399"/>
            <a:ext cx="5036926" cy="2541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44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025650"/>
            <a:ext cx="4472354" cy="1107996"/>
          </a:xfrm>
        </p:spPr>
        <p:txBody>
          <a:bodyPr/>
          <a:lstStyle/>
          <a:p>
            <a:r>
              <a:rPr lang="sl-SI" dirty="0" smtClean="0"/>
              <a:t>13. Organizacijski vpogledi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/>
          <a:p>
            <a:r>
              <a:rPr lang="sl-SI" dirty="0" err="1" smtClean="0"/>
              <a:t>Organizational</a:t>
            </a:r>
            <a:r>
              <a:rPr lang="sl-SI" dirty="0" smtClean="0"/>
              <a:t> </a:t>
            </a:r>
            <a:r>
              <a:rPr lang="sl-SI" dirty="0" err="1" smtClean="0"/>
              <a:t>Insights</a:t>
            </a:r>
            <a:r>
              <a:rPr lang="sl-SI" dirty="0" smtClean="0"/>
              <a:t> (UIF)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4911" y="1291473"/>
            <a:ext cx="5352018" cy="469620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3919" y="713833"/>
            <a:ext cx="983010" cy="43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47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5216" y="2703410"/>
            <a:ext cx="9144000" cy="830997"/>
          </a:xfrm>
        </p:spPr>
        <p:txBody>
          <a:bodyPr/>
          <a:lstStyle/>
          <a:p>
            <a:r>
              <a:rPr lang="sl-SI" dirty="0" smtClean="0"/>
              <a:t>Kaj prinaša verzija 9.02?</a:t>
            </a:r>
            <a:br>
              <a:rPr lang="sl-SI" dirty="0" smtClean="0"/>
            </a:br>
            <a:r>
              <a:rPr lang="sl-SI" sz="2400" i="1" dirty="0" smtClean="0"/>
              <a:t>april 2017</a:t>
            </a: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2360768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579648"/>
            <a:ext cx="4161981" cy="553998"/>
          </a:xfrm>
        </p:spPr>
        <p:txBody>
          <a:bodyPr/>
          <a:lstStyle/>
          <a:p>
            <a:r>
              <a:rPr lang="sl-SI" dirty="0" smtClean="0"/>
              <a:t>1. </a:t>
            </a:r>
            <a:r>
              <a:rPr lang="sl-SI" dirty="0" err="1" smtClean="0"/>
              <a:t>App</a:t>
            </a:r>
            <a:r>
              <a:rPr lang="sl-SI" dirty="0" smtClean="0"/>
              <a:t> </a:t>
            </a:r>
            <a:r>
              <a:rPr lang="sl-SI" dirty="0" err="1" smtClean="0"/>
              <a:t>for</a:t>
            </a:r>
            <a:r>
              <a:rPr lang="sl-SI" dirty="0" smtClean="0"/>
              <a:t> Outlook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smtClean="0"/>
              <a:t>Konec Outlook klienta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9777" y="700618"/>
            <a:ext cx="4868864" cy="8043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9777" y="1705237"/>
            <a:ext cx="4868865" cy="8061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5502" y="3313175"/>
            <a:ext cx="4837414" cy="2887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11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5703" y="4348066"/>
            <a:ext cx="2530121" cy="1508342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471653"/>
            <a:ext cx="4657103" cy="1661993"/>
          </a:xfrm>
        </p:spPr>
        <p:txBody>
          <a:bodyPr/>
          <a:lstStyle/>
          <a:p>
            <a:r>
              <a:rPr lang="sl-SI" dirty="0" smtClean="0"/>
              <a:t>2. Dopolnitve aplikacij na vseh področjih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tx1"/>
                </a:solidFill>
              </a:rPr>
              <a:t>Business </a:t>
            </a:r>
            <a:r>
              <a:rPr lang="sl-SI" dirty="0" err="1" smtClean="0">
                <a:solidFill>
                  <a:schemeClr val="tx1"/>
                </a:solidFill>
              </a:rPr>
              <a:t>App</a:t>
            </a:r>
            <a:r>
              <a:rPr lang="sl-SI" dirty="0" smtClean="0">
                <a:solidFill>
                  <a:schemeClr val="tx1"/>
                </a:solidFill>
              </a:rPr>
              <a:t> </a:t>
            </a:r>
            <a:r>
              <a:rPr lang="sl-SI" dirty="0" err="1" smtClean="0">
                <a:solidFill>
                  <a:schemeClr val="tx1"/>
                </a:solidFill>
              </a:rPr>
              <a:t>Enhancements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8172" y="804326"/>
            <a:ext cx="2636921" cy="26588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5825" y="3011097"/>
            <a:ext cx="5163841" cy="32804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8966" y="1395167"/>
            <a:ext cx="3089367" cy="161593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61786" y="5669956"/>
            <a:ext cx="1091918" cy="557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65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025650"/>
            <a:ext cx="4161981" cy="1107996"/>
          </a:xfrm>
        </p:spPr>
        <p:txBody>
          <a:bodyPr/>
          <a:lstStyle/>
          <a:p>
            <a:r>
              <a:rPr lang="sl-SI" dirty="0" smtClean="0"/>
              <a:t>3. Dynamics 365 za Marketing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smtClean="0"/>
              <a:t>Dynamics 365 </a:t>
            </a:r>
            <a:r>
              <a:rPr lang="sl-SI" dirty="0" err="1" smtClean="0"/>
              <a:t>for</a:t>
            </a:r>
            <a:r>
              <a:rPr lang="sl-SI" dirty="0" smtClean="0"/>
              <a:t> Marketing (!)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7941" y="1882267"/>
            <a:ext cx="1771897" cy="154326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6850" y="3535541"/>
            <a:ext cx="4732946" cy="2210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98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Dynamics 365 </a:t>
            </a:r>
            <a:r>
              <a:rPr lang="sl-SI" dirty="0" err="1" smtClean="0"/>
              <a:t>for</a:t>
            </a:r>
            <a:r>
              <a:rPr lang="sl-SI" dirty="0" smtClean="0"/>
              <a:t> Marketing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8263" y="1915001"/>
            <a:ext cx="5175907" cy="3687163"/>
          </a:xfrm>
        </p:spPr>
        <p:txBody>
          <a:bodyPr/>
          <a:lstStyle/>
          <a:p>
            <a:r>
              <a:rPr lang="sl-SI" dirty="0" smtClean="0"/>
              <a:t>Zgodovina</a:t>
            </a:r>
            <a:endParaRPr lang="sl-SI" dirty="0"/>
          </a:p>
          <a:p>
            <a:endParaRPr lang="sl-SI" sz="300" dirty="0" smtClean="0"/>
          </a:p>
          <a:p>
            <a:pPr>
              <a:spcBef>
                <a:spcPts val="1600"/>
              </a:spcBef>
              <a:buSzPct val="75000"/>
            </a:pPr>
            <a:r>
              <a:rPr lang="sl-SI" dirty="0" smtClean="0"/>
              <a:t>Funkcionalna področja</a:t>
            </a:r>
          </a:p>
          <a:p>
            <a:pPr>
              <a:spcBef>
                <a:spcPts val="1600"/>
              </a:spcBef>
              <a:buSzPct val="75000"/>
            </a:pPr>
            <a:r>
              <a:rPr lang="sl-SI" sz="2000" dirty="0" smtClean="0"/>
              <a:t>     </a:t>
            </a:r>
            <a:r>
              <a:rPr lang="sl-SI" sz="2000" dirty="0" err="1" smtClean="0"/>
              <a:t>Multikanalne</a:t>
            </a:r>
            <a:r>
              <a:rPr lang="sl-SI" sz="2000" dirty="0" smtClean="0"/>
              <a:t> kampanje</a:t>
            </a:r>
          </a:p>
          <a:p>
            <a:pPr>
              <a:spcBef>
                <a:spcPts val="1600"/>
              </a:spcBef>
              <a:buSzPct val="75000"/>
            </a:pPr>
            <a:r>
              <a:rPr lang="sl-SI" sz="2000" dirty="0" smtClean="0"/>
              <a:t>     </a:t>
            </a:r>
            <a:r>
              <a:rPr lang="sl-SI" sz="2000" dirty="0" err="1" smtClean="0"/>
              <a:t>Email</a:t>
            </a:r>
            <a:r>
              <a:rPr lang="sl-SI" sz="2000" dirty="0" smtClean="0"/>
              <a:t> marketing</a:t>
            </a:r>
          </a:p>
          <a:p>
            <a:pPr>
              <a:spcBef>
                <a:spcPts val="1600"/>
              </a:spcBef>
              <a:buSzPct val="75000"/>
            </a:pPr>
            <a:r>
              <a:rPr lang="sl-SI" sz="2000" dirty="0" smtClean="0"/>
              <a:t>     Marketinške strani in forme</a:t>
            </a:r>
          </a:p>
          <a:p>
            <a:pPr>
              <a:spcBef>
                <a:spcPts val="1600"/>
              </a:spcBef>
              <a:buSzPct val="75000"/>
            </a:pPr>
            <a:r>
              <a:rPr lang="sl-SI" sz="2000" dirty="0" smtClean="0"/>
              <a:t>     Organizacija in vodenje dogodkov</a:t>
            </a:r>
          </a:p>
          <a:p>
            <a:pPr>
              <a:spcBef>
                <a:spcPts val="1600"/>
              </a:spcBef>
              <a:buSzPct val="75000"/>
            </a:pPr>
            <a:r>
              <a:rPr lang="sl-SI" sz="2000" dirty="0" smtClean="0"/>
              <a:t>     Nadzorne plošče in poročila</a:t>
            </a:r>
            <a:endParaRPr lang="sl-SI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8890" y="2237101"/>
            <a:ext cx="5837896" cy="2663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72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Dynamics 365 </a:t>
            </a:r>
            <a:r>
              <a:rPr lang="sl-SI" dirty="0" err="1" smtClean="0"/>
              <a:t>for</a:t>
            </a:r>
            <a:r>
              <a:rPr lang="sl-SI" dirty="0" smtClean="0"/>
              <a:t> Marketing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8263" y="2049225"/>
            <a:ext cx="6153370" cy="2582245"/>
          </a:xfrm>
        </p:spPr>
        <p:txBody>
          <a:bodyPr/>
          <a:lstStyle/>
          <a:p>
            <a:endParaRPr lang="sl-SI" dirty="0" smtClean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err="1" smtClean="0"/>
              <a:t>Ciljajnje</a:t>
            </a:r>
            <a:r>
              <a:rPr lang="sl-SI" dirty="0" smtClean="0"/>
              <a:t> ključnega občinstvo</a:t>
            </a:r>
            <a:endParaRPr lang="sl-SI" dirty="0">
              <a:solidFill>
                <a:srgbClr val="000000"/>
              </a:solidFill>
              <a:cs typeface="Segoe UI Light"/>
            </a:endParaRPr>
          </a:p>
          <a:p>
            <a:pPr>
              <a:spcBef>
                <a:spcPts val="1600"/>
              </a:spcBef>
              <a:buSzPct val="75000"/>
            </a:pPr>
            <a:r>
              <a:rPr lang="sl-SI" sz="2400" dirty="0"/>
              <a:t> </a:t>
            </a:r>
            <a:r>
              <a:rPr lang="sl-SI" sz="2400" dirty="0" smtClean="0"/>
              <a:t>  </a:t>
            </a:r>
            <a:r>
              <a:rPr lang="sl-SI" sz="2000" dirty="0" smtClean="0"/>
              <a:t>Sledenje vsem deležnikom na enem mestu</a:t>
            </a:r>
            <a:endParaRPr lang="sl-SI" sz="2000" dirty="0"/>
          </a:p>
          <a:p>
            <a:pPr>
              <a:spcBef>
                <a:spcPts val="1600"/>
              </a:spcBef>
              <a:buSzPct val="75000"/>
            </a:pPr>
            <a:r>
              <a:rPr lang="sl-SI" sz="2000" dirty="0" smtClean="0"/>
              <a:t>    Dinamični segmenti</a:t>
            </a:r>
            <a:endParaRPr lang="sl-SI" sz="2000" dirty="0"/>
          </a:p>
          <a:p>
            <a:pPr>
              <a:spcBef>
                <a:spcPts val="1600"/>
              </a:spcBef>
              <a:buSzPct val="75000"/>
            </a:pPr>
            <a:r>
              <a:rPr lang="sl-SI" sz="2000" dirty="0" smtClean="0"/>
              <a:t>    Dnevniki strank</a:t>
            </a:r>
            <a:endParaRPr lang="en-US" sz="2000" dirty="0">
              <a:solidFill>
                <a:srgbClr val="000000"/>
              </a:solidFill>
              <a:cs typeface="Segoe UI Ligh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43E1BE2-4D58-446E-93CC-F9D5308142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951"/>
          <a:stretch/>
        </p:blipFill>
        <p:spPr>
          <a:xfrm>
            <a:off x="5916054" y="3663929"/>
            <a:ext cx="4903598" cy="3008340"/>
          </a:xfrm>
          <a:prstGeom prst="rect">
            <a:avLst/>
          </a:prstGeom>
          <a:solidFill>
            <a:srgbClr val="FFFFFF"/>
          </a:solidFill>
          <a:ln>
            <a:solidFill>
              <a:srgbClr val="FFFFFF">
                <a:lumMod val="85000"/>
              </a:srgbClr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5FAA746-9833-4232-B0FE-535A3DE0A8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4633" y="3340347"/>
            <a:ext cx="3894410" cy="2389209"/>
          </a:xfrm>
          <a:prstGeom prst="rect">
            <a:avLst/>
          </a:prstGeom>
          <a:solidFill>
            <a:srgbClr val="FFFFFF"/>
          </a:solidFill>
          <a:ln>
            <a:solidFill>
              <a:srgbClr val="FFFFFF">
                <a:lumMod val="85000"/>
              </a:srgbClr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1633" y="1011198"/>
            <a:ext cx="4831704" cy="303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15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Dynamics 365 </a:t>
            </a:r>
            <a:r>
              <a:rPr lang="sl-SI" dirty="0" err="1" smtClean="0"/>
              <a:t>for</a:t>
            </a:r>
            <a:r>
              <a:rPr lang="sl-SI" dirty="0" smtClean="0"/>
              <a:t> Marketing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8263" y="2226222"/>
            <a:ext cx="5404507" cy="3237809"/>
          </a:xfrm>
        </p:spPr>
        <p:txBody>
          <a:bodyPr/>
          <a:lstStyle/>
          <a:p>
            <a:endParaRPr lang="sl-SI" dirty="0" smtClean="0"/>
          </a:p>
          <a:p>
            <a:r>
              <a:rPr lang="sl-SI" dirty="0" err="1" smtClean="0"/>
              <a:t>Multi</a:t>
            </a:r>
            <a:r>
              <a:rPr lang="sl-SI" dirty="0" smtClean="0"/>
              <a:t>-kanalne kampanje</a:t>
            </a:r>
            <a:endParaRPr lang="sl-SI" dirty="0"/>
          </a:p>
          <a:p>
            <a:r>
              <a:rPr lang="sl-SI" sz="2400" dirty="0" smtClean="0"/>
              <a:t>   </a:t>
            </a:r>
            <a:r>
              <a:rPr lang="sl-SI" sz="2000" dirty="0" smtClean="0"/>
              <a:t>Povleci/odloži dizajn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 Oblikovanje gledanih vsebin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 Avtomatizacija dogodkov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 Vpogledi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 Vizualizacija dnevnikov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 </a:t>
            </a:r>
            <a:endParaRPr lang="sl-SI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3521" y="2303982"/>
            <a:ext cx="5668166" cy="332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6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Dynamics 365 </a:t>
            </a:r>
            <a:r>
              <a:rPr lang="sl-SI" dirty="0" err="1" smtClean="0"/>
              <a:t>for</a:t>
            </a:r>
            <a:r>
              <a:rPr lang="sl-SI" dirty="0" smtClean="0"/>
              <a:t> Marketing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8263" y="2001929"/>
            <a:ext cx="5814410" cy="3090077"/>
          </a:xfrm>
        </p:spPr>
        <p:txBody>
          <a:bodyPr/>
          <a:lstStyle/>
          <a:p>
            <a:endParaRPr lang="sl-SI" dirty="0"/>
          </a:p>
          <a:p>
            <a:r>
              <a:rPr lang="sl-SI" dirty="0" smtClean="0"/>
              <a:t>Urejevalniki vsebin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Številne predloge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html urejevalnik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vgrajeni zemljevidi in ‚</a:t>
            </a:r>
            <a:r>
              <a:rPr lang="sl-SI" sz="2000" dirty="0" err="1" smtClean="0"/>
              <a:t>heatmaps</a:t>
            </a:r>
            <a:r>
              <a:rPr lang="sl-SI" sz="2000" dirty="0" smtClean="0"/>
              <a:t>‘</a:t>
            </a:r>
          </a:p>
          <a:p>
            <a:endParaRPr lang="sl-SI" dirty="0"/>
          </a:p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8672" y="1244711"/>
            <a:ext cx="4656762" cy="251243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5317" y="2999924"/>
            <a:ext cx="4684422" cy="316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23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2135" y="2611059"/>
            <a:ext cx="4681167" cy="3572925"/>
          </a:xfrm>
          <a:prstGeom prst="rect">
            <a:avLst/>
          </a:prstGeom>
        </p:spPr>
      </p:pic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Dynamics 365 </a:t>
            </a:r>
            <a:r>
              <a:rPr lang="sl-SI" dirty="0" err="1" smtClean="0"/>
              <a:t>for</a:t>
            </a:r>
            <a:r>
              <a:rPr lang="sl-SI" dirty="0" smtClean="0"/>
              <a:t> Marketing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8263" y="2001929"/>
            <a:ext cx="5814410" cy="3828740"/>
          </a:xfrm>
        </p:spPr>
        <p:txBody>
          <a:bodyPr/>
          <a:lstStyle/>
          <a:p>
            <a:endParaRPr lang="sl-SI" dirty="0"/>
          </a:p>
          <a:p>
            <a:r>
              <a:rPr lang="sl-SI" dirty="0" smtClean="0"/>
              <a:t>Vodenje možnih strank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Kombinirani prodajni in marketinški lijak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Kreiranje ciljne strani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Pravila točkovanja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Vizualizacija pravil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Vgrajena analitika</a:t>
            </a:r>
          </a:p>
          <a:p>
            <a:endParaRPr lang="sl-SI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5774" y="1620328"/>
            <a:ext cx="4297016" cy="1729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56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Dynamics 365 </a:t>
            </a:r>
            <a:r>
              <a:rPr lang="sl-SI" dirty="0" err="1" smtClean="0"/>
              <a:t>for</a:t>
            </a:r>
            <a:r>
              <a:rPr lang="sl-SI" dirty="0" smtClean="0"/>
              <a:t> Marketing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8263" y="2001929"/>
            <a:ext cx="5814410" cy="4198072"/>
          </a:xfrm>
        </p:spPr>
        <p:txBody>
          <a:bodyPr/>
          <a:lstStyle/>
          <a:p>
            <a:endParaRPr lang="sl-SI" dirty="0"/>
          </a:p>
          <a:p>
            <a:r>
              <a:rPr lang="sl-SI" dirty="0" smtClean="0"/>
              <a:t>Organizacija dogodkov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</a:t>
            </a:r>
            <a:r>
              <a:rPr lang="sl-SI" sz="2000" dirty="0" err="1" smtClean="0"/>
              <a:t>Webinarji</a:t>
            </a:r>
            <a:r>
              <a:rPr lang="sl-SI" sz="2000" dirty="0" smtClean="0"/>
              <a:t> in konference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Vodenje agende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Portal za udeležence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Registracija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Koledarji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Mobilna aplikacija (</a:t>
            </a:r>
            <a:r>
              <a:rPr lang="sl-SI" sz="2000" dirty="0" err="1" smtClean="0"/>
              <a:t>preview</a:t>
            </a:r>
            <a:r>
              <a:rPr lang="sl-SI" sz="2000" dirty="0"/>
              <a:t>)</a:t>
            </a:r>
            <a:endParaRPr lang="sl-SI" sz="2000" dirty="0" smtClean="0"/>
          </a:p>
          <a:p>
            <a:endParaRPr lang="sl-SI" dirty="0"/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A9EAB9-9AE3-423F-BF89-C42DDE3477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b="-2104"/>
          <a:stretch/>
        </p:blipFill>
        <p:spPr>
          <a:xfrm>
            <a:off x="5178917" y="1532019"/>
            <a:ext cx="5684000" cy="3552539"/>
          </a:xfrm>
          <a:prstGeom prst="rect">
            <a:avLst/>
          </a:prstGeom>
          <a:solidFill>
            <a:srgbClr val="FFFFFF"/>
          </a:solidFill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2688" y="3028993"/>
            <a:ext cx="4288435" cy="300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32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Dynamics 365 </a:t>
            </a:r>
            <a:r>
              <a:rPr lang="sl-SI" dirty="0" err="1" smtClean="0"/>
              <a:t>for</a:t>
            </a:r>
            <a:r>
              <a:rPr lang="sl-SI" dirty="0" smtClean="0"/>
              <a:t> Marketing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8263" y="2230528"/>
            <a:ext cx="5404507" cy="2835648"/>
          </a:xfrm>
        </p:spPr>
        <p:txBody>
          <a:bodyPr/>
          <a:lstStyle/>
          <a:p>
            <a:endParaRPr lang="sl-SI" dirty="0" smtClean="0"/>
          </a:p>
          <a:p>
            <a:r>
              <a:rPr lang="sl-SI" dirty="0" smtClean="0"/>
              <a:t>Napredna administracija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    </a:t>
            </a:r>
          </a:p>
          <a:p>
            <a:r>
              <a:rPr lang="sl-SI" sz="2000" dirty="0"/>
              <a:t> </a:t>
            </a:r>
            <a:r>
              <a:rPr lang="sl-SI" sz="2000" dirty="0" smtClean="0"/>
              <a:t>      Poenostavljeno/vodeno </a:t>
            </a:r>
            <a:r>
              <a:rPr lang="sl-SI" sz="2000" dirty="0"/>
              <a:t>urejanje</a:t>
            </a:r>
          </a:p>
          <a:p>
            <a:pPr>
              <a:spcBef>
                <a:spcPts val="1600"/>
              </a:spcBef>
              <a:buSzPct val="75000"/>
            </a:pPr>
            <a:r>
              <a:rPr lang="sl-SI" sz="2000" dirty="0" smtClean="0"/>
              <a:t>       Uporaba </a:t>
            </a:r>
            <a:r>
              <a:rPr lang="sl-SI" sz="2000" dirty="0"/>
              <a:t>čarovnika</a:t>
            </a:r>
          </a:p>
          <a:p>
            <a:pPr>
              <a:spcBef>
                <a:spcPts val="1600"/>
              </a:spcBef>
              <a:buSzPct val="75000"/>
            </a:pP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6677" y="1655420"/>
            <a:ext cx="5830912" cy="401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32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579648"/>
            <a:ext cx="4161981" cy="553998"/>
          </a:xfrm>
        </p:spPr>
        <p:txBody>
          <a:bodyPr/>
          <a:lstStyle/>
          <a:p>
            <a:r>
              <a:rPr lang="sl-SI" dirty="0" smtClean="0"/>
              <a:t>4. GDPR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615553"/>
          </a:xfrm>
        </p:spPr>
        <p:txBody>
          <a:bodyPr/>
          <a:lstStyle/>
          <a:p>
            <a:r>
              <a:rPr lang="sl-SI" dirty="0" smtClean="0"/>
              <a:t>Številna orodja za pomoč pri doseganju skladnosti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1586" y="3996560"/>
            <a:ext cx="1724149" cy="10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4659" y="2128579"/>
            <a:ext cx="3258005" cy="1714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89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GDPR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8263" y="2001929"/>
            <a:ext cx="5814410" cy="3533275"/>
          </a:xfrm>
        </p:spPr>
        <p:txBody>
          <a:bodyPr/>
          <a:lstStyle/>
          <a:p>
            <a:endParaRPr lang="sl-SI" dirty="0"/>
          </a:p>
          <a:p>
            <a:r>
              <a:rPr lang="sl-SI" dirty="0" smtClean="0"/>
              <a:t>Varnostne vloge / varovana polja</a:t>
            </a:r>
          </a:p>
          <a:p>
            <a:r>
              <a:rPr lang="sl-SI" dirty="0" smtClean="0"/>
              <a:t>Microsoft </a:t>
            </a:r>
            <a:r>
              <a:rPr lang="sl-SI" dirty="0" err="1" smtClean="0"/>
              <a:t>TrustCenter</a:t>
            </a:r>
            <a:endParaRPr lang="sl-SI" dirty="0" smtClean="0"/>
          </a:p>
          <a:p>
            <a:r>
              <a:rPr lang="sl-SI" dirty="0" err="1" smtClean="0"/>
              <a:t>Compliance</a:t>
            </a:r>
            <a:r>
              <a:rPr lang="sl-SI" dirty="0" smtClean="0"/>
              <a:t> Manager</a:t>
            </a:r>
          </a:p>
          <a:p>
            <a:r>
              <a:rPr lang="sl-SI" dirty="0" smtClean="0"/>
              <a:t>eDiscovery</a:t>
            </a:r>
          </a:p>
          <a:p>
            <a:endParaRPr lang="sl-SI" dirty="0"/>
          </a:p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2941" y="467592"/>
            <a:ext cx="3697137" cy="222708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3722" y="2467814"/>
            <a:ext cx="4290810" cy="25184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2435" y="937988"/>
            <a:ext cx="1800476" cy="9812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3941" y="4340532"/>
            <a:ext cx="6546593" cy="15323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33674" y="5255367"/>
            <a:ext cx="2313360" cy="84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11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GDPR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9863" y="920811"/>
            <a:ext cx="9643526" cy="5320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64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025650"/>
            <a:ext cx="5432320" cy="1107996"/>
          </a:xfrm>
        </p:spPr>
        <p:txBody>
          <a:bodyPr/>
          <a:lstStyle/>
          <a:p>
            <a:r>
              <a:rPr lang="sl-SI" dirty="0" smtClean="0"/>
              <a:t>5. Razširjeno, prenovljeno razvojno okolje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622282" cy="2031325"/>
          </a:xfrm>
        </p:spPr>
        <p:txBody>
          <a:bodyPr/>
          <a:lstStyle/>
          <a:p>
            <a:r>
              <a:rPr lang="en-GB" dirty="0"/>
              <a:t>Dynamics 365 Customer Engagement Developer </a:t>
            </a:r>
            <a:r>
              <a:rPr lang="en-GB" dirty="0" smtClean="0"/>
              <a:t>Guide</a:t>
            </a:r>
            <a:endParaRPr lang="sl-SI" dirty="0" smtClean="0"/>
          </a:p>
          <a:p>
            <a:endParaRPr lang="sl-SI" dirty="0"/>
          </a:p>
          <a:p>
            <a:r>
              <a:rPr lang="sl-SI" dirty="0" err="1" smtClean="0"/>
              <a:t>PowerApps</a:t>
            </a:r>
            <a:endParaRPr lang="sl-SI" dirty="0" smtClean="0"/>
          </a:p>
          <a:p>
            <a:r>
              <a:rPr lang="sl-SI" dirty="0" err="1" smtClean="0"/>
              <a:t>Canvas</a:t>
            </a:r>
            <a:r>
              <a:rPr lang="sl-SI" dirty="0"/>
              <a:t> </a:t>
            </a:r>
            <a:r>
              <a:rPr lang="sl-SI" dirty="0" err="1" smtClean="0"/>
              <a:t>apps</a:t>
            </a:r>
            <a:r>
              <a:rPr lang="sl-SI" dirty="0" smtClean="0"/>
              <a:t> (</a:t>
            </a:r>
            <a:r>
              <a:rPr lang="en-GB" dirty="0"/>
              <a:t>WYSIWYG screen design </a:t>
            </a:r>
            <a:r>
              <a:rPr lang="sl-SI" dirty="0" smtClean="0"/>
              <a:t>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6520" y="659875"/>
            <a:ext cx="5506175" cy="42061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0761" y="3133646"/>
            <a:ext cx="3471934" cy="3009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58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025650"/>
            <a:ext cx="4965262" cy="1107996"/>
          </a:xfrm>
        </p:spPr>
        <p:txBody>
          <a:bodyPr/>
          <a:lstStyle/>
          <a:p>
            <a:r>
              <a:rPr lang="sl-SI" dirty="0" smtClean="0"/>
              <a:t>6. Napredna integracija podatkov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/>
          <a:p>
            <a:r>
              <a:rPr lang="sl-SI" dirty="0" smtClean="0"/>
              <a:t>Data </a:t>
            </a:r>
            <a:r>
              <a:rPr lang="sl-SI" dirty="0" err="1" smtClean="0"/>
              <a:t>Integration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6531" y="1376239"/>
            <a:ext cx="5809594" cy="4085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3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579648"/>
            <a:ext cx="4161981" cy="553998"/>
          </a:xfrm>
        </p:spPr>
        <p:txBody>
          <a:bodyPr/>
          <a:lstStyle/>
          <a:p>
            <a:r>
              <a:rPr lang="sl-SI" dirty="0" smtClean="0"/>
              <a:t>7. Vgrajeni </a:t>
            </a:r>
            <a:r>
              <a:rPr lang="sl-SI" dirty="0" err="1" smtClean="0"/>
              <a:t>PowerBI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 smtClean="0"/>
              <a:t>Embeded</a:t>
            </a:r>
            <a:r>
              <a:rPr lang="sl-SI" dirty="0" smtClean="0"/>
              <a:t> </a:t>
            </a:r>
            <a:r>
              <a:rPr lang="sl-SI" dirty="0" err="1" smtClean="0"/>
              <a:t>PowerBI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5539" y="1292408"/>
            <a:ext cx="4569195" cy="25744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7974" y="3133646"/>
            <a:ext cx="1494786" cy="30005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9849" y="4005112"/>
            <a:ext cx="3286151" cy="1990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3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579648"/>
            <a:ext cx="4161981" cy="553998"/>
          </a:xfrm>
        </p:spPr>
        <p:txBody>
          <a:bodyPr/>
          <a:lstStyle/>
          <a:p>
            <a:r>
              <a:rPr lang="sl-SI" dirty="0" smtClean="0"/>
              <a:t>8. ERP v oblaku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smtClean="0"/>
              <a:t>Dynamics 365 Business Central (!)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8370" y="2425192"/>
            <a:ext cx="5241287" cy="315580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59866" y="922507"/>
            <a:ext cx="1009791" cy="100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74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sl-SI" dirty="0" smtClean="0"/>
              <a:t>Kratek d</a:t>
            </a:r>
            <a:r>
              <a:rPr lang="en-US" dirty="0" smtClean="0"/>
              <a:t>emo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sl-SI" dirty="0" smtClean="0"/>
              <a:t>Matjaž Jug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0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282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90F116-B58F-4255-B05B-DA3808E0E5C6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630a2e83-186a-4a0f-ab27-bee8a8096abc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3816</TotalTime>
  <Words>1475</Words>
  <Application>Microsoft Office PowerPoint</Application>
  <PresentationFormat>Widescreen</PresentationFormat>
  <Paragraphs>228</Paragraphs>
  <Slides>37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Arial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Novosti v Microsoft Dynamics 365,  verzija 9.0 in 9.0.2</vt:lpstr>
      <vt:lpstr>CRM Online &gt; Dynamics 365 oktober 2016</vt:lpstr>
      <vt:lpstr> </vt:lpstr>
      <vt:lpstr>Kaj je prinesla verzija 9.0? oktober 2017</vt:lpstr>
      <vt:lpstr>1. Poenoteni uporabniški vmesnik</vt:lpstr>
      <vt:lpstr>2. Časovnica aktivnosti</vt:lpstr>
      <vt:lpstr>3. LinkedIn navigator za prodajo</vt:lpstr>
      <vt:lpstr>4. Virtualne Entitete</vt:lpstr>
      <vt:lpstr>5. Prenova spletnega odjemalca</vt:lpstr>
      <vt:lpstr>6. Storitveno središče za stranke</vt:lpstr>
      <vt:lpstr>7. Večizborna opcijska  polja</vt:lpstr>
      <vt:lpstr>8. Sledenje aktivnostim</vt:lpstr>
      <vt:lpstr>9. Dynamics 365 for Talents</vt:lpstr>
      <vt:lpstr>10. Razširitev procesov za/na zunanje vire</vt:lpstr>
      <vt:lpstr>11. Vgradnja procesov za/na zunanje vire</vt:lpstr>
      <vt:lpstr>12. Vpogledi v stranke</vt:lpstr>
      <vt:lpstr>13. Organizacijski vpogledi</vt:lpstr>
      <vt:lpstr>Kaj prinaša verzija 9.02? april 2017</vt:lpstr>
      <vt:lpstr>1. App for Outlook</vt:lpstr>
      <vt:lpstr>2. Dopolnitve aplikacij na vseh področjih</vt:lpstr>
      <vt:lpstr>3. Dynamics 365 za Marketing</vt:lpstr>
      <vt:lpstr>Dynamics 365 for Marketing</vt:lpstr>
      <vt:lpstr>Dynamics 365 for Marketing</vt:lpstr>
      <vt:lpstr>Dynamics 365 for Marketing</vt:lpstr>
      <vt:lpstr>Dynamics 365 for Marketing</vt:lpstr>
      <vt:lpstr>Dynamics 365 for Marketing</vt:lpstr>
      <vt:lpstr>Dynamics 365 for Marketing</vt:lpstr>
      <vt:lpstr>Dynamics 365 for Marketing</vt:lpstr>
      <vt:lpstr>4. GDPR</vt:lpstr>
      <vt:lpstr>GDPR</vt:lpstr>
      <vt:lpstr>GDPR</vt:lpstr>
      <vt:lpstr>5. Razširjeno, prenovljeno razvojno okolje</vt:lpstr>
      <vt:lpstr>6. Napredna integracija podatkov</vt:lpstr>
      <vt:lpstr>7. Vgrajeni PowerBI</vt:lpstr>
      <vt:lpstr>8. ERP v oblaku</vt:lpstr>
      <vt:lpstr>Kratek demo</vt:lpstr>
      <vt:lpstr>PowerPoint Presentation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Matjaz Jug</dc:creator>
  <cp:keywords/>
  <dc:description/>
  <cp:lastModifiedBy>Matjaž Jug</cp:lastModifiedBy>
  <cp:revision>74</cp:revision>
  <dcterms:created xsi:type="dcterms:W3CDTF">2018-03-14T10:09:21Z</dcterms:created>
  <dcterms:modified xsi:type="dcterms:W3CDTF">2018-05-23T06:28:49Z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