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  <p:sldMasterId id="2147484671" r:id="rId6"/>
  </p:sldMasterIdLst>
  <p:notesMasterIdLst>
    <p:notesMasterId r:id="rId29"/>
  </p:notesMasterIdLst>
  <p:handoutMasterIdLst>
    <p:handoutMasterId r:id="rId30"/>
  </p:handoutMasterIdLst>
  <p:sldIdLst>
    <p:sldId id="1663" r:id="rId7"/>
    <p:sldId id="1670" r:id="rId8"/>
    <p:sldId id="1856" r:id="rId9"/>
    <p:sldId id="1857" r:id="rId10"/>
    <p:sldId id="1843" r:id="rId11"/>
    <p:sldId id="1842" r:id="rId12"/>
    <p:sldId id="1850" r:id="rId13"/>
    <p:sldId id="1844" r:id="rId14"/>
    <p:sldId id="1845" r:id="rId15"/>
    <p:sldId id="1846" r:id="rId16"/>
    <p:sldId id="1847" r:id="rId17"/>
    <p:sldId id="1848" r:id="rId18"/>
    <p:sldId id="1851" r:id="rId19"/>
    <p:sldId id="1852" r:id="rId20"/>
    <p:sldId id="1849" r:id="rId21"/>
    <p:sldId id="1854" r:id="rId22"/>
    <p:sldId id="1855" r:id="rId23"/>
    <p:sldId id="1858" r:id="rId24"/>
    <p:sldId id="1859" r:id="rId25"/>
    <p:sldId id="1860" r:id="rId26"/>
    <p:sldId id="1861" r:id="rId27"/>
    <p:sldId id="1529" r:id="rId28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663"/>
            <p14:sldId id="1670"/>
            <p14:sldId id="1856"/>
            <p14:sldId id="1857"/>
            <p14:sldId id="1843"/>
            <p14:sldId id="1842"/>
            <p14:sldId id="1850"/>
            <p14:sldId id="1844"/>
            <p14:sldId id="1845"/>
            <p14:sldId id="1846"/>
            <p14:sldId id="1847"/>
            <p14:sldId id="1848"/>
            <p14:sldId id="1851"/>
            <p14:sldId id="1852"/>
            <p14:sldId id="1849"/>
            <p14:sldId id="1854"/>
            <p14:sldId id="1855"/>
            <p14:sldId id="1858"/>
            <p14:sldId id="1859"/>
            <p14:sldId id="1860"/>
            <p14:sldId id="1861"/>
            <p14:sldId id="1529"/>
          </p14:sldIdLst>
        </p14:section>
        <p14:section name="Soft Black template" id="{888AB95E-1B7E-4E95-8F39-C5D0E8372BC2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2109" autoAdjust="0"/>
  </p:normalViewPr>
  <p:slideViewPr>
    <p:cSldViewPr snapToGrid="0">
      <p:cViewPr varScale="1">
        <p:scale>
          <a:sx n="105" d="100"/>
          <a:sy n="105" d="100"/>
        </p:scale>
        <p:origin x="78" y="312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5/23/2018 2:05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5/23/2018 2:05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21E5A7B-BB8D-4368-A182-109669521632}" type="datetime8">
              <a:rPr lang="en-US" smtClean="0"/>
              <a:t>5/23/2018 2:05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715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5/23/2018 2:05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519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5/23/2018 2:05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32914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5/23/2018 2:05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236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_rels/slideMaster3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1037203"/>
      </p:ext>
    </p:extLst>
  </p:cSld>
  <p:clrMap bg1="lt1" tx1="dk1" bg2="lt2" tx2="dk2" accent1="accent1" accent2="accent2" accent3="accent3" accent4="accent4" accent5="accent5" accent6="accent6" hlink="hlink" folHlink="folHlink"/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spcAft>
          <a:spcPts val="0"/>
        </a:spcAft>
        <a:buFont typeface="Arial" pitchFamily="34" charset="0"/>
        <a:buNone/>
        <a:defRPr lang="de-DE" sz="2400" kern="1200" smtClean="0">
          <a:solidFill>
            <a:schemeClr val="accent5"/>
          </a:solidFill>
          <a:latin typeface="+mn-lt"/>
          <a:ea typeface="Verdana" pitchFamily="34" charset="0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spcAft>
          <a:spcPts val="0"/>
        </a:spcAft>
        <a:buFont typeface="Arial" pitchFamily="34" charset="0"/>
        <a:buNone/>
        <a:defRPr lang="de-DE" sz="2000" kern="1200" smtClean="0">
          <a:solidFill>
            <a:schemeClr val="accent5"/>
          </a:solidFill>
          <a:latin typeface="+mj-lt"/>
          <a:ea typeface="Verdana" pitchFamily="34" charset="0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de-DE" sz="1800" kern="1200" smtClean="0">
          <a:solidFill>
            <a:schemeClr val="accent5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lang="de-DE" sz="1600" kern="1200" smtClean="0">
          <a:solidFill>
            <a:schemeClr val="accent5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lang="de-AT" sz="1600" kern="1200" smtClean="0">
          <a:solidFill>
            <a:schemeClr val="accent5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tk.si/urnik/predavanje/st_in_kompas_o_pravi_poti_iz/232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Relationship Id="rId5" Type="http://schemas.openxmlformats.org/officeDocument/2006/relationships/image" Target="../media/image19.tiff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8263" y="1317546"/>
            <a:ext cx="4596212" cy="2215991"/>
          </a:xfrm>
        </p:spPr>
        <p:txBody>
          <a:bodyPr/>
          <a:lstStyle/>
          <a:p>
            <a:r>
              <a:rPr lang="sl-SI" dirty="0">
                <a:hlinkClick r:id="rId3"/>
              </a:rPr>
              <a:t>S&amp;T in KOMPAS o pravi poti iz klasičnega v hibridno IT okolje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4200" y="3962400"/>
            <a:ext cx="4505385" cy="923330"/>
          </a:xfrm>
        </p:spPr>
        <p:txBody>
          <a:bodyPr/>
          <a:lstStyle/>
          <a:p>
            <a:r>
              <a:rPr lang="en-US" dirty="0"/>
              <a:t>Gorazd Zakrajšek, </a:t>
            </a:r>
            <a:r>
              <a:rPr lang="en-US" dirty="0" err="1"/>
              <a:t>Kompas</a:t>
            </a:r>
            <a:r>
              <a:rPr lang="en-US" dirty="0"/>
              <a:t> d.d. </a:t>
            </a:r>
            <a:r>
              <a:rPr lang="en-US" dirty="0" err="1"/>
              <a:t>turistična</a:t>
            </a:r>
            <a:r>
              <a:rPr lang="en-US" dirty="0"/>
              <a:t> </a:t>
            </a:r>
            <a:r>
              <a:rPr lang="en-US" dirty="0" err="1"/>
              <a:t>agencija</a:t>
            </a:r>
            <a:endParaRPr lang="en-US" dirty="0"/>
          </a:p>
          <a:p>
            <a:r>
              <a:rPr lang="en-US" dirty="0"/>
              <a:t>Jure Pečar, SNT Slovenija d.d.</a:t>
            </a:r>
          </a:p>
        </p:txBody>
      </p:sp>
    </p:spTree>
    <p:extLst>
      <p:ext uri="{BB962C8B-B14F-4D97-AF65-F5344CB8AC3E}">
        <p14:creationId xmlns:p14="http://schemas.microsoft.com/office/powerpoint/2010/main" val="2336616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 </a:t>
            </a:r>
            <a:r>
              <a:rPr lang="en-US" dirty="0" err="1" smtClean="0"/>
              <a:t>čem</a:t>
            </a:r>
            <a:r>
              <a:rPr lang="en-US" dirty="0" smtClean="0"/>
              <a:t> </a:t>
            </a:r>
            <a:r>
              <a:rPr lang="en-US" dirty="0" err="1" smtClean="0"/>
              <a:t>bova</a:t>
            </a:r>
            <a:r>
              <a:rPr lang="en-US" dirty="0" smtClean="0"/>
              <a:t> </a:t>
            </a:r>
            <a:r>
              <a:rPr lang="en-US" dirty="0" err="1" smtClean="0"/>
              <a:t>govorila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947952"/>
          </a:xfrm>
        </p:spPr>
        <p:txBody>
          <a:bodyPr/>
          <a:lstStyle/>
          <a:p>
            <a:r>
              <a:rPr lang="en-US" dirty="0" err="1" smtClean="0"/>
              <a:t>Konsolidacija</a:t>
            </a:r>
            <a:r>
              <a:rPr lang="en-US" dirty="0" smtClean="0"/>
              <a:t> IT </a:t>
            </a:r>
            <a:r>
              <a:rPr lang="en-US" dirty="0" err="1" smtClean="0"/>
              <a:t>sistema</a:t>
            </a:r>
            <a:r>
              <a:rPr lang="en-US" dirty="0" smtClean="0"/>
              <a:t> v  </a:t>
            </a:r>
            <a:r>
              <a:rPr lang="en-US" dirty="0" err="1" smtClean="0"/>
              <a:t>turistični</a:t>
            </a:r>
            <a:r>
              <a:rPr lang="en-US" dirty="0" smtClean="0"/>
              <a:t> </a:t>
            </a:r>
            <a:r>
              <a:rPr lang="en-US" dirty="0" err="1" smtClean="0"/>
              <a:t>agenciji</a:t>
            </a:r>
            <a:r>
              <a:rPr lang="en-US" dirty="0" smtClean="0"/>
              <a:t> </a:t>
            </a:r>
            <a:r>
              <a:rPr lang="en-US" dirty="0" err="1" smtClean="0"/>
              <a:t>Kompas</a:t>
            </a:r>
            <a:endParaRPr lang="en-US" dirty="0" smtClean="0"/>
          </a:p>
          <a:p>
            <a:r>
              <a:rPr lang="en-US" dirty="0" err="1" smtClean="0"/>
              <a:t>Performančni</a:t>
            </a:r>
            <a:r>
              <a:rPr lang="en-US" dirty="0" smtClean="0"/>
              <a:t> </a:t>
            </a:r>
            <a:r>
              <a:rPr lang="en-US" dirty="0" err="1" smtClean="0"/>
              <a:t>nadzor</a:t>
            </a:r>
            <a:r>
              <a:rPr lang="en-US" dirty="0" smtClean="0"/>
              <a:t> </a:t>
            </a:r>
            <a:r>
              <a:rPr lang="en-US" dirty="0" err="1" smtClean="0"/>
              <a:t>delovanja</a:t>
            </a:r>
            <a:r>
              <a:rPr lang="en-US" dirty="0" smtClean="0"/>
              <a:t> IT </a:t>
            </a:r>
            <a:r>
              <a:rPr lang="en-US" dirty="0" err="1" smtClean="0"/>
              <a:t>sistema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706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6728795"/>
            <a:ext cx="5348055" cy="12522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957" y="18352"/>
            <a:ext cx="5143500" cy="514350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7944" y="2437782"/>
            <a:ext cx="1141685" cy="56544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138" y="3720281"/>
            <a:ext cx="1569486" cy="1569486"/>
          </a:xfrm>
          <a:prstGeom prst="rect">
            <a:avLst/>
          </a:prstGeom>
        </p:spPr>
      </p:pic>
      <p:sp>
        <p:nvSpPr>
          <p:cNvPr id="24" name="Subtitle 2"/>
          <p:cNvSpPr txBox="1">
            <a:spLocks/>
          </p:cNvSpPr>
          <p:nvPr/>
        </p:nvSpPr>
        <p:spPr>
          <a:xfrm>
            <a:off x="6989533" y="4094426"/>
            <a:ext cx="1568558" cy="93540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367">
              <a:lnSpc>
                <a:spcPct val="100000"/>
              </a:lnSpc>
              <a:spcBef>
                <a:spcPts val="0"/>
              </a:spcBef>
              <a:defRPr/>
            </a:pPr>
            <a:r>
              <a:rPr lang="sl-SI" sz="3600" noProof="1">
                <a:solidFill>
                  <a:prstClr val="white"/>
                </a:solidFill>
              </a:rPr>
              <a:t>250+</a:t>
            </a:r>
            <a:br>
              <a:rPr lang="sl-SI" sz="3600" noProof="1">
                <a:solidFill>
                  <a:prstClr val="white"/>
                </a:solidFill>
              </a:rPr>
            </a:br>
            <a:r>
              <a:rPr lang="sl-SI" sz="1400" noProof="1">
                <a:solidFill>
                  <a:prstClr val="white"/>
                </a:solidFill>
              </a:rPr>
              <a:t>IT projektov letno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887" y="2054771"/>
            <a:ext cx="1569484" cy="1569485"/>
          </a:xfrm>
          <a:prstGeom prst="rect">
            <a:avLst/>
          </a:prstGeom>
        </p:spPr>
      </p:pic>
      <p:sp>
        <p:nvSpPr>
          <p:cNvPr id="60" name="Subtitle 2"/>
          <p:cNvSpPr txBox="1">
            <a:spLocks/>
          </p:cNvSpPr>
          <p:nvPr/>
        </p:nvSpPr>
        <p:spPr>
          <a:xfrm>
            <a:off x="1943887" y="2521323"/>
            <a:ext cx="1568558" cy="636379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l-SI" sz="3200" noProof="1"/>
              <a:t>S&amp;T</a:t>
            </a:r>
            <a:br>
              <a:rPr lang="sl-SI" sz="3200" noProof="1"/>
            </a:br>
            <a:r>
              <a:rPr lang="sl-SI" sz="1600" noProof="1"/>
              <a:t>Slovenija</a:t>
            </a: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120" y="3718910"/>
            <a:ext cx="1569486" cy="1569486"/>
          </a:xfrm>
          <a:prstGeom prst="rect">
            <a:avLst/>
          </a:prstGeom>
        </p:spPr>
      </p:pic>
      <p:sp>
        <p:nvSpPr>
          <p:cNvPr id="64" name="Subtitle 2"/>
          <p:cNvSpPr txBox="1">
            <a:spLocks/>
          </p:cNvSpPr>
          <p:nvPr/>
        </p:nvSpPr>
        <p:spPr>
          <a:xfrm>
            <a:off x="1964920" y="4098047"/>
            <a:ext cx="1568558" cy="632177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367">
              <a:lnSpc>
                <a:spcPct val="100000"/>
              </a:lnSpc>
              <a:spcBef>
                <a:spcPts val="0"/>
              </a:spcBef>
              <a:defRPr/>
            </a:pPr>
            <a:r>
              <a:rPr lang="sl-SI" sz="3600" noProof="1"/>
              <a:t>27</a:t>
            </a:r>
            <a:r>
              <a:rPr lang="sl-SI" sz="1800" noProof="1"/>
              <a:t/>
            </a:r>
            <a:br>
              <a:rPr lang="sl-SI" sz="1800" noProof="1"/>
            </a:br>
            <a:r>
              <a:rPr lang="sl-SI" sz="1400" noProof="1"/>
              <a:t>let izkušenj na področju IT</a:t>
            </a:r>
            <a:endParaRPr lang="sl-SI" sz="1600" noProof="1"/>
          </a:p>
          <a:p>
            <a:pPr>
              <a:spcBef>
                <a:spcPts val="0"/>
              </a:spcBef>
            </a:pPr>
            <a:endParaRPr lang="sl-SI" sz="1400" noProof="1">
              <a:solidFill>
                <a:schemeClr val="bg1"/>
              </a:solidFill>
            </a:endParaRPr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835" y="2060201"/>
            <a:ext cx="1569484" cy="1569485"/>
          </a:xfrm>
          <a:prstGeom prst="rect">
            <a:avLst/>
          </a:prstGeom>
        </p:spPr>
      </p:pic>
      <p:sp>
        <p:nvSpPr>
          <p:cNvPr id="66" name="Subtitle 2"/>
          <p:cNvSpPr txBox="1">
            <a:spLocks/>
          </p:cNvSpPr>
          <p:nvPr/>
        </p:nvSpPr>
        <p:spPr>
          <a:xfrm>
            <a:off x="3598397" y="2526752"/>
            <a:ext cx="1568558" cy="908724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sl-SI" sz="3200" noProof="1">
                <a:solidFill>
                  <a:srgbClr val="004F80"/>
                </a:solidFill>
              </a:rPr>
              <a:t>31+</a:t>
            </a:r>
            <a:r>
              <a:rPr lang="en-GB" sz="3200" noProof="1">
                <a:solidFill>
                  <a:srgbClr val="004F80"/>
                </a:solidFill>
              </a:rPr>
              <a:t/>
            </a:r>
            <a:br>
              <a:rPr lang="en-GB" sz="3200" noProof="1">
                <a:solidFill>
                  <a:srgbClr val="004F80"/>
                </a:solidFill>
              </a:rPr>
            </a:br>
            <a:r>
              <a:rPr lang="it-IT" sz="1400" noProof="1">
                <a:solidFill>
                  <a:srgbClr val="004F80"/>
                </a:solidFill>
              </a:rPr>
              <a:t>M € prometa</a:t>
            </a:r>
            <a:br>
              <a:rPr lang="it-IT" sz="1400" noProof="1">
                <a:solidFill>
                  <a:srgbClr val="004F80"/>
                </a:solidFill>
              </a:rPr>
            </a:br>
            <a:r>
              <a:rPr lang="it-IT" sz="1400" noProof="1">
                <a:solidFill>
                  <a:srgbClr val="004F80"/>
                </a:solidFill>
              </a:rPr>
              <a:t>v letu 2017</a:t>
            </a:r>
            <a:endParaRPr lang="sl-SI" sz="1400" noProof="1">
              <a:solidFill>
                <a:srgbClr val="004F80"/>
              </a:solidFill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499" y="2051520"/>
            <a:ext cx="1569486" cy="1569486"/>
          </a:xfrm>
          <a:prstGeom prst="rect">
            <a:avLst/>
          </a:prstGeom>
        </p:spPr>
      </p:pic>
      <p:sp>
        <p:nvSpPr>
          <p:cNvPr id="68" name="Subtitle 2"/>
          <p:cNvSpPr txBox="1">
            <a:spLocks/>
          </p:cNvSpPr>
          <p:nvPr/>
        </p:nvSpPr>
        <p:spPr>
          <a:xfrm>
            <a:off x="5313894" y="2518073"/>
            <a:ext cx="1568558" cy="63917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l-SI" sz="3200" noProof="1"/>
              <a:t>1,8+</a:t>
            </a:r>
            <a:r>
              <a:rPr lang="en-GB" sz="3600" noProof="1"/>
              <a:t/>
            </a:r>
            <a:br>
              <a:rPr lang="en-GB" sz="3600" noProof="1"/>
            </a:br>
            <a:r>
              <a:rPr lang="en-GB" sz="1400" noProof="1"/>
              <a:t>M € </a:t>
            </a:r>
            <a:r>
              <a:rPr lang="sl-SI" sz="1400" noProof="1"/>
              <a:t>čistega poslovnega izida</a:t>
            </a:r>
            <a:endParaRPr lang="en-GB" sz="1400" noProof="1"/>
          </a:p>
          <a:p>
            <a:endParaRPr lang="sl-SI" sz="1600" noProof="1">
              <a:solidFill>
                <a:schemeClr val="bg1"/>
              </a:solidFill>
            </a:endParaRPr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469" y="3718628"/>
            <a:ext cx="1569486" cy="1569486"/>
          </a:xfrm>
          <a:prstGeom prst="rect">
            <a:avLst/>
          </a:prstGeom>
        </p:spPr>
      </p:pic>
      <p:sp>
        <p:nvSpPr>
          <p:cNvPr id="70" name="Subtitle 2"/>
          <p:cNvSpPr txBox="1">
            <a:spLocks/>
          </p:cNvSpPr>
          <p:nvPr/>
        </p:nvSpPr>
        <p:spPr>
          <a:xfrm>
            <a:off x="3503713" y="4097764"/>
            <a:ext cx="1710553" cy="972476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367">
              <a:lnSpc>
                <a:spcPct val="100000"/>
              </a:lnSpc>
              <a:spcBef>
                <a:spcPts val="0"/>
              </a:spcBef>
              <a:defRPr/>
            </a:pPr>
            <a:r>
              <a:rPr lang="sl-SI" sz="3600" noProof="1">
                <a:solidFill>
                  <a:prstClr val="white"/>
                </a:solidFill>
              </a:rPr>
              <a:t>200+</a:t>
            </a:r>
            <a:br>
              <a:rPr lang="sl-SI" sz="3600" noProof="1">
                <a:solidFill>
                  <a:prstClr val="white"/>
                </a:solidFill>
              </a:rPr>
            </a:br>
            <a:r>
              <a:rPr lang="sl-SI" sz="1400" noProof="1">
                <a:solidFill>
                  <a:prstClr val="white"/>
                </a:solidFill>
              </a:rPr>
              <a:t>vrhunskih</a:t>
            </a:r>
            <a:br>
              <a:rPr lang="sl-SI" sz="1400" noProof="1">
                <a:solidFill>
                  <a:prstClr val="white"/>
                </a:solidFill>
              </a:rPr>
            </a:br>
            <a:r>
              <a:rPr lang="sl-SI" sz="1400" noProof="1">
                <a:solidFill>
                  <a:prstClr val="white"/>
                </a:solidFill>
              </a:rPr>
              <a:t>strokovnjakov</a:t>
            </a:r>
            <a:endParaRPr lang="sl-SI" sz="1600" noProof="1">
              <a:solidFill>
                <a:prstClr val="white"/>
              </a:solidFill>
            </a:endParaRP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836" y="3720281"/>
            <a:ext cx="1569486" cy="1569486"/>
          </a:xfrm>
          <a:prstGeom prst="rect">
            <a:avLst/>
          </a:prstGeom>
        </p:spPr>
      </p:pic>
      <p:sp>
        <p:nvSpPr>
          <p:cNvPr id="72" name="Subtitle 2"/>
          <p:cNvSpPr txBox="1">
            <a:spLocks/>
          </p:cNvSpPr>
          <p:nvPr/>
        </p:nvSpPr>
        <p:spPr>
          <a:xfrm>
            <a:off x="5270760" y="4094426"/>
            <a:ext cx="1712425" cy="63497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noProof="1" smtClean="0"/>
              <a:t>14</a:t>
            </a:r>
            <a:r>
              <a:rPr lang="sl-SI" sz="3200" noProof="1" smtClean="0"/>
              <a:t>+</a:t>
            </a:r>
            <a:r>
              <a:rPr lang="en-GB" sz="1400" noProof="1"/>
              <a:t/>
            </a:r>
            <a:br>
              <a:rPr lang="en-GB" sz="1400" noProof="1"/>
            </a:br>
            <a:r>
              <a:rPr lang="en-US" sz="1400" noProof="1" smtClean="0"/>
              <a:t>MCSE strokovnjakov</a:t>
            </a:r>
            <a:endParaRPr lang="en-GB" sz="1400" noProof="1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Predstavitev</a:t>
            </a:r>
            <a:r>
              <a:rPr lang="en-US" dirty="0"/>
              <a:t> SNT </a:t>
            </a:r>
            <a:endParaRPr lang="sl-SI" dirty="0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9552" y="3718628"/>
            <a:ext cx="1569486" cy="1569486"/>
          </a:xfrm>
          <a:prstGeom prst="rect">
            <a:avLst/>
          </a:prstGeom>
        </p:spPr>
      </p:pic>
      <p:sp>
        <p:nvSpPr>
          <p:cNvPr id="29" name="Subtitle 2"/>
          <p:cNvSpPr txBox="1">
            <a:spLocks/>
          </p:cNvSpPr>
          <p:nvPr/>
        </p:nvSpPr>
        <p:spPr>
          <a:xfrm>
            <a:off x="8679748" y="4092773"/>
            <a:ext cx="1568559" cy="91875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sl-SI" sz="3600" noProof="1">
                <a:solidFill>
                  <a:prstClr val="white"/>
                </a:solidFill>
                <a:latin typeface="Segoe UI"/>
              </a:rPr>
              <a:t>200+</a:t>
            </a:r>
            <a:br>
              <a:rPr lang="sl-SI" sz="3600" noProof="1">
                <a:solidFill>
                  <a:prstClr val="white"/>
                </a:solidFill>
                <a:latin typeface="Segoe UI"/>
              </a:rPr>
            </a:br>
            <a:r>
              <a:rPr lang="sl-SI" sz="1400" noProof="1">
                <a:solidFill>
                  <a:prstClr val="white"/>
                </a:solidFill>
                <a:latin typeface="Segoe UI"/>
              </a:rPr>
              <a:t>aktivnih vzdrževalnih pogodb</a:t>
            </a:r>
            <a:r>
              <a:rPr lang="sl-SI" sz="1600" noProof="1">
                <a:solidFill>
                  <a:prstClr val="white"/>
                </a:solidFill>
                <a:latin typeface="Segoe UI"/>
              </a:rPr>
              <a:t/>
            </a:r>
            <a:br>
              <a:rPr lang="sl-SI" sz="1600" noProof="1">
                <a:solidFill>
                  <a:prstClr val="white"/>
                </a:solidFill>
                <a:latin typeface="Segoe UI"/>
              </a:rPr>
            </a:br>
            <a:endParaRPr lang="sl-SI" sz="1600" noProof="1">
              <a:solidFill>
                <a:prstClr val="white"/>
              </a:solidFill>
              <a:latin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180922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>
            <a:extLst>
              <a:ext uri="{FF2B5EF4-FFF2-40B4-BE49-F238E27FC236}">
                <a16:creationId xmlns:a16="http://schemas.microsoft.com/office/drawing/2014/main" id="{89DF0F0F-BE37-B84C-A016-74189DD9536B}"/>
              </a:ext>
            </a:extLst>
          </p:cNvPr>
          <p:cNvSpPr/>
          <p:nvPr/>
        </p:nvSpPr>
        <p:spPr bwMode="auto">
          <a:xfrm>
            <a:off x="5747630" y="2109524"/>
            <a:ext cx="1574265" cy="1590056"/>
          </a:xfrm>
          <a:prstGeom prst="rect">
            <a:avLst/>
          </a:prstGeom>
          <a:solidFill>
            <a:srgbClr val="4F8A1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3E0FCB02-D7B6-D849-9E53-0C8B7F638E02}"/>
              </a:ext>
            </a:extLst>
          </p:cNvPr>
          <p:cNvSpPr/>
          <p:nvPr/>
        </p:nvSpPr>
        <p:spPr bwMode="auto">
          <a:xfrm>
            <a:off x="4047020" y="3823474"/>
            <a:ext cx="1550474" cy="1590056"/>
          </a:xfrm>
          <a:prstGeom prst="rect">
            <a:avLst/>
          </a:prstGeom>
          <a:solidFill>
            <a:srgbClr val="4F8A1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CAC98644-60CC-2A46-BE45-C7740ED44438}"/>
              </a:ext>
            </a:extLst>
          </p:cNvPr>
          <p:cNvSpPr/>
          <p:nvPr/>
        </p:nvSpPr>
        <p:spPr bwMode="auto">
          <a:xfrm>
            <a:off x="2346409" y="3823474"/>
            <a:ext cx="1550474" cy="1590056"/>
          </a:xfrm>
          <a:prstGeom prst="rect">
            <a:avLst/>
          </a:prstGeom>
          <a:solidFill>
            <a:srgbClr val="005298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Predstavitev</a:t>
            </a:r>
            <a:r>
              <a:rPr lang="en-US" dirty="0"/>
              <a:t> Kompas 			</a:t>
            </a:r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AED5E0C6-9545-2846-9F19-E4FC62DFECDA}"/>
              </a:ext>
            </a:extLst>
          </p:cNvPr>
          <p:cNvSpPr txBox="1">
            <a:spLocks/>
          </p:cNvSpPr>
          <p:nvPr/>
        </p:nvSpPr>
        <p:spPr>
          <a:xfrm>
            <a:off x="2395151" y="4091618"/>
            <a:ext cx="1568558" cy="632177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367">
              <a:lnSpc>
                <a:spcPct val="100000"/>
              </a:lnSpc>
              <a:spcBef>
                <a:spcPts val="0"/>
              </a:spcBef>
              <a:defRPr/>
            </a:pPr>
            <a:r>
              <a:rPr lang="sl-SI" sz="3600" noProof="1"/>
              <a:t>67</a:t>
            </a:r>
            <a:r>
              <a:rPr lang="sl-SI" sz="1800" noProof="1"/>
              <a:t/>
            </a:r>
            <a:br>
              <a:rPr lang="sl-SI" sz="1800" noProof="1"/>
            </a:br>
            <a:r>
              <a:rPr lang="sl-SI" sz="1400" noProof="1"/>
              <a:t>let izkušenj</a:t>
            </a:r>
            <a:endParaRPr lang="sl-SI" sz="1400" noProof="1">
              <a:solidFill>
                <a:schemeClr val="bg1"/>
              </a:solidFill>
            </a:endParaRPr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id="{3F07D2C8-D225-2545-800E-76747A514E36}"/>
              </a:ext>
            </a:extLst>
          </p:cNvPr>
          <p:cNvSpPr txBox="1">
            <a:spLocks/>
          </p:cNvSpPr>
          <p:nvPr/>
        </p:nvSpPr>
        <p:spPr>
          <a:xfrm>
            <a:off x="4061394" y="4180331"/>
            <a:ext cx="1552585" cy="1064724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367">
              <a:lnSpc>
                <a:spcPct val="100000"/>
              </a:lnSpc>
              <a:spcBef>
                <a:spcPts val="0"/>
              </a:spcBef>
              <a:defRPr/>
            </a:pPr>
            <a:r>
              <a:rPr lang="sl-SI" sz="2800" noProof="1">
                <a:solidFill>
                  <a:prstClr val="white"/>
                </a:solidFill>
              </a:rPr>
              <a:t>680.000+</a:t>
            </a:r>
            <a:r>
              <a:rPr lang="sl-SI" sz="3600" noProof="1">
                <a:solidFill>
                  <a:prstClr val="white"/>
                </a:solidFill>
              </a:rPr>
              <a:t/>
            </a:r>
            <a:br>
              <a:rPr lang="sl-SI" sz="3600" noProof="1">
                <a:solidFill>
                  <a:prstClr val="white"/>
                </a:solidFill>
              </a:rPr>
            </a:br>
            <a:r>
              <a:rPr lang="sl-SI" sz="1400" noProof="1">
                <a:solidFill>
                  <a:prstClr val="white"/>
                </a:solidFill>
              </a:rPr>
              <a:t>potnikov v 2017</a:t>
            </a:r>
            <a:endParaRPr lang="sl-SI" sz="1600" noProof="1">
              <a:solidFill>
                <a:prstClr val="white"/>
              </a:solidFill>
            </a:endParaRPr>
          </a:p>
        </p:txBody>
      </p:sp>
      <p:sp>
        <p:nvSpPr>
          <p:cNvPr id="35" name="Subtitle 2">
            <a:extLst>
              <a:ext uri="{FF2B5EF4-FFF2-40B4-BE49-F238E27FC236}">
                <a16:creationId xmlns:a16="http://schemas.microsoft.com/office/drawing/2014/main" id="{5AB94467-024C-8146-992F-738853401C4B}"/>
              </a:ext>
            </a:extLst>
          </p:cNvPr>
          <p:cNvSpPr txBox="1">
            <a:spLocks/>
          </p:cNvSpPr>
          <p:nvPr/>
        </p:nvSpPr>
        <p:spPr>
          <a:xfrm>
            <a:off x="5738589" y="2460475"/>
            <a:ext cx="1568558" cy="632177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367">
              <a:lnSpc>
                <a:spcPct val="100000"/>
              </a:lnSpc>
              <a:spcBef>
                <a:spcPts val="0"/>
              </a:spcBef>
              <a:defRPr/>
            </a:pPr>
            <a:r>
              <a:rPr lang="sl-SI" sz="3600" noProof="1"/>
              <a:t>16</a:t>
            </a:r>
            <a:r>
              <a:rPr lang="sl-SI" sz="1800" noProof="1"/>
              <a:t/>
            </a:r>
            <a:br>
              <a:rPr lang="sl-SI" sz="1800" noProof="1"/>
            </a:br>
            <a:r>
              <a:rPr lang="sl-SI" sz="1400" noProof="1"/>
              <a:t>držav s pisarno</a:t>
            </a:r>
            <a:endParaRPr lang="sl-SI" sz="1400" noProof="1">
              <a:solidFill>
                <a:schemeClr val="bg1"/>
              </a:solidFill>
            </a:endParaRP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DA7FED6E-765A-1649-B046-22E75F82C4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1003" b="8730"/>
          <a:stretch/>
        </p:blipFill>
        <p:spPr>
          <a:xfrm>
            <a:off x="5747631" y="3826954"/>
            <a:ext cx="1574265" cy="235863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A0EC23E-DDA8-8A49-B149-B23E073E96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5400" y="13524"/>
            <a:ext cx="4546600" cy="5499100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0B004CAF-4C6A-9F46-AAE1-8ADB1914FF9A}"/>
              </a:ext>
            </a:extLst>
          </p:cNvPr>
          <p:cNvSpPr/>
          <p:nvPr/>
        </p:nvSpPr>
        <p:spPr bwMode="auto">
          <a:xfrm>
            <a:off x="4044495" y="2109524"/>
            <a:ext cx="1550474" cy="1590056"/>
          </a:xfrm>
          <a:prstGeom prst="rect">
            <a:avLst/>
          </a:prstGeom>
          <a:solidFill>
            <a:srgbClr val="005298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9" name="Subtitle 2">
            <a:extLst>
              <a:ext uri="{FF2B5EF4-FFF2-40B4-BE49-F238E27FC236}">
                <a16:creationId xmlns:a16="http://schemas.microsoft.com/office/drawing/2014/main" id="{3B3A24BD-C004-7343-B785-5BDC939950A0}"/>
              </a:ext>
            </a:extLst>
          </p:cNvPr>
          <p:cNvSpPr txBox="1">
            <a:spLocks/>
          </p:cNvSpPr>
          <p:nvPr/>
        </p:nvSpPr>
        <p:spPr>
          <a:xfrm>
            <a:off x="4080402" y="2460475"/>
            <a:ext cx="1533575" cy="908724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sl-SI" sz="3200" noProof="1"/>
              <a:t>80+</a:t>
            </a:r>
            <a:r>
              <a:rPr lang="en-GB" sz="3200" noProof="1"/>
              <a:t/>
            </a:r>
            <a:br>
              <a:rPr lang="en-GB" sz="3200" noProof="1"/>
            </a:br>
            <a:r>
              <a:rPr lang="it-IT" sz="1400" noProof="1"/>
              <a:t>M € prometa</a:t>
            </a:r>
            <a:br>
              <a:rPr lang="it-IT" sz="1400" noProof="1"/>
            </a:br>
            <a:r>
              <a:rPr lang="it-IT" sz="1400" noProof="1"/>
              <a:t>v letu 2017</a:t>
            </a:r>
            <a:endParaRPr lang="sl-SI" sz="1400" noProof="1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3041FF92-3D7C-E54E-8FDC-0252B5913E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6408" y="3323687"/>
            <a:ext cx="1545425" cy="389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276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Kompas</a:t>
            </a:r>
            <a:r>
              <a:rPr lang="en-US" dirty="0" smtClean="0"/>
              <a:t> – IT </a:t>
            </a:r>
            <a:r>
              <a:rPr lang="en-US" dirty="0" err="1" smtClean="0"/>
              <a:t>okolje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936736"/>
          </a:xfrm>
        </p:spPr>
        <p:txBody>
          <a:bodyPr/>
          <a:lstStyle/>
          <a:p>
            <a:r>
              <a:rPr lang="sl-SI" dirty="0" smtClean="0"/>
              <a:t>V </a:t>
            </a:r>
            <a:r>
              <a:rPr lang="en-US" dirty="0" smtClean="0"/>
              <a:t>IT </a:t>
            </a:r>
            <a:r>
              <a:rPr lang="sl-SI" dirty="0" smtClean="0"/>
              <a:t>okolju je</a:t>
            </a:r>
            <a:r>
              <a:rPr lang="en-US" dirty="0" smtClean="0"/>
              <a:t>:</a:t>
            </a:r>
          </a:p>
          <a:p>
            <a:pPr lvl="1"/>
            <a:r>
              <a:rPr lang="sl-SI" dirty="0" smtClean="0"/>
              <a:t>250 delovnih postaj</a:t>
            </a:r>
            <a:endParaRPr lang="en-US" dirty="0" smtClean="0"/>
          </a:p>
          <a:p>
            <a:pPr lvl="1"/>
            <a:r>
              <a:rPr lang="sl-SI" dirty="0" smtClean="0"/>
              <a:t>2</a:t>
            </a:r>
            <a:r>
              <a:rPr lang="en-US" dirty="0" smtClean="0"/>
              <a:t>5</a:t>
            </a:r>
            <a:r>
              <a:rPr lang="sl-SI" dirty="0" smtClean="0"/>
              <a:t>0+ uporabnikov</a:t>
            </a:r>
            <a:endParaRPr lang="en-US" dirty="0" smtClean="0"/>
          </a:p>
          <a:p>
            <a:pPr lvl="1"/>
            <a:r>
              <a:rPr lang="en-US" dirty="0" smtClean="0"/>
              <a:t>20+ </a:t>
            </a:r>
            <a:r>
              <a:rPr lang="en-US" dirty="0" err="1" smtClean="0"/>
              <a:t>poslovalnic</a:t>
            </a:r>
            <a:endParaRPr lang="en-US" dirty="0" smtClean="0"/>
          </a:p>
          <a:p>
            <a:pPr lvl="1"/>
            <a:r>
              <a:rPr lang="sl-SI" dirty="0" smtClean="0"/>
              <a:t>Uporabniki uporabljajo za dostop do elektronske pošte več naprav (PC, telefon,…)</a:t>
            </a:r>
            <a:endParaRPr lang="en-US" dirty="0" smtClean="0"/>
          </a:p>
          <a:p>
            <a:pPr lvl="1"/>
            <a:r>
              <a:rPr lang="sl-SI" dirty="0" smtClean="0"/>
              <a:t>Zunanji/sezonski uporabniki uporabljajo samo elektronsko pošto</a:t>
            </a:r>
            <a:endParaRPr lang="en-US" dirty="0" smtClean="0"/>
          </a:p>
          <a:p>
            <a:pPr lvl="1"/>
            <a:r>
              <a:rPr lang="sl-SI" dirty="0" smtClean="0"/>
              <a:t>Zunanjim/sezonskim uporabnikom ne zagotavlja</a:t>
            </a:r>
            <a:r>
              <a:rPr lang="en-US" dirty="0" err="1" smtClean="0"/>
              <a:t>mo</a:t>
            </a:r>
            <a:r>
              <a:rPr lang="sl-SI" dirty="0" smtClean="0"/>
              <a:t> delovnih postaj ali druge infrastrukture</a:t>
            </a:r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 err="1" smtClean="0"/>
              <a:t>ekipa</a:t>
            </a:r>
            <a:endParaRPr lang="en-US" dirty="0" smtClean="0"/>
          </a:p>
          <a:p>
            <a:pPr lvl="1"/>
            <a:r>
              <a:rPr lang="en-US" dirty="0" smtClean="0"/>
              <a:t>2 IT </a:t>
            </a:r>
            <a:r>
              <a:rPr lang="en-US" dirty="0" err="1" smtClean="0"/>
              <a:t>sistemska</a:t>
            </a:r>
            <a:r>
              <a:rPr lang="en-US" dirty="0" smtClean="0"/>
              <a:t> </a:t>
            </a:r>
            <a:r>
              <a:rPr lang="en-US" dirty="0" err="1" smtClean="0"/>
              <a:t>inženirja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597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Stanje</a:t>
            </a:r>
            <a:r>
              <a:rPr lang="en-US" dirty="0" smtClean="0"/>
              <a:t> </a:t>
            </a:r>
            <a:r>
              <a:rPr lang="en-US" dirty="0" err="1" smtClean="0"/>
              <a:t>pred</a:t>
            </a:r>
            <a:r>
              <a:rPr lang="en-US" dirty="0" smtClean="0"/>
              <a:t> </a:t>
            </a:r>
            <a:r>
              <a:rPr lang="en-US" dirty="0" err="1" smtClean="0"/>
              <a:t>prenovo</a:t>
            </a:r>
            <a:r>
              <a:rPr lang="en-US" dirty="0" smtClean="0"/>
              <a:t> </a:t>
            </a:r>
            <a:r>
              <a:rPr lang="en-US" dirty="0" err="1" smtClean="0"/>
              <a:t>sistema</a:t>
            </a:r>
            <a:r>
              <a:rPr lang="en-US" dirty="0" smtClean="0"/>
              <a:t>, </a:t>
            </a:r>
            <a:r>
              <a:rPr lang="en-US" dirty="0" err="1" smtClean="0"/>
              <a:t>izzivi</a:t>
            </a:r>
            <a:r>
              <a:rPr lang="en-US" dirty="0" smtClean="0"/>
              <a:t>, </a:t>
            </a:r>
            <a:r>
              <a:rPr lang="en-US" dirty="0" err="1" smtClean="0"/>
              <a:t>pričakovanja</a:t>
            </a:r>
            <a:endParaRPr lang="sl-SI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308872"/>
          </a:xfrm>
        </p:spPr>
        <p:txBody>
          <a:bodyPr/>
          <a:lstStyle/>
          <a:p>
            <a:r>
              <a:rPr lang="en-US" dirty="0" smtClean="0"/>
              <a:t>MS </a:t>
            </a:r>
            <a:r>
              <a:rPr lang="en-US" dirty="0" err="1" smtClean="0"/>
              <a:t>programska</a:t>
            </a:r>
            <a:r>
              <a:rPr lang="en-US" dirty="0" smtClean="0"/>
              <a:t> </a:t>
            </a:r>
            <a:r>
              <a:rPr lang="en-US" dirty="0" err="1" smtClean="0"/>
              <a:t>oprema</a:t>
            </a:r>
            <a:r>
              <a:rPr lang="en-US" dirty="0" smtClean="0"/>
              <a:t> je </a:t>
            </a:r>
            <a:r>
              <a:rPr lang="en-US" dirty="0" err="1" smtClean="0"/>
              <a:t>po</a:t>
            </a:r>
            <a:r>
              <a:rPr lang="en-US" dirty="0" smtClean="0"/>
              <a:t> </a:t>
            </a:r>
            <a:r>
              <a:rPr lang="en-US" dirty="0" err="1" smtClean="0"/>
              <a:t>odkupu</a:t>
            </a:r>
            <a:r>
              <a:rPr lang="en-US" dirty="0" smtClean="0"/>
              <a:t> </a:t>
            </a:r>
            <a:r>
              <a:rPr lang="en-US" dirty="0" err="1" smtClean="0"/>
              <a:t>ostala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Windows 7 in Office 2007 </a:t>
            </a:r>
            <a:r>
              <a:rPr lang="en-US" dirty="0" err="1" smtClean="0"/>
              <a:t>različicah</a:t>
            </a:r>
            <a:endParaRPr lang="en-US" dirty="0" smtClean="0"/>
          </a:p>
          <a:p>
            <a:r>
              <a:rPr lang="en-US" dirty="0" err="1" smtClean="0"/>
              <a:t>Delovne</a:t>
            </a:r>
            <a:r>
              <a:rPr lang="en-US" dirty="0" smtClean="0"/>
              <a:t> </a:t>
            </a:r>
            <a:r>
              <a:rPr lang="en-US" dirty="0" err="1" smtClean="0"/>
              <a:t>postaje</a:t>
            </a:r>
            <a:r>
              <a:rPr lang="en-US" dirty="0" smtClean="0"/>
              <a:t> so se </a:t>
            </a:r>
            <a:r>
              <a:rPr lang="en-US" dirty="0" err="1" smtClean="0"/>
              <a:t>nameščale</a:t>
            </a:r>
            <a:r>
              <a:rPr lang="en-US" dirty="0" smtClean="0"/>
              <a:t> </a:t>
            </a:r>
            <a:r>
              <a:rPr lang="en-US" dirty="0" err="1" smtClean="0"/>
              <a:t>ročno</a:t>
            </a:r>
            <a:r>
              <a:rPr lang="en-US" dirty="0" smtClean="0"/>
              <a:t> in </a:t>
            </a:r>
            <a:r>
              <a:rPr lang="en-US" dirty="0" err="1" smtClean="0"/>
              <a:t>individualno</a:t>
            </a:r>
            <a:endParaRPr lang="en-US" dirty="0" smtClean="0"/>
          </a:p>
          <a:p>
            <a:r>
              <a:rPr lang="en-US" dirty="0" err="1" smtClean="0"/>
              <a:t>Potrata</a:t>
            </a:r>
            <a:r>
              <a:rPr lang="en-US" dirty="0" smtClean="0"/>
              <a:t> </a:t>
            </a:r>
            <a:r>
              <a:rPr lang="en-US" dirty="0" err="1" smtClean="0"/>
              <a:t>časa</a:t>
            </a:r>
            <a:r>
              <a:rPr lang="en-US" dirty="0" smtClean="0"/>
              <a:t> z </a:t>
            </a:r>
            <a:r>
              <a:rPr lang="en-US" dirty="0" err="1" smtClean="0"/>
              <a:t>rutinskimi</a:t>
            </a:r>
            <a:r>
              <a:rPr lang="en-US" dirty="0" smtClean="0"/>
              <a:t> </a:t>
            </a:r>
            <a:r>
              <a:rPr lang="en-US" dirty="0" err="1" smtClean="0"/>
              <a:t>bazičnimi</a:t>
            </a:r>
            <a:r>
              <a:rPr lang="en-US" dirty="0" smtClean="0"/>
              <a:t> </a:t>
            </a:r>
            <a:r>
              <a:rPr lang="en-US" dirty="0" err="1" smtClean="0"/>
              <a:t>opravili</a:t>
            </a:r>
            <a:r>
              <a:rPr lang="en-US" dirty="0" smtClean="0"/>
              <a:t>, ne s </a:t>
            </a:r>
            <a:r>
              <a:rPr lang="en-US" dirty="0" err="1" smtClean="0"/>
              <a:t>fokusom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podporo</a:t>
            </a:r>
            <a:r>
              <a:rPr lang="en-US" dirty="0" smtClean="0"/>
              <a:t> </a:t>
            </a:r>
            <a:r>
              <a:rPr lang="en-US" dirty="0" err="1" smtClean="0"/>
              <a:t>poslovanju</a:t>
            </a:r>
            <a:endParaRPr lang="en-US" dirty="0" smtClean="0"/>
          </a:p>
          <a:p>
            <a:r>
              <a:rPr lang="en-US" dirty="0" err="1" smtClean="0"/>
              <a:t>Zahteven</a:t>
            </a:r>
            <a:r>
              <a:rPr lang="en-US" dirty="0" smtClean="0"/>
              <a:t> </a:t>
            </a:r>
            <a:r>
              <a:rPr lang="en-US" dirty="0" err="1" smtClean="0"/>
              <a:t>urnik</a:t>
            </a:r>
            <a:r>
              <a:rPr lang="en-US" dirty="0" smtClean="0"/>
              <a:t> </a:t>
            </a:r>
            <a:r>
              <a:rPr lang="en-US" dirty="0" err="1" smtClean="0"/>
              <a:t>poslovanja</a:t>
            </a:r>
            <a:r>
              <a:rPr lang="en-US" dirty="0" smtClean="0"/>
              <a:t> </a:t>
            </a:r>
            <a:r>
              <a:rPr lang="en-US" dirty="0" err="1" smtClean="0"/>
              <a:t>podjetja</a:t>
            </a:r>
            <a:r>
              <a:rPr lang="en-US" dirty="0" smtClean="0"/>
              <a:t> (PON-PET, 9:00-19:00, </a:t>
            </a:r>
            <a:r>
              <a:rPr lang="en-US" dirty="0" err="1" smtClean="0"/>
              <a:t>tudi</a:t>
            </a:r>
            <a:r>
              <a:rPr lang="en-US" dirty="0" smtClean="0"/>
              <a:t> SOB/NED)</a:t>
            </a:r>
          </a:p>
          <a:p>
            <a:pPr marL="0" indent="0">
              <a:buNone/>
            </a:pPr>
            <a:endParaRPr lang="en-US" dirty="0" smtClean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212917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Cilj</a:t>
            </a:r>
            <a:r>
              <a:rPr lang="en-US" dirty="0" smtClean="0"/>
              <a:t> </a:t>
            </a:r>
            <a:r>
              <a:rPr lang="en-US" dirty="0" err="1" smtClean="0"/>
              <a:t>projekta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240613"/>
          </a:xfrm>
        </p:spPr>
        <p:txBody>
          <a:bodyPr/>
          <a:lstStyle/>
          <a:p>
            <a:r>
              <a:rPr lang="sl-SI" dirty="0"/>
              <a:t>Sodobno in učinkovito uporabniško okolje je temelj izboljšanja </a:t>
            </a:r>
            <a:r>
              <a:rPr lang="sl-SI" b="1" dirty="0"/>
              <a:t>produktivnosti</a:t>
            </a:r>
            <a:r>
              <a:rPr lang="sl-SI" dirty="0"/>
              <a:t> in </a:t>
            </a:r>
            <a:r>
              <a:rPr lang="sl-SI" b="1" dirty="0"/>
              <a:t>agilnosti</a:t>
            </a:r>
            <a:r>
              <a:rPr lang="sl-SI" dirty="0"/>
              <a:t> organizacije ter </a:t>
            </a:r>
            <a:r>
              <a:rPr lang="sl-SI" b="1" dirty="0"/>
              <a:t>stroškovne učinkovitosti </a:t>
            </a:r>
            <a:r>
              <a:rPr lang="sl-SI" dirty="0"/>
              <a:t>obvladovanja tega okolja. </a:t>
            </a:r>
            <a:endParaRPr lang="en-US" dirty="0" smtClean="0"/>
          </a:p>
          <a:p>
            <a:r>
              <a:rPr lang="en-US" dirty="0" err="1" smtClean="0"/>
              <a:t>Visoka</a:t>
            </a:r>
            <a:r>
              <a:rPr lang="en-US" dirty="0" smtClean="0"/>
              <a:t> </a:t>
            </a:r>
            <a:r>
              <a:rPr lang="en-US" dirty="0" err="1" smtClean="0"/>
              <a:t>razpoložljivost</a:t>
            </a:r>
            <a:r>
              <a:rPr lang="en-US" dirty="0" smtClean="0"/>
              <a:t> IT </a:t>
            </a:r>
            <a:r>
              <a:rPr lang="en-US" dirty="0" err="1" smtClean="0"/>
              <a:t>okolja</a:t>
            </a:r>
            <a:r>
              <a:rPr lang="en-US" dirty="0" smtClean="0"/>
              <a:t> / </a:t>
            </a:r>
            <a:r>
              <a:rPr lang="en-US" dirty="0" err="1" smtClean="0"/>
              <a:t>aplikacij</a:t>
            </a:r>
            <a:r>
              <a:rPr lang="en-US" dirty="0" smtClean="0"/>
              <a:t> </a:t>
            </a:r>
            <a:r>
              <a:rPr lang="en-US" dirty="0" err="1" smtClean="0"/>
              <a:t>praktično</a:t>
            </a:r>
            <a:r>
              <a:rPr lang="en-US" dirty="0" smtClean="0"/>
              <a:t> 7 </a:t>
            </a:r>
            <a:r>
              <a:rPr lang="en-US" dirty="0" err="1" smtClean="0"/>
              <a:t>dni</a:t>
            </a:r>
            <a:r>
              <a:rPr lang="en-US" dirty="0" smtClean="0"/>
              <a:t> v </a:t>
            </a:r>
            <a:r>
              <a:rPr lang="en-US" dirty="0" err="1" smtClean="0"/>
              <a:t>tednu</a:t>
            </a:r>
            <a:r>
              <a:rPr lang="en-US" dirty="0" smtClean="0"/>
              <a:t>, 12h/</a:t>
            </a:r>
            <a:r>
              <a:rPr lang="en-US" dirty="0" err="1" smtClean="0"/>
              <a:t>dan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192826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Vzpostavitev upravljavskega orodja SCCM</a:t>
            </a:r>
            <a:endParaRPr lang="sl-SI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025717"/>
          </a:xfrm>
        </p:spPr>
        <p:txBody>
          <a:bodyPr/>
          <a:lstStyle/>
          <a:p>
            <a:r>
              <a:rPr lang="sl-SI" dirty="0"/>
              <a:t>SCCM </a:t>
            </a:r>
            <a:r>
              <a:rPr lang="sl-SI" dirty="0" smtClean="0"/>
              <a:t>zagotavlja </a:t>
            </a:r>
            <a:r>
              <a:rPr lang="sl-SI" dirty="0"/>
              <a:t>naslednje ključne funkcije: </a:t>
            </a:r>
            <a:endParaRPr lang="en-US" dirty="0" smtClean="0"/>
          </a:p>
          <a:p>
            <a:pPr lvl="1"/>
            <a:r>
              <a:rPr lang="sl-SI" dirty="0" smtClean="0"/>
              <a:t>namestitev </a:t>
            </a:r>
            <a:r>
              <a:rPr lang="sl-SI" dirty="0"/>
              <a:t>operacijskega sistema in aplikacij na nov </a:t>
            </a:r>
            <a:r>
              <a:rPr lang="sl-SI" dirty="0" smtClean="0"/>
              <a:t>računalnik</a:t>
            </a:r>
            <a:endParaRPr lang="en-US" dirty="0" smtClean="0"/>
          </a:p>
          <a:p>
            <a:pPr lvl="2"/>
            <a:r>
              <a:rPr lang="en-US" dirty="0" err="1" smtClean="0"/>
              <a:t>i</a:t>
            </a:r>
            <a:r>
              <a:rPr lang="sl-SI" dirty="0" smtClean="0"/>
              <a:t>zdelava </a:t>
            </a:r>
            <a:r>
              <a:rPr lang="sl-SI" dirty="0"/>
              <a:t>osnovne slike </a:t>
            </a:r>
            <a:r>
              <a:rPr lang="sl-SI" dirty="0" err="1"/>
              <a:t>Win</a:t>
            </a:r>
            <a:r>
              <a:rPr lang="sl-SI" dirty="0"/>
              <a:t> </a:t>
            </a:r>
            <a:r>
              <a:rPr lang="sl-SI" dirty="0" smtClean="0"/>
              <a:t>10</a:t>
            </a:r>
            <a:r>
              <a:rPr lang="en-US" dirty="0" smtClean="0"/>
              <a:t>, </a:t>
            </a:r>
            <a:r>
              <a:rPr lang="en-US" dirty="0" err="1" smtClean="0"/>
              <a:t>i</a:t>
            </a:r>
            <a:r>
              <a:rPr lang="sl-SI" dirty="0" smtClean="0"/>
              <a:t>zdelava </a:t>
            </a:r>
            <a:r>
              <a:rPr lang="sl-SI" dirty="0" err="1"/>
              <a:t>task</a:t>
            </a:r>
            <a:r>
              <a:rPr lang="sl-SI" dirty="0"/>
              <a:t> sekvence za namestitev osnovne </a:t>
            </a:r>
            <a:r>
              <a:rPr lang="sl-SI" dirty="0" smtClean="0"/>
              <a:t>slike</a:t>
            </a:r>
            <a:r>
              <a:rPr lang="en-US" dirty="0" smtClean="0"/>
              <a:t>, </a:t>
            </a:r>
            <a:r>
              <a:rPr lang="en-US" dirty="0" err="1" smtClean="0"/>
              <a:t>i</a:t>
            </a:r>
            <a:r>
              <a:rPr lang="sl-SI" dirty="0" smtClean="0"/>
              <a:t>zdelava </a:t>
            </a:r>
            <a:r>
              <a:rPr lang="sl-SI" dirty="0"/>
              <a:t>paketov aplikacij za nameščanje/nadgradnjo ključnih aplikacij: o Microsoft Office365 </a:t>
            </a:r>
            <a:r>
              <a:rPr lang="sl-SI" dirty="0" err="1"/>
              <a:t>ProPlus</a:t>
            </a:r>
            <a:r>
              <a:rPr lang="sl-SI" dirty="0"/>
              <a:t>, </a:t>
            </a:r>
            <a:r>
              <a:rPr lang="sl-SI" dirty="0" smtClean="0"/>
              <a:t>Adobe, </a:t>
            </a:r>
            <a:r>
              <a:rPr lang="sl-SI" dirty="0"/>
              <a:t>JRE, </a:t>
            </a:r>
            <a:r>
              <a:rPr lang="sl-SI" dirty="0" err="1"/>
              <a:t>Eventim</a:t>
            </a:r>
            <a:r>
              <a:rPr lang="sl-SI" dirty="0"/>
              <a:t>, </a:t>
            </a:r>
            <a:r>
              <a:rPr lang="sl-SI" dirty="0" err="1"/>
              <a:t>SiBook</a:t>
            </a:r>
            <a:r>
              <a:rPr lang="sl-SI" dirty="0"/>
              <a:t>, LETS, SAP </a:t>
            </a:r>
          </a:p>
          <a:p>
            <a:pPr lvl="1"/>
            <a:r>
              <a:rPr lang="en-US" dirty="0" err="1" smtClean="0"/>
              <a:t>nadgradnja</a:t>
            </a:r>
            <a:r>
              <a:rPr lang="en-US" dirty="0" smtClean="0"/>
              <a:t>/</a:t>
            </a:r>
            <a:r>
              <a:rPr lang="sl-SI" dirty="0" smtClean="0"/>
              <a:t>zamenjava </a:t>
            </a:r>
            <a:r>
              <a:rPr lang="sl-SI" dirty="0" smtClean="0"/>
              <a:t>računalnika</a:t>
            </a:r>
            <a:endParaRPr lang="en-US" dirty="0" smtClean="0"/>
          </a:p>
          <a:p>
            <a:pPr lvl="2"/>
            <a:r>
              <a:rPr lang="sl-SI" dirty="0" err="1"/>
              <a:t>User</a:t>
            </a:r>
            <a:r>
              <a:rPr lang="sl-SI" dirty="0"/>
              <a:t> </a:t>
            </a:r>
            <a:r>
              <a:rPr lang="sl-SI" dirty="0" err="1"/>
              <a:t>State</a:t>
            </a:r>
            <a:r>
              <a:rPr lang="sl-SI" dirty="0"/>
              <a:t> </a:t>
            </a:r>
            <a:r>
              <a:rPr lang="sl-SI" dirty="0" err="1"/>
              <a:t>Migration</a:t>
            </a:r>
            <a:r>
              <a:rPr lang="sl-SI" dirty="0"/>
              <a:t> </a:t>
            </a:r>
            <a:r>
              <a:rPr lang="sl-SI" dirty="0" err="1"/>
              <a:t>Tool</a:t>
            </a:r>
            <a:r>
              <a:rPr lang="sl-SI" dirty="0"/>
              <a:t>-a (USMT) za migracijo Win7 -&gt; Win10, </a:t>
            </a:r>
            <a:r>
              <a:rPr lang="sl-SI" dirty="0" err="1"/>
              <a:t>Win</a:t>
            </a:r>
            <a:r>
              <a:rPr lang="sl-SI" dirty="0"/>
              <a:t> 10 -&gt; </a:t>
            </a:r>
            <a:r>
              <a:rPr lang="sl-SI" dirty="0" err="1"/>
              <a:t>Win</a:t>
            </a:r>
            <a:r>
              <a:rPr lang="sl-SI" dirty="0"/>
              <a:t> </a:t>
            </a:r>
            <a:r>
              <a:rPr lang="sl-SI" dirty="0" smtClean="0"/>
              <a:t>10</a:t>
            </a:r>
            <a:r>
              <a:rPr lang="en-US" dirty="0" smtClean="0"/>
              <a:t>, p</a:t>
            </a:r>
            <a:r>
              <a:rPr lang="sl-SI" dirty="0" err="1" smtClean="0"/>
              <a:t>renos</a:t>
            </a:r>
            <a:r>
              <a:rPr lang="sl-SI" dirty="0" smtClean="0"/>
              <a:t> </a:t>
            </a:r>
            <a:r>
              <a:rPr lang="sl-SI" dirty="0"/>
              <a:t>uporabniških podatkov ( Moji dokumenti, slike, namizje ...) </a:t>
            </a:r>
            <a:endParaRPr lang="en-US" dirty="0" smtClean="0"/>
          </a:p>
          <a:p>
            <a:pPr lvl="1"/>
            <a:r>
              <a:rPr lang="sl-SI" dirty="0" smtClean="0"/>
              <a:t>upravljanje </a:t>
            </a:r>
            <a:r>
              <a:rPr lang="sl-SI" dirty="0"/>
              <a:t>s </a:t>
            </a:r>
            <a:r>
              <a:rPr lang="sl-SI" dirty="0" smtClean="0"/>
              <a:t>popravki</a:t>
            </a:r>
            <a:endParaRPr lang="en-US" dirty="0" smtClean="0"/>
          </a:p>
          <a:p>
            <a:pPr lvl="2"/>
            <a:r>
              <a:rPr lang="en-US" dirty="0" smtClean="0"/>
              <a:t>k</a:t>
            </a:r>
            <a:r>
              <a:rPr lang="sl-SI" dirty="0" err="1" smtClean="0"/>
              <a:t>onfiguracija</a:t>
            </a:r>
            <a:r>
              <a:rPr lang="sl-SI" dirty="0" smtClean="0"/>
              <a:t> </a:t>
            </a:r>
            <a:r>
              <a:rPr lang="sl-SI" dirty="0"/>
              <a:t>posodobitev za delovne postaje </a:t>
            </a:r>
            <a:endParaRPr lang="en-US" dirty="0" smtClean="0"/>
          </a:p>
          <a:p>
            <a:pPr lvl="1"/>
            <a:r>
              <a:rPr lang="sl-SI" dirty="0" smtClean="0"/>
              <a:t>inventar </a:t>
            </a:r>
            <a:r>
              <a:rPr lang="sl-SI" dirty="0"/>
              <a:t>strojne in programske opreme in </a:t>
            </a:r>
            <a:r>
              <a:rPr lang="sl-SI" dirty="0" smtClean="0"/>
              <a:t>poročanje</a:t>
            </a:r>
            <a:endParaRPr lang="en-US" dirty="0" smtClean="0"/>
          </a:p>
          <a:p>
            <a:pPr lvl="1"/>
            <a:r>
              <a:rPr lang="sl-SI" dirty="0" smtClean="0"/>
              <a:t>oddaljeno </a:t>
            </a:r>
            <a:r>
              <a:rPr lang="sl-SI" dirty="0"/>
              <a:t>pomoč za </a:t>
            </a:r>
            <a:r>
              <a:rPr lang="sl-SI" dirty="0" smtClean="0"/>
              <a:t>uporabnike</a:t>
            </a:r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167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en-US" dirty="0" err="1"/>
              <a:t>Konsolidacija</a:t>
            </a:r>
            <a:r>
              <a:rPr lang="en-US" dirty="0"/>
              <a:t> </a:t>
            </a:r>
            <a:r>
              <a:rPr lang="en-US" dirty="0" err="1"/>
              <a:t>delovnih</a:t>
            </a:r>
            <a:r>
              <a:rPr lang="en-US" dirty="0"/>
              <a:t> </a:t>
            </a:r>
            <a:r>
              <a:rPr lang="en-US" dirty="0" err="1"/>
              <a:t>postaj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Win </a:t>
            </a:r>
            <a:r>
              <a:rPr lang="en-US" dirty="0" smtClean="0"/>
              <a:t>10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641271"/>
          </a:xfrm>
        </p:spPr>
        <p:txBody>
          <a:bodyPr/>
          <a:lstStyle/>
          <a:p>
            <a:r>
              <a:rPr lang="en-US" dirty="0" err="1" smtClean="0"/>
              <a:t>Enovito</a:t>
            </a:r>
            <a:r>
              <a:rPr lang="en-US" dirty="0" smtClean="0"/>
              <a:t> </a:t>
            </a:r>
            <a:r>
              <a:rPr lang="en-US" dirty="0" err="1" smtClean="0"/>
              <a:t>okolje</a:t>
            </a:r>
            <a:r>
              <a:rPr lang="en-US" dirty="0" smtClean="0"/>
              <a:t> - </a:t>
            </a:r>
            <a:r>
              <a:rPr lang="en-US" dirty="0" err="1" smtClean="0"/>
              <a:t>vse</a:t>
            </a:r>
            <a:r>
              <a:rPr lang="en-US" dirty="0" smtClean="0"/>
              <a:t> </a:t>
            </a:r>
            <a:r>
              <a:rPr lang="en-US" dirty="0" err="1" smtClean="0"/>
              <a:t>delovne</a:t>
            </a:r>
            <a:r>
              <a:rPr lang="en-US" dirty="0" smtClean="0"/>
              <a:t> </a:t>
            </a:r>
            <a:r>
              <a:rPr lang="en-US" dirty="0" err="1" smtClean="0"/>
              <a:t>postaje</a:t>
            </a:r>
            <a:r>
              <a:rPr lang="en-US" dirty="0" smtClean="0"/>
              <a:t> so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isti</a:t>
            </a:r>
            <a:r>
              <a:rPr lang="en-US" dirty="0" smtClean="0"/>
              <a:t> </a:t>
            </a:r>
            <a:r>
              <a:rPr lang="en-US" dirty="0" err="1" smtClean="0"/>
              <a:t>verziji</a:t>
            </a:r>
            <a:r>
              <a:rPr lang="en-US" dirty="0" smtClean="0"/>
              <a:t> Win 10</a:t>
            </a:r>
          </a:p>
          <a:p>
            <a:r>
              <a:rPr lang="en-US" dirty="0" err="1"/>
              <a:t>Uvajanje</a:t>
            </a:r>
            <a:r>
              <a:rPr lang="en-US" dirty="0"/>
              <a:t> </a:t>
            </a:r>
            <a:r>
              <a:rPr lang="en-US" dirty="0" err="1"/>
              <a:t>dodatnih</a:t>
            </a:r>
            <a:r>
              <a:rPr lang="en-US" dirty="0"/>
              <a:t> Win 10 </a:t>
            </a:r>
            <a:r>
              <a:rPr lang="en-US" dirty="0" err="1"/>
              <a:t>funkcionalnosti</a:t>
            </a:r>
            <a:r>
              <a:rPr lang="en-US" dirty="0"/>
              <a:t> z </a:t>
            </a:r>
            <a:r>
              <a:rPr lang="en-US" dirty="0" err="1"/>
              <a:t>novimi</a:t>
            </a:r>
            <a:r>
              <a:rPr lang="en-US" dirty="0"/>
              <a:t> </a:t>
            </a:r>
            <a:r>
              <a:rPr lang="en-US" dirty="0" err="1"/>
              <a:t>izdajami</a:t>
            </a:r>
            <a:endParaRPr lang="en-US" dirty="0"/>
          </a:p>
          <a:p>
            <a:r>
              <a:rPr lang="en-US" dirty="0"/>
              <a:t>Podpora </a:t>
            </a:r>
            <a:r>
              <a:rPr lang="en-US" dirty="0" err="1"/>
              <a:t>za</a:t>
            </a:r>
            <a:r>
              <a:rPr lang="en-US" dirty="0"/>
              <a:t> novo </a:t>
            </a:r>
            <a:r>
              <a:rPr lang="en-US" dirty="0" err="1"/>
              <a:t>strojno</a:t>
            </a:r>
            <a:r>
              <a:rPr lang="en-US" dirty="0"/>
              <a:t> </a:t>
            </a:r>
            <a:r>
              <a:rPr lang="en-US" dirty="0" err="1"/>
              <a:t>opremo</a:t>
            </a:r>
            <a:endParaRPr lang="en-US" dirty="0"/>
          </a:p>
          <a:p>
            <a:r>
              <a:rPr lang="en-US" dirty="0" err="1" smtClean="0"/>
              <a:t>Centralno</a:t>
            </a:r>
            <a:r>
              <a:rPr lang="en-US" dirty="0" smtClean="0"/>
              <a:t> </a:t>
            </a:r>
            <a:r>
              <a:rPr lang="en-US" dirty="0" err="1" smtClean="0"/>
              <a:t>upravljanje</a:t>
            </a:r>
            <a:r>
              <a:rPr lang="en-US" dirty="0" smtClean="0"/>
              <a:t> in </a:t>
            </a:r>
            <a:r>
              <a:rPr lang="en-US" dirty="0" err="1" smtClean="0"/>
              <a:t>nadzor</a:t>
            </a:r>
            <a:endParaRPr lang="en-US" dirty="0" smtClean="0"/>
          </a:p>
          <a:p>
            <a:pPr lvl="1"/>
            <a:r>
              <a:rPr lang="en-US" dirty="0" err="1" smtClean="0"/>
              <a:t>Kontrolirano</a:t>
            </a:r>
            <a:r>
              <a:rPr lang="en-US" dirty="0" smtClean="0"/>
              <a:t> </a:t>
            </a:r>
            <a:r>
              <a:rPr lang="en-US" dirty="0" err="1" smtClean="0"/>
              <a:t>nameščanje</a:t>
            </a:r>
            <a:r>
              <a:rPr lang="en-US" dirty="0" smtClean="0"/>
              <a:t> </a:t>
            </a:r>
            <a:r>
              <a:rPr lang="en-US" dirty="0" err="1" smtClean="0"/>
              <a:t>popravkov</a:t>
            </a:r>
            <a:r>
              <a:rPr lang="en-US" dirty="0" smtClean="0"/>
              <a:t>, </a:t>
            </a:r>
            <a:r>
              <a:rPr lang="en-US" dirty="0" err="1" smtClean="0"/>
              <a:t>uporaba</a:t>
            </a:r>
            <a:r>
              <a:rPr lang="en-US" dirty="0" smtClean="0"/>
              <a:t> </a:t>
            </a:r>
            <a:r>
              <a:rPr lang="en-US" dirty="0" err="1" smtClean="0"/>
              <a:t>PeerCache</a:t>
            </a:r>
            <a:r>
              <a:rPr lang="en-US" dirty="0" smtClean="0"/>
              <a:t> </a:t>
            </a:r>
            <a:r>
              <a:rPr lang="en-US" dirty="0" err="1" smtClean="0"/>
              <a:t>funkcionalnosti</a:t>
            </a:r>
            <a:endParaRPr lang="en-US" dirty="0" smtClean="0"/>
          </a:p>
          <a:p>
            <a:r>
              <a:rPr lang="en-US" dirty="0" err="1" smtClean="0"/>
              <a:t>Oddaljena</a:t>
            </a:r>
            <a:r>
              <a:rPr lang="en-US" dirty="0" smtClean="0"/>
              <a:t> podpora </a:t>
            </a:r>
            <a:r>
              <a:rPr lang="en-US" dirty="0" err="1" smtClean="0"/>
              <a:t>uporabnikov</a:t>
            </a:r>
            <a:endParaRPr lang="en-US" dirty="0" smtClean="0"/>
          </a:p>
          <a:p>
            <a:r>
              <a:rPr lang="en-US" dirty="0" err="1" smtClean="0"/>
              <a:t>Vzpostavljen</a:t>
            </a:r>
            <a:r>
              <a:rPr lang="en-US" dirty="0" smtClean="0"/>
              <a:t> </a:t>
            </a:r>
            <a:r>
              <a:rPr lang="en-US" dirty="0" smtClean="0"/>
              <a:t>Application Catalog</a:t>
            </a:r>
          </a:p>
          <a:p>
            <a:r>
              <a:rPr lang="en-US" dirty="0" err="1" smtClean="0"/>
              <a:t>Uporaba</a:t>
            </a:r>
            <a:r>
              <a:rPr lang="en-US" dirty="0" smtClean="0"/>
              <a:t> </a:t>
            </a:r>
            <a:r>
              <a:rPr lang="en-US" dirty="0" err="1" smtClean="0"/>
              <a:t>AppLockerja</a:t>
            </a:r>
            <a:endParaRPr lang="en-US" dirty="0" smtClean="0"/>
          </a:p>
          <a:p>
            <a:pPr lvl="1"/>
            <a:r>
              <a:rPr lang="en-US" dirty="0" err="1" smtClean="0"/>
              <a:t>Večja</a:t>
            </a:r>
            <a:r>
              <a:rPr lang="en-US" dirty="0" smtClean="0"/>
              <a:t> </a:t>
            </a:r>
            <a:r>
              <a:rPr lang="en-US" dirty="0" err="1" smtClean="0"/>
              <a:t>varnost</a:t>
            </a:r>
            <a:r>
              <a:rPr lang="en-US" dirty="0" smtClean="0"/>
              <a:t> (</a:t>
            </a:r>
            <a:r>
              <a:rPr lang="en-US" dirty="0" err="1" smtClean="0"/>
              <a:t>CryptoLocker</a:t>
            </a:r>
            <a:r>
              <a:rPr lang="en-US" dirty="0" smtClean="0"/>
              <a:t>..)</a:t>
            </a:r>
          </a:p>
          <a:p>
            <a:pPr marL="228600" lvl="1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094335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en-US" dirty="0" err="1"/>
              <a:t>Prehod</a:t>
            </a:r>
            <a:r>
              <a:rPr lang="en-US" dirty="0"/>
              <a:t> v </a:t>
            </a:r>
            <a:r>
              <a:rPr lang="en-US" dirty="0" smtClean="0"/>
              <a:t>O365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816429"/>
          </a:xfrm>
        </p:spPr>
        <p:txBody>
          <a:bodyPr/>
          <a:lstStyle/>
          <a:p>
            <a:r>
              <a:rPr lang="en-US" dirty="0" err="1" smtClean="0"/>
              <a:t>Prehod</a:t>
            </a:r>
            <a:r>
              <a:rPr lang="en-US" dirty="0" smtClean="0"/>
              <a:t> </a:t>
            </a:r>
            <a:r>
              <a:rPr lang="en-US" dirty="0" err="1"/>
              <a:t>na</a:t>
            </a:r>
            <a:r>
              <a:rPr lang="en-US" dirty="0"/>
              <a:t> Office 365 Exchange Online </a:t>
            </a:r>
            <a:r>
              <a:rPr lang="en-US" dirty="0" err="1"/>
              <a:t>storitev</a:t>
            </a:r>
            <a:r>
              <a:rPr lang="en-US" dirty="0"/>
              <a:t> </a:t>
            </a:r>
            <a:r>
              <a:rPr lang="en-US" dirty="0" err="1"/>
              <a:t>ter</a:t>
            </a:r>
            <a:r>
              <a:rPr lang="en-US" dirty="0"/>
              <a:t> </a:t>
            </a:r>
            <a:r>
              <a:rPr lang="en-US" dirty="0" err="1"/>
              <a:t>vklop</a:t>
            </a:r>
            <a:r>
              <a:rPr lang="en-US" dirty="0"/>
              <a:t> Skype for Business Online in </a:t>
            </a:r>
            <a:r>
              <a:rPr lang="en-US" dirty="0" err="1"/>
              <a:t>Sharepoint</a:t>
            </a:r>
            <a:r>
              <a:rPr lang="en-US" dirty="0"/>
              <a:t> Online </a:t>
            </a:r>
            <a:r>
              <a:rPr lang="en-US" dirty="0" err="1"/>
              <a:t>storitev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vse</a:t>
            </a:r>
            <a:r>
              <a:rPr lang="en-US" dirty="0"/>
              <a:t> </a:t>
            </a:r>
            <a:r>
              <a:rPr lang="en-US" dirty="0" err="1"/>
              <a:t>uporabnike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Aktivnosti</a:t>
            </a:r>
            <a:r>
              <a:rPr lang="en-US" dirty="0" smtClean="0"/>
              <a:t>:</a:t>
            </a:r>
          </a:p>
          <a:p>
            <a:pPr lvl="1"/>
            <a:r>
              <a:rPr lang="sl-SI" dirty="0" smtClean="0"/>
              <a:t>ureditev </a:t>
            </a:r>
            <a:r>
              <a:rPr lang="sl-SI" dirty="0"/>
              <a:t>AD</a:t>
            </a:r>
            <a:r>
              <a:rPr lang="sl-SI" dirty="0" smtClean="0"/>
              <a:t>, </a:t>
            </a:r>
            <a:r>
              <a:rPr lang="en-US" dirty="0"/>
              <a:t>v</a:t>
            </a:r>
            <a:r>
              <a:rPr lang="sl-SI" dirty="0" err="1" smtClean="0"/>
              <a:t>zpostavitev</a:t>
            </a:r>
            <a:r>
              <a:rPr lang="sl-SI" dirty="0" smtClean="0"/>
              <a:t> </a:t>
            </a:r>
            <a:r>
              <a:rPr lang="sl-SI" dirty="0" err="1" smtClean="0"/>
              <a:t>Azure</a:t>
            </a:r>
            <a:r>
              <a:rPr lang="sl-SI" dirty="0" smtClean="0"/>
              <a:t> AD </a:t>
            </a:r>
            <a:r>
              <a:rPr lang="sl-SI" dirty="0" err="1" smtClean="0"/>
              <a:t>Sync</a:t>
            </a:r>
            <a:r>
              <a:rPr lang="sl-SI" dirty="0" smtClean="0"/>
              <a:t> orodja za sinhronizacijo identitet</a:t>
            </a:r>
            <a:endParaRPr lang="en-US" dirty="0"/>
          </a:p>
          <a:p>
            <a:pPr lvl="1"/>
            <a:r>
              <a:rPr lang="en-US" dirty="0" smtClean="0"/>
              <a:t>v</a:t>
            </a:r>
            <a:r>
              <a:rPr lang="sl-SI" dirty="0" err="1" smtClean="0"/>
              <a:t>zpostavitev</a:t>
            </a:r>
            <a:r>
              <a:rPr lang="sl-SI" dirty="0" smtClean="0"/>
              <a:t> </a:t>
            </a:r>
            <a:r>
              <a:rPr lang="sl-SI" dirty="0"/>
              <a:t>in konfiguracija  O365 </a:t>
            </a:r>
            <a:r>
              <a:rPr lang="sl-SI" dirty="0" smtClean="0"/>
              <a:t>oko</a:t>
            </a:r>
            <a:r>
              <a:rPr lang="en-US" dirty="0" smtClean="0"/>
              <a:t>l</a:t>
            </a:r>
            <a:r>
              <a:rPr lang="sl-SI" dirty="0" smtClean="0"/>
              <a:t>ja</a:t>
            </a:r>
            <a:r>
              <a:rPr lang="sl-SI" dirty="0"/>
              <a:t>, dodajanje licenc, dodajanje in verifikacija </a:t>
            </a:r>
            <a:r>
              <a:rPr lang="sl-SI" dirty="0" smtClean="0"/>
              <a:t>domen</a:t>
            </a:r>
            <a:endParaRPr lang="en-US" dirty="0" smtClean="0"/>
          </a:p>
          <a:p>
            <a:pPr lvl="1"/>
            <a:r>
              <a:rPr lang="en-US" dirty="0" smtClean="0"/>
              <a:t>v</a:t>
            </a:r>
            <a:r>
              <a:rPr lang="sl-SI" dirty="0" err="1" smtClean="0"/>
              <a:t>zpostavitev</a:t>
            </a:r>
            <a:r>
              <a:rPr lang="sl-SI" dirty="0" smtClean="0"/>
              <a:t> </a:t>
            </a:r>
            <a:r>
              <a:rPr lang="sl-SI" dirty="0"/>
              <a:t>in konfiguracija hibridne povezave z Exchange </a:t>
            </a:r>
            <a:r>
              <a:rPr lang="sl-SI" dirty="0" err="1" smtClean="0"/>
              <a:t>Online</a:t>
            </a:r>
            <a:endParaRPr lang="en-US" dirty="0" smtClean="0"/>
          </a:p>
          <a:p>
            <a:pPr lvl="1"/>
            <a:r>
              <a:rPr lang="en-US" dirty="0" smtClean="0"/>
              <a:t>m</a:t>
            </a:r>
            <a:r>
              <a:rPr lang="sl-SI" dirty="0" err="1" smtClean="0"/>
              <a:t>igracija</a:t>
            </a:r>
            <a:r>
              <a:rPr lang="sl-SI" dirty="0" smtClean="0"/>
              <a:t> </a:t>
            </a:r>
            <a:r>
              <a:rPr lang="sl-SI" dirty="0"/>
              <a:t>poštnih </a:t>
            </a:r>
            <a:r>
              <a:rPr lang="sl-SI" dirty="0" smtClean="0"/>
              <a:t>nabiralnikov</a:t>
            </a:r>
            <a:endParaRPr lang="en-US" dirty="0" smtClean="0"/>
          </a:p>
          <a:p>
            <a:pPr lvl="2"/>
            <a:r>
              <a:rPr lang="en-US" dirty="0"/>
              <a:t>m</a:t>
            </a:r>
            <a:r>
              <a:rPr lang="sl-SI" dirty="0" err="1" smtClean="0"/>
              <a:t>igracija</a:t>
            </a:r>
            <a:r>
              <a:rPr lang="sl-SI" dirty="0" smtClean="0"/>
              <a:t> </a:t>
            </a:r>
            <a:r>
              <a:rPr lang="sl-SI" dirty="0"/>
              <a:t>poštnih predalov na Exchange </a:t>
            </a:r>
            <a:r>
              <a:rPr lang="sl-SI" dirty="0" err="1" smtClean="0"/>
              <a:t>Online</a:t>
            </a:r>
            <a:endParaRPr lang="en-US" dirty="0" smtClean="0"/>
          </a:p>
          <a:p>
            <a:pPr lvl="2"/>
            <a:r>
              <a:rPr lang="sl-SI" dirty="0" smtClean="0"/>
              <a:t>migracije </a:t>
            </a:r>
            <a:r>
              <a:rPr lang="sl-SI" dirty="0"/>
              <a:t>PST </a:t>
            </a:r>
            <a:r>
              <a:rPr lang="sl-SI" dirty="0" smtClean="0"/>
              <a:t>datotek</a:t>
            </a:r>
            <a:r>
              <a:rPr lang="en-US" dirty="0" smtClean="0"/>
              <a:t> (v </a:t>
            </a:r>
            <a:r>
              <a:rPr lang="en-US" dirty="0" err="1" smtClean="0"/>
              <a:t>arhivski</a:t>
            </a:r>
            <a:r>
              <a:rPr lang="en-US" dirty="0" smtClean="0"/>
              <a:t> </a:t>
            </a:r>
            <a:r>
              <a:rPr lang="en-US" dirty="0" err="1" smtClean="0"/>
              <a:t>predal</a:t>
            </a:r>
            <a:r>
              <a:rPr lang="en-US" dirty="0" smtClean="0"/>
              <a:t>)</a:t>
            </a:r>
          </a:p>
          <a:p>
            <a:pPr lvl="1"/>
            <a:r>
              <a:rPr lang="en-US" dirty="0" err="1" smtClean="0"/>
              <a:t>izobraževanje</a:t>
            </a:r>
            <a:r>
              <a:rPr lang="en-US" dirty="0" smtClean="0"/>
              <a:t> </a:t>
            </a:r>
            <a:r>
              <a:rPr lang="en-US" dirty="0" err="1" smtClean="0"/>
              <a:t>končnih</a:t>
            </a:r>
            <a:r>
              <a:rPr lang="en-US" dirty="0" smtClean="0"/>
              <a:t> </a:t>
            </a:r>
            <a:r>
              <a:rPr lang="en-US" dirty="0" err="1" smtClean="0"/>
              <a:t>uporabnikov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81244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Licenciranje</a:t>
            </a:r>
            <a:r>
              <a:rPr lang="en-US" dirty="0" smtClean="0"/>
              <a:t>	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477328"/>
          </a:xfrm>
        </p:spPr>
        <p:txBody>
          <a:bodyPr/>
          <a:lstStyle/>
          <a:p>
            <a:r>
              <a:rPr lang="en-US" dirty="0" err="1" smtClean="0"/>
              <a:t>Licenciranje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dva</a:t>
            </a:r>
            <a:r>
              <a:rPr lang="en-US" dirty="0" smtClean="0"/>
              <a:t> </a:t>
            </a:r>
            <a:r>
              <a:rPr lang="en-US" dirty="0" err="1" smtClean="0"/>
              <a:t>načina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OVS (</a:t>
            </a:r>
            <a:r>
              <a:rPr lang="sl-SI" dirty="0" smtClean="0"/>
              <a:t>Open </a:t>
            </a:r>
            <a:r>
              <a:rPr lang="sl-SI" dirty="0" err="1" smtClean="0"/>
              <a:t>Value</a:t>
            </a:r>
            <a:r>
              <a:rPr lang="sl-SI" dirty="0" smtClean="0"/>
              <a:t> </a:t>
            </a:r>
            <a:r>
              <a:rPr lang="sl-SI" dirty="0" err="1" smtClean="0"/>
              <a:t>Subscription</a:t>
            </a:r>
            <a:r>
              <a:rPr lang="en-US" dirty="0" smtClean="0"/>
              <a:t>) </a:t>
            </a:r>
            <a:r>
              <a:rPr lang="en-US" dirty="0" err="1" smtClean="0"/>
              <a:t>pogodba</a:t>
            </a:r>
            <a:r>
              <a:rPr lang="en-US" dirty="0" smtClean="0"/>
              <a:t>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pokritje</a:t>
            </a:r>
            <a:r>
              <a:rPr lang="en-US" dirty="0" smtClean="0"/>
              <a:t> </a:t>
            </a:r>
            <a:r>
              <a:rPr lang="en-US" dirty="0" err="1" smtClean="0"/>
              <a:t>potreb</a:t>
            </a:r>
            <a:r>
              <a:rPr lang="en-US" dirty="0" smtClean="0"/>
              <a:t> </a:t>
            </a:r>
            <a:r>
              <a:rPr lang="en-US" dirty="0" err="1" smtClean="0"/>
              <a:t>stalno</a:t>
            </a:r>
            <a:r>
              <a:rPr lang="en-US" dirty="0" smtClean="0"/>
              <a:t> </a:t>
            </a:r>
            <a:r>
              <a:rPr lang="en-US" dirty="0" err="1" smtClean="0"/>
              <a:t>zaposlenih</a:t>
            </a:r>
            <a:endParaRPr lang="en-US" dirty="0" smtClean="0"/>
          </a:p>
          <a:p>
            <a:pPr lvl="1"/>
            <a:r>
              <a:rPr lang="en-US" dirty="0" smtClean="0"/>
              <a:t>CSP (</a:t>
            </a:r>
            <a:r>
              <a:rPr lang="sl-SI" dirty="0" err="1" smtClean="0"/>
              <a:t>Cloud</a:t>
            </a:r>
            <a:r>
              <a:rPr lang="sl-SI" dirty="0" smtClean="0"/>
              <a:t> </a:t>
            </a:r>
            <a:r>
              <a:rPr lang="sl-SI" dirty="0" err="1" smtClean="0"/>
              <a:t>Solution</a:t>
            </a:r>
            <a:r>
              <a:rPr lang="sl-SI" dirty="0" smtClean="0"/>
              <a:t> </a:t>
            </a:r>
            <a:r>
              <a:rPr lang="sl-SI" dirty="0" err="1" smtClean="0"/>
              <a:t>Provider</a:t>
            </a:r>
            <a:r>
              <a:rPr lang="en-US" dirty="0" smtClean="0"/>
              <a:t>) </a:t>
            </a:r>
            <a:r>
              <a:rPr lang="en-US" dirty="0" err="1" smtClean="0"/>
              <a:t>najemna</a:t>
            </a:r>
            <a:r>
              <a:rPr lang="en-US" dirty="0" smtClean="0"/>
              <a:t> </a:t>
            </a:r>
            <a:r>
              <a:rPr lang="en-US" dirty="0" err="1" smtClean="0"/>
              <a:t>pogodbo</a:t>
            </a:r>
            <a:r>
              <a:rPr lang="en-US" dirty="0" smtClean="0"/>
              <a:t>, </a:t>
            </a:r>
            <a:r>
              <a:rPr lang="en-US" dirty="0" err="1" smtClean="0"/>
              <a:t>za</a:t>
            </a:r>
            <a:r>
              <a:rPr lang="en-US" dirty="0" smtClean="0"/>
              <a:t> Exchange Online </a:t>
            </a:r>
            <a:r>
              <a:rPr lang="en-US" dirty="0" err="1" smtClean="0"/>
              <a:t>storitev</a:t>
            </a:r>
            <a:r>
              <a:rPr lang="en-US" dirty="0" smtClean="0"/>
              <a:t>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zunanje</a:t>
            </a:r>
            <a:r>
              <a:rPr lang="en-US" dirty="0" smtClean="0"/>
              <a:t> / </a:t>
            </a:r>
            <a:r>
              <a:rPr lang="en-US" dirty="0" err="1" smtClean="0"/>
              <a:t>sezonske</a:t>
            </a:r>
            <a:r>
              <a:rPr lang="en-US" dirty="0" smtClean="0"/>
              <a:t> </a:t>
            </a:r>
            <a:r>
              <a:rPr lang="en-US" dirty="0" err="1" smtClean="0"/>
              <a:t>delavce</a:t>
            </a:r>
            <a:r>
              <a:rPr lang="en-US" dirty="0" smtClean="0"/>
              <a:t>.  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336821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en-US" dirty="0" err="1"/>
              <a:t>Zunanje</a:t>
            </a:r>
            <a:r>
              <a:rPr lang="en-US" dirty="0"/>
              <a:t> </a:t>
            </a:r>
            <a:r>
              <a:rPr lang="en-US" dirty="0" err="1"/>
              <a:t>izvajanje</a:t>
            </a:r>
            <a:r>
              <a:rPr lang="en-US" dirty="0"/>
              <a:t> </a:t>
            </a:r>
            <a:r>
              <a:rPr lang="en-US" dirty="0" err="1"/>
              <a:t>poslovne</a:t>
            </a:r>
            <a:r>
              <a:rPr lang="en-US" dirty="0"/>
              <a:t> </a:t>
            </a:r>
            <a:r>
              <a:rPr lang="en-US" dirty="0" err="1" smtClean="0"/>
              <a:t>aplikacije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050340"/>
          </a:xfrm>
        </p:spPr>
        <p:txBody>
          <a:bodyPr/>
          <a:lstStyle/>
          <a:p>
            <a:r>
              <a:rPr lang="en-US" dirty="0" err="1" smtClean="0"/>
              <a:t>Poslovna</a:t>
            </a:r>
            <a:r>
              <a:rPr lang="en-US" dirty="0" smtClean="0"/>
              <a:t> </a:t>
            </a:r>
            <a:r>
              <a:rPr lang="en-US" dirty="0" err="1" smtClean="0"/>
              <a:t>aplikacija</a:t>
            </a:r>
            <a:r>
              <a:rPr lang="en-US" dirty="0" smtClean="0"/>
              <a:t> je v </a:t>
            </a:r>
            <a:r>
              <a:rPr lang="en-US" dirty="0" err="1" smtClean="0"/>
              <a:t>zunanjem</a:t>
            </a:r>
            <a:r>
              <a:rPr lang="en-US" dirty="0" smtClean="0"/>
              <a:t> </a:t>
            </a:r>
            <a:r>
              <a:rPr lang="en-US" dirty="0" err="1" smtClean="0"/>
              <a:t>izvajanju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Zagotovljena</a:t>
            </a:r>
            <a:r>
              <a:rPr lang="en-US" dirty="0" smtClean="0"/>
              <a:t> je </a:t>
            </a:r>
            <a:r>
              <a:rPr lang="en-US" dirty="0" err="1" smtClean="0"/>
              <a:t>visoka</a:t>
            </a:r>
            <a:r>
              <a:rPr lang="en-US" dirty="0" smtClean="0"/>
              <a:t> </a:t>
            </a:r>
            <a:r>
              <a:rPr lang="en-US" dirty="0" err="1" smtClean="0"/>
              <a:t>razpoložljivost</a:t>
            </a:r>
            <a:r>
              <a:rPr lang="en-US" dirty="0" smtClean="0"/>
              <a:t> </a:t>
            </a:r>
            <a:r>
              <a:rPr lang="en-US" dirty="0" err="1" smtClean="0"/>
              <a:t>celotne</a:t>
            </a:r>
            <a:r>
              <a:rPr lang="en-US" dirty="0" smtClean="0"/>
              <a:t> </a:t>
            </a:r>
            <a:r>
              <a:rPr lang="en-US" dirty="0" err="1" smtClean="0"/>
              <a:t>infrastrukture</a:t>
            </a:r>
            <a:r>
              <a:rPr lang="en-US" dirty="0" smtClean="0"/>
              <a:t>:</a:t>
            </a:r>
          </a:p>
          <a:p>
            <a:pPr lvl="1"/>
            <a:r>
              <a:rPr lang="en-US" dirty="0" err="1" smtClean="0"/>
              <a:t>dva</a:t>
            </a:r>
            <a:r>
              <a:rPr lang="en-US" dirty="0" smtClean="0"/>
              <a:t>  </a:t>
            </a:r>
            <a:r>
              <a:rPr lang="en-US" dirty="0" err="1" smtClean="0"/>
              <a:t>datacentra</a:t>
            </a:r>
            <a:endParaRPr lang="en-US" dirty="0" smtClean="0"/>
          </a:p>
          <a:p>
            <a:pPr lvl="1"/>
            <a:r>
              <a:rPr lang="en-US" dirty="0" err="1" smtClean="0"/>
              <a:t>podvojena</a:t>
            </a:r>
            <a:r>
              <a:rPr lang="en-US" dirty="0" smtClean="0"/>
              <a:t> </a:t>
            </a:r>
            <a:r>
              <a:rPr lang="en-US" dirty="0" err="1" smtClean="0"/>
              <a:t>komunikacijska</a:t>
            </a:r>
            <a:r>
              <a:rPr lang="en-US" dirty="0" smtClean="0"/>
              <a:t> </a:t>
            </a:r>
            <a:r>
              <a:rPr lang="en-US" dirty="0" err="1" smtClean="0"/>
              <a:t>infrastruktura</a:t>
            </a:r>
            <a:r>
              <a:rPr lang="en-US" dirty="0" smtClean="0"/>
              <a:t>, </a:t>
            </a:r>
            <a:r>
              <a:rPr lang="en-US" dirty="0" err="1" smtClean="0"/>
              <a:t>vključno</a:t>
            </a:r>
            <a:r>
              <a:rPr lang="en-US" dirty="0" smtClean="0"/>
              <a:t> z </a:t>
            </a:r>
            <a:r>
              <a:rPr lang="en-US" dirty="0" err="1" smtClean="0"/>
              <a:t>visoko</a:t>
            </a:r>
            <a:r>
              <a:rPr lang="en-US" dirty="0" smtClean="0"/>
              <a:t> </a:t>
            </a:r>
            <a:r>
              <a:rPr lang="en-US" dirty="0" err="1" smtClean="0"/>
              <a:t>prepustnimi</a:t>
            </a:r>
            <a:r>
              <a:rPr lang="en-US" dirty="0" smtClean="0"/>
              <a:t> ISP </a:t>
            </a:r>
            <a:r>
              <a:rPr lang="en-US" dirty="0" err="1" smtClean="0"/>
              <a:t>povezavami</a:t>
            </a:r>
            <a:endParaRPr lang="en-US" dirty="0" smtClean="0"/>
          </a:p>
          <a:p>
            <a:pPr lvl="1"/>
            <a:r>
              <a:rPr lang="en-US" dirty="0" err="1" smtClean="0"/>
              <a:t>varen</a:t>
            </a:r>
            <a:r>
              <a:rPr lang="en-US" dirty="0" smtClean="0"/>
              <a:t> </a:t>
            </a:r>
            <a:r>
              <a:rPr lang="en-US" dirty="0" err="1" smtClean="0"/>
              <a:t>dostop</a:t>
            </a:r>
            <a:endParaRPr lang="en-US" dirty="0" smtClean="0"/>
          </a:p>
          <a:p>
            <a:pPr lvl="1"/>
            <a:r>
              <a:rPr lang="en-US" dirty="0" err="1" smtClean="0"/>
              <a:t>DDoS</a:t>
            </a:r>
            <a:r>
              <a:rPr lang="en-US" dirty="0" smtClean="0"/>
              <a:t> </a:t>
            </a:r>
            <a:r>
              <a:rPr lang="en-US" dirty="0" err="1" smtClean="0"/>
              <a:t>zaščita</a:t>
            </a:r>
            <a:endParaRPr lang="en-US" dirty="0" smtClean="0"/>
          </a:p>
          <a:p>
            <a:pPr lvl="1"/>
            <a:r>
              <a:rPr lang="en-US" dirty="0" err="1" smtClean="0"/>
              <a:t>Izvajanje</a:t>
            </a:r>
            <a:r>
              <a:rPr lang="en-US" dirty="0" smtClean="0"/>
              <a:t> </a:t>
            </a:r>
            <a:r>
              <a:rPr lang="en-US" dirty="0" err="1" smtClean="0"/>
              <a:t>arhiviranja</a:t>
            </a:r>
            <a:r>
              <a:rPr lang="en-US" dirty="0" smtClean="0"/>
              <a:t> </a:t>
            </a:r>
            <a:r>
              <a:rPr lang="en-US" dirty="0" err="1" smtClean="0"/>
              <a:t>podatkov</a:t>
            </a:r>
            <a:endParaRPr lang="en-US" dirty="0"/>
          </a:p>
          <a:p>
            <a:r>
              <a:rPr lang="en-US" dirty="0" err="1" smtClean="0"/>
              <a:t>Prednosti</a:t>
            </a:r>
            <a:r>
              <a:rPr lang="en-US" dirty="0" smtClean="0"/>
              <a:t>:</a:t>
            </a:r>
          </a:p>
          <a:p>
            <a:pPr lvl="1"/>
            <a:r>
              <a:rPr lang="en-US" dirty="0" err="1" smtClean="0"/>
              <a:t>manjši</a:t>
            </a:r>
            <a:r>
              <a:rPr lang="en-US" dirty="0" smtClean="0"/>
              <a:t> </a:t>
            </a:r>
            <a:r>
              <a:rPr lang="en-US" dirty="0" err="1" smtClean="0"/>
              <a:t>CapEx</a:t>
            </a:r>
            <a:endParaRPr lang="en-US" dirty="0" smtClean="0"/>
          </a:p>
          <a:p>
            <a:pPr lvl="1"/>
            <a:r>
              <a:rPr lang="en-US" dirty="0" err="1"/>
              <a:t>v</a:t>
            </a:r>
            <a:r>
              <a:rPr lang="en-US" dirty="0" err="1" smtClean="0"/>
              <a:t>ečja</a:t>
            </a:r>
            <a:r>
              <a:rPr lang="en-US" dirty="0" smtClean="0"/>
              <a:t> </a:t>
            </a:r>
            <a:r>
              <a:rPr lang="en-US" dirty="0" err="1" smtClean="0"/>
              <a:t>razpoložljivost</a:t>
            </a:r>
            <a:r>
              <a:rPr lang="en-US" dirty="0" smtClean="0"/>
              <a:t> (</a:t>
            </a:r>
            <a:r>
              <a:rPr lang="en-US" dirty="0" err="1" smtClean="0"/>
              <a:t>vikendi</a:t>
            </a:r>
            <a:r>
              <a:rPr lang="en-US" dirty="0" smtClean="0"/>
              <a:t>, </a:t>
            </a:r>
            <a:r>
              <a:rPr lang="en-US" dirty="0" err="1" smtClean="0"/>
              <a:t>daljši</a:t>
            </a:r>
            <a:r>
              <a:rPr lang="en-US" dirty="0" smtClean="0"/>
              <a:t> </a:t>
            </a:r>
            <a:r>
              <a:rPr lang="en-US" dirty="0" err="1" smtClean="0"/>
              <a:t>delovni</a:t>
            </a:r>
            <a:r>
              <a:rPr lang="en-US" dirty="0" smtClean="0"/>
              <a:t> </a:t>
            </a:r>
            <a:r>
              <a:rPr lang="en-US" dirty="0" err="1" smtClean="0"/>
              <a:t>čas</a:t>
            </a:r>
            <a:r>
              <a:rPr lang="en-US" dirty="0" smtClean="0"/>
              <a:t>..)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659687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Kaj</a:t>
            </a:r>
            <a:r>
              <a:rPr lang="en-US" dirty="0" smtClean="0"/>
              <a:t> so </a:t>
            </a:r>
            <a:r>
              <a:rPr lang="en-US" dirty="0" err="1" smtClean="0"/>
              <a:t>ključne</a:t>
            </a:r>
            <a:r>
              <a:rPr lang="en-US" dirty="0" smtClean="0"/>
              <a:t> </a:t>
            </a:r>
            <a:r>
              <a:rPr lang="en-US" dirty="0" err="1" smtClean="0"/>
              <a:t>pridobitve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533275"/>
          </a:xfrm>
        </p:spPr>
        <p:txBody>
          <a:bodyPr/>
          <a:lstStyle/>
          <a:p>
            <a:r>
              <a:rPr lang="en-US" dirty="0" err="1"/>
              <a:t>Centralno</a:t>
            </a:r>
            <a:r>
              <a:rPr lang="en-US" dirty="0"/>
              <a:t> </a:t>
            </a:r>
            <a:r>
              <a:rPr lang="en-US" dirty="0" err="1"/>
              <a:t>upravljanje</a:t>
            </a:r>
            <a:r>
              <a:rPr lang="en-US" dirty="0"/>
              <a:t> in </a:t>
            </a:r>
            <a:r>
              <a:rPr lang="en-US" dirty="0" err="1"/>
              <a:t>nadzor</a:t>
            </a:r>
            <a:r>
              <a:rPr lang="en-US" dirty="0"/>
              <a:t> </a:t>
            </a:r>
            <a:r>
              <a:rPr lang="en-US" dirty="0" err="1"/>
              <a:t>delovnih</a:t>
            </a:r>
            <a:r>
              <a:rPr lang="en-US" dirty="0"/>
              <a:t> </a:t>
            </a:r>
            <a:r>
              <a:rPr lang="en-US" dirty="0" err="1"/>
              <a:t>postaj</a:t>
            </a:r>
            <a:endParaRPr lang="en-US" dirty="0"/>
          </a:p>
          <a:p>
            <a:r>
              <a:rPr lang="en-US" dirty="0" err="1"/>
              <a:t>Urejena</a:t>
            </a:r>
            <a:r>
              <a:rPr lang="en-US" dirty="0"/>
              <a:t> </a:t>
            </a:r>
            <a:r>
              <a:rPr lang="en-US" dirty="0" err="1"/>
              <a:t>oddaljena</a:t>
            </a:r>
            <a:r>
              <a:rPr lang="en-US" dirty="0"/>
              <a:t> podpora </a:t>
            </a:r>
            <a:r>
              <a:rPr lang="en-US" dirty="0" err="1"/>
              <a:t>uporabnikom</a:t>
            </a:r>
            <a:endParaRPr lang="en-US" dirty="0"/>
          </a:p>
          <a:p>
            <a:r>
              <a:rPr lang="en-US" dirty="0" err="1" smtClean="0"/>
              <a:t>Urejen</a:t>
            </a:r>
            <a:r>
              <a:rPr lang="en-US" dirty="0" smtClean="0"/>
              <a:t> </a:t>
            </a:r>
            <a:r>
              <a:rPr lang="en-US" dirty="0" err="1" smtClean="0"/>
              <a:t>arhiv</a:t>
            </a:r>
            <a:r>
              <a:rPr lang="en-US" dirty="0" smtClean="0"/>
              <a:t> mail </a:t>
            </a:r>
            <a:r>
              <a:rPr lang="en-US" dirty="0" err="1" smtClean="0"/>
              <a:t>sporočil</a:t>
            </a:r>
            <a:r>
              <a:rPr lang="en-US" dirty="0" smtClean="0"/>
              <a:t> (v </a:t>
            </a:r>
            <a:r>
              <a:rPr lang="en-US" dirty="0" err="1" smtClean="0"/>
              <a:t>arhivski</a:t>
            </a:r>
            <a:r>
              <a:rPr lang="en-US" dirty="0" smtClean="0"/>
              <a:t> </a:t>
            </a:r>
            <a:r>
              <a:rPr lang="en-US" dirty="0" err="1" smtClean="0"/>
              <a:t>predal</a:t>
            </a:r>
            <a:r>
              <a:rPr lang="en-US" dirty="0" smtClean="0"/>
              <a:t>), ne </a:t>
            </a:r>
            <a:r>
              <a:rPr lang="en-US" dirty="0" err="1" smtClean="0"/>
              <a:t>kaos</a:t>
            </a:r>
            <a:r>
              <a:rPr lang="en-US" dirty="0" smtClean="0"/>
              <a:t> PST </a:t>
            </a:r>
            <a:r>
              <a:rPr lang="en-US" dirty="0" err="1" smtClean="0"/>
              <a:t>datotek</a:t>
            </a:r>
            <a:endParaRPr lang="en-US" dirty="0" smtClean="0"/>
          </a:p>
          <a:p>
            <a:r>
              <a:rPr lang="en-US" dirty="0" err="1"/>
              <a:t>Fleksibilno</a:t>
            </a:r>
            <a:r>
              <a:rPr lang="en-US" dirty="0"/>
              <a:t> </a:t>
            </a:r>
            <a:r>
              <a:rPr lang="en-US" dirty="0" err="1"/>
              <a:t>licenciranje</a:t>
            </a:r>
            <a:r>
              <a:rPr lang="en-US" dirty="0"/>
              <a:t> </a:t>
            </a:r>
            <a:r>
              <a:rPr lang="en-US" dirty="0" err="1"/>
              <a:t>glede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potrebe</a:t>
            </a:r>
            <a:endParaRPr lang="en-US" dirty="0"/>
          </a:p>
          <a:p>
            <a:r>
              <a:rPr lang="en-US" dirty="0" err="1" smtClean="0"/>
              <a:t>Večja</a:t>
            </a:r>
            <a:r>
              <a:rPr lang="en-US" dirty="0" smtClean="0"/>
              <a:t> </a:t>
            </a:r>
            <a:r>
              <a:rPr lang="en-US" dirty="0" err="1" smtClean="0"/>
              <a:t>razpoložljivost</a:t>
            </a:r>
            <a:r>
              <a:rPr lang="en-US" dirty="0" smtClean="0"/>
              <a:t> IT </a:t>
            </a:r>
            <a:r>
              <a:rPr lang="en-US" dirty="0" err="1" smtClean="0"/>
              <a:t>sistema</a:t>
            </a:r>
            <a:r>
              <a:rPr lang="en-US" dirty="0" smtClean="0"/>
              <a:t> in </a:t>
            </a:r>
            <a:r>
              <a:rPr lang="en-US" dirty="0" err="1" smtClean="0"/>
              <a:t>aplikacij</a:t>
            </a:r>
            <a:endParaRPr lang="en-US" dirty="0"/>
          </a:p>
          <a:p>
            <a:r>
              <a:rPr lang="en-US" dirty="0" err="1" smtClean="0"/>
              <a:t>Fokus</a:t>
            </a:r>
            <a:r>
              <a:rPr lang="en-US" dirty="0" smtClean="0"/>
              <a:t> </a:t>
            </a:r>
            <a:r>
              <a:rPr lang="en-US" dirty="0"/>
              <a:t>IT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vsebino</a:t>
            </a:r>
            <a:r>
              <a:rPr lang="en-US" dirty="0"/>
              <a:t>, ne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tehniko</a:t>
            </a:r>
            <a:endParaRPr lang="en-US" dirty="0"/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804826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Izzivi</a:t>
            </a:r>
            <a:r>
              <a:rPr lang="en-US" dirty="0" smtClean="0"/>
              <a:t> ?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465016"/>
          </a:xfrm>
        </p:spPr>
        <p:txBody>
          <a:bodyPr/>
          <a:lstStyle/>
          <a:p>
            <a:r>
              <a:rPr lang="en-US" dirty="0" err="1" smtClean="0"/>
              <a:t>Izobraževanje</a:t>
            </a:r>
            <a:r>
              <a:rPr lang="en-US" dirty="0" smtClean="0"/>
              <a:t> </a:t>
            </a:r>
            <a:r>
              <a:rPr lang="en-US" dirty="0" err="1" smtClean="0"/>
              <a:t>uporabnikov</a:t>
            </a:r>
            <a:r>
              <a:rPr lang="en-US" dirty="0" smtClean="0"/>
              <a:t> je </a:t>
            </a:r>
            <a:r>
              <a:rPr lang="en-US" dirty="0" err="1" smtClean="0"/>
              <a:t>ključno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err="1" smtClean="0"/>
              <a:t>Komunikacijske</a:t>
            </a:r>
            <a:r>
              <a:rPr lang="en-US" dirty="0" smtClean="0"/>
              <a:t> </a:t>
            </a:r>
            <a:r>
              <a:rPr lang="en-US" dirty="0" err="1" smtClean="0"/>
              <a:t>povezave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11143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Performančni</a:t>
            </a:r>
            <a:r>
              <a:rPr lang="en-US" dirty="0"/>
              <a:t> </a:t>
            </a:r>
            <a:r>
              <a:rPr lang="en-US" dirty="0" err="1"/>
              <a:t>nadzor</a:t>
            </a:r>
            <a:r>
              <a:rPr lang="en-US" dirty="0"/>
              <a:t> </a:t>
            </a:r>
            <a:r>
              <a:rPr lang="en-US" dirty="0" err="1" smtClean="0"/>
              <a:t>delovanja</a:t>
            </a:r>
            <a:r>
              <a:rPr lang="en-US" dirty="0" smtClean="0"/>
              <a:t/>
            </a:r>
            <a:br>
              <a:rPr lang="en-US" dirty="0" smtClean="0"/>
            </a:br>
            <a:endParaRPr lang="sl-SI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7688580" cy="5515356"/>
          </a:xfrm>
        </p:spPr>
        <p:txBody>
          <a:bodyPr/>
          <a:lstStyle/>
          <a:p>
            <a:r>
              <a:rPr lang="en-US" dirty="0" err="1"/>
              <a:t>Ko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ne </a:t>
            </a:r>
            <a:r>
              <a:rPr lang="en-US" dirty="0" err="1"/>
              <a:t>deluje</a:t>
            </a:r>
            <a:r>
              <a:rPr lang="en-US" dirty="0"/>
              <a:t> “</a:t>
            </a:r>
            <a:r>
              <a:rPr lang="en-US" b="1" dirty="0"/>
              <a:t>dobro</a:t>
            </a:r>
            <a:r>
              <a:rPr lang="en-US" dirty="0"/>
              <a:t>”:</a:t>
            </a:r>
          </a:p>
          <a:p>
            <a:pPr lvl="1"/>
            <a:r>
              <a:rPr lang="en-US" dirty="0"/>
              <a:t>problem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omrežju</a:t>
            </a:r>
            <a:r>
              <a:rPr lang="en-US" dirty="0"/>
              <a:t>?</a:t>
            </a:r>
          </a:p>
          <a:p>
            <a:pPr lvl="1"/>
            <a:r>
              <a:rPr lang="en-US" dirty="0"/>
              <a:t>problem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strežniški</a:t>
            </a:r>
            <a:r>
              <a:rPr lang="en-US" dirty="0"/>
              <a:t> </a:t>
            </a:r>
            <a:r>
              <a:rPr lang="en-US" dirty="0" err="1"/>
              <a:t>ali</a:t>
            </a:r>
            <a:r>
              <a:rPr lang="en-US" dirty="0"/>
              <a:t> </a:t>
            </a:r>
            <a:r>
              <a:rPr lang="en-US" dirty="0" err="1"/>
              <a:t>diskovni</a:t>
            </a:r>
            <a:r>
              <a:rPr lang="en-US" dirty="0"/>
              <a:t> </a:t>
            </a:r>
            <a:r>
              <a:rPr lang="en-US" dirty="0" err="1"/>
              <a:t>infrastrukturi</a:t>
            </a:r>
            <a:r>
              <a:rPr lang="en-US" dirty="0"/>
              <a:t>?</a:t>
            </a:r>
          </a:p>
          <a:p>
            <a:pPr lvl="1"/>
            <a:r>
              <a:rPr lang="en-US" dirty="0"/>
              <a:t>problem z </a:t>
            </a:r>
            <a:r>
              <a:rPr lang="en-US" dirty="0" err="1"/>
              <a:t>aplikacijo</a:t>
            </a:r>
            <a:r>
              <a:rPr lang="en-US" dirty="0"/>
              <a:t>?</a:t>
            </a:r>
          </a:p>
          <a:p>
            <a:pPr lvl="1"/>
            <a:r>
              <a:rPr lang="en-US" dirty="0" err="1"/>
              <a:t>varnosti</a:t>
            </a:r>
            <a:r>
              <a:rPr lang="en-US" dirty="0"/>
              <a:t> problem (</a:t>
            </a:r>
            <a:r>
              <a:rPr lang="en-US" dirty="0" err="1"/>
              <a:t>vdor</a:t>
            </a:r>
            <a:r>
              <a:rPr lang="en-US" dirty="0"/>
              <a:t>/</a:t>
            </a:r>
            <a:r>
              <a:rPr lang="en-US" dirty="0" err="1"/>
              <a:t>zloraba</a:t>
            </a:r>
            <a:r>
              <a:rPr lang="en-US" dirty="0" smtClean="0"/>
              <a:t>)?</a:t>
            </a:r>
          </a:p>
          <a:p>
            <a:pPr lvl="1"/>
            <a:endParaRPr lang="en-US" dirty="0" smtClean="0"/>
          </a:p>
          <a:p>
            <a:r>
              <a:rPr lang="en-US" dirty="0" err="1" smtClean="0"/>
              <a:t>Omrežje</a:t>
            </a:r>
            <a:r>
              <a:rPr lang="en-US" dirty="0" smtClean="0"/>
              <a:t> je </a:t>
            </a:r>
            <a:r>
              <a:rPr lang="en-US" dirty="0" err="1" smtClean="0"/>
              <a:t>čedalje</a:t>
            </a:r>
            <a:r>
              <a:rPr lang="en-US" dirty="0" smtClean="0"/>
              <a:t> </a:t>
            </a:r>
            <a:r>
              <a:rPr lang="en-US" dirty="0" err="1" smtClean="0"/>
              <a:t>bolj</a:t>
            </a:r>
            <a:r>
              <a:rPr lang="en-US" dirty="0" smtClean="0"/>
              <a:t> </a:t>
            </a:r>
            <a:r>
              <a:rPr lang="en-US" dirty="0" err="1" smtClean="0"/>
              <a:t>ključen</a:t>
            </a:r>
            <a:r>
              <a:rPr lang="en-US" dirty="0" smtClean="0"/>
              <a:t> element IT </a:t>
            </a:r>
            <a:r>
              <a:rPr lang="en-US" dirty="0" err="1" smtClean="0"/>
              <a:t>okolja</a:t>
            </a:r>
            <a:endParaRPr lang="en-US" dirty="0" smtClean="0"/>
          </a:p>
          <a:p>
            <a:endParaRPr lang="en-US" dirty="0"/>
          </a:p>
          <a:p>
            <a:r>
              <a:rPr lang="en-US" dirty="0" err="1"/>
              <a:t>Najpogostejša</a:t>
            </a:r>
            <a:r>
              <a:rPr lang="en-US" dirty="0"/>
              <a:t> </a:t>
            </a:r>
            <a:r>
              <a:rPr lang="en-US" dirty="0" err="1" smtClean="0"/>
              <a:t>vprašanja</a:t>
            </a:r>
            <a:endParaRPr lang="en-US" dirty="0" smtClean="0"/>
          </a:p>
          <a:p>
            <a:pPr lvl="1"/>
            <a:r>
              <a:rPr lang="en-US" dirty="0" err="1" smtClean="0"/>
              <a:t>Zakaj</a:t>
            </a:r>
            <a:r>
              <a:rPr lang="en-US" dirty="0" smtClean="0"/>
              <a:t> </a:t>
            </a:r>
            <a:r>
              <a:rPr lang="en-US" dirty="0"/>
              <a:t>je </a:t>
            </a:r>
            <a:r>
              <a:rPr lang="en-US" dirty="0" err="1"/>
              <a:t>dostop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oddaljenih</a:t>
            </a:r>
            <a:r>
              <a:rPr lang="en-US" dirty="0"/>
              <a:t> </a:t>
            </a:r>
            <a:r>
              <a:rPr lang="en-US" dirty="0" err="1"/>
              <a:t>lokacij</a:t>
            </a:r>
            <a:r>
              <a:rPr lang="en-US" dirty="0"/>
              <a:t> </a:t>
            </a:r>
            <a:r>
              <a:rPr lang="en-US" dirty="0" err="1"/>
              <a:t>včasih</a:t>
            </a:r>
            <a:r>
              <a:rPr lang="en-US" dirty="0"/>
              <a:t> </a:t>
            </a:r>
            <a:r>
              <a:rPr lang="en-US" dirty="0" err="1"/>
              <a:t>počasen</a:t>
            </a:r>
            <a:r>
              <a:rPr lang="en-US" dirty="0"/>
              <a:t>?</a:t>
            </a:r>
          </a:p>
          <a:p>
            <a:pPr lvl="1"/>
            <a:r>
              <a:rPr lang="en-US" dirty="0" err="1"/>
              <a:t>Zakaj</a:t>
            </a:r>
            <a:r>
              <a:rPr lang="en-US" dirty="0"/>
              <a:t> se </a:t>
            </a:r>
            <a:r>
              <a:rPr lang="en-US" dirty="0" err="1"/>
              <a:t>aplikacije</a:t>
            </a:r>
            <a:r>
              <a:rPr lang="en-US" dirty="0"/>
              <a:t> </a:t>
            </a:r>
            <a:r>
              <a:rPr lang="en-US" dirty="0" err="1"/>
              <a:t>včasih</a:t>
            </a:r>
            <a:r>
              <a:rPr lang="en-US" dirty="0"/>
              <a:t> </a:t>
            </a:r>
            <a:r>
              <a:rPr lang="en-US" dirty="0" err="1"/>
              <a:t>odzivajo</a:t>
            </a:r>
            <a:r>
              <a:rPr lang="en-US" dirty="0"/>
              <a:t> </a:t>
            </a:r>
            <a:r>
              <a:rPr lang="en-US" dirty="0" err="1"/>
              <a:t>slabše</a:t>
            </a:r>
            <a:r>
              <a:rPr lang="en-US" dirty="0"/>
              <a:t>?</a:t>
            </a:r>
          </a:p>
          <a:p>
            <a:endParaRPr lang="sl-SI" dirty="0"/>
          </a:p>
        </p:txBody>
      </p:sp>
      <p:sp>
        <p:nvSpPr>
          <p:cNvPr id="7" name="Zástupný symbol pro text 5"/>
          <p:cNvSpPr txBox="1">
            <a:spLocks/>
          </p:cNvSpPr>
          <p:nvPr/>
        </p:nvSpPr>
        <p:spPr>
          <a:xfrm>
            <a:off x="8272780" y="1117992"/>
            <a:ext cx="3625533" cy="3065820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25" marR="0" indent="-20002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63" marR="0" indent="-1809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38" marR="0" indent="-1682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</a:pPr>
            <a:r>
              <a:rPr lang="en-US" sz="2000" dirty="0">
                <a:solidFill>
                  <a:srgbClr val="63C6D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Gartner: </a:t>
            </a:r>
            <a:endParaRPr lang="en-US" sz="2000" dirty="0" smtClean="0">
              <a:solidFill>
                <a:srgbClr val="63C6D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Wingdings" panose="05000000000000000000" pitchFamily="2" charset="2"/>
              <a:buNone/>
            </a:pPr>
            <a:r>
              <a:rPr lang="en-US" sz="2000" i="1" dirty="0" smtClean="0">
                <a:solidFill>
                  <a:srgbClr val="FF0000"/>
                </a:solidFill>
              </a:rPr>
              <a:t>“80% of operational issues can be analyzed and solved by flow monitoring.”</a:t>
            </a:r>
          </a:p>
          <a:p>
            <a:pPr marL="0" indent="0" algn="ctr">
              <a:buFont typeface="Wingdings" panose="05000000000000000000" pitchFamily="2" charset="2"/>
              <a:buNone/>
            </a:pPr>
            <a:r>
              <a:rPr lang="en-US" sz="2000" dirty="0" smtClean="0">
                <a:solidFill>
                  <a:srgbClr val="FF0000"/>
                </a:solidFill>
              </a:rPr>
              <a:t>Recommendation: </a:t>
            </a:r>
            <a:r>
              <a:rPr lang="cs-CZ" sz="2000" i="1" dirty="0" smtClean="0">
                <a:solidFill>
                  <a:srgbClr val="FF0000"/>
                </a:solidFill>
              </a:rPr>
              <a:t>„</a:t>
            </a:r>
            <a:r>
              <a:rPr lang="en-US" sz="2000" i="1" dirty="0" smtClean="0">
                <a:solidFill>
                  <a:srgbClr val="FF0000"/>
                </a:solidFill>
              </a:rPr>
              <a:t>Implement NetFlow/IPFIX to allow better measurement of user experience.</a:t>
            </a:r>
            <a:r>
              <a:rPr lang="cs-CZ" sz="2000" i="1" dirty="0" smtClean="0">
                <a:solidFill>
                  <a:srgbClr val="FF0000"/>
                </a:solidFill>
              </a:rPr>
              <a:t>“</a:t>
            </a:r>
            <a:endParaRPr lang="en-US" sz="2000" i="1" dirty="0">
              <a:solidFill>
                <a:srgbClr val="FF0000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091" y="5455786"/>
            <a:ext cx="4393184" cy="81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02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Flowmon rešitve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7947325" cy="7595926"/>
          </a:xfrm>
        </p:spPr>
        <p:txBody>
          <a:bodyPr/>
          <a:lstStyle/>
          <a:p>
            <a:r>
              <a:rPr lang="en-US" dirty="0" smtClean="0"/>
              <a:t>Network Traffic &amp; Performance Monitoring </a:t>
            </a:r>
          </a:p>
          <a:p>
            <a:pPr lvl="1"/>
            <a:r>
              <a:rPr lang="en-US" dirty="0" err="1" smtClean="0"/>
              <a:t>vpogled</a:t>
            </a:r>
            <a:r>
              <a:rPr lang="en-US" dirty="0" smtClean="0"/>
              <a:t> v </a:t>
            </a:r>
            <a:r>
              <a:rPr lang="en-US" dirty="0" err="1" smtClean="0"/>
              <a:t>mrežni</a:t>
            </a:r>
            <a:r>
              <a:rPr lang="en-US" dirty="0" smtClean="0"/>
              <a:t> </a:t>
            </a:r>
            <a:r>
              <a:rPr lang="en-US" dirty="0" err="1" smtClean="0"/>
              <a:t>promet</a:t>
            </a:r>
            <a:r>
              <a:rPr lang="en-US" dirty="0" smtClean="0"/>
              <a:t> – “visibility” – </a:t>
            </a:r>
            <a:r>
              <a:rPr lang="en-US" dirty="0" err="1" smtClean="0"/>
              <a:t>tudi</a:t>
            </a:r>
            <a:r>
              <a:rPr lang="en-US" dirty="0" smtClean="0"/>
              <a:t> REGULATIVA!</a:t>
            </a:r>
          </a:p>
          <a:p>
            <a:pPr lvl="1"/>
            <a:r>
              <a:rPr lang="en-US" dirty="0" err="1"/>
              <a:t>s</a:t>
            </a:r>
            <a:r>
              <a:rPr lang="en-US" dirty="0" err="1" smtClean="0"/>
              <a:t>krajšanje</a:t>
            </a:r>
            <a:r>
              <a:rPr lang="en-US" dirty="0" smtClean="0"/>
              <a:t> </a:t>
            </a:r>
            <a:r>
              <a:rPr lang="en-US" dirty="0" err="1" smtClean="0"/>
              <a:t>časa</a:t>
            </a:r>
            <a:r>
              <a:rPr lang="en-US" dirty="0" smtClean="0"/>
              <a:t>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diagnostiko</a:t>
            </a:r>
            <a:r>
              <a:rPr lang="en-US" dirty="0" smtClean="0"/>
              <a:t> in </a:t>
            </a:r>
            <a:r>
              <a:rPr lang="en-US" dirty="0" err="1" smtClean="0"/>
              <a:t>odpravo</a:t>
            </a:r>
            <a:r>
              <a:rPr lang="en-US" dirty="0" smtClean="0"/>
              <a:t> </a:t>
            </a:r>
            <a:r>
              <a:rPr lang="en-US" dirty="0" err="1" smtClean="0"/>
              <a:t>problemov</a:t>
            </a:r>
            <a:endParaRPr lang="en-US" dirty="0" smtClean="0"/>
          </a:p>
          <a:p>
            <a:pPr lvl="1"/>
            <a:r>
              <a:rPr lang="en-US" dirty="0" err="1"/>
              <a:t>z</a:t>
            </a:r>
            <a:r>
              <a:rPr lang="en-US" dirty="0" err="1" smtClean="0"/>
              <a:t>manjšanje</a:t>
            </a:r>
            <a:r>
              <a:rPr lang="en-US" dirty="0" smtClean="0"/>
              <a:t> </a:t>
            </a:r>
            <a:r>
              <a:rPr lang="en-US" dirty="0" err="1" smtClean="0"/>
              <a:t>izpadov</a:t>
            </a:r>
            <a:r>
              <a:rPr lang="en-US" dirty="0" smtClean="0"/>
              <a:t> in </a:t>
            </a:r>
            <a:r>
              <a:rPr lang="en-US" dirty="0" err="1" smtClean="0"/>
              <a:t>njihovega</a:t>
            </a:r>
            <a:r>
              <a:rPr lang="en-US" dirty="0" smtClean="0"/>
              <a:t> </a:t>
            </a:r>
            <a:r>
              <a:rPr lang="en-US" dirty="0" err="1" smtClean="0"/>
              <a:t>trajanja</a:t>
            </a:r>
            <a:r>
              <a:rPr lang="en-US" dirty="0" smtClean="0"/>
              <a:t>, </a:t>
            </a:r>
            <a:r>
              <a:rPr lang="en-US" dirty="0" err="1" smtClean="0"/>
              <a:t>nižji</a:t>
            </a:r>
            <a:r>
              <a:rPr lang="en-US" dirty="0" smtClean="0"/>
              <a:t> </a:t>
            </a:r>
            <a:r>
              <a:rPr lang="en-US" dirty="0" err="1" smtClean="0"/>
              <a:t>operativni</a:t>
            </a:r>
            <a:r>
              <a:rPr lang="en-US" dirty="0" smtClean="0"/>
              <a:t> </a:t>
            </a:r>
            <a:r>
              <a:rPr lang="en-US" dirty="0" err="1" smtClean="0"/>
              <a:t>stroški</a:t>
            </a:r>
            <a:r>
              <a:rPr lang="en-US" dirty="0" smtClean="0"/>
              <a:t> </a:t>
            </a:r>
          </a:p>
          <a:p>
            <a:r>
              <a:rPr lang="en-US" dirty="0" smtClean="0"/>
              <a:t>Real Time Application Performance Monitoring</a:t>
            </a:r>
          </a:p>
          <a:p>
            <a:pPr lvl="1"/>
            <a:r>
              <a:rPr lang="en-US" dirty="0" err="1" smtClean="0"/>
              <a:t>zagotavljanje</a:t>
            </a:r>
            <a:r>
              <a:rPr lang="en-US" dirty="0" smtClean="0"/>
              <a:t> SLA in </a:t>
            </a:r>
            <a:r>
              <a:rPr lang="en-US" dirty="0" err="1" smtClean="0"/>
              <a:t>zadovoljstva</a:t>
            </a:r>
            <a:r>
              <a:rPr lang="en-US" dirty="0" smtClean="0"/>
              <a:t> </a:t>
            </a:r>
            <a:r>
              <a:rPr lang="en-US" dirty="0" err="1" smtClean="0"/>
              <a:t>uporabnikov</a:t>
            </a:r>
            <a:endParaRPr lang="en-US" dirty="0" smtClean="0"/>
          </a:p>
          <a:p>
            <a:pPr lvl="1"/>
            <a:r>
              <a:rPr lang="en-US" dirty="0" err="1" smtClean="0"/>
              <a:t>hitro</a:t>
            </a:r>
            <a:r>
              <a:rPr lang="en-US" dirty="0" smtClean="0"/>
              <a:t> </a:t>
            </a:r>
            <a:r>
              <a:rPr lang="en-US" dirty="0" err="1" smtClean="0"/>
              <a:t>ugotavljanje</a:t>
            </a:r>
            <a:r>
              <a:rPr lang="en-US" dirty="0" smtClean="0"/>
              <a:t> </a:t>
            </a:r>
            <a:r>
              <a:rPr lang="en-US" dirty="0" err="1" smtClean="0"/>
              <a:t>napak</a:t>
            </a:r>
            <a:r>
              <a:rPr lang="en-US" dirty="0" smtClean="0"/>
              <a:t> in </a:t>
            </a:r>
            <a:r>
              <a:rPr lang="en-US" dirty="0" err="1" smtClean="0"/>
              <a:t>problemov</a:t>
            </a:r>
            <a:endParaRPr lang="en-US" dirty="0" smtClean="0"/>
          </a:p>
          <a:p>
            <a:r>
              <a:rPr lang="en-US" dirty="0" smtClean="0"/>
              <a:t>Behavior Analysis &amp; Anomaly Detection</a:t>
            </a:r>
          </a:p>
          <a:p>
            <a:pPr lvl="1"/>
            <a:r>
              <a:rPr lang="en-US" dirty="0" err="1"/>
              <a:t>d</a:t>
            </a:r>
            <a:r>
              <a:rPr lang="en-US" dirty="0" err="1" smtClean="0"/>
              <a:t>etektiranje</a:t>
            </a:r>
            <a:r>
              <a:rPr lang="en-US" dirty="0" smtClean="0"/>
              <a:t> </a:t>
            </a:r>
            <a:r>
              <a:rPr lang="en-US" dirty="0" err="1" smtClean="0"/>
              <a:t>nenormalnega</a:t>
            </a:r>
            <a:r>
              <a:rPr lang="en-US" dirty="0" smtClean="0"/>
              <a:t> </a:t>
            </a:r>
            <a:r>
              <a:rPr lang="en-US" dirty="0" err="1" smtClean="0"/>
              <a:t>obnašanja</a:t>
            </a:r>
            <a:r>
              <a:rPr lang="en-US" dirty="0" smtClean="0"/>
              <a:t> </a:t>
            </a:r>
            <a:r>
              <a:rPr lang="en-US" dirty="0" err="1" smtClean="0"/>
              <a:t>sistema</a:t>
            </a:r>
            <a:endParaRPr lang="en-US" dirty="0" smtClean="0"/>
          </a:p>
          <a:p>
            <a:pPr lvl="2"/>
            <a:r>
              <a:rPr lang="en-US" dirty="0" err="1" smtClean="0"/>
              <a:t>Napačna</a:t>
            </a:r>
            <a:r>
              <a:rPr lang="en-US" dirty="0" smtClean="0"/>
              <a:t> </a:t>
            </a:r>
            <a:r>
              <a:rPr lang="en-US" dirty="0" err="1" smtClean="0"/>
              <a:t>konfiguracija</a:t>
            </a:r>
            <a:r>
              <a:rPr lang="en-US" dirty="0" smtClean="0"/>
              <a:t>? </a:t>
            </a:r>
            <a:r>
              <a:rPr lang="en-US" dirty="0" err="1" smtClean="0"/>
              <a:t>Vdor</a:t>
            </a:r>
            <a:r>
              <a:rPr lang="en-US" dirty="0" smtClean="0"/>
              <a:t>?</a:t>
            </a:r>
          </a:p>
          <a:p>
            <a:pPr lvl="1"/>
            <a:r>
              <a:rPr lang="en-US" dirty="0" err="1"/>
              <a:t>d</a:t>
            </a:r>
            <a:r>
              <a:rPr lang="en-US" dirty="0" err="1" smtClean="0"/>
              <a:t>elovanje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osnovi</a:t>
            </a:r>
            <a:r>
              <a:rPr lang="en-US" dirty="0" smtClean="0"/>
              <a:t> AI in </a:t>
            </a:r>
            <a:r>
              <a:rPr lang="en-US" dirty="0" err="1" smtClean="0"/>
              <a:t>strojnega</a:t>
            </a:r>
            <a:r>
              <a:rPr lang="en-US" dirty="0" smtClean="0"/>
              <a:t> </a:t>
            </a:r>
            <a:r>
              <a:rPr lang="en-US" dirty="0" err="1" smtClean="0"/>
              <a:t>učenja</a:t>
            </a:r>
            <a:r>
              <a:rPr lang="en-US" dirty="0" smtClean="0"/>
              <a:t>, ne </a:t>
            </a:r>
            <a:r>
              <a:rPr lang="en-US" dirty="0" err="1" smtClean="0"/>
              <a:t>podpisov</a:t>
            </a:r>
            <a:endParaRPr lang="en-US" dirty="0" smtClean="0"/>
          </a:p>
          <a:p>
            <a:r>
              <a:rPr lang="en-US" dirty="0" smtClean="0"/>
              <a:t>Reporting</a:t>
            </a:r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sl-SI" dirty="0"/>
          </a:p>
        </p:txBody>
      </p:sp>
      <p:pic>
        <p:nvPicPr>
          <p:cNvPr id="4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2064" y="1435100"/>
            <a:ext cx="3028653" cy="22667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2064" y="4125730"/>
            <a:ext cx="3038915" cy="20649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2216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4840289" y="3802062"/>
            <a:ext cx="7058024" cy="2466976"/>
          </a:xfrm>
          <a:prstGeom prst="rect">
            <a:avLst/>
          </a:prstGeom>
          <a:solidFill>
            <a:schemeClr val="tx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sl-SI" sz="2000" dirty="0" err="1" smtClean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Flowmon – </a:t>
            </a:r>
            <a:r>
              <a:rPr lang="en-US" dirty="0" err="1" smtClean="0"/>
              <a:t>eno</a:t>
            </a:r>
            <a:r>
              <a:rPr lang="en-US" dirty="0" smtClean="0"/>
              <a:t> </a:t>
            </a:r>
            <a:r>
              <a:rPr lang="en-US" dirty="0" err="1" smtClean="0"/>
              <a:t>enostavno</a:t>
            </a:r>
            <a:r>
              <a:rPr lang="en-US" dirty="0" smtClean="0"/>
              <a:t> </a:t>
            </a:r>
            <a:r>
              <a:rPr lang="en-US" dirty="0" err="1" smtClean="0"/>
              <a:t>orodje</a:t>
            </a:r>
            <a:r>
              <a:rPr lang="en-US" dirty="0" smtClean="0"/>
              <a:t> 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5379934"/>
          </a:xfrm>
        </p:spPr>
        <p:txBody>
          <a:bodyPr/>
          <a:lstStyle/>
          <a:p>
            <a:r>
              <a:rPr lang="en-US" dirty="0" err="1" smtClean="0"/>
              <a:t>Možna</a:t>
            </a:r>
            <a:r>
              <a:rPr lang="en-US" dirty="0" smtClean="0"/>
              <a:t> </a:t>
            </a:r>
            <a:r>
              <a:rPr lang="en-US" dirty="0" err="1" smtClean="0"/>
              <a:t>implementacija</a:t>
            </a:r>
            <a:r>
              <a:rPr lang="en-US" dirty="0" smtClean="0"/>
              <a:t> v </a:t>
            </a:r>
            <a:r>
              <a:rPr lang="en-US" dirty="0" err="1" smtClean="0"/>
              <a:t>vsakem</a:t>
            </a:r>
            <a:r>
              <a:rPr lang="en-US" dirty="0" smtClean="0"/>
              <a:t> </a:t>
            </a:r>
            <a:r>
              <a:rPr lang="en-US" dirty="0" err="1" smtClean="0"/>
              <a:t>okolju</a:t>
            </a:r>
            <a:r>
              <a:rPr lang="en-US" dirty="0" smtClean="0"/>
              <a:t>, ne </a:t>
            </a:r>
            <a:r>
              <a:rPr lang="en-US" dirty="0" err="1" smtClean="0"/>
              <a:t>glede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proizvajalca</a:t>
            </a:r>
            <a:r>
              <a:rPr lang="en-US" dirty="0" smtClean="0"/>
              <a:t> </a:t>
            </a:r>
            <a:r>
              <a:rPr lang="en-US" dirty="0" err="1" smtClean="0"/>
              <a:t>mrežne</a:t>
            </a:r>
            <a:r>
              <a:rPr lang="en-US" dirty="0" smtClean="0"/>
              <a:t> </a:t>
            </a:r>
            <a:r>
              <a:rPr lang="en-US" dirty="0" err="1" smtClean="0"/>
              <a:t>opreme</a:t>
            </a:r>
            <a:endParaRPr lang="en-US" dirty="0" smtClean="0"/>
          </a:p>
          <a:p>
            <a:r>
              <a:rPr lang="en-US" dirty="0" err="1" smtClean="0"/>
              <a:t>Virtualna</a:t>
            </a:r>
            <a:r>
              <a:rPr lang="en-US" dirty="0" smtClean="0"/>
              <a:t> </a:t>
            </a:r>
            <a:r>
              <a:rPr lang="en-US" dirty="0" err="1" smtClean="0"/>
              <a:t>ali</a:t>
            </a:r>
            <a:r>
              <a:rPr lang="en-US" dirty="0" smtClean="0"/>
              <a:t> </a:t>
            </a:r>
            <a:r>
              <a:rPr lang="en-US" dirty="0" err="1" smtClean="0"/>
              <a:t>fizična</a:t>
            </a:r>
            <a:r>
              <a:rPr lang="en-US" dirty="0" smtClean="0"/>
              <a:t> </a:t>
            </a:r>
            <a:r>
              <a:rPr lang="en-US" dirty="0" err="1" smtClean="0"/>
              <a:t>platforma</a:t>
            </a:r>
            <a:endParaRPr lang="en-US" dirty="0" smtClean="0"/>
          </a:p>
          <a:p>
            <a:r>
              <a:rPr lang="en-US" dirty="0" err="1" smtClean="0"/>
              <a:t>Modularnost</a:t>
            </a:r>
            <a:r>
              <a:rPr lang="en-US" dirty="0" smtClean="0"/>
              <a:t> in </a:t>
            </a:r>
            <a:r>
              <a:rPr lang="en-US" dirty="0" err="1" smtClean="0"/>
              <a:t>skalabilnost</a:t>
            </a:r>
            <a:endParaRPr lang="en-US" dirty="0" smtClean="0"/>
          </a:p>
          <a:p>
            <a:r>
              <a:rPr lang="en-US" dirty="0" err="1" smtClean="0"/>
              <a:t>Gradniki</a:t>
            </a:r>
            <a:r>
              <a:rPr lang="en-US" dirty="0" smtClean="0"/>
              <a:t>:</a:t>
            </a:r>
          </a:p>
          <a:p>
            <a:pPr lvl="1"/>
            <a:r>
              <a:rPr lang="en-US" dirty="0"/>
              <a:t>Flowmon Probes</a:t>
            </a:r>
          </a:p>
          <a:p>
            <a:pPr lvl="2"/>
            <a:r>
              <a:rPr lang="en-US" sz="2000" dirty="0" err="1" smtClean="0"/>
              <a:t>izvor</a:t>
            </a:r>
            <a:r>
              <a:rPr lang="en-US" sz="2000" dirty="0" smtClean="0"/>
              <a:t> NetFlow/IPFIX </a:t>
            </a:r>
            <a:r>
              <a:rPr lang="en-US" sz="2000" dirty="0" err="1" smtClean="0"/>
              <a:t>podatkov</a:t>
            </a:r>
            <a:endParaRPr lang="en-US" sz="2000" dirty="0"/>
          </a:p>
          <a:p>
            <a:pPr lvl="1"/>
            <a:r>
              <a:rPr lang="en-US" dirty="0"/>
              <a:t>Flowmon Collectors</a:t>
            </a:r>
          </a:p>
          <a:p>
            <a:pPr lvl="2"/>
            <a:r>
              <a:rPr lang="en-US" sz="2000" dirty="0"/>
              <a:t>Flow collection, reporting, </a:t>
            </a:r>
            <a:br>
              <a:rPr lang="en-US" sz="2000" dirty="0"/>
            </a:br>
            <a:r>
              <a:rPr lang="en-US" sz="2000" dirty="0" smtClean="0"/>
              <a:t>analysis</a:t>
            </a:r>
            <a:endParaRPr lang="en-US" sz="2000" dirty="0"/>
          </a:p>
          <a:p>
            <a:pPr lvl="1"/>
            <a:r>
              <a:rPr lang="en-US" dirty="0"/>
              <a:t>Flowmon </a:t>
            </a:r>
            <a:r>
              <a:rPr lang="en-US" dirty="0" smtClean="0"/>
              <a:t>modules</a:t>
            </a:r>
          </a:p>
          <a:p>
            <a:pPr lvl="2"/>
            <a:r>
              <a:rPr lang="en-US" dirty="0" smtClean="0"/>
              <a:t>NPM, APM, ADS, </a:t>
            </a:r>
            <a:r>
              <a:rPr lang="en-US" dirty="0" err="1" smtClean="0"/>
              <a:t>DDoS</a:t>
            </a:r>
            <a:endParaRPr lang="en-US" dirty="0"/>
          </a:p>
          <a:p>
            <a:endParaRPr lang="sl-SI" dirty="0"/>
          </a:p>
        </p:txBody>
      </p:sp>
      <p:pic>
        <p:nvPicPr>
          <p:cNvPr id="5" name="Picture 2" descr="C:\Invea\invea\_svn\admin\produkty\flowmon\img\schemata_ilustrativni\flowmon_architecture_cisco_e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9159" y="3922773"/>
            <a:ext cx="6641192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253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Flowmon NPM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163943"/>
          </a:xfrm>
        </p:spPr>
        <p:txBody>
          <a:bodyPr/>
          <a:lstStyle/>
          <a:p>
            <a:r>
              <a:rPr lang="en-US" dirty="0" err="1" smtClean="0"/>
              <a:t>Pogled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performančno </a:t>
            </a:r>
            <a:r>
              <a:rPr lang="en-US" dirty="0" err="1" smtClean="0"/>
              <a:t>delovanje</a:t>
            </a:r>
            <a:r>
              <a:rPr lang="en-US" dirty="0" smtClean="0"/>
              <a:t> </a:t>
            </a:r>
            <a:r>
              <a:rPr lang="en-US" dirty="0" err="1" smtClean="0"/>
              <a:t>omrežja</a:t>
            </a:r>
            <a:r>
              <a:rPr lang="en-US" dirty="0" smtClean="0"/>
              <a:t> in </a:t>
            </a:r>
            <a:r>
              <a:rPr lang="en-US" dirty="0" err="1" smtClean="0"/>
              <a:t>naprav</a:t>
            </a:r>
            <a:endParaRPr lang="en-US" dirty="0" smtClean="0"/>
          </a:p>
          <a:p>
            <a:r>
              <a:rPr lang="en-US" dirty="0" err="1" smtClean="0"/>
              <a:t>Uporaba</a:t>
            </a:r>
            <a:r>
              <a:rPr lang="en-US" dirty="0" smtClean="0"/>
              <a:t>:</a:t>
            </a:r>
          </a:p>
          <a:p>
            <a:pPr lvl="1"/>
            <a:r>
              <a:rPr lang="en-US" dirty="0" err="1" smtClean="0"/>
              <a:t>odzivi</a:t>
            </a:r>
            <a:r>
              <a:rPr lang="en-US" dirty="0" smtClean="0"/>
              <a:t> </a:t>
            </a:r>
            <a:r>
              <a:rPr lang="en-US" dirty="0" err="1" smtClean="0"/>
              <a:t>strežnikov</a:t>
            </a:r>
            <a:r>
              <a:rPr lang="en-US" dirty="0" smtClean="0"/>
              <a:t> (in cloud) </a:t>
            </a:r>
            <a:r>
              <a:rPr lang="en-US" dirty="0" err="1" smtClean="0"/>
              <a:t>aplikacij</a:t>
            </a:r>
            <a:endParaRPr lang="en-US" dirty="0" smtClean="0"/>
          </a:p>
          <a:p>
            <a:pPr lvl="1"/>
            <a:r>
              <a:rPr lang="en-US" dirty="0" err="1" smtClean="0"/>
              <a:t>prometni</a:t>
            </a:r>
            <a:r>
              <a:rPr lang="en-US" dirty="0" smtClean="0"/>
              <a:t> </a:t>
            </a:r>
            <a:r>
              <a:rPr lang="en-US" dirty="0" err="1" smtClean="0"/>
              <a:t>tokovi</a:t>
            </a:r>
            <a:r>
              <a:rPr lang="en-US" dirty="0" smtClean="0"/>
              <a:t> (</a:t>
            </a:r>
            <a:r>
              <a:rPr lang="en-US" dirty="0" err="1" smtClean="0"/>
              <a:t>kdo</a:t>
            </a:r>
            <a:r>
              <a:rPr lang="en-US" dirty="0" smtClean="0"/>
              <a:t>, </a:t>
            </a:r>
            <a:r>
              <a:rPr lang="en-US" dirty="0" err="1" smtClean="0"/>
              <a:t>kam</a:t>
            </a:r>
            <a:r>
              <a:rPr lang="en-US" dirty="0" smtClean="0"/>
              <a:t>, </a:t>
            </a:r>
            <a:r>
              <a:rPr lang="en-US" dirty="0" err="1" smtClean="0"/>
              <a:t>kdaj</a:t>
            </a:r>
            <a:r>
              <a:rPr lang="en-US" dirty="0" smtClean="0"/>
              <a:t>, </a:t>
            </a:r>
            <a:r>
              <a:rPr lang="en-US" dirty="0" err="1" smtClean="0"/>
              <a:t>koliko</a:t>
            </a:r>
            <a:r>
              <a:rPr lang="en-US" dirty="0" smtClean="0"/>
              <a:t>..)</a:t>
            </a:r>
          </a:p>
          <a:p>
            <a:pPr lvl="1"/>
            <a:r>
              <a:rPr lang="en-US" dirty="0" err="1" smtClean="0"/>
              <a:t>analiza</a:t>
            </a:r>
            <a:r>
              <a:rPr lang="en-US" dirty="0" smtClean="0"/>
              <a:t> </a:t>
            </a:r>
            <a:r>
              <a:rPr lang="en-US" dirty="0" err="1" smtClean="0"/>
              <a:t>problemov</a:t>
            </a:r>
            <a:r>
              <a:rPr lang="en-US" dirty="0" smtClean="0"/>
              <a:t> (retransmisije </a:t>
            </a:r>
            <a:r>
              <a:rPr lang="en-US" dirty="0" err="1" smtClean="0"/>
              <a:t>itd</a:t>
            </a:r>
            <a:r>
              <a:rPr lang="en-US" dirty="0" smtClean="0"/>
              <a:t>)</a:t>
            </a:r>
          </a:p>
          <a:p>
            <a:pPr lvl="1"/>
            <a:r>
              <a:rPr lang="en-US" dirty="0" err="1" smtClean="0"/>
              <a:t>zasedenost</a:t>
            </a:r>
            <a:r>
              <a:rPr lang="en-US" dirty="0" smtClean="0"/>
              <a:t> VPN </a:t>
            </a:r>
            <a:r>
              <a:rPr lang="en-US" dirty="0" err="1" smtClean="0"/>
              <a:t>povezav</a:t>
            </a:r>
            <a:endParaRPr lang="en-US" dirty="0" smtClean="0"/>
          </a:p>
          <a:p>
            <a:pPr lvl="1"/>
            <a:r>
              <a:rPr lang="en-US" dirty="0" smtClean="0"/>
              <a:t>VoIP </a:t>
            </a:r>
            <a:r>
              <a:rPr lang="en-US" dirty="0" err="1" smtClean="0"/>
              <a:t>kvaliteta</a:t>
            </a:r>
            <a:endParaRPr lang="en-US" dirty="0" smtClean="0"/>
          </a:p>
          <a:p>
            <a:pPr lvl="1"/>
            <a:endParaRPr lang="sl-SI" dirty="0"/>
          </a:p>
        </p:txBody>
      </p:sp>
      <p:pic>
        <p:nvPicPr>
          <p:cNvPr id="4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656" y="3633974"/>
            <a:ext cx="8028344" cy="3232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002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auto">
          <a:xfrm>
            <a:off x="6286260" y="2166184"/>
            <a:ext cx="5549661" cy="3756884"/>
          </a:xfrm>
          <a:prstGeom prst="rect">
            <a:avLst/>
          </a:prstGeom>
          <a:solidFill>
            <a:schemeClr val="tx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sl-SI" sz="2000" dirty="0" err="1" smtClean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396815" y="2166184"/>
            <a:ext cx="5702060" cy="3756884"/>
          </a:xfrm>
          <a:prstGeom prst="rect">
            <a:avLst/>
          </a:prstGeom>
          <a:solidFill>
            <a:schemeClr val="tx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sl-SI" sz="2000" dirty="0" err="1" smtClean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Flowmon APM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30887"/>
          </a:xfrm>
        </p:spPr>
        <p:txBody>
          <a:bodyPr/>
          <a:lstStyle/>
          <a:p>
            <a:r>
              <a:rPr lang="en-US" dirty="0" err="1" smtClean="0"/>
              <a:t>Analiza</a:t>
            </a:r>
            <a:r>
              <a:rPr lang="en-US" dirty="0" smtClean="0"/>
              <a:t> </a:t>
            </a:r>
            <a:r>
              <a:rPr lang="en-US" dirty="0" err="1" smtClean="0"/>
              <a:t>odziva</a:t>
            </a:r>
            <a:r>
              <a:rPr lang="en-US" dirty="0" smtClean="0"/>
              <a:t> </a:t>
            </a:r>
            <a:r>
              <a:rPr lang="en-US" dirty="0" err="1" smtClean="0"/>
              <a:t>aplikacij</a:t>
            </a:r>
            <a:r>
              <a:rPr lang="en-US" dirty="0" smtClean="0"/>
              <a:t> (</a:t>
            </a:r>
            <a:r>
              <a:rPr lang="en-US" dirty="0" err="1" smtClean="0"/>
              <a:t>http,database</a:t>
            </a:r>
            <a:r>
              <a:rPr lang="en-US" dirty="0" smtClean="0"/>
              <a:t>)</a:t>
            </a:r>
            <a:endParaRPr lang="sl-SI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00" y="2019300"/>
            <a:ext cx="5908615" cy="375688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815" y="2290683"/>
            <a:ext cx="5655957" cy="3485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68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263" y="448056"/>
            <a:ext cx="11018520" cy="553998"/>
          </a:xfrm>
        </p:spPr>
        <p:txBody>
          <a:bodyPr/>
          <a:lstStyle/>
          <a:p>
            <a:r>
              <a:rPr lang="en-US" dirty="0" smtClean="0"/>
              <a:t>Flowmon APM</a:t>
            </a:r>
            <a:endParaRPr lang="sl-SI" dirty="0"/>
          </a:p>
        </p:txBody>
      </p:sp>
      <p:pic>
        <p:nvPicPr>
          <p:cNvPr id="9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199" y="1146425"/>
            <a:ext cx="11113219" cy="48527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9247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Flowmon ADS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7825335" cy="430887"/>
          </a:xfrm>
        </p:spPr>
        <p:txBody>
          <a:bodyPr/>
          <a:lstStyle/>
          <a:p>
            <a:r>
              <a:rPr lang="en-US" dirty="0" err="1" smtClean="0"/>
              <a:t>Ugotavljanje</a:t>
            </a:r>
            <a:r>
              <a:rPr lang="en-US" dirty="0" smtClean="0"/>
              <a:t> </a:t>
            </a:r>
            <a:r>
              <a:rPr lang="en-US" dirty="0" err="1" smtClean="0"/>
              <a:t>nenormalnega</a:t>
            </a:r>
            <a:r>
              <a:rPr lang="en-US" dirty="0" smtClean="0"/>
              <a:t> </a:t>
            </a:r>
            <a:r>
              <a:rPr lang="en-US" dirty="0" err="1" smtClean="0"/>
              <a:t>obnašanja</a:t>
            </a:r>
            <a:r>
              <a:rPr lang="en-US" dirty="0" smtClean="0"/>
              <a:t> </a:t>
            </a:r>
            <a:r>
              <a:rPr lang="en-US" dirty="0" err="1" smtClean="0"/>
              <a:t>omrežja</a:t>
            </a:r>
            <a:r>
              <a:rPr lang="en-US" dirty="0" smtClean="0"/>
              <a:t> in </a:t>
            </a:r>
            <a:r>
              <a:rPr lang="en-US" dirty="0" err="1" smtClean="0"/>
              <a:t>naprav</a:t>
            </a:r>
            <a:endParaRPr lang="sl-SI" dirty="0"/>
          </a:p>
        </p:txBody>
      </p:sp>
      <p:sp>
        <p:nvSpPr>
          <p:cNvPr id="7" name="Zástupný symbol pro text 5"/>
          <p:cNvSpPr txBox="1">
            <a:spLocks/>
          </p:cNvSpPr>
          <p:nvPr/>
        </p:nvSpPr>
        <p:spPr>
          <a:xfrm>
            <a:off x="8409535" y="1939472"/>
            <a:ext cx="3625533" cy="1700876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25" marR="0" indent="-20002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63" marR="0" indent="-1809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38" marR="0" indent="-1682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</a:pPr>
            <a:r>
              <a:rPr lang="en-US" sz="2000" dirty="0">
                <a:solidFill>
                  <a:srgbClr val="63C6D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Gartner: </a:t>
            </a:r>
            <a:endParaRPr lang="en-US" sz="2000" dirty="0" smtClean="0">
              <a:solidFill>
                <a:srgbClr val="63C6D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100" i="1" dirty="0" smtClean="0">
                <a:solidFill>
                  <a:srgbClr val="FF0000"/>
                </a:solidFill>
              </a:rPr>
              <a:t>“Detection </a:t>
            </a:r>
            <a:r>
              <a:rPr lang="en-US" sz="2100" i="1" dirty="0">
                <a:solidFill>
                  <a:srgbClr val="FF0000"/>
                </a:solidFill>
              </a:rPr>
              <a:t>and response are more </a:t>
            </a:r>
            <a:r>
              <a:rPr lang="en-US" sz="2100" i="1" dirty="0" smtClean="0">
                <a:solidFill>
                  <a:srgbClr val="FF0000"/>
                </a:solidFill>
              </a:rPr>
              <a:t>important </a:t>
            </a:r>
            <a:r>
              <a:rPr lang="en-US" sz="2100" i="1" dirty="0">
                <a:solidFill>
                  <a:srgbClr val="FF0000"/>
                </a:solidFill>
              </a:rPr>
              <a:t>than blocking and prevention</a:t>
            </a:r>
            <a:r>
              <a:rPr lang="cs-CZ" sz="2100" i="1" dirty="0" smtClean="0">
                <a:solidFill>
                  <a:srgbClr val="FF0000"/>
                </a:solidFill>
              </a:rPr>
              <a:t>.</a:t>
            </a:r>
            <a:r>
              <a:rPr lang="en-US" sz="2100" i="1" dirty="0" smtClean="0">
                <a:solidFill>
                  <a:srgbClr val="FF0000"/>
                </a:solidFill>
              </a:rPr>
              <a:t>”</a:t>
            </a:r>
            <a:endParaRPr lang="en-US" sz="2100" i="1" dirty="0">
              <a:solidFill>
                <a:srgbClr val="FF0000"/>
              </a:solidFill>
            </a:endParaRPr>
          </a:p>
        </p:txBody>
      </p:sp>
      <p:pic>
        <p:nvPicPr>
          <p:cNvPr id="8" name="Picture 2" descr="ads_interactive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955861" y="4364671"/>
            <a:ext cx="3915668" cy="18114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61" y="2185784"/>
            <a:ext cx="6112124" cy="18594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6494" y="4102432"/>
            <a:ext cx="6765506" cy="2755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306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976" y="1781656"/>
            <a:ext cx="9144000" cy="4487382"/>
          </a:xfrm>
        </p:spPr>
        <p:txBody>
          <a:bodyPr/>
          <a:lstStyle/>
          <a:p>
            <a:r>
              <a:rPr lang="en-US" dirty="0" err="1" smtClean="0"/>
              <a:t>Hvala</a:t>
            </a:r>
            <a:r>
              <a:rPr lang="en-US" dirty="0" smtClean="0"/>
              <a:t>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pozornost</a:t>
            </a:r>
            <a:r>
              <a:rPr lang="en-US" dirty="0" smtClean="0"/>
              <a:t>!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Vidimo</a:t>
            </a:r>
            <a:r>
              <a:rPr lang="en-US" dirty="0" smtClean="0"/>
              <a:t> se </a:t>
            </a:r>
            <a:r>
              <a:rPr lang="en-US" dirty="0" err="1" smtClean="0"/>
              <a:t>na</a:t>
            </a:r>
            <a:r>
              <a:rPr lang="en-US" dirty="0" smtClean="0"/>
              <a:t> SNT </a:t>
            </a:r>
            <a:r>
              <a:rPr lang="en-US" dirty="0" err="1" smtClean="0"/>
              <a:t>stojnici</a:t>
            </a:r>
            <a:r>
              <a:rPr lang="en-US" dirty="0" smtClean="0"/>
              <a:t>!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sz="1800" dirty="0"/>
              <a:t>Gorazd Zakrajšek, </a:t>
            </a:r>
            <a:r>
              <a:rPr lang="en-US" sz="1800" dirty="0" err="1"/>
              <a:t>Kompas</a:t>
            </a:r>
            <a:r>
              <a:rPr lang="en-US" sz="1800" dirty="0"/>
              <a:t> d.d. </a:t>
            </a:r>
            <a:r>
              <a:rPr lang="en-US" sz="1800" dirty="0" smtClean="0"/>
              <a:t> 	(gorazd.zakrajsek@kompas.si)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/>
              <a:t>Jure Pečar, SNT Slovenija d.d</a:t>
            </a:r>
            <a:r>
              <a:rPr lang="en-US" sz="1800" dirty="0" smtClean="0"/>
              <a:t>.	(jure.pecar@snt.si)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496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SnT AT Präsentationstemplate EN v9.3">
  <a:themeElements>
    <a:clrScheme name="SnT 9.3">
      <a:dk1>
        <a:srgbClr val="0B3B60"/>
      </a:dk1>
      <a:lt1>
        <a:sysClr val="window" lastClr="FFFFFF"/>
      </a:lt1>
      <a:dk2>
        <a:srgbClr val="6F3C8C"/>
      </a:dk2>
      <a:lt2>
        <a:srgbClr val="F0F0F0"/>
      </a:lt2>
      <a:accent1>
        <a:srgbClr val="4B86B7"/>
      </a:accent1>
      <a:accent2>
        <a:srgbClr val="3F6EA7"/>
      </a:accent2>
      <a:accent3>
        <a:srgbClr val="94B4CD"/>
      </a:accent3>
      <a:accent4>
        <a:srgbClr val="8ED8F8"/>
      </a:accent4>
      <a:accent5>
        <a:srgbClr val="E1F4FD"/>
      </a:accent5>
      <a:accent6>
        <a:srgbClr val="3C3C3C"/>
      </a:accent6>
      <a:hlink>
        <a:srgbClr val="6F3C8C"/>
      </a:hlink>
      <a:folHlink>
        <a:srgbClr val="AC7CC7"/>
      </a:folHlink>
    </a:clrScheme>
    <a:fontScheme name="SnT 9.3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630a2e83-186a-4a0f-ab27-bee8a8096abc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382</TotalTime>
  <Words>998</Words>
  <Application>Microsoft Office PowerPoint</Application>
  <PresentationFormat>Widescreen</PresentationFormat>
  <Paragraphs>167</Paragraphs>
  <Slides>22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22</vt:i4>
      </vt:variant>
    </vt:vector>
  </HeadingPairs>
  <TitlesOfParts>
    <vt:vector size="33" baseType="lpstr">
      <vt:lpstr>Arial</vt:lpstr>
      <vt:lpstr>Consolas</vt:lpstr>
      <vt:lpstr>Segoe UI</vt:lpstr>
      <vt:lpstr>Segoe UI Light</vt:lpstr>
      <vt:lpstr>Segoe UI Semibold</vt:lpstr>
      <vt:lpstr>Segoe UI Semilight</vt:lpstr>
      <vt:lpstr>Verdana</vt:lpstr>
      <vt:lpstr>Wingdings</vt:lpstr>
      <vt:lpstr>WHITE TEMPLATE</vt:lpstr>
      <vt:lpstr>SOFT BLACK TEMPLATE</vt:lpstr>
      <vt:lpstr>SnT AT Präsentationstemplate EN v9.3</vt:lpstr>
      <vt:lpstr>S&amp;T in KOMPAS o pravi poti iz klasičnega v hibridno IT okolje</vt:lpstr>
      <vt:lpstr>O čem bova govorila</vt:lpstr>
      <vt:lpstr>Predstavitev SNT </vt:lpstr>
      <vt:lpstr>Predstavitev Kompas    </vt:lpstr>
      <vt:lpstr>Kompas – IT okolje</vt:lpstr>
      <vt:lpstr>Stanje pred prenovo sistema, izzivi, pričakovanja</vt:lpstr>
      <vt:lpstr>Cilj projekta</vt:lpstr>
      <vt:lpstr>Vzpostavitev upravljavskega orodja SCCM</vt:lpstr>
      <vt:lpstr>Konsolidacija delovnih postaj na Win 10</vt:lpstr>
      <vt:lpstr>Prehod v O365</vt:lpstr>
      <vt:lpstr>Licenciranje </vt:lpstr>
      <vt:lpstr>Zunanje izvajanje poslovne aplikacije</vt:lpstr>
      <vt:lpstr>Kaj so ključne pridobitve</vt:lpstr>
      <vt:lpstr>Izzivi ?</vt:lpstr>
      <vt:lpstr>Performančni nadzor delovanja </vt:lpstr>
      <vt:lpstr>Flowmon rešitve</vt:lpstr>
      <vt:lpstr>Flowmon – eno enostavno orodje </vt:lpstr>
      <vt:lpstr>Flowmon NPM</vt:lpstr>
      <vt:lpstr>Flowmon APM</vt:lpstr>
      <vt:lpstr>Flowmon APM</vt:lpstr>
      <vt:lpstr>Flowmon ADS</vt:lpstr>
      <vt:lpstr>Hvala za pozornost!   Vidimo se na SNT stojnici!   Gorazd Zakrajšek, Kompas d.d.   (gorazd.zakrajsek@kompas.si) Jure Pečar, SNT Slovenija d.d. (jure.pecar@snt.si)  </vt:lpstr>
    </vt:vector>
  </TitlesOfParts>
  <Manager>&lt;Comms manager name here&gt;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Nika</dc:creator>
  <cp:keywords/>
  <dc:description/>
  <cp:lastModifiedBy>Jure Pecar</cp:lastModifiedBy>
  <cp:revision>29</cp:revision>
  <dcterms:created xsi:type="dcterms:W3CDTF">2018-05-05T07:50:49Z</dcterms:created>
  <dcterms:modified xsi:type="dcterms:W3CDTF">2018-05-23T12:16:30Z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