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</p:sldMasterIdLst>
  <p:notesMasterIdLst>
    <p:notesMasterId r:id="rId51"/>
  </p:notesMasterIdLst>
  <p:handoutMasterIdLst>
    <p:handoutMasterId r:id="rId52"/>
  </p:handoutMasterIdLst>
  <p:sldIdLst>
    <p:sldId id="1841" r:id="rId5"/>
    <p:sldId id="1661" r:id="rId6"/>
    <p:sldId id="1849" r:id="rId7"/>
    <p:sldId id="1852" r:id="rId8"/>
    <p:sldId id="1854" r:id="rId9"/>
    <p:sldId id="1855" r:id="rId10"/>
    <p:sldId id="1850" r:id="rId11"/>
    <p:sldId id="1858" r:id="rId12"/>
    <p:sldId id="1856" r:id="rId13"/>
    <p:sldId id="1862" r:id="rId14"/>
    <p:sldId id="1863" r:id="rId15"/>
    <p:sldId id="1875" r:id="rId16"/>
    <p:sldId id="1865" r:id="rId17"/>
    <p:sldId id="1861" r:id="rId18"/>
    <p:sldId id="1867" r:id="rId19"/>
    <p:sldId id="1873" r:id="rId20"/>
    <p:sldId id="1874" r:id="rId21"/>
    <p:sldId id="1879" r:id="rId22"/>
    <p:sldId id="1885" r:id="rId23"/>
    <p:sldId id="1878" r:id="rId24"/>
    <p:sldId id="1896" r:id="rId25"/>
    <p:sldId id="1880" r:id="rId26"/>
    <p:sldId id="1881" r:id="rId27"/>
    <p:sldId id="1882" r:id="rId28"/>
    <p:sldId id="1883" r:id="rId29"/>
    <p:sldId id="1897" r:id="rId30"/>
    <p:sldId id="1898" r:id="rId31"/>
    <p:sldId id="1886" r:id="rId32"/>
    <p:sldId id="1887" r:id="rId33"/>
    <p:sldId id="1899" r:id="rId34"/>
    <p:sldId id="1900" r:id="rId35"/>
    <p:sldId id="1884" r:id="rId36"/>
    <p:sldId id="1888" r:id="rId37"/>
    <p:sldId id="1894" r:id="rId38"/>
    <p:sldId id="1901" r:id="rId39"/>
    <p:sldId id="1895" r:id="rId40"/>
    <p:sldId id="1889" r:id="rId41"/>
    <p:sldId id="1891" r:id="rId42"/>
    <p:sldId id="1902" r:id="rId43"/>
    <p:sldId id="1905" r:id="rId44"/>
    <p:sldId id="1892" r:id="rId45"/>
    <p:sldId id="1870" r:id="rId46"/>
    <p:sldId id="1904" r:id="rId47"/>
    <p:sldId id="1906" r:id="rId48"/>
    <p:sldId id="1851" r:id="rId49"/>
    <p:sldId id="1848" r:id="rId50"/>
  </p:sldIdLst>
  <p:sldSz cx="12192000" cy="6858000"/>
  <p:notesSz cx="6858000" cy="9144000"/>
  <p:defaultTextStyle>
    <a:defPPr>
      <a:defRPr lang="en-US"/>
    </a:defPPr>
    <a:lvl1pPr marL="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1pPr>
    <a:lvl2pPr marL="457183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2pPr>
    <a:lvl3pPr marL="914367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3pPr>
    <a:lvl4pPr marL="137155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4pPr>
    <a:lvl5pPr marL="182873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5pPr>
    <a:lvl6pPr marL="2285918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8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ED2FA0"/>
    <a:srgbClr val="832B8F"/>
    <a:srgbClr val="5E5E60"/>
    <a:srgbClr val="B02E7F"/>
    <a:srgbClr val="F26224"/>
    <a:srgbClr val="1A1A1A"/>
    <a:srgbClr val="0078D4"/>
    <a:srgbClr val="107C10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840" autoAdjust="0"/>
    <p:restoredTop sz="92109" autoAdjust="0"/>
  </p:normalViewPr>
  <p:slideViewPr>
    <p:cSldViewPr snapToGrid="0">
      <p:cViewPr varScale="1">
        <p:scale>
          <a:sx n="94" d="100"/>
          <a:sy n="94" d="100"/>
        </p:scale>
        <p:origin x="528" y="43"/>
      </p:cViewPr>
      <p:guideLst/>
    </p:cSldViewPr>
  </p:slideViewPr>
  <p:outlineViewPr>
    <p:cViewPr>
      <p:scale>
        <a:sx n="33" d="100"/>
        <a:sy n="33" d="100"/>
      </p:scale>
      <p:origin x="0" y="-6516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5" d="100"/>
          <a:sy n="75" d="100"/>
        </p:scale>
        <p:origin x="2766" y="3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commentAuthors" Target="commentAuthors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tableStyles" Target="tableStyle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F9EC6-89FF-47E1-8594-1A32E3B45134}" type="datetime8">
              <a:rPr lang="en-US" smtClean="0">
                <a:latin typeface="Segoe UI" pitchFamily="34" charset="0"/>
              </a:rPr>
              <a:t>9/28/2022 11:29 AM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386CE63F-9E7F-4C04-9D0D-FCA25A8E9E86}" type="datetime8">
              <a:rPr lang="en-US" smtClean="0"/>
              <a:t>9/28/2022 11:29 AM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367" rtl="0" eaLnBrk="1" latinLnBrk="0" hangingPunct="1">
      <a:lnSpc>
        <a:spcPct val="90000"/>
      </a:lnSpc>
      <a:spcAft>
        <a:spcPts val="333"/>
      </a:spcAft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2982" indent="-105829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28071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82848" indent="-146838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15134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285918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C61DAB-D93E-49CA-B245-379601CFE8D0}" type="datetime8">
              <a:rPr lang="en-US" smtClean="0"/>
              <a:t>9/28/2022 11:29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25269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9/28/2022 11:29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06389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9/28/2022 11:29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85196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9/28/2022 11:29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37201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9/28/2022 11:29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2422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9/28/2022 11:29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39519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9/28/2022 11:29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80404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9/28/2022 11:29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7710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9/28/2022 11:29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36104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9/28/2022 11:29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09859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elcome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3AD3CDE-5E10-404E-8D77-E831E4100A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4309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55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A4445808-4074-B94B-A4BC-32B49477B0C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6858000" cy="6858000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B10E75-9523-9041-95F0-DC72EB503E9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586727" y="2564065"/>
            <a:ext cx="4008437" cy="1107996"/>
          </a:xfrm>
        </p:spPr>
        <p:txBody>
          <a:bodyPr/>
          <a:lstStyle>
            <a:lvl1pPr marL="0" marR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1" i="0"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>
              <a:buNone/>
              <a:defRPr/>
            </a:lvl2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-50" normalizeH="0" baseline="0" noProof="0" dirty="0">
                <a:ln w="3175"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Event name or presentation title 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9110753-B6A2-F142-88F2-6149B918320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586727" y="3965687"/>
            <a:ext cx="4087812" cy="307777"/>
          </a:xfrm>
        </p:spPr>
        <p:txBody>
          <a:bodyPr/>
          <a:lstStyle>
            <a:lvl2pPr marL="4572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lvl2pPr>
          </a:lstStyle>
          <a:p>
            <a:pPr marL="457200" marR="0" lvl="1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+mn-lt"/>
                <a:ea typeface="+mn-ea"/>
                <a:cs typeface="Segoe UI" panose="020B0502040204020203" pitchFamily="34" charset="0"/>
              </a:rPr>
              <a:t>Speaker name or subtitle</a:t>
            </a:r>
          </a:p>
        </p:txBody>
      </p:sp>
    </p:spTree>
    <p:extLst>
      <p:ext uri="{BB962C8B-B14F-4D97-AF65-F5344CB8AC3E}">
        <p14:creationId xmlns:p14="http://schemas.microsoft.com/office/powerpoint/2010/main" val="16054354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 userDrawn="1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0A09A67-B572-3244-A390-08310CB2B9A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01754" y="2875002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 algn="l"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01754" y="3800474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 algn="l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</p:spTree>
    <p:extLst>
      <p:ext uri="{BB962C8B-B14F-4D97-AF65-F5344CB8AC3E}">
        <p14:creationId xmlns:p14="http://schemas.microsoft.com/office/powerpoint/2010/main" val="19385043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EB6B966-3A02-BF4C-B27A-9F3ACCE06A5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E56DAC7C-182F-5C46-9807-19A6537E82F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4200" y="4454086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solidFill>
                  <a:schemeClr val="tx1"/>
                </a:soli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BBA87077-B7AB-0647-8E46-A7ADECDA056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5379558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</p:spTree>
    <p:extLst>
      <p:ext uri="{BB962C8B-B14F-4D97-AF65-F5344CB8AC3E}">
        <p14:creationId xmlns:p14="http://schemas.microsoft.com/office/powerpoint/2010/main" val="18495981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735B11-5998-466B-9358-4C374CDB55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86389" y="6083901"/>
            <a:ext cx="591057" cy="59105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273FAD7-7B35-55F5-E868-ED430BB3751D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4" orient="horz" pos="1272" userDrawn="1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C0E24AE-7AFE-CC89-54CD-6C2680AD715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86389" y="6083901"/>
            <a:ext cx="591057" cy="59105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E52D520-F8F1-4071-1840-2C8FC3FB53CE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  <p15:guide id="5" orient="horz" pos="904" userDrawn="1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D532779-AAD1-30AC-ED4A-22D5D23C3C0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86389" y="6083901"/>
            <a:ext cx="591057" cy="59105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3A47610-A639-CCC6-C423-5C8717618680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598DF7D-DEA5-4311-FC9A-F5D48F2F2B5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86389" y="6083901"/>
            <a:ext cx="591057" cy="59105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692AD05-DF0D-8FA0-7202-5586555FBA85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6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C78B115-6E89-A130-6F7E-75FBFEF4C99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86389" y="6083901"/>
            <a:ext cx="591057" cy="59105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FCD8B7D-7C9D-82A9-4CBD-E6A247F65D11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3" orient="horz" pos="900" userDrawn="1">
          <p15:clr>
            <a:srgbClr val="5ACBF0"/>
          </p15:clr>
        </p15:guide>
        <p15:guide id="4" orient="horz" pos="1276" userDrawn="1">
          <p15:clr>
            <a:srgbClr val="5ACBF0"/>
          </p15:clr>
        </p15:guide>
        <p15:guide id="5" orient="horz" pos="288" userDrawn="1">
          <p15:clr>
            <a:srgbClr val="5ACBF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5D19995-9243-8042-FE4F-3A045AE80B4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86389" y="6083901"/>
            <a:ext cx="591057" cy="59105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5B92111-9D65-7537-17FA-6AE4E022418A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1307984548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FB7245D-CC92-BA79-3B73-CEAA6F227C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86389" y="6083901"/>
            <a:ext cx="591057" cy="59105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0312930-BEAE-90CE-BD01-AFD8C080DFBF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3243858526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 userDrawn="1">
          <p15:clr>
            <a:srgbClr val="5ACBF0"/>
          </p15:clr>
        </p15:guide>
        <p15:guide id="29" orient="horz" pos="1271" userDrawn="1">
          <p15:clr>
            <a:srgbClr val="5ACBF0"/>
          </p15:clr>
        </p15:guide>
        <p15:guide id="30" orient="horz" pos="288" userDrawn="1">
          <p15:clr>
            <a:srgbClr val="5ACBF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A0D9446-219C-E1ED-4A7B-659B026B76B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86389" y="6083901"/>
            <a:ext cx="591057" cy="591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321026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6" orient="horz" pos="904" userDrawn="1">
          <p15:clr>
            <a:srgbClr val="5ACBF0"/>
          </p15:clr>
        </p15:guide>
        <p15:guide id="7" orient="horz" pos="1276" userDrawn="1">
          <p15:clr>
            <a:srgbClr val="5ACBF0"/>
          </p15:clr>
        </p15:guide>
        <p15:guide id="8" orient="horz" pos="2226" userDrawn="1">
          <p15:clr>
            <a:srgbClr val="5ACBF0"/>
          </p15:clr>
        </p15:guide>
        <p15:guide id="9" pos="2993" userDrawn="1">
          <p15:clr>
            <a:srgbClr val="C35EA4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F849CE94-4896-DD4F-8977-17C107DDE13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algn="ctr"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HR" dirty="0"/>
          </a:p>
        </p:txBody>
      </p:sp>
    </p:spTree>
    <p:extLst>
      <p:ext uri="{BB962C8B-B14F-4D97-AF65-F5344CB8AC3E}">
        <p14:creationId xmlns:p14="http://schemas.microsoft.com/office/powerpoint/2010/main" val="2701574646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23">
            <a:extLst>
              <a:ext uri="{FF2B5EF4-FFF2-40B4-BE49-F238E27FC236}">
                <a16:creationId xmlns:a16="http://schemas.microsoft.com/office/drawing/2014/main" id="{B7A55722-E12E-4745-97D0-C6FE2ABF19F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912814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 dirty="0"/>
              <a:t>Add your image here [Drag and Drop]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38D8DC2-3DFD-CF46-9521-01551DFF0AEB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435523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/>
              <a:t>Add your image here [Drag and Drop]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813955EB-D48F-F640-BE35-EB01D83FB72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958232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/>
              <a:t>Add your image here [Drag and Drop]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AA7416A-763F-E54E-AD0C-CB78DA3D177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65178" y="264103"/>
            <a:ext cx="10664822" cy="615553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4000" b="0">
                <a:solidFill>
                  <a:schemeClr val="accent2"/>
                </a:solidFill>
                <a:latin typeface="+mj-lt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E4B3E4FD-769E-B84A-834C-0212AAE99A7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0522" y="928650"/>
            <a:ext cx="10664822" cy="430887"/>
          </a:xfrm>
          <a:prstGeom prst="rect">
            <a:avLst/>
          </a:prstGeom>
          <a:noFill/>
        </p:spPr>
        <p:txBody>
          <a:bodyPr anchor="ctr"/>
          <a:lstStyle>
            <a:lvl1pPr marL="228600" marR="0" indent="-228600" algn="ctr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3300" b="0" spc="0">
                <a:solidFill>
                  <a:schemeClr val="tx1"/>
                </a:solidFill>
                <a:latin typeface="+mj-lt"/>
              </a:defRPr>
            </a:lvl1pPr>
            <a:lvl2pPr>
              <a:defRPr sz="2400"/>
            </a:lvl2pPr>
            <a:lvl3pPr>
              <a:defRPr sz="2600"/>
            </a:lvl3pPr>
            <a:lvl4pPr>
              <a:defRPr sz="2800"/>
            </a:lvl4pPr>
            <a:lvl5pPr>
              <a:defRPr sz="3400"/>
            </a:lvl5pPr>
            <a:lvl6pPr>
              <a:defRPr sz="2800"/>
            </a:lvl6pPr>
            <a:lvl7pPr>
              <a:defRPr sz="2800"/>
            </a:lvl7pPr>
            <a:lvl8pPr algn="r">
              <a:buNone/>
              <a:defRPr/>
            </a:lvl8pPr>
          </a:lstStyle>
          <a:p>
            <a:pPr marL="3497783" marR="0" lvl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1250">
                      <a:srgbClr val="1A1A1A"/>
                    </a:gs>
                    <a:gs pos="100000">
                      <a:srgbClr val="1A1A1A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rPr>
              <a:t>Click to edit Master text styles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647C851-21E2-E775-673A-E6F7E1B46F2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86389" y="6083901"/>
            <a:ext cx="591057" cy="59105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726F191-734D-F208-3FF8-C386BA148E9E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4257333352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/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87682"/>
            <a:ext cx="12192000" cy="694568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3897602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4384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Tech Section title</a:t>
            </a:r>
          </a:p>
        </p:txBody>
      </p:sp>
    </p:spTree>
    <p:extLst>
      <p:ext uri="{BB962C8B-B14F-4D97-AF65-F5344CB8AC3E}">
        <p14:creationId xmlns:p14="http://schemas.microsoft.com/office/powerpoint/2010/main" val="38989095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4384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Business Section title</a:t>
            </a:r>
          </a:p>
        </p:txBody>
      </p:sp>
    </p:spTree>
    <p:extLst>
      <p:ext uri="{BB962C8B-B14F-4D97-AF65-F5344CB8AC3E}">
        <p14:creationId xmlns:p14="http://schemas.microsoft.com/office/powerpoint/2010/main" val="20817726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losing log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40AEC0B-11BC-1547-B56F-B23F987760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CF3AE5F8-88EF-D741-BC59-8A5FE45AA6E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200900" y="4141408"/>
            <a:ext cx="4648200" cy="629453"/>
          </a:xfrm>
        </p:spPr>
        <p:txBody>
          <a:bodyPr anchor="ctr"/>
          <a:lstStyle>
            <a:lvl1pPr marL="0" indent="0" algn="r">
              <a:buNone/>
              <a:defRPr sz="3200" b="1" i="0" spc="0">
                <a:latin typeface="Segoe UI Semibold" panose="020B0502040204020203" pitchFamily="34" charset="0"/>
                <a:cs typeface="Segoe UI Semibold" panose="020B0502040204020203" pitchFamily="34" charset="0"/>
              </a:defRPr>
            </a:lvl1pPr>
          </a:lstStyle>
          <a:p>
            <a:pPr lvl="0"/>
            <a:r>
              <a:rPr lang="en-GB" dirty="0"/>
              <a:t>THANK YOU MESSAGE.</a:t>
            </a:r>
          </a:p>
        </p:txBody>
      </p:sp>
    </p:spTree>
    <p:extLst>
      <p:ext uri="{BB962C8B-B14F-4D97-AF65-F5344CB8AC3E}">
        <p14:creationId xmlns:p14="http://schemas.microsoft.com/office/powerpoint/2010/main" val="16608996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4829696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288" userDrawn="1">
          <p15:clr>
            <a:srgbClr val="5ACBF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80" r:id="rId1"/>
    <p:sldLayoutId id="2147484609" r:id="rId2"/>
    <p:sldLayoutId id="2147484577" r:id="rId3"/>
    <p:sldLayoutId id="2147484610" r:id="rId4"/>
    <p:sldLayoutId id="2147484240" r:id="rId5"/>
    <p:sldLayoutId id="2147484241" r:id="rId6"/>
    <p:sldLayoutId id="2147484474" r:id="rId7"/>
    <p:sldLayoutId id="2147484245" r:id="rId8"/>
    <p:sldLayoutId id="2147484247" r:id="rId9"/>
    <p:sldLayoutId id="2147484639" r:id="rId10"/>
    <p:sldLayoutId id="2147484603" r:id="rId11"/>
    <p:sldLayoutId id="2147484573" r:id="rId12"/>
    <p:sldLayoutId id="2147484638" r:id="rId13"/>
    <p:sldLayoutId id="2147484673" r:id="rId14"/>
    <p:sldLayoutId id="2147484249" r:id="rId15"/>
    <p:sldLayoutId id="2147484683" r:id="rId16"/>
    <p:sldLayoutId id="2147484684" r:id="rId17"/>
    <p:sldLayoutId id="2147484256" r:id="rId18"/>
    <p:sldLayoutId id="2147484682" r:id="rId19"/>
    <p:sldLayoutId id="2147484263" r:id="rId20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6" pos="368" userDrawn="1">
          <p15:clr>
            <a:srgbClr val="C35EA4"/>
          </p15:clr>
        </p15:guide>
        <p15:guide id="17" pos="7313" userDrawn="1">
          <p15:clr>
            <a:srgbClr val="C35EA4"/>
          </p15:clr>
        </p15:guide>
        <p15:guide id="25" orient="horz" pos="369" userDrawn="1">
          <p15:clr>
            <a:srgbClr val="C35EA4"/>
          </p15:clr>
        </p15:guide>
        <p15:guide id="26" orient="horz" pos="3949" userDrawn="1">
          <p15:clr>
            <a:srgbClr val="C35EA4"/>
          </p15:clr>
        </p15:guide>
        <p15:guide id="27" orient="horz" pos="184" userDrawn="1">
          <p15:clr>
            <a:srgbClr val="A4A3A4"/>
          </p15:clr>
        </p15:guide>
        <p15:guide id="28" pos="185" userDrawn="1">
          <p15:clr>
            <a:srgbClr val="A4A3A4"/>
          </p15:clr>
        </p15:guide>
        <p15:guide id="29" orient="horz" pos="4135" userDrawn="1">
          <p15:clr>
            <a:srgbClr val="A4A3A4"/>
          </p15:clr>
        </p15:guide>
        <p15:guide id="30" pos="7495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mebis.si/besana/razuzdana-besana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medium.com/@ali_88273/regression-vs-classification-87c224350d69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microsoft.com/en-us/azure/machine-learning/concept-deep-learning-vs-machine-learning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https://www.researchgate.net/publication/342045332_NLP-Based_Approach_for_Predicting_HMI_State_Sequences_Towards_Monitoring_Operator_Situational_Awareness/figures?lo=1" TargetMode="Externa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hyperlink" Target="https://learn.microsoft.com/en-us/azure/machine-learning/v1/how-to-set-up-training-targets" TargetMode="External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s://devops.com/in-the-hands-of-the-demo-gods/" TargetMode="Externa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s://github.com/Microsoft/nni" TargetMode="External"/><Relationship Id="rId2" Type="http://schemas.openxmlformats.org/officeDocument/2006/relationships/hyperlink" Target="https://www.youtube.com/watch?v=fhjRCwcJaIo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7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6624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04AD249-6AA7-EA85-CF4B-DF9536C1E3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1754" y="2769023"/>
            <a:ext cx="9144000" cy="1107996"/>
          </a:xfrm>
        </p:spPr>
        <p:txBody>
          <a:bodyPr/>
          <a:lstStyle/>
          <a:p>
            <a:r>
              <a:rPr lang="pl-PL" dirty="0"/>
              <a:t>Modeli umetne inteligence od razvoja do produkcije</a:t>
            </a:r>
            <a:endParaRPr lang="en-HR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DFBDDBD-5C64-9EAE-90C8-6F39B22C327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35653" y="4237477"/>
            <a:ext cx="9144000" cy="307777"/>
          </a:xfrm>
        </p:spPr>
        <p:txBody>
          <a:bodyPr/>
          <a:lstStyle/>
          <a:p>
            <a:r>
              <a:rPr lang="en-US" dirty="0"/>
              <a:t>Marko Kokol</a:t>
            </a:r>
            <a:endParaRPr lang="en-HR" dirty="0"/>
          </a:p>
        </p:txBody>
      </p:sp>
    </p:spTree>
    <p:extLst>
      <p:ext uri="{BB962C8B-B14F-4D97-AF65-F5344CB8AC3E}">
        <p14:creationId xmlns:p14="http://schemas.microsoft.com/office/powerpoint/2010/main" val="1795078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F2C79B-A595-2231-89D7-6A3830CB94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Vsebina</a:t>
            </a:r>
            <a:endParaRPr lang="en-HR" dirty="0"/>
          </a:p>
        </p:txBody>
      </p:sp>
    </p:spTree>
    <p:extLst>
      <p:ext uri="{BB962C8B-B14F-4D97-AF65-F5344CB8AC3E}">
        <p14:creationId xmlns:p14="http://schemas.microsoft.com/office/powerpoint/2010/main" val="4200574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Vsebina</a:t>
            </a:r>
            <a:r>
              <a:rPr lang="en-US" dirty="0"/>
              <a:t> </a:t>
            </a:r>
            <a:r>
              <a:rPr lang="en-US" dirty="0" err="1"/>
              <a:t>predavanja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850559"/>
          </a:xfrm>
        </p:spPr>
        <p:txBody>
          <a:bodyPr/>
          <a:lstStyle/>
          <a:p>
            <a:r>
              <a:rPr lang="en-US" dirty="0" err="1"/>
              <a:t>Zelo</a:t>
            </a:r>
            <a:r>
              <a:rPr lang="en-US" dirty="0"/>
              <a:t> </a:t>
            </a:r>
            <a:r>
              <a:rPr lang="en-US" dirty="0" err="1"/>
              <a:t>hiter</a:t>
            </a:r>
            <a:r>
              <a:rPr lang="en-US" dirty="0"/>
              <a:t> </a:t>
            </a:r>
            <a:r>
              <a:rPr lang="en-US" dirty="0" err="1"/>
              <a:t>uvod</a:t>
            </a:r>
            <a:r>
              <a:rPr lang="en-US" dirty="0"/>
              <a:t> v</a:t>
            </a:r>
            <a:r>
              <a:rPr lang="sl-SI" dirty="0"/>
              <a:t> </a:t>
            </a:r>
            <a:r>
              <a:rPr lang="sl-SI" dirty="0" err="1"/>
              <a:t>umetn</a:t>
            </a:r>
            <a:r>
              <a:rPr lang="en-US" dirty="0"/>
              <a:t>o</a:t>
            </a:r>
            <a:r>
              <a:rPr lang="sl-SI" dirty="0"/>
              <a:t> </a:t>
            </a:r>
            <a:r>
              <a:rPr lang="sl-SI" dirty="0" err="1"/>
              <a:t>intel</a:t>
            </a:r>
            <a:r>
              <a:rPr lang="en-US" dirty="0" err="1"/>
              <a:t>igenco</a:t>
            </a:r>
            <a:r>
              <a:rPr lang="en-US" dirty="0"/>
              <a:t> in </a:t>
            </a:r>
            <a:r>
              <a:rPr lang="en-US" dirty="0" err="1"/>
              <a:t>strojno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učenje</a:t>
            </a:r>
            <a:endParaRPr lang="sl-SI" dirty="0"/>
          </a:p>
          <a:p>
            <a:r>
              <a:rPr lang="sl-SI" dirty="0"/>
              <a:t>Renesansa nevronskih mrež</a:t>
            </a:r>
          </a:p>
          <a:p>
            <a:pPr lvl="1"/>
            <a:r>
              <a:rPr lang="sl-SI" dirty="0"/>
              <a:t>Nekaj primerov uporabe</a:t>
            </a:r>
          </a:p>
          <a:p>
            <a:r>
              <a:rPr lang="en-US" dirty="0" err="1"/>
              <a:t>Oblak</a:t>
            </a:r>
            <a:r>
              <a:rPr lang="en-US" dirty="0"/>
              <a:t> vs On-premise</a:t>
            </a:r>
          </a:p>
          <a:p>
            <a:r>
              <a:rPr lang="en-US" dirty="0" err="1"/>
              <a:t>AutoML</a:t>
            </a:r>
            <a:endParaRPr lang="en-US" dirty="0"/>
          </a:p>
          <a:p>
            <a:pPr marL="0" indent="0">
              <a:buNone/>
            </a:pPr>
            <a:endParaRPr lang="sl-SI" dirty="0"/>
          </a:p>
          <a:p>
            <a:endParaRPr lang="sl-SI" dirty="0"/>
          </a:p>
          <a:p>
            <a:pPr marL="0" indent="0">
              <a:buNone/>
            </a:pPr>
            <a:r>
              <a:rPr lang="en-US" i="1" dirty="0"/>
              <a:t>V </a:t>
            </a:r>
            <a:r>
              <a:rPr lang="en-US" i="1" dirty="0" err="1"/>
              <a:t>sredo</a:t>
            </a:r>
            <a:r>
              <a:rPr lang="en-US" i="1" dirty="0"/>
              <a:t> </a:t>
            </a:r>
            <a:r>
              <a:rPr lang="en-US" i="1" dirty="0" err="1"/>
              <a:t>ob</a:t>
            </a:r>
            <a:r>
              <a:rPr lang="en-US" i="1" dirty="0"/>
              <a:t> 15:15 </a:t>
            </a:r>
            <a:r>
              <a:rPr lang="en-US" i="1" dirty="0" err="1"/>
              <a:t>vabljeni</a:t>
            </a:r>
            <a:r>
              <a:rPr lang="en-US" i="1" dirty="0"/>
              <a:t> </a:t>
            </a:r>
            <a:r>
              <a:rPr lang="en-US" i="1" dirty="0" err="1"/>
              <a:t>na</a:t>
            </a:r>
            <a:r>
              <a:rPr lang="en-US" i="1" dirty="0"/>
              <a:t> </a:t>
            </a:r>
            <a:r>
              <a:rPr lang="en-US" i="1" dirty="0" err="1"/>
              <a:t>predavanje</a:t>
            </a:r>
            <a:r>
              <a:rPr lang="en-US" i="1" dirty="0"/>
              <a:t> o </a:t>
            </a:r>
            <a:r>
              <a:rPr lang="en-US" i="1" dirty="0" err="1"/>
              <a:t>AutoML</a:t>
            </a:r>
            <a:r>
              <a:rPr lang="en-US" i="1" dirty="0"/>
              <a:t> v Emerald 1</a:t>
            </a:r>
            <a:endParaRPr lang="sl-SI" i="1" dirty="0"/>
          </a:p>
          <a:p>
            <a:pPr marL="0" indent="0" algn="r">
              <a:buNone/>
            </a:pPr>
            <a:r>
              <a:rPr lang="en-US" i="1" dirty="0" err="1"/>
              <a:t>Vir</a:t>
            </a:r>
            <a:r>
              <a:rPr lang="en-US" i="1" dirty="0"/>
              <a:t> </a:t>
            </a:r>
            <a:r>
              <a:rPr lang="en-US" i="1" dirty="0" err="1"/>
              <a:t>slike</a:t>
            </a:r>
            <a:r>
              <a:rPr lang="sl-SI" i="1" dirty="0"/>
              <a:t>: </a:t>
            </a:r>
            <a:r>
              <a:rPr lang="sl-SI" i="1" dirty="0" err="1"/>
              <a:t>xkcd</a:t>
            </a:r>
            <a:endParaRPr lang="sl-SI" i="1" dirty="0"/>
          </a:p>
        </p:txBody>
      </p:sp>
      <p:pic>
        <p:nvPicPr>
          <p:cNvPr id="1026" name="Picture 2" descr="https://miro.medium.com/max/550/1*Mn-fVEpGReyAzUdtouKv9A.png">
            <a:extLst>
              <a:ext uri="{FF2B5EF4-FFF2-40B4-BE49-F238E27FC236}">
                <a16:creationId xmlns:a16="http://schemas.microsoft.com/office/drawing/2014/main" id="{5BD4CD33-35E8-4ECC-B81B-7082651482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2550" y="309074"/>
            <a:ext cx="2619375" cy="385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3610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F2C79B-A595-2231-89D7-6A3830CB94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Osnove</a:t>
            </a:r>
            <a:endParaRPr lang="en-HR" dirty="0"/>
          </a:p>
        </p:txBody>
      </p:sp>
    </p:spTree>
    <p:extLst>
      <p:ext uri="{BB962C8B-B14F-4D97-AF65-F5344CB8AC3E}">
        <p14:creationId xmlns:p14="http://schemas.microsoft.com/office/powerpoint/2010/main" val="822218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Nekaj </a:t>
            </a:r>
            <a:r>
              <a:rPr lang="en-US" dirty="0" err="1"/>
              <a:t>osnov</a:t>
            </a:r>
            <a:r>
              <a:rPr lang="en-US" dirty="0"/>
              <a:t> </a:t>
            </a:r>
            <a:r>
              <a:rPr lang="en-US" dirty="0" err="1"/>
              <a:t>umetne</a:t>
            </a:r>
            <a:r>
              <a:rPr lang="en-US" dirty="0"/>
              <a:t> intelligence - </a:t>
            </a:r>
            <a:r>
              <a:rPr lang="en-US" dirty="0" err="1"/>
              <a:t>teme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850559"/>
          </a:xfrm>
        </p:spPr>
        <p:txBody>
          <a:bodyPr/>
          <a:lstStyle/>
          <a:p>
            <a:r>
              <a:rPr lang="sl-SI" dirty="0"/>
              <a:t>Obnašanje, ki posnema človeško inteligenco</a:t>
            </a:r>
          </a:p>
          <a:p>
            <a:r>
              <a:rPr lang="sl-SI" dirty="0"/>
              <a:t>Strojno učenje in poučevanje sta relativno nova koncepta</a:t>
            </a:r>
          </a:p>
          <a:p>
            <a:r>
              <a:rPr lang="sl-SI" dirty="0"/>
              <a:t>Turingov test</a:t>
            </a:r>
          </a:p>
          <a:p>
            <a:r>
              <a:rPr lang="sl-SI" dirty="0"/>
              <a:t>Poznamo več vrst inteligentnih sistemov</a:t>
            </a:r>
          </a:p>
          <a:p>
            <a:r>
              <a:rPr lang="sl-SI" dirty="0"/>
              <a:t>Poznamo nadzorovano in nenadzorovano učenje</a:t>
            </a:r>
          </a:p>
          <a:p>
            <a:r>
              <a:rPr lang="sl-SI" dirty="0"/>
              <a:t>Probleme, ki jih rešuje delimo v več kategorij</a:t>
            </a:r>
          </a:p>
          <a:p>
            <a:pPr marL="0" indent="0">
              <a:buNone/>
            </a:pPr>
            <a:br>
              <a:rPr lang="sl-SI" i="1" dirty="0"/>
            </a:br>
            <a:endParaRPr lang="sl-SI" i="1" dirty="0"/>
          </a:p>
          <a:p>
            <a:pPr marL="0" indent="0">
              <a:buNone/>
            </a:pPr>
            <a:endParaRPr lang="sl-SI" i="1" dirty="0"/>
          </a:p>
          <a:p>
            <a:pPr marL="0" indent="0" algn="r">
              <a:buNone/>
            </a:pPr>
            <a:r>
              <a:rPr lang="sl-SI" sz="2000" i="1" dirty="0"/>
              <a:t>Slika: </a:t>
            </a:r>
            <a:r>
              <a:rPr lang="sl-SI" sz="2000" dirty="0">
                <a:hlinkClick r:id="rId3"/>
              </a:rPr>
              <a:t>Kako Besana včasih ustreli kozla? • Amebis</a:t>
            </a:r>
            <a:endParaRPr lang="sl-SI" sz="2000" i="1" dirty="0"/>
          </a:p>
        </p:txBody>
      </p:sp>
      <p:pic>
        <p:nvPicPr>
          <p:cNvPr id="2050" name="Picture 2" descr="Razuzdana Besana">
            <a:extLst>
              <a:ext uri="{FF2B5EF4-FFF2-40B4-BE49-F238E27FC236}">
                <a16:creationId xmlns:a16="http://schemas.microsoft.com/office/drawing/2014/main" id="{58867F9C-AEF8-4BBC-8E3A-26D81C25D6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4327" y="4627439"/>
            <a:ext cx="5524500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8921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7D5D54-B8B1-4264-B1F5-88BC7D5B03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Turingov</a:t>
            </a:r>
            <a:r>
              <a:rPr lang="en-US" dirty="0"/>
              <a:t> test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14B234-4405-44B5-800B-FCE38FA41A9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555093"/>
          </a:xfrm>
        </p:spPr>
        <p:txBody>
          <a:bodyPr/>
          <a:lstStyle/>
          <a:p>
            <a:r>
              <a:rPr lang="sl-SI" dirty="0"/>
              <a:t>Človek se pogovarja s “črno škatlo”, za katero ne ve, ali jo upravlja UI ali človek</a:t>
            </a:r>
          </a:p>
          <a:p>
            <a:r>
              <a:rPr lang="sl-SI" dirty="0"/>
              <a:t>Če tega na podlagi pogovora sodnik ne more ugotoviti, govorimo o uspešno </a:t>
            </a:r>
            <a:r>
              <a:rPr lang="sl-SI" dirty="0" err="1"/>
              <a:t>prestalem</a:t>
            </a:r>
            <a:r>
              <a:rPr lang="sl-SI" dirty="0"/>
              <a:t> Turing testu</a:t>
            </a:r>
          </a:p>
          <a:p>
            <a:pPr lvl="1"/>
            <a:r>
              <a:rPr lang="sl-SI" dirty="0"/>
              <a:t>&gt; 30% uspešnost v več 5 minutnih pogovorih</a:t>
            </a:r>
            <a:r>
              <a:rPr lang="en-US" dirty="0"/>
              <a:t> (Turing je </a:t>
            </a:r>
            <a:r>
              <a:rPr lang="en-US" dirty="0" err="1"/>
              <a:t>predvidel</a:t>
            </a:r>
            <a:r>
              <a:rPr lang="en-US" dirty="0"/>
              <a:t>, da </a:t>
            </a:r>
            <a:r>
              <a:rPr lang="en-US" dirty="0" err="1"/>
              <a:t>bo</a:t>
            </a:r>
            <a:r>
              <a:rPr lang="en-US" dirty="0"/>
              <a:t> to </a:t>
            </a:r>
            <a:r>
              <a:rPr lang="en-US" dirty="0" err="1"/>
              <a:t>doseženo</a:t>
            </a:r>
            <a:r>
              <a:rPr lang="en-US" dirty="0"/>
              <a:t> </a:t>
            </a:r>
            <a:r>
              <a:rPr lang="en-US" dirty="0" err="1"/>
              <a:t>leta</a:t>
            </a:r>
            <a:r>
              <a:rPr lang="en-US" dirty="0"/>
              <a:t> 2000)</a:t>
            </a:r>
            <a:endParaRPr lang="sl-SI" dirty="0"/>
          </a:p>
          <a:p>
            <a:pPr marL="0" indent="0">
              <a:buNone/>
            </a:pPr>
            <a:endParaRPr lang="sl-SI" dirty="0"/>
          </a:p>
          <a:p>
            <a:endParaRPr lang="en-US" dirty="0"/>
          </a:p>
          <a:p>
            <a:endParaRPr lang="sl-SI" dirty="0"/>
          </a:p>
          <a:p>
            <a:r>
              <a:rPr lang="sl-SI" dirty="0"/>
              <a:t>Prvi uspešno prestani test: 2014 (</a:t>
            </a:r>
            <a:r>
              <a:rPr lang="sl-SI" dirty="0" err="1"/>
              <a:t>Eugene</a:t>
            </a:r>
            <a:r>
              <a:rPr lang="sl-SI" dirty="0"/>
              <a:t>)</a:t>
            </a:r>
            <a:r>
              <a:rPr lang="en-US" dirty="0"/>
              <a:t> – vsaj po </a:t>
            </a:r>
            <a:r>
              <a:rPr lang="en-US" dirty="0" err="1"/>
              <a:t>mnenju</a:t>
            </a:r>
            <a:r>
              <a:rPr lang="en-US" dirty="0"/>
              <a:t> </a:t>
            </a:r>
            <a:r>
              <a:rPr lang="en-US" dirty="0" err="1"/>
              <a:t>nekaterih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856850754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0E294D-E195-4E17-B27A-CD892BAEEF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Vrste</a:t>
            </a:r>
            <a:r>
              <a:rPr lang="en-US" dirty="0"/>
              <a:t> UI - </a:t>
            </a:r>
            <a:r>
              <a:rPr lang="en-US" dirty="0" err="1"/>
              <a:t>drugič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AD76A3-ACD6-4BC2-B9DD-D3BE095F88B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1982081"/>
          </a:xfrm>
        </p:spPr>
        <p:txBody>
          <a:bodyPr/>
          <a:lstStyle/>
          <a:p>
            <a:r>
              <a:rPr lang="en-US" dirty="0"/>
              <a:t>1960: </a:t>
            </a:r>
            <a:r>
              <a:rPr lang="en-US" dirty="0" err="1"/>
              <a:t>Simbolična</a:t>
            </a:r>
            <a:r>
              <a:rPr lang="en-US" dirty="0"/>
              <a:t> UI</a:t>
            </a:r>
          </a:p>
          <a:p>
            <a:r>
              <a:rPr lang="en-US" dirty="0"/>
              <a:t>1980: </a:t>
            </a:r>
            <a:r>
              <a:rPr lang="en-US" dirty="0" err="1"/>
              <a:t>Ekspertni</a:t>
            </a:r>
            <a:r>
              <a:rPr lang="en-US" dirty="0"/>
              <a:t> </a:t>
            </a:r>
            <a:r>
              <a:rPr lang="en-US" dirty="0" err="1"/>
              <a:t>sistemi</a:t>
            </a:r>
            <a:endParaRPr lang="en-US" dirty="0"/>
          </a:p>
          <a:p>
            <a:r>
              <a:rPr lang="en-US" dirty="0"/>
              <a:t>1990: </a:t>
            </a:r>
            <a:r>
              <a:rPr lang="en-US" dirty="0" err="1"/>
              <a:t>začetki</a:t>
            </a:r>
            <a:r>
              <a:rPr lang="en-US" dirty="0"/>
              <a:t> </a:t>
            </a:r>
            <a:r>
              <a:rPr lang="en-US" dirty="0" err="1"/>
              <a:t>statistične</a:t>
            </a:r>
            <a:r>
              <a:rPr lang="en-US" dirty="0"/>
              <a:t> UI</a:t>
            </a:r>
          </a:p>
          <a:p>
            <a:r>
              <a:rPr lang="en-US" dirty="0"/>
              <a:t>2010 (2012): </a:t>
            </a:r>
            <a:r>
              <a:rPr lang="en-US" dirty="0" err="1"/>
              <a:t>razcvet</a:t>
            </a:r>
            <a:r>
              <a:rPr lang="en-US" dirty="0"/>
              <a:t> </a:t>
            </a:r>
            <a:r>
              <a:rPr lang="en-US" dirty="0" err="1"/>
              <a:t>statistične</a:t>
            </a:r>
            <a:r>
              <a:rPr lang="en-US" dirty="0"/>
              <a:t> UI</a:t>
            </a: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2822816484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C56D93-FECF-45F9-B553-D09DFD2947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Nadzorovano</a:t>
            </a:r>
            <a:r>
              <a:rPr lang="en-US" dirty="0"/>
              <a:t> vs </a:t>
            </a:r>
            <a:r>
              <a:rPr lang="en-US" dirty="0" err="1"/>
              <a:t>nenadzorovano</a:t>
            </a:r>
            <a:r>
              <a:rPr lang="en-US" dirty="0"/>
              <a:t> </a:t>
            </a:r>
            <a:r>
              <a:rPr lang="en-US" dirty="0" err="1"/>
              <a:t>učenje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B06C46-9857-4D5A-901C-F4E490792DE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1378839"/>
          </a:xfrm>
        </p:spPr>
        <p:txBody>
          <a:bodyPr/>
          <a:lstStyle/>
          <a:p>
            <a:r>
              <a:rPr lang="en-US" dirty="0" err="1"/>
              <a:t>Nenadzorovano</a:t>
            </a:r>
            <a:r>
              <a:rPr lang="en-US" dirty="0"/>
              <a:t>: </a:t>
            </a:r>
            <a:r>
              <a:rPr lang="en-US" dirty="0" err="1"/>
              <a:t>najdi</a:t>
            </a:r>
            <a:r>
              <a:rPr lang="en-US" dirty="0"/>
              <a:t> </a:t>
            </a:r>
            <a:r>
              <a:rPr lang="en-US" dirty="0" err="1"/>
              <a:t>vzorec</a:t>
            </a:r>
            <a:r>
              <a:rPr lang="en-US" dirty="0"/>
              <a:t> v </a:t>
            </a:r>
            <a:r>
              <a:rPr lang="en-US" dirty="0" err="1"/>
              <a:t>znanih</a:t>
            </a:r>
            <a:r>
              <a:rPr lang="en-US" dirty="0"/>
              <a:t> </a:t>
            </a:r>
            <a:r>
              <a:rPr lang="en-US" dirty="0" err="1"/>
              <a:t>vhodnih</a:t>
            </a:r>
            <a:r>
              <a:rPr lang="en-US" dirty="0"/>
              <a:t> </a:t>
            </a:r>
            <a:r>
              <a:rPr lang="en-US" dirty="0" err="1"/>
              <a:t>podatkih</a:t>
            </a:r>
            <a:r>
              <a:rPr lang="en-US" dirty="0"/>
              <a:t> -&gt; </a:t>
            </a:r>
            <a:r>
              <a:rPr lang="en-US" dirty="0" err="1"/>
              <a:t>izhodi</a:t>
            </a:r>
            <a:r>
              <a:rPr lang="en-US" dirty="0"/>
              <a:t> </a:t>
            </a:r>
            <a:r>
              <a:rPr lang="en-US" dirty="0" err="1"/>
              <a:t>niso</a:t>
            </a:r>
            <a:r>
              <a:rPr lang="en-US" dirty="0"/>
              <a:t> </a:t>
            </a:r>
            <a:r>
              <a:rPr lang="en-US" dirty="0" err="1"/>
              <a:t>poznani</a:t>
            </a:r>
            <a:endParaRPr lang="en-US" dirty="0"/>
          </a:p>
          <a:p>
            <a:r>
              <a:rPr lang="en-US" dirty="0" err="1"/>
              <a:t>Nadzorovano</a:t>
            </a:r>
            <a:r>
              <a:rPr lang="en-US" dirty="0"/>
              <a:t>: </a:t>
            </a:r>
            <a:r>
              <a:rPr lang="en-US" dirty="0" err="1"/>
              <a:t>malenkost</a:t>
            </a:r>
            <a:r>
              <a:rPr lang="en-US" dirty="0"/>
              <a:t> </a:t>
            </a:r>
            <a:r>
              <a:rPr lang="en-US" dirty="0" err="1"/>
              <a:t>kasneje</a:t>
            </a: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2291899079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C56D93-FECF-45F9-B553-D09DFD2947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Nadzorovano</a:t>
            </a:r>
            <a:r>
              <a:rPr lang="en-US" dirty="0"/>
              <a:t> </a:t>
            </a:r>
            <a:r>
              <a:rPr lang="en-US" dirty="0" err="1"/>
              <a:t>učenje</a:t>
            </a:r>
            <a:r>
              <a:rPr lang="en-US" dirty="0"/>
              <a:t> </a:t>
            </a:r>
            <a:r>
              <a:rPr lang="en-US" dirty="0" err="1"/>
              <a:t>podrobneje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B06C46-9857-4D5A-901C-F4E490792DE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947952"/>
          </a:xfrm>
        </p:spPr>
        <p:txBody>
          <a:bodyPr/>
          <a:lstStyle/>
          <a:p>
            <a:r>
              <a:rPr lang="en-US" dirty="0" err="1"/>
              <a:t>Regresija</a:t>
            </a:r>
            <a:endParaRPr lang="en-US" dirty="0"/>
          </a:p>
          <a:p>
            <a:r>
              <a:rPr lang="en-US" dirty="0" err="1"/>
              <a:t>Umeščanje</a:t>
            </a:r>
            <a:r>
              <a:rPr lang="en-US" dirty="0"/>
              <a:t> / </a:t>
            </a:r>
            <a:r>
              <a:rPr lang="en-US" dirty="0" err="1"/>
              <a:t>kategorizacija</a:t>
            </a:r>
            <a:endParaRPr lang="en-SI" dirty="0"/>
          </a:p>
        </p:txBody>
      </p:sp>
      <p:pic>
        <p:nvPicPr>
          <p:cNvPr id="10242" name="Picture 2" descr="https://miro.medium.com/max/1400/1*wH09k0DhF4JQhVMymtVQHQ.jpeg">
            <a:extLst>
              <a:ext uri="{FF2B5EF4-FFF2-40B4-BE49-F238E27FC236}">
                <a16:creationId xmlns:a16="http://schemas.microsoft.com/office/drawing/2014/main" id="{6BF42603-1129-4599-B238-4A22D395BE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0521" y="1079077"/>
            <a:ext cx="4943249" cy="3707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3837BF7-47CE-4E0A-B1A5-8070D364621F}"/>
              </a:ext>
            </a:extLst>
          </p:cNvPr>
          <p:cNvSpPr txBox="1"/>
          <p:nvPr/>
        </p:nvSpPr>
        <p:spPr>
          <a:xfrm>
            <a:off x="7141854" y="4892690"/>
            <a:ext cx="4936027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20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Vir</a:t>
            </a:r>
            <a:r>
              <a:rPr lang="en-US" sz="20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: </a:t>
            </a:r>
            <a:r>
              <a:rPr lang="en-US" sz="2000" dirty="0">
                <a:hlinkClick r:id="rId3"/>
              </a:rPr>
              <a:t>Regression vs Classification. In machine learning Regression and… | by Ali Reza </a:t>
            </a:r>
            <a:r>
              <a:rPr lang="en-US" sz="2000" dirty="0" err="1">
                <a:hlinkClick r:id="rId3"/>
              </a:rPr>
              <a:t>Kohani</a:t>
            </a:r>
            <a:r>
              <a:rPr lang="en-US" sz="2000" dirty="0">
                <a:hlinkClick r:id="rId3"/>
              </a:rPr>
              <a:t> | Medium</a:t>
            </a:r>
            <a:endParaRPr lang="en-SI" sz="2000" dirty="0" err="1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12083849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86F88C-6DFC-4D95-B1DF-904085B56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Nekateri</a:t>
            </a:r>
            <a:r>
              <a:rPr lang="en-US" dirty="0"/>
              <a:t> </a:t>
            </a:r>
            <a:r>
              <a:rPr lang="en-US" dirty="0" err="1"/>
              <a:t>znani</a:t>
            </a:r>
            <a:r>
              <a:rPr lang="en-US" dirty="0"/>
              <a:t> </a:t>
            </a:r>
            <a:r>
              <a:rPr lang="en-US" dirty="0" err="1"/>
              <a:t>izzivi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EB5D48-BBE9-4E3F-AD97-94F6A1EA0E2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641271"/>
          </a:xfrm>
        </p:spPr>
        <p:txBody>
          <a:bodyPr/>
          <a:lstStyle/>
          <a:p>
            <a:r>
              <a:rPr lang="en-US" dirty="0" err="1"/>
              <a:t>Neuravnovešeni</a:t>
            </a:r>
            <a:r>
              <a:rPr lang="sl-SI" dirty="0"/>
              <a:t> podatki</a:t>
            </a:r>
          </a:p>
          <a:p>
            <a:pPr lvl="1"/>
            <a:r>
              <a:rPr lang="sl-SI" dirty="0"/>
              <a:t>COVID-19: število umrlih v primerjavi s številom okuženih nizko</a:t>
            </a:r>
          </a:p>
          <a:p>
            <a:r>
              <a:rPr lang="sl-SI" dirty="0"/>
              <a:t>Premalo / preveč podatkov</a:t>
            </a:r>
          </a:p>
          <a:p>
            <a:pPr lvl="1"/>
            <a:r>
              <a:rPr lang="sl-SI" dirty="0" err="1"/>
              <a:t>Overfitting</a:t>
            </a:r>
            <a:r>
              <a:rPr lang="sl-SI" dirty="0"/>
              <a:t> </a:t>
            </a:r>
            <a:r>
              <a:rPr lang="sl-SI" dirty="0" err="1"/>
              <a:t>vs</a:t>
            </a:r>
            <a:r>
              <a:rPr lang="sl-SI" dirty="0"/>
              <a:t> </a:t>
            </a:r>
            <a:r>
              <a:rPr lang="sl-SI" dirty="0" err="1"/>
              <a:t>Underfitting</a:t>
            </a:r>
            <a:endParaRPr lang="sl-SI" dirty="0"/>
          </a:p>
          <a:p>
            <a:pPr lvl="1"/>
            <a:r>
              <a:rPr lang="sl-SI" dirty="0"/>
              <a:t>Delitev podatkov</a:t>
            </a:r>
          </a:p>
          <a:p>
            <a:r>
              <a:rPr lang="sl-SI" dirty="0"/>
              <a:t>Nekvalitetni </a:t>
            </a:r>
            <a:r>
              <a:rPr lang="sl-SI" dirty="0" err="1"/>
              <a:t>podatk</a:t>
            </a:r>
            <a:r>
              <a:rPr lang="en-US" dirty="0" err="1"/>
              <a:t>i</a:t>
            </a:r>
            <a:r>
              <a:rPr lang="en-US" dirty="0"/>
              <a:t> (</a:t>
            </a:r>
            <a:r>
              <a:rPr lang="en-US" dirty="0" err="1"/>
              <a:t>znan</a:t>
            </a:r>
            <a:r>
              <a:rPr lang="en-US" dirty="0"/>
              <a:t> </a:t>
            </a:r>
            <a:r>
              <a:rPr lang="en-US" dirty="0" err="1"/>
              <a:t>tudi</a:t>
            </a:r>
            <a:r>
              <a:rPr lang="en-US" dirty="0"/>
              <a:t> kot: garbage in -&gt; garbage out)</a:t>
            </a:r>
            <a:endParaRPr lang="sl-SI" dirty="0"/>
          </a:p>
          <a:p>
            <a:r>
              <a:rPr lang="sl-SI" dirty="0"/>
              <a:t>Podatki, ki so pristranski</a:t>
            </a:r>
          </a:p>
          <a:p>
            <a:pPr marL="0" indent="0" algn="r">
              <a:buNone/>
            </a:pPr>
            <a:endParaRPr lang="sl-SI" i="1" dirty="0"/>
          </a:p>
          <a:p>
            <a:pPr marL="0" indent="0" algn="r">
              <a:buNone/>
            </a:pPr>
            <a:endParaRPr lang="sl-SI" i="1" dirty="0"/>
          </a:p>
          <a:p>
            <a:pPr marL="0" indent="0" algn="r">
              <a:buNone/>
            </a:pPr>
            <a:r>
              <a:rPr lang="sl-SI" i="1" dirty="0"/>
              <a:t>Vir slike: </a:t>
            </a:r>
            <a:r>
              <a:rPr lang="sl-SI" i="1" dirty="0" err="1"/>
              <a:t>xkcd</a:t>
            </a:r>
            <a:endParaRPr lang="sl-SI" i="1" dirty="0"/>
          </a:p>
        </p:txBody>
      </p:sp>
      <p:pic>
        <p:nvPicPr>
          <p:cNvPr id="3074" name="Picture 2" descr="https://miro.medium.com/max/792/1*cyAWMdF9301OkBcIjMtUWg.png">
            <a:extLst>
              <a:ext uri="{FF2B5EF4-FFF2-40B4-BE49-F238E27FC236}">
                <a16:creationId xmlns:a16="http://schemas.microsoft.com/office/drawing/2014/main" id="{95DF65E8-044C-49B9-8A2B-F6701B654F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1219" y="204863"/>
            <a:ext cx="3282971" cy="326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8681257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F2C79B-A595-2231-89D7-6A3830CB94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Nevronske</a:t>
            </a:r>
            <a:r>
              <a:rPr lang="en-US" dirty="0"/>
              <a:t> </a:t>
            </a:r>
            <a:r>
              <a:rPr lang="en-US" dirty="0" err="1"/>
              <a:t>mreže</a:t>
            </a:r>
            <a:endParaRPr lang="en-HR" dirty="0"/>
          </a:p>
        </p:txBody>
      </p:sp>
    </p:spTree>
    <p:extLst>
      <p:ext uri="{BB962C8B-B14F-4D97-AF65-F5344CB8AC3E}">
        <p14:creationId xmlns:p14="http://schemas.microsoft.com/office/powerpoint/2010/main" val="2233424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Kaj so </a:t>
            </a:r>
            <a:r>
              <a:rPr lang="en-US" dirty="0" err="1"/>
              <a:t>nevronske</a:t>
            </a:r>
            <a:r>
              <a:rPr lang="en-US" dirty="0"/>
              <a:t> </a:t>
            </a:r>
            <a:r>
              <a:rPr lang="en-US" dirty="0" err="1"/>
              <a:t>mreže</a:t>
            </a:r>
            <a:r>
              <a:rPr lang="en-US" dirty="0"/>
              <a:t>?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8263" y="1259363"/>
            <a:ext cx="8719047" cy="3705630"/>
          </a:xfrm>
        </p:spPr>
        <p:txBody>
          <a:bodyPr/>
          <a:lstStyle/>
          <a:p>
            <a:r>
              <a:rPr lang="en-US" dirty="0"/>
              <a:t>So del </a:t>
            </a:r>
            <a:r>
              <a:rPr lang="en-US" dirty="0" err="1"/>
              <a:t>statistične</a:t>
            </a:r>
            <a:r>
              <a:rPr lang="en-US" dirty="0"/>
              <a:t> AI</a:t>
            </a:r>
          </a:p>
          <a:p>
            <a:r>
              <a:rPr lang="en-US" dirty="0" err="1"/>
              <a:t>Trenirajo</a:t>
            </a:r>
            <a:r>
              <a:rPr lang="en-US" dirty="0"/>
              <a:t> </a:t>
            </a:r>
            <a:r>
              <a:rPr lang="en-US" dirty="0" err="1"/>
              <a:t>funkcijo</a:t>
            </a:r>
            <a:r>
              <a:rPr lang="en-US" dirty="0"/>
              <a:t>, </a:t>
            </a:r>
            <a:r>
              <a:rPr lang="en-US" dirty="0" err="1"/>
              <a:t>ki</a:t>
            </a:r>
            <a:r>
              <a:rPr lang="en-US" dirty="0"/>
              <a:t> m </a:t>
            </a:r>
            <a:r>
              <a:rPr lang="en-US" dirty="0" err="1"/>
              <a:t>vhodov</a:t>
            </a:r>
            <a:r>
              <a:rPr lang="en-US" dirty="0"/>
              <a:t> </a:t>
            </a:r>
            <a:r>
              <a:rPr lang="en-US" dirty="0" err="1"/>
              <a:t>pretvori</a:t>
            </a:r>
            <a:r>
              <a:rPr lang="en-US" dirty="0"/>
              <a:t> v n </a:t>
            </a:r>
            <a:r>
              <a:rPr lang="en-US" dirty="0" err="1"/>
              <a:t>izhodov</a:t>
            </a:r>
            <a:r>
              <a:rPr lang="en-US" dirty="0"/>
              <a:t> z </a:t>
            </a:r>
            <a:r>
              <a:rPr lang="en-US" dirty="0" err="1"/>
              <a:t>uporabo</a:t>
            </a:r>
            <a:r>
              <a:rPr lang="en-US" dirty="0"/>
              <a:t> </a:t>
            </a:r>
            <a:r>
              <a:rPr lang="en-US" dirty="0" err="1"/>
              <a:t>linearnih</a:t>
            </a:r>
            <a:r>
              <a:rPr lang="en-US" dirty="0"/>
              <a:t> </a:t>
            </a:r>
            <a:r>
              <a:rPr lang="en-US" dirty="0" err="1"/>
              <a:t>kombinacij</a:t>
            </a:r>
            <a:r>
              <a:rPr lang="en-US" dirty="0"/>
              <a:t> in </a:t>
            </a:r>
            <a:r>
              <a:rPr lang="en-US" dirty="0" err="1"/>
              <a:t>t.i.</a:t>
            </a:r>
            <a:r>
              <a:rPr lang="en-US" dirty="0"/>
              <a:t> </a:t>
            </a:r>
            <a:r>
              <a:rPr lang="en-US" i="1" dirty="0" err="1"/>
              <a:t>aktivacijskih</a:t>
            </a:r>
            <a:r>
              <a:rPr lang="en-US" i="1" dirty="0"/>
              <a:t> </a:t>
            </a:r>
            <a:r>
              <a:rPr lang="en-US" i="1" dirty="0" err="1"/>
              <a:t>funkcij</a:t>
            </a:r>
            <a:endParaRPr lang="en-US" dirty="0"/>
          </a:p>
          <a:p>
            <a:r>
              <a:rPr lang="en-US" dirty="0" err="1"/>
              <a:t>Okrog</a:t>
            </a:r>
            <a:r>
              <a:rPr lang="en-US" dirty="0"/>
              <a:t> </a:t>
            </a:r>
            <a:r>
              <a:rPr lang="en-US" dirty="0" err="1"/>
              <a:t>leta</a:t>
            </a:r>
            <a:r>
              <a:rPr lang="en-US" dirty="0"/>
              <a:t> 2012 – z </a:t>
            </a:r>
            <a:r>
              <a:rPr lang="en-US" dirty="0" err="1"/>
              <a:t>objavo</a:t>
            </a:r>
            <a:r>
              <a:rPr lang="en-US" dirty="0"/>
              <a:t> </a:t>
            </a:r>
            <a:r>
              <a:rPr lang="en-US" dirty="0" err="1"/>
              <a:t>prve</a:t>
            </a:r>
            <a:r>
              <a:rPr lang="en-US" dirty="0"/>
              <a:t> </a:t>
            </a:r>
            <a:r>
              <a:rPr lang="en-US" dirty="0" err="1"/>
              <a:t>uspešne</a:t>
            </a:r>
            <a:r>
              <a:rPr lang="en-US" dirty="0"/>
              <a:t> </a:t>
            </a:r>
            <a:r>
              <a:rPr lang="en-US" dirty="0" err="1"/>
              <a:t>večje</a:t>
            </a:r>
            <a:r>
              <a:rPr lang="en-US" dirty="0"/>
              <a:t> RNN</a:t>
            </a:r>
          </a:p>
          <a:p>
            <a:r>
              <a:rPr lang="en-US" dirty="0" err="1"/>
              <a:t>Ponovno</a:t>
            </a:r>
            <a:r>
              <a:rPr lang="en-US" dirty="0"/>
              <a:t> </a:t>
            </a:r>
            <a:r>
              <a:rPr lang="en-US" dirty="0" err="1"/>
              <a:t>zanimanje</a:t>
            </a:r>
            <a:r>
              <a:rPr lang="en-US" dirty="0"/>
              <a:t> za </a:t>
            </a:r>
            <a:r>
              <a:rPr lang="en-US" dirty="0" err="1"/>
              <a:t>nevronske</a:t>
            </a:r>
            <a:r>
              <a:rPr lang="en-US" dirty="0"/>
              <a:t> </a:t>
            </a:r>
            <a:r>
              <a:rPr lang="en-US" dirty="0" err="1"/>
              <a:t>mreže</a:t>
            </a:r>
            <a:r>
              <a:rPr lang="en-US" dirty="0"/>
              <a:t> je </a:t>
            </a:r>
            <a:r>
              <a:rPr lang="en-US" dirty="0" err="1"/>
              <a:t>predvsem</a:t>
            </a:r>
            <a:r>
              <a:rPr lang="en-US" dirty="0"/>
              <a:t> </a:t>
            </a:r>
            <a:r>
              <a:rPr lang="en-US" dirty="0" err="1"/>
              <a:t>posledica</a:t>
            </a:r>
            <a:r>
              <a:rPr lang="en-US" dirty="0"/>
              <a:t> </a:t>
            </a:r>
            <a:r>
              <a:rPr lang="en-US" dirty="0" err="1"/>
              <a:t>sposobnosti</a:t>
            </a:r>
            <a:r>
              <a:rPr lang="en-US" dirty="0"/>
              <a:t> </a:t>
            </a:r>
            <a:r>
              <a:rPr lang="en-US" dirty="0" err="1"/>
              <a:t>hitrejšega</a:t>
            </a:r>
            <a:r>
              <a:rPr lang="en-US" dirty="0"/>
              <a:t> </a:t>
            </a:r>
            <a:r>
              <a:rPr lang="en-US" dirty="0" err="1"/>
              <a:t>učenja</a:t>
            </a:r>
            <a:r>
              <a:rPr lang="en-US" dirty="0"/>
              <a:t> in </a:t>
            </a:r>
            <a:r>
              <a:rPr lang="en-US" dirty="0" err="1"/>
              <a:t>posledično</a:t>
            </a:r>
            <a:r>
              <a:rPr lang="en-US" dirty="0"/>
              <a:t> </a:t>
            </a:r>
            <a:r>
              <a:rPr lang="en-US" dirty="0" err="1"/>
              <a:t>treninga</a:t>
            </a:r>
            <a:r>
              <a:rPr lang="en-US" dirty="0"/>
              <a:t> </a:t>
            </a:r>
            <a:r>
              <a:rPr lang="en-US" dirty="0" err="1"/>
              <a:t>večjih</a:t>
            </a:r>
            <a:r>
              <a:rPr lang="en-US" dirty="0"/>
              <a:t> </a:t>
            </a:r>
            <a:r>
              <a:rPr lang="en-US" dirty="0" err="1"/>
              <a:t>nevronskih</a:t>
            </a:r>
            <a:r>
              <a:rPr lang="en-US" dirty="0"/>
              <a:t> </a:t>
            </a:r>
            <a:r>
              <a:rPr lang="en-US" dirty="0" err="1"/>
              <a:t>mrež</a:t>
            </a:r>
            <a:br>
              <a:rPr lang="sl-SI" i="1" dirty="0"/>
            </a:br>
            <a:endParaRPr lang="sl-SI" i="1" dirty="0"/>
          </a:p>
        </p:txBody>
      </p:sp>
    </p:spTree>
    <p:extLst>
      <p:ext uri="{BB962C8B-B14F-4D97-AF65-F5344CB8AC3E}">
        <p14:creationId xmlns:p14="http://schemas.microsoft.com/office/powerpoint/2010/main" val="108518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B411FA-B266-408E-B356-BF6396C03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Umestitev</a:t>
            </a:r>
            <a:r>
              <a:rPr lang="en-US" dirty="0"/>
              <a:t> </a:t>
            </a:r>
            <a:r>
              <a:rPr lang="en-US" dirty="0" err="1"/>
              <a:t>globokih</a:t>
            </a:r>
            <a:r>
              <a:rPr lang="en-US" dirty="0"/>
              <a:t> </a:t>
            </a:r>
            <a:r>
              <a:rPr lang="en-US" dirty="0" err="1"/>
              <a:t>mrež</a:t>
            </a:r>
            <a:r>
              <a:rPr lang="en-US" dirty="0"/>
              <a:t> v </a:t>
            </a:r>
            <a:r>
              <a:rPr lang="en-US" dirty="0" err="1"/>
              <a:t>strojno</a:t>
            </a:r>
            <a:r>
              <a:rPr lang="en-US" dirty="0"/>
              <a:t> </a:t>
            </a:r>
            <a:r>
              <a:rPr lang="en-US" dirty="0" err="1"/>
              <a:t>učenje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B2296C-5172-413A-84C7-D39BB23B94B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6778670" cy="3188565"/>
          </a:xfrm>
        </p:spPr>
        <p:txBody>
          <a:bodyPr/>
          <a:lstStyle/>
          <a:p>
            <a:r>
              <a:rPr lang="en-US" dirty="0" err="1"/>
              <a:t>Učenje</a:t>
            </a:r>
            <a:r>
              <a:rPr lang="en-US" dirty="0"/>
              <a:t> </a:t>
            </a:r>
            <a:r>
              <a:rPr lang="en-US" dirty="0" err="1"/>
              <a:t>globokih</a:t>
            </a:r>
            <a:r>
              <a:rPr lang="en-US" dirty="0"/>
              <a:t> </a:t>
            </a:r>
            <a:r>
              <a:rPr lang="en-US" dirty="0" err="1"/>
              <a:t>nevronskih</a:t>
            </a:r>
            <a:r>
              <a:rPr lang="en-US" dirty="0"/>
              <a:t> </a:t>
            </a:r>
            <a:r>
              <a:rPr lang="en-US" dirty="0" err="1"/>
              <a:t>mrež</a:t>
            </a:r>
            <a:r>
              <a:rPr lang="en-US" dirty="0"/>
              <a:t> </a:t>
            </a:r>
            <a:r>
              <a:rPr lang="en-US" dirty="0" err="1"/>
              <a:t>sodi</a:t>
            </a:r>
            <a:r>
              <a:rPr lang="en-US" dirty="0"/>
              <a:t> v </a:t>
            </a:r>
            <a:r>
              <a:rPr lang="en-US" dirty="0" err="1"/>
              <a:t>področje</a:t>
            </a:r>
            <a:r>
              <a:rPr lang="en-US" dirty="0"/>
              <a:t> </a:t>
            </a:r>
            <a:r>
              <a:rPr lang="en-US" dirty="0" err="1"/>
              <a:t>strojnega</a:t>
            </a:r>
            <a:r>
              <a:rPr lang="en-US" dirty="0"/>
              <a:t> </a:t>
            </a:r>
            <a:r>
              <a:rPr lang="en-US" dirty="0" err="1"/>
              <a:t>učenja</a:t>
            </a:r>
            <a:r>
              <a:rPr lang="en-US" dirty="0"/>
              <a:t>, le-to pa v </a:t>
            </a:r>
            <a:r>
              <a:rPr lang="en-US" dirty="0" err="1"/>
              <a:t>področje</a:t>
            </a:r>
            <a:r>
              <a:rPr lang="en-US" dirty="0"/>
              <a:t> </a:t>
            </a:r>
            <a:r>
              <a:rPr lang="en-US" dirty="0" err="1"/>
              <a:t>umetne</a:t>
            </a:r>
            <a:r>
              <a:rPr lang="en-US" dirty="0"/>
              <a:t> </a:t>
            </a:r>
            <a:r>
              <a:rPr lang="en-US" dirty="0" err="1"/>
              <a:t>inteligence</a:t>
            </a:r>
            <a:endParaRPr lang="en-US" dirty="0"/>
          </a:p>
          <a:p>
            <a:r>
              <a:rPr lang="en-US" dirty="0" err="1"/>
              <a:t>Omogočajo</a:t>
            </a:r>
            <a:r>
              <a:rPr lang="en-US" dirty="0"/>
              <a:t> </a:t>
            </a:r>
            <a:r>
              <a:rPr lang="en-US" dirty="0" err="1"/>
              <a:t>nam</a:t>
            </a:r>
            <a:r>
              <a:rPr lang="en-US" dirty="0"/>
              <a:t> </a:t>
            </a:r>
            <a:r>
              <a:rPr lang="en-US" dirty="0" err="1"/>
              <a:t>tako</a:t>
            </a:r>
            <a:r>
              <a:rPr lang="en-US" dirty="0"/>
              <a:t> </a:t>
            </a:r>
            <a:r>
              <a:rPr lang="en-US" dirty="0" err="1"/>
              <a:t>nadzorovano</a:t>
            </a:r>
            <a:r>
              <a:rPr lang="en-US" dirty="0"/>
              <a:t> </a:t>
            </a:r>
            <a:r>
              <a:rPr lang="en-US" dirty="0" err="1"/>
              <a:t>kot</a:t>
            </a:r>
            <a:r>
              <a:rPr lang="en-US" dirty="0"/>
              <a:t> </a:t>
            </a:r>
            <a:r>
              <a:rPr lang="en-US" dirty="0" err="1"/>
              <a:t>nenadzorovano</a:t>
            </a:r>
            <a:r>
              <a:rPr lang="en-US" dirty="0"/>
              <a:t> </a:t>
            </a:r>
            <a:r>
              <a:rPr lang="en-US" dirty="0" err="1"/>
              <a:t>učenje</a:t>
            </a:r>
            <a:endParaRPr lang="en-US" dirty="0"/>
          </a:p>
          <a:p>
            <a:r>
              <a:rPr lang="en-US" dirty="0" err="1"/>
              <a:t>Razvijalci</a:t>
            </a:r>
            <a:r>
              <a:rPr lang="en-US" dirty="0"/>
              <a:t> </a:t>
            </a:r>
            <a:r>
              <a:rPr lang="en-US" dirty="0" err="1"/>
              <a:t>jih</a:t>
            </a:r>
            <a:r>
              <a:rPr lang="en-US" dirty="0"/>
              <a:t> </a:t>
            </a:r>
            <a:r>
              <a:rPr lang="en-US" dirty="0" err="1"/>
              <a:t>lahko</a:t>
            </a:r>
            <a:r>
              <a:rPr lang="en-US" dirty="0"/>
              <a:t> </a:t>
            </a:r>
            <a:r>
              <a:rPr lang="en-US" dirty="0" err="1"/>
              <a:t>uporabljamo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več</a:t>
            </a:r>
            <a:r>
              <a:rPr lang="en-US" dirty="0"/>
              <a:t> </a:t>
            </a:r>
            <a:r>
              <a:rPr lang="en-US" dirty="0" err="1"/>
              <a:t>načinov</a:t>
            </a:r>
            <a:endParaRPr lang="en-SI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3AA1C15-D370-4488-BD41-3F1B2DC944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0867" y="1133597"/>
            <a:ext cx="4667241" cy="325855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51BD685-B515-4AB1-9278-E7BE03E1CF42}"/>
              </a:ext>
            </a:extLst>
          </p:cNvPr>
          <p:cNvSpPr txBox="1"/>
          <p:nvPr/>
        </p:nvSpPr>
        <p:spPr>
          <a:xfrm>
            <a:off x="7380205" y="4392152"/>
            <a:ext cx="4537331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20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Vir</a:t>
            </a:r>
            <a:r>
              <a:rPr lang="en-US" sz="20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: </a:t>
            </a:r>
            <a:r>
              <a:rPr lang="en-US" sz="2000" dirty="0">
                <a:hlinkClick r:id="rId3"/>
              </a:rPr>
              <a:t>Deep learning vs. machine learning - Azure Machine Learning | Microsoft Docs</a:t>
            </a:r>
            <a:endParaRPr lang="en-SI" sz="2000" dirty="0" err="1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322096230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Ampak </a:t>
            </a:r>
            <a:r>
              <a:rPr lang="en-US" dirty="0" err="1"/>
              <a:t>konkretno</a:t>
            </a:r>
            <a:r>
              <a:rPr lang="en-US" dirty="0"/>
              <a:t>: kaj so </a:t>
            </a:r>
            <a:r>
              <a:rPr lang="en-US" dirty="0" err="1"/>
              <a:t>nevronske</a:t>
            </a:r>
            <a:r>
              <a:rPr lang="en-US" dirty="0"/>
              <a:t> </a:t>
            </a:r>
            <a:r>
              <a:rPr lang="en-US" dirty="0" err="1"/>
              <a:t>mreže</a:t>
            </a:r>
            <a:r>
              <a:rPr lang="en-US" dirty="0"/>
              <a:t>?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850559"/>
          </a:xfrm>
        </p:spPr>
        <p:txBody>
          <a:bodyPr/>
          <a:lstStyle/>
          <a:p>
            <a:pPr marL="0" indent="0">
              <a:buNone/>
            </a:pPr>
            <a:r>
              <a:rPr lang="en-US" dirty="0" err="1"/>
              <a:t>Seznam</a:t>
            </a:r>
            <a:r>
              <a:rPr lang="en-US" dirty="0"/>
              <a:t> </a:t>
            </a:r>
            <a:r>
              <a:rPr lang="en-US" dirty="0" err="1"/>
              <a:t>povezanih</a:t>
            </a:r>
            <a:r>
              <a:rPr lang="en-US" dirty="0"/>
              <a:t> “</a:t>
            </a:r>
            <a:r>
              <a:rPr lang="en-US" dirty="0" err="1"/>
              <a:t>nevronov</a:t>
            </a:r>
            <a:r>
              <a:rPr lang="en-US" dirty="0"/>
              <a:t>” in </a:t>
            </a:r>
            <a:r>
              <a:rPr lang="en-US" dirty="0" err="1"/>
              <a:t>uteži</a:t>
            </a:r>
            <a:r>
              <a:rPr lang="en-US" dirty="0"/>
              <a:t>, </a:t>
            </a:r>
            <a:r>
              <a:rPr lang="en-US" dirty="0" err="1"/>
              <a:t>ki</a:t>
            </a:r>
            <a:r>
              <a:rPr lang="en-US" dirty="0"/>
              <a:t> </a:t>
            </a:r>
            <a:r>
              <a:rPr lang="en-US" dirty="0" err="1"/>
              <a:t>pretvorijo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vhode</a:t>
            </a:r>
            <a:r>
              <a:rPr lang="en-US" dirty="0"/>
              <a:t> v </a:t>
            </a:r>
            <a:r>
              <a:rPr lang="en-US" dirty="0" err="1"/>
              <a:t>izhode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i="1" dirty="0"/>
          </a:p>
          <a:p>
            <a:pPr marL="0" indent="0">
              <a:buNone/>
            </a:pPr>
            <a:endParaRPr lang="en-US" i="1" dirty="0"/>
          </a:p>
          <a:p>
            <a:pPr marL="0" indent="0">
              <a:buNone/>
            </a:pPr>
            <a:endParaRPr lang="en-US" i="1" dirty="0"/>
          </a:p>
          <a:p>
            <a:pPr marL="0" indent="0">
              <a:buNone/>
            </a:pPr>
            <a:endParaRPr lang="en-US" i="1" dirty="0"/>
          </a:p>
          <a:p>
            <a:pPr marL="0" indent="0">
              <a:buNone/>
            </a:pPr>
            <a:br>
              <a:rPr lang="sl-SI" i="1" dirty="0"/>
            </a:br>
            <a:endParaRPr lang="sl-SI" i="1" dirty="0"/>
          </a:p>
          <a:p>
            <a:pPr marL="0" indent="0">
              <a:buNone/>
            </a:pPr>
            <a:endParaRPr lang="sl-SI" i="1" dirty="0"/>
          </a:p>
          <a:p>
            <a:pPr marL="0" indent="0" algn="r">
              <a:buNone/>
            </a:pPr>
            <a:r>
              <a:rPr lang="sl-SI" sz="2000" i="1" dirty="0"/>
              <a:t>Slik</a:t>
            </a:r>
            <a:r>
              <a:rPr lang="en-US" sz="2000" i="1" dirty="0"/>
              <a:t>e</a:t>
            </a:r>
            <a:r>
              <a:rPr lang="sl-SI" sz="2000" i="1" dirty="0"/>
              <a:t>: </a:t>
            </a:r>
            <a:r>
              <a:rPr lang="en-US" sz="2000" i="1" dirty="0"/>
              <a:t>Wikipedia, </a:t>
            </a:r>
            <a:r>
              <a:rPr lang="en-US" sz="2000" dirty="0"/>
              <a:t>xkcd.com</a:t>
            </a:r>
            <a:endParaRPr lang="sl-SI" sz="2000" i="1" dirty="0"/>
          </a:p>
        </p:txBody>
      </p:sp>
      <p:pic>
        <p:nvPicPr>
          <p:cNvPr id="5" name="Picture 2" descr="https://miro.medium.com/max/742/1*UKIHA2AHtB9WPG-KrfwSZg.png">
            <a:extLst>
              <a:ext uri="{FF2B5EF4-FFF2-40B4-BE49-F238E27FC236}">
                <a16:creationId xmlns:a16="http://schemas.microsoft.com/office/drawing/2014/main" id="{D93D0D4A-AFD2-4EFC-8B91-2481E22D04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5195" y="1011198"/>
            <a:ext cx="3533775" cy="418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Artificial neural network - Wikipedia">
            <a:extLst>
              <a:ext uri="{FF2B5EF4-FFF2-40B4-BE49-F238E27FC236}">
                <a16:creationId xmlns:a16="http://schemas.microsoft.com/office/drawing/2014/main" id="{3E88A1F5-4906-4245-9FD5-122C02628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6402" y="2723448"/>
            <a:ext cx="2667000" cy="320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1006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1D6FF-BA22-45CC-8DB5-0FEC320A7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Kako </a:t>
            </a:r>
            <a:r>
              <a:rPr lang="en-US" dirty="0" err="1"/>
              <a:t>jih</a:t>
            </a:r>
            <a:r>
              <a:rPr lang="en-US" dirty="0"/>
              <a:t> </a:t>
            </a:r>
            <a:r>
              <a:rPr lang="en-US" dirty="0" err="1"/>
              <a:t>pripravimo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D4D564-2377-4D6E-876E-1981E6F2A74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493538"/>
          </a:xfrm>
        </p:spPr>
        <p:txBody>
          <a:bodyPr/>
          <a:lstStyle/>
          <a:p>
            <a:r>
              <a:rPr lang="en-US" dirty="0"/>
              <a:t>Kateri </a:t>
            </a:r>
            <a:r>
              <a:rPr lang="en-US" dirty="0" err="1"/>
              <a:t>algoritmi</a:t>
            </a:r>
            <a:endParaRPr lang="en-US" dirty="0"/>
          </a:p>
          <a:p>
            <a:r>
              <a:rPr lang="en-US" dirty="0"/>
              <a:t>Kako </a:t>
            </a:r>
            <a:r>
              <a:rPr lang="en-US" dirty="0" err="1"/>
              <a:t>jih</a:t>
            </a:r>
            <a:r>
              <a:rPr lang="en-US" dirty="0"/>
              <a:t> bomo </a:t>
            </a:r>
            <a:r>
              <a:rPr lang="en-US" dirty="0" err="1"/>
              <a:t>trenirali</a:t>
            </a:r>
            <a:r>
              <a:rPr lang="en-US" dirty="0"/>
              <a:t> (</a:t>
            </a:r>
            <a:r>
              <a:rPr lang="en-US" dirty="0" err="1"/>
              <a:t>hiper-parametri</a:t>
            </a:r>
            <a:r>
              <a:rPr lang="en-US" dirty="0"/>
              <a:t>)</a:t>
            </a:r>
          </a:p>
          <a:p>
            <a:r>
              <a:rPr lang="en-US" dirty="0" err="1"/>
              <a:t>Katera</a:t>
            </a:r>
            <a:r>
              <a:rPr lang="en-US" dirty="0"/>
              <a:t> </a:t>
            </a:r>
            <a:r>
              <a:rPr lang="en-US" dirty="0" err="1"/>
              <a:t>osnovna</a:t>
            </a:r>
            <a:r>
              <a:rPr lang="en-US" dirty="0"/>
              <a:t> </a:t>
            </a:r>
            <a:r>
              <a:rPr lang="en-US" dirty="0" err="1"/>
              <a:t>arhitekura</a:t>
            </a:r>
            <a:endParaRPr lang="en-US" dirty="0"/>
          </a:p>
          <a:p>
            <a:r>
              <a:rPr lang="en-US" dirty="0"/>
              <a:t>Za </a:t>
            </a:r>
            <a:r>
              <a:rPr lang="en-US" dirty="0" err="1"/>
              <a:t>nevronske</a:t>
            </a:r>
            <a:r>
              <a:rPr lang="en-US" dirty="0"/>
              <a:t> </a:t>
            </a:r>
            <a:r>
              <a:rPr lang="en-US" dirty="0" err="1"/>
              <a:t>mreže</a:t>
            </a:r>
            <a:r>
              <a:rPr lang="en-US" dirty="0"/>
              <a:t>:</a:t>
            </a:r>
          </a:p>
          <a:p>
            <a:pPr lvl="1"/>
            <a:r>
              <a:rPr lang="en-US" dirty="0" err="1"/>
              <a:t>Kakšna</a:t>
            </a:r>
            <a:r>
              <a:rPr lang="en-US" dirty="0"/>
              <a:t> </a:t>
            </a:r>
            <a:r>
              <a:rPr lang="en-US" dirty="0" err="1"/>
              <a:t>struktura</a:t>
            </a:r>
            <a:r>
              <a:rPr lang="en-US" dirty="0"/>
              <a:t> </a:t>
            </a:r>
            <a:r>
              <a:rPr lang="en-US" dirty="0" err="1"/>
              <a:t>posameznega</a:t>
            </a:r>
            <a:r>
              <a:rPr lang="en-US" dirty="0"/>
              <a:t> </a:t>
            </a:r>
            <a:r>
              <a:rPr lang="en-US" dirty="0" err="1"/>
              <a:t>nevrona</a:t>
            </a:r>
            <a:endParaRPr lang="en-US" dirty="0"/>
          </a:p>
          <a:p>
            <a:pPr lvl="1"/>
            <a:r>
              <a:rPr lang="en-US" dirty="0" err="1"/>
              <a:t>Kakšna</a:t>
            </a:r>
            <a:r>
              <a:rPr lang="en-US" dirty="0"/>
              <a:t> </a:t>
            </a:r>
            <a:r>
              <a:rPr lang="en-US" dirty="0" err="1"/>
              <a:t>aktivacijski</a:t>
            </a:r>
            <a:r>
              <a:rPr lang="en-US" dirty="0"/>
              <a:t> </a:t>
            </a:r>
            <a:r>
              <a:rPr lang="en-US" dirty="0" err="1"/>
              <a:t>funkcija</a:t>
            </a:r>
            <a:endParaRPr lang="en-US" dirty="0"/>
          </a:p>
          <a:p>
            <a:pPr lvl="1"/>
            <a:r>
              <a:rPr lang="en-US" dirty="0" err="1"/>
              <a:t>Stopnja</a:t>
            </a:r>
            <a:r>
              <a:rPr lang="en-US" dirty="0"/>
              <a:t> </a:t>
            </a:r>
            <a:r>
              <a:rPr lang="en-US" dirty="0" err="1"/>
              <a:t>povezanosti</a:t>
            </a:r>
            <a:endParaRPr lang="en-US" dirty="0"/>
          </a:p>
          <a:p>
            <a:pPr lvl="1"/>
            <a:r>
              <a:rPr lang="en-US" dirty="0"/>
              <a:t>Kako </a:t>
            </a:r>
            <a:r>
              <a:rPr lang="en-US" dirty="0" err="1"/>
              <a:t>spreminjamo</a:t>
            </a:r>
            <a:r>
              <a:rPr lang="en-US" dirty="0"/>
              <a:t> </a:t>
            </a:r>
            <a:r>
              <a:rPr lang="en-US" dirty="0" err="1"/>
              <a:t>uteži</a:t>
            </a:r>
            <a:r>
              <a:rPr lang="en-US" dirty="0"/>
              <a:t>?</a:t>
            </a:r>
          </a:p>
          <a:p>
            <a:r>
              <a:rPr lang="en-US" dirty="0" err="1"/>
              <a:t>Različna</a:t>
            </a:r>
            <a:r>
              <a:rPr lang="en-US" dirty="0"/>
              <a:t> </a:t>
            </a:r>
            <a:r>
              <a:rPr lang="en-US" dirty="0" err="1"/>
              <a:t>ogrodja</a:t>
            </a:r>
            <a:r>
              <a:rPr lang="en-US" dirty="0"/>
              <a:t>: </a:t>
            </a:r>
            <a:r>
              <a:rPr lang="en-US" dirty="0" err="1"/>
              <a:t>Tensorflow</a:t>
            </a:r>
            <a:r>
              <a:rPr lang="en-US" dirty="0"/>
              <a:t>/</a:t>
            </a:r>
            <a:r>
              <a:rPr lang="en-US" dirty="0" err="1"/>
              <a:t>Keras</a:t>
            </a:r>
            <a:r>
              <a:rPr lang="en-US" dirty="0"/>
              <a:t>, </a:t>
            </a:r>
            <a:r>
              <a:rPr lang="en-US" dirty="0" err="1"/>
              <a:t>MXNet</a:t>
            </a:r>
            <a:r>
              <a:rPr lang="en-US" dirty="0"/>
              <a:t>, ML.NET, … </a:t>
            </a:r>
          </a:p>
          <a:p>
            <a:r>
              <a:rPr lang="en-US" dirty="0" err="1"/>
              <a:t>AutoML</a:t>
            </a:r>
            <a:endParaRPr lang="en-SI" dirty="0"/>
          </a:p>
        </p:txBody>
      </p:sp>
      <p:pic>
        <p:nvPicPr>
          <p:cNvPr id="17410" name="Picture 2" descr="Building Decisions into Process Models | APQC">
            <a:extLst>
              <a:ext uri="{FF2B5EF4-FFF2-40B4-BE49-F238E27FC236}">
                <a16:creationId xmlns:a16="http://schemas.microsoft.com/office/drawing/2014/main" id="{EA18CD8E-041E-4683-9E6C-B94C65C81B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8297" y="0"/>
            <a:ext cx="3163703" cy="3560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9516007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1D6FF-BA22-45CC-8DB5-0FEC320A7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Primer: </a:t>
            </a:r>
            <a:r>
              <a:rPr lang="en-US" dirty="0" err="1"/>
              <a:t>učenje</a:t>
            </a:r>
            <a:r>
              <a:rPr lang="en-US" dirty="0"/>
              <a:t> </a:t>
            </a:r>
            <a:r>
              <a:rPr lang="en-US" dirty="0" err="1"/>
              <a:t>nevronskih</a:t>
            </a:r>
            <a:r>
              <a:rPr lang="en-US" dirty="0"/>
              <a:t> </a:t>
            </a:r>
            <a:r>
              <a:rPr lang="en-US" dirty="0" err="1"/>
              <a:t>mrež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D4D564-2377-4D6E-876E-1981E6F2A74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628960"/>
          </a:xfrm>
        </p:spPr>
        <p:txBody>
          <a:bodyPr/>
          <a:lstStyle/>
          <a:p>
            <a:r>
              <a:rPr lang="en-US" dirty="0" err="1"/>
              <a:t>Večinoma</a:t>
            </a:r>
            <a:r>
              <a:rPr lang="en-US" dirty="0"/>
              <a:t> je </a:t>
            </a:r>
            <a:r>
              <a:rPr lang="en-US" dirty="0" err="1"/>
              <a:t>osnova</a:t>
            </a:r>
            <a:r>
              <a:rPr lang="en-US" dirty="0"/>
              <a:t> </a:t>
            </a:r>
            <a:r>
              <a:rPr lang="en-US" dirty="0" err="1"/>
              <a:t>t.i.</a:t>
            </a:r>
            <a:r>
              <a:rPr lang="en-US" dirty="0"/>
              <a:t> SGD (Stochastic Gradient </a:t>
            </a:r>
            <a:br>
              <a:rPr lang="en-US" dirty="0"/>
            </a:br>
            <a:r>
              <a:rPr lang="en-US" dirty="0"/>
              <a:t>Descent)</a:t>
            </a:r>
          </a:p>
          <a:p>
            <a:pPr lvl="1"/>
            <a:r>
              <a:rPr lang="en-US" dirty="0"/>
              <a:t>Quasi-Newton </a:t>
            </a:r>
            <a:r>
              <a:rPr lang="en-US" dirty="0" err="1"/>
              <a:t>metoda</a:t>
            </a:r>
            <a:r>
              <a:rPr lang="en-US" dirty="0"/>
              <a:t> </a:t>
            </a:r>
            <a:r>
              <a:rPr lang="en-US" dirty="0" err="1"/>
              <a:t>optimizacije</a:t>
            </a:r>
            <a:endParaRPr lang="en-US" dirty="0"/>
          </a:p>
          <a:p>
            <a:r>
              <a:rPr lang="en-US" dirty="0" err="1"/>
              <a:t>Iterativna</a:t>
            </a:r>
            <a:r>
              <a:rPr lang="en-US" dirty="0"/>
              <a:t> </a:t>
            </a:r>
            <a:r>
              <a:rPr lang="en-US" dirty="0" err="1"/>
              <a:t>metoda</a:t>
            </a:r>
            <a:r>
              <a:rPr lang="en-US" dirty="0"/>
              <a:t>:</a:t>
            </a:r>
          </a:p>
          <a:p>
            <a:pPr lvl="1"/>
            <a:r>
              <a:rPr lang="en-US" dirty="0"/>
              <a:t>V </a:t>
            </a:r>
            <a:r>
              <a:rPr lang="en-US" dirty="0" err="1"/>
              <a:t>vsakem</a:t>
            </a:r>
            <a:r>
              <a:rPr lang="en-US" dirty="0"/>
              <a:t> </a:t>
            </a:r>
            <a:r>
              <a:rPr lang="en-US" dirty="0" err="1"/>
              <a:t>koraku</a:t>
            </a:r>
            <a:r>
              <a:rPr lang="en-US" dirty="0"/>
              <a:t> za </a:t>
            </a:r>
            <a:r>
              <a:rPr lang="en-US" dirty="0" err="1"/>
              <a:t>vsak</a:t>
            </a:r>
            <a:r>
              <a:rPr lang="en-US" dirty="0"/>
              <a:t> </a:t>
            </a:r>
            <a:r>
              <a:rPr lang="en-US" dirty="0" err="1"/>
              <a:t>vhod</a:t>
            </a:r>
            <a:r>
              <a:rPr lang="en-US" dirty="0"/>
              <a:t> </a:t>
            </a:r>
            <a:r>
              <a:rPr lang="en-US" dirty="0" err="1"/>
              <a:t>izračunamo</a:t>
            </a:r>
            <a:r>
              <a:rPr lang="en-US" dirty="0"/>
              <a:t> </a:t>
            </a:r>
            <a:r>
              <a:rPr lang="en-US" dirty="0" err="1"/>
              <a:t>izhod</a:t>
            </a:r>
            <a:endParaRPr lang="en-US" dirty="0"/>
          </a:p>
          <a:p>
            <a:pPr lvl="1"/>
            <a:r>
              <a:rPr lang="en-US" dirty="0" err="1"/>
              <a:t>Ocenimo</a:t>
            </a:r>
            <a:r>
              <a:rPr lang="en-US" dirty="0"/>
              <a:t>, </a:t>
            </a:r>
            <a:r>
              <a:rPr lang="en-US" dirty="0" err="1"/>
              <a:t>koliko</a:t>
            </a:r>
            <a:r>
              <a:rPr lang="en-US" dirty="0"/>
              <a:t> se </a:t>
            </a:r>
            <a:r>
              <a:rPr lang="en-US" dirty="0" err="1"/>
              <a:t>izhod</a:t>
            </a:r>
            <a:r>
              <a:rPr lang="en-US" dirty="0"/>
              <a:t> </a:t>
            </a:r>
            <a:r>
              <a:rPr lang="en-US" dirty="0" err="1"/>
              <a:t>razlikuje</a:t>
            </a:r>
            <a:r>
              <a:rPr lang="en-US" dirty="0"/>
              <a:t> od </a:t>
            </a:r>
            <a:r>
              <a:rPr lang="en-US" dirty="0" err="1"/>
              <a:t>pričakovane</a:t>
            </a:r>
            <a:r>
              <a:rPr lang="en-US" dirty="0"/>
              <a:t> </a:t>
            </a:r>
            <a:r>
              <a:rPr lang="en-US" dirty="0" err="1"/>
              <a:t>vrednosti</a:t>
            </a:r>
            <a:r>
              <a:rPr lang="en-US" dirty="0"/>
              <a:t> (</a:t>
            </a:r>
            <a:r>
              <a:rPr lang="en-US" dirty="0" err="1"/>
              <a:t>cena</a:t>
            </a:r>
            <a:r>
              <a:rPr lang="en-US" dirty="0"/>
              <a:t>)</a:t>
            </a:r>
          </a:p>
          <a:p>
            <a:r>
              <a:rPr lang="en-US" dirty="0" err="1"/>
              <a:t>Najtežje</a:t>
            </a:r>
            <a:r>
              <a:rPr lang="en-US" dirty="0"/>
              <a:t> </a:t>
            </a:r>
            <a:r>
              <a:rPr lang="en-US" dirty="0" err="1"/>
              <a:t>izbire</a:t>
            </a:r>
            <a:r>
              <a:rPr lang="en-US" dirty="0"/>
              <a:t>:</a:t>
            </a:r>
          </a:p>
          <a:p>
            <a:pPr lvl="1"/>
            <a:r>
              <a:rPr lang="en-US" dirty="0" err="1"/>
              <a:t>Kakšno</a:t>
            </a:r>
            <a:r>
              <a:rPr lang="en-US" dirty="0"/>
              <a:t> </a:t>
            </a:r>
            <a:r>
              <a:rPr lang="en-US" dirty="0" err="1"/>
              <a:t>funkcijo</a:t>
            </a:r>
            <a:r>
              <a:rPr lang="en-US" dirty="0"/>
              <a:t> za </a:t>
            </a:r>
            <a:r>
              <a:rPr lang="en-US" dirty="0" err="1"/>
              <a:t>ocenjevanje</a:t>
            </a:r>
            <a:r>
              <a:rPr lang="en-US" dirty="0"/>
              <a:t> </a:t>
            </a:r>
            <a:r>
              <a:rPr lang="en-US" dirty="0" err="1"/>
              <a:t>izbrati</a:t>
            </a:r>
            <a:endParaRPr lang="en-US" dirty="0"/>
          </a:p>
          <a:p>
            <a:pPr lvl="1"/>
            <a:r>
              <a:rPr lang="en-US" dirty="0"/>
              <a:t>Kateri </a:t>
            </a:r>
            <a:r>
              <a:rPr lang="en-US" dirty="0" err="1"/>
              <a:t>algoritem</a:t>
            </a:r>
            <a:r>
              <a:rPr lang="en-US" dirty="0"/>
              <a:t> za </a:t>
            </a:r>
            <a:r>
              <a:rPr lang="en-US" dirty="0" err="1"/>
              <a:t>učenje</a:t>
            </a:r>
            <a:r>
              <a:rPr lang="en-US" dirty="0"/>
              <a:t> </a:t>
            </a:r>
            <a:r>
              <a:rPr lang="en-US" dirty="0" err="1"/>
              <a:t>izbati</a:t>
            </a:r>
            <a:r>
              <a:rPr lang="en-US" dirty="0"/>
              <a:t> (</a:t>
            </a:r>
            <a:r>
              <a:rPr lang="en-US" dirty="0" err="1"/>
              <a:t>sgd</a:t>
            </a:r>
            <a:r>
              <a:rPr lang="en-US" dirty="0"/>
              <a:t>, </a:t>
            </a:r>
            <a:r>
              <a:rPr lang="en-US" dirty="0" err="1"/>
              <a:t>izpeljanke</a:t>
            </a:r>
            <a:r>
              <a:rPr lang="en-US" dirty="0"/>
              <a:t>, kaj </a:t>
            </a:r>
            <a:r>
              <a:rPr lang="en-US" dirty="0" err="1"/>
              <a:t>tretjega</a:t>
            </a:r>
            <a:r>
              <a:rPr lang="en-US" dirty="0"/>
              <a:t>)</a:t>
            </a:r>
          </a:p>
          <a:p>
            <a:pPr lvl="1"/>
            <a:r>
              <a:rPr lang="en-US" dirty="0" err="1"/>
              <a:t>Hiperparametri</a:t>
            </a:r>
            <a:r>
              <a:rPr lang="en-US" dirty="0"/>
              <a:t> </a:t>
            </a:r>
            <a:r>
              <a:rPr lang="en-US" dirty="0" err="1"/>
              <a:t>algoritma</a:t>
            </a:r>
            <a:r>
              <a:rPr lang="en-US" dirty="0"/>
              <a:t> </a:t>
            </a:r>
            <a:r>
              <a:rPr lang="en-US" dirty="0" err="1"/>
              <a:t>učenja</a:t>
            </a:r>
            <a:endParaRPr lang="en-US" dirty="0"/>
          </a:p>
          <a:p>
            <a:endParaRPr lang="en-SI" dirty="0"/>
          </a:p>
        </p:txBody>
      </p:sp>
      <p:pic>
        <p:nvPicPr>
          <p:cNvPr id="5" name="Picture 2" descr="Pin on Funny Machine Learning">
            <a:extLst>
              <a:ext uri="{FF2B5EF4-FFF2-40B4-BE49-F238E27FC236}">
                <a16:creationId xmlns:a16="http://schemas.microsoft.com/office/drawing/2014/main" id="{FF792198-5DFA-4321-A399-4542FBA59A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7310" y="320760"/>
            <a:ext cx="2466975" cy="2724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3716369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F2C79B-A595-2231-89D7-6A3830CB94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Druge </a:t>
            </a:r>
            <a:r>
              <a:rPr lang="en-US" dirty="0" err="1"/>
              <a:t>vrste</a:t>
            </a:r>
            <a:r>
              <a:rPr lang="en-US" dirty="0"/>
              <a:t> </a:t>
            </a:r>
            <a:r>
              <a:rPr lang="en-US" dirty="0" err="1"/>
              <a:t>modelov</a:t>
            </a:r>
            <a:endParaRPr lang="en-HR" dirty="0"/>
          </a:p>
        </p:txBody>
      </p:sp>
    </p:spTree>
    <p:extLst>
      <p:ext uri="{BB962C8B-B14F-4D97-AF65-F5344CB8AC3E}">
        <p14:creationId xmlns:p14="http://schemas.microsoft.com/office/powerpoint/2010/main" val="1536736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1D6FF-BA22-45CC-8DB5-0FEC320A7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Kako </a:t>
            </a:r>
            <a:r>
              <a:rPr lang="en-US" dirty="0" err="1"/>
              <a:t>jih</a:t>
            </a:r>
            <a:r>
              <a:rPr lang="en-US" dirty="0"/>
              <a:t> </a:t>
            </a:r>
            <a:r>
              <a:rPr lang="en-US" dirty="0" err="1"/>
              <a:t>pripravimo</a:t>
            </a:r>
            <a:r>
              <a:rPr lang="en-US" dirty="0"/>
              <a:t> (déjà vu)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D4D564-2377-4D6E-876E-1981E6F2A74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567404"/>
          </a:xfrm>
        </p:spPr>
        <p:txBody>
          <a:bodyPr/>
          <a:lstStyle/>
          <a:p>
            <a:r>
              <a:rPr lang="en-US" dirty="0"/>
              <a:t>Kateri </a:t>
            </a:r>
            <a:r>
              <a:rPr lang="en-US" dirty="0" err="1"/>
              <a:t>algoritmi</a:t>
            </a:r>
            <a:endParaRPr lang="en-US" dirty="0"/>
          </a:p>
          <a:p>
            <a:r>
              <a:rPr lang="en-US" dirty="0"/>
              <a:t>Kako </a:t>
            </a:r>
            <a:r>
              <a:rPr lang="en-US" dirty="0" err="1"/>
              <a:t>jih</a:t>
            </a:r>
            <a:r>
              <a:rPr lang="en-US" dirty="0"/>
              <a:t> bomo </a:t>
            </a:r>
            <a:r>
              <a:rPr lang="en-US" dirty="0" err="1"/>
              <a:t>trenirali</a:t>
            </a:r>
            <a:r>
              <a:rPr lang="en-US" dirty="0"/>
              <a:t> (</a:t>
            </a:r>
            <a:r>
              <a:rPr lang="en-US" dirty="0" err="1"/>
              <a:t>hiper-parametri</a:t>
            </a:r>
            <a:r>
              <a:rPr lang="en-US" dirty="0"/>
              <a:t>)</a:t>
            </a:r>
          </a:p>
          <a:p>
            <a:r>
              <a:rPr lang="en-US" dirty="0" err="1"/>
              <a:t>Katera</a:t>
            </a:r>
            <a:r>
              <a:rPr lang="en-US" dirty="0"/>
              <a:t> </a:t>
            </a:r>
            <a:r>
              <a:rPr lang="en-US" dirty="0" err="1"/>
              <a:t>osnovna</a:t>
            </a:r>
            <a:r>
              <a:rPr lang="en-US" dirty="0"/>
              <a:t> </a:t>
            </a:r>
            <a:r>
              <a:rPr lang="en-US" dirty="0" err="1"/>
              <a:t>arhitekura</a:t>
            </a:r>
            <a:endParaRPr lang="en-US" dirty="0"/>
          </a:p>
          <a:p>
            <a:r>
              <a:rPr lang="en-US" dirty="0"/>
              <a:t>Kako </a:t>
            </a:r>
            <a:r>
              <a:rPr lang="en-US" dirty="0" err="1"/>
              <a:t>kombinirati</a:t>
            </a:r>
            <a:r>
              <a:rPr lang="en-US" dirty="0"/>
              <a:t> </a:t>
            </a:r>
            <a:r>
              <a:rPr lang="en-US" dirty="0" err="1"/>
              <a:t>metode</a:t>
            </a:r>
            <a:endParaRPr lang="en-US" dirty="0"/>
          </a:p>
          <a:p>
            <a:r>
              <a:rPr lang="en-US" dirty="0" err="1"/>
              <a:t>Različna</a:t>
            </a:r>
            <a:r>
              <a:rPr lang="en-US" dirty="0"/>
              <a:t> </a:t>
            </a:r>
            <a:r>
              <a:rPr lang="en-US" dirty="0" err="1"/>
              <a:t>ogordja</a:t>
            </a:r>
            <a:r>
              <a:rPr lang="en-US" dirty="0"/>
              <a:t>: sci-kit, Weka, …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 err="1"/>
              <a:t>AutoML</a:t>
            </a:r>
            <a:endParaRPr lang="en-SI" dirty="0"/>
          </a:p>
        </p:txBody>
      </p:sp>
      <p:pic>
        <p:nvPicPr>
          <p:cNvPr id="17410" name="Picture 2" descr="Building Decisions into Process Models | APQC">
            <a:extLst>
              <a:ext uri="{FF2B5EF4-FFF2-40B4-BE49-F238E27FC236}">
                <a16:creationId xmlns:a16="http://schemas.microsoft.com/office/drawing/2014/main" id="{EA18CD8E-041E-4683-9E6C-B94C65C81B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8297" y="0"/>
            <a:ext cx="3163703" cy="3560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8636022"/>
      </p:ext>
    </p:extLst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1D6FF-BA22-45CC-8DB5-0FEC320A7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MLP</a:t>
            </a:r>
            <a:endParaRPr lang="en-SI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1EC51AD-BFD7-4B4A-BD20-382816B8BFE8}"/>
              </a:ext>
            </a:extLst>
          </p:cNvPr>
          <p:cNvSpPr/>
          <p:nvPr/>
        </p:nvSpPr>
        <p:spPr>
          <a:xfrm>
            <a:off x="2552075" y="6134848"/>
            <a:ext cx="9511259" cy="6355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Vir</a:t>
            </a:r>
            <a:r>
              <a:rPr lang="en-US" dirty="0"/>
              <a:t>: </a:t>
            </a:r>
            <a:r>
              <a:rPr lang="sl-SI" dirty="0"/>
              <a:t>https://medium.com/analytics-vidhya/11-essential-neural-network-architectures-visualized-explained-7fc7da3486d8</a:t>
            </a:r>
            <a:endParaRPr lang="en-SI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5336B5F-D860-4351-97D0-53337D5DA0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32811"/>
            <a:ext cx="12192000" cy="3392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919711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1D6FF-BA22-45CC-8DB5-0FEC320A7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FF Network</a:t>
            </a:r>
            <a:endParaRPr lang="en-SI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1EC51AD-BFD7-4B4A-BD20-382816B8BFE8}"/>
              </a:ext>
            </a:extLst>
          </p:cNvPr>
          <p:cNvSpPr/>
          <p:nvPr/>
        </p:nvSpPr>
        <p:spPr>
          <a:xfrm>
            <a:off x="2552075" y="6134848"/>
            <a:ext cx="9511259" cy="6355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Vir</a:t>
            </a:r>
            <a:r>
              <a:rPr lang="en-US" dirty="0"/>
              <a:t>: </a:t>
            </a:r>
            <a:r>
              <a:rPr lang="sl-SI" dirty="0"/>
              <a:t>https://medium.com/analytics-vidhya/11-essential-neural-network-architectures-visualized-explained-7fc7da3486d8</a:t>
            </a:r>
            <a:endParaRPr lang="en-SI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BDCA0D-2623-4A94-96EE-0FFE3B1F30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4221" y="1431673"/>
            <a:ext cx="9212705" cy="399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544721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1D6FF-BA22-45CC-8DB5-0FEC320A7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ResNet</a:t>
            </a:r>
            <a:endParaRPr lang="en-SI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1EC51AD-BFD7-4B4A-BD20-382816B8BFE8}"/>
              </a:ext>
            </a:extLst>
          </p:cNvPr>
          <p:cNvSpPr/>
          <p:nvPr/>
        </p:nvSpPr>
        <p:spPr>
          <a:xfrm>
            <a:off x="2552075" y="6134848"/>
            <a:ext cx="9511259" cy="6355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Vir</a:t>
            </a:r>
            <a:r>
              <a:rPr lang="en-US" dirty="0"/>
              <a:t>: </a:t>
            </a:r>
            <a:r>
              <a:rPr lang="sl-SI" dirty="0"/>
              <a:t>https://medium.com/analytics-vidhya/11-essential-neural-network-architectures-visualized-explained-7fc7da3486d8</a:t>
            </a:r>
            <a:endParaRPr lang="en-SI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72C343-2615-4EEB-BEEF-4F106BCECD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48372"/>
            <a:ext cx="12192000" cy="4761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183559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1D6FF-BA22-45CC-8DB5-0FEC320A7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RNN</a:t>
            </a:r>
            <a:endParaRPr lang="en-SI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1EC51AD-BFD7-4B4A-BD20-382816B8BFE8}"/>
              </a:ext>
            </a:extLst>
          </p:cNvPr>
          <p:cNvSpPr/>
          <p:nvPr/>
        </p:nvSpPr>
        <p:spPr>
          <a:xfrm>
            <a:off x="2552075" y="6134848"/>
            <a:ext cx="9511259" cy="6355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Vir</a:t>
            </a:r>
            <a:r>
              <a:rPr lang="en-US" dirty="0"/>
              <a:t>: </a:t>
            </a:r>
            <a:r>
              <a:rPr lang="sl-SI" dirty="0"/>
              <a:t>https://medium.com/analytics-vidhya/11-essential-neural-network-architectures-visualized-explained-7fc7da3486d8</a:t>
            </a:r>
            <a:endParaRPr lang="en-SI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FC48F0-4182-4FD4-9C39-3775C2F632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3712" y="1310132"/>
            <a:ext cx="6733933" cy="4308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519050"/>
      </p:ext>
    </p:extLst>
  </p:cSld>
  <p:clrMapOvr>
    <a:masterClrMapping/>
  </p:clrMapOvr>
  <p:transition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1D6FF-BA22-45CC-8DB5-0FEC320A7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LSTM</a:t>
            </a:r>
            <a:endParaRPr lang="en-SI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1EC51AD-BFD7-4B4A-BD20-382816B8BFE8}"/>
              </a:ext>
            </a:extLst>
          </p:cNvPr>
          <p:cNvSpPr/>
          <p:nvPr/>
        </p:nvSpPr>
        <p:spPr>
          <a:xfrm>
            <a:off x="2552075" y="6134848"/>
            <a:ext cx="9511259" cy="6355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Vir</a:t>
            </a:r>
            <a:r>
              <a:rPr lang="en-US" dirty="0"/>
              <a:t>: </a:t>
            </a:r>
            <a:r>
              <a:rPr lang="sl-SI" dirty="0"/>
              <a:t>https://medium.com/analytics-vidhya/11-essential-neural-network-architectures-visualized-explained-7fc7da3486d8</a:t>
            </a:r>
            <a:endParaRPr lang="en-SI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B92FA9-92B4-4B64-8971-11F70E28FA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94743"/>
            <a:ext cx="12192000" cy="4068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388157"/>
      </p:ext>
    </p:extLst>
  </p:cSld>
  <p:clrMapOvr>
    <a:masterClrMapping/>
  </p:clrMapOvr>
  <p:transition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1D6FF-BA22-45CC-8DB5-0FEC320A7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ESN</a:t>
            </a:r>
            <a:endParaRPr lang="en-SI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1EC51AD-BFD7-4B4A-BD20-382816B8BFE8}"/>
              </a:ext>
            </a:extLst>
          </p:cNvPr>
          <p:cNvSpPr/>
          <p:nvPr/>
        </p:nvSpPr>
        <p:spPr>
          <a:xfrm>
            <a:off x="2552075" y="6134848"/>
            <a:ext cx="9511259" cy="6355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Vir</a:t>
            </a:r>
            <a:r>
              <a:rPr lang="en-US" dirty="0"/>
              <a:t>: </a:t>
            </a:r>
            <a:r>
              <a:rPr lang="sl-SI" dirty="0"/>
              <a:t>https://medium.com/analytics-vidhya/11-essential-neural-network-architectures-visualized-explained-7fc7da3486d8</a:t>
            </a:r>
            <a:endParaRPr lang="en-SI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D2E69A-3ACB-437F-99D1-20F8940E1B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62"/>
            <a:ext cx="12192000" cy="4189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780498"/>
      </p:ext>
    </p:extLst>
  </p:cSld>
  <p:clrMapOvr>
    <a:masterClrMapping/>
  </p:clrMapOvr>
  <p:transition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1D6FF-BA22-45CC-8DB5-0FEC320A7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CNN</a:t>
            </a:r>
            <a:endParaRPr lang="en-SI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1EC51AD-BFD7-4B4A-BD20-382816B8BFE8}"/>
              </a:ext>
            </a:extLst>
          </p:cNvPr>
          <p:cNvSpPr/>
          <p:nvPr/>
        </p:nvSpPr>
        <p:spPr>
          <a:xfrm>
            <a:off x="2552075" y="6134848"/>
            <a:ext cx="9511259" cy="6355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Vir</a:t>
            </a:r>
            <a:r>
              <a:rPr lang="en-US" dirty="0"/>
              <a:t>: </a:t>
            </a:r>
            <a:r>
              <a:rPr lang="sl-SI" dirty="0"/>
              <a:t>https://medium.com/analytics-vidhya/11-essential-neural-network-architectures-visualized-explained-7fc7da3486d8</a:t>
            </a:r>
            <a:endParaRPr lang="en-SI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99B23A-2CBD-41DA-8D2F-2B728057D3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23906"/>
            <a:ext cx="12192000" cy="4610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714121"/>
      </p:ext>
    </p:extLst>
  </p:cSld>
  <p:clrMapOvr>
    <a:masterClrMapping/>
  </p:clrMapOvr>
  <p:transition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1D6FF-BA22-45CC-8DB5-0FEC320A7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DNN</a:t>
            </a:r>
            <a:endParaRPr lang="en-SI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1EC51AD-BFD7-4B4A-BD20-382816B8BFE8}"/>
              </a:ext>
            </a:extLst>
          </p:cNvPr>
          <p:cNvSpPr/>
          <p:nvPr/>
        </p:nvSpPr>
        <p:spPr>
          <a:xfrm>
            <a:off x="2552075" y="6134848"/>
            <a:ext cx="9511259" cy="6355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Vir</a:t>
            </a:r>
            <a:r>
              <a:rPr lang="en-US" dirty="0"/>
              <a:t>: </a:t>
            </a:r>
            <a:r>
              <a:rPr lang="sl-SI" dirty="0"/>
              <a:t>https://medium.com/analytics-vidhya/11-essential-neural-network-architectures-visualized-explained-7fc7da3486d8</a:t>
            </a:r>
            <a:endParaRPr lang="en-SI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CCC36E-C6E9-4517-9E19-9E835797E8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705" y="1094015"/>
            <a:ext cx="10018426" cy="4518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80276"/>
      </p:ext>
    </p:extLst>
  </p:cSld>
  <p:clrMapOvr>
    <a:masterClrMapping/>
  </p:clrMapOvr>
  <p:transition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1D6FF-BA22-45CC-8DB5-0FEC320A7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GAN</a:t>
            </a:r>
            <a:endParaRPr lang="en-SI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1EC51AD-BFD7-4B4A-BD20-382816B8BFE8}"/>
              </a:ext>
            </a:extLst>
          </p:cNvPr>
          <p:cNvSpPr/>
          <p:nvPr/>
        </p:nvSpPr>
        <p:spPr>
          <a:xfrm>
            <a:off x="2552075" y="6134848"/>
            <a:ext cx="9511259" cy="6355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Vir</a:t>
            </a:r>
            <a:r>
              <a:rPr lang="en-US" dirty="0"/>
              <a:t>: </a:t>
            </a:r>
            <a:r>
              <a:rPr lang="sl-SI" dirty="0"/>
              <a:t>https://medium.com/analytics-vidhya/11-essential-neural-network-architectures-visualized-explained-7fc7da3486d8</a:t>
            </a:r>
            <a:endParaRPr lang="en-SI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988568-221E-4F20-9372-EC14E05846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0456" y="1353848"/>
            <a:ext cx="8781738" cy="3856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752532"/>
      </p:ext>
    </p:extLst>
  </p:cSld>
  <p:clrMapOvr>
    <a:masterClrMapping/>
  </p:clrMapOvr>
  <p:transition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1D6FF-BA22-45CC-8DB5-0FEC320A7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AE</a:t>
            </a:r>
            <a:endParaRPr lang="en-SI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1EC51AD-BFD7-4B4A-BD20-382816B8BFE8}"/>
              </a:ext>
            </a:extLst>
          </p:cNvPr>
          <p:cNvSpPr/>
          <p:nvPr/>
        </p:nvSpPr>
        <p:spPr>
          <a:xfrm>
            <a:off x="2552075" y="6134848"/>
            <a:ext cx="9511259" cy="6355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Vir</a:t>
            </a:r>
            <a:r>
              <a:rPr lang="en-US" dirty="0"/>
              <a:t>: </a:t>
            </a:r>
            <a:r>
              <a:rPr lang="sl-SI" dirty="0"/>
              <a:t>https://medium.com/analytics-vidhya/11-essential-neural-network-architectures-visualized-explained-7fc7da3486d8</a:t>
            </a:r>
            <a:endParaRPr lang="en-SI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A2CD42-5CBB-4D03-A6CD-C074010123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2841" y="1419537"/>
            <a:ext cx="8837951" cy="4089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430223"/>
      </p:ext>
    </p:extLst>
  </p:cSld>
  <p:clrMapOvr>
    <a:masterClrMapping/>
  </p:clrMapOvr>
  <p:transition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1D6FF-BA22-45CC-8DB5-0FEC320A7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VAE</a:t>
            </a:r>
            <a:endParaRPr lang="en-SI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1EC51AD-BFD7-4B4A-BD20-382816B8BFE8}"/>
              </a:ext>
            </a:extLst>
          </p:cNvPr>
          <p:cNvSpPr/>
          <p:nvPr/>
        </p:nvSpPr>
        <p:spPr>
          <a:xfrm>
            <a:off x="2552075" y="6134848"/>
            <a:ext cx="9511259" cy="6355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Vir</a:t>
            </a:r>
            <a:r>
              <a:rPr lang="en-US" dirty="0"/>
              <a:t>: </a:t>
            </a:r>
            <a:r>
              <a:rPr lang="sl-SI" dirty="0"/>
              <a:t>https://medium.com/analytics-vidhya/11-essential-neural-network-architectures-visualized-explained-7fc7da3486d8</a:t>
            </a:r>
            <a:endParaRPr lang="en-SI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D9302B-5EE6-44A3-A712-5E2BF77481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3849" y="1748853"/>
            <a:ext cx="8099686" cy="3549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67442"/>
      </p:ext>
    </p:extLst>
  </p:cSld>
  <p:clrMapOvr>
    <a:masterClrMapping/>
  </p:clrMapOvr>
  <p:transition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3E04B8-CB73-4905-89D6-F25D8442A6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Transformer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16E912-50BB-4AA1-AA7A-37AE5F03260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5502672"/>
            <a:ext cx="11018520" cy="861774"/>
          </a:xfrm>
        </p:spPr>
        <p:txBody>
          <a:bodyPr/>
          <a:lstStyle/>
          <a:p>
            <a:pPr marL="0" indent="0">
              <a:buNone/>
            </a:pPr>
            <a:r>
              <a:rPr lang="en-US" dirty="0" err="1"/>
              <a:t>Vir</a:t>
            </a:r>
            <a:r>
              <a:rPr lang="en-US" dirty="0"/>
              <a:t>: </a:t>
            </a:r>
            <a:r>
              <a:rPr lang="en-US" dirty="0">
                <a:hlinkClick r:id="rId2"/>
              </a:rPr>
              <a:t>(2) (PDF) NLP-Based Approach for Predicting HMI State Sequences Towards Monitoring Operator Situational Awareness (researchgate.net)</a:t>
            </a:r>
            <a:endParaRPr lang="en-SI" dirty="0"/>
          </a:p>
        </p:txBody>
      </p:sp>
      <p:pic>
        <p:nvPicPr>
          <p:cNvPr id="1026" name="Picture 2" descr="https://www.researchgate.net/publication/342045332/figure/fig2/AS:900500283215874@1591707406300/Transformer-Model-Architecture-Transformer-Architecture-26-is-parallelized-for-seq2seq_W640.jpg">
            <a:extLst>
              <a:ext uri="{FF2B5EF4-FFF2-40B4-BE49-F238E27FC236}">
                <a16:creationId xmlns:a16="http://schemas.microsoft.com/office/drawing/2014/main" id="{87450B93-F16F-4556-87AF-75FF3E279B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2397" y="1355328"/>
            <a:ext cx="6096000" cy="406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778497"/>
      </p:ext>
    </p:extLst>
  </p:cSld>
  <p:clrMapOvr>
    <a:masterClrMapping/>
  </p:clrMapOvr>
  <p:transition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F2C79B-A595-2231-89D7-6A3830CB94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AutoML</a:t>
            </a:r>
            <a:endParaRPr lang="en-HR" dirty="0"/>
          </a:p>
        </p:txBody>
      </p:sp>
    </p:spTree>
    <p:extLst>
      <p:ext uri="{BB962C8B-B14F-4D97-AF65-F5344CB8AC3E}">
        <p14:creationId xmlns:p14="http://schemas.microsoft.com/office/powerpoint/2010/main" val="755194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1D6FF-BA22-45CC-8DB5-0FEC320A7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Kaj je </a:t>
            </a:r>
            <a:r>
              <a:rPr lang="en-US" dirty="0" err="1"/>
              <a:t>AutoML</a:t>
            </a:r>
            <a:r>
              <a:rPr lang="en-US" dirty="0"/>
              <a:t>?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D4D564-2377-4D6E-876E-1981E6F2A74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3028521"/>
          </a:xfrm>
        </p:spPr>
        <p:txBody>
          <a:bodyPr/>
          <a:lstStyle/>
          <a:p>
            <a:r>
              <a:rPr lang="en-US" dirty="0" err="1"/>
              <a:t>Pri</a:t>
            </a:r>
            <a:r>
              <a:rPr lang="en-US" dirty="0"/>
              <a:t> </a:t>
            </a:r>
            <a:r>
              <a:rPr lang="en-US" dirty="0" err="1"/>
              <a:t>modeliranju</a:t>
            </a:r>
            <a:r>
              <a:rPr lang="en-US" dirty="0"/>
              <a:t> </a:t>
            </a:r>
            <a:r>
              <a:rPr lang="en-US" dirty="0" err="1"/>
              <a:t>uporabljamo</a:t>
            </a:r>
            <a:r>
              <a:rPr lang="en-US" dirty="0"/>
              <a:t> </a:t>
            </a:r>
            <a:r>
              <a:rPr lang="en-US" dirty="0" err="1"/>
              <a:t>različne</a:t>
            </a:r>
            <a:r>
              <a:rPr lang="en-US" dirty="0"/>
              <a:t> </a:t>
            </a:r>
            <a:r>
              <a:rPr lang="en-US" dirty="0" err="1"/>
              <a:t>algoritme</a:t>
            </a:r>
            <a:endParaRPr lang="en-US" dirty="0"/>
          </a:p>
          <a:p>
            <a:r>
              <a:rPr lang="en-US" dirty="0" err="1"/>
              <a:t>Znotraj</a:t>
            </a:r>
            <a:r>
              <a:rPr lang="en-US" dirty="0"/>
              <a:t> </a:t>
            </a:r>
            <a:r>
              <a:rPr lang="en-US" dirty="0" err="1"/>
              <a:t>algoritma</a:t>
            </a:r>
            <a:r>
              <a:rPr lang="en-US" dirty="0"/>
              <a:t> imamo lahko </a:t>
            </a:r>
            <a:r>
              <a:rPr lang="en-US" dirty="0" err="1"/>
              <a:t>različne</a:t>
            </a:r>
            <a:r>
              <a:rPr lang="en-US" dirty="0"/>
              <a:t> </a:t>
            </a:r>
            <a:r>
              <a:rPr lang="en-US" dirty="0" err="1"/>
              <a:t>konfiguracije</a:t>
            </a:r>
            <a:endParaRPr lang="en-US" dirty="0"/>
          </a:p>
          <a:p>
            <a:r>
              <a:rPr lang="en-US" dirty="0" err="1"/>
              <a:t>Algoritmi</a:t>
            </a:r>
            <a:r>
              <a:rPr lang="en-US" dirty="0"/>
              <a:t> </a:t>
            </a:r>
            <a:r>
              <a:rPr lang="en-US" dirty="0" err="1"/>
              <a:t>treninga</a:t>
            </a:r>
            <a:r>
              <a:rPr lang="en-US" dirty="0"/>
              <a:t> </a:t>
            </a:r>
            <a:r>
              <a:rPr lang="en-US" dirty="0" err="1"/>
              <a:t>imajo</a:t>
            </a:r>
            <a:r>
              <a:rPr lang="en-US" dirty="0"/>
              <a:t> parameter </a:t>
            </a:r>
            <a:r>
              <a:rPr lang="en-US" dirty="0" err="1"/>
              <a:t>učenja</a:t>
            </a:r>
            <a:endParaRPr lang="en-US" dirty="0"/>
          </a:p>
          <a:p>
            <a:r>
              <a:rPr lang="en-US" dirty="0"/>
              <a:t>Primer:</a:t>
            </a:r>
          </a:p>
          <a:p>
            <a:pPr lvl="1"/>
            <a:r>
              <a:rPr lang="en-US" dirty="0" err="1"/>
              <a:t>Nevronske</a:t>
            </a:r>
            <a:r>
              <a:rPr lang="en-US" dirty="0"/>
              <a:t> </a:t>
            </a:r>
            <a:r>
              <a:rPr lang="en-US" dirty="0" err="1"/>
              <a:t>mreže</a:t>
            </a:r>
            <a:r>
              <a:rPr lang="en-US" dirty="0"/>
              <a:t>: </a:t>
            </a:r>
            <a:r>
              <a:rPr lang="en-US" dirty="0" err="1"/>
              <a:t>algoritem</a:t>
            </a:r>
            <a:r>
              <a:rPr lang="en-US" dirty="0"/>
              <a:t> (</a:t>
            </a:r>
            <a:r>
              <a:rPr lang="en-US" dirty="0" err="1"/>
              <a:t>sgd</a:t>
            </a:r>
            <a:r>
              <a:rPr lang="en-US" dirty="0"/>
              <a:t>, </a:t>
            </a:r>
            <a:r>
              <a:rPr lang="en-US" dirty="0" err="1"/>
              <a:t>adam</a:t>
            </a:r>
            <a:r>
              <a:rPr lang="en-US" dirty="0"/>
              <a:t>, …), </a:t>
            </a:r>
            <a:r>
              <a:rPr lang="en-US" dirty="0" err="1"/>
              <a:t>aktivacijska</a:t>
            </a:r>
            <a:r>
              <a:rPr lang="en-US" dirty="0"/>
              <a:t> </a:t>
            </a:r>
            <a:r>
              <a:rPr lang="en-US" dirty="0" err="1"/>
              <a:t>funkcija</a:t>
            </a:r>
            <a:r>
              <a:rPr lang="en-US" dirty="0"/>
              <a:t>, </a:t>
            </a:r>
            <a:r>
              <a:rPr lang="en-US" dirty="0" err="1"/>
              <a:t>arhitektura</a:t>
            </a:r>
            <a:r>
              <a:rPr lang="en-US" dirty="0"/>
              <a:t>, </a:t>
            </a:r>
            <a:r>
              <a:rPr lang="en-US" dirty="0" err="1"/>
              <a:t>število</a:t>
            </a:r>
            <a:r>
              <a:rPr lang="en-US" dirty="0"/>
              <a:t> </a:t>
            </a:r>
            <a:r>
              <a:rPr lang="en-US" dirty="0" err="1"/>
              <a:t>nevronov</a:t>
            </a:r>
            <a:r>
              <a:rPr lang="en-US" dirty="0"/>
              <a:t>, </a:t>
            </a:r>
            <a:r>
              <a:rPr lang="en-US" dirty="0" err="1"/>
              <a:t>število</a:t>
            </a:r>
            <a:r>
              <a:rPr lang="en-US" dirty="0"/>
              <a:t> </a:t>
            </a:r>
            <a:r>
              <a:rPr lang="en-US" dirty="0" err="1"/>
              <a:t>nivojev</a:t>
            </a:r>
            <a:r>
              <a:rPr lang="en-US" dirty="0"/>
              <a:t>, …</a:t>
            </a:r>
          </a:p>
          <a:p>
            <a:pPr lvl="1"/>
            <a:r>
              <a:rPr lang="en-US" dirty="0"/>
              <a:t>K-means clustering: k</a:t>
            </a:r>
          </a:p>
        </p:txBody>
      </p:sp>
    </p:spTree>
    <p:extLst>
      <p:ext uri="{BB962C8B-B14F-4D97-AF65-F5344CB8AC3E}">
        <p14:creationId xmlns:p14="http://schemas.microsoft.com/office/powerpoint/2010/main" val="1897215959"/>
      </p:ext>
    </p:extLst>
  </p:cSld>
  <p:clrMapOvr>
    <a:masterClrMapping/>
  </p:clrMapOvr>
  <p:transition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1D6FF-BA22-45CC-8DB5-0FEC320A7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Kaj je </a:t>
            </a:r>
            <a:r>
              <a:rPr lang="en-US" dirty="0" err="1"/>
              <a:t>AutoML</a:t>
            </a:r>
            <a:r>
              <a:rPr lang="en-US" dirty="0"/>
              <a:t>?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D4D564-2377-4D6E-876E-1981E6F2A74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3028521"/>
          </a:xfrm>
        </p:spPr>
        <p:txBody>
          <a:bodyPr/>
          <a:lstStyle/>
          <a:p>
            <a:r>
              <a:rPr lang="en-US" dirty="0" err="1"/>
              <a:t>Pri</a:t>
            </a:r>
            <a:r>
              <a:rPr lang="en-US" dirty="0"/>
              <a:t> </a:t>
            </a:r>
            <a:r>
              <a:rPr lang="en-US" dirty="0" err="1"/>
              <a:t>modeliranju</a:t>
            </a:r>
            <a:r>
              <a:rPr lang="en-US" dirty="0"/>
              <a:t> </a:t>
            </a:r>
            <a:r>
              <a:rPr lang="en-US" dirty="0" err="1"/>
              <a:t>uporabljamo</a:t>
            </a:r>
            <a:r>
              <a:rPr lang="en-US" dirty="0"/>
              <a:t> </a:t>
            </a:r>
            <a:r>
              <a:rPr lang="en-US" dirty="0" err="1"/>
              <a:t>različne</a:t>
            </a:r>
            <a:r>
              <a:rPr lang="en-US" dirty="0"/>
              <a:t> </a:t>
            </a:r>
            <a:r>
              <a:rPr lang="en-US" dirty="0" err="1"/>
              <a:t>algoritme</a:t>
            </a:r>
            <a:endParaRPr lang="en-US" dirty="0"/>
          </a:p>
          <a:p>
            <a:r>
              <a:rPr lang="en-US" dirty="0" err="1"/>
              <a:t>Znotraj</a:t>
            </a:r>
            <a:r>
              <a:rPr lang="en-US" dirty="0"/>
              <a:t> </a:t>
            </a:r>
            <a:r>
              <a:rPr lang="en-US" dirty="0" err="1"/>
              <a:t>algoritma</a:t>
            </a:r>
            <a:r>
              <a:rPr lang="en-US" dirty="0"/>
              <a:t> imamo lahko </a:t>
            </a:r>
            <a:r>
              <a:rPr lang="en-US" dirty="0" err="1"/>
              <a:t>različne</a:t>
            </a:r>
            <a:r>
              <a:rPr lang="en-US" dirty="0"/>
              <a:t> </a:t>
            </a:r>
            <a:r>
              <a:rPr lang="en-US" dirty="0" err="1"/>
              <a:t>konfiguracije</a:t>
            </a:r>
            <a:endParaRPr lang="en-US" dirty="0"/>
          </a:p>
          <a:p>
            <a:r>
              <a:rPr lang="en-US" dirty="0" err="1"/>
              <a:t>Algoritmi</a:t>
            </a:r>
            <a:r>
              <a:rPr lang="en-US" dirty="0"/>
              <a:t> </a:t>
            </a:r>
            <a:r>
              <a:rPr lang="en-US" dirty="0" err="1"/>
              <a:t>treninga</a:t>
            </a:r>
            <a:r>
              <a:rPr lang="en-US" dirty="0"/>
              <a:t> </a:t>
            </a:r>
            <a:r>
              <a:rPr lang="en-US" dirty="0" err="1"/>
              <a:t>imajo</a:t>
            </a:r>
            <a:r>
              <a:rPr lang="en-US" dirty="0"/>
              <a:t> parameter </a:t>
            </a:r>
            <a:r>
              <a:rPr lang="en-US" dirty="0" err="1"/>
              <a:t>učenja</a:t>
            </a:r>
            <a:endParaRPr lang="en-US" dirty="0"/>
          </a:p>
          <a:p>
            <a:r>
              <a:rPr lang="en-US" dirty="0"/>
              <a:t>Primer:</a:t>
            </a:r>
          </a:p>
          <a:p>
            <a:pPr lvl="1"/>
            <a:r>
              <a:rPr lang="en-US" dirty="0" err="1"/>
              <a:t>Nevronske</a:t>
            </a:r>
            <a:r>
              <a:rPr lang="en-US" dirty="0"/>
              <a:t> </a:t>
            </a:r>
            <a:r>
              <a:rPr lang="en-US" dirty="0" err="1"/>
              <a:t>mreže</a:t>
            </a:r>
            <a:r>
              <a:rPr lang="en-US" dirty="0"/>
              <a:t>: </a:t>
            </a:r>
            <a:r>
              <a:rPr lang="en-US" dirty="0" err="1"/>
              <a:t>algoritem</a:t>
            </a:r>
            <a:r>
              <a:rPr lang="en-US" dirty="0"/>
              <a:t> (</a:t>
            </a:r>
            <a:r>
              <a:rPr lang="en-US" dirty="0" err="1"/>
              <a:t>sgd</a:t>
            </a:r>
            <a:r>
              <a:rPr lang="en-US" dirty="0"/>
              <a:t>, </a:t>
            </a:r>
            <a:r>
              <a:rPr lang="en-US" dirty="0" err="1"/>
              <a:t>adam</a:t>
            </a:r>
            <a:r>
              <a:rPr lang="en-US" dirty="0"/>
              <a:t>, …), </a:t>
            </a:r>
            <a:r>
              <a:rPr lang="en-US" dirty="0" err="1"/>
              <a:t>aktivacijska</a:t>
            </a:r>
            <a:r>
              <a:rPr lang="en-US" dirty="0"/>
              <a:t> </a:t>
            </a:r>
            <a:r>
              <a:rPr lang="en-US" dirty="0" err="1"/>
              <a:t>funkcija</a:t>
            </a:r>
            <a:r>
              <a:rPr lang="en-US" dirty="0"/>
              <a:t>, </a:t>
            </a:r>
            <a:r>
              <a:rPr lang="en-US" dirty="0" err="1"/>
              <a:t>arhitektura</a:t>
            </a:r>
            <a:r>
              <a:rPr lang="en-US" dirty="0"/>
              <a:t>, </a:t>
            </a:r>
            <a:r>
              <a:rPr lang="en-US" dirty="0" err="1"/>
              <a:t>število</a:t>
            </a:r>
            <a:r>
              <a:rPr lang="en-US" dirty="0"/>
              <a:t> </a:t>
            </a:r>
            <a:r>
              <a:rPr lang="en-US" dirty="0" err="1"/>
              <a:t>nevronov</a:t>
            </a:r>
            <a:r>
              <a:rPr lang="en-US" dirty="0"/>
              <a:t>, </a:t>
            </a:r>
            <a:r>
              <a:rPr lang="en-US" dirty="0" err="1"/>
              <a:t>število</a:t>
            </a:r>
            <a:r>
              <a:rPr lang="en-US" dirty="0"/>
              <a:t> </a:t>
            </a:r>
            <a:r>
              <a:rPr lang="en-US" dirty="0" err="1"/>
              <a:t>nivojev</a:t>
            </a:r>
            <a:r>
              <a:rPr lang="en-US" dirty="0"/>
              <a:t>, …</a:t>
            </a:r>
          </a:p>
          <a:p>
            <a:pPr lvl="1"/>
            <a:r>
              <a:rPr lang="en-US" dirty="0"/>
              <a:t>K-means clustering: k</a:t>
            </a:r>
          </a:p>
        </p:txBody>
      </p:sp>
    </p:spTree>
    <p:extLst>
      <p:ext uri="{BB962C8B-B14F-4D97-AF65-F5344CB8AC3E}">
        <p14:creationId xmlns:p14="http://schemas.microsoft.com/office/powerpoint/2010/main" val="3946745173"/>
      </p:ext>
    </p:extLst>
  </p:cSld>
  <p:clrMapOvr>
    <a:masterClrMapping/>
  </p:clrMapOvr>
  <p:transition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1D6FF-BA22-45CC-8DB5-0FEC320A7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On-premise vs in-cloud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D4D564-2377-4D6E-876E-1981E6F2A74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1982081"/>
          </a:xfrm>
        </p:spPr>
        <p:txBody>
          <a:bodyPr/>
          <a:lstStyle/>
          <a:p>
            <a:r>
              <a:rPr lang="en-US" dirty="0" err="1"/>
              <a:t>Regulativa</a:t>
            </a:r>
            <a:r>
              <a:rPr lang="en-US" dirty="0"/>
              <a:t>: GDPR!</a:t>
            </a:r>
          </a:p>
          <a:p>
            <a:r>
              <a:rPr lang="en-US" dirty="0" err="1"/>
              <a:t>Stroški</a:t>
            </a:r>
            <a:endParaRPr lang="en-US" dirty="0"/>
          </a:p>
          <a:p>
            <a:r>
              <a:rPr lang="en-US" dirty="0" err="1"/>
              <a:t>Dostopnost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6320211"/>
      </p:ext>
    </p:extLst>
  </p:cSld>
  <p:clrMapOvr>
    <a:masterClrMapping/>
  </p:clrMapOvr>
  <p:transition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1D6FF-BA22-45CC-8DB5-0FEC320A7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Interoperabilnost </a:t>
            </a:r>
            <a:r>
              <a:rPr lang="en-US" dirty="0" err="1"/>
              <a:t>modelov</a:t>
            </a:r>
            <a:r>
              <a:rPr lang="en-US" dirty="0"/>
              <a:t>?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D4D564-2377-4D6E-876E-1981E6F2A74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30887"/>
          </a:xfrm>
        </p:spPr>
        <p:txBody>
          <a:bodyPr/>
          <a:lstStyle/>
          <a:p>
            <a:r>
              <a:rPr lang="en-US" dirty="0"/>
              <a:t>ONNX – </a:t>
            </a:r>
            <a:r>
              <a:rPr lang="en-US" dirty="0" err="1"/>
              <a:t>oblika</a:t>
            </a:r>
            <a:r>
              <a:rPr lang="en-US" dirty="0"/>
              <a:t> za </a:t>
            </a:r>
            <a:r>
              <a:rPr lang="en-US" dirty="0" err="1"/>
              <a:t>izmenjavo</a:t>
            </a:r>
            <a:r>
              <a:rPr lang="en-US" dirty="0"/>
              <a:t> </a:t>
            </a:r>
            <a:r>
              <a:rPr lang="en-US" dirty="0" err="1"/>
              <a:t>modelov</a:t>
            </a:r>
            <a:r>
              <a:rPr lang="en-US" dirty="0"/>
              <a:t> </a:t>
            </a:r>
            <a:r>
              <a:rPr lang="en-US" dirty="0" err="1"/>
              <a:t>mrež</a:t>
            </a:r>
            <a:r>
              <a:rPr lang="en-US" dirty="0"/>
              <a:t> in </a:t>
            </a:r>
            <a:r>
              <a:rPr lang="en-US" dirty="0" err="1"/>
              <a:t>drugih</a:t>
            </a:r>
            <a:r>
              <a:rPr lang="en-US" dirty="0"/>
              <a:t> </a:t>
            </a:r>
            <a:r>
              <a:rPr lang="en-US" dirty="0" err="1"/>
              <a:t>grafov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8749266"/>
      </p:ext>
    </p:extLst>
  </p:cSld>
  <p:clrMapOvr>
    <a:masterClrMapping/>
  </p:clrMapOvr>
  <p:transition>
    <p:fad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1D6FF-BA22-45CC-8DB5-0FEC320A7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Razvoj </a:t>
            </a:r>
            <a:r>
              <a:rPr lang="en-US" dirty="0" err="1"/>
              <a:t>modela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D4D564-2377-4D6E-876E-1981E6F2A74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1465016"/>
          </a:xfrm>
        </p:spPr>
        <p:txBody>
          <a:bodyPr/>
          <a:lstStyle/>
          <a:p>
            <a:r>
              <a:rPr lang="en-US" dirty="0" err="1"/>
              <a:t>Ogrodja</a:t>
            </a:r>
            <a:r>
              <a:rPr lang="en-US" dirty="0"/>
              <a:t>: TensorFlow, </a:t>
            </a:r>
            <a:r>
              <a:rPr lang="en-US" dirty="0" err="1"/>
              <a:t>Keras</a:t>
            </a:r>
            <a:r>
              <a:rPr lang="en-US" dirty="0"/>
              <a:t>, </a:t>
            </a:r>
            <a:r>
              <a:rPr lang="en-US" dirty="0" err="1"/>
              <a:t>MXNet</a:t>
            </a:r>
            <a:r>
              <a:rPr lang="en-US" dirty="0"/>
              <a:t>, ML.NET</a:t>
            </a:r>
          </a:p>
          <a:p>
            <a:r>
              <a:rPr lang="en-US" dirty="0" err="1"/>
              <a:t>AutoML</a:t>
            </a:r>
            <a:r>
              <a:rPr lang="en-US" dirty="0"/>
              <a:t>: Azure </a:t>
            </a:r>
            <a:r>
              <a:rPr lang="en-US" dirty="0" err="1"/>
              <a:t>AutoML</a:t>
            </a:r>
            <a:r>
              <a:rPr lang="en-US" dirty="0"/>
              <a:t>, ml-jar, NNI</a:t>
            </a:r>
          </a:p>
          <a:p>
            <a:r>
              <a:rPr lang="en-US" dirty="0" err="1"/>
              <a:t>Dodatna</a:t>
            </a:r>
            <a:r>
              <a:rPr lang="en-US" dirty="0"/>
              <a:t> </a:t>
            </a:r>
            <a:r>
              <a:rPr lang="en-US" dirty="0" err="1"/>
              <a:t>ogrodja</a:t>
            </a:r>
            <a:r>
              <a:rPr lang="en-US" dirty="0"/>
              <a:t>: CUDA (Nvidia), </a:t>
            </a:r>
            <a:r>
              <a:rPr lang="en-US" dirty="0" err="1"/>
              <a:t>oneAPI</a:t>
            </a:r>
            <a:r>
              <a:rPr lang="en-US" dirty="0"/>
              <a:t> (Intel)</a:t>
            </a:r>
            <a:endParaRPr lang="en-SI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1C749077-6741-16B6-9BBA-7FB7BC807D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0220" y="3429000"/>
            <a:ext cx="8572500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5058232"/>
      </p:ext>
    </p:extLst>
  </p:cSld>
  <p:clrMapOvr>
    <a:masterClrMapping/>
  </p:clrMapOvr>
  <p:transition>
    <p:fad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0C0CD-98E4-4C25-818B-F6AE369AE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Azure ML studio in </a:t>
            </a:r>
            <a:r>
              <a:rPr lang="en-US" dirty="0" err="1"/>
              <a:t>AutoML</a:t>
            </a:r>
            <a:endParaRPr lang="en-SI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D17ED3-4640-4935-A915-CB908E67F4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2454" y="1093663"/>
            <a:ext cx="9492136" cy="5231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375245"/>
      </p:ext>
    </p:extLst>
  </p:cSld>
  <p:clrMapOvr>
    <a:masterClrMapping/>
  </p:clrMapOvr>
  <p:transition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1D6FF-BA22-45CC-8DB5-0FEC320A7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Azure ML studio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D4D564-2377-4D6E-876E-1981E6F2A74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412968"/>
          </a:xfrm>
        </p:spPr>
        <p:txBody>
          <a:bodyPr/>
          <a:lstStyle/>
          <a:p>
            <a:r>
              <a:rPr lang="en-US" dirty="0"/>
              <a:t>Lahko </a:t>
            </a:r>
            <a:r>
              <a:rPr lang="en-US" dirty="0" err="1"/>
              <a:t>uporabimo</a:t>
            </a:r>
            <a:r>
              <a:rPr lang="en-US" dirty="0"/>
              <a:t> </a:t>
            </a:r>
            <a:r>
              <a:rPr lang="en-US" dirty="0" err="1"/>
              <a:t>namenske</a:t>
            </a:r>
            <a:r>
              <a:rPr lang="en-US" dirty="0"/>
              <a:t> </a:t>
            </a:r>
            <a:r>
              <a:rPr lang="en-US" dirty="0" err="1"/>
              <a:t>virtualke</a:t>
            </a:r>
            <a:r>
              <a:rPr lang="en-US" dirty="0"/>
              <a:t> v </a:t>
            </a:r>
            <a:r>
              <a:rPr lang="en-US" dirty="0" err="1"/>
              <a:t>oblaku</a:t>
            </a:r>
            <a:r>
              <a:rPr lang="en-US" dirty="0"/>
              <a:t>, </a:t>
            </a:r>
            <a:r>
              <a:rPr lang="en-US" dirty="0" err="1"/>
              <a:t>ali</a:t>
            </a:r>
            <a:r>
              <a:rPr lang="en-US" dirty="0"/>
              <a:t> </a:t>
            </a:r>
            <a:r>
              <a:rPr lang="en-US" dirty="0" err="1"/>
              <a:t>virtualko</a:t>
            </a:r>
            <a:r>
              <a:rPr lang="en-US" dirty="0"/>
              <a:t> v </a:t>
            </a:r>
            <a:r>
              <a:rPr lang="en-US" dirty="0" err="1"/>
              <a:t>lastnem</a:t>
            </a:r>
            <a:r>
              <a:rPr lang="en-US" dirty="0"/>
              <a:t> </a:t>
            </a:r>
            <a:r>
              <a:rPr lang="en-US" dirty="0" err="1"/>
              <a:t>okolju</a:t>
            </a:r>
            <a:endParaRPr lang="en-US" dirty="0"/>
          </a:p>
          <a:p>
            <a:r>
              <a:rPr lang="en-US" dirty="0"/>
              <a:t>DEMO: </a:t>
            </a:r>
            <a:r>
              <a:rPr lang="en-US" dirty="0" err="1"/>
              <a:t>virtualke</a:t>
            </a:r>
            <a:r>
              <a:rPr lang="en-US" dirty="0"/>
              <a:t> v </a:t>
            </a:r>
            <a:r>
              <a:rPr lang="en-US" dirty="0" err="1"/>
              <a:t>oblaku</a:t>
            </a:r>
            <a:endParaRPr lang="en-US" dirty="0"/>
          </a:p>
          <a:p>
            <a:endParaRPr lang="en-US" dirty="0"/>
          </a:p>
          <a:p>
            <a:r>
              <a:rPr lang="en-US" dirty="0">
                <a:hlinkClick r:id="rId2"/>
              </a:rPr>
              <a:t>Configure a training job - Azure Machine Learning | Microsoft Learn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3482238"/>
      </p:ext>
    </p:extLst>
  </p:cSld>
  <p:clrMapOvr>
    <a:masterClrMapping/>
  </p:clrMapOvr>
  <p:transition>
    <p:fad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0C0CD-98E4-4C25-818B-F6AE369AE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DEMO – ml-jar</a:t>
            </a:r>
            <a:endParaRPr lang="en-SI" dirty="0"/>
          </a:p>
        </p:txBody>
      </p:sp>
      <p:pic>
        <p:nvPicPr>
          <p:cNvPr id="14338" name="Picture 2" descr="https://devops.com/wp-content/uploads/2018/10/demo-gods-02b.jpg">
            <a:extLst>
              <a:ext uri="{FF2B5EF4-FFF2-40B4-BE49-F238E27FC236}">
                <a16:creationId xmlns:a16="http://schemas.microsoft.com/office/drawing/2014/main" id="{E6AA0621-A88D-4353-BD3C-9FF6E00827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9153" y="1233409"/>
            <a:ext cx="619125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9493D3-344E-4244-AD23-4C057127B540}"/>
              </a:ext>
            </a:extLst>
          </p:cNvPr>
          <p:cNvSpPr txBox="1"/>
          <p:nvPr/>
        </p:nvSpPr>
        <p:spPr>
          <a:xfrm>
            <a:off x="2087381" y="5971769"/>
            <a:ext cx="989949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20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Vir</a:t>
            </a:r>
            <a:r>
              <a:rPr lang="en-US" sz="20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 </a:t>
            </a:r>
            <a:r>
              <a:rPr lang="en-US" sz="20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slike</a:t>
            </a:r>
            <a:r>
              <a:rPr lang="en-US" sz="20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: </a:t>
            </a:r>
            <a:r>
              <a:rPr lang="en-US" sz="2000" dirty="0">
                <a:hlinkClick r:id="rId3"/>
              </a:rPr>
              <a:t>In the Hands of the Demo Gods - DevOps.com</a:t>
            </a:r>
            <a:endParaRPr lang="en-SI" sz="2000" dirty="0" err="1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4271730262"/>
      </p:ext>
    </p:extLst>
  </p:cSld>
  <p:clrMapOvr>
    <a:masterClrMapping/>
  </p:clrMapOvr>
  <p:transition>
    <p:fad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0C0CD-98E4-4C25-818B-F6AE369AE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ml-jar</a:t>
            </a:r>
            <a:endParaRPr lang="en-SI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3671740-2993-4AE3-6533-325153B343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8816" y="918552"/>
            <a:ext cx="6613171" cy="4829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44044"/>
      </p:ext>
    </p:extLst>
  </p:cSld>
  <p:clrMapOvr>
    <a:masterClrMapping/>
  </p:clrMapOvr>
  <p:transition>
    <p:fad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0C0CD-98E4-4C25-818B-F6AE369AE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DEMO – ml-jar</a:t>
            </a:r>
            <a:endParaRPr lang="en-SI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39493D3-344E-4244-AD23-4C057127B540}"/>
              </a:ext>
            </a:extLst>
          </p:cNvPr>
          <p:cNvSpPr txBox="1"/>
          <p:nvPr/>
        </p:nvSpPr>
        <p:spPr>
          <a:xfrm>
            <a:off x="2087381" y="5971769"/>
            <a:ext cx="989949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20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Vir</a:t>
            </a:r>
            <a:r>
              <a:rPr lang="en-US" sz="20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 </a:t>
            </a:r>
            <a:r>
              <a:rPr lang="en-US" sz="20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slike</a:t>
            </a:r>
            <a:r>
              <a:rPr lang="en-US" sz="20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: </a:t>
            </a:r>
            <a:r>
              <a:rPr lang="en-US" sz="2000" dirty="0"/>
              <a:t>memegenerator.net</a:t>
            </a:r>
            <a:endParaRPr lang="en-SI" sz="2000" dirty="0" err="1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</p:txBody>
      </p:sp>
      <p:pic>
        <p:nvPicPr>
          <p:cNvPr id="1026" name="Picture 2" descr="DEMO GODS PLEASE LET THIS WORK - pleaseguy | Meme Generator">
            <a:extLst>
              <a:ext uri="{FF2B5EF4-FFF2-40B4-BE49-F238E27FC236}">
                <a16:creationId xmlns:a16="http://schemas.microsoft.com/office/drawing/2014/main" id="{7E283F54-16A7-92A0-EA2E-6C60A0160B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1524000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7203759"/>
      </p:ext>
    </p:extLst>
  </p:cSld>
  <p:clrMapOvr>
    <a:masterClrMapping/>
  </p:clrMapOvr>
  <p:transition>
    <p:fad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1D6FF-BA22-45CC-8DB5-0FEC320A7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NNI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D4D564-2377-4D6E-876E-1981E6F2A74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801314"/>
          </a:xfrm>
        </p:spPr>
        <p:txBody>
          <a:bodyPr/>
          <a:lstStyle/>
          <a:p>
            <a:endParaRPr lang="en-US" sz="1200" dirty="0">
              <a:hlinkClick r:id="rId2"/>
            </a:endParaRPr>
          </a:p>
          <a:p>
            <a:endParaRPr lang="en-US" sz="1200" dirty="0">
              <a:hlinkClick r:id="rId2"/>
            </a:endParaRPr>
          </a:p>
          <a:p>
            <a:endParaRPr lang="en-US" sz="1200" dirty="0">
              <a:hlinkClick r:id="rId2"/>
            </a:endParaRPr>
          </a:p>
          <a:p>
            <a:endParaRPr lang="en-US" sz="1200" dirty="0">
              <a:hlinkClick r:id="rId2"/>
            </a:endParaRPr>
          </a:p>
          <a:p>
            <a:endParaRPr lang="en-US" sz="1200" dirty="0">
              <a:hlinkClick r:id="rId2"/>
            </a:endParaRPr>
          </a:p>
          <a:p>
            <a:endParaRPr lang="en-US" sz="1200" dirty="0">
              <a:hlinkClick r:id="rId2"/>
            </a:endParaRPr>
          </a:p>
          <a:p>
            <a:endParaRPr lang="en-US" sz="1200" dirty="0">
              <a:hlinkClick r:id="rId2"/>
            </a:endParaRPr>
          </a:p>
          <a:p>
            <a:endParaRPr lang="en-US" sz="1200" dirty="0">
              <a:hlinkClick r:id="rId2"/>
            </a:endParaRPr>
          </a:p>
          <a:p>
            <a:endParaRPr lang="en-US" sz="1200" dirty="0">
              <a:hlinkClick r:id="rId2"/>
            </a:endParaRPr>
          </a:p>
          <a:p>
            <a:endParaRPr lang="en-US" sz="1200" dirty="0">
              <a:hlinkClick r:id="rId2"/>
            </a:endParaRPr>
          </a:p>
          <a:p>
            <a:endParaRPr lang="en-US" sz="1200" dirty="0">
              <a:hlinkClick r:id="rId2"/>
            </a:endParaRPr>
          </a:p>
          <a:p>
            <a:endParaRPr lang="en-US" sz="1200" dirty="0">
              <a:hlinkClick r:id="rId2"/>
            </a:endParaRPr>
          </a:p>
          <a:p>
            <a:endParaRPr lang="en-US" sz="1200" dirty="0">
              <a:hlinkClick r:id="rId2"/>
            </a:endParaRPr>
          </a:p>
          <a:p>
            <a:endParaRPr lang="en-US" sz="1200" dirty="0">
              <a:hlinkClick r:id="rId2"/>
            </a:endParaRPr>
          </a:p>
          <a:p>
            <a:endParaRPr lang="en-US" sz="1200" dirty="0">
              <a:hlinkClick r:id="rId2"/>
            </a:endParaRPr>
          </a:p>
          <a:p>
            <a:endParaRPr lang="en-US" sz="1200" dirty="0">
              <a:hlinkClick r:id="rId2"/>
            </a:endParaRPr>
          </a:p>
          <a:p>
            <a:endParaRPr lang="en-US" sz="1200" dirty="0">
              <a:hlinkClick r:id="rId2"/>
            </a:endParaRPr>
          </a:p>
          <a:p>
            <a:endParaRPr lang="en-US" sz="1200" dirty="0">
              <a:hlinkClick r:id="rId2"/>
            </a:endParaRPr>
          </a:p>
          <a:p>
            <a:endParaRPr lang="en-US" sz="1200" dirty="0">
              <a:hlinkClick r:id="rId2"/>
            </a:endParaRPr>
          </a:p>
          <a:p>
            <a:r>
              <a:rPr lang="en-US" sz="1200" dirty="0">
                <a:hlinkClick r:id="rId2"/>
              </a:rPr>
              <a:t>Get started with NNI – YouTube</a:t>
            </a:r>
            <a:endParaRPr lang="en-US" sz="1200" dirty="0"/>
          </a:p>
          <a:p>
            <a:r>
              <a:rPr lang="sl-SI" sz="1200" dirty="0" err="1">
                <a:hlinkClick r:id="rId3"/>
              </a:rPr>
              <a:t>microsoft</a:t>
            </a:r>
            <a:r>
              <a:rPr lang="sl-SI" sz="1200" dirty="0">
                <a:hlinkClick r:id="rId3"/>
              </a:rPr>
              <a:t>/</a:t>
            </a:r>
            <a:r>
              <a:rPr lang="sl-SI" sz="1200" dirty="0" err="1">
                <a:hlinkClick r:id="rId3"/>
              </a:rPr>
              <a:t>nni</a:t>
            </a:r>
            <a:r>
              <a:rPr lang="sl-SI" sz="1200" dirty="0">
                <a:hlinkClick r:id="rId3"/>
              </a:rPr>
              <a:t>: An open </a:t>
            </a:r>
            <a:r>
              <a:rPr lang="sl-SI" sz="1200" dirty="0" err="1">
                <a:hlinkClick r:id="rId3"/>
              </a:rPr>
              <a:t>source</a:t>
            </a:r>
            <a:r>
              <a:rPr lang="sl-SI" sz="1200" dirty="0">
                <a:hlinkClick r:id="rId3"/>
              </a:rPr>
              <a:t> </a:t>
            </a:r>
            <a:r>
              <a:rPr lang="sl-SI" sz="1200" dirty="0" err="1">
                <a:hlinkClick r:id="rId3"/>
              </a:rPr>
              <a:t>AutoML</a:t>
            </a:r>
            <a:r>
              <a:rPr lang="sl-SI" sz="1200" dirty="0">
                <a:hlinkClick r:id="rId3"/>
              </a:rPr>
              <a:t> </a:t>
            </a:r>
            <a:r>
              <a:rPr lang="sl-SI" sz="1200" dirty="0" err="1">
                <a:hlinkClick r:id="rId3"/>
              </a:rPr>
              <a:t>toolkit</a:t>
            </a:r>
            <a:r>
              <a:rPr lang="sl-SI" sz="1200" dirty="0">
                <a:hlinkClick r:id="rId3"/>
              </a:rPr>
              <a:t> </a:t>
            </a:r>
            <a:r>
              <a:rPr lang="sl-SI" sz="1200" dirty="0" err="1">
                <a:hlinkClick r:id="rId3"/>
              </a:rPr>
              <a:t>for</a:t>
            </a:r>
            <a:r>
              <a:rPr lang="sl-SI" sz="1200" dirty="0">
                <a:hlinkClick r:id="rId3"/>
              </a:rPr>
              <a:t> </a:t>
            </a:r>
            <a:r>
              <a:rPr lang="sl-SI" sz="1200" dirty="0" err="1">
                <a:hlinkClick r:id="rId3"/>
              </a:rPr>
              <a:t>automate</a:t>
            </a:r>
            <a:r>
              <a:rPr lang="sl-SI" sz="1200" dirty="0">
                <a:hlinkClick r:id="rId3"/>
              </a:rPr>
              <a:t> </a:t>
            </a:r>
            <a:r>
              <a:rPr lang="sl-SI" sz="1200" dirty="0" err="1">
                <a:hlinkClick r:id="rId3"/>
              </a:rPr>
              <a:t>machine</a:t>
            </a:r>
            <a:r>
              <a:rPr lang="sl-SI" sz="1200" dirty="0">
                <a:hlinkClick r:id="rId3"/>
              </a:rPr>
              <a:t> </a:t>
            </a:r>
            <a:r>
              <a:rPr lang="sl-SI" sz="1200" dirty="0" err="1">
                <a:hlinkClick r:id="rId3"/>
              </a:rPr>
              <a:t>learning</a:t>
            </a:r>
            <a:r>
              <a:rPr lang="sl-SI" sz="1200" dirty="0">
                <a:hlinkClick r:id="rId3"/>
              </a:rPr>
              <a:t> </a:t>
            </a:r>
            <a:r>
              <a:rPr lang="sl-SI" sz="1200" dirty="0" err="1">
                <a:hlinkClick r:id="rId3"/>
              </a:rPr>
              <a:t>lifecycle</a:t>
            </a:r>
            <a:r>
              <a:rPr lang="sl-SI" sz="1200" dirty="0">
                <a:hlinkClick r:id="rId3"/>
              </a:rPr>
              <a:t>, </a:t>
            </a:r>
            <a:r>
              <a:rPr lang="sl-SI" sz="1200" dirty="0" err="1">
                <a:hlinkClick r:id="rId3"/>
              </a:rPr>
              <a:t>including</a:t>
            </a:r>
            <a:r>
              <a:rPr lang="sl-SI" sz="1200" dirty="0">
                <a:hlinkClick r:id="rId3"/>
              </a:rPr>
              <a:t> </a:t>
            </a:r>
            <a:r>
              <a:rPr lang="sl-SI" sz="1200" dirty="0" err="1">
                <a:hlinkClick r:id="rId3"/>
              </a:rPr>
              <a:t>feature</a:t>
            </a:r>
            <a:r>
              <a:rPr lang="sl-SI" sz="1200" dirty="0">
                <a:hlinkClick r:id="rId3"/>
              </a:rPr>
              <a:t> engineering, </a:t>
            </a:r>
            <a:r>
              <a:rPr lang="sl-SI" sz="1200" dirty="0" err="1">
                <a:hlinkClick r:id="rId3"/>
              </a:rPr>
              <a:t>neural</a:t>
            </a:r>
            <a:r>
              <a:rPr lang="sl-SI" sz="1200" dirty="0">
                <a:hlinkClick r:id="rId3"/>
              </a:rPr>
              <a:t> </a:t>
            </a:r>
            <a:r>
              <a:rPr lang="sl-SI" sz="1200" dirty="0" err="1">
                <a:hlinkClick r:id="rId3"/>
              </a:rPr>
              <a:t>architecture</a:t>
            </a:r>
            <a:r>
              <a:rPr lang="sl-SI" sz="1200" dirty="0">
                <a:hlinkClick r:id="rId3"/>
              </a:rPr>
              <a:t> </a:t>
            </a:r>
            <a:r>
              <a:rPr lang="sl-SI" sz="1200" dirty="0" err="1">
                <a:hlinkClick r:id="rId3"/>
              </a:rPr>
              <a:t>search</a:t>
            </a:r>
            <a:r>
              <a:rPr lang="sl-SI" sz="1200" dirty="0">
                <a:hlinkClick r:id="rId3"/>
              </a:rPr>
              <a:t>, model </a:t>
            </a:r>
            <a:r>
              <a:rPr lang="sl-SI" sz="1200" dirty="0" err="1">
                <a:hlinkClick r:id="rId3"/>
              </a:rPr>
              <a:t>compression</a:t>
            </a:r>
            <a:r>
              <a:rPr lang="sl-SI" sz="1200" dirty="0">
                <a:hlinkClick r:id="rId3"/>
              </a:rPr>
              <a:t> </a:t>
            </a:r>
            <a:r>
              <a:rPr lang="sl-SI" sz="1200" dirty="0" err="1">
                <a:hlinkClick r:id="rId3"/>
              </a:rPr>
              <a:t>and</a:t>
            </a:r>
            <a:r>
              <a:rPr lang="sl-SI" sz="1200" dirty="0">
                <a:hlinkClick r:id="rId3"/>
              </a:rPr>
              <a:t> </a:t>
            </a:r>
            <a:r>
              <a:rPr lang="sl-SI" sz="1200" dirty="0" err="1">
                <a:hlinkClick r:id="rId3"/>
              </a:rPr>
              <a:t>hyper</a:t>
            </a:r>
            <a:r>
              <a:rPr lang="sl-SI" sz="1200" dirty="0">
                <a:hlinkClick r:id="rId3"/>
              </a:rPr>
              <a:t>-parameter </a:t>
            </a:r>
            <a:r>
              <a:rPr lang="sl-SI" sz="1200" dirty="0" err="1">
                <a:hlinkClick r:id="rId3"/>
              </a:rPr>
              <a:t>tuning</a:t>
            </a:r>
            <a:r>
              <a:rPr lang="sl-SI" sz="1200" dirty="0">
                <a:hlinkClick r:id="rId3"/>
              </a:rPr>
              <a:t>. (github.com)</a:t>
            </a:r>
            <a:endParaRPr lang="en-US" sz="12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08B63B2-8307-1985-DA65-850085AD86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1264" y="734199"/>
            <a:ext cx="9908032" cy="4878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533842"/>
      </p:ext>
    </p:extLst>
  </p:cSld>
  <p:clrMapOvr>
    <a:masterClrMapping/>
  </p:clrMapOvr>
  <p:transition>
    <p:fad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0C0CD-98E4-4C25-818B-F6AE369AE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DEMO – NNI</a:t>
            </a:r>
            <a:endParaRPr lang="en-SI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39493D3-344E-4244-AD23-4C057127B540}"/>
              </a:ext>
            </a:extLst>
          </p:cNvPr>
          <p:cNvSpPr txBox="1"/>
          <p:nvPr/>
        </p:nvSpPr>
        <p:spPr>
          <a:xfrm>
            <a:off x="2087381" y="5971769"/>
            <a:ext cx="989949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20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Vir</a:t>
            </a:r>
            <a:r>
              <a:rPr lang="en-US" sz="20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 </a:t>
            </a:r>
            <a:r>
              <a:rPr lang="en-US" sz="20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slike</a:t>
            </a:r>
            <a:r>
              <a:rPr lang="en-US" sz="20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: memegenerator.net</a:t>
            </a:r>
            <a:endParaRPr lang="en-SI" sz="2000" dirty="0" err="1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</p:txBody>
      </p:sp>
      <p:pic>
        <p:nvPicPr>
          <p:cNvPr id="2050" name="Picture 2" descr="Dear Demo Gods We humbly request one final demo - pray squirrel | Meme  Generator">
            <a:extLst>
              <a:ext uri="{FF2B5EF4-FFF2-40B4-BE49-F238E27FC236}">
                <a16:creationId xmlns:a16="http://schemas.microsoft.com/office/drawing/2014/main" id="{C57D6BEB-70BF-636E-DEAD-CB1BAA84BB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1524000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21025"/>
      </p:ext>
    </p:extLst>
  </p:cSld>
  <p:clrMapOvr>
    <a:masterClrMapping/>
  </p:clrMapOvr>
  <p:transition>
    <p:fad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>
            <a:extLst>
              <a:ext uri="{FF2B5EF4-FFF2-40B4-BE49-F238E27FC236}">
                <a16:creationId xmlns:a16="http://schemas.microsoft.com/office/drawing/2014/main" id="{5B15B64C-E2AB-BD9D-9533-6122FA033847}"/>
              </a:ext>
            </a:extLst>
          </p:cNvPr>
          <p:cNvSpPr txBox="1">
            <a:spLocks/>
          </p:cNvSpPr>
          <p:nvPr/>
        </p:nvSpPr>
        <p:spPr>
          <a:xfrm rot="21442759">
            <a:off x="6118624" y="897461"/>
            <a:ext cx="4132490" cy="3072010"/>
          </a:xfrm>
          <a:prstGeom prst="rect">
            <a:avLst/>
          </a:prstGeom>
        </p:spPr>
        <p:txBody>
          <a:bodyPr/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600" b="1" kern="1200" cap="none" spc="-50" baseline="0" dirty="0" smtClean="0">
                <a:ln w="3175">
                  <a:noFill/>
                </a:ln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HR" sz="2800" dirty="0">
                <a:solidFill>
                  <a:schemeClr val="tx1"/>
                </a:solidFill>
              </a:rPr>
              <a:t>This is not school, but we </a:t>
            </a:r>
          </a:p>
          <a:p>
            <a:r>
              <a:rPr lang="en-HR" sz="2800" dirty="0">
                <a:solidFill>
                  <a:srgbClr val="832B8F"/>
                </a:solidFill>
              </a:rPr>
              <a:t>love</a:t>
            </a:r>
            <a:r>
              <a:rPr lang="en-HR" sz="2800" dirty="0">
                <a:solidFill>
                  <a:schemeClr val="tx1"/>
                </a:solidFill>
              </a:rPr>
              <a:t> to get grades.</a:t>
            </a:r>
            <a:br>
              <a:rPr lang="en-HR" sz="2800" dirty="0">
                <a:solidFill>
                  <a:schemeClr val="tx1"/>
                </a:solidFill>
              </a:rPr>
            </a:br>
            <a:r>
              <a:rPr lang="en-HR" sz="2800" dirty="0">
                <a:solidFill>
                  <a:schemeClr val="tx1"/>
                </a:solidFill>
              </a:rPr>
              <a:t>Please fill out our </a:t>
            </a:r>
          </a:p>
          <a:p>
            <a:r>
              <a:rPr lang="en-HR" sz="2800" dirty="0">
                <a:solidFill>
                  <a:schemeClr val="tx1"/>
                </a:solidFill>
              </a:rPr>
              <a:t>questoineers and leave </a:t>
            </a:r>
          </a:p>
          <a:p>
            <a:r>
              <a:rPr lang="en-HR" sz="2800" dirty="0">
                <a:solidFill>
                  <a:schemeClr val="tx1"/>
                </a:solidFill>
              </a:rPr>
              <a:t>us your feedback.</a:t>
            </a:r>
            <a:br>
              <a:rPr lang="en-HR" sz="2800" dirty="0">
                <a:solidFill>
                  <a:schemeClr val="tx1"/>
                </a:solidFill>
              </a:rPr>
            </a:br>
            <a:r>
              <a:rPr lang="en-HR" sz="2800" dirty="0">
                <a:solidFill>
                  <a:schemeClr val="tx1"/>
                </a:solidFill>
              </a:rPr>
              <a:t>You may even </a:t>
            </a:r>
            <a:r>
              <a:rPr lang="en-HR" sz="2800" dirty="0">
                <a:solidFill>
                  <a:srgbClr val="ED2FA0"/>
                </a:solidFill>
              </a:rPr>
              <a:t>win</a:t>
            </a:r>
            <a:r>
              <a:rPr lang="en-HR" sz="2800" dirty="0">
                <a:solidFill>
                  <a:schemeClr val="tx1"/>
                </a:solidFill>
              </a:rPr>
              <a:t> some </a:t>
            </a:r>
          </a:p>
          <a:p>
            <a:r>
              <a:rPr lang="en-HR" sz="2800" dirty="0">
                <a:solidFill>
                  <a:schemeClr val="tx1"/>
                </a:solidFill>
              </a:rPr>
              <a:t>cool rewards.</a:t>
            </a:r>
          </a:p>
        </p:txBody>
      </p:sp>
    </p:spTree>
    <p:extLst>
      <p:ext uri="{BB962C8B-B14F-4D97-AF65-F5344CB8AC3E}">
        <p14:creationId xmlns:p14="http://schemas.microsoft.com/office/powerpoint/2010/main" val="3543427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8055DAE-F89C-4A41-8A5F-108692B6BBE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200900" y="4209913"/>
            <a:ext cx="4648200" cy="492443"/>
          </a:xfrm>
        </p:spPr>
        <p:txBody>
          <a:bodyPr/>
          <a:lstStyle/>
          <a:p>
            <a:r>
              <a:rPr lang="en-US" dirty="0"/>
              <a:t>Hvala!</a:t>
            </a:r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233339425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WHITE TEMPLATE">
  <a:themeElements>
    <a:clrScheme name="TT for white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2050"/>
      </a:accent2>
      <a:accent3>
        <a:srgbClr val="107C10"/>
      </a:accent3>
      <a:accent4>
        <a:srgbClr val="D73B01"/>
      </a:accent4>
      <a:accent5>
        <a:srgbClr val="737373"/>
      </a:accent5>
      <a:accent6>
        <a:srgbClr val="E6E6E6"/>
      </a:accent6>
      <a:hlink>
        <a:srgbClr val="0078D4"/>
      </a:hlink>
      <a:folHlink>
        <a:srgbClr val="0078D4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91E98D4F-D377-1D4C-9F47-39EE5D97A4C5}" vid="{26B8182C-BC4A-544B-8313-35D84F553FA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990F116-B58F-4255-B05B-DA3808E0E5C6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630a2e83-186a-4a0f-ab27-bee8a8096abc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NTK2022-template</Template>
  <TotalTime>577</TotalTime>
  <Words>1332</Words>
  <Application>Microsoft Office PowerPoint</Application>
  <PresentationFormat>Widescreen</PresentationFormat>
  <Paragraphs>228</Paragraphs>
  <Slides>46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3" baseType="lpstr">
      <vt:lpstr>Arial</vt:lpstr>
      <vt:lpstr>Segoe UI</vt:lpstr>
      <vt:lpstr>Segoe UI Light</vt:lpstr>
      <vt:lpstr>Segoe UI Semibold</vt:lpstr>
      <vt:lpstr>Segoe UI Semilight</vt:lpstr>
      <vt:lpstr>Wingdings</vt:lpstr>
      <vt:lpstr>WHITE TEMPLATE</vt:lpstr>
      <vt:lpstr>PowerPoint Presentation</vt:lpstr>
      <vt:lpstr>Modeli umetne inteligence od razvoja do produkcije</vt:lpstr>
      <vt:lpstr>Vsebina</vt:lpstr>
      <vt:lpstr>Vsebina predavanja</vt:lpstr>
      <vt:lpstr>Osnove</vt:lpstr>
      <vt:lpstr>Nekaj osnov umetne intelligence - teme</vt:lpstr>
      <vt:lpstr>Turingov test</vt:lpstr>
      <vt:lpstr>Vrste UI - drugič</vt:lpstr>
      <vt:lpstr>Nadzorovano vs nenadzorovano učenje</vt:lpstr>
      <vt:lpstr>Nadzorovano učenje podrobneje</vt:lpstr>
      <vt:lpstr>Nekateri znani izzivi</vt:lpstr>
      <vt:lpstr>Nevronske mreže</vt:lpstr>
      <vt:lpstr>Kaj so nevronske mreže?</vt:lpstr>
      <vt:lpstr>Umestitev globokih mrež v strojno učenje</vt:lpstr>
      <vt:lpstr>Ampak konkretno: kaj so nevronske mreže?</vt:lpstr>
      <vt:lpstr>Kako jih pripravimo</vt:lpstr>
      <vt:lpstr>Primer: učenje nevronskih mrež</vt:lpstr>
      <vt:lpstr>Druge vrste modelov</vt:lpstr>
      <vt:lpstr>Kako jih pripravimo (déjà vu)</vt:lpstr>
      <vt:lpstr>MLP</vt:lpstr>
      <vt:lpstr>FF Network</vt:lpstr>
      <vt:lpstr>ResNet</vt:lpstr>
      <vt:lpstr>RNN</vt:lpstr>
      <vt:lpstr>LSTM</vt:lpstr>
      <vt:lpstr>ESN</vt:lpstr>
      <vt:lpstr>CNN</vt:lpstr>
      <vt:lpstr>DNN</vt:lpstr>
      <vt:lpstr>GAN</vt:lpstr>
      <vt:lpstr>AE</vt:lpstr>
      <vt:lpstr>VAE</vt:lpstr>
      <vt:lpstr>Transformer</vt:lpstr>
      <vt:lpstr>AutoML</vt:lpstr>
      <vt:lpstr>Kaj je AutoML?</vt:lpstr>
      <vt:lpstr>Kaj je AutoML?</vt:lpstr>
      <vt:lpstr>On-premise vs in-cloud</vt:lpstr>
      <vt:lpstr>Interoperabilnost modelov?</vt:lpstr>
      <vt:lpstr>Razvoj modela</vt:lpstr>
      <vt:lpstr>Azure ML studio in AutoML</vt:lpstr>
      <vt:lpstr>Azure ML studio</vt:lpstr>
      <vt:lpstr>DEMO – ml-jar</vt:lpstr>
      <vt:lpstr>ml-jar</vt:lpstr>
      <vt:lpstr>DEMO – ml-jar</vt:lpstr>
      <vt:lpstr>NNI</vt:lpstr>
      <vt:lpstr>DEMO – NNI</vt:lpstr>
      <vt:lpstr>PowerPoint Presentation</vt:lpstr>
      <vt:lpstr>PowerPoint Presentation</vt:lpstr>
    </vt:vector>
  </TitlesOfParts>
  <Manager>&lt;Comms manager name here&gt;</Manager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>&lt;Event name&gt;</dc:subject>
  <dc:creator>Marko Kokol</dc:creator>
  <cp:keywords/>
  <dc:description/>
  <cp:lastModifiedBy>Marko Kokol</cp:lastModifiedBy>
  <cp:revision>32</cp:revision>
  <dcterms:created xsi:type="dcterms:W3CDTF">2022-09-25T14:00:15Z</dcterms:created>
  <dcterms:modified xsi:type="dcterms:W3CDTF">2022-09-28T11:50:23Z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  <property fmtid="{D5CDD505-2E9C-101B-9397-08002B2CF9AE}" pid="11" name="MSIP_Label_f42aa342-8706-4288-bd11-ebb85995028c_Enabled">
    <vt:lpwstr>True</vt:lpwstr>
  </property>
  <property fmtid="{D5CDD505-2E9C-101B-9397-08002B2CF9AE}" pid="12" name="MSIP_Label_f42aa342-8706-4288-bd11-ebb85995028c_SiteId">
    <vt:lpwstr>72f988bf-86f1-41af-91ab-2d7cd011db47</vt:lpwstr>
  </property>
  <property fmtid="{D5CDD505-2E9C-101B-9397-08002B2CF9AE}" pid="13" name="MSIP_Label_f42aa342-8706-4288-bd11-ebb85995028c_Ref">
    <vt:lpwstr>https://api.informationprotection.azure.com/api/72f988bf-86f1-41af-91ab-2d7cd011db47</vt:lpwstr>
  </property>
  <property fmtid="{D5CDD505-2E9C-101B-9397-08002B2CF9AE}" pid="14" name="MSIP_Label_f42aa342-8706-4288-bd11-ebb85995028c_Owner">
    <vt:lpwstr>maryfj@microsoft.com</vt:lpwstr>
  </property>
  <property fmtid="{D5CDD505-2E9C-101B-9397-08002B2CF9AE}" pid="15" name="MSIP_Label_f42aa342-8706-4288-bd11-ebb85995028c_SetDate">
    <vt:lpwstr>2017-08-29T14:27:20.8568347-07:00</vt:lpwstr>
  </property>
  <property fmtid="{D5CDD505-2E9C-101B-9397-08002B2CF9AE}" pid="16" name="MSIP_Label_f42aa342-8706-4288-bd11-ebb85995028c_Name">
    <vt:lpwstr>General</vt:lpwstr>
  </property>
  <property fmtid="{D5CDD505-2E9C-101B-9397-08002B2CF9AE}" pid="17" name="MSIP_Label_f42aa342-8706-4288-bd11-ebb85995028c_Application">
    <vt:lpwstr>Microsoft Azure Information Protection</vt:lpwstr>
  </property>
  <property fmtid="{D5CDD505-2E9C-101B-9397-08002B2CF9AE}" pid="18" name="MSIP_Label_f42aa342-8706-4288-bd11-ebb85995028c_Extended_MSFT_Method">
    <vt:lpwstr>Automatic</vt:lpwstr>
  </property>
  <property fmtid="{D5CDD505-2E9C-101B-9397-08002B2CF9AE}" pid="19" name="Sensitivity">
    <vt:lpwstr>General</vt:lpwstr>
  </property>
</Properties>
</file>