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</p:sldMasterIdLst>
  <p:notesMasterIdLst>
    <p:notesMasterId r:id="rId33"/>
  </p:notesMasterIdLst>
  <p:handoutMasterIdLst>
    <p:handoutMasterId r:id="rId34"/>
  </p:handoutMasterIdLst>
  <p:sldIdLst>
    <p:sldId id="1661" r:id="rId5"/>
    <p:sldId id="1660" r:id="rId6"/>
    <p:sldId id="1853" r:id="rId7"/>
    <p:sldId id="1854" r:id="rId8"/>
    <p:sldId id="1855" r:id="rId9"/>
    <p:sldId id="1856" r:id="rId10"/>
    <p:sldId id="1857" r:id="rId11"/>
    <p:sldId id="1858" r:id="rId12"/>
    <p:sldId id="1859" r:id="rId13"/>
    <p:sldId id="1860" r:id="rId14"/>
    <p:sldId id="1880" r:id="rId15"/>
    <p:sldId id="1881" r:id="rId16"/>
    <p:sldId id="1868" r:id="rId17"/>
    <p:sldId id="1867" r:id="rId18"/>
    <p:sldId id="1863" r:id="rId19"/>
    <p:sldId id="1882" r:id="rId20"/>
    <p:sldId id="1877" r:id="rId21"/>
    <p:sldId id="1866" r:id="rId22"/>
    <p:sldId id="1872" r:id="rId23"/>
    <p:sldId id="1871" r:id="rId24"/>
    <p:sldId id="1873" r:id="rId25"/>
    <p:sldId id="1874" r:id="rId26"/>
    <p:sldId id="1875" r:id="rId27"/>
    <p:sldId id="1870" r:id="rId28"/>
    <p:sldId id="1878" r:id="rId29"/>
    <p:sldId id="1879" r:id="rId30"/>
    <p:sldId id="1869" r:id="rId31"/>
    <p:sldId id="1849" r:id="rId32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2FA0"/>
    <a:srgbClr val="832B8F"/>
    <a:srgbClr val="5E5E60"/>
    <a:srgbClr val="B02E7F"/>
    <a:srgbClr val="F26224"/>
    <a:srgbClr val="FFFFFF"/>
    <a:srgbClr val="1A1A1A"/>
    <a:srgbClr val="0078D4"/>
    <a:srgbClr val="107C10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64485" autoAdjust="0"/>
  </p:normalViewPr>
  <p:slideViewPr>
    <p:cSldViewPr snapToGrid="0">
      <p:cViewPr varScale="1">
        <p:scale>
          <a:sx n="74" d="100"/>
          <a:sy n="74" d="100"/>
        </p:scale>
        <p:origin x="1932" y="54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9/26/2023 8:33 AM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9/26/2023 8:33 AM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C61DAB-D93E-49CA-B245-379601CFE8D0}" type="datetime8">
              <a:rPr lang="en-US" smtClean="0"/>
              <a:t>9/26/2023 8:33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5269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9/26/2023 8:33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10896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9/26/2023 8:33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71367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9/26/2023 8:33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46375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9/26/2023 8:33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60580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9/26/2023 8:33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97522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9/26/2023 8:33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09076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9/26/2023 8:33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77244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9/26/2023 8:33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14989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9/26/2023 8:33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87791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9/26/2023 8:33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59071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9/26/2023 8:33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90203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9/26/2023 8:33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42022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9/26/2023 8:33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00182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9/26/2023 8:33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40242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9/26/2023 8:33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21957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9/26/2023 8:33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66127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9/26/2023 8:33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23448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9/26/2023 8:33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946856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9/26/2023 8:33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34806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9/26/2023 8:33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49596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9/26/2023 8:33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804608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9/26/2023 8:33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753096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9/26/2023 8:33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86388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9/26/2023 8:33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758768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9/26/2023 8:33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287662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E3F907-4EA1-8B4A-A123-2F634F0A3CEB}" type="slidenum">
              <a:rPr lang="de-AT" smtClean="0"/>
              <a:t>27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18667959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9/26/2023 8:33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613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lcom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3AD3CDE-5E10-404E-8D77-E831E4100A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639" y="0"/>
            <a:ext cx="121807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4445808-4074-B94B-A4BC-32B49477B0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B10E75-9523-9041-95F0-DC72EB503E9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86727" y="2564065"/>
            <a:ext cx="4008437" cy="1107996"/>
          </a:xfrm>
        </p:spPr>
        <p:txBody>
          <a:bodyPr/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buNone/>
              <a:defRPr/>
            </a:lvl2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Event name or presentation title 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9110753-B6A2-F142-88F2-6149B918320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86727" y="3965687"/>
            <a:ext cx="4087812" cy="307777"/>
          </a:xfrm>
        </p:spPr>
        <p:txBody>
          <a:bodyPr/>
          <a:lstStyle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lvl2pPr>
          </a:lstStyle>
          <a:p>
            <a:pPr marL="457200" marR="0" lvl="1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+mn-lt"/>
                <a:ea typeface="+mn-ea"/>
                <a:cs typeface="Segoe UI" panose="020B0502040204020203" pitchFamily="34" charset="0"/>
              </a:rPr>
              <a:t>Speaker name or subtitle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0A09A67-B572-3244-A390-08310CB2B9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01754" y="2875002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 algn="l"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01754" y="3800474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 algn="l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B6B966-3A02-BF4C-B27A-9F3ACCE06A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E56DAC7C-182F-5C46-9807-19A6537E82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4200" y="4454086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solidFill>
                  <a:schemeClr val="tx1"/>
                </a:soli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BBA87077-B7AB-0647-8E46-A7ADECDA056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5379558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-up of a logo&#10;&#10;Description automatically generated">
            <a:extLst>
              <a:ext uri="{FF2B5EF4-FFF2-40B4-BE49-F238E27FC236}">
                <a16:creationId xmlns:a16="http://schemas.microsoft.com/office/drawing/2014/main" id="{E449761B-C8B1-EF9C-D1E2-2F8AB24AE7E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273FAD7-7B35-55F5-E868-ED430BB3751D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3C33A2-B8C9-B96C-E30B-4F8D37721C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1FEEA535-8D84-C252-1CD2-0C06CB61C30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0E24AE-7AFE-CC89-54CD-6C2680AD71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52D520-F8F1-4071-1840-2C8FC3FB53C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logo&#10;&#10;Description automatically generated">
            <a:extLst>
              <a:ext uri="{FF2B5EF4-FFF2-40B4-BE49-F238E27FC236}">
                <a16:creationId xmlns:a16="http://schemas.microsoft.com/office/drawing/2014/main" id="{2A604CC4-039E-9A99-4B4B-1D359039FC8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A47610-A639-CCC6-C423-5C8717618680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2321DD-105B-AA9F-A0AF-6C784B8BB69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logo&#10;&#10;Description automatically generated">
            <a:extLst>
              <a:ext uri="{FF2B5EF4-FFF2-40B4-BE49-F238E27FC236}">
                <a16:creationId xmlns:a16="http://schemas.microsoft.com/office/drawing/2014/main" id="{12B2F66F-930F-0F99-9958-78D2C049D6A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92AD05-DF0D-8FA0-7202-5586555FBA85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4D23D3-ECE3-9AD3-9037-23CF604BAF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-up of a logo&#10;&#10;Description automatically generated">
            <a:extLst>
              <a:ext uri="{FF2B5EF4-FFF2-40B4-BE49-F238E27FC236}">
                <a16:creationId xmlns:a16="http://schemas.microsoft.com/office/drawing/2014/main" id="{FDD4BD59-D187-E2E9-97DD-B1E1F09B03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CD8B7D-7C9D-82A9-4CBD-E6A247F65D11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5D0379-1768-66D6-A6D7-B08AEA09A6D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olorful background with letters&#10;&#10;Description automatically generated">
            <a:extLst>
              <a:ext uri="{FF2B5EF4-FFF2-40B4-BE49-F238E27FC236}">
                <a16:creationId xmlns:a16="http://schemas.microsoft.com/office/drawing/2014/main" id="{95145C5F-FA8B-3804-C21B-C64CC26A273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191998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3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A0D9446-219C-E1ED-4A7B-659B026B76B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497180" y="5382172"/>
            <a:ext cx="1287016" cy="1287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849CE94-4896-DD4F-8977-17C107DDE13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algn="ctr"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logo&#10;&#10;Description automatically generated">
            <a:extLst>
              <a:ext uri="{FF2B5EF4-FFF2-40B4-BE49-F238E27FC236}">
                <a16:creationId xmlns:a16="http://schemas.microsoft.com/office/drawing/2014/main" id="{DC135C12-935C-8B05-6B50-E06CA6CD1F5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Picture Placeholder 23">
            <a:extLst>
              <a:ext uri="{FF2B5EF4-FFF2-40B4-BE49-F238E27FC236}">
                <a16:creationId xmlns:a16="http://schemas.microsoft.com/office/drawing/2014/main" id="{B7A55722-E12E-4745-97D0-C6FE2ABF19F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12814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 dirty="0"/>
              <a:t>Add your image here [Drag and Drop]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38D8DC2-3DFD-CF46-9521-01551DFF0AE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435523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813955EB-D48F-F640-BE35-EB01D83FB72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958232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AA7416A-763F-E54E-AD0C-CB78DA3D177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5178" y="264103"/>
            <a:ext cx="10664822" cy="615553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4000" b="0">
                <a:solidFill>
                  <a:srgbClr val="832B8F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E4B3E4FD-769E-B84A-834C-0212AAE99A7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0522" y="928650"/>
            <a:ext cx="10664822" cy="430887"/>
          </a:xfrm>
          <a:prstGeom prst="rect">
            <a:avLst/>
          </a:prstGeom>
          <a:noFill/>
        </p:spPr>
        <p:txBody>
          <a:bodyPr anchor="ctr"/>
          <a:lstStyle>
            <a:lvl1pPr marL="228600" marR="0" indent="-228600" algn="ctr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300" b="0" spc="0">
                <a:solidFill>
                  <a:srgbClr val="FFC000"/>
                </a:solidFill>
                <a:latin typeface="+mj-lt"/>
              </a:defRPr>
            </a:lvl1pPr>
            <a:lvl2pPr>
              <a:defRPr sz="2400"/>
            </a:lvl2pPr>
            <a:lvl3pPr>
              <a:defRPr sz="2600"/>
            </a:lvl3pPr>
            <a:lvl4pPr>
              <a:defRPr sz="2800"/>
            </a:lvl4pPr>
            <a:lvl5pPr>
              <a:defRPr sz="3400"/>
            </a:lvl5pPr>
            <a:lvl6pPr>
              <a:defRPr sz="2800"/>
            </a:lvl6pPr>
            <a:lvl7pPr>
              <a:defRPr sz="2800"/>
            </a:lvl7pPr>
            <a:lvl8pPr algn="r">
              <a:buNone/>
              <a:defRPr/>
            </a:lvl8pPr>
          </a:lstStyle>
          <a:p>
            <a:pPr marL="3497783" marR="0" lvl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125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rPr>
              <a:t>Edit Master text styles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26F191-734D-F208-3FF8-C386BA148E9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670E03D-B0A3-57E2-587F-588839D1E66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33335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2"/>
            <a:ext cx="12192000" cy="69018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8989095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2"/>
            <a:ext cx="12192000" cy="69018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2081772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0AEC0B-11BC-1547-B56F-B23F987760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899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hite background + identifier noti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>
            <a:extLst>
              <a:ext uri="{FF2B5EF4-FFF2-40B4-BE49-F238E27FC236}">
                <a16:creationId xmlns:a16="http://schemas.microsoft.com/office/drawing/2014/main" id="{112FBCD6-0959-4E46-BAC0-3180DB64E505}"/>
              </a:ext>
            </a:extLst>
          </p:cNvPr>
          <p:cNvSpPr txBox="1"/>
          <p:nvPr userDrawn="1"/>
        </p:nvSpPr>
        <p:spPr>
          <a:xfrm>
            <a:off x="0" y="-570089"/>
            <a:ext cx="12192000" cy="57008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2400" b="0" i="0" kern="1200" dirty="0">
                <a:solidFill>
                  <a:schemeClr val="accent1"/>
                </a:solidFill>
                <a:effectLst/>
                <a:latin typeface="+mn-lt"/>
                <a:ea typeface="+mn-ea"/>
                <a:cs typeface="+mn-cs"/>
              </a:rPr>
              <a:t>Usage ONLY in combination with A1 Logo.</a:t>
            </a:r>
            <a:endParaRPr lang="de-AT" sz="1600" b="1" dirty="0">
              <a:solidFill>
                <a:schemeClr val="accent1"/>
              </a:solidFill>
              <a:latin typeface="Verdana"/>
              <a:cs typeface="Verdana"/>
            </a:endParaRP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6B57F805-7483-4615-B861-96A44E4417F6}"/>
              </a:ext>
            </a:extLst>
          </p:cNvPr>
          <p:cNvSpPr txBox="1"/>
          <p:nvPr userDrawn="1"/>
        </p:nvSpPr>
        <p:spPr>
          <a:xfrm rot="16200000">
            <a:off x="9065274" y="3234908"/>
            <a:ext cx="6857999" cy="38817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2133" b="0" i="0" kern="1200" dirty="0">
                <a:solidFill>
                  <a:schemeClr val="accent1"/>
                </a:solidFill>
                <a:effectLst/>
                <a:latin typeface="+mn-lt"/>
                <a:ea typeface="+mn-ea"/>
                <a:cs typeface="+mn-cs"/>
              </a:rPr>
              <a:t>Usage ONLY in combination with A1 Logo.</a:t>
            </a:r>
            <a:endParaRPr lang="de-AT" sz="1467" b="1" dirty="0">
              <a:solidFill>
                <a:schemeClr val="accent1"/>
              </a:solidFill>
              <a:latin typeface="+mn-lt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1513379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573" r:id="rId10"/>
    <p:sldLayoutId id="2147484638" r:id="rId11"/>
    <p:sldLayoutId id="2147484673" r:id="rId12"/>
    <p:sldLayoutId id="2147484249" r:id="rId13"/>
    <p:sldLayoutId id="2147484683" r:id="rId14"/>
    <p:sldLayoutId id="2147484684" r:id="rId15"/>
    <p:sldLayoutId id="2147484256" r:id="rId16"/>
    <p:sldLayoutId id="2147484682" r:id="rId17"/>
    <p:sldLayoutId id="2147484263" r:id="rId18"/>
    <p:sldLayoutId id="2147484685" r:id="rId19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0.jpg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37.jpg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04AD249-6AA7-EA85-CF4B-DF9536C1E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754" y="2321004"/>
            <a:ext cx="9144000" cy="1107996"/>
          </a:xfrm>
        </p:spPr>
        <p:txBody>
          <a:bodyPr/>
          <a:lstStyle/>
          <a:p>
            <a:r>
              <a:rPr lang="en-GB" dirty="0" err="1"/>
              <a:t>Nove</a:t>
            </a:r>
            <a:r>
              <a:rPr lang="en-GB" dirty="0"/>
              <a:t> </a:t>
            </a:r>
            <a:r>
              <a:rPr lang="en-GB" dirty="0" err="1"/>
              <a:t>varnostne</a:t>
            </a:r>
            <a:r>
              <a:rPr lang="en-GB" dirty="0"/>
              <a:t> </a:t>
            </a:r>
            <a:r>
              <a:rPr lang="en-GB" dirty="0" err="1"/>
              <a:t>dimenzije</a:t>
            </a:r>
            <a:r>
              <a:rPr lang="en-GB" dirty="0"/>
              <a:t>: </a:t>
            </a:r>
            <a:r>
              <a:rPr lang="en-GB" dirty="0" err="1"/>
              <a:t>Moč</a:t>
            </a:r>
            <a:r>
              <a:rPr lang="en-GB" dirty="0"/>
              <a:t> </a:t>
            </a:r>
            <a:r>
              <a:rPr lang="en-GB" dirty="0" err="1"/>
              <a:t>etičnih</a:t>
            </a:r>
            <a:r>
              <a:rPr lang="en-GB" dirty="0"/>
              <a:t> </a:t>
            </a:r>
            <a:r>
              <a:rPr lang="en-GB" dirty="0" err="1"/>
              <a:t>hekerjev</a:t>
            </a:r>
            <a:r>
              <a:rPr lang="en-GB" dirty="0"/>
              <a:t> v </a:t>
            </a:r>
            <a:r>
              <a:rPr lang="en-GB" dirty="0" err="1"/>
              <a:t>kibernetskem</a:t>
            </a:r>
            <a:r>
              <a:rPr lang="en-GB" dirty="0"/>
              <a:t> </a:t>
            </a:r>
            <a:r>
              <a:rPr lang="en-GB" dirty="0" err="1"/>
              <a:t>svetu</a:t>
            </a:r>
            <a:endParaRPr lang="en-HR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DFBDDBD-5C64-9EAE-90C8-6F39B22C327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01754" y="3800474"/>
            <a:ext cx="9144000" cy="307777"/>
          </a:xfrm>
        </p:spPr>
        <p:txBody>
          <a:bodyPr/>
          <a:lstStyle/>
          <a:p>
            <a:r>
              <a:rPr lang="sl-SI" dirty="0"/>
              <a:t>Miloš Krunić |CEH|CSA|CSNA|, september 2023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5078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910" y="1779213"/>
            <a:ext cx="8033552" cy="403878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00229" y="6407818"/>
            <a:ext cx="9363318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600" dirty="0" err="1">
                <a:solidFill>
                  <a:schemeClr val="accent5"/>
                </a:solidFill>
              </a:rPr>
              <a:t>Source</a:t>
            </a:r>
            <a:r>
              <a:rPr lang="sl-SI" sz="600" dirty="0">
                <a:solidFill>
                  <a:schemeClr val="accent5"/>
                </a:solidFill>
              </a:rPr>
              <a:t>: https://isaacintelligence.com/2020/10/30/how-to-setup-multi-factor-authentication-on-your-microsoft-365-account/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3023" y="734214"/>
            <a:ext cx="3495477" cy="17573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3023" y="2142926"/>
            <a:ext cx="3495477" cy="175731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523" y="1560258"/>
            <a:ext cx="3495477" cy="175731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8460" y="3388298"/>
            <a:ext cx="3495477" cy="175731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506" y="2345449"/>
            <a:ext cx="3495477" cy="175731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527" y="457200"/>
            <a:ext cx="6574722" cy="657472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8971" y="82413"/>
            <a:ext cx="4595287" cy="6775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72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" y="18570"/>
            <a:ext cx="12174798" cy="684832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4309115-978C-23DD-EDD9-3D34090479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6311" y="3084429"/>
            <a:ext cx="5189893" cy="3782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802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93795" cy="688215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0154" y="0"/>
            <a:ext cx="7699844" cy="429668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3795" y="3441077"/>
            <a:ext cx="7641146" cy="4147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06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" y="0"/>
            <a:ext cx="12190388" cy="6859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97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8126"/>
            <a:ext cx="12192000" cy="749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974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993378" y="2367171"/>
            <a:ext cx="8205243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l-SI" sz="6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Vse kar je „pametno“,</a:t>
            </a:r>
          </a:p>
          <a:p>
            <a:pPr algn="ctr"/>
            <a:r>
              <a:rPr lang="sl-SI" sz="6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je tudi </a:t>
            </a:r>
            <a:r>
              <a:rPr lang="sl-SI" sz="6600" b="0" cap="none" spc="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ranljivo</a:t>
            </a:r>
            <a:endParaRPr lang="en-US" sz="6600" b="0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4294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2401"/>
            <a:ext cx="12191999" cy="7650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170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7342" cy="686100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-1086968" y="-1"/>
            <a:ext cx="13647268" cy="8037085"/>
          </a:xfrm>
          <a:prstGeom prst="rect">
            <a:avLst/>
          </a:prstGeom>
          <a:blipFill dpi="0" rotWithShape="1">
            <a:blip r:embed="rId4">
              <a:alphaModFix amt="38000"/>
            </a:blip>
            <a:srcRect/>
            <a:stretch>
              <a:fillRect/>
            </a:stretch>
          </a:blip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904863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0" y="-720017"/>
            <a:ext cx="12194270" cy="8121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28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02028" y="1974938"/>
            <a:ext cx="753289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l-SI" sz="6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Zakaj/Kdaj </a:t>
            </a:r>
            <a:r>
              <a:rPr lang="sl-SI" sz="6600" b="0" cap="none" spc="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varnostni pregledi</a:t>
            </a:r>
            <a:r>
              <a:rPr lang="sl-SI" sz="6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  <a:endParaRPr lang="en-US" sz="6600" b="0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0777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29555" y="2875002"/>
            <a:ext cx="753289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l-SI" sz="6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OSINT </a:t>
            </a:r>
            <a:r>
              <a:rPr lang="sl-SI" sz="66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Framework</a:t>
            </a:r>
            <a:endParaRPr lang="en-US" sz="6600" b="0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94500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362"/>
            <a:ext cx="12192000" cy="6866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769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0628"/>
            <a:ext cx="12293600" cy="806690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9253" y="423862"/>
            <a:ext cx="4618742" cy="1954668"/>
          </a:xfrm>
          <a:prstGeom prst="rect">
            <a:avLst/>
          </a:prstGeom>
        </p:spPr>
      </p:pic>
      <p:sp>
        <p:nvSpPr>
          <p:cNvPr id="9" name="Multiply 8"/>
          <p:cNvSpPr/>
          <p:nvPr/>
        </p:nvSpPr>
        <p:spPr>
          <a:xfrm>
            <a:off x="7754370" y="68166"/>
            <a:ext cx="3341203" cy="2121840"/>
          </a:xfrm>
          <a:prstGeom prst="mathMultiply">
            <a:avLst/>
          </a:prstGeom>
          <a:gradFill>
            <a:gsLst>
              <a:gs pos="0">
                <a:schemeClr val="accent1">
                  <a:tint val="100000"/>
                  <a:shade val="100000"/>
                  <a:satMod val="130000"/>
                </a:schemeClr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</a:gsLst>
          </a:gradFill>
          <a:effectLst>
            <a:glow rad="127000">
              <a:schemeClr val="accent1"/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343555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97"/>
            <a:ext cx="12365022" cy="6873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39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02028" y="1974938"/>
            <a:ext cx="753289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l-SI" sz="6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Zakaj</a:t>
            </a:r>
            <a:r>
              <a:rPr lang="sl-SI" sz="6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sl-SI" sz="660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socialni inženiring</a:t>
            </a:r>
            <a:r>
              <a:rPr lang="sl-SI" sz="6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  <a:endParaRPr lang="en-US" sz="6600" b="0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85003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02028" y="1974938"/>
            <a:ext cx="6352504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l-SI" sz="6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Kje najpogosteje delamo </a:t>
            </a:r>
            <a:r>
              <a:rPr lang="sl-SI" sz="6600" b="0" cap="none" spc="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napake</a:t>
            </a:r>
            <a:r>
              <a:rPr lang="sl-SI" sz="6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  <a:endParaRPr lang="en-US" sz="6600" b="0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7399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Bluekeep</a:t>
            </a:r>
            <a:r>
              <a:rPr lang="sl-SI" dirty="0"/>
              <a:t>/</a:t>
            </a:r>
            <a:r>
              <a:rPr lang="sl-SI" dirty="0" err="1"/>
              <a:t>EternalBlue</a:t>
            </a:r>
            <a:endParaRPr lang="sl-SI" dirty="0"/>
          </a:p>
        </p:txBody>
      </p:sp>
      <p:pic>
        <p:nvPicPr>
          <p:cNvPr id="1026" name="Picture 2" descr="How to Exploit the BlueKeep Vulnerability with Metasploit |  Pentest-Tools.com Blog">
            <a:extLst>
              <a:ext uri="{FF2B5EF4-FFF2-40B4-BE49-F238E27FC236}">
                <a16:creationId xmlns:a16="http://schemas.microsoft.com/office/drawing/2014/main" id="{A79E194A-C15A-2EBE-194E-4ECA33C544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" y="1086235"/>
            <a:ext cx="10491216" cy="4685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931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Uporabniki lokalni skrbniki</a:t>
            </a: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05E0A195-CB0B-33CB-35A1-D6DD32DAB5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637" y="3024187"/>
            <a:ext cx="11896725" cy="809625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B433F058-6E9C-6438-4556-24EECAA7A3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493" y="955566"/>
            <a:ext cx="9998635" cy="575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829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947952"/>
          </a:xfrm>
        </p:spPr>
        <p:txBody>
          <a:bodyPr/>
          <a:lstStyle/>
          <a:p>
            <a:r>
              <a:rPr lang="sl-SI" dirty="0"/>
              <a:t>Slaba politika gesel</a:t>
            </a:r>
          </a:p>
          <a:p>
            <a:r>
              <a:rPr lang="sl-SI" dirty="0"/>
              <a:t>Slaba gesla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Slaba gesla</a:t>
            </a:r>
          </a:p>
        </p:txBody>
      </p:sp>
    </p:spTree>
    <p:extLst>
      <p:ext uri="{BB962C8B-B14F-4D97-AF65-F5344CB8AC3E}">
        <p14:creationId xmlns:p14="http://schemas.microsoft.com/office/powerpoint/2010/main" val="2817563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982081"/>
          </a:xfrm>
        </p:spPr>
        <p:txBody>
          <a:bodyPr/>
          <a:lstStyle/>
          <a:p>
            <a:r>
              <a:rPr lang="sl-SI" dirty="0"/>
              <a:t>Skripte</a:t>
            </a:r>
          </a:p>
          <a:p>
            <a:r>
              <a:rPr lang="sl-SI" dirty="0"/>
              <a:t>Navodila</a:t>
            </a:r>
          </a:p>
          <a:p>
            <a:r>
              <a:rPr lang="sl-SI" dirty="0"/>
              <a:t>Arhivi</a:t>
            </a:r>
          </a:p>
          <a:p>
            <a:endParaRPr lang="sl-SI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Gesla na deljenih mapah</a:t>
            </a:r>
          </a:p>
        </p:txBody>
      </p:sp>
    </p:spTree>
    <p:extLst>
      <p:ext uri="{BB962C8B-B14F-4D97-AF65-F5344CB8AC3E}">
        <p14:creationId xmlns:p14="http://schemas.microsoft.com/office/powerpoint/2010/main" val="4094028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3360920"/>
          </a:xfrm>
        </p:spPr>
        <p:txBody>
          <a:bodyPr/>
          <a:lstStyle/>
          <a:p>
            <a:r>
              <a:rPr lang="sl-SI" dirty="0"/>
              <a:t>Net </a:t>
            </a:r>
            <a:r>
              <a:rPr lang="sl-SI" dirty="0" err="1"/>
              <a:t>user</a:t>
            </a:r>
            <a:r>
              <a:rPr lang="sl-SI" dirty="0"/>
              <a:t> /</a:t>
            </a:r>
            <a:r>
              <a:rPr lang="sl-SI" dirty="0" err="1"/>
              <a:t>domain</a:t>
            </a:r>
            <a:r>
              <a:rPr lang="sl-SI" dirty="0"/>
              <a:t> (izpiše vse uporabnike v domeni)</a:t>
            </a:r>
          </a:p>
          <a:p>
            <a:r>
              <a:rPr lang="sl-SI" dirty="0"/>
              <a:t>Net </a:t>
            </a:r>
            <a:r>
              <a:rPr lang="sl-SI" dirty="0" err="1"/>
              <a:t>user</a:t>
            </a:r>
            <a:r>
              <a:rPr lang="sl-SI" dirty="0"/>
              <a:t> </a:t>
            </a:r>
            <a:r>
              <a:rPr lang="sl-SI" dirty="0" err="1"/>
              <a:t>milos</a:t>
            </a:r>
            <a:r>
              <a:rPr lang="sl-SI" dirty="0"/>
              <a:t> /</a:t>
            </a:r>
            <a:r>
              <a:rPr lang="sl-SI" dirty="0" err="1"/>
              <a:t>domain</a:t>
            </a:r>
            <a:r>
              <a:rPr lang="sl-SI" dirty="0"/>
              <a:t> (izpiše podrobno podatke o uporabniku </a:t>
            </a:r>
            <a:r>
              <a:rPr lang="sl-SI" dirty="0" err="1"/>
              <a:t>milos</a:t>
            </a:r>
            <a:r>
              <a:rPr lang="sl-SI" dirty="0"/>
              <a:t> v domeni)</a:t>
            </a:r>
          </a:p>
          <a:p>
            <a:r>
              <a:rPr lang="sl-SI" dirty="0"/>
              <a:t>Net </a:t>
            </a:r>
            <a:r>
              <a:rPr lang="sl-SI" dirty="0" err="1"/>
              <a:t>group</a:t>
            </a:r>
            <a:r>
              <a:rPr lang="sl-SI" dirty="0"/>
              <a:t> „</a:t>
            </a:r>
            <a:r>
              <a:rPr lang="sl-SI" dirty="0" err="1"/>
              <a:t>domain</a:t>
            </a:r>
            <a:r>
              <a:rPr lang="sl-SI" dirty="0"/>
              <a:t> </a:t>
            </a:r>
            <a:r>
              <a:rPr lang="sl-SI" dirty="0" err="1"/>
              <a:t>admins</a:t>
            </a:r>
            <a:r>
              <a:rPr lang="sl-SI" dirty="0"/>
              <a:t>“ /</a:t>
            </a:r>
            <a:r>
              <a:rPr lang="sl-SI" dirty="0" err="1"/>
              <a:t>domain</a:t>
            </a:r>
            <a:r>
              <a:rPr lang="sl-SI" dirty="0"/>
              <a:t> (izpiše vse uporabnike </a:t>
            </a:r>
            <a:r>
              <a:rPr lang="sl-SI" dirty="0" err="1"/>
              <a:t>domain</a:t>
            </a:r>
            <a:r>
              <a:rPr lang="sl-SI" dirty="0"/>
              <a:t> </a:t>
            </a:r>
            <a:r>
              <a:rPr lang="sl-SI" dirty="0" err="1"/>
              <a:t>admins</a:t>
            </a:r>
            <a:r>
              <a:rPr lang="sl-SI" dirty="0"/>
              <a:t> skupini)</a:t>
            </a:r>
          </a:p>
          <a:p>
            <a:r>
              <a:rPr lang="sl-SI" dirty="0"/>
              <a:t>Net </a:t>
            </a:r>
            <a:r>
              <a:rPr lang="sl-SI" dirty="0" err="1"/>
              <a:t>accounts</a:t>
            </a:r>
            <a:r>
              <a:rPr lang="sl-SI" dirty="0"/>
              <a:t> (izpiše politiko gesel)</a:t>
            </a:r>
          </a:p>
          <a:p>
            <a:endParaRPr lang="sl-SI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Gesla v komentarjih/opisih na AD-ju</a:t>
            </a:r>
          </a:p>
        </p:txBody>
      </p:sp>
    </p:spTree>
    <p:extLst>
      <p:ext uri="{BB962C8B-B14F-4D97-AF65-F5344CB8AC3E}">
        <p14:creationId xmlns:p14="http://schemas.microsoft.com/office/powerpoint/2010/main" val="3556774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947952"/>
          </a:xfrm>
        </p:spPr>
        <p:txBody>
          <a:bodyPr/>
          <a:lstStyle/>
          <a:p>
            <a:r>
              <a:rPr lang="sl-SI" dirty="0"/>
              <a:t>SMB </a:t>
            </a:r>
            <a:r>
              <a:rPr lang="sl-SI" dirty="0" err="1"/>
              <a:t>Reley</a:t>
            </a:r>
            <a:endParaRPr lang="sl-SI" dirty="0"/>
          </a:p>
          <a:p>
            <a:r>
              <a:rPr lang="sl-SI" dirty="0" err="1"/>
              <a:t>Responder</a:t>
            </a:r>
            <a:endParaRPr lang="sl-SI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SMB podpisovanje ni obvezno</a:t>
            </a:r>
          </a:p>
        </p:txBody>
      </p:sp>
    </p:spTree>
    <p:extLst>
      <p:ext uri="{BB962C8B-B14F-4D97-AF65-F5344CB8AC3E}">
        <p14:creationId xmlns:p14="http://schemas.microsoft.com/office/powerpoint/2010/main" val="2388031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499146"/>
          </a:xfrm>
        </p:spPr>
        <p:txBody>
          <a:bodyPr/>
          <a:lstStyle/>
          <a:p>
            <a:r>
              <a:rPr lang="sl-SI" dirty="0"/>
              <a:t>Tehnične ranljivosti</a:t>
            </a:r>
          </a:p>
          <a:p>
            <a:r>
              <a:rPr lang="sl-SI" dirty="0"/>
              <a:t>Napredni napadi</a:t>
            </a:r>
          </a:p>
          <a:p>
            <a:r>
              <a:rPr lang="sl-SI" dirty="0"/>
              <a:t>Skrbniški računi</a:t>
            </a:r>
          </a:p>
          <a:p>
            <a:r>
              <a:rPr lang="sl-SI" dirty="0"/>
              <a:t>Gesla</a:t>
            </a:r>
          </a:p>
          <a:p>
            <a:endParaRPr lang="sl-SI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Manjka sistemov za zaznavanje zlonamernih aktivnosti</a:t>
            </a:r>
          </a:p>
        </p:txBody>
      </p:sp>
    </p:spTree>
    <p:extLst>
      <p:ext uri="{BB962C8B-B14F-4D97-AF65-F5344CB8AC3E}">
        <p14:creationId xmlns:p14="http://schemas.microsoft.com/office/powerpoint/2010/main" val="488630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>
            <a:extLst>
              <a:ext uri="{FF2B5EF4-FFF2-40B4-BE49-F238E27FC236}">
                <a16:creationId xmlns:a16="http://schemas.microsoft.com/office/drawing/2014/main" id="{9AAB9F36-F04E-F124-BFB3-698229D0C491}"/>
              </a:ext>
            </a:extLst>
          </p:cNvPr>
          <p:cNvSpPr/>
          <p:nvPr/>
        </p:nvSpPr>
        <p:spPr>
          <a:xfrm>
            <a:off x="4345988" y="1869844"/>
            <a:ext cx="3365665" cy="2339102"/>
          </a:xfrm>
          <a:prstGeom prst="rect">
            <a:avLst/>
          </a:prstGeom>
          <a:noFill/>
        </p:spPr>
        <p:txBody>
          <a:bodyPr wrap="none" lIns="121920" tIns="60960" rIns="121920" bIns="60960">
            <a:spAutoFit/>
          </a:bodyPr>
          <a:lstStyle/>
          <a:p>
            <a:pPr algn="ctr"/>
            <a:r>
              <a:rPr lang="sl-SI" sz="7200" dirty="0"/>
              <a:t>Kaj </a:t>
            </a:r>
            <a:r>
              <a:rPr lang="sl-SI" sz="7200" dirty="0">
                <a:solidFill>
                  <a:srgbClr val="C00000"/>
                </a:solidFill>
              </a:rPr>
              <a:t>nas</a:t>
            </a:r>
            <a:r>
              <a:rPr lang="sl-SI" sz="7200" dirty="0"/>
              <a:t> </a:t>
            </a:r>
          </a:p>
          <a:p>
            <a:pPr algn="ctr"/>
            <a:r>
              <a:rPr lang="sl-SI" sz="7200" dirty="0"/>
              <a:t>čaka?</a:t>
            </a:r>
            <a:endParaRPr lang="en-US" sz="7200" dirty="0">
              <a:ln w="0"/>
              <a:solidFill>
                <a:schemeClr val="accent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56088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DA662DB-70A6-125D-B361-7E959AD124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644" y="-101931"/>
            <a:ext cx="11729011" cy="7061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77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574255"/>
            <a:ext cx="8303181" cy="553329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7508"/>
            <a:ext cx="457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919397"/>
            <a:ext cx="6104247" cy="406790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248" y="1"/>
            <a:ext cx="6087753" cy="3148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683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2C79B-A595-2231-89D7-6A3830CB9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141" y="4416370"/>
            <a:ext cx="9144000" cy="1495794"/>
          </a:xfrm>
        </p:spPr>
        <p:txBody>
          <a:bodyPr/>
          <a:lstStyle/>
          <a:p>
            <a:pPr algn="l"/>
            <a:r>
              <a:rPr lang="sl-SI" dirty="0"/>
              <a:t>Miloš Krunić</a:t>
            </a:r>
            <a:br>
              <a:rPr lang="sl-SI" dirty="0"/>
            </a:br>
            <a:r>
              <a:rPr lang="sl-SI" dirty="0" err="1"/>
              <a:t>Certified</a:t>
            </a:r>
            <a:r>
              <a:rPr lang="sl-SI" dirty="0"/>
              <a:t> </a:t>
            </a:r>
            <a:r>
              <a:rPr lang="sl-SI" dirty="0" err="1"/>
              <a:t>ethical</a:t>
            </a:r>
            <a:r>
              <a:rPr lang="sl-SI" dirty="0"/>
              <a:t> </a:t>
            </a:r>
            <a:r>
              <a:rPr lang="sl-SI" dirty="0" err="1"/>
              <a:t>hacker</a:t>
            </a:r>
            <a:br>
              <a:rPr lang="sl-SI" dirty="0"/>
            </a:br>
            <a:r>
              <a:rPr lang="sl-SI" dirty="0"/>
              <a:t>milos.krunic@outlook.com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679135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E63CE9C2-82EA-874C-9BA4-00C33B3FC2E8}" vid="{D9AD0D0C-C573-6442-869B-93F2C6AC17E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E1C5D21DACD70C4E920C11E4D25AE978" ma:contentTypeVersion="16" ma:contentTypeDescription="Ein neues Dokument erstellen." ma:contentTypeScope="" ma:versionID="0718155dc13748703ee39163e5e3d8d3">
  <xsd:schema xmlns:xsd="http://www.w3.org/2001/XMLSchema" xmlns:xs="http://www.w3.org/2001/XMLSchema" xmlns:p="http://schemas.microsoft.com/office/2006/metadata/properties" xmlns:ns3="1f80b6d3-1769-4cf1-a978-a129e30660f5" xmlns:ns4="2df5644e-3109-4c44-9e3c-4e161e087e2c" targetNamespace="http://schemas.microsoft.com/office/2006/metadata/properties" ma:root="true" ma:fieldsID="a8c274a14303c1dc53176378a63d8b2b" ns3:_="" ns4:_="">
    <xsd:import namespace="1f80b6d3-1769-4cf1-a978-a129e30660f5"/>
    <xsd:import namespace="2df5644e-3109-4c44-9e3c-4e161e087e2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DateTaken" minOccurs="0"/>
                <xsd:element ref="ns4:MediaLengthInSeconds" minOccurs="0"/>
                <xsd:element ref="ns4:MediaServiceAutoKeyPoints" minOccurs="0"/>
                <xsd:element ref="ns4:MediaServiceKeyPoints" minOccurs="0"/>
                <xsd:element ref="ns4:MediaServiceLocation" minOccurs="0"/>
                <xsd:element ref="ns4:_activity" minOccurs="0"/>
                <xsd:element ref="ns4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80b6d3-1769-4cf1-a978-a129e30660f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Freigabehinweis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f5644e-3109-4c44-9e3c-4e161e087e2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df5644e-3109-4c44-9e3c-4e161e087e2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E737E54-BB4E-4024-832E-F15D6823F05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f80b6d3-1769-4cf1-a978-a129e30660f5"/>
    <ds:schemaRef ds:uri="2df5644e-3109-4c44-9e3c-4e161e087e2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990F116-B58F-4255-B05B-DA3808E0E5C6}">
  <ds:schemaRefs>
    <ds:schemaRef ds:uri="1f80b6d3-1769-4cf1-a978-a129e30660f5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2df5644e-3109-4c44-9e3c-4e161e087e2c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NTK23 template</Template>
  <TotalTime>7430</TotalTime>
  <Words>958</Words>
  <Application>Microsoft Office PowerPoint</Application>
  <PresentationFormat>Širokozaslonsko</PresentationFormat>
  <Paragraphs>116</Paragraphs>
  <Slides>28</Slides>
  <Notes>28</Notes>
  <HiddenSlides>0</HiddenSlides>
  <MMClips>0</MMClips>
  <ScaleCrop>false</ScaleCrop>
  <HeadingPairs>
    <vt:vector size="6" baseType="variant">
      <vt:variant>
        <vt:lpstr>Uporabljene pisave</vt:lpstr>
      </vt:variant>
      <vt:variant>
        <vt:i4>7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28</vt:i4>
      </vt:variant>
    </vt:vector>
  </HeadingPairs>
  <TitlesOfParts>
    <vt:vector size="36" baseType="lpstr">
      <vt:lpstr>Arial</vt:lpstr>
      <vt:lpstr>Segoe UI</vt:lpstr>
      <vt:lpstr>Segoe UI Light</vt:lpstr>
      <vt:lpstr>Segoe UI Semibold</vt:lpstr>
      <vt:lpstr>Segoe UI Semilight</vt:lpstr>
      <vt:lpstr>Verdana</vt:lpstr>
      <vt:lpstr>Wingdings</vt:lpstr>
      <vt:lpstr>WHITE TEMPLATE</vt:lpstr>
      <vt:lpstr>Nove varnostne dimenzije: Moč etičnih hekerjev v kibernetskem svetu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Bluekeep/EternalBlue</vt:lpstr>
      <vt:lpstr>Uporabniki lokalni skrbniki</vt:lpstr>
      <vt:lpstr>Slaba gesla</vt:lpstr>
      <vt:lpstr>Gesla na deljenih mapah</vt:lpstr>
      <vt:lpstr>Gesla v komentarjih/opisih na AD-ju</vt:lpstr>
      <vt:lpstr>SMB podpisovanje ni obvezno</vt:lpstr>
      <vt:lpstr>Manjka sistemov za zaznavanje zlonamernih aktivnosti</vt:lpstr>
      <vt:lpstr>PowerPointova predstavitev</vt:lpstr>
      <vt:lpstr>PowerPointova predstavitev</vt:lpstr>
      <vt:lpstr>PowerPointova predstavitev</vt:lpstr>
      <vt:lpstr>Miloš Krunić Certified ethical hacker milos.krunic@outlook.com</vt:lpstr>
    </vt:vector>
  </TitlesOfParts>
  <Manager>&lt;Comms manager name here&gt;</Manager>
  <Company>Simobil d.d.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Nove varnostne dimenzije: Moč etičnih hekerjev v kibernetskem svetu</dc:title>
  <dc:subject>&lt;Event name&gt;</dc:subject>
  <dc:creator>Miloš Krunić</dc:creator>
  <cp:keywords/>
  <dc:description/>
  <cp:lastModifiedBy>Milos Krunic</cp:lastModifiedBy>
  <cp:revision>15</cp:revision>
  <dcterms:created xsi:type="dcterms:W3CDTF">2023-09-18T21:29:21Z</dcterms:created>
  <dcterms:modified xsi:type="dcterms:W3CDTF">2023-09-26T06:35:10Z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0x010100E1C5D21DACD70C4E920C11E4D25AE978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