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png&amp;ehk=0jsCW9UPiNFbU1" ContentType="image/png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29" r:id="rId4"/>
  </p:sldMasterIdLst>
  <p:notesMasterIdLst>
    <p:notesMasterId r:id="rId22"/>
  </p:notesMasterIdLst>
  <p:handoutMasterIdLst>
    <p:handoutMasterId r:id="rId23"/>
  </p:handoutMasterIdLst>
  <p:sldIdLst>
    <p:sldId id="1554" r:id="rId5"/>
    <p:sldId id="1556" r:id="rId6"/>
    <p:sldId id="1594" r:id="rId7"/>
    <p:sldId id="1593" r:id="rId8"/>
    <p:sldId id="1597" r:id="rId9"/>
    <p:sldId id="1596" r:id="rId10"/>
    <p:sldId id="1598" r:id="rId11"/>
    <p:sldId id="1599" r:id="rId12"/>
    <p:sldId id="1563" r:id="rId13"/>
    <p:sldId id="1601" r:id="rId14"/>
    <p:sldId id="1602" r:id="rId15"/>
    <p:sldId id="1600" r:id="rId16"/>
    <p:sldId id="1604" r:id="rId17"/>
    <p:sldId id="1603" r:id="rId18"/>
    <p:sldId id="1605" r:id="rId19"/>
    <p:sldId id="1595" r:id="rId20"/>
    <p:sldId id="1567" r:id="rId21"/>
  </p:sldIdLst>
  <p:sldSz cx="12436475" cy="6994525"/>
  <p:notesSz cx="6858000" cy="9144000"/>
  <p:defaultTextStyle>
    <a:defPPr>
      <a:defRPr lang="en-US"/>
    </a:defPPr>
    <a:lvl1pPr marL="0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66371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32742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99113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65484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331856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98226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64597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730969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Cover" id="{7C387404-1192-41C0-B597-22CE4160B4E1}">
          <p14:sldIdLst>
            <p14:sldId id="1554"/>
          </p14:sldIdLst>
        </p14:section>
        <p14:section name="NT Tehnologija" id="{7BA3AB53-B0D3-4155-A793-FCE390968904}">
          <p14:sldIdLst>
            <p14:sldId id="1556"/>
            <p14:sldId id="1594"/>
            <p14:sldId id="1593"/>
            <p14:sldId id="1597"/>
            <p14:sldId id="1596"/>
            <p14:sldId id="1598"/>
            <p14:sldId id="1599"/>
            <p14:sldId id="1563"/>
            <p14:sldId id="1601"/>
            <p14:sldId id="1602"/>
            <p14:sldId id="1600"/>
            <p14:sldId id="1604"/>
            <p14:sldId id="1603"/>
            <p14:sldId id="1605"/>
            <p14:sldId id="1595"/>
            <p14:sldId id="1567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03">
          <p15:clr>
            <a:srgbClr val="A4A3A4"/>
          </p15:clr>
        </p15:guide>
        <p15:guide id="2" pos="3917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ku Uchikawa" initials="SU" lastIdx="11" clrIdx="0"/>
  <p:cmAuthor id="1" name="Mary Feil-Jacobs" initials="MFJ" lastIdx="43" clrIdx="1"/>
  <p:cmAuthor id="2" name="Monica Lueder" initials="ML" lastIdx="22" clrIdx="2">
    <p:extLst>
      <p:ext uri="{19B8F6BF-5375-455C-9EA6-DF929625EA0E}">
        <p15:presenceInfo xmlns:p15="http://schemas.microsoft.com/office/powerpoint/2012/main" userId="S-1-5-21-2127521184-1604012920-1887927527-2598260" providerId="AD"/>
      </p:ext>
    </p:extLst>
  </p:cmAuthor>
  <p:cmAuthor id="3" name="Mary Feil-Jacobs" initials="MF" lastIdx="22" clrIdx="3">
    <p:extLst>
      <p:ext uri="{19B8F6BF-5375-455C-9EA6-DF929625EA0E}">
        <p15:presenceInfo xmlns:p15="http://schemas.microsoft.com/office/powerpoint/2012/main" userId="S-1-5-21-2127521184-1604012920-1887927527-6500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FC8"/>
    <a:srgbClr val="6CF4FE"/>
    <a:srgbClr val="6BC7FF"/>
    <a:srgbClr val="005374"/>
    <a:srgbClr val="0DA9FF"/>
    <a:srgbClr val="239BE5"/>
    <a:srgbClr val="000000"/>
    <a:srgbClr val="33CC33"/>
    <a:srgbClr val="E4491C"/>
    <a:srgbClr val="F265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69565" autoAdjust="0"/>
  </p:normalViewPr>
  <p:slideViewPr>
    <p:cSldViewPr>
      <p:cViewPr varScale="1">
        <p:scale>
          <a:sx n="60" d="100"/>
          <a:sy n="60" d="100"/>
        </p:scale>
        <p:origin x="1117" y="48"/>
      </p:cViewPr>
      <p:guideLst>
        <p:guide orient="horz" pos="2203"/>
        <p:guide pos="3917"/>
      </p:guideLst>
    </p:cSldViewPr>
  </p:slideViewPr>
  <p:outlineViewPr>
    <p:cViewPr>
      <p:scale>
        <a:sx n="33" d="100"/>
        <a:sy n="33" d="100"/>
      </p:scale>
      <p:origin x="0" y="-2694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1411"/>
    </p:cViewPr>
  </p:sorterViewPr>
  <p:notesViewPr>
    <p:cSldViewPr showGuides="1">
      <p:cViewPr varScale="1">
        <p:scale>
          <a:sx n="97" d="100"/>
          <a:sy n="97" d="100"/>
        </p:scale>
        <p:origin x="-4784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commentAuthors" Target="commentAuthor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handoutMaster" Target="handoutMasters/handoutMaster1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Header Placeholder 5"/>
          <p:cNvSpPr>
            <a:spLocks noGrp="1"/>
          </p:cNvSpPr>
          <p:nvPr>
            <p:ph type="hdr" sz="quarter"/>
          </p:nvPr>
        </p:nvSpPr>
        <p:spPr>
          <a:xfrm>
            <a:off x="0" y="-1157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Segoe UI" pitchFamily="34" charset="0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D0CB2F-F0BF-435A-A27A-2EC15087F634}" type="datetime8">
              <a:rPr lang="en-US" smtClean="0">
                <a:latin typeface="Segoe UI" pitchFamily="34" charset="0"/>
              </a:rPr>
              <a:t>5/17/2017 5:48 PM</a:t>
            </a:fld>
            <a:endParaRPr lang="en-US" dirty="0">
              <a:latin typeface="Segoe UI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5795010" cy="332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398463" defTabSz="914099" eaLnBrk="0" hangingPunct="0"/>
            <a:r>
              <a:rPr lang="en-US" sz="4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3"/>
          </p:nvPr>
        </p:nvSpPr>
        <p:spPr>
          <a:xfrm>
            <a:off x="5783579" y="8685213"/>
            <a:ext cx="107283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C9E9D6-92A0-482B-A603-C9BA7FFB8190}" type="slidenum">
              <a:rPr lang="en-US" smtClean="0">
                <a:latin typeface="Segoe UI" pitchFamily="34" charset="0"/>
              </a:rPr>
              <a:t>‹#›</a:t>
            </a:fld>
            <a:endParaRPr lang="en-US" dirty="0">
              <a:latin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95630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eader Placeholder 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Segoe U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9" name="Slide Image Placeholder 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5920740" cy="3559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marL="571500" indent="0" algn="l">
              <a:defRPr sz="1200"/>
            </a:lvl1pPr>
          </a:lstStyle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11" name="Date Placeholder 1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D18B56EA-E28F-4F92-9F16-7A6F2501B303}" type="datetime8">
              <a:rPr lang="en-US" smtClean="0"/>
              <a:t>5/17/2017 5:47 PM</a:t>
            </a:fld>
            <a:endParaRPr lang="en-US" dirty="0"/>
          </a:p>
        </p:txBody>
      </p:sp>
      <p:sp>
        <p:nvSpPr>
          <p:cNvPr id="12" name="Notes Placeholder 11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5"/>
          </p:nvPr>
        </p:nvSpPr>
        <p:spPr>
          <a:xfrm>
            <a:off x="5909309" y="8685213"/>
            <a:ext cx="94710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B4008EB6-D09E-4580-8CD6-DDB14511944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64826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32742" rtl="0" eaLnBrk="1" latinLnBrk="0" hangingPunct="1">
      <a:lnSpc>
        <a:spcPct val="90000"/>
      </a:lnSpc>
      <a:spcAft>
        <a:spcPts val="340"/>
      </a:spcAft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1pPr>
    <a:lvl2pPr marL="217262" indent="-107956" algn="l" defTabSz="932742" rtl="0" eaLnBrk="1" latinLnBrk="0" hangingPunct="1">
      <a:lnSpc>
        <a:spcPct val="90000"/>
      </a:lnSpc>
      <a:spcAft>
        <a:spcPts val="340"/>
      </a:spcAft>
      <a:buFont typeface="Arial" pitchFamily="34" charset="0"/>
      <a:buChar char="•"/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2pPr>
    <a:lvl3pPr marL="334664" indent="-117403" algn="l" defTabSz="932742" rtl="0" eaLnBrk="1" latinLnBrk="0" hangingPunct="1">
      <a:lnSpc>
        <a:spcPct val="90000"/>
      </a:lnSpc>
      <a:spcAft>
        <a:spcPts val="340"/>
      </a:spcAft>
      <a:buFont typeface="Arial" pitchFamily="34" charset="0"/>
      <a:buChar char="•"/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3pPr>
    <a:lvl4pPr marL="492551" indent="-149789" algn="l" defTabSz="932742" rtl="0" eaLnBrk="1" latinLnBrk="0" hangingPunct="1">
      <a:lnSpc>
        <a:spcPct val="90000"/>
      </a:lnSpc>
      <a:spcAft>
        <a:spcPts val="340"/>
      </a:spcAft>
      <a:buFont typeface="Arial" pitchFamily="34" charset="0"/>
      <a:buChar char="•"/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4pPr>
    <a:lvl5pPr marL="627496" indent="-117403" algn="l" defTabSz="932742" rtl="0" eaLnBrk="1" latinLnBrk="0" hangingPunct="1">
      <a:lnSpc>
        <a:spcPct val="90000"/>
      </a:lnSpc>
      <a:spcAft>
        <a:spcPts val="340"/>
      </a:spcAft>
      <a:buFont typeface="Arial" pitchFamily="34" charset="0"/>
      <a:buChar char="•"/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5pPr>
    <a:lvl6pPr marL="2331856" algn="l" defTabSz="93274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98226" algn="l" defTabSz="93274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64597" algn="l" defTabSz="93274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730969" algn="l" defTabSz="93274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8683C9CD-37C6-4B53-B210-CC8F66F90493}" type="datetime8">
              <a:rPr lang="en-US" smtClean="0"/>
              <a:t>5/17/2017 5:47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38248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8683C9CD-37C6-4B53-B210-CC8F66F90493}" type="datetime8">
              <a:rPr lang="en-US" smtClean="0"/>
              <a:t>5/17/2017 5:47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11448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5/17/2017 5:47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79392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627F603A-779F-4101-9B83-C34650C566A7}" type="datetime8">
              <a:rPr lang="en-US" smtClean="0"/>
              <a:t>5/17/2017 5:47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72610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5/17/2017 5:47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80103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627F603A-779F-4101-9B83-C34650C566A7}" type="datetime8">
              <a:rPr lang="en-US" smtClean="0"/>
              <a:t>5/17/2017 5:47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10985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627F603A-779F-4101-9B83-C34650C566A7}" type="datetime8">
              <a:rPr lang="en-US" smtClean="0"/>
              <a:t>5/17/2017 5:47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55431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8683C9CD-37C6-4B53-B210-CC8F66F90493}" type="datetime8">
              <a:rPr lang="en-US" smtClean="0"/>
              <a:t>5/17/2017 5:47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97244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E2F5416D-752F-4A27-A7A5-0CB5FC0CFE2E}" type="datetime8">
              <a:rPr lang="en-US" smtClean="0">
                <a:solidFill>
                  <a:prstClr val="black"/>
                </a:solidFill>
              </a:rPr>
              <a:t>5/17/2017 5:47 PM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EC87E0CF-87F6-4B58-B8B8-DCAB2DAAF3CA}" type="slidenum">
              <a:rPr lang="en-US" smtClean="0">
                <a:solidFill>
                  <a:prstClr val="black"/>
                </a:solidFill>
              </a:rPr>
              <a:pPr/>
              <a:t>17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81234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3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3">
    <p:bg>
      <p:bgPr>
        <a:solidFill>
          <a:srgbClr val="0025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1"/>
            <a:ext cx="12436475" cy="69945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466709" y="472926"/>
            <a:ext cx="1536700" cy="3302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85589" y="400918"/>
            <a:ext cx="1807430" cy="180020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916929" y="3617559"/>
            <a:ext cx="10629900" cy="3375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5528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bg>
      <p:bgPr>
        <a:solidFill>
          <a:srgbClr val="0025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31131"/>
            <a:ext cx="12436475" cy="702565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538717" y="328910"/>
            <a:ext cx="1536700" cy="3302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57597" y="328910"/>
            <a:ext cx="1663700" cy="1524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385588" y="6305574"/>
            <a:ext cx="2935469" cy="33870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7500465" y="2613025"/>
            <a:ext cx="5270500" cy="4381500"/>
          </a:xfrm>
          <a:prstGeom prst="rect">
            <a:avLst/>
          </a:prstGeom>
        </p:spPr>
      </p:pic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 bwMode="auto">
          <a:xfrm>
            <a:off x="274702" y="2814105"/>
            <a:ext cx="4937760" cy="1835285"/>
          </a:xfrm>
          <a:noFill/>
        </p:spPr>
        <p:txBody>
          <a:bodyPr lIns="146304" tIns="91440" rIns="146304" bIns="91440" anchor="t" anchorCtr="0"/>
          <a:lstStyle>
            <a:lvl1pPr>
              <a:defRPr sz="4800" spc="-10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4" name="Text Placeholder 2"/>
          <p:cNvSpPr>
            <a:spLocks noGrp="1"/>
          </p:cNvSpPr>
          <p:nvPr>
            <p:ph type="body" sz="quarter" idx="14" hasCustomPrompt="1"/>
          </p:nvPr>
        </p:nvSpPr>
        <p:spPr bwMode="auto">
          <a:xfrm>
            <a:off x="273050" y="3954463"/>
            <a:ext cx="4937760" cy="731528"/>
          </a:xfrm>
        </p:spPr>
        <p:txBody>
          <a:bodyPr lIns="164592" tIns="109728" rIns="164592" bIns="109728">
            <a:noAutofit/>
          </a:bodyPr>
          <a:lstStyle>
            <a:lvl1pPr marL="0" indent="0">
              <a:spcBef>
                <a:spcPts val="0"/>
              </a:spcBef>
              <a:buNone/>
              <a:defRPr lang="en-US" sz="3200" kern="1200" spc="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marR="0" lvl="0" indent="0" algn="l" defTabSz="932742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Pct val="90000"/>
              <a:buFont typeface="Arial" pitchFamily="34" charset="0"/>
              <a:buNone/>
              <a:tabLst/>
            </a:pPr>
            <a:r>
              <a:rPr lang="en-US" dirty="0"/>
              <a:t>Speaker name</a:t>
            </a:r>
          </a:p>
        </p:txBody>
      </p:sp>
    </p:spTree>
    <p:extLst>
      <p:ext uri="{BB962C8B-B14F-4D97-AF65-F5344CB8AC3E}">
        <p14:creationId xmlns:p14="http://schemas.microsoft.com/office/powerpoint/2010/main" val="373507642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38" y="1212850"/>
            <a:ext cx="11888787" cy="2308324"/>
          </a:xfrm>
        </p:spPr>
        <p:txBody>
          <a:bodyPr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sp>
        <p:nvSpPr>
          <p:cNvPr id="5" name="TextBox 4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337368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444621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sp>
        <p:nvSpPr>
          <p:cNvPr id="8" name="TextBox 7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268474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39" y="1211287"/>
            <a:ext cx="5486399" cy="2157514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3000" b="0">
                <a:latin typeface="+mn-lt"/>
              </a:defRPr>
            </a:lvl1pPr>
            <a:lvl2pPr marL="255588" indent="0">
              <a:buFont typeface="Wingdings" panose="05000000000000000000" pitchFamily="2" charset="2"/>
              <a:buNone/>
              <a:defRPr sz="2400" b="0"/>
            </a:lvl2pPr>
            <a:lvl3pPr marL="450850" indent="0">
              <a:buFont typeface="Wingdings" panose="05000000000000000000" pitchFamily="2" charset="2"/>
              <a:buNone/>
              <a:tabLst/>
              <a:defRPr sz="2200" b="0"/>
            </a:lvl3pPr>
            <a:lvl4pPr marL="652462" indent="0">
              <a:buFont typeface="Wingdings" panose="05000000000000000000" pitchFamily="2" charset="2"/>
              <a:buNone/>
              <a:defRPr sz="2200" b="0"/>
            </a:lvl4pPr>
            <a:lvl5pPr marL="854075" indent="0">
              <a:buFont typeface="Wingdings" panose="05000000000000000000" pitchFamily="2" charset="2"/>
              <a:buNone/>
              <a:tabLst/>
              <a:defRPr sz="22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675439" y="1211287"/>
            <a:ext cx="5486399" cy="2123658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Arial" panose="020B0604020202020204" pitchFamily="34" charset="0"/>
              <a:buNone/>
              <a:defRPr lang="en-US" sz="30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255588" indent="0">
              <a:buFont typeface="Arial" panose="020B0604020202020204" pitchFamily="34" charset="0"/>
              <a:buNone/>
              <a:defRPr lang="en-US" sz="24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450850" indent="0">
              <a:buFont typeface="Arial" panose="020B0604020202020204" pitchFamily="34" charset="0"/>
              <a:buNone/>
              <a:tabLst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652462" indent="0">
              <a:buFont typeface="Arial" panose="020B0604020202020204" pitchFamily="34" charset="0"/>
              <a:buNone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854075" indent="0">
              <a:buFont typeface="Arial" panose="020B0604020202020204" pitchFamily="34" charset="0"/>
              <a:buNone/>
              <a:tabLst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</a:lstStyle>
          <a:p>
            <a:pPr marL="514350" marR="0" lvl="0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/>
              <a:t>Edit Master text styles</a:t>
            </a:r>
          </a:p>
          <a:p>
            <a:pPr marL="514350" marR="0" lvl="1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/>
              <a:t>Second level</a:t>
            </a:r>
          </a:p>
          <a:p>
            <a:pPr marL="514350" marR="0" lvl="2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/>
              <a:t>Third level</a:t>
            </a:r>
          </a:p>
          <a:p>
            <a:pPr marL="514350" marR="0" lvl="3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/>
              <a:t>Fourth level</a:t>
            </a:r>
          </a:p>
          <a:p>
            <a:pPr marL="514350" marR="0" lvl="4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/>
              <a:t>Fifth level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738517" y="5779161"/>
            <a:ext cx="1368152" cy="1215363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018982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39" y="1211287"/>
            <a:ext cx="5486399" cy="2157514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3000" b="0">
                <a:latin typeface="+mn-lt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4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2200" b="0"/>
            </a:lvl3pPr>
            <a:lvl4pPr marL="828675" indent="-176213">
              <a:buFont typeface="Wingdings" panose="05000000000000000000" pitchFamily="2" charset="2"/>
              <a:buChar char=""/>
              <a:defRPr sz="22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22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675439" y="1211287"/>
            <a:ext cx="5486399" cy="2123658"/>
          </a:xfrm>
        </p:spPr>
        <p:txBody>
          <a:bodyPr wrap="square">
            <a:spAutoFit/>
          </a:bodyPr>
          <a:lstStyle>
            <a:lvl1pPr marL="287338" indent="-287338">
              <a:spcBef>
                <a:spcPts val="1224"/>
              </a:spcBef>
              <a:buClr>
                <a:schemeClr val="tx1"/>
              </a:buClr>
              <a:buFont typeface="Arial" pitchFamily="34" charset="0"/>
              <a:buChar char="•"/>
              <a:defRPr lang="en-US" sz="30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598488" indent="-342900">
              <a:defRPr lang="en-US" sz="24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793750" indent="-342900">
              <a:tabLst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995362" indent="-342900"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196975" indent="-342900">
              <a:tabLst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</a:lstStyle>
          <a:p>
            <a:pPr marL="231775" marR="0" lvl="0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/>
              <a:t>Edit Master text styles</a:t>
            </a:r>
          </a:p>
          <a:p>
            <a:pPr marL="231775" marR="0" lvl="1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/>
              <a:t>Second level</a:t>
            </a:r>
          </a:p>
          <a:p>
            <a:pPr marL="231775" marR="0" lvl="2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/>
              <a:t>Third level</a:t>
            </a:r>
          </a:p>
          <a:p>
            <a:pPr marL="231775" marR="0" lvl="3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/>
              <a:t>Fourth level</a:t>
            </a:r>
          </a:p>
          <a:p>
            <a:pPr marL="231775" marR="0" lvl="4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/>
              <a:t>Fifth level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sp>
        <p:nvSpPr>
          <p:cNvPr id="8" name="TextBox 7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946700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sp>
        <p:nvSpPr>
          <p:cNvPr id="6" name="TextBox 5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335521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emo slide">
    <p:bg>
      <p:bgPr>
        <a:solidFill>
          <a:srgbClr val="E449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8" y="2125677"/>
            <a:ext cx="10056812" cy="1181862"/>
          </a:xfrm>
          <a:noFill/>
        </p:spPr>
        <p:txBody>
          <a:bodyPr tIns="91440" bIns="91440" anchor="t" anchorCtr="0">
            <a:spAutoFit/>
          </a:bodyPr>
          <a:lstStyle>
            <a:lvl1pPr>
              <a:defRPr sz="7200" spc="-10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954463"/>
            <a:ext cx="10058401" cy="738664"/>
          </a:xfrm>
          <a:noFill/>
        </p:spPr>
        <p:txBody>
          <a:bodyPr lIns="182880" tIns="146304" rIns="182880" bIns="146304">
            <a:spAutoFit/>
          </a:bodyPr>
          <a:lstStyle>
            <a:lvl1pPr marL="0" indent="0">
              <a:spcBef>
                <a:spcPts val="0"/>
              </a:spcBef>
              <a:buNone/>
              <a:defRPr sz="32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14781" y="5801517"/>
            <a:ext cx="1080120" cy="95949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5589" y="6454898"/>
            <a:ext cx="1433617" cy="308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0574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Video slide">
    <p:bg>
      <p:bgPr>
        <a:solidFill>
          <a:srgbClr val="E449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9" y="2125677"/>
            <a:ext cx="10056812" cy="1181862"/>
          </a:xfrm>
          <a:noFill/>
        </p:spPr>
        <p:txBody>
          <a:bodyPr tIns="91440" bIns="91440" anchor="t" anchorCtr="0">
            <a:spAutoFit/>
          </a:bodyPr>
          <a:lstStyle>
            <a:lvl1pPr>
              <a:defRPr lang="en-US" sz="7200" b="0" kern="1200" cap="none" spc="-100" baseline="0" dirty="0">
                <a:ln w="3175">
                  <a:noFill/>
                </a:ln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 title</a:t>
            </a: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14781" y="5801517"/>
            <a:ext cx="1080120" cy="95949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5589" y="6454898"/>
            <a:ext cx="1433617" cy="308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9444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Title Accent Color 1">
    <p:bg>
      <p:bgPr>
        <a:solidFill>
          <a:srgbClr val="E449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8" y="2125662"/>
            <a:ext cx="11887200" cy="1181862"/>
          </a:xfrm>
          <a:noFill/>
        </p:spPr>
        <p:txBody>
          <a:bodyPr tIns="91440" bIns="91440" anchor="t" anchorCtr="0">
            <a:spAutoFit/>
          </a:bodyPr>
          <a:lstStyle>
            <a:lvl1pPr>
              <a:defRPr sz="7200" spc="-100" baseline="0">
                <a:gradFill>
                  <a:gsLst>
                    <a:gs pos="100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14781" y="5801517"/>
            <a:ext cx="1080120" cy="95949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5589" y="6454898"/>
            <a:ext cx="1433617" cy="308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9351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Right Photo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9" y="2740132"/>
            <a:ext cx="4892040" cy="1514261"/>
          </a:xfrm>
        </p:spPr>
        <p:txBody>
          <a:bodyPr wrap="square" anchor="ctr">
            <a:spAutoFit/>
          </a:bodyPr>
          <a:lstStyle>
            <a:lvl1pPr>
              <a:defRPr sz="480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Square photo layout</a:t>
            </a:r>
          </a:p>
        </p:txBody>
      </p:sp>
      <p:sp>
        <p:nvSpPr>
          <p:cNvPr id="6" name="Picture Placeholder 4"/>
          <p:cNvSpPr>
            <a:spLocks noGrp="1" noChangeAspect="1"/>
          </p:cNvSpPr>
          <p:nvPr>
            <p:ph type="pic" sz="quarter" idx="10"/>
          </p:nvPr>
        </p:nvSpPr>
        <p:spPr bwMode="ltGray">
          <a:xfrm>
            <a:off x="5441315" y="0"/>
            <a:ext cx="6995160" cy="6992587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 tIns="548640" anchor="ctr" anchorCtr="0">
            <a:noAutofit/>
          </a:bodyPr>
          <a:lstStyle>
            <a:lvl1pPr marL="0" indent="0" algn="ctr">
              <a:buNone/>
              <a:defRPr sz="1600" b="1" cap="none" baseline="0">
                <a:gradFill>
                  <a:gsLst>
                    <a:gs pos="0">
                      <a:srgbClr val="FFFFFF"/>
                    </a:gs>
                    <a:gs pos="27000">
                      <a:srgbClr val="FFFFFF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5589" y="5801518"/>
            <a:ext cx="1076320" cy="956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358242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pos="3427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1556723"/>
      </p:ext>
    </p:extLst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en-US" dirty="0"/>
              <a:t>Slide for developer code</a:t>
            </a:r>
          </a:p>
        </p:txBody>
      </p:sp>
      <p:sp>
        <p:nvSpPr>
          <p:cNvPr id="3" name="Rectangle 2"/>
          <p:cNvSpPr/>
          <p:nvPr userDrawn="1"/>
        </p:nvSpPr>
        <p:spPr bwMode="hidden">
          <a:xfrm>
            <a:off x="1" y="1212849"/>
            <a:ext cx="12436475" cy="5781676"/>
          </a:xfrm>
          <a:prstGeom prst="rect">
            <a:avLst/>
          </a:prstGeom>
          <a:solidFill>
            <a:srgbClr val="FFFFFF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6639" tIns="46639" rIns="46639" bIns="4663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638" y="1221157"/>
            <a:ext cx="11887199" cy="1995931"/>
          </a:xfrm>
        </p:spPr>
        <p:txBody>
          <a:bodyPr/>
          <a:lstStyle>
            <a:lvl1pPr marL="0" indent="0">
              <a:buNone/>
              <a:defRPr sz="3300"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9962453"/>
      </p:ext>
    </p:extLst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Pr>
        <a:solidFill>
          <a:schemeClr val="tx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274639" y="6220609"/>
            <a:ext cx="4572000" cy="477054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182880" tIns="182880" rIns="182880" bIns="182880" numCol="1" anchor="t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457200" y="479425"/>
            <a:ext cx="1483418" cy="31089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50685" y="400918"/>
            <a:ext cx="1807430" cy="18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0691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4639" y="295274"/>
            <a:ext cx="11889564" cy="917575"/>
          </a:xfrm>
          <a:prstGeom prst="rect">
            <a:avLst/>
          </a:prstGeom>
        </p:spPr>
        <p:txBody>
          <a:bodyPr vert="horz" wrap="square" lIns="146304" tIns="91440" rIns="146304" bIns="9144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274640" y="1212851"/>
            <a:ext cx="11887198" cy="2308324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842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21" r:id="rId1"/>
    <p:sldLayoutId id="2147484556" r:id="rId2"/>
    <p:sldLayoutId id="2147484240" r:id="rId3"/>
    <p:sldLayoutId id="2147484241" r:id="rId4"/>
    <p:sldLayoutId id="2147484474" r:id="rId5"/>
    <p:sldLayoutId id="2147484245" r:id="rId6"/>
    <p:sldLayoutId id="2147484247" r:id="rId7"/>
    <p:sldLayoutId id="2147484559" r:id="rId8"/>
    <p:sldLayoutId id="2147484560" r:id="rId9"/>
    <p:sldLayoutId id="2147484561" r:id="rId10"/>
    <p:sldLayoutId id="2147484463" r:id="rId11"/>
    <p:sldLayoutId id="2147484256" r:id="rId12"/>
    <p:sldLayoutId id="2147484260" r:id="rId13"/>
    <p:sldLayoutId id="2147484299" r:id="rId14"/>
  </p:sldLayoutIdLst>
  <p:transition>
    <p:fade/>
  </p:transition>
  <p:txStyles>
    <p:titleStyle>
      <a:lvl1pPr algn="l" defTabSz="932742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02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3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j-lt"/>
          <a:ea typeface="+mn-ea"/>
          <a:cs typeface="+mn-cs"/>
        </a:defRPr>
      </a:lvl1pPr>
      <a:lvl2pPr marL="4572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858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9144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2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1430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2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187">
          <p15:clr>
            <a:srgbClr val="5ACBF0"/>
          </p15:clr>
        </p15:guide>
        <p15:guide id="2" pos="173">
          <p15:clr>
            <a:srgbClr val="5ACBF0"/>
          </p15:clr>
        </p15:guide>
        <p15:guide id="3" pos="749">
          <p15:clr>
            <a:srgbClr val="5ACBF0"/>
          </p15:clr>
        </p15:guide>
        <p15:guide id="4" pos="1325">
          <p15:clr>
            <a:srgbClr val="5ACBF0"/>
          </p15:clr>
        </p15:guide>
        <p15:guide id="5" pos="1901">
          <p15:clr>
            <a:srgbClr val="5ACBF0"/>
          </p15:clr>
        </p15:guide>
        <p15:guide id="6" pos="2477">
          <p15:clr>
            <a:srgbClr val="5ACBF0"/>
          </p15:clr>
        </p15:guide>
        <p15:guide id="7" pos="3053">
          <p15:clr>
            <a:srgbClr val="5ACBF0"/>
          </p15:clr>
        </p15:guide>
        <p15:guide id="8" pos="3629">
          <p15:clr>
            <a:srgbClr val="5ACBF0"/>
          </p15:clr>
        </p15:guide>
        <p15:guide id="9" pos="4205">
          <p15:clr>
            <a:srgbClr val="5ACBF0"/>
          </p15:clr>
        </p15:guide>
        <p15:guide id="10" pos="4781">
          <p15:clr>
            <a:srgbClr val="5ACBF0"/>
          </p15:clr>
        </p15:guide>
        <p15:guide id="11" pos="5357">
          <p15:clr>
            <a:srgbClr val="5ACBF0"/>
          </p15:clr>
        </p15:guide>
        <p15:guide id="12" pos="5933">
          <p15:clr>
            <a:srgbClr val="5ACBF0"/>
          </p15:clr>
        </p15:guide>
        <p15:guide id="13" pos="6509">
          <p15:clr>
            <a:srgbClr val="5ACBF0"/>
          </p15:clr>
        </p15:guide>
        <p15:guide id="14" pos="7085">
          <p15:clr>
            <a:srgbClr val="5ACBF0"/>
          </p15:clr>
        </p15:guide>
        <p15:guide id="15" pos="7661">
          <p15:clr>
            <a:srgbClr val="5ACBF0"/>
          </p15:clr>
        </p15:guide>
        <p15:guide id="16" pos="288">
          <p15:clr>
            <a:srgbClr val="C35EA4"/>
          </p15:clr>
        </p15:guide>
        <p15:guide id="17" pos="7546">
          <p15:clr>
            <a:srgbClr val="C35EA4"/>
          </p15:clr>
        </p15:guide>
        <p15:guide id="18" orient="horz" pos="763">
          <p15:clr>
            <a:srgbClr val="5ACBF0"/>
          </p15:clr>
        </p15:guide>
        <p15:guide id="19" orient="horz" pos="1339">
          <p15:clr>
            <a:srgbClr val="5ACBF0"/>
          </p15:clr>
        </p15:guide>
        <p15:guide id="20" orient="horz" pos="1915">
          <p15:clr>
            <a:srgbClr val="5ACBF0"/>
          </p15:clr>
        </p15:guide>
        <p15:guide id="21" orient="horz" pos="2491">
          <p15:clr>
            <a:srgbClr val="5ACBF0"/>
          </p15:clr>
        </p15:guide>
        <p15:guide id="22" orient="horz" pos="3067">
          <p15:clr>
            <a:srgbClr val="5ACBF0"/>
          </p15:clr>
        </p15:guide>
        <p15:guide id="23" orient="horz" pos="3643">
          <p15:clr>
            <a:srgbClr val="5ACBF0"/>
          </p15:clr>
        </p15:guide>
        <p15:guide id="24" orient="horz" pos="4219">
          <p15:clr>
            <a:srgbClr val="5ACBF0"/>
          </p15:clr>
        </p15:guide>
        <p15:guide id="25" orient="horz" pos="302">
          <p15:clr>
            <a:srgbClr val="C35EA4"/>
          </p15:clr>
        </p15:guide>
        <p15:guide id="26" orient="horz" pos="4104">
          <p15:clr>
            <a:srgbClr val="C35E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6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12" Type="http://schemas.openxmlformats.org/officeDocument/2006/relationships/image" Target="../media/image25.png"/><Relationship Id="rId2" Type="http://schemas.openxmlformats.org/officeDocument/2006/relationships/image" Target="../media/image15.png&amp;ehk=0jsCW9UPiNFbU1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openxmlformats.org/officeDocument/2006/relationships/image" Target="../media/image18.png"/><Relationship Id="rId10" Type="http://schemas.openxmlformats.org/officeDocument/2006/relationships/image" Target="../media/image23.png"/><Relationship Id="rId4" Type="http://schemas.openxmlformats.org/officeDocument/2006/relationships/image" Target="../media/image17.svg"/><Relationship Id="rId9" Type="http://schemas.openxmlformats.org/officeDocument/2006/relationships/image" Target="../media/image22.png"/><Relationship Id="rId14" Type="http://schemas.openxmlformats.org/officeDocument/2006/relationships/image" Target="../media/image27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8.jpe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12" Type="http://schemas.openxmlformats.org/officeDocument/2006/relationships/image" Target="../media/image25.png"/><Relationship Id="rId2" Type="http://schemas.openxmlformats.org/officeDocument/2006/relationships/image" Target="../media/image15.png&amp;ehk=0jsCW9UPiNFbU1"/><Relationship Id="rId16" Type="http://schemas.openxmlformats.org/officeDocument/2006/relationships/image" Target="../media/image2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openxmlformats.org/officeDocument/2006/relationships/image" Target="../media/image18.png"/><Relationship Id="rId15" Type="http://schemas.openxmlformats.org/officeDocument/2006/relationships/image" Target="../media/image27.png"/><Relationship Id="rId10" Type="http://schemas.openxmlformats.org/officeDocument/2006/relationships/image" Target="../media/image23.png"/><Relationship Id="rId4" Type="http://schemas.openxmlformats.org/officeDocument/2006/relationships/image" Target="../media/image17.svg"/><Relationship Id="rId9" Type="http://schemas.openxmlformats.org/officeDocument/2006/relationships/image" Target="../media/image22.png"/><Relationship Id="rId14" Type="http://schemas.openxmlformats.org/officeDocument/2006/relationships/image" Target="../media/image26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5.png"/><Relationship Id="rId3" Type="http://schemas.openxmlformats.org/officeDocument/2006/relationships/image" Target="../media/image15.png&amp;ehk=0jsCW9UPiNFbU1"/><Relationship Id="rId7" Type="http://schemas.openxmlformats.org/officeDocument/2006/relationships/image" Target="../media/image19.png"/><Relationship Id="rId12" Type="http://schemas.openxmlformats.org/officeDocument/2006/relationships/image" Target="../media/image24.png"/><Relationship Id="rId17" Type="http://schemas.openxmlformats.org/officeDocument/2006/relationships/image" Target="../media/image30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5" Type="http://schemas.openxmlformats.org/officeDocument/2006/relationships/image" Target="../media/image17.svg"/><Relationship Id="rId15" Type="http://schemas.openxmlformats.org/officeDocument/2006/relationships/image" Target="../media/image26.png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Relationship Id="rId14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1.e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uis.ai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1.emf"/><Relationship Id="rId4" Type="http://schemas.openxmlformats.org/officeDocument/2006/relationships/image" Target="../media/image12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azure.microsoft.com/en-us/services/cognitive-services/" TargetMode="Externa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1.png"/><Relationship Id="rId5" Type="http://schemas.openxmlformats.org/officeDocument/2006/relationships/hyperlink" Target="https://developer.microsoft.com/en-us/Cortana/dashboard" TargetMode="External"/><Relationship Id="rId4" Type="http://schemas.openxmlformats.org/officeDocument/2006/relationships/image" Target="../media/image11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github.com/microsoft/BotBuilder" TargetMode="External"/><Relationship Id="rId7" Type="http://schemas.openxmlformats.org/officeDocument/2006/relationships/hyperlink" Target="https://developer.microsoft.com/en-us/Cortana" TargetMode="External"/><Relationship Id="rId2" Type="http://schemas.openxmlformats.org/officeDocument/2006/relationships/hyperlink" Target="https://dev.botframework.com/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azure.microsoft.com/en-us/services/cognitive-services/" TargetMode="External"/><Relationship Id="rId5" Type="http://schemas.openxmlformats.org/officeDocument/2006/relationships/hyperlink" Target="https://www.luis.ai/" TargetMode="External"/><Relationship Id="rId4" Type="http://schemas.openxmlformats.org/officeDocument/2006/relationships/hyperlink" Target="https://github.com/Microsoft/BotBuilder-Samples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1844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/>
          <p:cNvSpPr>
            <a:spLocks noGrp="1"/>
          </p:cNvSpPr>
          <p:nvPr>
            <p:ph type="title"/>
          </p:nvPr>
        </p:nvSpPr>
        <p:spPr>
          <a:xfrm>
            <a:off x="282033" y="2849190"/>
            <a:ext cx="8531750" cy="964704"/>
          </a:xfrm>
        </p:spPr>
        <p:txBody>
          <a:bodyPr/>
          <a:lstStyle/>
          <a:p>
            <a:r>
              <a:rPr lang="sl-SI" sz="4800" dirty="0"/>
              <a:t>Dialog s hišo</a:t>
            </a:r>
            <a:br>
              <a:rPr lang="sl-SI" sz="4800" dirty="0"/>
            </a:br>
            <a:r>
              <a:rPr lang="sl-SI" sz="2800" dirty="0"/>
              <a:t>(ali kdo je tu nor?)</a:t>
            </a:r>
            <a:endParaRPr lang="en-US" sz="4800" dirty="0"/>
          </a:p>
        </p:txBody>
      </p:sp>
      <p:sp>
        <p:nvSpPr>
          <p:cNvPr id="3" name="Text Placeholder 4"/>
          <p:cNvSpPr>
            <a:spLocks noGrp="1"/>
          </p:cNvSpPr>
          <p:nvPr>
            <p:ph type="body" sz="quarter" idx="14"/>
          </p:nvPr>
        </p:nvSpPr>
        <p:spPr>
          <a:xfrm>
            <a:off x="1681819" y="4039867"/>
            <a:ext cx="6696658" cy="1828800"/>
          </a:xfrm>
        </p:spPr>
        <p:txBody>
          <a:bodyPr/>
          <a:lstStyle/>
          <a:p>
            <a:r>
              <a:rPr lang="sl-SI" dirty="0"/>
              <a:t>Andrej Tozon</a:t>
            </a:r>
            <a:endParaRPr lang="en-US" dirty="0"/>
          </a:p>
          <a:p>
            <a:r>
              <a:rPr lang="sl-SI" sz="2800" dirty="0"/>
              <a:t>ANT Andrej Tozon </a:t>
            </a:r>
            <a:r>
              <a:rPr lang="sl-SI" sz="2800" dirty="0" err="1"/>
              <a:t>s.p</a:t>
            </a:r>
            <a:r>
              <a:rPr lang="sl-SI" sz="2800" dirty="0"/>
              <a:t>.</a:t>
            </a:r>
            <a:r>
              <a:rPr lang="en-US" sz="2800" dirty="0"/>
              <a:t>, Ljubljana</a:t>
            </a:r>
            <a:br>
              <a:rPr lang="sl-SI" dirty="0"/>
            </a:br>
            <a:r>
              <a:rPr lang="sl-SI" sz="2400" dirty="0"/>
              <a:t>@</a:t>
            </a:r>
            <a:r>
              <a:rPr lang="sl-SI" sz="2400" dirty="0" err="1"/>
              <a:t>andrejt</a:t>
            </a:r>
            <a:r>
              <a:rPr lang="sl-SI" sz="2400" dirty="0"/>
              <a:t> </a:t>
            </a:r>
            <a:r>
              <a:rPr lang="en-US" sz="2400" dirty="0"/>
              <a:t>| andrej@tozon.info | www.tozon.info</a:t>
            </a:r>
          </a:p>
          <a:p>
            <a:r>
              <a:rPr lang="en-US" sz="2400" dirty="0"/>
              <a:t>Microsoft MVP: Windows development</a:t>
            </a:r>
            <a:endParaRPr lang="en-US" dirty="0"/>
          </a:p>
        </p:txBody>
      </p:sp>
      <p:pic>
        <p:nvPicPr>
          <p:cNvPr id="4" name="Picture 3" descr="http://cancel.si/images/predavatelji/Andrej-Tozo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033" y="4238137"/>
            <a:ext cx="1399786" cy="1399789"/>
          </a:xfrm>
          <a:custGeom>
            <a:avLst/>
            <a:gdLst>
              <a:gd name="connsiteX0" fmla="*/ 457201 w 914400"/>
              <a:gd name="connsiteY0" fmla="*/ 0 h 914401"/>
              <a:gd name="connsiteX1" fmla="*/ 905114 w 914400"/>
              <a:gd name="connsiteY1" fmla="*/ 365059 h 914401"/>
              <a:gd name="connsiteX2" fmla="*/ 914400 w 914400"/>
              <a:gd name="connsiteY2" fmla="*/ 457181 h 914401"/>
              <a:gd name="connsiteX3" fmla="*/ 914400 w 914400"/>
              <a:gd name="connsiteY3" fmla="*/ 457221 h 914401"/>
              <a:gd name="connsiteX4" fmla="*/ 905114 w 914400"/>
              <a:gd name="connsiteY4" fmla="*/ 549343 h 914401"/>
              <a:gd name="connsiteX5" fmla="*/ 549343 w 914400"/>
              <a:gd name="connsiteY5" fmla="*/ 905113 h 914401"/>
              <a:gd name="connsiteX6" fmla="*/ 457211 w 914400"/>
              <a:gd name="connsiteY6" fmla="*/ 914401 h 914401"/>
              <a:gd name="connsiteX7" fmla="*/ 457191 w 914400"/>
              <a:gd name="connsiteY7" fmla="*/ 914401 h 914401"/>
              <a:gd name="connsiteX8" fmla="*/ 365059 w 914400"/>
              <a:gd name="connsiteY8" fmla="*/ 905113 h 914401"/>
              <a:gd name="connsiteX9" fmla="*/ 0 w 914400"/>
              <a:gd name="connsiteY9" fmla="*/ 457201 h 914401"/>
              <a:gd name="connsiteX10" fmla="*/ 457201 w 914400"/>
              <a:gd name="connsiteY10" fmla="*/ 0 h 9144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4400" h="914401">
                <a:moveTo>
                  <a:pt x="457201" y="0"/>
                </a:moveTo>
                <a:cubicBezTo>
                  <a:pt x="678143" y="0"/>
                  <a:pt x="862481" y="156720"/>
                  <a:pt x="905114" y="365059"/>
                </a:cubicBezTo>
                <a:lnTo>
                  <a:pt x="914400" y="457181"/>
                </a:lnTo>
                <a:lnTo>
                  <a:pt x="914400" y="457221"/>
                </a:lnTo>
                <a:lnTo>
                  <a:pt x="905114" y="549343"/>
                </a:lnTo>
                <a:cubicBezTo>
                  <a:pt x="868572" y="727919"/>
                  <a:pt x="727919" y="868571"/>
                  <a:pt x="549343" y="905113"/>
                </a:cubicBezTo>
                <a:lnTo>
                  <a:pt x="457211" y="914401"/>
                </a:lnTo>
                <a:lnTo>
                  <a:pt x="457191" y="914401"/>
                </a:lnTo>
                <a:lnTo>
                  <a:pt x="365059" y="905113"/>
                </a:lnTo>
                <a:cubicBezTo>
                  <a:pt x="156721" y="862481"/>
                  <a:pt x="0" y="678143"/>
                  <a:pt x="0" y="457201"/>
                </a:cubicBezTo>
                <a:cubicBezTo>
                  <a:pt x="0" y="204696"/>
                  <a:pt x="204696" y="0"/>
                  <a:pt x="457201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7609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573" y="1120998"/>
            <a:ext cx="4608512" cy="5106384"/>
          </a:xfrm>
          <a:prstGeom prst="rect">
            <a:avLst/>
          </a:prstGeom>
        </p:spPr>
      </p:pic>
      <p:cxnSp>
        <p:nvCxnSpPr>
          <p:cNvPr id="8" name="Straight Connector 7"/>
          <p:cNvCxnSpPr/>
          <p:nvPr/>
        </p:nvCxnSpPr>
        <p:spPr>
          <a:xfrm>
            <a:off x="601613" y="4649390"/>
            <a:ext cx="3960440" cy="0"/>
          </a:xfrm>
          <a:prstGeom prst="line">
            <a:avLst/>
          </a:prstGeom>
          <a:ln w="92075">
            <a:solidFill>
              <a:schemeClr val="bg2">
                <a:lumMod val="10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>
            <a:cxnSpLocks/>
          </p:cNvCxnSpPr>
          <p:nvPr/>
        </p:nvCxnSpPr>
        <p:spPr>
          <a:xfrm>
            <a:off x="529605" y="2895756"/>
            <a:ext cx="4032448" cy="0"/>
          </a:xfrm>
          <a:prstGeom prst="line">
            <a:avLst/>
          </a:prstGeom>
          <a:ln w="92075">
            <a:solidFill>
              <a:schemeClr val="bg2">
                <a:lumMod val="10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>
            <a:cxnSpLocks/>
          </p:cNvCxnSpPr>
          <p:nvPr/>
        </p:nvCxnSpPr>
        <p:spPr>
          <a:xfrm flipV="1">
            <a:off x="2545829" y="2895756"/>
            <a:ext cx="0" cy="1753634"/>
          </a:xfrm>
          <a:prstGeom prst="line">
            <a:avLst/>
          </a:prstGeom>
          <a:ln w="92075">
            <a:solidFill>
              <a:schemeClr val="bg2">
                <a:lumMod val="10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cxnSpLocks/>
          </p:cNvCxnSpPr>
          <p:nvPr/>
        </p:nvCxnSpPr>
        <p:spPr>
          <a:xfrm flipV="1">
            <a:off x="2252938" y="4649390"/>
            <a:ext cx="0" cy="1512168"/>
          </a:xfrm>
          <a:prstGeom prst="line">
            <a:avLst/>
          </a:prstGeom>
          <a:ln w="92075">
            <a:solidFill>
              <a:schemeClr val="bg2">
                <a:lumMod val="10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>
            <a:cxnSpLocks/>
          </p:cNvCxnSpPr>
          <p:nvPr/>
        </p:nvCxnSpPr>
        <p:spPr>
          <a:xfrm flipV="1">
            <a:off x="3752530" y="4649390"/>
            <a:ext cx="0" cy="1512168"/>
          </a:xfrm>
          <a:prstGeom prst="line">
            <a:avLst/>
          </a:prstGeom>
          <a:ln w="92075">
            <a:solidFill>
              <a:schemeClr val="bg2">
                <a:lumMod val="10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>
            <a:cxnSpLocks/>
          </p:cNvCxnSpPr>
          <p:nvPr/>
        </p:nvCxnSpPr>
        <p:spPr>
          <a:xfrm flipV="1">
            <a:off x="3136208" y="5441478"/>
            <a:ext cx="0" cy="648072"/>
          </a:xfrm>
          <a:prstGeom prst="line">
            <a:avLst/>
          </a:prstGeom>
          <a:ln w="53975">
            <a:solidFill>
              <a:schemeClr val="bg2">
                <a:lumMod val="7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2" name="Graphic 41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27957" y="2842076"/>
            <a:ext cx="618356" cy="618356"/>
          </a:xfrm>
          <a:prstGeom prst="rect">
            <a:avLst/>
          </a:prstGeom>
        </p:spPr>
      </p:pic>
      <p:pic>
        <p:nvPicPr>
          <p:cNvPr id="43" name="Graphic 4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232063" y="2842015"/>
            <a:ext cx="618356" cy="618356"/>
          </a:xfrm>
          <a:prstGeom prst="rect">
            <a:avLst/>
          </a:prstGeom>
        </p:spPr>
      </p:pic>
      <p:pic>
        <p:nvPicPr>
          <p:cNvPr id="44" name="Graphic 43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834236" y="4591373"/>
            <a:ext cx="618356" cy="618356"/>
          </a:xfrm>
          <a:prstGeom prst="rect">
            <a:avLst/>
          </a:prstGeom>
        </p:spPr>
      </p:pic>
      <p:pic>
        <p:nvPicPr>
          <p:cNvPr id="45" name="Graphic 44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02011" y="4599076"/>
            <a:ext cx="618356" cy="618356"/>
          </a:xfrm>
          <a:prstGeom prst="rect">
            <a:avLst/>
          </a:prstGeom>
        </p:spPr>
      </p:pic>
      <p:pic>
        <p:nvPicPr>
          <p:cNvPr id="46" name="Graphic 45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18834" y="4594764"/>
            <a:ext cx="618356" cy="618356"/>
          </a:xfrm>
          <a:prstGeom prst="rect">
            <a:avLst/>
          </a:prstGeom>
        </p:spPr>
      </p:pic>
      <p:pic>
        <p:nvPicPr>
          <p:cNvPr id="47" name="Graphic 46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230301" y="1118799"/>
            <a:ext cx="618356" cy="618356"/>
          </a:xfrm>
          <a:prstGeom prst="rect">
            <a:avLst/>
          </a:prstGeom>
        </p:spPr>
      </p:pic>
      <p:cxnSp>
        <p:nvCxnSpPr>
          <p:cNvPr id="48" name="Straight Connector 47"/>
          <p:cNvCxnSpPr>
            <a:cxnSpLocks/>
          </p:cNvCxnSpPr>
          <p:nvPr/>
        </p:nvCxnSpPr>
        <p:spPr>
          <a:xfrm>
            <a:off x="609599" y="2871202"/>
            <a:ext cx="3852000" cy="0"/>
          </a:xfrm>
          <a:prstGeom prst="line">
            <a:avLst/>
          </a:prstGeom>
          <a:ln w="50800">
            <a:solidFill>
              <a:srgbClr val="FF0000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>
            <a:cxnSpLocks/>
          </p:cNvCxnSpPr>
          <p:nvPr/>
        </p:nvCxnSpPr>
        <p:spPr>
          <a:xfrm>
            <a:off x="632093" y="4627938"/>
            <a:ext cx="3862800" cy="0"/>
          </a:xfrm>
          <a:prstGeom prst="line">
            <a:avLst/>
          </a:prstGeom>
          <a:ln w="50800">
            <a:solidFill>
              <a:srgbClr val="FF0000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>
            <a:cxnSpLocks/>
          </p:cNvCxnSpPr>
          <p:nvPr/>
        </p:nvCxnSpPr>
        <p:spPr>
          <a:xfrm>
            <a:off x="632001" y="6167906"/>
            <a:ext cx="3862800" cy="0"/>
          </a:xfrm>
          <a:prstGeom prst="line">
            <a:avLst/>
          </a:prstGeom>
          <a:ln w="50800">
            <a:solidFill>
              <a:srgbClr val="FF0000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>
            <a:cxnSpLocks/>
          </p:cNvCxnSpPr>
          <p:nvPr/>
        </p:nvCxnSpPr>
        <p:spPr>
          <a:xfrm flipV="1">
            <a:off x="2545829" y="3823146"/>
            <a:ext cx="0" cy="779388"/>
          </a:xfrm>
          <a:prstGeom prst="line">
            <a:avLst/>
          </a:prstGeom>
          <a:ln w="92075">
            <a:solidFill>
              <a:schemeClr val="bg2">
                <a:lumMod val="7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>
            <a:cxnSpLocks/>
          </p:cNvCxnSpPr>
          <p:nvPr/>
        </p:nvCxnSpPr>
        <p:spPr>
          <a:xfrm flipV="1">
            <a:off x="2252938" y="5363120"/>
            <a:ext cx="0" cy="779388"/>
          </a:xfrm>
          <a:prstGeom prst="line">
            <a:avLst/>
          </a:prstGeom>
          <a:ln w="92075">
            <a:solidFill>
              <a:schemeClr val="bg2">
                <a:lumMod val="7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cxnSpLocks/>
          </p:cNvCxnSpPr>
          <p:nvPr/>
        </p:nvCxnSpPr>
        <p:spPr>
          <a:xfrm flipV="1">
            <a:off x="3752530" y="5363120"/>
            <a:ext cx="0" cy="779388"/>
          </a:xfrm>
          <a:prstGeom prst="line">
            <a:avLst/>
          </a:prstGeom>
          <a:ln w="92075">
            <a:solidFill>
              <a:schemeClr val="bg2">
                <a:lumMod val="7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35"/>
          <p:cNvSpPr/>
          <p:nvPr/>
        </p:nvSpPr>
        <p:spPr bwMode="auto">
          <a:xfrm>
            <a:off x="2735910" y="5277334"/>
            <a:ext cx="563488" cy="901581"/>
          </a:xfrm>
          <a:prstGeom prst="rect">
            <a:avLst/>
          </a:prstGeom>
          <a:noFill/>
          <a:ln w="88900">
            <a:solidFill>
              <a:schemeClr val="bg2">
                <a:lumMod val="10000"/>
              </a:schemeClr>
            </a:solidFill>
            <a:miter lim="800000"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sl-SI" sz="24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pic>
        <p:nvPicPr>
          <p:cNvPr id="67" name="Picture 6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2940" y="4409173"/>
            <a:ext cx="166117" cy="166117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7515" y="5941887"/>
            <a:ext cx="166117" cy="166117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7515" y="2643407"/>
            <a:ext cx="166117" cy="166117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26755" y="3572435"/>
            <a:ext cx="609600" cy="609600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2307" y="3569821"/>
            <a:ext cx="609600" cy="609600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2307" y="5211568"/>
            <a:ext cx="609600" cy="609600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30799" y="1713444"/>
            <a:ext cx="609600" cy="609600"/>
          </a:xfrm>
          <a:prstGeom prst="rect">
            <a:avLst/>
          </a:prstGeom>
        </p:spPr>
      </p:pic>
      <p:cxnSp>
        <p:nvCxnSpPr>
          <p:cNvPr id="76" name="Straight Connector 75"/>
          <p:cNvCxnSpPr>
            <a:cxnSpLocks/>
          </p:cNvCxnSpPr>
          <p:nvPr/>
        </p:nvCxnSpPr>
        <p:spPr>
          <a:xfrm>
            <a:off x="4565228" y="6178733"/>
            <a:ext cx="6336704" cy="0"/>
          </a:xfrm>
          <a:prstGeom prst="line">
            <a:avLst/>
          </a:prstGeom>
          <a:ln w="92075">
            <a:solidFill>
              <a:srgbClr val="00B050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4" name="Picture 8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24247" y="5753207"/>
            <a:ext cx="377359" cy="377359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524573" y="5752726"/>
            <a:ext cx="377359" cy="377359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75690" y="5752726"/>
            <a:ext cx="377359" cy="377359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13781" y="4058332"/>
            <a:ext cx="231018" cy="231018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05444" y="4058332"/>
            <a:ext cx="231018" cy="231018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15295" y="2219078"/>
            <a:ext cx="231018" cy="231018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10863" y="5497106"/>
            <a:ext cx="231018" cy="231018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54839" y="5491602"/>
            <a:ext cx="231018" cy="231018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70000" y="5491602"/>
            <a:ext cx="231018" cy="231018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908225" y="4021441"/>
            <a:ext cx="304800" cy="304800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35748" y="5441478"/>
            <a:ext cx="304800" cy="304800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35637" y="4002323"/>
            <a:ext cx="304800" cy="304800"/>
          </a:xfrm>
          <a:prstGeom prst="rect">
            <a:avLst/>
          </a:prstGeom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89636" y="2182027"/>
            <a:ext cx="304800" cy="304800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643400" y="1669498"/>
            <a:ext cx="525026" cy="525026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16200000" flipV="1">
            <a:off x="2257565" y="3492625"/>
            <a:ext cx="292669" cy="292669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16200000" flipV="1">
            <a:off x="1967446" y="5004793"/>
            <a:ext cx="292669" cy="292669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5400000" flipV="1">
            <a:off x="2536204" y="3500924"/>
            <a:ext cx="292669" cy="292669"/>
          </a:xfrm>
          <a:prstGeom prst="rect">
            <a:avLst/>
          </a:prstGeom>
        </p:spPr>
      </p:pic>
      <p:pic>
        <p:nvPicPr>
          <p:cNvPr id="105" name="Picture 10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5400000" flipV="1">
            <a:off x="2245762" y="5010297"/>
            <a:ext cx="292669" cy="292669"/>
          </a:xfrm>
          <a:prstGeom prst="rect">
            <a:avLst/>
          </a:prstGeom>
        </p:spPr>
      </p:pic>
      <p:pic>
        <p:nvPicPr>
          <p:cNvPr id="106" name="Picture 10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5400000" flipV="1">
            <a:off x="3746408" y="5013238"/>
            <a:ext cx="292669" cy="292669"/>
          </a:xfrm>
          <a:prstGeom prst="rect">
            <a:avLst/>
          </a:prstGeom>
        </p:spPr>
      </p:pic>
      <p:pic>
        <p:nvPicPr>
          <p:cNvPr id="107" name="Picture 10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13280316" flipV="1">
            <a:off x="3194102" y="1873031"/>
            <a:ext cx="292669" cy="292669"/>
          </a:xfrm>
          <a:prstGeom prst="rect">
            <a:avLst/>
          </a:prstGeom>
        </p:spPr>
      </p:pic>
      <p:pic>
        <p:nvPicPr>
          <p:cNvPr id="108" name="Picture 10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5400000" flipV="1">
            <a:off x="4517569" y="5014849"/>
            <a:ext cx="292669" cy="292669"/>
          </a:xfrm>
          <a:prstGeom prst="rect">
            <a:avLst/>
          </a:prstGeom>
        </p:spPr>
      </p:pic>
      <p:pic>
        <p:nvPicPr>
          <p:cNvPr id="110" name="Picture 10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flipH="1">
            <a:off x="4520666" y="3874621"/>
            <a:ext cx="520824" cy="520824"/>
          </a:xfrm>
          <a:prstGeom prst="rect">
            <a:avLst/>
          </a:prstGeom>
        </p:spPr>
      </p:pic>
      <p:sp>
        <p:nvSpPr>
          <p:cNvPr id="112" name="Freeform 70"/>
          <p:cNvSpPr/>
          <p:nvPr/>
        </p:nvSpPr>
        <p:spPr>
          <a:xfrm>
            <a:off x="6053829" y="336952"/>
            <a:ext cx="3359502" cy="1681292"/>
          </a:xfrm>
          <a:custGeom>
            <a:avLst/>
            <a:gdLst>
              <a:gd name="connsiteX0" fmla="*/ 356686 w 827623"/>
              <a:gd name="connsiteY0" fmla="*/ 0 h 549160"/>
              <a:gd name="connsiteX1" fmla="*/ 511456 w 827623"/>
              <a:gd name="connsiteY1" fmla="*/ 64108 h 549160"/>
              <a:gd name="connsiteX2" fmla="*/ 550831 w 827623"/>
              <a:gd name="connsiteY2" fmla="*/ 122508 h 549160"/>
              <a:gd name="connsiteX3" fmla="*/ 581433 w 827623"/>
              <a:gd name="connsiteY3" fmla="*/ 101570 h 549160"/>
              <a:gd name="connsiteX4" fmla="*/ 627560 w 827623"/>
              <a:gd name="connsiteY4" fmla="*/ 92120 h 549160"/>
              <a:gd name="connsiteX5" fmla="*/ 746064 w 827623"/>
              <a:gd name="connsiteY5" fmla="*/ 212376 h 549160"/>
              <a:gd name="connsiteX6" fmla="*/ 742437 w 827623"/>
              <a:gd name="connsiteY6" fmla="*/ 230608 h 549160"/>
              <a:gd name="connsiteX7" fmla="*/ 778805 w 827623"/>
              <a:gd name="connsiteY7" fmla="*/ 255490 h 549160"/>
              <a:gd name="connsiteX8" fmla="*/ 827623 w 827623"/>
              <a:gd name="connsiteY8" fmla="*/ 375091 h 549160"/>
              <a:gd name="connsiteX9" fmla="*/ 660947 w 827623"/>
              <a:gd name="connsiteY9" fmla="*/ 544232 h 549160"/>
              <a:gd name="connsiteX10" fmla="*/ 660947 w 827623"/>
              <a:gd name="connsiteY10" fmla="*/ 546384 h 549160"/>
              <a:gd name="connsiteX11" fmla="*/ 175466 w 827623"/>
              <a:gd name="connsiteY11" fmla="*/ 546384 h 549160"/>
              <a:gd name="connsiteX12" fmla="*/ 161716 w 827623"/>
              <a:gd name="connsiteY12" fmla="*/ 549160 h 549160"/>
              <a:gd name="connsiteX13" fmla="*/ 0 w 827623"/>
              <a:gd name="connsiteY13" fmla="*/ 387444 h 549160"/>
              <a:gd name="connsiteX14" fmla="*/ 98769 w 827623"/>
              <a:gd name="connsiteY14" fmla="*/ 238437 h 549160"/>
              <a:gd name="connsiteX15" fmla="*/ 140073 w 827623"/>
              <a:gd name="connsiteY15" fmla="*/ 230098 h 549160"/>
              <a:gd name="connsiteX16" fmla="*/ 137808 w 827623"/>
              <a:gd name="connsiteY16" fmla="*/ 218878 h 549160"/>
              <a:gd name="connsiteX17" fmla="*/ 356686 w 827623"/>
              <a:gd name="connsiteY17" fmla="*/ 0 h 549160"/>
              <a:gd name="connsiteX0" fmla="*/ 356686 w 827623"/>
              <a:gd name="connsiteY0" fmla="*/ 0 h 549160"/>
              <a:gd name="connsiteX1" fmla="*/ 511456 w 827623"/>
              <a:gd name="connsiteY1" fmla="*/ 64108 h 549160"/>
              <a:gd name="connsiteX2" fmla="*/ 550831 w 827623"/>
              <a:gd name="connsiteY2" fmla="*/ 122508 h 549160"/>
              <a:gd name="connsiteX3" fmla="*/ 581433 w 827623"/>
              <a:gd name="connsiteY3" fmla="*/ 101570 h 549160"/>
              <a:gd name="connsiteX4" fmla="*/ 627560 w 827623"/>
              <a:gd name="connsiteY4" fmla="*/ 92120 h 549160"/>
              <a:gd name="connsiteX5" fmla="*/ 746064 w 827623"/>
              <a:gd name="connsiteY5" fmla="*/ 212376 h 549160"/>
              <a:gd name="connsiteX6" fmla="*/ 742437 w 827623"/>
              <a:gd name="connsiteY6" fmla="*/ 230608 h 549160"/>
              <a:gd name="connsiteX7" fmla="*/ 778805 w 827623"/>
              <a:gd name="connsiteY7" fmla="*/ 255490 h 549160"/>
              <a:gd name="connsiteX8" fmla="*/ 827623 w 827623"/>
              <a:gd name="connsiteY8" fmla="*/ 375091 h 549160"/>
              <a:gd name="connsiteX9" fmla="*/ 660947 w 827623"/>
              <a:gd name="connsiteY9" fmla="*/ 544232 h 549160"/>
              <a:gd name="connsiteX10" fmla="*/ 660947 w 827623"/>
              <a:gd name="connsiteY10" fmla="*/ 546384 h 549160"/>
              <a:gd name="connsiteX11" fmla="*/ 161716 w 827623"/>
              <a:gd name="connsiteY11" fmla="*/ 549160 h 549160"/>
              <a:gd name="connsiteX12" fmla="*/ 0 w 827623"/>
              <a:gd name="connsiteY12" fmla="*/ 387444 h 549160"/>
              <a:gd name="connsiteX13" fmla="*/ 98769 w 827623"/>
              <a:gd name="connsiteY13" fmla="*/ 238437 h 549160"/>
              <a:gd name="connsiteX14" fmla="*/ 140073 w 827623"/>
              <a:gd name="connsiteY14" fmla="*/ 230098 h 549160"/>
              <a:gd name="connsiteX15" fmla="*/ 137808 w 827623"/>
              <a:gd name="connsiteY15" fmla="*/ 218878 h 549160"/>
              <a:gd name="connsiteX16" fmla="*/ 356686 w 827623"/>
              <a:gd name="connsiteY16" fmla="*/ 0 h 549160"/>
              <a:gd name="connsiteX0" fmla="*/ 356686 w 827623"/>
              <a:gd name="connsiteY0" fmla="*/ 0 h 549160"/>
              <a:gd name="connsiteX1" fmla="*/ 511456 w 827623"/>
              <a:gd name="connsiteY1" fmla="*/ 64108 h 549160"/>
              <a:gd name="connsiteX2" fmla="*/ 550831 w 827623"/>
              <a:gd name="connsiteY2" fmla="*/ 122508 h 549160"/>
              <a:gd name="connsiteX3" fmla="*/ 581433 w 827623"/>
              <a:gd name="connsiteY3" fmla="*/ 101570 h 549160"/>
              <a:gd name="connsiteX4" fmla="*/ 627560 w 827623"/>
              <a:gd name="connsiteY4" fmla="*/ 92120 h 549160"/>
              <a:gd name="connsiteX5" fmla="*/ 746064 w 827623"/>
              <a:gd name="connsiteY5" fmla="*/ 212376 h 549160"/>
              <a:gd name="connsiteX6" fmla="*/ 742437 w 827623"/>
              <a:gd name="connsiteY6" fmla="*/ 230608 h 549160"/>
              <a:gd name="connsiteX7" fmla="*/ 778805 w 827623"/>
              <a:gd name="connsiteY7" fmla="*/ 255490 h 549160"/>
              <a:gd name="connsiteX8" fmla="*/ 827623 w 827623"/>
              <a:gd name="connsiteY8" fmla="*/ 375091 h 549160"/>
              <a:gd name="connsiteX9" fmla="*/ 660947 w 827623"/>
              <a:gd name="connsiteY9" fmla="*/ 544232 h 549160"/>
              <a:gd name="connsiteX10" fmla="*/ 161716 w 827623"/>
              <a:gd name="connsiteY10" fmla="*/ 549160 h 549160"/>
              <a:gd name="connsiteX11" fmla="*/ 0 w 827623"/>
              <a:gd name="connsiteY11" fmla="*/ 387444 h 549160"/>
              <a:gd name="connsiteX12" fmla="*/ 98769 w 827623"/>
              <a:gd name="connsiteY12" fmla="*/ 238437 h 549160"/>
              <a:gd name="connsiteX13" fmla="*/ 140073 w 827623"/>
              <a:gd name="connsiteY13" fmla="*/ 230098 h 549160"/>
              <a:gd name="connsiteX14" fmla="*/ 137808 w 827623"/>
              <a:gd name="connsiteY14" fmla="*/ 218878 h 549160"/>
              <a:gd name="connsiteX15" fmla="*/ 356686 w 827623"/>
              <a:gd name="connsiteY15" fmla="*/ 0 h 5491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827623" h="549160">
                <a:moveTo>
                  <a:pt x="356686" y="0"/>
                </a:moveTo>
                <a:cubicBezTo>
                  <a:pt x="417127" y="0"/>
                  <a:pt x="471847" y="24499"/>
                  <a:pt x="511456" y="64108"/>
                </a:cubicBezTo>
                <a:lnTo>
                  <a:pt x="550831" y="122508"/>
                </a:lnTo>
                <a:lnTo>
                  <a:pt x="581433" y="101570"/>
                </a:lnTo>
                <a:cubicBezTo>
                  <a:pt x="595611" y="95485"/>
                  <a:pt x="611198" y="92120"/>
                  <a:pt x="627560" y="92120"/>
                </a:cubicBezTo>
                <a:cubicBezTo>
                  <a:pt x="693008" y="92120"/>
                  <a:pt x="746064" y="145960"/>
                  <a:pt x="746064" y="212376"/>
                </a:cubicBezTo>
                <a:lnTo>
                  <a:pt x="742437" y="230608"/>
                </a:lnTo>
                <a:lnTo>
                  <a:pt x="778805" y="255490"/>
                </a:lnTo>
                <a:cubicBezTo>
                  <a:pt x="808967" y="286099"/>
                  <a:pt x="827623" y="328384"/>
                  <a:pt x="827623" y="375091"/>
                </a:cubicBezTo>
                <a:cubicBezTo>
                  <a:pt x="827623" y="468505"/>
                  <a:pt x="753000" y="544232"/>
                  <a:pt x="660947" y="544232"/>
                </a:cubicBezTo>
                <a:lnTo>
                  <a:pt x="161716" y="549160"/>
                </a:lnTo>
                <a:cubicBezTo>
                  <a:pt x="72403" y="549160"/>
                  <a:pt x="0" y="476757"/>
                  <a:pt x="0" y="387444"/>
                </a:cubicBezTo>
                <a:cubicBezTo>
                  <a:pt x="0" y="320459"/>
                  <a:pt x="40727" y="262986"/>
                  <a:pt x="98769" y="238437"/>
                </a:cubicBezTo>
                <a:lnTo>
                  <a:pt x="140073" y="230098"/>
                </a:lnTo>
                <a:lnTo>
                  <a:pt x="137808" y="218878"/>
                </a:lnTo>
                <a:cubicBezTo>
                  <a:pt x="137808" y="97995"/>
                  <a:pt x="235803" y="0"/>
                  <a:pt x="356686" y="0"/>
                </a:cubicBezTo>
                <a:close/>
              </a:path>
            </a:pathLst>
          </a:custGeom>
          <a:gradFill>
            <a:gsLst>
              <a:gs pos="50000">
                <a:srgbClr val="5EB6DA"/>
              </a:gs>
              <a:gs pos="50000">
                <a:srgbClr val="3999C6"/>
              </a:gs>
            </a:gsLst>
            <a:lin ang="8100000" scaled="1"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822960" rtlCol="0" anchor="ctr"/>
          <a:lstStyle>
            <a:defPPr>
              <a:defRPr lang="en-US"/>
            </a:defPPr>
            <a:lvl1pPr marL="0" algn="l" defTabSz="932742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66371" algn="l" defTabSz="932742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32742" algn="l" defTabSz="932742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99113" algn="l" defTabSz="932742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65484" algn="l" defTabSz="932742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331856" algn="l" defTabSz="932742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98226" algn="l" defTabSz="932742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64597" algn="l" defTabSz="932742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730969" algn="l" defTabSz="932742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</a:pPr>
            <a:endParaRPr lang="en-US" sz="3600" spc="-150" dirty="0">
              <a:solidFill>
                <a:srgbClr val="FFFFFF"/>
              </a:solidFill>
              <a:latin typeface="Segoe UI Light"/>
            </a:endParaRPr>
          </a:p>
        </p:txBody>
      </p:sp>
      <p:cxnSp>
        <p:nvCxnSpPr>
          <p:cNvPr id="113" name="Straight Connector 112"/>
          <p:cNvCxnSpPr>
            <a:cxnSpLocks/>
          </p:cNvCxnSpPr>
          <p:nvPr/>
        </p:nvCxnSpPr>
        <p:spPr>
          <a:xfrm flipH="1">
            <a:off x="4810238" y="1871133"/>
            <a:ext cx="1235333" cy="970882"/>
          </a:xfrm>
          <a:prstGeom prst="line">
            <a:avLst/>
          </a:prstGeom>
          <a:ln w="101600">
            <a:solidFill>
              <a:srgbClr val="00B0F0"/>
            </a:solidFill>
            <a:headEnd type="triangl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0" name="Picture 11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592606" y="1490903"/>
            <a:ext cx="882215" cy="882215"/>
          </a:xfrm>
          <a:prstGeom prst="rect">
            <a:avLst/>
          </a:prstGeom>
        </p:spPr>
      </p:pic>
      <p:pic>
        <p:nvPicPr>
          <p:cNvPr id="122" name="Picture 121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1339189" y="1567445"/>
            <a:ext cx="729129" cy="729129"/>
          </a:xfrm>
          <a:prstGeom prst="rect">
            <a:avLst/>
          </a:prstGeom>
        </p:spPr>
      </p:pic>
      <p:cxnSp>
        <p:nvCxnSpPr>
          <p:cNvPr id="123" name="Straight Connector 122"/>
          <p:cNvCxnSpPr>
            <a:cxnSpLocks/>
          </p:cNvCxnSpPr>
          <p:nvPr/>
        </p:nvCxnSpPr>
        <p:spPr>
          <a:xfrm flipH="1" flipV="1">
            <a:off x="9537859" y="1507485"/>
            <a:ext cx="930218" cy="364566"/>
          </a:xfrm>
          <a:prstGeom prst="line">
            <a:avLst/>
          </a:prstGeom>
          <a:ln w="101600">
            <a:solidFill>
              <a:srgbClr val="00B0F0"/>
            </a:solidFill>
            <a:headEnd type="triangl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Straight Connector 125"/>
          <p:cNvCxnSpPr>
            <a:cxnSpLocks/>
          </p:cNvCxnSpPr>
          <p:nvPr/>
        </p:nvCxnSpPr>
        <p:spPr>
          <a:xfrm flipH="1">
            <a:off x="5138117" y="2023533"/>
            <a:ext cx="1059855" cy="1761761"/>
          </a:xfrm>
          <a:prstGeom prst="line">
            <a:avLst/>
          </a:prstGeom>
          <a:ln w="101600">
            <a:solidFill>
              <a:srgbClr val="00B0F0"/>
            </a:solidFill>
            <a:headEnd type="triangl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Connector 127"/>
          <p:cNvCxnSpPr>
            <a:cxnSpLocks/>
          </p:cNvCxnSpPr>
          <p:nvPr/>
        </p:nvCxnSpPr>
        <p:spPr>
          <a:xfrm flipH="1">
            <a:off x="4228859" y="1689768"/>
            <a:ext cx="1683723" cy="592472"/>
          </a:xfrm>
          <a:prstGeom prst="line">
            <a:avLst/>
          </a:prstGeom>
          <a:ln w="101600">
            <a:solidFill>
              <a:srgbClr val="00B0F0"/>
            </a:solidFill>
            <a:headEnd type="triangl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582371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Omejitve</a:t>
            </a:r>
            <a:r>
              <a:rPr lang="en-US" dirty="0"/>
              <a:t> in </a:t>
            </a:r>
            <a:r>
              <a:rPr lang="en-US" dirty="0" err="1"/>
              <a:t>pomanjkljivosti</a:t>
            </a:r>
            <a:endParaRPr lang="sl-SI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3213187"/>
          </a:xfrm>
        </p:spPr>
        <p:txBody>
          <a:bodyPr/>
          <a:lstStyle/>
          <a:p>
            <a:r>
              <a:rPr lang="en-US" dirty="0" err="1"/>
              <a:t>Ve</a:t>
            </a:r>
            <a:r>
              <a:rPr lang="sl-SI" dirty="0"/>
              <a:t>č sistemov pomeni več aplikacij, računov, načinov uporabe, …</a:t>
            </a:r>
          </a:p>
          <a:p>
            <a:r>
              <a:rPr lang="sl-SI" dirty="0"/>
              <a:t>Premiki v smer konsolidacije in standardizacije</a:t>
            </a:r>
          </a:p>
          <a:p>
            <a:pPr lvl="1"/>
            <a:r>
              <a:rPr lang="sl-SI" dirty="0"/>
              <a:t>Programske rešitve (odprtokodne, komercialne)	</a:t>
            </a:r>
          </a:p>
          <a:p>
            <a:pPr lvl="1"/>
            <a:r>
              <a:rPr lang="sl-SI" dirty="0"/>
              <a:t>„Mostovi“</a:t>
            </a:r>
          </a:p>
          <a:p>
            <a:pPr lvl="1"/>
            <a:r>
              <a:rPr lang="sl-SI" dirty="0"/>
              <a:t>Podpora znanim in razširjenim ponudnikom strojne opreme</a:t>
            </a:r>
          </a:p>
        </p:txBody>
      </p:sp>
    </p:spTree>
    <p:extLst>
      <p:ext uri="{BB962C8B-B14F-4D97-AF65-F5344CB8AC3E}">
        <p14:creationId xmlns:p14="http://schemas.microsoft.com/office/powerpoint/2010/main" val="3803060802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573" y="1120998"/>
            <a:ext cx="4608512" cy="5106384"/>
          </a:xfrm>
          <a:prstGeom prst="rect">
            <a:avLst/>
          </a:prstGeom>
        </p:spPr>
      </p:pic>
      <p:cxnSp>
        <p:nvCxnSpPr>
          <p:cNvPr id="8" name="Straight Connector 7"/>
          <p:cNvCxnSpPr/>
          <p:nvPr/>
        </p:nvCxnSpPr>
        <p:spPr>
          <a:xfrm>
            <a:off x="601613" y="4649390"/>
            <a:ext cx="3960440" cy="0"/>
          </a:xfrm>
          <a:prstGeom prst="line">
            <a:avLst/>
          </a:prstGeom>
          <a:ln w="92075">
            <a:solidFill>
              <a:schemeClr val="bg2">
                <a:lumMod val="10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>
            <a:cxnSpLocks/>
          </p:cNvCxnSpPr>
          <p:nvPr/>
        </p:nvCxnSpPr>
        <p:spPr>
          <a:xfrm>
            <a:off x="529605" y="2895756"/>
            <a:ext cx="4032448" cy="0"/>
          </a:xfrm>
          <a:prstGeom prst="line">
            <a:avLst/>
          </a:prstGeom>
          <a:ln w="92075">
            <a:solidFill>
              <a:schemeClr val="bg2">
                <a:lumMod val="10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>
            <a:cxnSpLocks/>
          </p:cNvCxnSpPr>
          <p:nvPr/>
        </p:nvCxnSpPr>
        <p:spPr>
          <a:xfrm flipV="1">
            <a:off x="2545829" y="2895756"/>
            <a:ext cx="0" cy="1753634"/>
          </a:xfrm>
          <a:prstGeom prst="line">
            <a:avLst/>
          </a:prstGeom>
          <a:ln w="92075">
            <a:solidFill>
              <a:schemeClr val="bg2">
                <a:lumMod val="10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cxnSpLocks/>
          </p:cNvCxnSpPr>
          <p:nvPr/>
        </p:nvCxnSpPr>
        <p:spPr>
          <a:xfrm flipV="1">
            <a:off x="2252938" y="4649390"/>
            <a:ext cx="0" cy="1512168"/>
          </a:xfrm>
          <a:prstGeom prst="line">
            <a:avLst/>
          </a:prstGeom>
          <a:ln w="92075">
            <a:solidFill>
              <a:schemeClr val="bg2">
                <a:lumMod val="10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>
            <a:cxnSpLocks/>
          </p:cNvCxnSpPr>
          <p:nvPr/>
        </p:nvCxnSpPr>
        <p:spPr>
          <a:xfrm flipV="1">
            <a:off x="3752530" y="4649390"/>
            <a:ext cx="0" cy="1512168"/>
          </a:xfrm>
          <a:prstGeom prst="line">
            <a:avLst/>
          </a:prstGeom>
          <a:ln w="92075">
            <a:solidFill>
              <a:schemeClr val="bg2">
                <a:lumMod val="10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>
            <a:cxnSpLocks/>
          </p:cNvCxnSpPr>
          <p:nvPr/>
        </p:nvCxnSpPr>
        <p:spPr>
          <a:xfrm flipV="1">
            <a:off x="3136208" y="5441478"/>
            <a:ext cx="0" cy="648072"/>
          </a:xfrm>
          <a:prstGeom prst="line">
            <a:avLst/>
          </a:prstGeom>
          <a:ln w="53975">
            <a:solidFill>
              <a:schemeClr val="bg2">
                <a:lumMod val="7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2" name="Graphic 41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27957" y="2842076"/>
            <a:ext cx="618356" cy="618356"/>
          </a:xfrm>
          <a:prstGeom prst="rect">
            <a:avLst/>
          </a:prstGeom>
        </p:spPr>
      </p:pic>
      <p:pic>
        <p:nvPicPr>
          <p:cNvPr id="43" name="Graphic 4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232063" y="2842015"/>
            <a:ext cx="618356" cy="618356"/>
          </a:xfrm>
          <a:prstGeom prst="rect">
            <a:avLst/>
          </a:prstGeom>
        </p:spPr>
      </p:pic>
      <p:pic>
        <p:nvPicPr>
          <p:cNvPr id="44" name="Graphic 43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834236" y="4591373"/>
            <a:ext cx="618356" cy="618356"/>
          </a:xfrm>
          <a:prstGeom prst="rect">
            <a:avLst/>
          </a:prstGeom>
        </p:spPr>
      </p:pic>
      <p:pic>
        <p:nvPicPr>
          <p:cNvPr id="45" name="Graphic 44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02011" y="4599076"/>
            <a:ext cx="618356" cy="618356"/>
          </a:xfrm>
          <a:prstGeom prst="rect">
            <a:avLst/>
          </a:prstGeom>
        </p:spPr>
      </p:pic>
      <p:pic>
        <p:nvPicPr>
          <p:cNvPr id="46" name="Graphic 45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18834" y="4594764"/>
            <a:ext cx="618356" cy="618356"/>
          </a:xfrm>
          <a:prstGeom prst="rect">
            <a:avLst/>
          </a:prstGeom>
        </p:spPr>
      </p:pic>
      <p:pic>
        <p:nvPicPr>
          <p:cNvPr id="47" name="Graphic 46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230301" y="1118799"/>
            <a:ext cx="618356" cy="618356"/>
          </a:xfrm>
          <a:prstGeom prst="rect">
            <a:avLst/>
          </a:prstGeom>
        </p:spPr>
      </p:pic>
      <p:cxnSp>
        <p:nvCxnSpPr>
          <p:cNvPr id="48" name="Straight Connector 47"/>
          <p:cNvCxnSpPr>
            <a:cxnSpLocks/>
          </p:cNvCxnSpPr>
          <p:nvPr/>
        </p:nvCxnSpPr>
        <p:spPr>
          <a:xfrm>
            <a:off x="609599" y="2871202"/>
            <a:ext cx="3852000" cy="0"/>
          </a:xfrm>
          <a:prstGeom prst="line">
            <a:avLst/>
          </a:prstGeom>
          <a:ln w="50800">
            <a:solidFill>
              <a:srgbClr val="FF0000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>
            <a:cxnSpLocks/>
          </p:cNvCxnSpPr>
          <p:nvPr/>
        </p:nvCxnSpPr>
        <p:spPr>
          <a:xfrm>
            <a:off x="632093" y="4627938"/>
            <a:ext cx="3862800" cy="0"/>
          </a:xfrm>
          <a:prstGeom prst="line">
            <a:avLst/>
          </a:prstGeom>
          <a:ln w="50800">
            <a:solidFill>
              <a:srgbClr val="FF0000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>
            <a:cxnSpLocks/>
          </p:cNvCxnSpPr>
          <p:nvPr/>
        </p:nvCxnSpPr>
        <p:spPr>
          <a:xfrm>
            <a:off x="632001" y="6167906"/>
            <a:ext cx="3862800" cy="0"/>
          </a:xfrm>
          <a:prstGeom prst="line">
            <a:avLst/>
          </a:prstGeom>
          <a:ln w="50800">
            <a:solidFill>
              <a:srgbClr val="FF0000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>
            <a:cxnSpLocks/>
          </p:cNvCxnSpPr>
          <p:nvPr/>
        </p:nvCxnSpPr>
        <p:spPr>
          <a:xfrm flipV="1">
            <a:off x="2545829" y="3823146"/>
            <a:ext cx="0" cy="779388"/>
          </a:xfrm>
          <a:prstGeom prst="line">
            <a:avLst/>
          </a:prstGeom>
          <a:ln w="92075">
            <a:solidFill>
              <a:schemeClr val="bg2">
                <a:lumMod val="7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>
            <a:cxnSpLocks/>
          </p:cNvCxnSpPr>
          <p:nvPr/>
        </p:nvCxnSpPr>
        <p:spPr>
          <a:xfrm flipV="1">
            <a:off x="2252938" y="5363120"/>
            <a:ext cx="0" cy="779388"/>
          </a:xfrm>
          <a:prstGeom prst="line">
            <a:avLst/>
          </a:prstGeom>
          <a:ln w="92075">
            <a:solidFill>
              <a:schemeClr val="bg2">
                <a:lumMod val="7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cxnSpLocks/>
          </p:cNvCxnSpPr>
          <p:nvPr/>
        </p:nvCxnSpPr>
        <p:spPr>
          <a:xfrm flipV="1">
            <a:off x="3752530" y="5363120"/>
            <a:ext cx="0" cy="779388"/>
          </a:xfrm>
          <a:prstGeom prst="line">
            <a:avLst/>
          </a:prstGeom>
          <a:ln w="92075">
            <a:solidFill>
              <a:schemeClr val="bg2">
                <a:lumMod val="7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35"/>
          <p:cNvSpPr/>
          <p:nvPr/>
        </p:nvSpPr>
        <p:spPr bwMode="auto">
          <a:xfrm>
            <a:off x="2735910" y="5277334"/>
            <a:ext cx="563488" cy="901581"/>
          </a:xfrm>
          <a:prstGeom prst="rect">
            <a:avLst/>
          </a:prstGeom>
          <a:noFill/>
          <a:ln w="88900">
            <a:solidFill>
              <a:schemeClr val="bg2">
                <a:lumMod val="10000"/>
              </a:schemeClr>
            </a:solidFill>
            <a:miter lim="800000"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sl-SI" sz="24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pic>
        <p:nvPicPr>
          <p:cNvPr id="67" name="Picture 6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2940" y="4409173"/>
            <a:ext cx="166117" cy="166117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7515" y="5941887"/>
            <a:ext cx="166117" cy="166117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7515" y="2643407"/>
            <a:ext cx="166117" cy="166117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26755" y="3572435"/>
            <a:ext cx="609600" cy="609600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2307" y="3569821"/>
            <a:ext cx="609600" cy="609600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2307" y="5211568"/>
            <a:ext cx="609600" cy="609600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30799" y="1713444"/>
            <a:ext cx="609600" cy="609600"/>
          </a:xfrm>
          <a:prstGeom prst="rect">
            <a:avLst/>
          </a:prstGeom>
        </p:spPr>
      </p:pic>
      <p:cxnSp>
        <p:nvCxnSpPr>
          <p:cNvPr id="76" name="Straight Connector 75"/>
          <p:cNvCxnSpPr>
            <a:cxnSpLocks/>
          </p:cNvCxnSpPr>
          <p:nvPr/>
        </p:nvCxnSpPr>
        <p:spPr>
          <a:xfrm>
            <a:off x="4565228" y="6178733"/>
            <a:ext cx="6336704" cy="0"/>
          </a:xfrm>
          <a:prstGeom prst="line">
            <a:avLst/>
          </a:prstGeom>
          <a:ln w="92075">
            <a:solidFill>
              <a:srgbClr val="00B050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4" name="Picture 8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24247" y="5753207"/>
            <a:ext cx="377359" cy="377359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524573" y="5752726"/>
            <a:ext cx="377359" cy="377359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75690" y="5752726"/>
            <a:ext cx="377359" cy="377359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13781" y="4058332"/>
            <a:ext cx="231018" cy="231018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05444" y="4058332"/>
            <a:ext cx="231018" cy="231018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15295" y="2219078"/>
            <a:ext cx="231018" cy="231018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10863" y="5497106"/>
            <a:ext cx="231018" cy="231018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54839" y="5491602"/>
            <a:ext cx="231018" cy="231018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70000" y="5491602"/>
            <a:ext cx="231018" cy="231018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908225" y="4021441"/>
            <a:ext cx="304800" cy="304800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35748" y="5441478"/>
            <a:ext cx="304800" cy="304800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35637" y="4002323"/>
            <a:ext cx="304800" cy="304800"/>
          </a:xfrm>
          <a:prstGeom prst="rect">
            <a:avLst/>
          </a:prstGeom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89636" y="2182027"/>
            <a:ext cx="304800" cy="304800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643400" y="1669498"/>
            <a:ext cx="525026" cy="525026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16200000" flipV="1">
            <a:off x="2257565" y="3492625"/>
            <a:ext cx="292669" cy="292669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16200000" flipV="1">
            <a:off x="1967446" y="5004793"/>
            <a:ext cx="292669" cy="292669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5400000" flipV="1">
            <a:off x="2536204" y="3500924"/>
            <a:ext cx="292669" cy="292669"/>
          </a:xfrm>
          <a:prstGeom prst="rect">
            <a:avLst/>
          </a:prstGeom>
        </p:spPr>
      </p:pic>
      <p:pic>
        <p:nvPicPr>
          <p:cNvPr id="105" name="Picture 10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5400000" flipV="1">
            <a:off x="2245762" y="5010297"/>
            <a:ext cx="292669" cy="292669"/>
          </a:xfrm>
          <a:prstGeom prst="rect">
            <a:avLst/>
          </a:prstGeom>
        </p:spPr>
      </p:pic>
      <p:pic>
        <p:nvPicPr>
          <p:cNvPr id="106" name="Picture 10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5400000" flipV="1">
            <a:off x="3746408" y="5013238"/>
            <a:ext cx="292669" cy="292669"/>
          </a:xfrm>
          <a:prstGeom prst="rect">
            <a:avLst/>
          </a:prstGeom>
        </p:spPr>
      </p:pic>
      <p:pic>
        <p:nvPicPr>
          <p:cNvPr id="107" name="Picture 10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13280316" flipV="1">
            <a:off x="3194102" y="1873031"/>
            <a:ext cx="292669" cy="292669"/>
          </a:xfrm>
          <a:prstGeom prst="rect">
            <a:avLst/>
          </a:prstGeom>
        </p:spPr>
      </p:pic>
      <p:pic>
        <p:nvPicPr>
          <p:cNvPr id="108" name="Picture 10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5400000" flipV="1">
            <a:off x="4517569" y="5014849"/>
            <a:ext cx="292669" cy="292669"/>
          </a:xfrm>
          <a:prstGeom prst="rect">
            <a:avLst/>
          </a:prstGeom>
        </p:spPr>
      </p:pic>
      <p:pic>
        <p:nvPicPr>
          <p:cNvPr id="110" name="Picture 10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flipH="1">
            <a:off x="4520666" y="3874621"/>
            <a:ext cx="520824" cy="520824"/>
          </a:xfrm>
          <a:prstGeom prst="rect">
            <a:avLst/>
          </a:prstGeom>
        </p:spPr>
      </p:pic>
      <p:pic>
        <p:nvPicPr>
          <p:cNvPr id="111" name="Picture 2" descr="http://www.lyoncapitale.fr/var/plain_site/storage/images/media/01-photos/technologies/raspberry-pi-22/4120553-1-fre-FR/Raspberry-Pi-2_xxl.jpg"/>
          <p:cNvPicPr>
            <a:picLocks noChangeAspect="1" noChangeArrowheads="1"/>
          </p:cNvPicPr>
          <p:nvPr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4972" y="5618887"/>
            <a:ext cx="757888" cy="539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" name="Freeform 70"/>
          <p:cNvSpPr/>
          <p:nvPr/>
        </p:nvSpPr>
        <p:spPr>
          <a:xfrm>
            <a:off x="6053829" y="336952"/>
            <a:ext cx="3359502" cy="1681292"/>
          </a:xfrm>
          <a:custGeom>
            <a:avLst/>
            <a:gdLst>
              <a:gd name="connsiteX0" fmla="*/ 356686 w 827623"/>
              <a:gd name="connsiteY0" fmla="*/ 0 h 549160"/>
              <a:gd name="connsiteX1" fmla="*/ 511456 w 827623"/>
              <a:gd name="connsiteY1" fmla="*/ 64108 h 549160"/>
              <a:gd name="connsiteX2" fmla="*/ 550831 w 827623"/>
              <a:gd name="connsiteY2" fmla="*/ 122508 h 549160"/>
              <a:gd name="connsiteX3" fmla="*/ 581433 w 827623"/>
              <a:gd name="connsiteY3" fmla="*/ 101570 h 549160"/>
              <a:gd name="connsiteX4" fmla="*/ 627560 w 827623"/>
              <a:gd name="connsiteY4" fmla="*/ 92120 h 549160"/>
              <a:gd name="connsiteX5" fmla="*/ 746064 w 827623"/>
              <a:gd name="connsiteY5" fmla="*/ 212376 h 549160"/>
              <a:gd name="connsiteX6" fmla="*/ 742437 w 827623"/>
              <a:gd name="connsiteY6" fmla="*/ 230608 h 549160"/>
              <a:gd name="connsiteX7" fmla="*/ 778805 w 827623"/>
              <a:gd name="connsiteY7" fmla="*/ 255490 h 549160"/>
              <a:gd name="connsiteX8" fmla="*/ 827623 w 827623"/>
              <a:gd name="connsiteY8" fmla="*/ 375091 h 549160"/>
              <a:gd name="connsiteX9" fmla="*/ 660947 w 827623"/>
              <a:gd name="connsiteY9" fmla="*/ 544232 h 549160"/>
              <a:gd name="connsiteX10" fmla="*/ 660947 w 827623"/>
              <a:gd name="connsiteY10" fmla="*/ 546384 h 549160"/>
              <a:gd name="connsiteX11" fmla="*/ 175466 w 827623"/>
              <a:gd name="connsiteY11" fmla="*/ 546384 h 549160"/>
              <a:gd name="connsiteX12" fmla="*/ 161716 w 827623"/>
              <a:gd name="connsiteY12" fmla="*/ 549160 h 549160"/>
              <a:gd name="connsiteX13" fmla="*/ 0 w 827623"/>
              <a:gd name="connsiteY13" fmla="*/ 387444 h 549160"/>
              <a:gd name="connsiteX14" fmla="*/ 98769 w 827623"/>
              <a:gd name="connsiteY14" fmla="*/ 238437 h 549160"/>
              <a:gd name="connsiteX15" fmla="*/ 140073 w 827623"/>
              <a:gd name="connsiteY15" fmla="*/ 230098 h 549160"/>
              <a:gd name="connsiteX16" fmla="*/ 137808 w 827623"/>
              <a:gd name="connsiteY16" fmla="*/ 218878 h 549160"/>
              <a:gd name="connsiteX17" fmla="*/ 356686 w 827623"/>
              <a:gd name="connsiteY17" fmla="*/ 0 h 549160"/>
              <a:gd name="connsiteX0" fmla="*/ 356686 w 827623"/>
              <a:gd name="connsiteY0" fmla="*/ 0 h 549160"/>
              <a:gd name="connsiteX1" fmla="*/ 511456 w 827623"/>
              <a:gd name="connsiteY1" fmla="*/ 64108 h 549160"/>
              <a:gd name="connsiteX2" fmla="*/ 550831 w 827623"/>
              <a:gd name="connsiteY2" fmla="*/ 122508 h 549160"/>
              <a:gd name="connsiteX3" fmla="*/ 581433 w 827623"/>
              <a:gd name="connsiteY3" fmla="*/ 101570 h 549160"/>
              <a:gd name="connsiteX4" fmla="*/ 627560 w 827623"/>
              <a:gd name="connsiteY4" fmla="*/ 92120 h 549160"/>
              <a:gd name="connsiteX5" fmla="*/ 746064 w 827623"/>
              <a:gd name="connsiteY5" fmla="*/ 212376 h 549160"/>
              <a:gd name="connsiteX6" fmla="*/ 742437 w 827623"/>
              <a:gd name="connsiteY6" fmla="*/ 230608 h 549160"/>
              <a:gd name="connsiteX7" fmla="*/ 778805 w 827623"/>
              <a:gd name="connsiteY7" fmla="*/ 255490 h 549160"/>
              <a:gd name="connsiteX8" fmla="*/ 827623 w 827623"/>
              <a:gd name="connsiteY8" fmla="*/ 375091 h 549160"/>
              <a:gd name="connsiteX9" fmla="*/ 660947 w 827623"/>
              <a:gd name="connsiteY9" fmla="*/ 544232 h 549160"/>
              <a:gd name="connsiteX10" fmla="*/ 660947 w 827623"/>
              <a:gd name="connsiteY10" fmla="*/ 546384 h 549160"/>
              <a:gd name="connsiteX11" fmla="*/ 161716 w 827623"/>
              <a:gd name="connsiteY11" fmla="*/ 549160 h 549160"/>
              <a:gd name="connsiteX12" fmla="*/ 0 w 827623"/>
              <a:gd name="connsiteY12" fmla="*/ 387444 h 549160"/>
              <a:gd name="connsiteX13" fmla="*/ 98769 w 827623"/>
              <a:gd name="connsiteY13" fmla="*/ 238437 h 549160"/>
              <a:gd name="connsiteX14" fmla="*/ 140073 w 827623"/>
              <a:gd name="connsiteY14" fmla="*/ 230098 h 549160"/>
              <a:gd name="connsiteX15" fmla="*/ 137808 w 827623"/>
              <a:gd name="connsiteY15" fmla="*/ 218878 h 549160"/>
              <a:gd name="connsiteX16" fmla="*/ 356686 w 827623"/>
              <a:gd name="connsiteY16" fmla="*/ 0 h 549160"/>
              <a:gd name="connsiteX0" fmla="*/ 356686 w 827623"/>
              <a:gd name="connsiteY0" fmla="*/ 0 h 549160"/>
              <a:gd name="connsiteX1" fmla="*/ 511456 w 827623"/>
              <a:gd name="connsiteY1" fmla="*/ 64108 h 549160"/>
              <a:gd name="connsiteX2" fmla="*/ 550831 w 827623"/>
              <a:gd name="connsiteY2" fmla="*/ 122508 h 549160"/>
              <a:gd name="connsiteX3" fmla="*/ 581433 w 827623"/>
              <a:gd name="connsiteY3" fmla="*/ 101570 h 549160"/>
              <a:gd name="connsiteX4" fmla="*/ 627560 w 827623"/>
              <a:gd name="connsiteY4" fmla="*/ 92120 h 549160"/>
              <a:gd name="connsiteX5" fmla="*/ 746064 w 827623"/>
              <a:gd name="connsiteY5" fmla="*/ 212376 h 549160"/>
              <a:gd name="connsiteX6" fmla="*/ 742437 w 827623"/>
              <a:gd name="connsiteY6" fmla="*/ 230608 h 549160"/>
              <a:gd name="connsiteX7" fmla="*/ 778805 w 827623"/>
              <a:gd name="connsiteY7" fmla="*/ 255490 h 549160"/>
              <a:gd name="connsiteX8" fmla="*/ 827623 w 827623"/>
              <a:gd name="connsiteY8" fmla="*/ 375091 h 549160"/>
              <a:gd name="connsiteX9" fmla="*/ 660947 w 827623"/>
              <a:gd name="connsiteY9" fmla="*/ 544232 h 549160"/>
              <a:gd name="connsiteX10" fmla="*/ 161716 w 827623"/>
              <a:gd name="connsiteY10" fmla="*/ 549160 h 549160"/>
              <a:gd name="connsiteX11" fmla="*/ 0 w 827623"/>
              <a:gd name="connsiteY11" fmla="*/ 387444 h 549160"/>
              <a:gd name="connsiteX12" fmla="*/ 98769 w 827623"/>
              <a:gd name="connsiteY12" fmla="*/ 238437 h 549160"/>
              <a:gd name="connsiteX13" fmla="*/ 140073 w 827623"/>
              <a:gd name="connsiteY13" fmla="*/ 230098 h 549160"/>
              <a:gd name="connsiteX14" fmla="*/ 137808 w 827623"/>
              <a:gd name="connsiteY14" fmla="*/ 218878 h 549160"/>
              <a:gd name="connsiteX15" fmla="*/ 356686 w 827623"/>
              <a:gd name="connsiteY15" fmla="*/ 0 h 5491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827623" h="549160">
                <a:moveTo>
                  <a:pt x="356686" y="0"/>
                </a:moveTo>
                <a:cubicBezTo>
                  <a:pt x="417127" y="0"/>
                  <a:pt x="471847" y="24499"/>
                  <a:pt x="511456" y="64108"/>
                </a:cubicBezTo>
                <a:lnTo>
                  <a:pt x="550831" y="122508"/>
                </a:lnTo>
                <a:lnTo>
                  <a:pt x="581433" y="101570"/>
                </a:lnTo>
                <a:cubicBezTo>
                  <a:pt x="595611" y="95485"/>
                  <a:pt x="611198" y="92120"/>
                  <a:pt x="627560" y="92120"/>
                </a:cubicBezTo>
                <a:cubicBezTo>
                  <a:pt x="693008" y="92120"/>
                  <a:pt x="746064" y="145960"/>
                  <a:pt x="746064" y="212376"/>
                </a:cubicBezTo>
                <a:lnTo>
                  <a:pt x="742437" y="230608"/>
                </a:lnTo>
                <a:lnTo>
                  <a:pt x="778805" y="255490"/>
                </a:lnTo>
                <a:cubicBezTo>
                  <a:pt x="808967" y="286099"/>
                  <a:pt x="827623" y="328384"/>
                  <a:pt x="827623" y="375091"/>
                </a:cubicBezTo>
                <a:cubicBezTo>
                  <a:pt x="827623" y="468505"/>
                  <a:pt x="753000" y="544232"/>
                  <a:pt x="660947" y="544232"/>
                </a:cubicBezTo>
                <a:lnTo>
                  <a:pt x="161716" y="549160"/>
                </a:lnTo>
                <a:cubicBezTo>
                  <a:pt x="72403" y="549160"/>
                  <a:pt x="0" y="476757"/>
                  <a:pt x="0" y="387444"/>
                </a:cubicBezTo>
                <a:cubicBezTo>
                  <a:pt x="0" y="320459"/>
                  <a:pt x="40727" y="262986"/>
                  <a:pt x="98769" y="238437"/>
                </a:cubicBezTo>
                <a:lnTo>
                  <a:pt x="140073" y="230098"/>
                </a:lnTo>
                <a:lnTo>
                  <a:pt x="137808" y="218878"/>
                </a:lnTo>
                <a:cubicBezTo>
                  <a:pt x="137808" y="97995"/>
                  <a:pt x="235803" y="0"/>
                  <a:pt x="356686" y="0"/>
                </a:cubicBezTo>
                <a:close/>
              </a:path>
            </a:pathLst>
          </a:custGeom>
          <a:gradFill>
            <a:gsLst>
              <a:gs pos="50000">
                <a:srgbClr val="5EB6DA"/>
              </a:gs>
              <a:gs pos="50000">
                <a:srgbClr val="3999C6"/>
              </a:gs>
            </a:gsLst>
            <a:lin ang="8100000" scaled="1"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822960" rtlCol="0" anchor="ctr"/>
          <a:lstStyle>
            <a:defPPr>
              <a:defRPr lang="en-US"/>
            </a:defPPr>
            <a:lvl1pPr marL="0" algn="l" defTabSz="932742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66371" algn="l" defTabSz="932742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32742" algn="l" defTabSz="932742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99113" algn="l" defTabSz="932742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65484" algn="l" defTabSz="932742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331856" algn="l" defTabSz="932742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98226" algn="l" defTabSz="932742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64597" algn="l" defTabSz="932742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730969" algn="l" defTabSz="932742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</a:pPr>
            <a:endParaRPr lang="en-US" sz="3600" spc="-150" dirty="0">
              <a:solidFill>
                <a:srgbClr val="FFFFFF"/>
              </a:solidFill>
              <a:latin typeface="Segoe UI Light"/>
            </a:endParaRPr>
          </a:p>
        </p:txBody>
      </p:sp>
      <p:cxnSp>
        <p:nvCxnSpPr>
          <p:cNvPr id="113" name="Straight Connector 112"/>
          <p:cNvCxnSpPr>
            <a:cxnSpLocks/>
          </p:cNvCxnSpPr>
          <p:nvPr/>
        </p:nvCxnSpPr>
        <p:spPr>
          <a:xfrm flipH="1">
            <a:off x="4810238" y="1871133"/>
            <a:ext cx="1235333" cy="970882"/>
          </a:xfrm>
          <a:prstGeom prst="line">
            <a:avLst/>
          </a:prstGeom>
          <a:ln w="101600">
            <a:solidFill>
              <a:srgbClr val="00B0F0"/>
            </a:solidFill>
            <a:headEnd type="triangl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0" name="Picture 119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592606" y="1490903"/>
            <a:ext cx="882215" cy="882215"/>
          </a:xfrm>
          <a:prstGeom prst="rect">
            <a:avLst/>
          </a:prstGeom>
        </p:spPr>
      </p:pic>
      <p:pic>
        <p:nvPicPr>
          <p:cNvPr id="122" name="Picture 121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1339189" y="1567445"/>
            <a:ext cx="729129" cy="729129"/>
          </a:xfrm>
          <a:prstGeom prst="rect">
            <a:avLst/>
          </a:prstGeom>
        </p:spPr>
      </p:pic>
      <p:cxnSp>
        <p:nvCxnSpPr>
          <p:cNvPr id="123" name="Straight Connector 122"/>
          <p:cNvCxnSpPr>
            <a:cxnSpLocks/>
          </p:cNvCxnSpPr>
          <p:nvPr/>
        </p:nvCxnSpPr>
        <p:spPr>
          <a:xfrm flipH="1" flipV="1">
            <a:off x="9537859" y="1507485"/>
            <a:ext cx="930218" cy="364566"/>
          </a:xfrm>
          <a:prstGeom prst="line">
            <a:avLst/>
          </a:prstGeom>
          <a:ln w="101600">
            <a:solidFill>
              <a:srgbClr val="00B0F0"/>
            </a:solidFill>
            <a:headEnd type="triangl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Straight Connector 125"/>
          <p:cNvCxnSpPr>
            <a:cxnSpLocks/>
          </p:cNvCxnSpPr>
          <p:nvPr/>
        </p:nvCxnSpPr>
        <p:spPr>
          <a:xfrm flipH="1">
            <a:off x="5138117" y="2023533"/>
            <a:ext cx="1059855" cy="1761761"/>
          </a:xfrm>
          <a:prstGeom prst="line">
            <a:avLst/>
          </a:prstGeom>
          <a:ln w="101600">
            <a:solidFill>
              <a:srgbClr val="00B0F0"/>
            </a:solidFill>
            <a:headEnd type="triangl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Connector 127"/>
          <p:cNvCxnSpPr>
            <a:cxnSpLocks/>
          </p:cNvCxnSpPr>
          <p:nvPr/>
        </p:nvCxnSpPr>
        <p:spPr>
          <a:xfrm flipH="1">
            <a:off x="4228859" y="1689768"/>
            <a:ext cx="1683723" cy="592472"/>
          </a:xfrm>
          <a:prstGeom prst="line">
            <a:avLst/>
          </a:prstGeom>
          <a:ln w="101600">
            <a:solidFill>
              <a:srgbClr val="00B0F0"/>
            </a:solidFill>
            <a:headEnd type="triangl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Connector 129"/>
          <p:cNvCxnSpPr>
            <a:cxnSpLocks/>
          </p:cNvCxnSpPr>
          <p:nvPr/>
        </p:nvCxnSpPr>
        <p:spPr>
          <a:xfrm flipH="1">
            <a:off x="4349965" y="2145529"/>
            <a:ext cx="3333279" cy="3619985"/>
          </a:xfrm>
          <a:prstGeom prst="line">
            <a:avLst/>
          </a:prstGeom>
          <a:ln w="101600">
            <a:solidFill>
              <a:srgbClr val="00B0F0"/>
            </a:solidFill>
            <a:headEnd type="triangl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5" name="Picture 134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893740" y="2145529"/>
            <a:ext cx="609600" cy="609600"/>
          </a:xfrm>
          <a:prstGeom prst="rect">
            <a:avLst/>
          </a:prstGeom>
        </p:spPr>
      </p:pic>
      <p:cxnSp>
        <p:nvCxnSpPr>
          <p:cNvPr id="136" name="Straight Connector 135"/>
          <p:cNvCxnSpPr>
            <a:cxnSpLocks/>
          </p:cNvCxnSpPr>
          <p:nvPr/>
        </p:nvCxnSpPr>
        <p:spPr>
          <a:xfrm flipH="1" flipV="1">
            <a:off x="9565605" y="2643408"/>
            <a:ext cx="1027001" cy="507785"/>
          </a:xfrm>
          <a:prstGeom prst="line">
            <a:avLst/>
          </a:prstGeom>
          <a:ln w="101600">
            <a:solidFill>
              <a:srgbClr val="00B0F0"/>
            </a:solidFill>
            <a:headEnd type="triangl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1" name="TextBox 140"/>
          <p:cNvSpPr txBox="1"/>
          <p:nvPr/>
        </p:nvSpPr>
        <p:spPr>
          <a:xfrm>
            <a:off x="10682733" y="2633166"/>
            <a:ext cx="1584176" cy="3287054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Web</a:t>
            </a:r>
            <a:br>
              <a:rPr lang="en-US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</a:br>
            <a:r>
              <a:rPr lang="en-US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Email</a:t>
            </a:r>
            <a:br>
              <a:rPr lang="en-US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</a:br>
            <a:r>
              <a:rPr lang="en-US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Facebook</a:t>
            </a:r>
            <a:br>
              <a:rPr lang="en-US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</a:br>
            <a:r>
              <a:rPr lang="en-US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Skype</a:t>
            </a:r>
            <a:br>
              <a:rPr lang="en-US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</a:br>
            <a:r>
              <a:rPr lang="en-US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Slack</a:t>
            </a:r>
            <a:br>
              <a:rPr lang="en-US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</a:br>
            <a:r>
              <a:rPr lang="en-US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Twilio</a:t>
            </a:r>
            <a:r>
              <a:rPr lang="en-US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 (SMS)</a:t>
            </a:r>
            <a:br>
              <a:rPr lang="en-US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</a:br>
            <a:r>
              <a:rPr lang="en-US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Kik</a:t>
            </a:r>
            <a:br>
              <a:rPr lang="en-US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</a:br>
            <a:r>
              <a:rPr lang="en-US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GroupMe</a:t>
            </a:r>
            <a:br>
              <a:rPr lang="en-US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</a:br>
            <a:br>
              <a:rPr lang="en-US" sz="9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</a:br>
            <a:r>
              <a:rPr lang="en-US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[Apps]</a:t>
            </a:r>
            <a:br>
              <a:rPr lang="en-US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</a:br>
            <a:r>
              <a:rPr lang="en-US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Cortana</a:t>
            </a:r>
            <a:br>
              <a:rPr lang="en-US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</a:br>
            <a:r>
              <a:rPr lang="en-US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…</a:t>
            </a:r>
            <a:endParaRPr lang="sl-SI" dirty="0" err="1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8426971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Prednosti</a:t>
            </a:r>
            <a:r>
              <a:rPr lang="en-US" dirty="0"/>
              <a:t> </a:t>
            </a:r>
            <a:r>
              <a:rPr lang="en-US" dirty="0" err="1"/>
              <a:t>botov</a:t>
            </a:r>
            <a:endParaRPr lang="sl-SI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2985433"/>
          </a:xfrm>
        </p:spPr>
        <p:txBody>
          <a:bodyPr/>
          <a:lstStyle/>
          <a:p>
            <a:r>
              <a:rPr lang="sl-SI" dirty="0"/>
              <a:t>Dostopni preko vseh najbolj razširjenih kanalov</a:t>
            </a:r>
          </a:p>
          <a:p>
            <a:r>
              <a:rPr lang="sl-SI" dirty="0"/>
              <a:t>Imajo potrebna znanja in zmožnosti</a:t>
            </a:r>
          </a:p>
          <a:p>
            <a:pPr lvl="1"/>
            <a:r>
              <a:rPr lang="sl-SI" dirty="0"/>
              <a:t>Znanje s spleta, lastne baze znanja, kontroliranje naprav, …</a:t>
            </a:r>
          </a:p>
          <a:p>
            <a:r>
              <a:rPr lang="sl-SI" dirty="0"/>
              <a:t>„Razumejo“ uporabnika</a:t>
            </a:r>
          </a:p>
          <a:p>
            <a:r>
              <a:rPr lang="sl-SI" dirty="0"/>
              <a:t>Z njimi se lahko „pogovarjamo“</a:t>
            </a:r>
          </a:p>
        </p:txBody>
      </p:sp>
    </p:spTree>
    <p:extLst>
      <p:ext uri="{BB962C8B-B14F-4D97-AF65-F5344CB8AC3E}">
        <p14:creationId xmlns:p14="http://schemas.microsoft.com/office/powerpoint/2010/main" val="102616550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Agenda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702" y="1193006"/>
            <a:ext cx="11888787" cy="4678204"/>
          </a:xfrm>
        </p:spPr>
        <p:txBody>
          <a:bodyPr/>
          <a:lstStyle/>
          <a:p>
            <a:r>
              <a:rPr lang="sl-SI" dirty="0"/>
              <a:t>Zasnova arhitekture in infrastrukture</a:t>
            </a:r>
          </a:p>
          <a:p>
            <a:r>
              <a:rPr lang="sl-SI" dirty="0"/>
              <a:t>Zgradba bota in funkcionalnosti</a:t>
            </a:r>
          </a:p>
          <a:p>
            <a:r>
              <a:rPr lang="sl-SI" dirty="0"/>
              <a:t>LUIS (</a:t>
            </a:r>
            <a:r>
              <a:rPr lang="sl-SI" dirty="0" err="1"/>
              <a:t>Language</a:t>
            </a:r>
            <a:r>
              <a:rPr lang="sl-SI" dirty="0"/>
              <a:t> </a:t>
            </a:r>
            <a:r>
              <a:rPr lang="sl-SI" dirty="0" err="1"/>
              <a:t>Understanding</a:t>
            </a:r>
            <a:r>
              <a:rPr lang="sl-SI" dirty="0"/>
              <a:t> </a:t>
            </a:r>
            <a:r>
              <a:rPr lang="sl-SI" dirty="0" err="1"/>
              <a:t>Intelligent</a:t>
            </a:r>
            <a:r>
              <a:rPr lang="sl-SI" dirty="0"/>
              <a:t> </a:t>
            </a:r>
            <a:r>
              <a:rPr lang="sl-SI" dirty="0" err="1"/>
              <a:t>Services</a:t>
            </a:r>
            <a:r>
              <a:rPr lang="sl-SI" dirty="0"/>
              <a:t>)</a:t>
            </a:r>
          </a:p>
          <a:p>
            <a:r>
              <a:rPr lang="sl-SI" dirty="0"/>
              <a:t>Microsoft </a:t>
            </a:r>
            <a:r>
              <a:rPr lang="sl-SI" dirty="0" err="1"/>
              <a:t>Cognitive</a:t>
            </a:r>
            <a:r>
              <a:rPr lang="sl-SI" dirty="0"/>
              <a:t> </a:t>
            </a:r>
            <a:r>
              <a:rPr lang="sl-SI" dirty="0" err="1"/>
              <a:t>Services</a:t>
            </a:r>
            <a:endParaRPr lang="sl-SI" dirty="0"/>
          </a:p>
          <a:p>
            <a:pPr lvl="1"/>
            <a:r>
              <a:rPr lang="sl-SI" dirty="0"/>
              <a:t>Image </a:t>
            </a:r>
            <a:r>
              <a:rPr lang="sl-SI" dirty="0" err="1"/>
              <a:t>Recognition</a:t>
            </a:r>
            <a:endParaRPr lang="sl-SI" dirty="0"/>
          </a:p>
          <a:p>
            <a:pPr lvl="1"/>
            <a:r>
              <a:rPr lang="sl-SI" dirty="0"/>
              <a:t>Face </a:t>
            </a:r>
            <a:r>
              <a:rPr lang="sl-SI" dirty="0" err="1"/>
              <a:t>Recognition</a:t>
            </a:r>
            <a:endParaRPr lang="sl-SI" dirty="0"/>
          </a:p>
          <a:p>
            <a:r>
              <a:rPr lang="sl-SI" dirty="0" err="1"/>
              <a:t>Cortana</a:t>
            </a:r>
            <a:r>
              <a:rPr lang="sl-SI" dirty="0"/>
              <a:t> </a:t>
            </a:r>
            <a:r>
              <a:rPr lang="sl-SI" dirty="0" err="1"/>
              <a:t>skills</a:t>
            </a:r>
            <a:endParaRPr lang="sl-SI" dirty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732742514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Freeform 70"/>
          <p:cNvSpPr/>
          <p:nvPr/>
        </p:nvSpPr>
        <p:spPr>
          <a:xfrm>
            <a:off x="7617404" y="1567445"/>
            <a:ext cx="2417257" cy="1209737"/>
          </a:xfrm>
          <a:custGeom>
            <a:avLst/>
            <a:gdLst>
              <a:gd name="connsiteX0" fmla="*/ 356686 w 827623"/>
              <a:gd name="connsiteY0" fmla="*/ 0 h 549160"/>
              <a:gd name="connsiteX1" fmla="*/ 511456 w 827623"/>
              <a:gd name="connsiteY1" fmla="*/ 64108 h 549160"/>
              <a:gd name="connsiteX2" fmla="*/ 550831 w 827623"/>
              <a:gd name="connsiteY2" fmla="*/ 122508 h 549160"/>
              <a:gd name="connsiteX3" fmla="*/ 581433 w 827623"/>
              <a:gd name="connsiteY3" fmla="*/ 101570 h 549160"/>
              <a:gd name="connsiteX4" fmla="*/ 627560 w 827623"/>
              <a:gd name="connsiteY4" fmla="*/ 92120 h 549160"/>
              <a:gd name="connsiteX5" fmla="*/ 746064 w 827623"/>
              <a:gd name="connsiteY5" fmla="*/ 212376 h 549160"/>
              <a:gd name="connsiteX6" fmla="*/ 742437 w 827623"/>
              <a:gd name="connsiteY6" fmla="*/ 230608 h 549160"/>
              <a:gd name="connsiteX7" fmla="*/ 778805 w 827623"/>
              <a:gd name="connsiteY7" fmla="*/ 255490 h 549160"/>
              <a:gd name="connsiteX8" fmla="*/ 827623 w 827623"/>
              <a:gd name="connsiteY8" fmla="*/ 375091 h 549160"/>
              <a:gd name="connsiteX9" fmla="*/ 660947 w 827623"/>
              <a:gd name="connsiteY9" fmla="*/ 544232 h 549160"/>
              <a:gd name="connsiteX10" fmla="*/ 660947 w 827623"/>
              <a:gd name="connsiteY10" fmla="*/ 546384 h 549160"/>
              <a:gd name="connsiteX11" fmla="*/ 175466 w 827623"/>
              <a:gd name="connsiteY11" fmla="*/ 546384 h 549160"/>
              <a:gd name="connsiteX12" fmla="*/ 161716 w 827623"/>
              <a:gd name="connsiteY12" fmla="*/ 549160 h 549160"/>
              <a:gd name="connsiteX13" fmla="*/ 0 w 827623"/>
              <a:gd name="connsiteY13" fmla="*/ 387444 h 549160"/>
              <a:gd name="connsiteX14" fmla="*/ 98769 w 827623"/>
              <a:gd name="connsiteY14" fmla="*/ 238437 h 549160"/>
              <a:gd name="connsiteX15" fmla="*/ 140073 w 827623"/>
              <a:gd name="connsiteY15" fmla="*/ 230098 h 549160"/>
              <a:gd name="connsiteX16" fmla="*/ 137808 w 827623"/>
              <a:gd name="connsiteY16" fmla="*/ 218878 h 549160"/>
              <a:gd name="connsiteX17" fmla="*/ 356686 w 827623"/>
              <a:gd name="connsiteY17" fmla="*/ 0 h 549160"/>
              <a:gd name="connsiteX0" fmla="*/ 356686 w 827623"/>
              <a:gd name="connsiteY0" fmla="*/ 0 h 549160"/>
              <a:gd name="connsiteX1" fmla="*/ 511456 w 827623"/>
              <a:gd name="connsiteY1" fmla="*/ 64108 h 549160"/>
              <a:gd name="connsiteX2" fmla="*/ 550831 w 827623"/>
              <a:gd name="connsiteY2" fmla="*/ 122508 h 549160"/>
              <a:gd name="connsiteX3" fmla="*/ 581433 w 827623"/>
              <a:gd name="connsiteY3" fmla="*/ 101570 h 549160"/>
              <a:gd name="connsiteX4" fmla="*/ 627560 w 827623"/>
              <a:gd name="connsiteY4" fmla="*/ 92120 h 549160"/>
              <a:gd name="connsiteX5" fmla="*/ 746064 w 827623"/>
              <a:gd name="connsiteY5" fmla="*/ 212376 h 549160"/>
              <a:gd name="connsiteX6" fmla="*/ 742437 w 827623"/>
              <a:gd name="connsiteY6" fmla="*/ 230608 h 549160"/>
              <a:gd name="connsiteX7" fmla="*/ 778805 w 827623"/>
              <a:gd name="connsiteY7" fmla="*/ 255490 h 549160"/>
              <a:gd name="connsiteX8" fmla="*/ 827623 w 827623"/>
              <a:gd name="connsiteY8" fmla="*/ 375091 h 549160"/>
              <a:gd name="connsiteX9" fmla="*/ 660947 w 827623"/>
              <a:gd name="connsiteY9" fmla="*/ 544232 h 549160"/>
              <a:gd name="connsiteX10" fmla="*/ 660947 w 827623"/>
              <a:gd name="connsiteY10" fmla="*/ 546384 h 549160"/>
              <a:gd name="connsiteX11" fmla="*/ 161716 w 827623"/>
              <a:gd name="connsiteY11" fmla="*/ 549160 h 549160"/>
              <a:gd name="connsiteX12" fmla="*/ 0 w 827623"/>
              <a:gd name="connsiteY12" fmla="*/ 387444 h 549160"/>
              <a:gd name="connsiteX13" fmla="*/ 98769 w 827623"/>
              <a:gd name="connsiteY13" fmla="*/ 238437 h 549160"/>
              <a:gd name="connsiteX14" fmla="*/ 140073 w 827623"/>
              <a:gd name="connsiteY14" fmla="*/ 230098 h 549160"/>
              <a:gd name="connsiteX15" fmla="*/ 137808 w 827623"/>
              <a:gd name="connsiteY15" fmla="*/ 218878 h 549160"/>
              <a:gd name="connsiteX16" fmla="*/ 356686 w 827623"/>
              <a:gd name="connsiteY16" fmla="*/ 0 h 549160"/>
              <a:gd name="connsiteX0" fmla="*/ 356686 w 827623"/>
              <a:gd name="connsiteY0" fmla="*/ 0 h 549160"/>
              <a:gd name="connsiteX1" fmla="*/ 511456 w 827623"/>
              <a:gd name="connsiteY1" fmla="*/ 64108 h 549160"/>
              <a:gd name="connsiteX2" fmla="*/ 550831 w 827623"/>
              <a:gd name="connsiteY2" fmla="*/ 122508 h 549160"/>
              <a:gd name="connsiteX3" fmla="*/ 581433 w 827623"/>
              <a:gd name="connsiteY3" fmla="*/ 101570 h 549160"/>
              <a:gd name="connsiteX4" fmla="*/ 627560 w 827623"/>
              <a:gd name="connsiteY4" fmla="*/ 92120 h 549160"/>
              <a:gd name="connsiteX5" fmla="*/ 746064 w 827623"/>
              <a:gd name="connsiteY5" fmla="*/ 212376 h 549160"/>
              <a:gd name="connsiteX6" fmla="*/ 742437 w 827623"/>
              <a:gd name="connsiteY6" fmla="*/ 230608 h 549160"/>
              <a:gd name="connsiteX7" fmla="*/ 778805 w 827623"/>
              <a:gd name="connsiteY7" fmla="*/ 255490 h 549160"/>
              <a:gd name="connsiteX8" fmla="*/ 827623 w 827623"/>
              <a:gd name="connsiteY8" fmla="*/ 375091 h 549160"/>
              <a:gd name="connsiteX9" fmla="*/ 660947 w 827623"/>
              <a:gd name="connsiteY9" fmla="*/ 544232 h 549160"/>
              <a:gd name="connsiteX10" fmla="*/ 161716 w 827623"/>
              <a:gd name="connsiteY10" fmla="*/ 549160 h 549160"/>
              <a:gd name="connsiteX11" fmla="*/ 0 w 827623"/>
              <a:gd name="connsiteY11" fmla="*/ 387444 h 549160"/>
              <a:gd name="connsiteX12" fmla="*/ 98769 w 827623"/>
              <a:gd name="connsiteY12" fmla="*/ 238437 h 549160"/>
              <a:gd name="connsiteX13" fmla="*/ 140073 w 827623"/>
              <a:gd name="connsiteY13" fmla="*/ 230098 h 549160"/>
              <a:gd name="connsiteX14" fmla="*/ 137808 w 827623"/>
              <a:gd name="connsiteY14" fmla="*/ 218878 h 549160"/>
              <a:gd name="connsiteX15" fmla="*/ 356686 w 827623"/>
              <a:gd name="connsiteY15" fmla="*/ 0 h 5491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827623" h="549160">
                <a:moveTo>
                  <a:pt x="356686" y="0"/>
                </a:moveTo>
                <a:cubicBezTo>
                  <a:pt x="417127" y="0"/>
                  <a:pt x="471847" y="24499"/>
                  <a:pt x="511456" y="64108"/>
                </a:cubicBezTo>
                <a:lnTo>
                  <a:pt x="550831" y="122508"/>
                </a:lnTo>
                <a:lnTo>
                  <a:pt x="581433" y="101570"/>
                </a:lnTo>
                <a:cubicBezTo>
                  <a:pt x="595611" y="95485"/>
                  <a:pt x="611198" y="92120"/>
                  <a:pt x="627560" y="92120"/>
                </a:cubicBezTo>
                <a:cubicBezTo>
                  <a:pt x="693008" y="92120"/>
                  <a:pt x="746064" y="145960"/>
                  <a:pt x="746064" y="212376"/>
                </a:cubicBezTo>
                <a:lnTo>
                  <a:pt x="742437" y="230608"/>
                </a:lnTo>
                <a:lnTo>
                  <a:pt x="778805" y="255490"/>
                </a:lnTo>
                <a:cubicBezTo>
                  <a:pt x="808967" y="286099"/>
                  <a:pt x="827623" y="328384"/>
                  <a:pt x="827623" y="375091"/>
                </a:cubicBezTo>
                <a:cubicBezTo>
                  <a:pt x="827623" y="468505"/>
                  <a:pt x="753000" y="544232"/>
                  <a:pt x="660947" y="544232"/>
                </a:cubicBezTo>
                <a:lnTo>
                  <a:pt x="161716" y="549160"/>
                </a:lnTo>
                <a:cubicBezTo>
                  <a:pt x="72403" y="549160"/>
                  <a:pt x="0" y="476757"/>
                  <a:pt x="0" y="387444"/>
                </a:cubicBezTo>
                <a:cubicBezTo>
                  <a:pt x="0" y="320459"/>
                  <a:pt x="40727" y="262986"/>
                  <a:pt x="98769" y="238437"/>
                </a:cubicBezTo>
                <a:lnTo>
                  <a:pt x="140073" y="230098"/>
                </a:lnTo>
                <a:lnTo>
                  <a:pt x="137808" y="218878"/>
                </a:lnTo>
                <a:cubicBezTo>
                  <a:pt x="137808" y="97995"/>
                  <a:pt x="235803" y="0"/>
                  <a:pt x="356686" y="0"/>
                </a:cubicBezTo>
                <a:close/>
              </a:path>
            </a:pathLst>
          </a:custGeom>
          <a:gradFill>
            <a:gsLst>
              <a:gs pos="50000">
                <a:srgbClr val="5EB6DA"/>
              </a:gs>
              <a:gs pos="50000">
                <a:srgbClr val="3999C6"/>
              </a:gs>
            </a:gsLst>
            <a:lin ang="8100000" scaled="1"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822960" rtlCol="0" anchor="ctr"/>
          <a:lstStyle>
            <a:defPPr>
              <a:defRPr lang="en-US"/>
            </a:defPPr>
            <a:lvl1pPr marL="0" algn="l" defTabSz="932742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66371" algn="l" defTabSz="932742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32742" algn="l" defTabSz="932742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99113" algn="l" defTabSz="932742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65484" algn="l" defTabSz="932742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331856" algn="l" defTabSz="932742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98226" algn="l" defTabSz="932742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64597" algn="l" defTabSz="932742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730969" algn="l" defTabSz="932742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</a:pPr>
            <a:endParaRPr lang="en-US" sz="3600" spc="-150" dirty="0">
              <a:solidFill>
                <a:srgbClr val="FFFFFF"/>
              </a:solidFill>
              <a:latin typeface="Segoe UI Ligh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573" y="1120998"/>
            <a:ext cx="4608512" cy="5106384"/>
          </a:xfrm>
          <a:prstGeom prst="rect">
            <a:avLst/>
          </a:prstGeom>
        </p:spPr>
      </p:pic>
      <p:cxnSp>
        <p:nvCxnSpPr>
          <p:cNvPr id="8" name="Straight Connector 7"/>
          <p:cNvCxnSpPr/>
          <p:nvPr/>
        </p:nvCxnSpPr>
        <p:spPr>
          <a:xfrm>
            <a:off x="601613" y="4649390"/>
            <a:ext cx="3960440" cy="0"/>
          </a:xfrm>
          <a:prstGeom prst="line">
            <a:avLst/>
          </a:prstGeom>
          <a:ln w="92075">
            <a:solidFill>
              <a:schemeClr val="bg2">
                <a:lumMod val="10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>
            <a:cxnSpLocks/>
          </p:cNvCxnSpPr>
          <p:nvPr/>
        </p:nvCxnSpPr>
        <p:spPr>
          <a:xfrm>
            <a:off x="529605" y="2895756"/>
            <a:ext cx="4032448" cy="0"/>
          </a:xfrm>
          <a:prstGeom prst="line">
            <a:avLst/>
          </a:prstGeom>
          <a:ln w="92075">
            <a:solidFill>
              <a:schemeClr val="bg2">
                <a:lumMod val="10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>
            <a:cxnSpLocks/>
          </p:cNvCxnSpPr>
          <p:nvPr/>
        </p:nvCxnSpPr>
        <p:spPr>
          <a:xfrm flipV="1">
            <a:off x="2545829" y="2895756"/>
            <a:ext cx="0" cy="1753634"/>
          </a:xfrm>
          <a:prstGeom prst="line">
            <a:avLst/>
          </a:prstGeom>
          <a:ln w="92075">
            <a:solidFill>
              <a:schemeClr val="bg2">
                <a:lumMod val="10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cxnSpLocks/>
          </p:cNvCxnSpPr>
          <p:nvPr/>
        </p:nvCxnSpPr>
        <p:spPr>
          <a:xfrm flipV="1">
            <a:off x="2252938" y="4649390"/>
            <a:ext cx="0" cy="1512168"/>
          </a:xfrm>
          <a:prstGeom prst="line">
            <a:avLst/>
          </a:prstGeom>
          <a:ln w="92075">
            <a:solidFill>
              <a:schemeClr val="bg2">
                <a:lumMod val="10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>
            <a:cxnSpLocks/>
          </p:cNvCxnSpPr>
          <p:nvPr/>
        </p:nvCxnSpPr>
        <p:spPr>
          <a:xfrm flipV="1">
            <a:off x="3752530" y="4649390"/>
            <a:ext cx="0" cy="1512168"/>
          </a:xfrm>
          <a:prstGeom prst="line">
            <a:avLst/>
          </a:prstGeom>
          <a:ln w="92075">
            <a:solidFill>
              <a:schemeClr val="bg2">
                <a:lumMod val="10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>
            <a:cxnSpLocks/>
          </p:cNvCxnSpPr>
          <p:nvPr/>
        </p:nvCxnSpPr>
        <p:spPr>
          <a:xfrm flipV="1">
            <a:off x="3136208" y="5441478"/>
            <a:ext cx="0" cy="648072"/>
          </a:xfrm>
          <a:prstGeom prst="line">
            <a:avLst/>
          </a:prstGeom>
          <a:ln w="53975">
            <a:solidFill>
              <a:schemeClr val="bg2">
                <a:lumMod val="7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2" name="Graphic 41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27957" y="2842076"/>
            <a:ext cx="618356" cy="618356"/>
          </a:xfrm>
          <a:prstGeom prst="rect">
            <a:avLst/>
          </a:prstGeom>
        </p:spPr>
      </p:pic>
      <p:pic>
        <p:nvPicPr>
          <p:cNvPr id="43" name="Graphic 4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232063" y="2842015"/>
            <a:ext cx="618356" cy="618356"/>
          </a:xfrm>
          <a:prstGeom prst="rect">
            <a:avLst/>
          </a:prstGeom>
        </p:spPr>
      </p:pic>
      <p:pic>
        <p:nvPicPr>
          <p:cNvPr id="44" name="Graphic 43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834236" y="4591373"/>
            <a:ext cx="618356" cy="618356"/>
          </a:xfrm>
          <a:prstGeom prst="rect">
            <a:avLst/>
          </a:prstGeom>
        </p:spPr>
      </p:pic>
      <p:pic>
        <p:nvPicPr>
          <p:cNvPr id="45" name="Graphic 44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02011" y="4599076"/>
            <a:ext cx="618356" cy="618356"/>
          </a:xfrm>
          <a:prstGeom prst="rect">
            <a:avLst/>
          </a:prstGeom>
        </p:spPr>
      </p:pic>
      <p:pic>
        <p:nvPicPr>
          <p:cNvPr id="46" name="Graphic 45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718834" y="4594764"/>
            <a:ext cx="618356" cy="618356"/>
          </a:xfrm>
          <a:prstGeom prst="rect">
            <a:avLst/>
          </a:prstGeom>
        </p:spPr>
      </p:pic>
      <p:pic>
        <p:nvPicPr>
          <p:cNvPr id="47" name="Graphic 46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230301" y="1118799"/>
            <a:ext cx="618356" cy="618356"/>
          </a:xfrm>
          <a:prstGeom prst="rect">
            <a:avLst/>
          </a:prstGeom>
        </p:spPr>
      </p:pic>
      <p:cxnSp>
        <p:nvCxnSpPr>
          <p:cNvPr id="48" name="Straight Connector 47"/>
          <p:cNvCxnSpPr>
            <a:cxnSpLocks/>
          </p:cNvCxnSpPr>
          <p:nvPr/>
        </p:nvCxnSpPr>
        <p:spPr>
          <a:xfrm>
            <a:off x="609599" y="2871202"/>
            <a:ext cx="3852000" cy="0"/>
          </a:xfrm>
          <a:prstGeom prst="line">
            <a:avLst/>
          </a:prstGeom>
          <a:ln w="50800">
            <a:solidFill>
              <a:srgbClr val="FF0000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>
            <a:cxnSpLocks/>
          </p:cNvCxnSpPr>
          <p:nvPr/>
        </p:nvCxnSpPr>
        <p:spPr>
          <a:xfrm>
            <a:off x="632093" y="4627938"/>
            <a:ext cx="3862800" cy="0"/>
          </a:xfrm>
          <a:prstGeom prst="line">
            <a:avLst/>
          </a:prstGeom>
          <a:ln w="50800">
            <a:solidFill>
              <a:srgbClr val="FF0000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>
            <a:cxnSpLocks/>
          </p:cNvCxnSpPr>
          <p:nvPr/>
        </p:nvCxnSpPr>
        <p:spPr>
          <a:xfrm>
            <a:off x="632001" y="6167906"/>
            <a:ext cx="3862800" cy="0"/>
          </a:xfrm>
          <a:prstGeom prst="line">
            <a:avLst/>
          </a:prstGeom>
          <a:ln w="50800">
            <a:solidFill>
              <a:srgbClr val="FF0000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>
            <a:cxnSpLocks/>
          </p:cNvCxnSpPr>
          <p:nvPr/>
        </p:nvCxnSpPr>
        <p:spPr>
          <a:xfrm flipV="1">
            <a:off x="2545829" y="3823146"/>
            <a:ext cx="0" cy="779388"/>
          </a:xfrm>
          <a:prstGeom prst="line">
            <a:avLst/>
          </a:prstGeom>
          <a:ln w="92075">
            <a:solidFill>
              <a:schemeClr val="bg2">
                <a:lumMod val="7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>
            <a:cxnSpLocks/>
          </p:cNvCxnSpPr>
          <p:nvPr/>
        </p:nvCxnSpPr>
        <p:spPr>
          <a:xfrm flipV="1">
            <a:off x="2252938" y="5363120"/>
            <a:ext cx="0" cy="779388"/>
          </a:xfrm>
          <a:prstGeom prst="line">
            <a:avLst/>
          </a:prstGeom>
          <a:ln w="92075">
            <a:solidFill>
              <a:schemeClr val="bg2">
                <a:lumMod val="7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cxnSpLocks/>
          </p:cNvCxnSpPr>
          <p:nvPr/>
        </p:nvCxnSpPr>
        <p:spPr>
          <a:xfrm flipV="1">
            <a:off x="3752530" y="5363120"/>
            <a:ext cx="0" cy="779388"/>
          </a:xfrm>
          <a:prstGeom prst="line">
            <a:avLst/>
          </a:prstGeom>
          <a:ln w="92075">
            <a:solidFill>
              <a:schemeClr val="bg2">
                <a:lumMod val="7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35"/>
          <p:cNvSpPr/>
          <p:nvPr/>
        </p:nvSpPr>
        <p:spPr bwMode="auto">
          <a:xfrm>
            <a:off x="2735910" y="5277334"/>
            <a:ext cx="563488" cy="901581"/>
          </a:xfrm>
          <a:prstGeom prst="rect">
            <a:avLst/>
          </a:prstGeom>
          <a:noFill/>
          <a:ln w="88900">
            <a:solidFill>
              <a:schemeClr val="bg2">
                <a:lumMod val="10000"/>
              </a:schemeClr>
            </a:solidFill>
            <a:miter lim="800000"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sl-SI" sz="24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pic>
        <p:nvPicPr>
          <p:cNvPr id="67" name="Picture 6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2940" y="4409173"/>
            <a:ext cx="166117" cy="166117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7515" y="5941887"/>
            <a:ext cx="166117" cy="166117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7515" y="2643407"/>
            <a:ext cx="166117" cy="166117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26755" y="3572435"/>
            <a:ext cx="609600" cy="609600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2307" y="3569821"/>
            <a:ext cx="609600" cy="609600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2307" y="5211568"/>
            <a:ext cx="609600" cy="609600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30799" y="1713444"/>
            <a:ext cx="609600" cy="609600"/>
          </a:xfrm>
          <a:prstGeom prst="rect">
            <a:avLst/>
          </a:prstGeom>
        </p:spPr>
      </p:pic>
      <p:cxnSp>
        <p:nvCxnSpPr>
          <p:cNvPr id="76" name="Straight Connector 75"/>
          <p:cNvCxnSpPr>
            <a:cxnSpLocks/>
          </p:cNvCxnSpPr>
          <p:nvPr/>
        </p:nvCxnSpPr>
        <p:spPr>
          <a:xfrm>
            <a:off x="4565228" y="6178733"/>
            <a:ext cx="6336704" cy="0"/>
          </a:xfrm>
          <a:prstGeom prst="line">
            <a:avLst/>
          </a:prstGeom>
          <a:ln w="92075">
            <a:solidFill>
              <a:srgbClr val="00B050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4" name="Picture 8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24247" y="5753207"/>
            <a:ext cx="377359" cy="377359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524573" y="5752726"/>
            <a:ext cx="377359" cy="377359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775690" y="5752726"/>
            <a:ext cx="377359" cy="377359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113781" y="4058332"/>
            <a:ext cx="231018" cy="231018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705444" y="4058332"/>
            <a:ext cx="231018" cy="231018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15295" y="2219078"/>
            <a:ext cx="231018" cy="231018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10863" y="5497106"/>
            <a:ext cx="231018" cy="231018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354839" y="5491602"/>
            <a:ext cx="231018" cy="231018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870000" y="5491602"/>
            <a:ext cx="231018" cy="231018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908225" y="4021441"/>
            <a:ext cx="304800" cy="304800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635748" y="5441478"/>
            <a:ext cx="304800" cy="304800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835637" y="4002323"/>
            <a:ext cx="304800" cy="304800"/>
          </a:xfrm>
          <a:prstGeom prst="rect">
            <a:avLst/>
          </a:prstGeom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689636" y="2182027"/>
            <a:ext cx="304800" cy="304800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643400" y="1669498"/>
            <a:ext cx="525026" cy="525026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16200000" flipV="1">
            <a:off x="2257565" y="3492625"/>
            <a:ext cx="292669" cy="292669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16200000" flipV="1">
            <a:off x="1967446" y="5004793"/>
            <a:ext cx="292669" cy="292669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5400000" flipV="1">
            <a:off x="2536204" y="3500924"/>
            <a:ext cx="292669" cy="292669"/>
          </a:xfrm>
          <a:prstGeom prst="rect">
            <a:avLst/>
          </a:prstGeom>
        </p:spPr>
      </p:pic>
      <p:pic>
        <p:nvPicPr>
          <p:cNvPr id="105" name="Picture 104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5400000" flipV="1">
            <a:off x="2245762" y="5010297"/>
            <a:ext cx="292669" cy="292669"/>
          </a:xfrm>
          <a:prstGeom prst="rect">
            <a:avLst/>
          </a:prstGeom>
        </p:spPr>
      </p:pic>
      <p:pic>
        <p:nvPicPr>
          <p:cNvPr id="106" name="Picture 10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5400000" flipV="1">
            <a:off x="3746408" y="5013238"/>
            <a:ext cx="292669" cy="292669"/>
          </a:xfrm>
          <a:prstGeom prst="rect">
            <a:avLst/>
          </a:prstGeom>
        </p:spPr>
      </p:pic>
      <p:pic>
        <p:nvPicPr>
          <p:cNvPr id="107" name="Picture 10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13280316" flipV="1">
            <a:off x="3194102" y="1873031"/>
            <a:ext cx="292669" cy="292669"/>
          </a:xfrm>
          <a:prstGeom prst="rect">
            <a:avLst/>
          </a:prstGeom>
        </p:spPr>
      </p:pic>
      <p:pic>
        <p:nvPicPr>
          <p:cNvPr id="108" name="Picture 107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5400000" flipV="1">
            <a:off x="4517569" y="5014849"/>
            <a:ext cx="292669" cy="292669"/>
          </a:xfrm>
          <a:prstGeom prst="rect">
            <a:avLst/>
          </a:prstGeom>
        </p:spPr>
      </p:pic>
      <p:pic>
        <p:nvPicPr>
          <p:cNvPr id="110" name="Picture 10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flipH="1">
            <a:off x="4520666" y="3874621"/>
            <a:ext cx="520824" cy="520824"/>
          </a:xfrm>
          <a:prstGeom prst="rect">
            <a:avLst/>
          </a:prstGeom>
        </p:spPr>
      </p:pic>
      <p:pic>
        <p:nvPicPr>
          <p:cNvPr id="111" name="Picture 2" descr="http://www.lyoncapitale.fr/var/plain_site/storage/images/media/01-photos/technologies/raspberry-pi-22/4120553-1-fre-FR/Raspberry-Pi-2_xxl.jpg"/>
          <p:cNvPicPr>
            <a:picLocks noChangeAspect="1" noChangeArrowheads="1"/>
          </p:cNvPicPr>
          <p:nvPr/>
        </p:nvPicPr>
        <p:blipFill>
          <a:blip r:embed="rId1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4972" y="5618887"/>
            <a:ext cx="757888" cy="539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" name="Freeform 70"/>
          <p:cNvSpPr/>
          <p:nvPr/>
        </p:nvSpPr>
        <p:spPr>
          <a:xfrm>
            <a:off x="6053829" y="336952"/>
            <a:ext cx="3359502" cy="1681292"/>
          </a:xfrm>
          <a:custGeom>
            <a:avLst/>
            <a:gdLst>
              <a:gd name="connsiteX0" fmla="*/ 356686 w 827623"/>
              <a:gd name="connsiteY0" fmla="*/ 0 h 549160"/>
              <a:gd name="connsiteX1" fmla="*/ 511456 w 827623"/>
              <a:gd name="connsiteY1" fmla="*/ 64108 h 549160"/>
              <a:gd name="connsiteX2" fmla="*/ 550831 w 827623"/>
              <a:gd name="connsiteY2" fmla="*/ 122508 h 549160"/>
              <a:gd name="connsiteX3" fmla="*/ 581433 w 827623"/>
              <a:gd name="connsiteY3" fmla="*/ 101570 h 549160"/>
              <a:gd name="connsiteX4" fmla="*/ 627560 w 827623"/>
              <a:gd name="connsiteY4" fmla="*/ 92120 h 549160"/>
              <a:gd name="connsiteX5" fmla="*/ 746064 w 827623"/>
              <a:gd name="connsiteY5" fmla="*/ 212376 h 549160"/>
              <a:gd name="connsiteX6" fmla="*/ 742437 w 827623"/>
              <a:gd name="connsiteY6" fmla="*/ 230608 h 549160"/>
              <a:gd name="connsiteX7" fmla="*/ 778805 w 827623"/>
              <a:gd name="connsiteY7" fmla="*/ 255490 h 549160"/>
              <a:gd name="connsiteX8" fmla="*/ 827623 w 827623"/>
              <a:gd name="connsiteY8" fmla="*/ 375091 h 549160"/>
              <a:gd name="connsiteX9" fmla="*/ 660947 w 827623"/>
              <a:gd name="connsiteY9" fmla="*/ 544232 h 549160"/>
              <a:gd name="connsiteX10" fmla="*/ 660947 w 827623"/>
              <a:gd name="connsiteY10" fmla="*/ 546384 h 549160"/>
              <a:gd name="connsiteX11" fmla="*/ 175466 w 827623"/>
              <a:gd name="connsiteY11" fmla="*/ 546384 h 549160"/>
              <a:gd name="connsiteX12" fmla="*/ 161716 w 827623"/>
              <a:gd name="connsiteY12" fmla="*/ 549160 h 549160"/>
              <a:gd name="connsiteX13" fmla="*/ 0 w 827623"/>
              <a:gd name="connsiteY13" fmla="*/ 387444 h 549160"/>
              <a:gd name="connsiteX14" fmla="*/ 98769 w 827623"/>
              <a:gd name="connsiteY14" fmla="*/ 238437 h 549160"/>
              <a:gd name="connsiteX15" fmla="*/ 140073 w 827623"/>
              <a:gd name="connsiteY15" fmla="*/ 230098 h 549160"/>
              <a:gd name="connsiteX16" fmla="*/ 137808 w 827623"/>
              <a:gd name="connsiteY16" fmla="*/ 218878 h 549160"/>
              <a:gd name="connsiteX17" fmla="*/ 356686 w 827623"/>
              <a:gd name="connsiteY17" fmla="*/ 0 h 549160"/>
              <a:gd name="connsiteX0" fmla="*/ 356686 w 827623"/>
              <a:gd name="connsiteY0" fmla="*/ 0 h 549160"/>
              <a:gd name="connsiteX1" fmla="*/ 511456 w 827623"/>
              <a:gd name="connsiteY1" fmla="*/ 64108 h 549160"/>
              <a:gd name="connsiteX2" fmla="*/ 550831 w 827623"/>
              <a:gd name="connsiteY2" fmla="*/ 122508 h 549160"/>
              <a:gd name="connsiteX3" fmla="*/ 581433 w 827623"/>
              <a:gd name="connsiteY3" fmla="*/ 101570 h 549160"/>
              <a:gd name="connsiteX4" fmla="*/ 627560 w 827623"/>
              <a:gd name="connsiteY4" fmla="*/ 92120 h 549160"/>
              <a:gd name="connsiteX5" fmla="*/ 746064 w 827623"/>
              <a:gd name="connsiteY5" fmla="*/ 212376 h 549160"/>
              <a:gd name="connsiteX6" fmla="*/ 742437 w 827623"/>
              <a:gd name="connsiteY6" fmla="*/ 230608 h 549160"/>
              <a:gd name="connsiteX7" fmla="*/ 778805 w 827623"/>
              <a:gd name="connsiteY7" fmla="*/ 255490 h 549160"/>
              <a:gd name="connsiteX8" fmla="*/ 827623 w 827623"/>
              <a:gd name="connsiteY8" fmla="*/ 375091 h 549160"/>
              <a:gd name="connsiteX9" fmla="*/ 660947 w 827623"/>
              <a:gd name="connsiteY9" fmla="*/ 544232 h 549160"/>
              <a:gd name="connsiteX10" fmla="*/ 660947 w 827623"/>
              <a:gd name="connsiteY10" fmla="*/ 546384 h 549160"/>
              <a:gd name="connsiteX11" fmla="*/ 161716 w 827623"/>
              <a:gd name="connsiteY11" fmla="*/ 549160 h 549160"/>
              <a:gd name="connsiteX12" fmla="*/ 0 w 827623"/>
              <a:gd name="connsiteY12" fmla="*/ 387444 h 549160"/>
              <a:gd name="connsiteX13" fmla="*/ 98769 w 827623"/>
              <a:gd name="connsiteY13" fmla="*/ 238437 h 549160"/>
              <a:gd name="connsiteX14" fmla="*/ 140073 w 827623"/>
              <a:gd name="connsiteY14" fmla="*/ 230098 h 549160"/>
              <a:gd name="connsiteX15" fmla="*/ 137808 w 827623"/>
              <a:gd name="connsiteY15" fmla="*/ 218878 h 549160"/>
              <a:gd name="connsiteX16" fmla="*/ 356686 w 827623"/>
              <a:gd name="connsiteY16" fmla="*/ 0 h 549160"/>
              <a:gd name="connsiteX0" fmla="*/ 356686 w 827623"/>
              <a:gd name="connsiteY0" fmla="*/ 0 h 549160"/>
              <a:gd name="connsiteX1" fmla="*/ 511456 w 827623"/>
              <a:gd name="connsiteY1" fmla="*/ 64108 h 549160"/>
              <a:gd name="connsiteX2" fmla="*/ 550831 w 827623"/>
              <a:gd name="connsiteY2" fmla="*/ 122508 h 549160"/>
              <a:gd name="connsiteX3" fmla="*/ 581433 w 827623"/>
              <a:gd name="connsiteY3" fmla="*/ 101570 h 549160"/>
              <a:gd name="connsiteX4" fmla="*/ 627560 w 827623"/>
              <a:gd name="connsiteY4" fmla="*/ 92120 h 549160"/>
              <a:gd name="connsiteX5" fmla="*/ 746064 w 827623"/>
              <a:gd name="connsiteY5" fmla="*/ 212376 h 549160"/>
              <a:gd name="connsiteX6" fmla="*/ 742437 w 827623"/>
              <a:gd name="connsiteY6" fmla="*/ 230608 h 549160"/>
              <a:gd name="connsiteX7" fmla="*/ 778805 w 827623"/>
              <a:gd name="connsiteY7" fmla="*/ 255490 h 549160"/>
              <a:gd name="connsiteX8" fmla="*/ 827623 w 827623"/>
              <a:gd name="connsiteY8" fmla="*/ 375091 h 549160"/>
              <a:gd name="connsiteX9" fmla="*/ 660947 w 827623"/>
              <a:gd name="connsiteY9" fmla="*/ 544232 h 549160"/>
              <a:gd name="connsiteX10" fmla="*/ 161716 w 827623"/>
              <a:gd name="connsiteY10" fmla="*/ 549160 h 549160"/>
              <a:gd name="connsiteX11" fmla="*/ 0 w 827623"/>
              <a:gd name="connsiteY11" fmla="*/ 387444 h 549160"/>
              <a:gd name="connsiteX12" fmla="*/ 98769 w 827623"/>
              <a:gd name="connsiteY12" fmla="*/ 238437 h 549160"/>
              <a:gd name="connsiteX13" fmla="*/ 140073 w 827623"/>
              <a:gd name="connsiteY13" fmla="*/ 230098 h 549160"/>
              <a:gd name="connsiteX14" fmla="*/ 137808 w 827623"/>
              <a:gd name="connsiteY14" fmla="*/ 218878 h 549160"/>
              <a:gd name="connsiteX15" fmla="*/ 356686 w 827623"/>
              <a:gd name="connsiteY15" fmla="*/ 0 h 5491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827623" h="549160">
                <a:moveTo>
                  <a:pt x="356686" y="0"/>
                </a:moveTo>
                <a:cubicBezTo>
                  <a:pt x="417127" y="0"/>
                  <a:pt x="471847" y="24499"/>
                  <a:pt x="511456" y="64108"/>
                </a:cubicBezTo>
                <a:lnTo>
                  <a:pt x="550831" y="122508"/>
                </a:lnTo>
                <a:lnTo>
                  <a:pt x="581433" y="101570"/>
                </a:lnTo>
                <a:cubicBezTo>
                  <a:pt x="595611" y="95485"/>
                  <a:pt x="611198" y="92120"/>
                  <a:pt x="627560" y="92120"/>
                </a:cubicBezTo>
                <a:cubicBezTo>
                  <a:pt x="693008" y="92120"/>
                  <a:pt x="746064" y="145960"/>
                  <a:pt x="746064" y="212376"/>
                </a:cubicBezTo>
                <a:lnTo>
                  <a:pt x="742437" y="230608"/>
                </a:lnTo>
                <a:lnTo>
                  <a:pt x="778805" y="255490"/>
                </a:lnTo>
                <a:cubicBezTo>
                  <a:pt x="808967" y="286099"/>
                  <a:pt x="827623" y="328384"/>
                  <a:pt x="827623" y="375091"/>
                </a:cubicBezTo>
                <a:cubicBezTo>
                  <a:pt x="827623" y="468505"/>
                  <a:pt x="753000" y="544232"/>
                  <a:pt x="660947" y="544232"/>
                </a:cubicBezTo>
                <a:lnTo>
                  <a:pt x="161716" y="549160"/>
                </a:lnTo>
                <a:cubicBezTo>
                  <a:pt x="72403" y="549160"/>
                  <a:pt x="0" y="476757"/>
                  <a:pt x="0" y="387444"/>
                </a:cubicBezTo>
                <a:cubicBezTo>
                  <a:pt x="0" y="320459"/>
                  <a:pt x="40727" y="262986"/>
                  <a:pt x="98769" y="238437"/>
                </a:cubicBezTo>
                <a:lnTo>
                  <a:pt x="140073" y="230098"/>
                </a:lnTo>
                <a:lnTo>
                  <a:pt x="137808" y="218878"/>
                </a:lnTo>
                <a:cubicBezTo>
                  <a:pt x="137808" y="97995"/>
                  <a:pt x="235803" y="0"/>
                  <a:pt x="356686" y="0"/>
                </a:cubicBezTo>
                <a:close/>
              </a:path>
            </a:pathLst>
          </a:custGeom>
          <a:gradFill>
            <a:gsLst>
              <a:gs pos="50000">
                <a:srgbClr val="5EB6DA"/>
              </a:gs>
              <a:gs pos="50000">
                <a:srgbClr val="3999C6"/>
              </a:gs>
            </a:gsLst>
            <a:lin ang="8100000" scaled="1"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822960" rtlCol="0" anchor="ctr"/>
          <a:lstStyle>
            <a:defPPr>
              <a:defRPr lang="en-US"/>
            </a:defPPr>
            <a:lvl1pPr marL="0" algn="l" defTabSz="932742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66371" algn="l" defTabSz="932742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32742" algn="l" defTabSz="932742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99113" algn="l" defTabSz="932742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65484" algn="l" defTabSz="932742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331856" algn="l" defTabSz="932742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98226" algn="l" defTabSz="932742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64597" algn="l" defTabSz="932742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730969" algn="l" defTabSz="932742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sl-SI" sz="3600" spc="-150" dirty="0" err="1">
                <a:solidFill>
                  <a:srgbClr val="FFFFFF"/>
                </a:solidFill>
                <a:latin typeface="Segoe UI Light"/>
              </a:rPr>
              <a:t>Azure</a:t>
            </a:r>
            <a:endParaRPr lang="sl-SI" sz="3600" spc="-150" dirty="0">
              <a:solidFill>
                <a:srgbClr val="FFFFFF"/>
              </a:solidFill>
              <a:latin typeface="Segoe UI Light"/>
            </a:endParaRPr>
          </a:p>
          <a:p>
            <a:pPr algn="ctr">
              <a:lnSpc>
                <a:spcPct val="80000"/>
              </a:lnSpc>
            </a:pPr>
            <a:r>
              <a:rPr lang="en-US" sz="2400" spc="-150" dirty="0">
                <a:solidFill>
                  <a:srgbClr val="FFFFFF"/>
                </a:solidFill>
                <a:latin typeface="Segoe UI Light"/>
              </a:rPr>
              <a:t>[</a:t>
            </a:r>
            <a:r>
              <a:rPr lang="en-US" sz="2400" spc="-150" dirty="0" err="1">
                <a:solidFill>
                  <a:srgbClr val="FFFFFF"/>
                </a:solidFill>
                <a:latin typeface="Segoe UI Light"/>
              </a:rPr>
              <a:t>SignalR</a:t>
            </a:r>
            <a:r>
              <a:rPr lang="en-US" sz="2400" spc="-150" dirty="0">
                <a:solidFill>
                  <a:srgbClr val="FFFFFF"/>
                </a:solidFill>
                <a:latin typeface="Segoe UI Light"/>
              </a:rPr>
              <a:t> Broker]</a:t>
            </a:r>
            <a:br>
              <a:rPr lang="en-US" sz="3600" spc="-150" dirty="0">
                <a:solidFill>
                  <a:srgbClr val="FFFFFF"/>
                </a:solidFill>
                <a:latin typeface="Segoe UI Light"/>
              </a:rPr>
            </a:br>
            <a:endParaRPr lang="en-US" sz="3600" spc="-150" dirty="0">
              <a:solidFill>
                <a:srgbClr val="FFFFFF"/>
              </a:solidFill>
              <a:latin typeface="Segoe UI Light"/>
            </a:endParaRPr>
          </a:p>
        </p:txBody>
      </p:sp>
      <p:cxnSp>
        <p:nvCxnSpPr>
          <p:cNvPr id="113" name="Straight Connector 112"/>
          <p:cNvCxnSpPr>
            <a:cxnSpLocks/>
          </p:cNvCxnSpPr>
          <p:nvPr/>
        </p:nvCxnSpPr>
        <p:spPr>
          <a:xfrm flipH="1">
            <a:off x="4810238" y="1871133"/>
            <a:ext cx="1235333" cy="970882"/>
          </a:xfrm>
          <a:prstGeom prst="line">
            <a:avLst/>
          </a:prstGeom>
          <a:ln w="101600">
            <a:solidFill>
              <a:srgbClr val="00B0F0"/>
            </a:solidFill>
            <a:headEnd type="triangl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0" name="Picture 119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0592606" y="1490903"/>
            <a:ext cx="882215" cy="882215"/>
          </a:xfrm>
          <a:prstGeom prst="rect">
            <a:avLst/>
          </a:prstGeom>
        </p:spPr>
      </p:pic>
      <p:pic>
        <p:nvPicPr>
          <p:cNvPr id="122" name="Picture 121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1339189" y="1567445"/>
            <a:ext cx="729129" cy="729129"/>
          </a:xfrm>
          <a:prstGeom prst="rect">
            <a:avLst/>
          </a:prstGeom>
        </p:spPr>
      </p:pic>
      <p:cxnSp>
        <p:nvCxnSpPr>
          <p:cNvPr id="123" name="Straight Connector 122"/>
          <p:cNvCxnSpPr>
            <a:cxnSpLocks/>
          </p:cNvCxnSpPr>
          <p:nvPr/>
        </p:nvCxnSpPr>
        <p:spPr>
          <a:xfrm flipH="1" flipV="1">
            <a:off x="9537859" y="1507485"/>
            <a:ext cx="930218" cy="364566"/>
          </a:xfrm>
          <a:prstGeom prst="line">
            <a:avLst/>
          </a:prstGeom>
          <a:ln w="101600">
            <a:solidFill>
              <a:srgbClr val="00B0F0"/>
            </a:solidFill>
            <a:headEnd type="triangl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Straight Connector 125"/>
          <p:cNvCxnSpPr>
            <a:cxnSpLocks/>
          </p:cNvCxnSpPr>
          <p:nvPr/>
        </p:nvCxnSpPr>
        <p:spPr>
          <a:xfrm flipH="1">
            <a:off x="5138117" y="2023533"/>
            <a:ext cx="1059855" cy="1761761"/>
          </a:xfrm>
          <a:prstGeom prst="line">
            <a:avLst/>
          </a:prstGeom>
          <a:ln w="101600">
            <a:solidFill>
              <a:srgbClr val="00B0F0"/>
            </a:solidFill>
            <a:headEnd type="triangl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Connector 127"/>
          <p:cNvCxnSpPr>
            <a:cxnSpLocks/>
          </p:cNvCxnSpPr>
          <p:nvPr/>
        </p:nvCxnSpPr>
        <p:spPr>
          <a:xfrm flipH="1">
            <a:off x="4228859" y="1689768"/>
            <a:ext cx="1683723" cy="592472"/>
          </a:xfrm>
          <a:prstGeom prst="line">
            <a:avLst/>
          </a:prstGeom>
          <a:ln w="101600">
            <a:solidFill>
              <a:srgbClr val="00B0F0"/>
            </a:solidFill>
            <a:headEnd type="triangl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Connector 129"/>
          <p:cNvCxnSpPr>
            <a:cxnSpLocks/>
          </p:cNvCxnSpPr>
          <p:nvPr/>
        </p:nvCxnSpPr>
        <p:spPr>
          <a:xfrm flipH="1">
            <a:off x="4349965" y="2145529"/>
            <a:ext cx="3333279" cy="3619985"/>
          </a:xfrm>
          <a:prstGeom prst="line">
            <a:avLst/>
          </a:prstGeom>
          <a:ln w="101600">
            <a:solidFill>
              <a:srgbClr val="00B0F0"/>
            </a:solidFill>
            <a:headEnd type="triangl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>
            <a:cxnSpLocks/>
          </p:cNvCxnSpPr>
          <p:nvPr/>
        </p:nvCxnSpPr>
        <p:spPr>
          <a:xfrm flipH="1" flipV="1">
            <a:off x="9565605" y="2643408"/>
            <a:ext cx="1027001" cy="507785"/>
          </a:xfrm>
          <a:prstGeom prst="line">
            <a:avLst/>
          </a:prstGeom>
          <a:ln w="101600">
            <a:solidFill>
              <a:srgbClr val="00B0F0"/>
            </a:solidFill>
            <a:headEnd type="triangl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1" name="TextBox 140"/>
          <p:cNvSpPr txBox="1"/>
          <p:nvPr/>
        </p:nvSpPr>
        <p:spPr>
          <a:xfrm>
            <a:off x="10682733" y="2633166"/>
            <a:ext cx="1584176" cy="3287054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Web</a:t>
            </a:r>
            <a:br>
              <a:rPr lang="en-US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</a:br>
            <a:r>
              <a:rPr lang="en-US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Email</a:t>
            </a:r>
            <a:br>
              <a:rPr lang="en-US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</a:br>
            <a:r>
              <a:rPr lang="en-US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Facebook</a:t>
            </a:r>
            <a:br>
              <a:rPr lang="en-US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</a:br>
            <a:r>
              <a:rPr lang="en-US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Skype</a:t>
            </a:r>
            <a:br>
              <a:rPr lang="en-US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</a:br>
            <a:r>
              <a:rPr lang="en-US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Slack</a:t>
            </a:r>
            <a:br>
              <a:rPr lang="en-US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</a:br>
            <a:r>
              <a:rPr lang="en-US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Twilio</a:t>
            </a:r>
            <a:r>
              <a:rPr lang="en-US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 (SMS)</a:t>
            </a:r>
            <a:br>
              <a:rPr lang="en-US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</a:br>
            <a:r>
              <a:rPr lang="en-US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Kik</a:t>
            </a:r>
            <a:br>
              <a:rPr lang="en-US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</a:br>
            <a:r>
              <a:rPr lang="en-US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GroupMe</a:t>
            </a:r>
            <a:br>
              <a:rPr lang="en-US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</a:br>
            <a:br>
              <a:rPr lang="en-US" sz="9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</a:br>
            <a:r>
              <a:rPr lang="en-US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[Apps]</a:t>
            </a:r>
            <a:br>
              <a:rPr lang="en-US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</a:br>
            <a:r>
              <a:rPr lang="en-US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Cortana</a:t>
            </a:r>
            <a:br>
              <a:rPr lang="en-US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</a:br>
            <a:r>
              <a:rPr lang="en-US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…</a:t>
            </a:r>
            <a:endParaRPr lang="sl-SI" dirty="0" err="1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8954541" y="213021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85654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Demo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274638" y="3046630"/>
            <a:ext cx="10058401" cy="738664"/>
          </a:xfrm>
        </p:spPr>
        <p:txBody>
          <a:bodyPr/>
          <a:lstStyle/>
          <a:p>
            <a:r>
              <a:rPr lang="sl-SI" dirty="0"/>
              <a:t>„Home </a:t>
            </a:r>
            <a:r>
              <a:rPr lang="sl-SI" dirty="0" err="1"/>
              <a:t>Bot</a:t>
            </a:r>
            <a:r>
              <a:rPr lang="sl-SI" dirty="0"/>
              <a:t>“ v akciji</a:t>
            </a:r>
            <a:endParaRPr lang="en-US" dirty="0"/>
          </a:p>
        </p:txBody>
      </p:sp>
      <p:sp>
        <p:nvSpPr>
          <p:cNvPr id="5" name="Picture Placeholder 4"/>
          <p:cNvSpPr txBox="1">
            <a:spLocks noChangeAspect="1"/>
          </p:cNvSpPr>
          <p:nvPr/>
        </p:nvSpPr>
        <p:spPr bwMode="ltGray">
          <a:xfrm>
            <a:off x="5441315" y="0"/>
            <a:ext cx="6995160" cy="6992587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txBody>
          <a:bodyPr tIns="548640" anchor="ctr" anchorCtr="0">
            <a:noAutofit/>
          </a:bodyPr>
          <a:lstStyle>
            <a:lvl1pPr marL="0" marR="0" indent="0" algn="ctr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600" b="1" kern="1200" cap="none" spc="0" baseline="0">
                <a:gradFill>
                  <a:gsLst>
                    <a:gs pos="0">
                      <a:srgbClr val="FFFFFF"/>
                    </a:gs>
                    <a:gs pos="27000">
                      <a:srgbClr val="FFFFFF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4572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6858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9144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1430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Click icon to add picture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14781" y="5801517"/>
            <a:ext cx="1080120" cy="959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566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LUIS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4678204"/>
          </a:xfrm>
        </p:spPr>
        <p:txBody>
          <a:bodyPr/>
          <a:lstStyle/>
          <a:p>
            <a:r>
              <a:rPr lang="sl-SI" dirty="0" err="1"/>
              <a:t>Language</a:t>
            </a:r>
            <a:r>
              <a:rPr lang="sl-SI" dirty="0"/>
              <a:t> </a:t>
            </a:r>
            <a:r>
              <a:rPr lang="sl-SI" dirty="0" err="1"/>
              <a:t>Understanding</a:t>
            </a:r>
            <a:r>
              <a:rPr lang="sl-SI" dirty="0"/>
              <a:t> </a:t>
            </a:r>
            <a:r>
              <a:rPr lang="sl-SI" dirty="0" err="1"/>
              <a:t>Intelligent</a:t>
            </a:r>
            <a:r>
              <a:rPr lang="sl-SI" dirty="0"/>
              <a:t> </a:t>
            </a:r>
            <a:r>
              <a:rPr lang="sl-SI" dirty="0" err="1"/>
              <a:t>Service</a:t>
            </a:r>
            <a:endParaRPr lang="sl-SI" dirty="0"/>
          </a:p>
          <a:p>
            <a:r>
              <a:rPr lang="sl-SI" dirty="0"/>
              <a:t>Gradnja lastnih jezikovnih modelov</a:t>
            </a:r>
          </a:p>
          <a:p>
            <a:pPr lvl="1"/>
            <a:r>
              <a:rPr lang="sl-SI" dirty="0"/>
              <a:t>nameni in entitete</a:t>
            </a:r>
          </a:p>
          <a:p>
            <a:r>
              <a:rPr lang="sl-SI" dirty="0"/>
              <a:t>Treniranje modela z izreki</a:t>
            </a:r>
          </a:p>
          <a:p>
            <a:pPr lvl="1"/>
            <a:r>
              <a:rPr lang="sl-SI" dirty="0"/>
              <a:t>Vztrajno učenje in nadgrajevanje</a:t>
            </a:r>
          </a:p>
          <a:p>
            <a:r>
              <a:rPr lang="sl-SI" dirty="0" err="1"/>
              <a:t>Predpripravljeni</a:t>
            </a:r>
            <a:r>
              <a:rPr lang="sl-SI" dirty="0"/>
              <a:t> modeli</a:t>
            </a:r>
          </a:p>
          <a:p>
            <a:r>
              <a:rPr lang="sl-SI" dirty="0"/>
              <a:t>Močno, a hkrati enostavno orodje</a:t>
            </a:r>
          </a:p>
          <a:p>
            <a:r>
              <a:rPr lang="sl-SI" dirty="0"/>
              <a:t>Večjezičen, a žel ne zna slovensko </a:t>
            </a:r>
            <a:r>
              <a:rPr lang="sl-SI" dirty="0">
                <a:sym typeface="Wingdings" panose="05000000000000000000" pitchFamily="2" charset="2"/>
              </a:rPr>
              <a:t>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482728259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Demo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274638" y="3035480"/>
            <a:ext cx="10058401" cy="1181862"/>
          </a:xfrm>
        </p:spPr>
        <p:txBody>
          <a:bodyPr/>
          <a:lstStyle/>
          <a:p>
            <a:r>
              <a:rPr lang="sl-SI" dirty="0">
                <a:solidFill>
                  <a:schemeClr val="tx1"/>
                </a:solidFill>
              </a:rPr>
              <a:t>LUIS (</a:t>
            </a:r>
            <a:r>
              <a:rPr lang="sl-SI" dirty="0">
                <a:solidFill>
                  <a:schemeClr val="tx1"/>
                </a:solidFill>
                <a:hlinkClick r:id="rId3"/>
              </a:rPr>
              <a:t>www.luis.ai</a:t>
            </a:r>
            <a:r>
              <a:rPr lang="sl-SI" dirty="0">
                <a:solidFill>
                  <a:schemeClr val="tx1"/>
                </a:solidFill>
              </a:rPr>
              <a:t>)</a:t>
            </a:r>
            <a:br>
              <a:rPr lang="sl-SI" dirty="0">
                <a:solidFill>
                  <a:schemeClr val="tx1"/>
                </a:solidFill>
              </a:rPr>
            </a:br>
            <a:r>
              <a:rPr lang="sl-SI" dirty="0">
                <a:solidFill>
                  <a:schemeClr val="tx1"/>
                </a:solidFill>
              </a:rPr>
              <a:t>MS </a:t>
            </a:r>
            <a:r>
              <a:rPr lang="sl-SI" dirty="0" err="1">
                <a:solidFill>
                  <a:schemeClr val="tx1"/>
                </a:solidFill>
              </a:rPr>
              <a:t>Bot</a:t>
            </a:r>
            <a:r>
              <a:rPr lang="sl-SI" dirty="0">
                <a:solidFill>
                  <a:schemeClr val="tx1"/>
                </a:solidFill>
              </a:rPr>
              <a:t> </a:t>
            </a:r>
            <a:r>
              <a:rPr lang="sl-SI" dirty="0" err="1">
                <a:solidFill>
                  <a:schemeClr val="tx1"/>
                </a:solidFill>
              </a:rPr>
              <a:t>Framework</a:t>
            </a:r>
            <a:endParaRPr lang="sl-SI" dirty="0">
              <a:solidFill>
                <a:schemeClr val="tx1"/>
              </a:solidFill>
            </a:endParaRPr>
          </a:p>
        </p:txBody>
      </p:sp>
      <p:sp>
        <p:nvSpPr>
          <p:cNvPr id="5" name="Picture Placeholder 4"/>
          <p:cNvSpPr txBox="1">
            <a:spLocks noChangeAspect="1"/>
          </p:cNvSpPr>
          <p:nvPr/>
        </p:nvSpPr>
        <p:spPr bwMode="ltGray">
          <a:xfrm>
            <a:off x="5441315" y="0"/>
            <a:ext cx="6995160" cy="6992587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txBody>
          <a:bodyPr tIns="548640" anchor="ctr" anchorCtr="0">
            <a:noAutofit/>
          </a:bodyPr>
          <a:lstStyle>
            <a:lvl1pPr marL="0" marR="0" indent="0" algn="ctr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600" b="1" kern="1200" cap="none" spc="0" baseline="0">
                <a:gradFill>
                  <a:gsLst>
                    <a:gs pos="0">
                      <a:srgbClr val="FFFFFF"/>
                    </a:gs>
                    <a:gs pos="27000">
                      <a:srgbClr val="FFFFFF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4572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6858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9144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1430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Click icon to add picture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14781" y="5801517"/>
            <a:ext cx="1080120" cy="959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347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Microsoft </a:t>
            </a:r>
            <a:r>
              <a:rPr lang="sl-SI" dirty="0" err="1"/>
              <a:t>Cognitive</a:t>
            </a:r>
            <a:r>
              <a:rPr lang="sl-SI" dirty="0"/>
              <a:t> </a:t>
            </a:r>
            <a:r>
              <a:rPr lang="sl-SI" dirty="0" err="1"/>
              <a:t>Services</a:t>
            </a:r>
            <a:r>
              <a:rPr lang="en-US" dirty="0"/>
              <a:t> (</a:t>
            </a:r>
            <a:r>
              <a:rPr lang="en-US" dirty="0">
                <a:hlinkClick r:id="rId2"/>
              </a:rPr>
              <a:t>link</a:t>
            </a:r>
            <a:r>
              <a:rPr lang="en-US" dirty="0"/>
              <a:t>)</a:t>
            </a:r>
            <a:endParaRPr lang="sl-SI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3783295" cy="4093428"/>
          </a:xfrm>
        </p:spPr>
        <p:txBody>
          <a:bodyPr/>
          <a:lstStyle/>
          <a:p>
            <a:r>
              <a:rPr lang="sl-SI" sz="2800" dirty="0" err="1"/>
              <a:t>Vision</a:t>
            </a:r>
            <a:endParaRPr lang="sl-SI" sz="2800" dirty="0"/>
          </a:p>
          <a:p>
            <a:pPr lvl="1"/>
            <a:r>
              <a:rPr lang="en-US" sz="2000" dirty="0"/>
              <a:t>Computer Vision API</a:t>
            </a:r>
            <a:endParaRPr lang="sl-SI" sz="2000" dirty="0"/>
          </a:p>
          <a:p>
            <a:pPr lvl="1"/>
            <a:r>
              <a:rPr lang="sl-SI" sz="2000" dirty="0"/>
              <a:t>Face API</a:t>
            </a:r>
          </a:p>
          <a:p>
            <a:pPr lvl="1"/>
            <a:r>
              <a:rPr lang="sl-SI" sz="2000" dirty="0" err="1"/>
              <a:t>Emotion</a:t>
            </a:r>
            <a:r>
              <a:rPr lang="sl-SI" sz="2000" dirty="0"/>
              <a:t> API</a:t>
            </a:r>
          </a:p>
          <a:p>
            <a:pPr lvl="1"/>
            <a:r>
              <a:rPr lang="sl-SI" sz="2000" dirty="0" err="1"/>
              <a:t>Custom</a:t>
            </a:r>
            <a:r>
              <a:rPr lang="sl-SI" sz="2000" dirty="0"/>
              <a:t> </a:t>
            </a:r>
            <a:r>
              <a:rPr lang="sl-SI" sz="2000" dirty="0" err="1"/>
              <a:t>Vision</a:t>
            </a:r>
            <a:endParaRPr lang="sl-SI" sz="2000" dirty="0"/>
          </a:p>
          <a:p>
            <a:pPr lvl="1"/>
            <a:r>
              <a:rPr lang="sl-SI" sz="2000" dirty="0" err="1"/>
              <a:t>VideoIndexer</a:t>
            </a:r>
            <a:endParaRPr lang="sl-SI" sz="2000" dirty="0"/>
          </a:p>
          <a:p>
            <a:pPr lvl="1"/>
            <a:r>
              <a:rPr lang="sl-SI" sz="2000" dirty="0"/>
              <a:t>…</a:t>
            </a:r>
          </a:p>
          <a:p>
            <a:r>
              <a:rPr lang="sl-SI" sz="2800" dirty="0" err="1"/>
              <a:t>Speech</a:t>
            </a:r>
            <a:endParaRPr lang="sl-SI" sz="2800" dirty="0"/>
          </a:p>
          <a:p>
            <a:pPr lvl="1"/>
            <a:r>
              <a:rPr lang="sl-SI" sz="2000" dirty="0" err="1"/>
              <a:t>Translator</a:t>
            </a:r>
            <a:r>
              <a:rPr lang="sl-SI" sz="2000" dirty="0"/>
              <a:t> </a:t>
            </a:r>
            <a:r>
              <a:rPr lang="sl-SI" sz="2000" dirty="0" err="1"/>
              <a:t>Speech</a:t>
            </a:r>
            <a:r>
              <a:rPr lang="sl-SI" sz="2000" dirty="0"/>
              <a:t> API</a:t>
            </a:r>
          </a:p>
          <a:p>
            <a:pPr lvl="1"/>
            <a:r>
              <a:rPr lang="sl-SI" sz="2000" dirty="0"/>
              <a:t>Speaker </a:t>
            </a:r>
            <a:r>
              <a:rPr lang="sl-SI" sz="2000" dirty="0" err="1"/>
              <a:t>Recognition</a:t>
            </a:r>
            <a:r>
              <a:rPr lang="sl-SI" sz="2000" dirty="0"/>
              <a:t> API</a:t>
            </a:r>
          </a:p>
          <a:p>
            <a:pPr lvl="1"/>
            <a:r>
              <a:rPr lang="sl-SI" sz="2000" dirty="0"/>
              <a:t>Bing </a:t>
            </a:r>
            <a:r>
              <a:rPr lang="sl-SI" sz="2000" dirty="0" err="1"/>
              <a:t>Speech</a:t>
            </a:r>
            <a:r>
              <a:rPr lang="sl-SI" sz="2000" dirty="0"/>
              <a:t> API</a:t>
            </a:r>
            <a:endParaRPr lang="en-US" sz="2000" dirty="0"/>
          </a:p>
        </p:txBody>
      </p:sp>
      <p:sp>
        <p:nvSpPr>
          <p:cNvPr id="4" name="Text Placeholder 2"/>
          <p:cNvSpPr txBox="1">
            <a:spLocks/>
          </p:cNvSpPr>
          <p:nvPr/>
        </p:nvSpPr>
        <p:spPr>
          <a:xfrm>
            <a:off x="4327773" y="1237734"/>
            <a:ext cx="6498976" cy="4431983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>
            <a:lvl1pPr marL="2286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3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4572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6858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9144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1430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l-SI" sz="2800" dirty="0" err="1"/>
              <a:t>Language</a:t>
            </a:r>
            <a:endParaRPr lang="sl-SI" sz="2800" dirty="0"/>
          </a:p>
          <a:p>
            <a:pPr lvl="1"/>
            <a:r>
              <a:rPr lang="sl-SI" sz="2000" dirty="0" err="1"/>
              <a:t>Language</a:t>
            </a:r>
            <a:r>
              <a:rPr lang="sl-SI" sz="2000" dirty="0"/>
              <a:t> </a:t>
            </a:r>
            <a:r>
              <a:rPr lang="sl-SI" sz="2000" dirty="0" err="1"/>
              <a:t>Understanding</a:t>
            </a:r>
            <a:r>
              <a:rPr lang="sl-SI" sz="2000" dirty="0"/>
              <a:t> </a:t>
            </a:r>
            <a:r>
              <a:rPr lang="sl-SI" sz="2000" dirty="0" err="1"/>
              <a:t>Intelligent</a:t>
            </a:r>
            <a:r>
              <a:rPr lang="sl-SI" sz="2000" dirty="0"/>
              <a:t> </a:t>
            </a:r>
            <a:r>
              <a:rPr lang="sl-SI" sz="2000" dirty="0" err="1"/>
              <a:t>Service</a:t>
            </a:r>
            <a:r>
              <a:rPr lang="sl-SI" sz="2000" dirty="0"/>
              <a:t> (LUIS)</a:t>
            </a:r>
          </a:p>
          <a:p>
            <a:pPr lvl="1"/>
            <a:r>
              <a:rPr lang="sl-SI" sz="2000" dirty="0" err="1"/>
              <a:t>Translator</a:t>
            </a:r>
            <a:r>
              <a:rPr lang="sl-SI" sz="2000" dirty="0"/>
              <a:t> </a:t>
            </a:r>
            <a:r>
              <a:rPr lang="sl-SI" sz="2000" dirty="0" err="1"/>
              <a:t>Text</a:t>
            </a:r>
            <a:r>
              <a:rPr lang="sl-SI" sz="2000" dirty="0"/>
              <a:t> API</a:t>
            </a:r>
          </a:p>
          <a:p>
            <a:pPr lvl="1"/>
            <a:r>
              <a:rPr lang="sl-SI" sz="2000" dirty="0" err="1"/>
              <a:t>Text</a:t>
            </a:r>
            <a:r>
              <a:rPr lang="sl-SI" sz="2000" dirty="0"/>
              <a:t> </a:t>
            </a:r>
            <a:r>
              <a:rPr lang="sl-SI" sz="2000" dirty="0" err="1"/>
              <a:t>Analytics</a:t>
            </a:r>
            <a:r>
              <a:rPr lang="sl-SI" sz="2000" dirty="0"/>
              <a:t> API</a:t>
            </a:r>
          </a:p>
          <a:p>
            <a:pPr lvl="1"/>
            <a:r>
              <a:rPr lang="sl-SI" sz="2000" dirty="0" err="1"/>
              <a:t>Custom</a:t>
            </a:r>
            <a:r>
              <a:rPr lang="sl-SI" sz="2000" dirty="0"/>
              <a:t> </a:t>
            </a:r>
            <a:r>
              <a:rPr lang="sl-SI" sz="2000" dirty="0" err="1"/>
              <a:t>Vision</a:t>
            </a:r>
            <a:endParaRPr lang="sl-SI" sz="2000" dirty="0"/>
          </a:p>
          <a:p>
            <a:pPr lvl="1"/>
            <a:r>
              <a:rPr lang="sl-SI" sz="2000" dirty="0" err="1"/>
              <a:t>VideoIndexer</a:t>
            </a:r>
            <a:endParaRPr lang="sl-SI" sz="2000" dirty="0"/>
          </a:p>
          <a:p>
            <a:pPr lvl="1"/>
            <a:r>
              <a:rPr lang="sl-SI" sz="2000" dirty="0"/>
              <a:t>…</a:t>
            </a:r>
          </a:p>
          <a:p>
            <a:r>
              <a:rPr lang="sl-SI" sz="2800" dirty="0" err="1"/>
              <a:t>Search</a:t>
            </a:r>
            <a:endParaRPr lang="sl-SI" sz="2800" dirty="0"/>
          </a:p>
          <a:p>
            <a:pPr lvl="1"/>
            <a:r>
              <a:rPr lang="sl-SI" sz="2000" dirty="0"/>
              <a:t>Bing Image </a:t>
            </a:r>
            <a:r>
              <a:rPr lang="sl-SI" sz="2000" dirty="0" err="1"/>
              <a:t>Search</a:t>
            </a:r>
            <a:r>
              <a:rPr lang="sl-SI" sz="2000" dirty="0"/>
              <a:t> API</a:t>
            </a:r>
          </a:p>
          <a:p>
            <a:pPr lvl="1"/>
            <a:r>
              <a:rPr lang="sl-SI" sz="2000" dirty="0"/>
              <a:t>Bing Video </a:t>
            </a:r>
            <a:r>
              <a:rPr lang="sl-SI" sz="2000" dirty="0" err="1"/>
              <a:t>Search</a:t>
            </a:r>
            <a:r>
              <a:rPr lang="sl-SI" sz="2000" dirty="0"/>
              <a:t> API</a:t>
            </a:r>
          </a:p>
          <a:p>
            <a:pPr lvl="1"/>
            <a:r>
              <a:rPr lang="sl-SI" sz="2000" dirty="0"/>
              <a:t>Bing </a:t>
            </a:r>
            <a:r>
              <a:rPr lang="sl-SI" sz="2000" dirty="0" err="1"/>
              <a:t>Web</a:t>
            </a:r>
            <a:r>
              <a:rPr lang="sl-SI" sz="2000" dirty="0"/>
              <a:t> </a:t>
            </a:r>
            <a:r>
              <a:rPr lang="sl-SI" sz="2000" dirty="0" err="1"/>
              <a:t>Search</a:t>
            </a:r>
            <a:r>
              <a:rPr lang="sl-SI" sz="2000" dirty="0"/>
              <a:t> API</a:t>
            </a:r>
          </a:p>
          <a:p>
            <a:pPr lvl="1"/>
            <a:r>
              <a:rPr lang="sl-SI" sz="2000" dirty="0"/>
              <a:t>Bing </a:t>
            </a:r>
            <a:r>
              <a:rPr lang="sl-SI" sz="2000" dirty="0" err="1"/>
              <a:t>Autosuggest</a:t>
            </a:r>
            <a:r>
              <a:rPr lang="sl-SI" sz="2000" dirty="0"/>
              <a:t> API</a:t>
            </a:r>
          </a:p>
        </p:txBody>
      </p:sp>
      <p:sp>
        <p:nvSpPr>
          <p:cNvPr id="5" name="Text Placeholder 2"/>
          <p:cNvSpPr txBox="1">
            <a:spLocks/>
          </p:cNvSpPr>
          <p:nvPr/>
        </p:nvSpPr>
        <p:spPr>
          <a:xfrm>
            <a:off x="8810525" y="3488433"/>
            <a:ext cx="2550775" cy="572464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>
            <a:lvl1pPr marL="2286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3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4572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6858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9144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1430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sl-SI" sz="2800" dirty="0"/>
              <a:t>+ </a:t>
            </a:r>
            <a:r>
              <a:rPr lang="sl-SI" sz="2800" dirty="0" err="1"/>
              <a:t>Labs</a:t>
            </a:r>
            <a:endParaRPr lang="sl-SI" sz="2800" dirty="0"/>
          </a:p>
        </p:txBody>
      </p:sp>
    </p:spTree>
    <p:extLst>
      <p:ext uri="{BB962C8B-B14F-4D97-AF65-F5344CB8AC3E}">
        <p14:creationId xmlns:p14="http://schemas.microsoft.com/office/powerpoint/2010/main" val="1747322873"/>
      </p:ext>
    </p:extLst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Cortana skills</a:t>
            </a:r>
            <a:endParaRPr lang="sl-SI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4068806"/>
          </a:xfrm>
        </p:spPr>
        <p:txBody>
          <a:bodyPr/>
          <a:lstStyle/>
          <a:p>
            <a:r>
              <a:rPr lang="sl-SI" dirty="0"/>
              <a:t>Nov kanal v ogrodju </a:t>
            </a:r>
            <a:r>
              <a:rPr lang="sl-SI" dirty="0" err="1"/>
              <a:t>Bot</a:t>
            </a:r>
            <a:r>
              <a:rPr lang="sl-SI" dirty="0"/>
              <a:t> </a:t>
            </a:r>
            <a:r>
              <a:rPr lang="sl-SI" dirty="0" err="1"/>
              <a:t>Framework</a:t>
            </a:r>
            <a:endParaRPr lang="sl-SI" dirty="0"/>
          </a:p>
          <a:p>
            <a:r>
              <a:rPr lang="sl-SI" dirty="0"/>
              <a:t>Povezava z </a:t>
            </a:r>
            <a:r>
              <a:rPr lang="sl-SI" dirty="0" err="1"/>
              <a:t>botom</a:t>
            </a:r>
            <a:r>
              <a:rPr lang="sl-SI" dirty="0"/>
              <a:t> v nekaj klikih</a:t>
            </a:r>
          </a:p>
          <a:p>
            <a:pPr lvl="1"/>
            <a:r>
              <a:rPr lang="sl-SI" dirty="0"/>
              <a:t>Po povezavi je spretnost na voljo na vseh napravah, kjer ždi </a:t>
            </a:r>
            <a:r>
              <a:rPr lang="sl-SI" dirty="0" err="1"/>
              <a:t>Cortana</a:t>
            </a:r>
            <a:endParaRPr lang="sl-SI" dirty="0"/>
          </a:p>
          <a:p>
            <a:r>
              <a:rPr lang="sl-SI" dirty="0"/>
              <a:t>Možnost uvoza spretnosti Alexe</a:t>
            </a:r>
          </a:p>
          <a:p>
            <a:r>
              <a:rPr lang="sl-SI" dirty="0"/>
              <a:t>Glasovni pogovor!</a:t>
            </a:r>
          </a:p>
          <a:p>
            <a:pPr lvl="1"/>
            <a:r>
              <a:rPr lang="sl-SI" dirty="0"/>
              <a:t>„</a:t>
            </a:r>
            <a:r>
              <a:rPr lang="sl-SI" dirty="0" err="1"/>
              <a:t>Text</a:t>
            </a:r>
            <a:r>
              <a:rPr lang="sl-SI" dirty="0"/>
              <a:t>-to-</a:t>
            </a:r>
            <a:r>
              <a:rPr lang="sl-SI" dirty="0" err="1"/>
              <a:t>Speech</a:t>
            </a:r>
            <a:r>
              <a:rPr lang="sl-SI" dirty="0"/>
              <a:t>“ (sinteza) in „</a:t>
            </a:r>
            <a:r>
              <a:rPr lang="sl-SI" dirty="0" err="1"/>
              <a:t>Speech</a:t>
            </a:r>
            <a:r>
              <a:rPr lang="sl-SI" dirty="0"/>
              <a:t>-to-</a:t>
            </a:r>
            <a:r>
              <a:rPr lang="sl-SI" dirty="0" err="1"/>
              <a:t>Text</a:t>
            </a:r>
            <a:r>
              <a:rPr lang="sl-SI" dirty="0"/>
              <a:t>“ (prepoznava govora)</a:t>
            </a:r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901317330"/>
      </p:ext>
    </p:extLst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 bwMode="auto">
          <a:xfrm>
            <a:off x="-46459" y="-18058"/>
            <a:ext cx="13321480" cy="7560840"/>
          </a:xfrm>
          <a:prstGeom prst="rect">
            <a:avLst/>
          </a:prstGeom>
          <a:solidFill>
            <a:srgbClr val="00000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sl-SI" sz="24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239BE5"/>
                </a:solidFill>
              </a:rPr>
              <a:t>Demo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274638" y="2993206"/>
            <a:ext cx="10058401" cy="738664"/>
          </a:xfrm>
        </p:spPr>
        <p:txBody>
          <a:bodyPr/>
          <a:lstStyle/>
          <a:p>
            <a:r>
              <a:rPr lang="en-US" dirty="0">
                <a:solidFill>
                  <a:srgbClr val="239BE5"/>
                </a:solidFill>
              </a:rPr>
              <a:t>Cortana skills</a:t>
            </a:r>
            <a:endParaRPr lang="sl-SI" dirty="0">
              <a:solidFill>
                <a:srgbClr val="239BE5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8FC8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385589" y="6454898"/>
            <a:ext cx="1433617" cy="3080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8FC8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1114781" y="5801517"/>
            <a:ext cx="1080120" cy="959497"/>
          </a:xfrm>
          <a:prstGeom prst="rect">
            <a:avLst/>
          </a:prstGeom>
          <a:noFill/>
        </p:spPr>
      </p:pic>
      <p:pic>
        <p:nvPicPr>
          <p:cNvPr id="14" name="Picture 13">
            <a:hlinkClick r:id="rId5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50085" y="760958"/>
            <a:ext cx="3547347" cy="3719340"/>
          </a:xfrm>
          <a:prstGeom prst="rect">
            <a:avLst/>
          </a:prstGeom>
        </p:spPr>
      </p:pic>
      <p:sp>
        <p:nvSpPr>
          <p:cNvPr id="19" name="Text Placeholder 3"/>
          <p:cNvSpPr txBox="1">
            <a:spLocks/>
          </p:cNvSpPr>
          <p:nvPr/>
        </p:nvSpPr>
        <p:spPr>
          <a:xfrm>
            <a:off x="-46458" y="4560088"/>
            <a:ext cx="13321480" cy="1181862"/>
          </a:xfrm>
          <a:prstGeom prst="rect">
            <a:avLst/>
          </a:prstGeom>
          <a:noFill/>
        </p:spPr>
        <p:txBody>
          <a:bodyPr vert="horz" wrap="square" lIns="182880" tIns="146304" rIns="182880" bIns="146304" rtlCol="0">
            <a:spAutoFit/>
          </a:bodyPr>
          <a:lstStyle>
            <a:lvl1pPr marL="0" marR="0" indent="0" algn="l" defTabSz="932742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3200" kern="12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4572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6858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9144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1430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dirty="0">
                <a:solidFill>
                  <a:srgbClr val="239BE5"/>
                </a:solidFill>
              </a:rPr>
              <a:t>Hi NTK,</a:t>
            </a:r>
            <a:br>
              <a:rPr lang="en-US" dirty="0">
                <a:solidFill>
                  <a:srgbClr val="239BE5"/>
                </a:solidFill>
              </a:rPr>
            </a:br>
            <a:r>
              <a:rPr lang="en-US" dirty="0">
                <a:solidFill>
                  <a:srgbClr val="239BE5"/>
                </a:solidFill>
              </a:rPr>
              <a:t>let me show you my new skills.</a:t>
            </a:r>
            <a:endParaRPr lang="sl-SI" dirty="0">
              <a:solidFill>
                <a:srgbClr val="239BE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4775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Viri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5269135"/>
          </a:xfrm>
        </p:spPr>
        <p:txBody>
          <a:bodyPr/>
          <a:lstStyle/>
          <a:p>
            <a:r>
              <a:rPr lang="sl-SI" dirty="0"/>
              <a:t>Microsoft </a:t>
            </a:r>
            <a:r>
              <a:rPr lang="sl-SI" dirty="0" err="1"/>
              <a:t>Bot</a:t>
            </a:r>
            <a:r>
              <a:rPr lang="sl-SI" dirty="0"/>
              <a:t> </a:t>
            </a:r>
            <a:r>
              <a:rPr lang="sl-SI" dirty="0" err="1"/>
              <a:t>Framework</a:t>
            </a:r>
            <a:endParaRPr lang="sl-SI" dirty="0"/>
          </a:p>
          <a:p>
            <a:pPr lvl="1"/>
            <a:r>
              <a:rPr lang="sl-SI" dirty="0">
                <a:hlinkClick r:id="rId2"/>
              </a:rPr>
              <a:t>https://dev.botframework.com/</a:t>
            </a:r>
            <a:endParaRPr lang="sl-SI" dirty="0"/>
          </a:p>
          <a:p>
            <a:pPr lvl="1"/>
            <a:r>
              <a:rPr lang="sl-SI" dirty="0">
                <a:hlinkClick r:id="rId3"/>
              </a:rPr>
              <a:t>https://github.com/microsoft/BotBuilder</a:t>
            </a:r>
            <a:r>
              <a:rPr lang="sl-SI" dirty="0"/>
              <a:t> </a:t>
            </a:r>
            <a:r>
              <a:rPr lang="sl-SI" dirty="0">
                <a:hlinkClick r:id="rId4"/>
              </a:rPr>
              <a:t>https://github.com/Microsoft/BotBuilder-Samples</a:t>
            </a:r>
            <a:endParaRPr lang="sl-SI" dirty="0"/>
          </a:p>
          <a:p>
            <a:r>
              <a:rPr lang="sl-SI" dirty="0"/>
              <a:t>LUIS</a:t>
            </a:r>
          </a:p>
          <a:p>
            <a:pPr lvl="1"/>
            <a:r>
              <a:rPr lang="sl-SI" dirty="0">
                <a:hlinkClick r:id="rId5"/>
              </a:rPr>
              <a:t>https://www.luis.ai/</a:t>
            </a:r>
            <a:endParaRPr lang="sl-SI" dirty="0"/>
          </a:p>
          <a:p>
            <a:r>
              <a:rPr lang="sl-SI" dirty="0"/>
              <a:t>Microsoft </a:t>
            </a:r>
            <a:r>
              <a:rPr lang="sl-SI" dirty="0" err="1"/>
              <a:t>Cognitive</a:t>
            </a:r>
            <a:r>
              <a:rPr lang="sl-SI" dirty="0"/>
              <a:t> </a:t>
            </a:r>
            <a:r>
              <a:rPr lang="sl-SI" dirty="0" err="1"/>
              <a:t>Services</a:t>
            </a:r>
            <a:endParaRPr lang="sl-SI" dirty="0"/>
          </a:p>
          <a:p>
            <a:pPr lvl="1"/>
            <a:r>
              <a:rPr lang="sl-SI" dirty="0">
                <a:hlinkClick r:id="rId6"/>
              </a:rPr>
              <a:t>https://azure.microsoft.com/en-us/services/cognitive-services/</a:t>
            </a:r>
            <a:endParaRPr lang="sl-SI" dirty="0"/>
          </a:p>
          <a:p>
            <a:r>
              <a:rPr lang="sl-SI" dirty="0" err="1"/>
              <a:t>Cortana</a:t>
            </a:r>
            <a:r>
              <a:rPr lang="sl-SI" dirty="0"/>
              <a:t> </a:t>
            </a:r>
            <a:r>
              <a:rPr lang="sl-SI" dirty="0" err="1"/>
              <a:t>Skills</a:t>
            </a:r>
            <a:endParaRPr lang="sl-SI" dirty="0"/>
          </a:p>
          <a:p>
            <a:pPr lvl="1"/>
            <a:r>
              <a:rPr lang="sl-SI" dirty="0">
                <a:hlinkClick r:id="rId7"/>
              </a:rPr>
              <a:t>https://developer.microsoft.com/en-us/Cortana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789651566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/>
          <p:cNvSpPr>
            <a:spLocks noGrp="1"/>
          </p:cNvSpPr>
          <p:nvPr>
            <p:ph type="title"/>
          </p:nvPr>
        </p:nvSpPr>
        <p:spPr>
          <a:xfrm>
            <a:off x="282033" y="2849190"/>
            <a:ext cx="8531750" cy="964704"/>
          </a:xfrm>
        </p:spPr>
        <p:txBody>
          <a:bodyPr/>
          <a:lstStyle/>
          <a:p>
            <a:r>
              <a:rPr lang="sl-SI" sz="4800" dirty="0"/>
              <a:t>Vprašanja?</a:t>
            </a:r>
            <a:endParaRPr lang="en-US" sz="4800" dirty="0"/>
          </a:p>
        </p:txBody>
      </p:sp>
      <p:sp>
        <p:nvSpPr>
          <p:cNvPr id="3" name="Text Placeholder 4"/>
          <p:cNvSpPr>
            <a:spLocks noGrp="1"/>
          </p:cNvSpPr>
          <p:nvPr>
            <p:ph type="body" sz="quarter" idx="14"/>
          </p:nvPr>
        </p:nvSpPr>
        <p:spPr>
          <a:xfrm>
            <a:off x="1681819" y="4039867"/>
            <a:ext cx="6696658" cy="1828800"/>
          </a:xfrm>
        </p:spPr>
        <p:txBody>
          <a:bodyPr/>
          <a:lstStyle/>
          <a:p>
            <a:r>
              <a:rPr lang="sl-SI" dirty="0"/>
              <a:t>Andrej Tozon</a:t>
            </a:r>
            <a:endParaRPr lang="en-US" dirty="0"/>
          </a:p>
          <a:p>
            <a:r>
              <a:rPr lang="sl-SI" sz="2800" dirty="0"/>
              <a:t>ANT Andrej Tozon </a:t>
            </a:r>
            <a:r>
              <a:rPr lang="sl-SI" sz="2800" dirty="0" err="1"/>
              <a:t>s.p</a:t>
            </a:r>
            <a:r>
              <a:rPr lang="sl-SI" sz="2800" dirty="0"/>
              <a:t>.</a:t>
            </a:r>
            <a:r>
              <a:rPr lang="en-US" sz="2800" dirty="0"/>
              <a:t>, Ljubljana</a:t>
            </a:r>
            <a:br>
              <a:rPr lang="sl-SI" dirty="0"/>
            </a:br>
            <a:r>
              <a:rPr lang="sl-SI" sz="2400" dirty="0"/>
              <a:t>@</a:t>
            </a:r>
            <a:r>
              <a:rPr lang="sl-SI" sz="2400" dirty="0" err="1"/>
              <a:t>andrejt</a:t>
            </a:r>
            <a:r>
              <a:rPr lang="sl-SI" sz="2400" dirty="0"/>
              <a:t> </a:t>
            </a:r>
            <a:r>
              <a:rPr lang="en-US" sz="2400" dirty="0"/>
              <a:t>| andrej@tozon.info | www.tozon.info</a:t>
            </a:r>
          </a:p>
          <a:p>
            <a:r>
              <a:rPr lang="en-US" sz="2400" dirty="0"/>
              <a:t>Microsoft MVP: Windows development</a:t>
            </a:r>
            <a:endParaRPr lang="en-US" dirty="0"/>
          </a:p>
        </p:txBody>
      </p:sp>
      <p:pic>
        <p:nvPicPr>
          <p:cNvPr id="4" name="Picture 3" descr="http://cancel.si/images/predavatelji/Andrej-Tozo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033" y="4238137"/>
            <a:ext cx="1399786" cy="1399789"/>
          </a:xfrm>
          <a:custGeom>
            <a:avLst/>
            <a:gdLst>
              <a:gd name="connsiteX0" fmla="*/ 457201 w 914400"/>
              <a:gd name="connsiteY0" fmla="*/ 0 h 914401"/>
              <a:gd name="connsiteX1" fmla="*/ 905114 w 914400"/>
              <a:gd name="connsiteY1" fmla="*/ 365059 h 914401"/>
              <a:gd name="connsiteX2" fmla="*/ 914400 w 914400"/>
              <a:gd name="connsiteY2" fmla="*/ 457181 h 914401"/>
              <a:gd name="connsiteX3" fmla="*/ 914400 w 914400"/>
              <a:gd name="connsiteY3" fmla="*/ 457221 h 914401"/>
              <a:gd name="connsiteX4" fmla="*/ 905114 w 914400"/>
              <a:gd name="connsiteY4" fmla="*/ 549343 h 914401"/>
              <a:gd name="connsiteX5" fmla="*/ 549343 w 914400"/>
              <a:gd name="connsiteY5" fmla="*/ 905113 h 914401"/>
              <a:gd name="connsiteX6" fmla="*/ 457211 w 914400"/>
              <a:gd name="connsiteY6" fmla="*/ 914401 h 914401"/>
              <a:gd name="connsiteX7" fmla="*/ 457191 w 914400"/>
              <a:gd name="connsiteY7" fmla="*/ 914401 h 914401"/>
              <a:gd name="connsiteX8" fmla="*/ 365059 w 914400"/>
              <a:gd name="connsiteY8" fmla="*/ 905113 h 914401"/>
              <a:gd name="connsiteX9" fmla="*/ 0 w 914400"/>
              <a:gd name="connsiteY9" fmla="*/ 457201 h 914401"/>
              <a:gd name="connsiteX10" fmla="*/ 457201 w 914400"/>
              <a:gd name="connsiteY10" fmla="*/ 0 h 9144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4400" h="914401">
                <a:moveTo>
                  <a:pt x="457201" y="0"/>
                </a:moveTo>
                <a:cubicBezTo>
                  <a:pt x="678143" y="0"/>
                  <a:pt x="862481" y="156720"/>
                  <a:pt x="905114" y="365059"/>
                </a:cubicBezTo>
                <a:lnTo>
                  <a:pt x="914400" y="457181"/>
                </a:lnTo>
                <a:lnTo>
                  <a:pt x="914400" y="457221"/>
                </a:lnTo>
                <a:lnTo>
                  <a:pt x="905114" y="549343"/>
                </a:lnTo>
                <a:cubicBezTo>
                  <a:pt x="868572" y="727919"/>
                  <a:pt x="727919" y="868571"/>
                  <a:pt x="549343" y="905113"/>
                </a:cubicBezTo>
                <a:lnTo>
                  <a:pt x="457211" y="914401"/>
                </a:lnTo>
                <a:lnTo>
                  <a:pt x="457191" y="914401"/>
                </a:lnTo>
                <a:lnTo>
                  <a:pt x="365059" y="905113"/>
                </a:lnTo>
                <a:cubicBezTo>
                  <a:pt x="156721" y="862481"/>
                  <a:pt x="0" y="678143"/>
                  <a:pt x="0" y="457201"/>
                </a:cubicBezTo>
                <a:cubicBezTo>
                  <a:pt x="0" y="204696"/>
                  <a:pt x="204696" y="0"/>
                  <a:pt x="457201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203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13026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MS_WinDays17_PPT_template">
  <a:themeElements>
    <a:clrScheme name="NT">
      <a:dk1>
        <a:srgbClr val="353535"/>
      </a:dk1>
      <a:lt1>
        <a:srgbClr val="FFFFFF"/>
      </a:lt1>
      <a:dk2>
        <a:srgbClr val="002050"/>
      </a:dk2>
      <a:lt2>
        <a:srgbClr val="EAEAEA"/>
      </a:lt2>
      <a:accent1>
        <a:srgbClr val="002050"/>
      </a:accent1>
      <a:accent2>
        <a:srgbClr val="0078D7"/>
      </a:accent2>
      <a:accent3>
        <a:srgbClr val="F05D02"/>
      </a:accent3>
      <a:accent4>
        <a:srgbClr val="92D050"/>
      </a:accent4>
      <a:accent5>
        <a:srgbClr val="737373"/>
      </a:accent5>
      <a:accent6>
        <a:srgbClr val="E6E6E6"/>
      </a:accent6>
      <a:hlink>
        <a:srgbClr val="0078D7"/>
      </a:hlink>
      <a:folHlink>
        <a:srgbClr val="0078D7"/>
      </a:folHlink>
    </a:clrScheme>
    <a:fontScheme name="Segoe UI Light - Segoe UI Semilight">
      <a:majorFont>
        <a:latin typeface="Segoe UI Light"/>
        <a:ea typeface=""/>
        <a:cs typeface=""/>
      </a:majorFont>
      <a:minorFont>
        <a:latin typeface="Segoe UI Semilight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defTabSz="932472" fontAlgn="base">
          <a:lnSpc>
            <a:spcPct val="90000"/>
          </a:lnSpc>
          <a:spcBef>
            <a:spcPct val="0"/>
          </a:spcBef>
          <a:spcAft>
            <a:spcPct val="0"/>
          </a:spcAft>
          <a:defRPr sz="24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82880" tIns="146304" rIns="182880" bIns="146304" rtlCol="0">
        <a:spAutoFit/>
      </a:bodyPr>
      <a:lstStyle>
        <a:defPPr>
          <a:lnSpc>
            <a:spcPct val="90000"/>
          </a:lnSpc>
          <a:spcAft>
            <a:spcPts val="600"/>
          </a:spcAft>
          <a:defRPr sz="24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NTK_2017_Biz_ppt" id="{9FDCA7EF-1417-41E8-8763-100BAA52DB97}" vid="{82D97F85-C213-4157-AB73-F108064F431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B0BB5962AB3C45A9A1CE1EC4C4F647" ma:contentTypeVersion="3" ma:contentTypeDescription="Create a new document." ma:contentTypeScope="" ma:versionID="f0876370c90de824ab54c09b0bd2a056">
  <xsd:schema xmlns:xsd="http://www.w3.org/2001/XMLSchema" xmlns:xs="http://www.w3.org/2001/XMLSchema" xmlns:p="http://schemas.microsoft.com/office/2006/metadata/properties" xmlns:ns3="630a2e83-186a-4a0f-ab27-bee8a8096abc" targetNamespace="http://schemas.microsoft.com/office/2006/metadata/properties" ma:root="true" ma:fieldsID="a2a3b5ed8b4accd7c8a398d0cb075271" ns3:_="">
    <xsd:import namespace="630a2e83-186a-4a0f-ab27-bee8a8096abc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0a2e83-186a-4a0f-ab27-bee8a8096ab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330841A-A209-44E7-824E-9DDB4DE0DC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30a2e83-186a-4a0f-ab27-bee8a8096ab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58FDAC0-319D-4A54-8D8E-1D42CB1F800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990F116-B58F-4255-B05B-DA3808E0E5C6}">
  <ds:schemaRefs>
    <ds:schemaRef ds:uri="http://purl.org/dc/terms/"/>
    <ds:schemaRef ds:uri="http://schemas.openxmlformats.org/package/2006/metadata/core-properties"/>
    <ds:schemaRef ds:uri="630a2e83-186a-4a0f-ab27-bee8a8096abc"/>
    <ds:schemaRef ds:uri="http://purl.org/dc/dcmitype/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NTK_2017_Tech_ppt</Template>
  <TotalTime>1682</TotalTime>
  <Words>634</Words>
  <Application>Microsoft Office PowerPoint</Application>
  <PresentationFormat>Custom</PresentationFormat>
  <Paragraphs>119</Paragraphs>
  <Slides>17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Arial</vt:lpstr>
      <vt:lpstr>Consolas</vt:lpstr>
      <vt:lpstr>Segoe UI</vt:lpstr>
      <vt:lpstr>Segoe UI Light</vt:lpstr>
      <vt:lpstr>Segoe UI Semilight</vt:lpstr>
      <vt:lpstr>Wingdings</vt:lpstr>
      <vt:lpstr>MS_WinDays17_PPT_template</vt:lpstr>
      <vt:lpstr>PowerPoint Presentation</vt:lpstr>
      <vt:lpstr>Dialog s hišo (ali kdo je tu nor?)</vt:lpstr>
      <vt:lpstr>PowerPoint Presentation</vt:lpstr>
      <vt:lpstr>Omejitve in pomanjkljivosti</vt:lpstr>
      <vt:lpstr>PowerPoint Presentation</vt:lpstr>
      <vt:lpstr>Prednosti botov</vt:lpstr>
      <vt:lpstr>Agenda</vt:lpstr>
      <vt:lpstr>PowerPoint Presentation</vt:lpstr>
      <vt:lpstr>Demo</vt:lpstr>
      <vt:lpstr>LUIS</vt:lpstr>
      <vt:lpstr>Demo</vt:lpstr>
      <vt:lpstr>Microsoft Cognitive Services (link)</vt:lpstr>
      <vt:lpstr>Cortana skills</vt:lpstr>
      <vt:lpstr>Demo</vt:lpstr>
      <vt:lpstr>Viri</vt:lpstr>
      <vt:lpstr>Vprašanja?</vt:lpstr>
      <vt:lpstr>PowerPoint Presentation</vt:lpstr>
    </vt:vector>
  </TitlesOfParts>
  <Manager/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>&lt;Speech title here&gt;</dc:subject>
  <dc:creator>Andrej Tozon</dc:creator>
  <cp:keywords/>
  <dc:description>Template: _x000d_
Formatting: _x000d_
Audience Type:</dc:description>
  <cp:lastModifiedBy>Andrej Tozon</cp:lastModifiedBy>
  <cp:revision>23</cp:revision>
  <dcterms:created xsi:type="dcterms:W3CDTF">2017-05-05T21:48:34Z</dcterms:created>
  <dcterms:modified xsi:type="dcterms:W3CDTF">2017-05-17T15:48:43Z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0x010100A2B0BB5962AB3C45A9A1CE1EC4C4F647</vt:lpwstr>
  </property>
  <property fmtid="{D5CDD505-2E9C-101B-9397-08002B2CF9AE}" pid="3" name="Product">
    <vt:lpwstr/>
  </property>
  <property fmtid="{D5CDD505-2E9C-101B-9397-08002B2CF9AE}" pid="4" name="Event1">
    <vt:lpwstr>622;#Unassigned|2c8af875-f38a-40b8-a0a9-056aed3fc8c0</vt:lpwstr>
  </property>
  <property fmtid="{D5CDD505-2E9C-101B-9397-08002B2CF9AE}" pid="5" name="Audience">
    <vt:lpwstr/>
  </property>
  <property fmtid="{D5CDD505-2E9C-101B-9397-08002B2CF9AE}" pid="6" name="Event Venue">
    <vt:lpwstr/>
  </property>
  <property fmtid="{D5CDD505-2E9C-101B-9397-08002B2CF9AE}" pid="7" name="Track">
    <vt:lpwstr/>
  </property>
  <property fmtid="{D5CDD505-2E9C-101B-9397-08002B2CF9AE}" pid="8" name="Event Location">
    <vt:lpwstr/>
  </property>
  <property fmtid="{D5CDD505-2E9C-101B-9397-08002B2CF9AE}" pid="9" name="Campaign">
    <vt:lpwstr/>
  </property>
  <property fmtid="{D5CDD505-2E9C-101B-9397-08002B2CF9AE}" pid="10" name="IsMyDocuments">
    <vt:bool>true</vt:bool>
  </property>
</Properties>
</file>