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customXml/itemProps6.xml" ContentType="application/vnd.openxmlformats-officedocument.customXmlProperties+xml"/>
  <Override PartName="/customXml/itemProps7.xml" ContentType="application/vnd.openxmlformats-officedocument.customXmlProperties+xml"/>
  <Override PartName="/customXml/itemProps8.xml" ContentType="application/vnd.openxmlformats-officedocument.customXmlProperties+xml"/>
  <Override PartName="/customXml/itemProps9.xml" ContentType="application/vnd.openxmlformats-officedocument.customXmlProperties+xml"/>
  <Override PartName="/customXml/itemProps10.xml" ContentType="application/vnd.openxmlformats-officedocument.customXmlProperties+xml"/>
  <Override PartName="/customXml/itemProps11.xml" ContentType="application/vnd.openxmlformats-officedocument.customXmlProperties+xml"/>
  <Override PartName="/customXml/itemProps1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3"/>
  </p:sldMasterIdLst>
  <p:notesMasterIdLst>
    <p:notesMasterId r:id="rId51"/>
  </p:notesMasterIdLst>
  <p:sldIdLst>
    <p:sldId id="1720" r:id="rId14"/>
    <p:sldId id="1670" r:id="rId15"/>
    <p:sldId id="1837" r:id="rId16"/>
    <p:sldId id="1838" r:id="rId17"/>
    <p:sldId id="1716" r:id="rId18"/>
    <p:sldId id="1839" r:id="rId19"/>
    <p:sldId id="1841" r:id="rId20"/>
    <p:sldId id="1840" r:id="rId21"/>
    <p:sldId id="1842" r:id="rId22"/>
    <p:sldId id="1843" r:id="rId23"/>
    <p:sldId id="1524" r:id="rId24"/>
    <p:sldId id="1847" r:id="rId25"/>
    <p:sldId id="1844" r:id="rId26"/>
    <p:sldId id="1845" r:id="rId27"/>
    <p:sldId id="1846" r:id="rId28"/>
    <p:sldId id="1848" r:id="rId29"/>
    <p:sldId id="1849" r:id="rId30"/>
    <p:sldId id="1850" r:id="rId31"/>
    <p:sldId id="1852" r:id="rId32"/>
    <p:sldId id="1851" r:id="rId33"/>
    <p:sldId id="1853" r:id="rId34"/>
    <p:sldId id="1864" r:id="rId35"/>
    <p:sldId id="1854" r:id="rId36"/>
    <p:sldId id="1858" r:id="rId37"/>
    <p:sldId id="1855" r:id="rId38"/>
    <p:sldId id="1859" r:id="rId39"/>
    <p:sldId id="1660" r:id="rId40"/>
    <p:sldId id="1866" r:id="rId41"/>
    <p:sldId id="1867" r:id="rId42"/>
    <p:sldId id="1872" r:id="rId43"/>
    <p:sldId id="1860" r:id="rId44"/>
    <p:sldId id="1861" r:id="rId45"/>
    <p:sldId id="1869" r:id="rId46"/>
    <p:sldId id="1835" r:id="rId47"/>
    <p:sldId id="1862" r:id="rId48"/>
    <p:sldId id="1871" r:id="rId49"/>
    <p:sldId id="1870" r:id="rId50"/>
  </p:sldIdLst>
  <p:sldSz cx="12192000" cy="6858000"/>
  <p:notesSz cx="6858000" cy="9144000"/>
  <p:defaultTextStyle>
    <a:defPPr>
      <a:defRPr lang="en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vod" id="{F329161C-191E-45C1-A8E1-834F9B57FC4A}">
          <p14:sldIdLst>
            <p14:sldId id="1720"/>
            <p14:sldId id="1670"/>
          </p14:sldIdLst>
        </p14:section>
        <p14:section name="Task Sequence optimization" id="{0A8EB85E-4601-475D-8D31-A89B89233D3E}">
          <p14:sldIdLst>
            <p14:sldId id="1837"/>
            <p14:sldId id="1838"/>
            <p14:sldId id="1716"/>
            <p14:sldId id="1839"/>
            <p14:sldId id="1841"/>
            <p14:sldId id="1840"/>
          </p14:sldIdLst>
        </p14:section>
        <p14:section name="Content optimization" id="{BDE1B27D-2DF4-40F0-8E25-58A50B616DE9}">
          <p14:sldIdLst>
            <p14:sldId id="1842"/>
            <p14:sldId id="1843"/>
            <p14:sldId id="1524"/>
            <p14:sldId id="1847"/>
            <p14:sldId id="1844"/>
            <p14:sldId id="1845"/>
            <p14:sldId id="1846"/>
            <p14:sldId id="1848"/>
            <p14:sldId id="1849"/>
            <p14:sldId id="1850"/>
          </p14:sldIdLst>
        </p14:section>
        <p14:section name="P2P" id="{DBE3AB0A-376A-4D3B-93C2-058D5B521180}">
          <p14:sldIdLst>
            <p14:sldId id="1852"/>
            <p14:sldId id="1851"/>
            <p14:sldId id="1853"/>
            <p14:sldId id="1864"/>
            <p14:sldId id="1854"/>
            <p14:sldId id="1858"/>
            <p14:sldId id="1855"/>
            <p14:sldId id="1859"/>
            <p14:sldId id="1660"/>
            <p14:sldId id="1866"/>
            <p14:sldId id="1867"/>
            <p14:sldId id="1872"/>
          </p14:sldIdLst>
        </p14:section>
        <p14:section name="AutoPilot" id="{B55C670F-3509-44B3-B926-224EBB64F647}">
          <p14:sldIdLst>
            <p14:sldId id="1860"/>
            <p14:sldId id="1861"/>
            <p14:sldId id="1869"/>
            <p14:sldId id="1835"/>
            <p14:sldId id="1862"/>
            <p14:sldId id="1871"/>
            <p14:sldId id="187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698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7273" autoAdjust="0"/>
  </p:normalViewPr>
  <p:slideViewPr>
    <p:cSldViewPr snapToGrid="0">
      <p:cViewPr varScale="1">
        <p:scale>
          <a:sx n="88" d="100"/>
          <a:sy n="88" d="100"/>
        </p:scale>
        <p:origin x="147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.xml"/><Relationship Id="rId18" Type="http://schemas.openxmlformats.org/officeDocument/2006/relationships/slide" Target="slides/slide5.xml"/><Relationship Id="rId26" Type="http://schemas.openxmlformats.org/officeDocument/2006/relationships/slide" Target="slides/slide13.xml"/><Relationship Id="rId39" Type="http://schemas.openxmlformats.org/officeDocument/2006/relationships/slide" Target="slides/slide26.xml"/><Relationship Id="rId21" Type="http://schemas.openxmlformats.org/officeDocument/2006/relationships/slide" Target="slides/slide8.xml"/><Relationship Id="rId34" Type="http://schemas.openxmlformats.org/officeDocument/2006/relationships/slide" Target="slides/slide21.xml"/><Relationship Id="rId42" Type="http://schemas.openxmlformats.org/officeDocument/2006/relationships/slide" Target="slides/slide29.xml"/><Relationship Id="rId47" Type="http://schemas.openxmlformats.org/officeDocument/2006/relationships/slide" Target="slides/slide34.xml"/><Relationship Id="rId50" Type="http://schemas.openxmlformats.org/officeDocument/2006/relationships/slide" Target="slides/slide37.xml"/><Relationship Id="rId55" Type="http://schemas.openxmlformats.org/officeDocument/2006/relationships/tableStyles" Target="tableStyles.xml"/><Relationship Id="rId7" Type="http://schemas.openxmlformats.org/officeDocument/2006/relationships/customXml" Target="../customXml/item7.xml"/><Relationship Id="rId12" Type="http://schemas.openxmlformats.org/officeDocument/2006/relationships/customXml" Target="../customXml/item12.xml"/><Relationship Id="rId17" Type="http://schemas.openxmlformats.org/officeDocument/2006/relationships/slide" Target="slides/slide4.xml"/><Relationship Id="rId25" Type="http://schemas.openxmlformats.org/officeDocument/2006/relationships/slide" Target="slides/slide12.xml"/><Relationship Id="rId33" Type="http://schemas.openxmlformats.org/officeDocument/2006/relationships/slide" Target="slides/slide20.xml"/><Relationship Id="rId38" Type="http://schemas.openxmlformats.org/officeDocument/2006/relationships/slide" Target="slides/slide25.xml"/><Relationship Id="rId46" Type="http://schemas.openxmlformats.org/officeDocument/2006/relationships/slide" Target="slides/slide33.xml"/><Relationship Id="rId2" Type="http://schemas.openxmlformats.org/officeDocument/2006/relationships/customXml" Target="../customXml/item2.xml"/><Relationship Id="rId16" Type="http://schemas.openxmlformats.org/officeDocument/2006/relationships/slide" Target="slides/slide3.xml"/><Relationship Id="rId20" Type="http://schemas.openxmlformats.org/officeDocument/2006/relationships/slide" Target="slides/slide7.xml"/><Relationship Id="rId29" Type="http://schemas.openxmlformats.org/officeDocument/2006/relationships/slide" Target="slides/slide16.xml"/><Relationship Id="rId41" Type="http://schemas.openxmlformats.org/officeDocument/2006/relationships/slide" Target="slides/slide28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customXml" Target="../customXml/item6.xml"/><Relationship Id="rId11" Type="http://schemas.openxmlformats.org/officeDocument/2006/relationships/customXml" Target="../customXml/item11.xml"/><Relationship Id="rId24" Type="http://schemas.openxmlformats.org/officeDocument/2006/relationships/slide" Target="slides/slide11.xml"/><Relationship Id="rId32" Type="http://schemas.openxmlformats.org/officeDocument/2006/relationships/slide" Target="slides/slide19.xml"/><Relationship Id="rId37" Type="http://schemas.openxmlformats.org/officeDocument/2006/relationships/slide" Target="slides/slide24.xml"/><Relationship Id="rId40" Type="http://schemas.openxmlformats.org/officeDocument/2006/relationships/slide" Target="slides/slide27.xml"/><Relationship Id="rId45" Type="http://schemas.openxmlformats.org/officeDocument/2006/relationships/slide" Target="slides/slide32.xml"/><Relationship Id="rId53" Type="http://schemas.openxmlformats.org/officeDocument/2006/relationships/viewProps" Target="viewProps.xml"/><Relationship Id="rId5" Type="http://schemas.openxmlformats.org/officeDocument/2006/relationships/customXml" Target="../customXml/item5.xml"/><Relationship Id="rId15" Type="http://schemas.openxmlformats.org/officeDocument/2006/relationships/slide" Target="slides/slide2.xml"/><Relationship Id="rId23" Type="http://schemas.openxmlformats.org/officeDocument/2006/relationships/slide" Target="slides/slide10.xml"/><Relationship Id="rId28" Type="http://schemas.openxmlformats.org/officeDocument/2006/relationships/slide" Target="slides/slide15.xml"/><Relationship Id="rId36" Type="http://schemas.openxmlformats.org/officeDocument/2006/relationships/slide" Target="slides/slide23.xml"/><Relationship Id="rId49" Type="http://schemas.openxmlformats.org/officeDocument/2006/relationships/slide" Target="slides/slide36.xml"/><Relationship Id="rId10" Type="http://schemas.openxmlformats.org/officeDocument/2006/relationships/customXml" Target="../customXml/item10.xml"/><Relationship Id="rId19" Type="http://schemas.openxmlformats.org/officeDocument/2006/relationships/slide" Target="slides/slide6.xml"/><Relationship Id="rId31" Type="http://schemas.openxmlformats.org/officeDocument/2006/relationships/slide" Target="slides/slide18.xml"/><Relationship Id="rId44" Type="http://schemas.openxmlformats.org/officeDocument/2006/relationships/slide" Target="slides/slide31.xml"/><Relationship Id="rId52" Type="http://schemas.openxmlformats.org/officeDocument/2006/relationships/presProps" Target="presProps.xml"/><Relationship Id="rId4" Type="http://schemas.openxmlformats.org/officeDocument/2006/relationships/customXml" Target="../customXml/item4.xml"/><Relationship Id="rId9" Type="http://schemas.openxmlformats.org/officeDocument/2006/relationships/customXml" Target="../customXml/item9.xml"/><Relationship Id="rId14" Type="http://schemas.openxmlformats.org/officeDocument/2006/relationships/slide" Target="slides/slide1.xml"/><Relationship Id="rId22" Type="http://schemas.openxmlformats.org/officeDocument/2006/relationships/slide" Target="slides/slide9.xml"/><Relationship Id="rId27" Type="http://schemas.openxmlformats.org/officeDocument/2006/relationships/slide" Target="slides/slide14.xml"/><Relationship Id="rId30" Type="http://schemas.openxmlformats.org/officeDocument/2006/relationships/slide" Target="slides/slide17.xml"/><Relationship Id="rId35" Type="http://schemas.openxmlformats.org/officeDocument/2006/relationships/slide" Target="slides/slide22.xml"/><Relationship Id="rId43" Type="http://schemas.openxmlformats.org/officeDocument/2006/relationships/slide" Target="slides/slide30.xml"/><Relationship Id="rId48" Type="http://schemas.openxmlformats.org/officeDocument/2006/relationships/slide" Target="slides/slide35.xml"/><Relationship Id="rId56" Type="http://schemas.microsoft.com/office/2015/10/relationships/revisionInfo" Target="revisionInfo.xml"/><Relationship Id="rId8" Type="http://schemas.openxmlformats.org/officeDocument/2006/relationships/customXml" Target="../customXml/item8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A9623E-7C9B-49B0-A422-EF4C8235BB7A}" type="doc">
      <dgm:prSet loTypeId="urn:microsoft.com/office/officeart/2005/8/layout/h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B45718D1-0A04-482D-AEC8-B6110701ADC0}">
      <dgm:prSet phldrT="[Text]"/>
      <dgm:spPr/>
      <dgm:t>
        <a:bodyPr/>
        <a:lstStyle/>
        <a:p>
          <a:r>
            <a:rPr lang="en-US" dirty="0"/>
            <a:t>Self-service AAD</a:t>
          </a:r>
        </a:p>
      </dgm:t>
    </dgm:pt>
    <dgm:pt modelId="{F50297FB-2B96-49A5-AE80-0482276269D2}" type="parTrans" cxnId="{726E1674-0106-4687-89A6-C0E38D8E51C9}">
      <dgm:prSet/>
      <dgm:spPr/>
      <dgm:t>
        <a:bodyPr/>
        <a:lstStyle/>
        <a:p>
          <a:endParaRPr lang="en-US"/>
        </a:p>
      </dgm:t>
    </dgm:pt>
    <dgm:pt modelId="{6D727DAB-8C80-4A46-BE7D-179F3618349D}" type="sibTrans" cxnId="{726E1674-0106-4687-89A6-C0E38D8E51C9}">
      <dgm:prSet/>
      <dgm:spPr/>
      <dgm:t>
        <a:bodyPr/>
        <a:lstStyle/>
        <a:p>
          <a:endParaRPr lang="en-US"/>
        </a:p>
      </dgm:t>
    </dgm:pt>
    <dgm:pt modelId="{D993FACD-ADCD-4152-9779-F835E6F088A9}">
      <dgm:prSet phldrT="[Text]"/>
      <dgm:spPr/>
      <dgm:t>
        <a:bodyPr/>
        <a:lstStyle/>
        <a:p>
          <a:r>
            <a:rPr lang="en-US" dirty="0"/>
            <a:t>Windows 10 1703 and above</a:t>
          </a:r>
        </a:p>
      </dgm:t>
    </dgm:pt>
    <dgm:pt modelId="{898D8BB3-94C0-4269-9786-DFE1E3AC753C}" type="parTrans" cxnId="{680CD689-06FC-4CF7-A042-8EB16E233827}">
      <dgm:prSet/>
      <dgm:spPr/>
      <dgm:t>
        <a:bodyPr/>
        <a:lstStyle/>
        <a:p>
          <a:endParaRPr lang="en-US"/>
        </a:p>
      </dgm:t>
    </dgm:pt>
    <dgm:pt modelId="{1483FF8D-175F-4927-A3A1-1F68296FF476}" type="sibTrans" cxnId="{680CD689-06FC-4CF7-A042-8EB16E233827}">
      <dgm:prSet/>
      <dgm:spPr/>
      <dgm:t>
        <a:bodyPr/>
        <a:lstStyle/>
        <a:p>
          <a:endParaRPr lang="en-US"/>
        </a:p>
      </dgm:t>
    </dgm:pt>
    <dgm:pt modelId="{55E40E40-0D0B-43B7-9451-D98BEA0DE738}">
      <dgm:prSet phldrT="[Text]"/>
      <dgm:spPr/>
      <dgm:t>
        <a:bodyPr/>
        <a:lstStyle/>
        <a:p>
          <a:r>
            <a:rPr lang="en-US" dirty="0"/>
            <a:t>Join device to AAD, enroll in Intune/MDM</a:t>
          </a:r>
        </a:p>
      </dgm:t>
    </dgm:pt>
    <dgm:pt modelId="{767DB1BF-1D24-438A-9D97-24C872FC8017}" type="parTrans" cxnId="{E28E1351-FE12-4BBD-BC9A-E59E11EA6568}">
      <dgm:prSet/>
      <dgm:spPr/>
      <dgm:t>
        <a:bodyPr/>
        <a:lstStyle/>
        <a:p>
          <a:endParaRPr lang="en-US"/>
        </a:p>
      </dgm:t>
    </dgm:pt>
    <dgm:pt modelId="{EAB7D39C-0F9C-42AB-9870-050A962EA555}" type="sibTrans" cxnId="{E28E1351-FE12-4BBD-BC9A-E59E11EA6568}">
      <dgm:prSet/>
      <dgm:spPr/>
      <dgm:t>
        <a:bodyPr/>
        <a:lstStyle/>
        <a:p>
          <a:endParaRPr lang="en-US"/>
        </a:p>
      </dgm:t>
    </dgm:pt>
    <dgm:pt modelId="{33ACD6EF-F740-4916-BC2E-D6D755D617DF}">
      <dgm:prSet phldrT="[Text]"/>
      <dgm:spPr/>
      <dgm:t>
        <a:bodyPr/>
        <a:lstStyle/>
        <a:p>
          <a:r>
            <a:rPr lang="en-US" dirty="0"/>
            <a:t>Self-service AD (Hybrid AAD)</a:t>
          </a:r>
        </a:p>
      </dgm:t>
    </dgm:pt>
    <dgm:pt modelId="{11BBD514-E8DA-4FBC-8D37-C442E32BC3F7}" type="parTrans" cxnId="{6D9D4313-BD82-43B2-8CF1-9F672CDF0F1C}">
      <dgm:prSet/>
      <dgm:spPr/>
      <dgm:t>
        <a:bodyPr/>
        <a:lstStyle/>
        <a:p>
          <a:endParaRPr lang="en-US"/>
        </a:p>
      </dgm:t>
    </dgm:pt>
    <dgm:pt modelId="{2A01CC21-D307-48C7-A40F-B85E5022608D}" type="sibTrans" cxnId="{6D9D4313-BD82-43B2-8CF1-9F672CDF0F1C}">
      <dgm:prSet/>
      <dgm:spPr/>
      <dgm:t>
        <a:bodyPr/>
        <a:lstStyle/>
        <a:p>
          <a:endParaRPr lang="en-US"/>
        </a:p>
      </dgm:t>
    </dgm:pt>
    <dgm:pt modelId="{F53362E5-1186-4368-8C62-DA054658090D}">
      <dgm:prSet phldrT="[Text]"/>
      <dgm:spPr/>
      <dgm:t>
        <a:bodyPr/>
        <a:lstStyle/>
        <a:p>
          <a:r>
            <a:rPr lang="en-US" dirty="0"/>
            <a:t>Windows 10 </a:t>
          </a:r>
          <a:r>
            <a:rPr lang="sl-SI" dirty="0"/>
            <a:t>future</a:t>
          </a:r>
          <a:endParaRPr lang="en-US" dirty="0"/>
        </a:p>
      </dgm:t>
    </dgm:pt>
    <dgm:pt modelId="{740B3998-8C6C-474E-A4AF-E0AFA6069585}" type="parTrans" cxnId="{DF654538-99D3-459F-B132-FFDEF2F0A6DE}">
      <dgm:prSet/>
      <dgm:spPr/>
      <dgm:t>
        <a:bodyPr/>
        <a:lstStyle/>
        <a:p>
          <a:endParaRPr lang="en-US"/>
        </a:p>
      </dgm:t>
    </dgm:pt>
    <dgm:pt modelId="{CFD6BEAB-3192-4365-8C3A-AD500C195223}" type="sibTrans" cxnId="{DF654538-99D3-459F-B132-FFDEF2F0A6DE}">
      <dgm:prSet/>
      <dgm:spPr/>
      <dgm:t>
        <a:bodyPr/>
        <a:lstStyle/>
        <a:p>
          <a:endParaRPr lang="en-US"/>
        </a:p>
      </dgm:t>
    </dgm:pt>
    <dgm:pt modelId="{AA638802-0283-4A1A-A5E4-C5D64C5D7A39}">
      <dgm:prSet phldrT="[Text]"/>
      <dgm:spPr/>
      <dgm:t>
        <a:bodyPr/>
        <a:lstStyle/>
        <a:p>
          <a:r>
            <a:rPr lang="en-US" dirty="0"/>
            <a:t>Self-deploying</a:t>
          </a:r>
        </a:p>
      </dgm:t>
    </dgm:pt>
    <dgm:pt modelId="{AD1FF98D-CB11-485A-BB4C-ABA9D6BE4C93}" type="parTrans" cxnId="{3F551C0B-32B0-4E81-BFEC-17CF99F2D249}">
      <dgm:prSet/>
      <dgm:spPr/>
      <dgm:t>
        <a:bodyPr/>
        <a:lstStyle/>
        <a:p>
          <a:endParaRPr lang="en-US"/>
        </a:p>
      </dgm:t>
    </dgm:pt>
    <dgm:pt modelId="{D99EE90E-3B15-42E6-BE48-2CFCBA86943C}" type="sibTrans" cxnId="{3F551C0B-32B0-4E81-BFEC-17CF99F2D249}">
      <dgm:prSet/>
      <dgm:spPr/>
      <dgm:t>
        <a:bodyPr/>
        <a:lstStyle/>
        <a:p>
          <a:endParaRPr lang="en-US"/>
        </a:p>
      </dgm:t>
    </dgm:pt>
    <dgm:pt modelId="{ED32AFA8-5318-4E0A-ABC3-6A0CD5F5C75E}">
      <dgm:prSet phldrT="[Text]"/>
      <dgm:spPr/>
      <dgm:t>
        <a:bodyPr/>
        <a:lstStyle/>
        <a:p>
          <a:r>
            <a:rPr lang="en-US" dirty="0"/>
            <a:t>Windows 10 </a:t>
          </a:r>
          <a:r>
            <a:rPr lang="sl-SI" dirty="0"/>
            <a:t>future</a:t>
          </a:r>
          <a:endParaRPr lang="en-US" dirty="0"/>
        </a:p>
      </dgm:t>
    </dgm:pt>
    <dgm:pt modelId="{8D15C026-7C23-47B2-AB36-06E9584C53D0}" type="parTrans" cxnId="{221A02B9-18DD-454D-B478-9D729EED9937}">
      <dgm:prSet/>
      <dgm:spPr/>
      <dgm:t>
        <a:bodyPr/>
        <a:lstStyle/>
        <a:p>
          <a:endParaRPr lang="en-US"/>
        </a:p>
      </dgm:t>
    </dgm:pt>
    <dgm:pt modelId="{ABD0461D-9619-4A19-A3E4-2664840A9C4C}" type="sibTrans" cxnId="{221A02B9-18DD-454D-B478-9D729EED9937}">
      <dgm:prSet/>
      <dgm:spPr/>
      <dgm:t>
        <a:bodyPr/>
        <a:lstStyle/>
        <a:p>
          <a:endParaRPr lang="en-US"/>
        </a:p>
      </dgm:t>
    </dgm:pt>
    <dgm:pt modelId="{B3D7997F-44C3-46D2-97E7-DF67FB542E68}">
      <dgm:prSet phldrT="[Text]"/>
      <dgm:spPr/>
      <dgm:t>
        <a:bodyPr/>
        <a:lstStyle/>
        <a:p>
          <a:r>
            <a:rPr lang="en-US" dirty="0"/>
            <a:t>No need to provide credentials, automatically joins AAD</a:t>
          </a:r>
        </a:p>
      </dgm:t>
    </dgm:pt>
    <dgm:pt modelId="{945C3430-ECCF-424E-8D60-82A6D346FEDC}" type="parTrans" cxnId="{FEAD22DF-06EF-4ED9-9BEF-930D5014FACB}">
      <dgm:prSet/>
      <dgm:spPr/>
      <dgm:t>
        <a:bodyPr/>
        <a:lstStyle/>
        <a:p>
          <a:endParaRPr lang="en-US"/>
        </a:p>
      </dgm:t>
    </dgm:pt>
    <dgm:pt modelId="{4BF2F9CA-9E9C-46A7-B36C-33BE3EF4E464}" type="sibTrans" cxnId="{FEAD22DF-06EF-4ED9-9BEF-930D5014FACB}">
      <dgm:prSet/>
      <dgm:spPr/>
      <dgm:t>
        <a:bodyPr/>
        <a:lstStyle/>
        <a:p>
          <a:endParaRPr lang="en-US"/>
        </a:p>
      </dgm:t>
    </dgm:pt>
    <dgm:pt modelId="{1EDEEEF0-4E86-4D46-AE89-B6FAAFDB32BA}">
      <dgm:prSet phldrT="[Text]"/>
      <dgm:spPr/>
      <dgm:t>
        <a:bodyPr/>
        <a:lstStyle/>
        <a:p>
          <a:r>
            <a:rPr lang="en-US" dirty="0"/>
            <a:t>Future</a:t>
          </a:r>
        </a:p>
      </dgm:t>
    </dgm:pt>
    <dgm:pt modelId="{A0CB4350-1F16-4B61-B17E-EF9C32605E21}" type="parTrans" cxnId="{E015EB48-0EB0-446D-BF28-008975048F9A}">
      <dgm:prSet/>
      <dgm:spPr/>
      <dgm:t>
        <a:bodyPr/>
        <a:lstStyle/>
        <a:p>
          <a:endParaRPr lang="en-US"/>
        </a:p>
      </dgm:t>
    </dgm:pt>
    <dgm:pt modelId="{F49A1E90-A1B0-4A34-9380-8F4A88B8CB6B}" type="sibTrans" cxnId="{E015EB48-0EB0-446D-BF28-008975048F9A}">
      <dgm:prSet/>
      <dgm:spPr/>
      <dgm:t>
        <a:bodyPr/>
        <a:lstStyle/>
        <a:p>
          <a:endParaRPr lang="en-US"/>
        </a:p>
      </dgm:t>
    </dgm:pt>
    <dgm:pt modelId="{56139228-35B2-469E-A31F-F9B14D70A32F}">
      <dgm:prSet phldrT="[Text]"/>
      <dgm:spPr/>
      <dgm:t>
        <a:bodyPr/>
        <a:lstStyle/>
        <a:p>
          <a:r>
            <a:rPr lang="en-US" dirty="0"/>
            <a:t>Windows 10 </a:t>
          </a:r>
          <a:r>
            <a:rPr lang="sl-SI" dirty="0"/>
            <a:t>future</a:t>
          </a:r>
          <a:endParaRPr lang="en-US" dirty="0"/>
        </a:p>
      </dgm:t>
    </dgm:pt>
    <dgm:pt modelId="{0648909A-9F12-44E9-B8F1-5DAC4F92EE97}" type="parTrans" cxnId="{D9925CD8-954E-4191-98B1-F4DEDF09D167}">
      <dgm:prSet/>
      <dgm:spPr/>
      <dgm:t>
        <a:bodyPr/>
        <a:lstStyle/>
        <a:p>
          <a:endParaRPr lang="en-US"/>
        </a:p>
      </dgm:t>
    </dgm:pt>
    <dgm:pt modelId="{75F11C15-1D41-4763-AFB6-A5736999A52F}" type="sibTrans" cxnId="{D9925CD8-954E-4191-98B1-F4DEDF09D167}">
      <dgm:prSet/>
      <dgm:spPr/>
      <dgm:t>
        <a:bodyPr/>
        <a:lstStyle/>
        <a:p>
          <a:endParaRPr lang="en-US"/>
        </a:p>
      </dgm:t>
    </dgm:pt>
    <dgm:pt modelId="{F3D63E74-1BF6-4567-809F-C6BDBB83E5DC}">
      <dgm:prSet phldrT="[Text]"/>
      <dgm:spPr/>
      <dgm:t>
        <a:bodyPr/>
        <a:lstStyle/>
        <a:p>
          <a:r>
            <a:rPr lang="en-US" dirty="0"/>
            <a:t>Join device to AD, enroll in Intune/MDM</a:t>
          </a:r>
        </a:p>
      </dgm:t>
    </dgm:pt>
    <dgm:pt modelId="{973F25FB-4E90-4BA3-8B00-12CE9C327FE0}" type="parTrans" cxnId="{58966FCD-3850-4360-B7D5-B419CBA73255}">
      <dgm:prSet/>
      <dgm:spPr/>
      <dgm:t>
        <a:bodyPr/>
        <a:lstStyle/>
        <a:p>
          <a:endParaRPr lang="en-US"/>
        </a:p>
      </dgm:t>
    </dgm:pt>
    <dgm:pt modelId="{60397368-E20F-47FD-A913-08B29A941C4C}" type="sibTrans" cxnId="{58966FCD-3850-4360-B7D5-B419CBA73255}">
      <dgm:prSet/>
      <dgm:spPr/>
      <dgm:t>
        <a:bodyPr/>
        <a:lstStyle/>
        <a:p>
          <a:endParaRPr lang="en-US"/>
        </a:p>
      </dgm:t>
    </dgm:pt>
    <dgm:pt modelId="{10977EAA-7A00-401C-A0E5-4768FE9701BF}">
      <dgm:prSet phldrT="[Text]"/>
      <dgm:spPr/>
      <dgm:t>
        <a:bodyPr/>
        <a:lstStyle/>
        <a:p>
          <a:r>
            <a:rPr lang="en-US" dirty="0"/>
            <a:t>“Rip &amp; Reuse”</a:t>
          </a:r>
        </a:p>
      </dgm:t>
    </dgm:pt>
    <dgm:pt modelId="{C73EEF9D-2ECA-4FFE-8A8F-5990CCBDE727}" type="parTrans" cxnId="{458397CE-409E-4F73-B3C1-7494898B9E03}">
      <dgm:prSet/>
      <dgm:spPr/>
      <dgm:t>
        <a:bodyPr/>
        <a:lstStyle/>
        <a:p>
          <a:endParaRPr lang="en-US"/>
        </a:p>
      </dgm:t>
    </dgm:pt>
    <dgm:pt modelId="{B114071C-DD9E-4129-A20C-5982B05753B5}" type="sibTrans" cxnId="{458397CE-409E-4F73-B3C1-7494898B9E03}">
      <dgm:prSet/>
      <dgm:spPr/>
      <dgm:t>
        <a:bodyPr/>
        <a:lstStyle/>
        <a:p>
          <a:endParaRPr lang="en-US"/>
        </a:p>
      </dgm:t>
    </dgm:pt>
    <dgm:pt modelId="{8D6A6E66-7144-4E62-AB22-4577BBE2EB23}">
      <dgm:prSet phldrT="[Text]"/>
      <dgm:spPr/>
      <dgm:t>
        <a:bodyPr/>
        <a:lstStyle/>
        <a:p>
          <a:r>
            <a:rPr lang="en-US" dirty="0"/>
            <a:t>Windows 10 </a:t>
          </a:r>
          <a:r>
            <a:rPr lang="sl-SI" dirty="0"/>
            <a:t>future</a:t>
          </a:r>
          <a:endParaRPr lang="en-US" dirty="0"/>
        </a:p>
      </dgm:t>
    </dgm:pt>
    <dgm:pt modelId="{F691B353-2239-4C21-B0B0-C1F3829E6D28}" type="parTrans" cxnId="{1F1080BD-C2FD-43FF-9C66-45E81F1C3E1D}">
      <dgm:prSet/>
      <dgm:spPr/>
      <dgm:t>
        <a:bodyPr/>
        <a:lstStyle/>
        <a:p>
          <a:endParaRPr lang="en-US"/>
        </a:p>
      </dgm:t>
    </dgm:pt>
    <dgm:pt modelId="{42318A17-FC7E-4E15-8231-E468FDC8056A}" type="sibTrans" cxnId="{1F1080BD-C2FD-43FF-9C66-45E81F1C3E1D}">
      <dgm:prSet/>
      <dgm:spPr/>
      <dgm:t>
        <a:bodyPr/>
        <a:lstStyle/>
        <a:p>
          <a:endParaRPr lang="en-US"/>
        </a:p>
      </dgm:t>
    </dgm:pt>
    <dgm:pt modelId="{54D58783-C94A-4125-A7CC-335D6599921F}">
      <dgm:prSet phldrT="[Text]"/>
      <dgm:spPr/>
      <dgm:t>
        <a:bodyPr/>
        <a:lstStyle/>
        <a:p>
          <a:r>
            <a:rPr lang="en-US" dirty="0"/>
            <a:t>Windows 7 to Windows 10</a:t>
          </a:r>
        </a:p>
      </dgm:t>
    </dgm:pt>
    <dgm:pt modelId="{CC43222A-6334-454B-B027-745EF2F2D221}" type="parTrans" cxnId="{F54A567E-B272-43B5-B13B-012A8E6E6F22}">
      <dgm:prSet/>
      <dgm:spPr/>
      <dgm:t>
        <a:bodyPr/>
        <a:lstStyle/>
        <a:p>
          <a:endParaRPr lang="en-US"/>
        </a:p>
      </dgm:t>
    </dgm:pt>
    <dgm:pt modelId="{5C8530BE-A83B-4072-AC7D-7B35D930B3E5}" type="sibTrans" cxnId="{F54A567E-B272-43B5-B13B-012A8E6E6F22}">
      <dgm:prSet/>
      <dgm:spPr/>
      <dgm:t>
        <a:bodyPr/>
        <a:lstStyle/>
        <a:p>
          <a:endParaRPr lang="en-US"/>
        </a:p>
      </dgm:t>
    </dgm:pt>
    <dgm:pt modelId="{77A557E9-26FF-4A44-8B27-C9255E05E60C}">
      <dgm:prSet phldrT="[Text]"/>
      <dgm:spPr/>
      <dgm:t>
        <a:bodyPr/>
        <a:lstStyle/>
        <a:p>
          <a:r>
            <a:rPr lang="en-US" dirty="0"/>
            <a:t>ConfigMgr task sequence, followed by Autopilot self-service</a:t>
          </a:r>
        </a:p>
      </dgm:t>
    </dgm:pt>
    <dgm:pt modelId="{55AA6207-005B-4D7B-960D-3607D90070F7}" type="parTrans" cxnId="{B29B5E56-7F10-4B7C-A0E3-159B10A5C95A}">
      <dgm:prSet/>
      <dgm:spPr/>
      <dgm:t>
        <a:bodyPr/>
        <a:lstStyle/>
        <a:p>
          <a:endParaRPr lang="en-US"/>
        </a:p>
      </dgm:t>
    </dgm:pt>
    <dgm:pt modelId="{81200DE2-6C33-400D-A18E-07D43AAAB7D6}" type="sibTrans" cxnId="{B29B5E56-7F10-4B7C-A0E3-159B10A5C95A}">
      <dgm:prSet/>
      <dgm:spPr/>
      <dgm:t>
        <a:bodyPr/>
        <a:lstStyle/>
        <a:p>
          <a:endParaRPr lang="en-US"/>
        </a:p>
      </dgm:t>
    </dgm:pt>
    <dgm:pt modelId="{163ACA74-C300-4048-B510-49D58B742A8E}" type="pres">
      <dgm:prSet presAssocID="{30A9623E-7C9B-49B0-A422-EF4C8235BB7A}" presName="Name0" presStyleCnt="0">
        <dgm:presLayoutVars>
          <dgm:dir/>
          <dgm:animLvl val="lvl"/>
          <dgm:resizeHandles val="exact"/>
        </dgm:presLayoutVars>
      </dgm:prSet>
      <dgm:spPr/>
    </dgm:pt>
    <dgm:pt modelId="{11D1827E-D9DF-4194-8F5C-8868E25CE470}" type="pres">
      <dgm:prSet presAssocID="{B45718D1-0A04-482D-AEC8-B6110701ADC0}" presName="composite" presStyleCnt="0"/>
      <dgm:spPr/>
    </dgm:pt>
    <dgm:pt modelId="{F53E25F4-198C-4DC1-988C-F60207747CC6}" type="pres">
      <dgm:prSet presAssocID="{B45718D1-0A04-482D-AEC8-B6110701ADC0}" presName="parTx" presStyleLbl="alignNode1" presStyleIdx="0" presStyleCnt="5">
        <dgm:presLayoutVars>
          <dgm:chMax val="0"/>
          <dgm:chPref val="0"/>
          <dgm:bulletEnabled val="1"/>
        </dgm:presLayoutVars>
      </dgm:prSet>
      <dgm:spPr/>
    </dgm:pt>
    <dgm:pt modelId="{EF62EE02-C54F-4F39-8BF9-DE699CB3E936}" type="pres">
      <dgm:prSet presAssocID="{B45718D1-0A04-482D-AEC8-B6110701ADC0}" presName="desTx" presStyleLbl="alignAccFollowNode1" presStyleIdx="0" presStyleCnt="5">
        <dgm:presLayoutVars>
          <dgm:bulletEnabled val="1"/>
        </dgm:presLayoutVars>
      </dgm:prSet>
      <dgm:spPr/>
    </dgm:pt>
    <dgm:pt modelId="{3D99D0A6-6BA0-4EBF-B292-18EA95FEE48A}" type="pres">
      <dgm:prSet presAssocID="{6D727DAB-8C80-4A46-BE7D-179F3618349D}" presName="space" presStyleCnt="0"/>
      <dgm:spPr/>
    </dgm:pt>
    <dgm:pt modelId="{8C2E399A-9958-4091-9163-BD272A57BB61}" type="pres">
      <dgm:prSet presAssocID="{33ACD6EF-F740-4916-BC2E-D6D755D617DF}" presName="composite" presStyleCnt="0"/>
      <dgm:spPr/>
    </dgm:pt>
    <dgm:pt modelId="{82D17F5E-E244-4DF6-A98E-A10D6FDFAEDE}" type="pres">
      <dgm:prSet presAssocID="{33ACD6EF-F740-4916-BC2E-D6D755D617DF}" presName="parTx" presStyleLbl="alignNode1" presStyleIdx="1" presStyleCnt="5">
        <dgm:presLayoutVars>
          <dgm:chMax val="0"/>
          <dgm:chPref val="0"/>
          <dgm:bulletEnabled val="1"/>
        </dgm:presLayoutVars>
      </dgm:prSet>
      <dgm:spPr/>
    </dgm:pt>
    <dgm:pt modelId="{8F2545AF-FDA8-44BC-83BE-227002BAA8AE}" type="pres">
      <dgm:prSet presAssocID="{33ACD6EF-F740-4916-BC2E-D6D755D617DF}" presName="desTx" presStyleLbl="alignAccFollowNode1" presStyleIdx="1" presStyleCnt="5">
        <dgm:presLayoutVars>
          <dgm:bulletEnabled val="1"/>
        </dgm:presLayoutVars>
      </dgm:prSet>
      <dgm:spPr/>
    </dgm:pt>
    <dgm:pt modelId="{07DDF242-1F1C-4BEB-87C0-590AF21FBB85}" type="pres">
      <dgm:prSet presAssocID="{2A01CC21-D307-48C7-A40F-B85E5022608D}" presName="space" presStyleCnt="0"/>
      <dgm:spPr/>
    </dgm:pt>
    <dgm:pt modelId="{0FB0FF45-40C6-4722-A922-807176AA90EC}" type="pres">
      <dgm:prSet presAssocID="{AA638802-0283-4A1A-A5E4-C5D64C5D7A39}" presName="composite" presStyleCnt="0"/>
      <dgm:spPr/>
    </dgm:pt>
    <dgm:pt modelId="{B25FB9C6-5A53-4248-8DF8-F97E8D964087}" type="pres">
      <dgm:prSet presAssocID="{AA638802-0283-4A1A-A5E4-C5D64C5D7A39}" presName="parTx" presStyleLbl="alignNode1" presStyleIdx="2" presStyleCnt="5">
        <dgm:presLayoutVars>
          <dgm:chMax val="0"/>
          <dgm:chPref val="0"/>
          <dgm:bulletEnabled val="1"/>
        </dgm:presLayoutVars>
      </dgm:prSet>
      <dgm:spPr/>
    </dgm:pt>
    <dgm:pt modelId="{D209BA2B-5643-4366-8843-839F5839E05A}" type="pres">
      <dgm:prSet presAssocID="{AA638802-0283-4A1A-A5E4-C5D64C5D7A39}" presName="desTx" presStyleLbl="alignAccFollowNode1" presStyleIdx="2" presStyleCnt="5">
        <dgm:presLayoutVars>
          <dgm:bulletEnabled val="1"/>
        </dgm:presLayoutVars>
      </dgm:prSet>
      <dgm:spPr/>
    </dgm:pt>
    <dgm:pt modelId="{8EF2D3FB-6D87-4504-B09B-B363EF907251}" type="pres">
      <dgm:prSet presAssocID="{D99EE90E-3B15-42E6-BE48-2CFCBA86943C}" presName="space" presStyleCnt="0"/>
      <dgm:spPr/>
    </dgm:pt>
    <dgm:pt modelId="{BD2157F1-EA1D-43BB-A7AD-30151123CF5B}" type="pres">
      <dgm:prSet presAssocID="{10977EAA-7A00-401C-A0E5-4768FE9701BF}" presName="composite" presStyleCnt="0"/>
      <dgm:spPr/>
    </dgm:pt>
    <dgm:pt modelId="{2ACC18FA-7A07-4CE4-9D70-D8C86FEE4FB6}" type="pres">
      <dgm:prSet presAssocID="{10977EAA-7A00-401C-A0E5-4768FE9701BF}" presName="parTx" presStyleLbl="alignNode1" presStyleIdx="3" presStyleCnt="5">
        <dgm:presLayoutVars>
          <dgm:chMax val="0"/>
          <dgm:chPref val="0"/>
          <dgm:bulletEnabled val="1"/>
        </dgm:presLayoutVars>
      </dgm:prSet>
      <dgm:spPr/>
    </dgm:pt>
    <dgm:pt modelId="{67B6722E-64A5-47BB-87AC-B858B30F7433}" type="pres">
      <dgm:prSet presAssocID="{10977EAA-7A00-401C-A0E5-4768FE9701BF}" presName="desTx" presStyleLbl="alignAccFollowNode1" presStyleIdx="3" presStyleCnt="5">
        <dgm:presLayoutVars>
          <dgm:bulletEnabled val="1"/>
        </dgm:presLayoutVars>
      </dgm:prSet>
      <dgm:spPr/>
    </dgm:pt>
    <dgm:pt modelId="{73A7F169-B6ED-4A67-A046-73E4CD541E5B}" type="pres">
      <dgm:prSet presAssocID="{B114071C-DD9E-4129-A20C-5982B05753B5}" presName="space" presStyleCnt="0"/>
      <dgm:spPr/>
    </dgm:pt>
    <dgm:pt modelId="{048EFCAF-CCA0-4ED9-A70B-131B4733B207}" type="pres">
      <dgm:prSet presAssocID="{1EDEEEF0-4E86-4D46-AE89-B6FAAFDB32BA}" presName="composite" presStyleCnt="0"/>
      <dgm:spPr/>
    </dgm:pt>
    <dgm:pt modelId="{6F0AD285-D223-412F-BD99-B47390B37C7C}" type="pres">
      <dgm:prSet presAssocID="{1EDEEEF0-4E86-4D46-AE89-B6FAAFDB32BA}" presName="parTx" presStyleLbl="alignNode1" presStyleIdx="4" presStyleCnt="5">
        <dgm:presLayoutVars>
          <dgm:chMax val="0"/>
          <dgm:chPref val="0"/>
          <dgm:bulletEnabled val="1"/>
        </dgm:presLayoutVars>
      </dgm:prSet>
      <dgm:spPr/>
    </dgm:pt>
    <dgm:pt modelId="{2C902054-C2C6-4C28-8933-8D243C1A9765}" type="pres">
      <dgm:prSet presAssocID="{1EDEEEF0-4E86-4D46-AE89-B6FAAFDB32BA}" presName="desTx" presStyleLbl="alignAccFollowNode1" presStyleIdx="4" presStyleCnt="5">
        <dgm:presLayoutVars>
          <dgm:bulletEnabled val="1"/>
        </dgm:presLayoutVars>
      </dgm:prSet>
      <dgm:spPr/>
    </dgm:pt>
  </dgm:ptLst>
  <dgm:cxnLst>
    <dgm:cxn modelId="{C72B1407-86DF-4896-8F7E-D54387C34E3A}" type="presOf" srcId="{AA638802-0283-4A1A-A5E4-C5D64C5D7A39}" destId="{B25FB9C6-5A53-4248-8DF8-F97E8D964087}" srcOrd="0" destOrd="0" presId="urn:microsoft.com/office/officeart/2005/8/layout/hList1"/>
    <dgm:cxn modelId="{3F551C0B-32B0-4E81-BFEC-17CF99F2D249}" srcId="{30A9623E-7C9B-49B0-A422-EF4C8235BB7A}" destId="{AA638802-0283-4A1A-A5E4-C5D64C5D7A39}" srcOrd="2" destOrd="0" parTransId="{AD1FF98D-CB11-485A-BB4C-ABA9D6BE4C93}" sibTransId="{D99EE90E-3B15-42E6-BE48-2CFCBA86943C}"/>
    <dgm:cxn modelId="{9995F10D-5089-4B44-BB46-FA115FF5858B}" type="presOf" srcId="{D993FACD-ADCD-4152-9779-F835E6F088A9}" destId="{EF62EE02-C54F-4F39-8BF9-DE699CB3E936}" srcOrd="0" destOrd="0" presId="urn:microsoft.com/office/officeart/2005/8/layout/hList1"/>
    <dgm:cxn modelId="{D1680E12-A5BB-4006-B117-966E1B935185}" type="presOf" srcId="{56139228-35B2-469E-A31F-F9B14D70A32F}" destId="{2C902054-C2C6-4C28-8933-8D243C1A9765}" srcOrd="0" destOrd="0" presId="urn:microsoft.com/office/officeart/2005/8/layout/hList1"/>
    <dgm:cxn modelId="{6D9D4313-BD82-43B2-8CF1-9F672CDF0F1C}" srcId="{30A9623E-7C9B-49B0-A422-EF4C8235BB7A}" destId="{33ACD6EF-F740-4916-BC2E-D6D755D617DF}" srcOrd="1" destOrd="0" parTransId="{11BBD514-E8DA-4FBC-8D37-C442E32BC3F7}" sibTransId="{2A01CC21-D307-48C7-A40F-B85E5022608D}"/>
    <dgm:cxn modelId="{B072F115-C36C-41B2-94B4-28BDEE82A228}" type="presOf" srcId="{8D6A6E66-7144-4E62-AB22-4577BBE2EB23}" destId="{67B6722E-64A5-47BB-87AC-B858B30F7433}" srcOrd="0" destOrd="0" presId="urn:microsoft.com/office/officeart/2005/8/layout/hList1"/>
    <dgm:cxn modelId="{E40E461B-6427-407B-9E6D-C9C2D7508939}" type="presOf" srcId="{B3D7997F-44C3-46D2-97E7-DF67FB542E68}" destId="{D209BA2B-5643-4366-8843-839F5839E05A}" srcOrd="0" destOrd="1" presId="urn:microsoft.com/office/officeart/2005/8/layout/hList1"/>
    <dgm:cxn modelId="{D68EB735-2B02-4997-A0AA-C7B703F6E403}" type="presOf" srcId="{F3D63E74-1BF6-4567-809F-C6BDBB83E5DC}" destId="{8F2545AF-FDA8-44BC-83BE-227002BAA8AE}" srcOrd="0" destOrd="1" presId="urn:microsoft.com/office/officeart/2005/8/layout/hList1"/>
    <dgm:cxn modelId="{DF654538-99D3-459F-B132-FFDEF2F0A6DE}" srcId="{33ACD6EF-F740-4916-BC2E-D6D755D617DF}" destId="{F53362E5-1186-4368-8C62-DA054658090D}" srcOrd="0" destOrd="0" parTransId="{740B3998-8C6C-474E-A4AF-E0AFA6069585}" sibTransId="{CFD6BEAB-3192-4365-8C3A-AD500C195223}"/>
    <dgm:cxn modelId="{E015EB48-0EB0-446D-BF28-008975048F9A}" srcId="{30A9623E-7C9B-49B0-A422-EF4C8235BB7A}" destId="{1EDEEEF0-4E86-4D46-AE89-B6FAAFDB32BA}" srcOrd="4" destOrd="0" parTransId="{A0CB4350-1F16-4B61-B17E-EF9C32605E21}" sibTransId="{F49A1E90-A1B0-4A34-9380-8F4A88B8CB6B}"/>
    <dgm:cxn modelId="{E28E1351-FE12-4BBD-BC9A-E59E11EA6568}" srcId="{B45718D1-0A04-482D-AEC8-B6110701ADC0}" destId="{55E40E40-0D0B-43B7-9451-D98BEA0DE738}" srcOrd="1" destOrd="0" parTransId="{767DB1BF-1D24-438A-9D97-24C872FC8017}" sibTransId="{EAB7D39C-0F9C-42AB-9870-050A962EA555}"/>
    <dgm:cxn modelId="{726E1674-0106-4687-89A6-C0E38D8E51C9}" srcId="{30A9623E-7C9B-49B0-A422-EF4C8235BB7A}" destId="{B45718D1-0A04-482D-AEC8-B6110701ADC0}" srcOrd="0" destOrd="0" parTransId="{F50297FB-2B96-49A5-AE80-0482276269D2}" sibTransId="{6D727DAB-8C80-4A46-BE7D-179F3618349D}"/>
    <dgm:cxn modelId="{B29B5E56-7F10-4B7C-A0E3-159B10A5C95A}" srcId="{10977EAA-7A00-401C-A0E5-4768FE9701BF}" destId="{77A557E9-26FF-4A44-8B27-C9255E05E60C}" srcOrd="2" destOrd="0" parTransId="{55AA6207-005B-4D7B-960D-3607D90070F7}" sibTransId="{81200DE2-6C33-400D-A18E-07D43AAAB7D6}"/>
    <dgm:cxn modelId="{CEDD495A-C7AC-4C19-8329-7F11EFFDA08A}" type="presOf" srcId="{30A9623E-7C9B-49B0-A422-EF4C8235BB7A}" destId="{163ACA74-C300-4048-B510-49D58B742A8E}" srcOrd="0" destOrd="0" presId="urn:microsoft.com/office/officeart/2005/8/layout/hList1"/>
    <dgm:cxn modelId="{F54A567E-B272-43B5-B13B-012A8E6E6F22}" srcId="{10977EAA-7A00-401C-A0E5-4768FE9701BF}" destId="{54D58783-C94A-4125-A7CC-335D6599921F}" srcOrd="1" destOrd="0" parTransId="{CC43222A-6334-454B-B027-745EF2F2D221}" sibTransId="{5C8530BE-A83B-4072-AC7D-7B35D930B3E5}"/>
    <dgm:cxn modelId="{680CD689-06FC-4CF7-A042-8EB16E233827}" srcId="{B45718D1-0A04-482D-AEC8-B6110701ADC0}" destId="{D993FACD-ADCD-4152-9779-F835E6F088A9}" srcOrd="0" destOrd="0" parTransId="{898D8BB3-94C0-4269-9786-DFE1E3AC753C}" sibTransId="{1483FF8D-175F-4927-A3A1-1F68296FF476}"/>
    <dgm:cxn modelId="{B0408E90-8DA7-4BC3-B64B-DC30AAEF4527}" type="presOf" srcId="{B45718D1-0A04-482D-AEC8-B6110701ADC0}" destId="{F53E25F4-198C-4DC1-988C-F60207747CC6}" srcOrd="0" destOrd="0" presId="urn:microsoft.com/office/officeart/2005/8/layout/hList1"/>
    <dgm:cxn modelId="{A7EA9094-A319-46E2-A2BE-8EEC099336A8}" type="presOf" srcId="{F53362E5-1186-4368-8C62-DA054658090D}" destId="{8F2545AF-FDA8-44BC-83BE-227002BAA8AE}" srcOrd="0" destOrd="0" presId="urn:microsoft.com/office/officeart/2005/8/layout/hList1"/>
    <dgm:cxn modelId="{DBA7389B-5800-4B2A-BA1D-5080AED7EBCE}" type="presOf" srcId="{55E40E40-0D0B-43B7-9451-D98BEA0DE738}" destId="{EF62EE02-C54F-4F39-8BF9-DE699CB3E936}" srcOrd="0" destOrd="1" presId="urn:microsoft.com/office/officeart/2005/8/layout/hList1"/>
    <dgm:cxn modelId="{6DD736B3-5515-4359-9E77-53E9E4D758B9}" type="presOf" srcId="{77A557E9-26FF-4A44-8B27-C9255E05E60C}" destId="{67B6722E-64A5-47BB-87AC-B858B30F7433}" srcOrd="0" destOrd="2" presId="urn:microsoft.com/office/officeart/2005/8/layout/hList1"/>
    <dgm:cxn modelId="{221A02B9-18DD-454D-B478-9D729EED9937}" srcId="{AA638802-0283-4A1A-A5E4-C5D64C5D7A39}" destId="{ED32AFA8-5318-4E0A-ABC3-6A0CD5F5C75E}" srcOrd="0" destOrd="0" parTransId="{8D15C026-7C23-47B2-AB36-06E9584C53D0}" sibTransId="{ABD0461D-9619-4A19-A3E4-2664840A9C4C}"/>
    <dgm:cxn modelId="{1F1080BD-C2FD-43FF-9C66-45E81F1C3E1D}" srcId="{10977EAA-7A00-401C-A0E5-4768FE9701BF}" destId="{8D6A6E66-7144-4E62-AB22-4577BBE2EB23}" srcOrd="0" destOrd="0" parTransId="{F691B353-2239-4C21-B0B0-C1F3829E6D28}" sibTransId="{42318A17-FC7E-4E15-8231-E468FDC8056A}"/>
    <dgm:cxn modelId="{D3CE15C3-42F4-4117-82A1-7722D21FD83F}" type="presOf" srcId="{ED32AFA8-5318-4E0A-ABC3-6A0CD5F5C75E}" destId="{D209BA2B-5643-4366-8843-839F5839E05A}" srcOrd="0" destOrd="0" presId="urn:microsoft.com/office/officeart/2005/8/layout/hList1"/>
    <dgm:cxn modelId="{88347DCA-EAFC-4EDF-8D44-CCBF3E46403D}" type="presOf" srcId="{10977EAA-7A00-401C-A0E5-4768FE9701BF}" destId="{2ACC18FA-7A07-4CE4-9D70-D8C86FEE4FB6}" srcOrd="0" destOrd="0" presId="urn:microsoft.com/office/officeart/2005/8/layout/hList1"/>
    <dgm:cxn modelId="{58966FCD-3850-4360-B7D5-B419CBA73255}" srcId="{33ACD6EF-F740-4916-BC2E-D6D755D617DF}" destId="{F3D63E74-1BF6-4567-809F-C6BDBB83E5DC}" srcOrd="1" destOrd="0" parTransId="{973F25FB-4E90-4BA3-8B00-12CE9C327FE0}" sibTransId="{60397368-E20F-47FD-A913-08B29A941C4C}"/>
    <dgm:cxn modelId="{458397CE-409E-4F73-B3C1-7494898B9E03}" srcId="{30A9623E-7C9B-49B0-A422-EF4C8235BB7A}" destId="{10977EAA-7A00-401C-A0E5-4768FE9701BF}" srcOrd="3" destOrd="0" parTransId="{C73EEF9D-2ECA-4FFE-8A8F-5990CCBDE727}" sibTransId="{B114071C-DD9E-4129-A20C-5982B05753B5}"/>
    <dgm:cxn modelId="{8299DCCF-6D88-475E-BB2B-6B8C28B60B9C}" type="presOf" srcId="{33ACD6EF-F740-4916-BC2E-D6D755D617DF}" destId="{82D17F5E-E244-4DF6-A98E-A10D6FDFAEDE}" srcOrd="0" destOrd="0" presId="urn:microsoft.com/office/officeart/2005/8/layout/hList1"/>
    <dgm:cxn modelId="{8FDAA3D1-A71B-4DFD-8469-0515D64FF29D}" type="presOf" srcId="{54D58783-C94A-4125-A7CC-335D6599921F}" destId="{67B6722E-64A5-47BB-87AC-B858B30F7433}" srcOrd="0" destOrd="1" presId="urn:microsoft.com/office/officeart/2005/8/layout/hList1"/>
    <dgm:cxn modelId="{D9925CD8-954E-4191-98B1-F4DEDF09D167}" srcId="{1EDEEEF0-4E86-4D46-AE89-B6FAAFDB32BA}" destId="{56139228-35B2-469E-A31F-F9B14D70A32F}" srcOrd="0" destOrd="0" parTransId="{0648909A-9F12-44E9-B8F1-5DAC4F92EE97}" sibTransId="{75F11C15-1D41-4763-AFB6-A5736999A52F}"/>
    <dgm:cxn modelId="{13B005DC-717D-4802-B260-CCFAC71F5389}" type="presOf" srcId="{1EDEEEF0-4E86-4D46-AE89-B6FAAFDB32BA}" destId="{6F0AD285-D223-412F-BD99-B47390B37C7C}" srcOrd="0" destOrd="0" presId="urn:microsoft.com/office/officeart/2005/8/layout/hList1"/>
    <dgm:cxn modelId="{FEAD22DF-06EF-4ED9-9BEF-930D5014FACB}" srcId="{AA638802-0283-4A1A-A5E4-C5D64C5D7A39}" destId="{B3D7997F-44C3-46D2-97E7-DF67FB542E68}" srcOrd="1" destOrd="0" parTransId="{945C3430-ECCF-424E-8D60-82A6D346FEDC}" sibTransId="{4BF2F9CA-9E9C-46A7-B36C-33BE3EF4E464}"/>
    <dgm:cxn modelId="{FC54D803-9086-44BB-BA62-E94E88058E76}" type="presParOf" srcId="{163ACA74-C300-4048-B510-49D58B742A8E}" destId="{11D1827E-D9DF-4194-8F5C-8868E25CE470}" srcOrd="0" destOrd="0" presId="urn:microsoft.com/office/officeart/2005/8/layout/hList1"/>
    <dgm:cxn modelId="{C496DF29-06D2-4F84-BF41-437B554812EA}" type="presParOf" srcId="{11D1827E-D9DF-4194-8F5C-8868E25CE470}" destId="{F53E25F4-198C-4DC1-988C-F60207747CC6}" srcOrd="0" destOrd="0" presId="urn:microsoft.com/office/officeart/2005/8/layout/hList1"/>
    <dgm:cxn modelId="{37DB6CD7-BBD6-473E-9608-C968BFF74575}" type="presParOf" srcId="{11D1827E-D9DF-4194-8F5C-8868E25CE470}" destId="{EF62EE02-C54F-4F39-8BF9-DE699CB3E936}" srcOrd="1" destOrd="0" presId="urn:microsoft.com/office/officeart/2005/8/layout/hList1"/>
    <dgm:cxn modelId="{F087AA7C-0C61-4A8F-A25D-D92D913DA574}" type="presParOf" srcId="{163ACA74-C300-4048-B510-49D58B742A8E}" destId="{3D99D0A6-6BA0-4EBF-B292-18EA95FEE48A}" srcOrd="1" destOrd="0" presId="urn:microsoft.com/office/officeart/2005/8/layout/hList1"/>
    <dgm:cxn modelId="{1F4408A0-8866-458E-BD3E-BB24BA0152BE}" type="presParOf" srcId="{163ACA74-C300-4048-B510-49D58B742A8E}" destId="{8C2E399A-9958-4091-9163-BD272A57BB61}" srcOrd="2" destOrd="0" presId="urn:microsoft.com/office/officeart/2005/8/layout/hList1"/>
    <dgm:cxn modelId="{3F7B50CF-D800-4516-A67B-7B162A12A874}" type="presParOf" srcId="{8C2E399A-9958-4091-9163-BD272A57BB61}" destId="{82D17F5E-E244-4DF6-A98E-A10D6FDFAEDE}" srcOrd="0" destOrd="0" presId="urn:microsoft.com/office/officeart/2005/8/layout/hList1"/>
    <dgm:cxn modelId="{1819A7E6-CF25-4FC5-8E93-C48FE8C32A78}" type="presParOf" srcId="{8C2E399A-9958-4091-9163-BD272A57BB61}" destId="{8F2545AF-FDA8-44BC-83BE-227002BAA8AE}" srcOrd="1" destOrd="0" presId="urn:microsoft.com/office/officeart/2005/8/layout/hList1"/>
    <dgm:cxn modelId="{6E0B23AC-445D-4066-9A8D-7FA163175184}" type="presParOf" srcId="{163ACA74-C300-4048-B510-49D58B742A8E}" destId="{07DDF242-1F1C-4BEB-87C0-590AF21FBB85}" srcOrd="3" destOrd="0" presId="urn:microsoft.com/office/officeart/2005/8/layout/hList1"/>
    <dgm:cxn modelId="{454A50C6-91FE-4F87-BF3B-FE7515D9A9E7}" type="presParOf" srcId="{163ACA74-C300-4048-B510-49D58B742A8E}" destId="{0FB0FF45-40C6-4722-A922-807176AA90EC}" srcOrd="4" destOrd="0" presId="urn:microsoft.com/office/officeart/2005/8/layout/hList1"/>
    <dgm:cxn modelId="{98851784-B5FF-466C-BCA3-DE10C5E2ADDA}" type="presParOf" srcId="{0FB0FF45-40C6-4722-A922-807176AA90EC}" destId="{B25FB9C6-5A53-4248-8DF8-F97E8D964087}" srcOrd="0" destOrd="0" presId="urn:microsoft.com/office/officeart/2005/8/layout/hList1"/>
    <dgm:cxn modelId="{44DD9CD8-6C26-42BA-9E14-EAE897706F88}" type="presParOf" srcId="{0FB0FF45-40C6-4722-A922-807176AA90EC}" destId="{D209BA2B-5643-4366-8843-839F5839E05A}" srcOrd="1" destOrd="0" presId="urn:microsoft.com/office/officeart/2005/8/layout/hList1"/>
    <dgm:cxn modelId="{581794EF-FD3C-472C-A4E3-EEFDCB7C283B}" type="presParOf" srcId="{163ACA74-C300-4048-B510-49D58B742A8E}" destId="{8EF2D3FB-6D87-4504-B09B-B363EF907251}" srcOrd="5" destOrd="0" presId="urn:microsoft.com/office/officeart/2005/8/layout/hList1"/>
    <dgm:cxn modelId="{9E3EAF8F-FB75-48A1-900B-E5E95F87DEE2}" type="presParOf" srcId="{163ACA74-C300-4048-B510-49D58B742A8E}" destId="{BD2157F1-EA1D-43BB-A7AD-30151123CF5B}" srcOrd="6" destOrd="0" presId="urn:microsoft.com/office/officeart/2005/8/layout/hList1"/>
    <dgm:cxn modelId="{232EB73E-0F9D-4AF1-A06B-63A787B3129D}" type="presParOf" srcId="{BD2157F1-EA1D-43BB-A7AD-30151123CF5B}" destId="{2ACC18FA-7A07-4CE4-9D70-D8C86FEE4FB6}" srcOrd="0" destOrd="0" presId="urn:microsoft.com/office/officeart/2005/8/layout/hList1"/>
    <dgm:cxn modelId="{7531193E-D300-4C32-9FF6-B942D5D08726}" type="presParOf" srcId="{BD2157F1-EA1D-43BB-A7AD-30151123CF5B}" destId="{67B6722E-64A5-47BB-87AC-B858B30F7433}" srcOrd="1" destOrd="0" presId="urn:microsoft.com/office/officeart/2005/8/layout/hList1"/>
    <dgm:cxn modelId="{B19A9A00-FC23-4C8B-BDC1-6A633E0541D4}" type="presParOf" srcId="{163ACA74-C300-4048-B510-49D58B742A8E}" destId="{73A7F169-B6ED-4A67-A046-73E4CD541E5B}" srcOrd="7" destOrd="0" presId="urn:microsoft.com/office/officeart/2005/8/layout/hList1"/>
    <dgm:cxn modelId="{1F9D30BD-25CF-4888-9D56-396BE44A26A1}" type="presParOf" srcId="{163ACA74-C300-4048-B510-49D58B742A8E}" destId="{048EFCAF-CCA0-4ED9-A70B-131B4733B207}" srcOrd="8" destOrd="0" presId="urn:microsoft.com/office/officeart/2005/8/layout/hList1"/>
    <dgm:cxn modelId="{B070B855-1765-49AD-9137-F9D9C1BF9EC3}" type="presParOf" srcId="{048EFCAF-CCA0-4ED9-A70B-131B4733B207}" destId="{6F0AD285-D223-412F-BD99-B47390B37C7C}" srcOrd="0" destOrd="0" presId="urn:microsoft.com/office/officeart/2005/8/layout/hList1"/>
    <dgm:cxn modelId="{8AA8EE12-06C8-4AFA-BDD2-281BBD891E8F}" type="presParOf" srcId="{048EFCAF-CCA0-4ED9-A70B-131B4733B207}" destId="{2C902054-C2C6-4C28-8933-8D243C1A976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3E25F4-198C-4DC1-988C-F60207747CC6}">
      <dsp:nvSpPr>
        <dsp:cNvPr id="0" name=""/>
        <dsp:cNvSpPr/>
      </dsp:nvSpPr>
      <dsp:spPr>
        <a:xfrm>
          <a:off x="5375" y="141398"/>
          <a:ext cx="2060674" cy="76254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Self-service AAD</a:t>
          </a:r>
        </a:p>
      </dsp:txBody>
      <dsp:txXfrm>
        <a:off x="5375" y="141398"/>
        <a:ext cx="2060674" cy="762543"/>
      </dsp:txXfrm>
    </dsp:sp>
    <dsp:sp modelId="{EF62EE02-C54F-4F39-8BF9-DE699CB3E936}">
      <dsp:nvSpPr>
        <dsp:cNvPr id="0" name=""/>
        <dsp:cNvSpPr/>
      </dsp:nvSpPr>
      <dsp:spPr>
        <a:xfrm>
          <a:off x="5375" y="903942"/>
          <a:ext cx="2060674" cy="3374259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/>
            <a:t>Windows 10 1703 and above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/>
            <a:t>Join device to AAD, enroll in Intune/MDM</a:t>
          </a:r>
        </a:p>
      </dsp:txBody>
      <dsp:txXfrm>
        <a:off x="5375" y="903942"/>
        <a:ext cx="2060674" cy="3374259"/>
      </dsp:txXfrm>
    </dsp:sp>
    <dsp:sp modelId="{82D17F5E-E244-4DF6-A98E-A10D6FDFAEDE}">
      <dsp:nvSpPr>
        <dsp:cNvPr id="0" name=""/>
        <dsp:cNvSpPr/>
      </dsp:nvSpPr>
      <dsp:spPr>
        <a:xfrm>
          <a:off x="2354544" y="141398"/>
          <a:ext cx="2060674" cy="762543"/>
        </a:xfrm>
        <a:prstGeom prst="rect">
          <a:avLst/>
        </a:prstGeom>
        <a:solidFill>
          <a:schemeClr val="accent3">
            <a:hueOff val="677650"/>
            <a:satOff val="25000"/>
            <a:lumOff val="-3676"/>
            <a:alphaOff val="0"/>
          </a:schemeClr>
        </a:solidFill>
        <a:ln w="12700" cap="flat" cmpd="sng" algn="ctr">
          <a:solidFill>
            <a:schemeClr val="accent3">
              <a:hueOff val="677650"/>
              <a:satOff val="25000"/>
              <a:lumOff val="-36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Self-service AD (Hybrid AAD)</a:t>
          </a:r>
        </a:p>
      </dsp:txBody>
      <dsp:txXfrm>
        <a:off x="2354544" y="141398"/>
        <a:ext cx="2060674" cy="762543"/>
      </dsp:txXfrm>
    </dsp:sp>
    <dsp:sp modelId="{8F2545AF-FDA8-44BC-83BE-227002BAA8AE}">
      <dsp:nvSpPr>
        <dsp:cNvPr id="0" name=""/>
        <dsp:cNvSpPr/>
      </dsp:nvSpPr>
      <dsp:spPr>
        <a:xfrm>
          <a:off x="2354544" y="903942"/>
          <a:ext cx="2060674" cy="3374259"/>
        </a:xfrm>
        <a:prstGeom prst="rect">
          <a:avLst/>
        </a:prstGeom>
        <a:solidFill>
          <a:schemeClr val="accent3">
            <a:tint val="40000"/>
            <a:alpha val="90000"/>
            <a:hueOff val="507285"/>
            <a:satOff val="25000"/>
            <a:lumOff val="445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507285"/>
              <a:satOff val="25000"/>
              <a:lumOff val="44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/>
            <a:t>Windows 10 </a:t>
          </a:r>
          <a:r>
            <a:rPr lang="sl-SI" sz="2100" kern="1200" dirty="0"/>
            <a:t>future</a:t>
          </a:r>
          <a:endParaRPr 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/>
            <a:t>Join device to AD, enroll in Intune/MDM</a:t>
          </a:r>
        </a:p>
      </dsp:txBody>
      <dsp:txXfrm>
        <a:off x="2354544" y="903942"/>
        <a:ext cx="2060674" cy="3374259"/>
      </dsp:txXfrm>
    </dsp:sp>
    <dsp:sp modelId="{B25FB9C6-5A53-4248-8DF8-F97E8D964087}">
      <dsp:nvSpPr>
        <dsp:cNvPr id="0" name=""/>
        <dsp:cNvSpPr/>
      </dsp:nvSpPr>
      <dsp:spPr>
        <a:xfrm>
          <a:off x="4703712" y="141398"/>
          <a:ext cx="2060674" cy="762543"/>
        </a:xfrm>
        <a:prstGeom prst="rect">
          <a:avLst/>
        </a:prstGeom>
        <a:solidFill>
          <a:schemeClr val="accent3">
            <a:hueOff val="1355300"/>
            <a:satOff val="50000"/>
            <a:lumOff val="-7353"/>
            <a:alphaOff val="0"/>
          </a:schemeClr>
        </a:solidFill>
        <a:ln w="12700" cap="flat" cmpd="sng" algn="ctr">
          <a:solidFill>
            <a:schemeClr val="accent3">
              <a:hueOff val="1355300"/>
              <a:satOff val="50000"/>
              <a:lumOff val="-735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Self-deploying</a:t>
          </a:r>
        </a:p>
      </dsp:txBody>
      <dsp:txXfrm>
        <a:off x="4703712" y="141398"/>
        <a:ext cx="2060674" cy="762543"/>
      </dsp:txXfrm>
    </dsp:sp>
    <dsp:sp modelId="{D209BA2B-5643-4366-8843-839F5839E05A}">
      <dsp:nvSpPr>
        <dsp:cNvPr id="0" name=""/>
        <dsp:cNvSpPr/>
      </dsp:nvSpPr>
      <dsp:spPr>
        <a:xfrm>
          <a:off x="4703712" y="903942"/>
          <a:ext cx="2060674" cy="3374259"/>
        </a:xfrm>
        <a:prstGeom prst="rect">
          <a:avLst/>
        </a:prstGeom>
        <a:solidFill>
          <a:schemeClr val="accent3">
            <a:tint val="40000"/>
            <a:alpha val="90000"/>
            <a:hueOff val="1014570"/>
            <a:satOff val="50000"/>
            <a:lumOff val="89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1014570"/>
              <a:satOff val="50000"/>
              <a:lumOff val="89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/>
            <a:t>Windows 10 </a:t>
          </a:r>
          <a:r>
            <a:rPr lang="sl-SI" sz="2100" kern="1200" dirty="0"/>
            <a:t>future</a:t>
          </a:r>
          <a:endParaRPr 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/>
            <a:t>No need to provide credentials, automatically joins AAD</a:t>
          </a:r>
        </a:p>
      </dsp:txBody>
      <dsp:txXfrm>
        <a:off x="4703712" y="903942"/>
        <a:ext cx="2060674" cy="3374259"/>
      </dsp:txXfrm>
    </dsp:sp>
    <dsp:sp modelId="{2ACC18FA-7A07-4CE4-9D70-D8C86FEE4FB6}">
      <dsp:nvSpPr>
        <dsp:cNvPr id="0" name=""/>
        <dsp:cNvSpPr/>
      </dsp:nvSpPr>
      <dsp:spPr>
        <a:xfrm>
          <a:off x="7052881" y="141398"/>
          <a:ext cx="2060674" cy="762543"/>
        </a:xfrm>
        <a:prstGeom prst="rect">
          <a:avLst/>
        </a:prstGeom>
        <a:solidFill>
          <a:schemeClr val="accent3">
            <a:hueOff val="2032949"/>
            <a:satOff val="75000"/>
            <a:lumOff val="-11029"/>
            <a:alphaOff val="0"/>
          </a:schemeClr>
        </a:solidFill>
        <a:ln w="12700" cap="flat" cmpd="sng" algn="ctr">
          <a:solidFill>
            <a:schemeClr val="accent3">
              <a:hueOff val="2032949"/>
              <a:satOff val="75000"/>
              <a:lumOff val="-1102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“Rip &amp; Reuse”</a:t>
          </a:r>
        </a:p>
      </dsp:txBody>
      <dsp:txXfrm>
        <a:off x="7052881" y="141398"/>
        <a:ext cx="2060674" cy="762543"/>
      </dsp:txXfrm>
    </dsp:sp>
    <dsp:sp modelId="{67B6722E-64A5-47BB-87AC-B858B30F7433}">
      <dsp:nvSpPr>
        <dsp:cNvPr id="0" name=""/>
        <dsp:cNvSpPr/>
      </dsp:nvSpPr>
      <dsp:spPr>
        <a:xfrm>
          <a:off x="7052881" y="903942"/>
          <a:ext cx="2060674" cy="3374259"/>
        </a:xfrm>
        <a:prstGeom prst="rect">
          <a:avLst/>
        </a:prstGeom>
        <a:solidFill>
          <a:schemeClr val="accent3">
            <a:tint val="40000"/>
            <a:alpha val="90000"/>
            <a:hueOff val="1521856"/>
            <a:satOff val="75000"/>
            <a:lumOff val="1334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1521856"/>
              <a:satOff val="75000"/>
              <a:lumOff val="133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/>
            <a:t>Windows 10 </a:t>
          </a:r>
          <a:r>
            <a:rPr lang="sl-SI" sz="2100" kern="1200" dirty="0"/>
            <a:t>future</a:t>
          </a:r>
          <a:endParaRPr lang="en-U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/>
            <a:t>Windows 7 to Windows 10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/>
            <a:t>ConfigMgr task sequence, followed by Autopilot self-service</a:t>
          </a:r>
        </a:p>
      </dsp:txBody>
      <dsp:txXfrm>
        <a:off x="7052881" y="903942"/>
        <a:ext cx="2060674" cy="3374259"/>
      </dsp:txXfrm>
    </dsp:sp>
    <dsp:sp modelId="{6F0AD285-D223-412F-BD99-B47390B37C7C}">
      <dsp:nvSpPr>
        <dsp:cNvPr id="0" name=""/>
        <dsp:cNvSpPr/>
      </dsp:nvSpPr>
      <dsp:spPr>
        <a:xfrm>
          <a:off x="9402050" y="141398"/>
          <a:ext cx="2060674" cy="762543"/>
        </a:xfrm>
        <a:prstGeom prst="rect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accent3">
              <a:hueOff val="2710599"/>
              <a:satOff val="100000"/>
              <a:lumOff val="-1470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Future</a:t>
          </a:r>
        </a:p>
      </dsp:txBody>
      <dsp:txXfrm>
        <a:off x="9402050" y="141398"/>
        <a:ext cx="2060674" cy="762543"/>
      </dsp:txXfrm>
    </dsp:sp>
    <dsp:sp modelId="{2C902054-C2C6-4C28-8933-8D243C1A9765}">
      <dsp:nvSpPr>
        <dsp:cNvPr id="0" name=""/>
        <dsp:cNvSpPr/>
      </dsp:nvSpPr>
      <dsp:spPr>
        <a:xfrm>
          <a:off x="9402050" y="903942"/>
          <a:ext cx="2060674" cy="3374259"/>
        </a:xfrm>
        <a:prstGeom prst="rect">
          <a:avLst/>
        </a:prstGeom>
        <a:solidFill>
          <a:schemeClr val="accent3">
            <a:tint val="40000"/>
            <a:alpha val="90000"/>
            <a:hueOff val="2029141"/>
            <a:satOff val="100000"/>
            <a:lumOff val="1779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2029141"/>
              <a:satOff val="100000"/>
              <a:lumOff val="177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/>
            <a:t>Windows 10 </a:t>
          </a:r>
          <a:r>
            <a:rPr lang="sl-SI" sz="2100" kern="1200" dirty="0"/>
            <a:t>future</a:t>
          </a:r>
          <a:endParaRPr lang="en-US" sz="2100" kern="1200" dirty="0"/>
        </a:p>
      </dsp:txBody>
      <dsp:txXfrm>
        <a:off x="9402050" y="903942"/>
        <a:ext cx="2060674" cy="337425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S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AC70FA-C404-4CE7-82F2-4FC9605A00EC}" type="datetimeFigureOut">
              <a:rPr lang="en-SI" smtClean="0"/>
              <a:t>05/23/2018</a:t>
            </a:fld>
            <a:endParaRPr lang="en-S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SI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F1AE82-B23F-4D00-89B9-F6AA2979CB70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51512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072DC8-D49D-432C-9D46-A7718B5F5490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16753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-kaj nam lahko pomaga skrajšati čas namestitve</a:t>
            </a:r>
          </a:p>
          <a:p>
            <a:r>
              <a:rPr lang="sl-SI" dirty="0"/>
              <a:t>-</a:t>
            </a:r>
            <a:r>
              <a:rPr lang="sl-SI" dirty="0" err="1"/>
              <a:t>peering</a:t>
            </a:r>
            <a:r>
              <a:rPr lang="sl-SI" dirty="0"/>
              <a:t> tehnologije za zmanjšanje/optimizacijo prenosa</a:t>
            </a:r>
          </a:p>
          <a:p>
            <a:r>
              <a:rPr lang="sl-SI" dirty="0"/>
              <a:t>-modern </a:t>
            </a:r>
            <a:r>
              <a:rPr lang="sl-SI" dirty="0" err="1"/>
              <a:t>windows</a:t>
            </a:r>
            <a:r>
              <a:rPr lang="sl-SI" dirty="0"/>
              <a:t> </a:t>
            </a:r>
            <a:r>
              <a:rPr lang="sl-SI" dirty="0" err="1"/>
              <a:t>deployment</a:t>
            </a: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36969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E2F19A73-88F5-4B80-A929-CF8E66EE5449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62265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Kako sploh vemo koliko časa traja nameščanje?</a:t>
            </a:r>
          </a:p>
          <a:p>
            <a:r>
              <a:rPr lang="sl-SI" dirty="0"/>
              <a:t>Pregled status </a:t>
            </a:r>
            <a:r>
              <a:rPr lang="sl-SI" dirty="0" err="1"/>
              <a:t>messages</a:t>
            </a:r>
            <a:r>
              <a:rPr lang="sl-SI" dirty="0"/>
              <a:t>: </a:t>
            </a:r>
          </a:p>
          <a:p>
            <a:r>
              <a:rPr lang="sl-SI" dirty="0"/>
              <a:t>– najlažje v deployment properties za vsako posamezno namestitvev (računalnik). </a:t>
            </a:r>
          </a:p>
          <a:p>
            <a:r>
              <a:rPr lang="sl-SI" dirty="0"/>
              <a:t>-Vsak računalnik posebaj, odlično za hiter pregled posamezne namestitve – initial triage, hitra odprava napak, poročilo za en računalnik. </a:t>
            </a:r>
          </a:p>
          <a:p>
            <a:endParaRPr lang="sl-SI" dirty="0"/>
          </a:p>
          <a:p>
            <a:r>
              <a:rPr lang="sl-SI" dirty="0"/>
              <a:t>Pregled SMSTS.log </a:t>
            </a:r>
          </a:p>
          <a:p>
            <a:r>
              <a:rPr lang="sl-SI" dirty="0"/>
              <a:t>– vsak računalnik posebaj, </a:t>
            </a:r>
          </a:p>
          <a:p>
            <a:pPr marL="171450" indent="-171450">
              <a:buFontTx/>
              <a:buChar char="-"/>
            </a:pPr>
            <a:r>
              <a:rPr lang="sl-SI" dirty="0"/>
              <a:t>nimamo dovolj dolgega loga. </a:t>
            </a:r>
          </a:p>
          <a:p>
            <a:pPr marL="171450" indent="-171450">
              <a:buFontTx/>
              <a:buChar char="-"/>
            </a:pPr>
            <a:r>
              <a:rPr lang="sl-SI" dirty="0"/>
              <a:t>Odlično za trobleshooting, ne za optimizacijo.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dirty="0"/>
              <a:t>- Nobena opcija ni najbolj primerna za optimizacijo</a:t>
            </a:r>
          </a:p>
          <a:p>
            <a:pPr marL="171450" indent="-171450">
              <a:buFontTx/>
              <a:buChar char="-"/>
            </a:pPr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07787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63337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2pint software in CTGlobal sta najavila da bosta dodala dashboard v konzolo. Naj bi bila brezplačna. Najavljena za ta teden. Odlično za pregled namestitev v realnem času. Zgodovinski pregled. Še vedno težko narediti povprečja in optimizacijo.</a:t>
            </a:r>
          </a:p>
          <a:p>
            <a:r>
              <a:rPr lang="sl-SI" dirty="0"/>
              <a:t>ConfigMgr team najavil dashboard namenjen za optimizacijo. Demo na MMSu. Namenjena optimizaciji. BGB vs Status messages.</a:t>
            </a: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86021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63710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56926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E2F19A73-88F5-4B80-A929-CF8E66EE5449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20241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Koliko imamo paketov v task sekvenci/skupna velikost? </a:t>
            </a:r>
          </a:p>
          <a:p>
            <a:r>
              <a:rPr lang="sl-SI" dirty="0"/>
              <a:t>Za in-place upgrade je MS prepoznal problem, zato imamo bitness in language tage. Download on demand.</a:t>
            </a:r>
          </a:p>
          <a:p>
            <a:r>
              <a:rPr lang="sl-SI" dirty="0"/>
              <a:t>Za bare metal tega nimamo. Največji „porabniki“ so driverji, language packs in updates. </a:t>
            </a:r>
          </a:p>
          <a:p>
            <a:r>
              <a:rPr lang="sl-SI" dirty="0"/>
              <a:t>Kaj lahko naredimo? </a:t>
            </a:r>
          </a:p>
          <a:p>
            <a:r>
              <a:rPr lang="sl-SI" dirty="0"/>
              <a:t>Deployment settings – download when needed by TS vs download all before starting TS.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58894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V </a:t>
            </a:r>
            <a:r>
              <a:rPr lang="sl-SI" dirty="0" err="1"/>
              <a:t>task</a:t>
            </a:r>
            <a:r>
              <a:rPr lang="sl-SI" dirty="0"/>
              <a:t> sekvenci imamo reference na vse pakete, ki so uporabljeni v njej. </a:t>
            </a:r>
          </a:p>
          <a:p>
            <a:r>
              <a:rPr lang="sl-SI" dirty="0" err="1"/>
              <a:t>Driver</a:t>
            </a:r>
            <a:r>
              <a:rPr lang="sl-SI" dirty="0"/>
              <a:t> paketi, aplikacije, </a:t>
            </a:r>
            <a:r>
              <a:rPr lang="sl-SI" dirty="0" err="1"/>
              <a:t>LIPs</a:t>
            </a:r>
            <a:r>
              <a:rPr lang="sl-SI" dirty="0"/>
              <a:t> so uporabljeni </a:t>
            </a:r>
            <a:r>
              <a:rPr lang="sl-SI" dirty="0" err="1"/>
              <a:t>enkat</a:t>
            </a:r>
            <a:r>
              <a:rPr lang="sl-SI" dirty="0"/>
              <a:t>, vendar jih imamo več v vsaki TS.</a:t>
            </a: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49B14B72-BE03-4760-B747-D349DA60D861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05713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 err="1"/>
              <a:t>Deployment</a:t>
            </a:r>
            <a:r>
              <a:rPr lang="sl-SI" dirty="0"/>
              <a:t> </a:t>
            </a:r>
            <a:r>
              <a:rPr lang="sl-SI" dirty="0" err="1"/>
              <a:t>settings</a:t>
            </a:r>
            <a:r>
              <a:rPr lang="sl-SI" dirty="0"/>
              <a:t> – </a:t>
            </a:r>
            <a:r>
              <a:rPr lang="sl-SI" dirty="0" err="1"/>
              <a:t>download</a:t>
            </a:r>
            <a:r>
              <a:rPr lang="sl-SI" dirty="0"/>
              <a:t> </a:t>
            </a:r>
            <a:r>
              <a:rPr lang="sl-SI" dirty="0" err="1"/>
              <a:t>when</a:t>
            </a:r>
            <a:r>
              <a:rPr lang="sl-SI" dirty="0"/>
              <a:t> </a:t>
            </a:r>
            <a:r>
              <a:rPr lang="sl-SI" dirty="0" err="1"/>
              <a:t>needed</a:t>
            </a:r>
            <a:r>
              <a:rPr lang="sl-SI" dirty="0"/>
              <a:t> </a:t>
            </a:r>
            <a:r>
              <a:rPr lang="sl-SI" dirty="0" err="1"/>
              <a:t>by</a:t>
            </a:r>
            <a:r>
              <a:rPr lang="sl-SI" dirty="0"/>
              <a:t> TS </a:t>
            </a:r>
            <a:r>
              <a:rPr lang="sl-SI" dirty="0" err="1"/>
              <a:t>vs</a:t>
            </a:r>
            <a:r>
              <a:rPr lang="sl-SI" dirty="0"/>
              <a:t> </a:t>
            </a:r>
            <a:r>
              <a:rPr lang="sl-SI" dirty="0" err="1"/>
              <a:t>download</a:t>
            </a:r>
            <a:r>
              <a:rPr lang="sl-SI" dirty="0"/>
              <a:t> </a:t>
            </a:r>
            <a:r>
              <a:rPr lang="sl-SI" dirty="0" err="1"/>
              <a:t>all</a:t>
            </a:r>
            <a:r>
              <a:rPr lang="sl-SI" dirty="0"/>
              <a:t> </a:t>
            </a:r>
            <a:r>
              <a:rPr lang="sl-SI" dirty="0" err="1"/>
              <a:t>before</a:t>
            </a:r>
            <a:r>
              <a:rPr lang="sl-SI" dirty="0"/>
              <a:t> </a:t>
            </a:r>
            <a:r>
              <a:rPr lang="sl-SI" dirty="0" err="1"/>
              <a:t>starting</a:t>
            </a:r>
            <a:r>
              <a:rPr lang="sl-SI" dirty="0"/>
              <a:t> TS.</a:t>
            </a:r>
          </a:p>
          <a:p>
            <a:r>
              <a:rPr lang="en-US" dirty="0"/>
              <a:t>https://github.com/MicrosoftDocs/SCCMdocs/blob/master/sccm/core/plan-design/hierarchy/content-source-location-scenarios.md</a:t>
            </a:r>
            <a:endParaRPr lang="sl-SI" dirty="0"/>
          </a:p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49B14B72-BE03-4760-B747-D349DA60D861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15919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41248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89696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Kombinacija pristopov</a:t>
            </a:r>
          </a:p>
          <a:p>
            <a:r>
              <a:rPr lang="sl-SI" dirty="0"/>
              <a:t>Najboljše iz obeh svetov</a:t>
            </a:r>
          </a:p>
          <a:p>
            <a:r>
              <a:rPr lang="sl-SI" dirty="0"/>
              <a:t>Veliko časa za pripravo </a:t>
            </a:r>
            <a:r>
              <a:rPr lang="sl-SI" dirty="0" err="1"/>
              <a:t>TSa</a:t>
            </a: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49324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Primer </a:t>
            </a:r>
            <a:r>
              <a:rPr lang="sl-SI" dirty="0" err="1"/>
              <a:t>driverji</a:t>
            </a:r>
            <a:r>
              <a:rPr lang="sl-SI" dirty="0"/>
              <a:t>:</a:t>
            </a:r>
          </a:p>
          <a:p>
            <a:r>
              <a:rPr lang="sl-SI" dirty="0"/>
              <a:t>Dodamo </a:t>
            </a:r>
            <a:r>
              <a:rPr lang="sl-SI" dirty="0" err="1"/>
              <a:t>varible</a:t>
            </a:r>
            <a:r>
              <a:rPr lang="sl-SI" dirty="0"/>
              <a:t> za vsak model posebej</a:t>
            </a:r>
          </a:p>
          <a:p>
            <a:r>
              <a:rPr lang="sl-SI" dirty="0"/>
              <a:t>Lahko uporabimo MDT </a:t>
            </a:r>
            <a:r>
              <a:rPr lang="sl-SI" dirty="0" err="1"/>
              <a:t>database</a:t>
            </a:r>
            <a:endParaRPr lang="sl-SI" dirty="0"/>
          </a:p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49B14B72-BE03-4760-B747-D349DA60D861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50859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Prenesemo </a:t>
            </a:r>
            <a:r>
              <a:rPr lang="sl-SI" dirty="0" err="1"/>
              <a:t>content</a:t>
            </a:r>
            <a:r>
              <a:rPr lang="sl-SI" dirty="0"/>
              <a:t> v mapo, da ga lahko uporabimo kasneje v </a:t>
            </a:r>
            <a:r>
              <a:rPr lang="sl-SI" dirty="0" err="1"/>
              <a:t>TSu</a:t>
            </a: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49B14B72-BE03-4760-B747-D349DA60D861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852657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Resetiramo variable</a:t>
            </a: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49B14B72-BE03-4760-B747-D349DA60D861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53027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E2F19A73-88F5-4B80-A929-CF8E66EE5449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411019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SCCM se integrira, lahko nastavlja 3 MS peer2peer tehnologije. BC, PC, DO. </a:t>
            </a:r>
          </a:p>
          <a:p>
            <a:r>
              <a:rPr lang="sl-SI" dirty="0"/>
              <a:t>BC stara tehnologija, </a:t>
            </a:r>
          </a:p>
          <a:p>
            <a:r>
              <a:rPr lang="sl-SI" dirty="0"/>
              <a:t>PC razvit s strani </a:t>
            </a:r>
            <a:r>
              <a:rPr lang="sl-SI" dirty="0" err="1"/>
              <a:t>ConfigMgr</a:t>
            </a:r>
            <a:r>
              <a:rPr lang="sl-SI" dirty="0"/>
              <a:t> ekipe zaradi pomanjkljivost BC. </a:t>
            </a:r>
          </a:p>
          <a:p>
            <a:r>
              <a:rPr lang="sl-SI" dirty="0"/>
              <a:t>DO razvit za XBOX, kupil MS, integrirali v Win10. </a:t>
            </a:r>
          </a:p>
          <a:p>
            <a:r>
              <a:rPr lang="sl-SI" dirty="0"/>
              <a:t>DO uporabljamo vsi, nevede.</a:t>
            </a:r>
          </a:p>
          <a:p>
            <a:r>
              <a:rPr lang="sl-SI" dirty="0"/>
              <a:t>Po namestitvi WIn10 lahko tudi 1GB+ prenosa iz MS </a:t>
            </a:r>
            <a:r>
              <a:rPr lang="sl-SI" dirty="0" err="1"/>
              <a:t>updates</a:t>
            </a:r>
            <a:r>
              <a:rPr lang="sl-SI" dirty="0"/>
              <a:t> za store aplikacije</a:t>
            </a:r>
          </a:p>
          <a:p>
            <a:r>
              <a:rPr lang="sl-SI" dirty="0" err="1"/>
              <a:t>Updates</a:t>
            </a:r>
            <a:r>
              <a:rPr lang="sl-SI" dirty="0"/>
              <a:t> za store </a:t>
            </a:r>
            <a:r>
              <a:rPr lang="sl-SI" dirty="0" err="1"/>
              <a:t>apps</a:t>
            </a:r>
            <a:r>
              <a:rPr lang="sl-SI" dirty="0"/>
              <a:t> vsak dan v tednu, skoraj vsak teden!</a:t>
            </a:r>
          </a:p>
          <a:p>
            <a:r>
              <a:rPr lang="sl-SI" dirty="0"/>
              <a:t>https://cloudblogs.microsoft.com/windowsserver/2017/01/09/why-wsus-and-sccm-managed-clients-are-reaching-out-to-microsoft-online/</a:t>
            </a:r>
          </a:p>
          <a:p>
            <a:r>
              <a:rPr lang="sl-SI" dirty="0"/>
              <a:t>ACP partnerji, 2pint, 1e, … odpravljajo določene pomanjkljivosti ostalih tehnologij, predvsem pregled. Ni </a:t>
            </a:r>
            <a:r>
              <a:rPr lang="sl-SI" dirty="0" err="1"/>
              <a:t>dashboarda</a:t>
            </a:r>
            <a:r>
              <a:rPr lang="sl-SI" dirty="0"/>
              <a:t>, …</a:t>
            </a: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79308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Ne deluje v </a:t>
            </a:r>
            <a:r>
              <a:rPr lang="sl-SI" dirty="0" err="1"/>
              <a:t>WinPE</a:t>
            </a:r>
            <a:r>
              <a:rPr lang="sl-SI" dirty="0"/>
              <a:t> – 2Pint ima rešitev. </a:t>
            </a:r>
            <a:r>
              <a:rPr lang="sl-SI" dirty="0" err="1"/>
              <a:t>OSDToolkit</a:t>
            </a:r>
            <a:endParaRPr lang="sl-SI" dirty="0"/>
          </a:p>
          <a:p>
            <a:r>
              <a:rPr lang="sl-SI" dirty="0"/>
              <a:t>https://2pintsoftware.com/products/osd-toolkit/</a:t>
            </a:r>
          </a:p>
          <a:p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47105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486678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Ni </a:t>
            </a:r>
            <a:r>
              <a:rPr lang="sl-SI" dirty="0" err="1"/>
              <a:t>partial</a:t>
            </a:r>
            <a:r>
              <a:rPr lang="sl-SI" dirty="0"/>
              <a:t> </a:t>
            </a:r>
            <a:r>
              <a:rPr lang="sl-SI" dirty="0" err="1"/>
              <a:t>content</a:t>
            </a:r>
            <a:r>
              <a:rPr lang="sl-SI" dirty="0"/>
              <a:t> </a:t>
            </a:r>
            <a:r>
              <a:rPr lang="sl-SI" dirty="0" err="1"/>
              <a:t>downloada</a:t>
            </a:r>
            <a:r>
              <a:rPr lang="sl-SI" dirty="0"/>
              <a:t> – </a:t>
            </a:r>
            <a:r>
              <a:rPr lang="sl-SI" dirty="0" err="1"/>
              <a:t>wait</a:t>
            </a:r>
            <a:r>
              <a:rPr lang="sl-SI" dirty="0"/>
              <a:t> </a:t>
            </a:r>
            <a:r>
              <a:rPr lang="sl-SI" dirty="0" err="1"/>
              <a:t>for</a:t>
            </a:r>
            <a:r>
              <a:rPr lang="sl-SI" dirty="0"/>
              <a:t> </a:t>
            </a:r>
            <a:r>
              <a:rPr lang="sl-SI" dirty="0" err="1"/>
              <a:t>the</a:t>
            </a:r>
            <a:r>
              <a:rPr lang="sl-SI" dirty="0"/>
              <a:t> </a:t>
            </a:r>
            <a:r>
              <a:rPr lang="sl-SI" dirty="0" err="1"/>
              <a:t>news</a:t>
            </a:r>
            <a:endParaRPr lang="sl-SI" dirty="0"/>
          </a:p>
          <a:p>
            <a:endParaRPr lang="sl-SI" dirty="0"/>
          </a:p>
          <a:p>
            <a:r>
              <a:rPr lang="sl-SI" dirty="0"/>
              <a:t>-</a:t>
            </a:r>
            <a:r>
              <a:rPr lang="sl-SI" dirty="0" err="1"/>
              <a:t>Superpeer</a:t>
            </a:r>
            <a:r>
              <a:rPr lang="sl-SI" dirty="0"/>
              <a:t> poroča </a:t>
            </a:r>
            <a:r>
              <a:rPr lang="sl-SI" dirty="0" err="1"/>
              <a:t>MPju</a:t>
            </a:r>
            <a:r>
              <a:rPr lang="sl-SI" dirty="0"/>
              <a:t>. </a:t>
            </a:r>
          </a:p>
          <a:p>
            <a:r>
              <a:rPr lang="sl-SI" dirty="0"/>
              <a:t>-MP sporoči klientu lokacijo </a:t>
            </a:r>
            <a:r>
              <a:rPr lang="sl-SI" dirty="0" err="1"/>
              <a:t>superpeera</a:t>
            </a:r>
            <a:r>
              <a:rPr lang="sl-SI" dirty="0"/>
              <a:t> kot DP</a:t>
            </a:r>
          </a:p>
          <a:p>
            <a:endParaRPr lang="sl-SI" dirty="0"/>
          </a:p>
          <a:p>
            <a:r>
              <a:rPr lang="sl-SI" dirty="0"/>
              <a:t>Težave: </a:t>
            </a:r>
          </a:p>
          <a:p>
            <a:pPr marL="171450" indent="-171450">
              <a:buFontTx/>
              <a:buChar char="-"/>
            </a:pPr>
            <a:r>
              <a:rPr lang="sl-SI" dirty="0" err="1"/>
              <a:t>Superpeer</a:t>
            </a:r>
            <a:r>
              <a:rPr lang="sl-SI" dirty="0"/>
              <a:t> poroča </a:t>
            </a:r>
            <a:r>
              <a:rPr lang="sl-SI" dirty="0" err="1"/>
              <a:t>content</a:t>
            </a:r>
            <a:r>
              <a:rPr lang="sl-SI" dirty="0"/>
              <a:t> s HW </a:t>
            </a:r>
            <a:r>
              <a:rPr lang="sl-SI" dirty="0" err="1"/>
              <a:t>inventorijem</a:t>
            </a:r>
            <a:r>
              <a:rPr lang="sl-SI" dirty="0"/>
              <a:t> – </a:t>
            </a:r>
            <a:r>
              <a:rPr lang="sl-SI" dirty="0" err="1"/>
              <a:t>default</a:t>
            </a:r>
            <a:r>
              <a:rPr lang="sl-SI" dirty="0"/>
              <a:t> 7days</a:t>
            </a:r>
          </a:p>
          <a:p>
            <a:pPr marL="171450" indent="-171450">
              <a:buFontTx/>
              <a:buChar char="-"/>
            </a:pPr>
            <a:r>
              <a:rPr lang="sl-SI" dirty="0"/>
              <a:t>4x30min </a:t>
            </a:r>
            <a:r>
              <a:rPr lang="sl-SI" dirty="0" err="1"/>
              <a:t>retry</a:t>
            </a:r>
            <a:r>
              <a:rPr lang="sl-SI" dirty="0"/>
              <a:t> za DP, preden naredi </a:t>
            </a:r>
            <a:r>
              <a:rPr lang="sl-SI" dirty="0" err="1"/>
              <a:t>failover</a:t>
            </a:r>
            <a:endParaRPr lang="sl-SI" dirty="0"/>
          </a:p>
          <a:p>
            <a:pPr marL="171450" indent="-171450">
              <a:buFontTx/>
              <a:buChar char="-"/>
            </a:pPr>
            <a:r>
              <a:rPr lang="sl-SI" dirty="0"/>
              <a:t>Plan da se poročanje </a:t>
            </a:r>
            <a:r>
              <a:rPr lang="sl-SI" dirty="0" err="1"/>
              <a:t>superpeer</a:t>
            </a:r>
            <a:r>
              <a:rPr lang="sl-SI" dirty="0"/>
              <a:t>-MP prestavi v BGB. Ni še datuma prihoda.</a:t>
            </a:r>
          </a:p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415295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49B14B72-BE03-4760-B747-D349DA60D861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17981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539776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49B14B72-BE03-4760-B747-D349DA60D861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522111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262243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7945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49B14B72-BE03-4760-B747-D349DA60D861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372164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49B14B72-BE03-4760-B747-D349DA60D861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75324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E2F19A73-88F5-4B80-A929-CF8E66EE5449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387078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To je zelo idealen scenarij.</a:t>
            </a:r>
          </a:p>
          <a:p>
            <a:r>
              <a:rPr lang="sl-SI" dirty="0"/>
              <a:t>Še vedno bo potrebno namestiti OS (disk </a:t>
            </a:r>
            <a:r>
              <a:rPr lang="sl-SI" dirty="0" err="1"/>
              <a:t>failure</a:t>
            </a:r>
            <a:r>
              <a:rPr lang="sl-SI" dirty="0"/>
              <a:t>?)</a:t>
            </a:r>
          </a:p>
          <a:p>
            <a:r>
              <a:rPr lang="sl-SI" dirty="0"/>
              <a:t>Ideja za TS, ki namesti OS, … na koncu preda namestitev </a:t>
            </a:r>
            <a:r>
              <a:rPr lang="sl-SI" dirty="0" err="1"/>
              <a:t>AutoPilotu</a:t>
            </a:r>
            <a:r>
              <a:rPr lang="sl-SI" dirty="0"/>
              <a:t>.</a:t>
            </a: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514640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016441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995419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Vse naj bi prišlo v </a:t>
            </a:r>
            <a:r>
              <a:rPr lang="sl-SI"/>
              <a:t>Win </a:t>
            </a:r>
            <a:r>
              <a:rPr lang="sl-SI" dirty="0"/>
              <a:t>1809</a:t>
            </a:r>
            <a:r>
              <a:rPr lang="sl-SI"/>
              <a:t>, prihodnost…kdo bi vedel</a:t>
            </a: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541486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E2F19A73-88F5-4B80-A929-CF8E66EE5449}" type="datetime8">
              <a:rPr lang="en-US" smtClean="0"/>
              <a:t>5/23/2018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252461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ECFDC7D-F4BE-4668-920D-08874925A5D7}" type="datetime8">
              <a:rPr lang="en-US" smtClean="0">
                <a:solidFill>
                  <a:prstClr val="black"/>
                </a:solidFill>
              </a:rPr>
              <a:t>5/23/2018 8:22 AM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EC87E0CF-87F6-4B58-B8B8-DCAB2DAAF3CA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</p:spTree>
    <p:extLst>
      <p:ext uri="{BB962C8B-B14F-4D97-AF65-F5344CB8AC3E}">
        <p14:creationId xmlns:p14="http://schemas.microsoft.com/office/powerpoint/2010/main" val="42567678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2A6DB8-5F5E-4AB5-971A-B7FD706292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SI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205593-E91B-4B80-86B8-27DC46AB85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S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8AD640-2D79-41CB-B61E-A574BF9E44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5EB2D-BA8C-4FC5-9AF1-20F64E3D0662}" type="datetimeFigureOut">
              <a:rPr lang="en-SI" smtClean="0"/>
              <a:t>05/23/2018</a:t>
            </a:fld>
            <a:endParaRPr lang="en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DF08B4-A456-4CE5-A54A-1B17BC69F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738DDB-DC79-43AE-B667-BE257AD45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1C95A-94C7-41B4-B9F5-CEA9A9A41548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1153685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1E279F-9736-4928-BB81-C2BD315F1D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808E3C-328A-4193-B437-B29D0634F6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953031-0BCB-440F-ABE6-49A141FB0B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5EB2D-BA8C-4FC5-9AF1-20F64E3D0662}" type="datetimeFigureOut">
              <a:rPr lang="en-SI" smtClean="0"/>
              <a:t>05/23/2018</a:t>
            </a:fld>
            <a:endParaRPr lang="en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900DF1-D364-4709-9BB6-E03B22CE29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0E056F-E116-404A-98B4-7E816B8B2D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1C95A-94C7-41B4-B9F5-CEA9A9A41548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2127588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B712C4-2A7F-49C1-88A0-29C1438EA0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SI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839909-DD79-4F09-8092-46B4506238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3DF201-F542-4D5D-A6E4-B722FFDA81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5EB2D-BA8C-4FC5-9AF1-20F64E3D0662}" type="datetimeFigureOut">
              <a:rPr lang="en-SI" smtClean="0"/>
              <a:t>05/23/2018</a:t>
            </a:fld>
            <a:endParaRPr lang="en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F2CBC7-D9D7-41A9-B438-560B168EBF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1EFD62-D67F-4E64-8334-A6E2C879F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1C95A-94C7-41B4-B9F5-CEA9A9A41548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3839513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0274D9-99F2-4AEA-8B53-BEA9FBC71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E295EF-78AE-430E-8537-0A9A6D0A6A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I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B51EA7-9534-4465-9A8E-C9040BF8A1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I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F00EE2-C038-4DEC-9FDC-F7B9143BB7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5EB2D-BA8C-4FC5-9AF1-20F64E3D0662}" type="datetimeFigureOut">
              <a:rPr lang="en-SI" smtClean="0"/>
              <a:t>05/23/2018</a:t>
            </a:fld>
            <a:endParaRPr lang="en-SI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EECA2B-597C-4DF6-9B1C-8A39865D8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FBDBC5-0E0B-453F-9F16-F9BA680C9D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1C95A-94C7-41B4-B9F5-CEA9A9A41548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119737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5E3A03-9DA2-42BB-911F-47C3486748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SI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18B49-012F-4313-B116-02F4CAE66C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0FC8FB-998A-4FD5-A9C5-58990C5E74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I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32D9507-DAFC-454C-9245-774A03696C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8523EB5-9DA0-4DAE-8DF8-3D20B1DC23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I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59216F5-150B-41B5-B719-F8F56B089D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5EB2D-BA8C-4FC5-9AF1-20F64E3D0662}" type="datetimeFigureOut">
              <a:rPr lang="en-SI" smtClean="0"/>
              <a:t>05/23/2018</a:t>
            </a:fld>
            <a:endParaRPr lang="en-SI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F90EC19-C485-4BE1-8E1C-91E2BA05BF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A6AD9D-D41D-4372-BEF4-71B14E2857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1C95A-94C7-41B4-B9F5-CEA9A9A41548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36635941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F64383-28B5-4D6B-8F5C-FE993959C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I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7DA671-1BDA-43C3-92AB-5A7474DECF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5EB2D-BA8C-4FC5-9AF1-20F64E3D0662}" type="datetimeFigureOut">
              <a:rPr lang="en-SI" smtClean="0"/>
              <a:t>05/23/2018</a:t>
            </a:fld>
            <a:endParaRPr lang="en-S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D60254-2BB0-4C36-99E5-EF4CD2F032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92B5BA-1D77-4943-A45F-3BFA911D6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1C95A-94C7-41B4-B9F5-CEA9A9A41548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34980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73D01C-DF81-4D19-BE61-5BDD9173B4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5EB2D-BA8C-4FC5-9AF1-20F64E3D0662}" type="datetimeFigureOut">
              <a:rPr lang="en-SI" smtClean="0"/>
              <a:t>05/23/2018</a:t>
            </a:fld>
            <a:endParaRPr lang="en-SI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2F1E238-C007-43D0-96B2-330DEC0B53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973AAA-F546-4319-A472-FACCAD79AA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1C95A-94C7-41B4-B9F5-CEA9A9A41548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37097207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839FC-8694-4BB9-A29A-2B58AFF40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AAFA3C-03D2-4B91-9B59-D481696824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I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94D113-F70E-4822-87A5-6CB9BF5EF0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52B035-FDE9-4473-BB5F-3A9829A063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5EB2D-BA8C-4FC5-9AF1-20F64E3D0662}" type="datetimeFigureOut">
              <a:rPr lang="en-SI" smtClean="0"/>
              <a:t>05/23/2018</a:t>
            </a:fld>
            <a:endParaRPr lang="en-SI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62B8C1-04D2-4707-9982-264A07899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D2016D-4356-4612-BFCF-51FB6E39A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1C95A-94C7-41B4-B9F5-CEA9A9A41548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2928721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4F0219-93AB-4A58-90A2-AC01F808C4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SI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E9CC04C-B13A-4A83-8FB0-75214A6E7E6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SI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7C238E-D6EE-40E9-B396-97F5B98F19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ED02D5-074E-4C6A-8BDF-5A0F5E29E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5EB2D-BA8C-4FC5-9AF1-20F64E3D0662}" type="datetimeFigureOut">
              <a:rPr lang="en-SI" smtClean="0"/>
              <a:t>05/23/2018</a:t>
            </a:fld>
            <a:endParaRPr lang="en-SI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DD7443-9C5F-4F87-BEB7-788A25595A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CFCDCC-A2C7-4174-B65A-7B5B2C6DB5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1C95A-94C7-41B4-B9F5-CEA9A9A41548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3595408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23A333-214E-469C-8289-058993A25D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I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D12623-FABB-45E2-B8C1-064A79A80C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B56BFA-8856-48A5-85C3-6364BDB55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5EB2D-BA8C-4FC5-9AF1-20F64E3D0662}" type="datetimeFigureOut">
              <a:rPr lang="en-SI" smtClean="0"/>
              <a:t>05/23/2018</a:t>
            </a:fld>
            <a:endParaRPr lang="en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296294-AE36-4A90-8C8C-B2CE107EB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F3FF97-CABB-4B1E-96A7-8A2F0EB02E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1C95A-94C7-41B4-B9F5-CEA9A9A41548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4091328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92AE28E-44A4-476B-B72F-E17458C97E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SI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7013C5-166C-4FC4-B43A-7E529659FF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2D99DB-8186-4F38-801A-DA3C13786E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5EB2D-BA8C-4FC5-9AF1-20F64E3D0662}" type="datetimeFigureOut">
              <a:rPr lang="en-SI" smtClean="0"/>
              <a:t>05/23/2018</a:t>
            </a:fld>
            <a:endParaRPr lang="en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8D50F1-8E18-4D94-B72C-7255FDFA8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AC1D85-C8DD-4038-8C85-50B000D0C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1C95A-94C7-41B4-B9F5-CEA9A9A41548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28230680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D3453B0B-33DE-4ED0-A610-D76D0E610F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335C97-9F62-4F36-994D-185C1BBF0F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FEEA45-122A-48C6-A21D-F68E9C42CF5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AD2CE7-38FB-4585-958F-35DFBE0C510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6811288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84EC8B-4F53-4AC4-84C2-99CAD7547E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B197ED-C9C0-47EB-A7BB-E08A333CEB8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94345636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EFEEAC-A5ED-4EC3-8EE0-FF5D69ECE4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DE725C-DCE7-4425-B30A-AF61F931D51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5B3B35-D7C7-44F9-8F2E-691AEB5346B6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2640614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1911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613B77-3866-4BCF-8839-0FFDD1CEC1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91E01E0-6567-4A4A-9922-0683A99E657E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172483229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6" orient="horz" pos="904">
          <p15:clr>
            <a:srgbClr val="5ACBF0"/>
          </p15:clr>
        </p15:guide>
        <p15:guide id="7" orient="horz" pos="1276">
          <p15:clr>
            <a:srgbClr val="5ACBF0"/>
          </p15:clr>
        </p15:guide>
        <p15:guide id="8" orient="horz" pos="2226">
          <p15:clr>
            <a:srgbClr val="5ACBF0"/>
          </p15:clr>
        </p15:guide>
        <p15:guide id="9" pos="2993">
          <p15:clr>
            <a:srgbClr val="C35EA4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CDA22F-33E5-44D7-A115-ED7DA0BBB68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7A46CF-DC7B-45F8-A9E4-26CBE213426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F543A0-D75F-4CD8-800A-65F6E292B669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54136874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35B11-5998-466B-9358-4C374CDB55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3A401F-8192-4B48-A01D-DC57397BB5A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55093031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905">
          <p15:clr>
            <a:srgbClr val="5ACBF0"/>
          </p15:clr>
        </p15:guide>
        <p15:guide id="4" orient="horz" pos="1272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m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3F39FC-29A0-48F4-B367-D1278CD23A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157259-AAFD-45A4-A579-267DAE3F29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6A9A98-3C2B-4D8B-9476-9993CEDC76B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424960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losing log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EB48F5B-FA46-418B-8BEE-9F0C23C84A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1185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FB78C9F-C7EF-48D4-A41E-FA70736052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SI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875A59-9077-408F-893F-89786D5780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928412-A3F7-49D0-A3EC-8549D7B020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5EB2D-BA8C-4FC5-9AF1-20F64E3D0662}" type="datetimeFigureOut">
              <a:rPr lang="en-SI" smtClean="0"/>
              <a:t>05/23/2018</a:t>
            </a:fld>
            <a:endParaRPr lang="en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70B066-FA4C-4663-8456-DC026C2969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669122-CE07-4FBB-A213-0A43B4D6DC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91C95A-94C7-41B4-B9F5-CEA9A9A41548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1412438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Jan.BockoKuhar@SPAN.eu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customXml" Target="../../customXml/item11.xml"/><Relationship Id="rId13" Type="http://schemas.openxmlformats.org/officeDocument/2006/relationships/slideLayout" Target="../slideLayouts/slideLayout16.xml"/><Relationship Id="rId3" Type="http://schemas.openxmlformats.org/officeDocument/2006/relationships/customXml" Target="../../customXml/item12.xml"/><Relationship Id="rId7" Type="http://schemas.openxmlformats.org/officeDocument/2006/relationships/customXml" Target="../../customXml/item1.xml"/><Relationship Id="rId12" Type="http://schemas.openxmlformats.org/officeDocument/2006/relationships/customXml" Target="../../customXml/item2.xml"/><Relationship Id="rId17" Type="http://schemas.openxmlformats.org/officeDocument/2006/relationships/image" Target="../media/image20.png"/><Relationship Id="rId2" Type="http://schemas.openxmlformats.org/officeDocument/2006/relationships/customXml" Target="../../customXml/item3.xml"/><Relationship Id="rId16" Type="http://schemas.openxmlformats.org/officeDocument/2006/relationships/image" Target="../media/image19.png"/><Relationship Id="rId1" Type="http://schemas.openxmlformats.org/officeDocument/2006/relationships/customXml" Target="../../customXml/item4.xml"/><Relationship Id="rId6" Type="http://schemas.openxmlformats.org/officeDocument/2006/relationships/customXml" Target="../../customXml/item5.xml"/><Relationship Id="rId11" Type="http://schemas.openxmlformats.org/officeDocument/2006/relationships/customXml" Target="../../customXml/item6.xml"/><Relationship Id="rId5" Type="http://schemas.openxmlformats.org/officeDocument/2006/relationships/customXml" Target="../../customXml/item7.xml"/><Relationship Id="rId15" Type="http://schemas.openxmlformats.org/officeDocument/2006/relationships/image" Target="../media/image18.png"/><Relationship Id="rId10" Type="http://schemas.openxmlformats.org/officeDocument/2006/relationships/customXml" Target="../../customXml/item8.xml"/><Relationship Id="rId4" Type="http://schemas.openxmlformats.org/officeDocument/2006/relationships/customXml" Target="../../customXml/item9.xml"/><Relationship Id="rId9" Type="http://schemas.openxmlformats.org/officeDocument/2006/relationships/customXml" Target="../../customXml/item10.xml"/><Relationship Id="rId14" Type="http://schemas.openxmlformats.org/officeDocument/2006/relationships/notesSlide" Target="../notesSlides/notesSlide3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84200" y="3035178"/>
            <a:ext cx="9144000" cy="498598"/>
          </a:xfrm>
        </p:spPr>
        <p:txBody>
          <a:bodyPr/>
          <a:lstStyle/>
          <a:p>
            <a:r>
              <a:rPr lang="en-US" dirty="0" err="1"/>
              <a:t>Napredno</a:t>
            </a:r>
            <a:r>
              <a:rPr lang="en-US" dirty="0"/>
              <a:t> </a:t>
            </a:r>
            <a:r>
              <a:rPr lang="en-US" dirty="0" err="1"/>
              <a:t>nameščanje</a:t>
            </a:r>
            <a:r>
              <a:rPr lang="en-US" dirty="0"/>
              <a:t> Windows 10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584200" y="3962400"/>
            <a:ext cx="9144000" cy="553998"/>
          </a:xfrm>
        </p:spPr>
        <p:txBody>
          <a:bodyPr/>
          <a:lstStyle/>
          <a:p>
            <a:r>
              <a:rPr lang="en-US" dirty="0"/>
              <a:t>Jan Bo</a:t>
            </a:r>
            <a:r>
              <a:rPr lang="sl-SI" dirty="0"/>
              <a:t>č</a:t>
            </a:r>
            <a:r>
              <a:rPr lang="en-US" dirty="0"/>
              <a:t>ko Kuhar, SPAN d.o.o.</a:t>
            </a:r>
            <a:endParaRPr lang="sl-SI" dirty="0"/>
          </a:p>
          <a:p>
            <a:r>
              <a:rPr lang="sl-SI" dirty="0">
                <a:hlinkClick r:id="rId3"/>
              </a:rPr>
              <a:t>Jan.BockoKuhar@SPAN.eu</a:t>
            </a:r>
            <a:r>
              <a:rPr lang="sl-SI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82288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Vsebina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6"/>
            <a:ext cx="11018520" cy="3984915"/>
          </a:xfrm>
        </p:spPr>
        <p:txBody>
          <a:bodyPr>
            <a:normAutofit lnSpcReduction="10000"/>
          </a:bodyPr>
          <a:lstStyle/>
          <a:p>
            <a:r>
              <a:rPr lang="en-US" dirty="0" err="1"/>
              <a:t>Optimizacija</a:t>
            </a:r>
            <a:r>
              <a:rPr lang="en-US" dirty="0"/>
              <a:t> task </a:t>
            </a:r>
            <a:r>
              <a:rPr lang="en-US" dirty="0" err="1"/>
              <a:t>sekvence</a:t>
            </a:r>
            <a:endParaRPr lang="en-US" dirty="0"/>
          </a:p>
          <a:p>
            <a:pPr lvl="1"/>
            <a:r>
              <a:rPr lang="sl-SI" dirty="0"/>
              <a:t>Koliko časa traja nameščanje</a:t>
            </a:r>
            <a:endParaRPr lang="en-US" dirty="0"/>
          </a:p>
          <a:p>
            <a:pPr lvl="1"/>
            <a:r>
              <a:rPr lang="sl-SI" dirty="0"/>
              <a:t>Prenos podatkov</a:t>
            </a:r>
            <a:endParaRPr lang="en-US" dirty="0"/>
          </a:p>
          <a:p>
            <a:r>
              <a:rPr lang="en-US" dirty="0"/>
              <a:t>Peering </a:t>
            </a:r>
            <a:r>
              <a:rPr lang="en-US" dirty="0" err="1"/>
              <a:t>tehnologije</a:t>
            </a:r>
            <a:endParaRPr lang="en-US" dirty="0"/>
          </a:p>
          <a:p>
            <a:pPr lvl="1"/>
            <a:r>
              <a:rPr lang="en-US" dirty="0"/>
              <a:t>BranchCache</a:t>
            </a:r>
          </a:p>
          <a:p>
            <a:pPr lvl="1"/>
            <a:r>
              <a:rPr lang="en-US" dirty="0" err="1"/>
              <a:t>PeerCache</a:t>
            </a:r>
            <a:endParaRPr lang="en-US" dirty="0"/>
          </a:p>
          <a:p>
            <a:pPr lvl="1"/>
            <a:r>
              <a:rPr lang="en-US" dirty="0"/>
              <a:t>Delivery Optimization</a:t>
            </a:r>
            <a:endParaRPr lang="sl-SI" dirty="0"/>
          </a:p>
          <a:p>
            <a:r>
              <a:rPr lang="en-US" dirty="0" err="1"/>
              <a:t>AutoPilot</a:t>
            </a:r>
            <a:endParaRPr lang="en-US" dirty="0"/>
          </a:p>
          <a:p>
            <a:pPr lvl="1"/>
            <a:r>
              <a:rPr lang="en-US" dirty="0" err="1"/>
              <a:t>Kje</a:t>
            </a:r>
            <a:r>
              <a:rPr lang="en-US" dirty="0"/>
              <a:t> </a:t>
            </a:r>
            <a:r>
              <a:rPr lang="en-US" dirty="0" err="1"/>
              <a:t>smo</a:t>
            </a:r>
            <a:endParaRPr lang="en-US" dirty="0"/>
          </a:p>
          <a:p>
            <a:pPr lvl="1"/>
            <a:r>
              <a:rPr lang="en-US" dirty="0"/>
              <a:t>Kam </a:t>
            </a:r>
            <a:r>
              <a:rPr lang="en-US" dirty="0" err="1"/>
              <a:t>gremo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3706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00" y="3033713"/>
            <a:ext cx="9144000" cy="498598"/>
          </a:xfrm>
        </p:spPr>
        <p:txBody>
          <a:bodyPr/>
          <a:lstStyle/>
          <a:p>
            <a:r>
              <a:rPr lang="en-US" dirty="0" err="1"/>
              <a:t>Optimizacija</a:t>
            </a:r>
            <a:r>
              <a:rPr lang="en-US" dirty="0"/>
              <a:t> Task </a:t>
            </a:r>
            <a:r>
              <a:rPr lang="en-US" dirty="0" err="1"/>
              <a:t>Sekvence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2391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Koliko časa traja nameščanje?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740" y="1807029"/>
            <a:ext cx="11018520" cy="3449480"/>
          </a:xfrm>
        </p:spPr>
        <p:txBody>
          <a:bodyPr>
            <a:normAutofit/>
          </a:bodyPr>
          <a:lstStyle/>
          <a:p>
            <a:r>
              <a:rPr lang="sl-SI" dirty="0"/>
              <a:t>Status messages</a:t>
            </a:r>
          </a:p>
          <a:p>
            <a:pPr lvl="1"/>
            <a:r>
              <a:rPr lang="sl-SI" dirty="0"/>
              <a:t>Deployment properties</a:t>
            </a:r>
          </a:p>
          <a:p>
            <a:r>
              <a:rPr lang="sl-SI" dirty="0"/>
              <a:t>SMSTS.log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3476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487315"/>
            <a:ext cx="4161981" cy="646331"/>
          </a:xfrm>
        </p:spPr>
        <p:txBody>
          <a:bodyPr/>
          <a:lstStyle/>
          <a:p>
            <a:r>
              <a:rPr lang="sl-SI" dirty="0"/>
              <a:t>State messages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30196" y="3429000"/>
            <a:ext cx="4162425" cy="307777"/>
          </a:xfrm>
        </p:spPr>
        <p:txBody>
          <a:bodyPr>
            <a:normAutofit fontScale="92500" lnSpcReduction="20000"/>
          </a:bodyPr>
          <a:lstStyle/>
          <a:p>
            <a:r>
              <a:rPr lang="sl-SI" dirty="0"/>
              <a:t>Pregled posamezne namestitve</a:t>
            </a:r>
            <a:endParaRPr lang="en-US" dirty="0"/>
          </a:p>
        </p:txBody>
      </p:sp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ECA5580F-BB78-4190-9FC1-6FB91E9E21C0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7" b="1367"/>
          <a:stretch>
            <a:fillRect/>
          </a:stretch>
        </p:blipFill>
        <p:spPr>
          <a:xfrm>
            <a:off x="3830638" y="0"/>
            <a:ext cx="8361362" cy="6858000"/>
          </a:xfrm>
        </p:spPr>
      </p:pic>
    </p:spTree>
    <p:extLst>
      <p:ext uri="{BB962C8B-B14F-4D97-AF65-F5344CB8AC3E}">
        <p14:creationId xmlns:p14="http://schemas.microsoft.com/office/powerpoint/2010/main" val="149069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Koliko časa traja nameščanje? - Prihodnost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sl-SI" dirty="0"/>
              <a:t>2PintSoftware &amp; CTGlobal</a:t>
            </a:r>
          </a:p>
          <a:p>
            <a:pPr lvl="1"/>
            <a:r>
              <a:rPr lang="sl-SI" dirty="0"/>
              <a:t>Dashboard v SCCM konzoli</a:t>
            </a:r>
          </a:p>
          <a:p>
            <a:r>
              <a:rPr lang="sl-SI" dirty="0"/>
              <a:t>Microsoft</a:t>
            </a:r>
          </a:p>
          <a:p>
            <a:pPr lvl="1"/>
            <a:r>
              <a:rPr lang="sl-SI" dirty="0"/>
              <a:t>Dashboard v SCCM konzoli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3075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487315"/>
            <a:ext cx="4161981" cy="646331"/>
          </a:xfrm>
        </p:spPr>
        <p:txBody>
          <a:bodyPr/>
          <a:lstStyle/>
          <a:p>
            <a:r>
              <a:rPr lang="sl-SI" dirty="0"/>
              <a:t>Microsoft ideja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9C4D15D-06B9-4139-B124-6E1318F6BF0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pic>
        <p:nvPicPr>
          <p:cNvPr id="12" name="Picture Placeholder 11">
            <a:extLst>
              <a:ext uri="{FF2B5EF4-FFF2-40B4-BE49-F238E27FC236}">
                <a16:creationId xmlns:a16="http://schemas.microsoft.com/office/drawing/2014/main" id="{03F1E4C6-23C5-4453-A270-D82F31D7DCD6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0" r="3420"/>
          <a:stretch>
            <a:fillRect/>
          </a:stretch>
        </p:blipFill>
        <p:spPr>
          <a:xfrm>
            <a:off x="3673475" y="0"/>
            <a:ext cx="8518525" cy="6858000"/>
          </a:xfrm>
        </p:spPr>
      </p:pic>
    </p:spTree>
    <p:extLst>
      <p:ext uri="{BB962C8B-B14F-4D97-AF65-F5344CB8AC3E}">
        <p14:creationId xmlns:p14="http://schemas.microsoft.com/office/powerpoint/2010/main" val="3180142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487315"/>
            <a:ext cx="4161981" cy="646331"/>
          </a:xfrm>
        </p:spPr>
        <p:txBody>
          <a:bodyPr/>
          <a:lstStyle/>
          <a:p>
            <a:r>
              <a:rPr lang="sl-SI" dirty="0"/>
              <a:t>Microsoft ideja</a:t>
            </a:r>
            <a:endParaRPr lang="en-US" dirty="0"/>
          </a:p>
        </p:txBody>
      </p:sp>
      <p:pic>
        <p:nvPicPr>
          <p:cNvPr id="4" name="Picture Placeholder 3" descr="A close up of a device&#10;&#10;Description generated with high confidence">
            <a:extLst>
              <a:ext uri="{FF2B5EF4-FFF2-40B4-BE49-F238E27FC236}">
                <a16:creationId xmlns:a16="http://schemas.microsoft.com/office/drawing/2014/main" id="{27ECB05E-C58F-41ED-AE07-EA48BE50CA32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92" r="9292"/>
          <a:stretch>
            <a:fillRect/>
          </a:stretch>
        </p:blipFill>
        <p:spPr/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DFC6141-FE52-4AF3-BB77-9F87B511681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948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00" y="3033713"/>
            <a:ext cx="9144000" cy="498598"/>
          </a:xfrm>
        </p:spPr>
        <p:txBody>
          <a:bodyPr/>
          <a:lstStyle/>
          <a:p>
            <a:r>
              <a:rPr lang="en-US" dirty="0" err="1"/>
              <a:t>Optimizacija</a:t>
            </a:r>
            <a:r>
              <a:rPr lang="en-US" dirty="0"/>
              <a:t> </a:t>
            </a:r>
            <a:r>
              <a:rPr lang="sl-SI" dirty="0"/>
              <a:t>prenosa podatkov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2518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Koliko podatkov prenesemo?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740" y="1807029"/>
            <a:ext cx="11018520" cy="3449480"/>
          </a:xfrm>
        </p:spPr>
        <p:txBody>
          <a:bodyPr>
            <a:normAutofit/>
          </a:bodyPr>
          <a:lstStyle/>
          <a:p>
            <a:r>
              <a:rPr lang="sl-SI" dirty="0"/>
              <a:t>Število paketov</a:t>
            </a:r>
          </a:p>
          <a:p>
            <a:r>
              <a:rPr lang="sl-SI" dirty="0"/>
              <a:t>Nastavitve nameščanja</a:t>
            </a:r>
          </a:p>
          <a:p>
            <a:pPr lvl="1"/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012666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981637"/>
            <a:ext cx="2768600" cy="523220"/>
          </a:xfrm>
        </p:spPr>
        <p:txBody>
          <a:bodyPr/>
          <a:lstStyle/>
          <a:p>
            <a:r>
              <a:rPr lang="sl-SI" dirty="0"/>
              <a:t>Velikost paketov</a:t>
            </a:r>
          </a:p>
        </p:txBody>
      </p:sp>
      <p:pic>
        <p:nvPicPr>
          <p:cNvPr id="13" name="Picture Placeholder 12">
            <a:extLst>
              <a:ext uri="{FF2B5EF4-FFF2-40B4-BE49-F238E27FC236}">
                <a16:creationId xmlns:a16="http://schemas.microsoft.com/office/drawing/2014/main" id="{6B509812-D55D-43B9-AE86-89BBA395C9CE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2" b="902"/>
          <a:stretch>
            <a:fillRect/>
          </a:stretch>
        </p:blipFill>
        <p:spPr>
          <a:xfrm>
            <a:off x="3545306" y="577041"/>
            <a:ext cx="8034338" cy="5332412"/>
          </a:xfrm>
        </p:spPr>
      </p:pic>
    </p:spTree>
    <p:extLst>
      <p:ext uri="{BB962C8B-B14F-4D97-AF65-F5344CB8AC3E}">
        <p14:creationId xmlns:p14="http://schemas.microsoft.com/office/powerpoint/2010/main" val="1811665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981637"/>
            <a:ext cx="2768600" cy="523220"/>
          </a:xfrm>
        </p:spPr>
        <p:txBody>
          <a:bodyPr/>
          <a:lstStyle/>
          <a:p>
            <a:r>
              <a:rPr lang="sl-SI" dirty="0"/>
              <a:t>Nastavitve nameščanja</a:t>
            </a:r>
          </a:p>
        </p:txBody>
      </p:sp>
      <p:pic>
        <p:nvPicPr>
          <p:cNvPr id="5" name="Picture Placeholder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F44C75B8-A483-4A49-811B-AC9A933D3BC2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0" b="1070"/>
          <a:stretch>
            <a:fillRect/>
          </a:stretch>
        </p:blipFill>
        <p:spPr>
          <a:xfrm>
            <a:off x="3870325" y="0"/>
            <a:ext cx="8321675" cy="6858000"/>
          </a:xfrm>
        </p:spPr>
      </p:pic>
    </p:spTree>
    <p:extLst>
      <p:ext uri="{BB962C8B-B14F-4D97-AF65-F5344CB8AC3E}">
        <p14:creationId xmlns:p14="http://schemas.microsoft.com/office/powerpoint/2010/main" val="838075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Nastavitve nameščanja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740" y="1807029"/>
            <a:ext cx="11018520" cy="3449480"/>
          </a:xfrm>
        </p:spPr>
        <p:txBody>
          <a:bodyPr>
            <a:normAutofit/>
          </a:bodyPr>
          <a:lstStyle/>
          <a:p>
            <a:r>
              <a:rPr lang="en-US" dirty="0"/>
              <a:t>Download all content before starting the </a:t>
            </a:r>
            <a:r>
              <a:rPr lang="en-US" dirty="0" err="1"/>
              <a:t>sequenc</a:t>
            </a:r>
            <a:r>
              <a:rPr lang="sl-SI" dirty="0"/>
              <a:t>e</a:t>
            </a:r>
          </a:p>
          <a:p>
            <a:pPr lvl="1"/>
            <a:r>
              <a:rPr lang="sl-SI" dirty="0"/>
              <a:t>Dobro: omejen prenos, BITS</a:t>
            </a:r>
          </a:p>
          <a:p>
            <a:pPr lvl="1"/>
            <a:r>
              <a:rPr lang="sl-SI" dirty="0"/>
              <a:t>Dobro: P2P z BranchCache in BITS tudi na Windows PRO</a:t>
            </a:r>
          </a:p>
          <a:p>
            <a:pPr lvl="1"/>
            <a:r>
              <a:rPr lang="sl-SI" dirty="0"/>
              <a:t>Dobro: hitrejša namestitev, ker so vsi podatki lokalni</a:t>
            </a:r>
          </a:p>
          <a:p>
            <a:pPr lvl="1"/>
            <a:r>
              <a:rPr lang="sl-SI" dirty="0"/>
              <a:t>Slabo: prenos vseh podatkov, ne glede na to ali jih TS potrebuje ali ne</a:t>
            </a:r>
          </a:p>
          <a:p>
            <a:pPr lvl="2"/>
            <a:r>
              <a:rPr lang="sl-SI" dirty="0"/>
              <a:t>Vse slike, vsi gonilinki, vsi jezikovni paketi, ...</a:t>
            </a:r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34858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Nastavitve nameščanja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6"/>
            <a:ext cx="11018520" cy="4497217"/>
          </a:xfrm>
        </p:spPr>
        <p:txBody>
          <a:bodyPr>
            <a:normAutofit/>
          </a:bodyPr>
          <a:lstStyle/>
          <a:p>
            <a:r>
              <a:rPr lang="en-US" dirty="0"/>
              <a:t>Download content</a:t>
            </a:r>
            <a:r>
              <a:rPr lang="sl-SI" dirty="0"/>
              <a:t> </a:t>
            </a:r>
            <a:r>
              <a:rPr lang="en-US" dirty="0"/>
              <a:t>when required by the sequence </a:t>
            </a:r>
            <a:endParaRPr lang="sl-SI" dirty="0"/>
          </a:p>
          <a:p>
            <a:pPr lvl="1"/>
            <a:r>
              <a:rPr lang="sl-SI" dirty="0"/>
              <a:t>Dobro: filtriranje na pogoje</a:t>
            </a:r>
          </a:p>
          <a:p>
            <a:pPr lvl="1"/>
            <a:r>
              <a:rPr lang="sl-SI" dirty="0"/>
              <a:t>Slabo: ni omejitve prenosa – HTTP</a:t>
            </a:r>
          </a:p>
          <a:p>
            <a:pPr lvl="1"/>
            <a:r>
              <a:rPr lang="sl-SI" dirty="0"/>
              <a:t>Slabo: ni BranchCache na Windows PRO</a:t>
            </a:r>
          </a:p>
          <a:p>
            <a:pPr lvl="1"/>
            <a:r>
              <a:rPr lang="sl-SI" dirty="0"/>
              <a:t>Slabo: počasna task sekvenca, saj prenos poteka sproti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7524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Nastavitve nameščanja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676832"/>
          </a:xfrm>
        </p:spPr>
        <p:txBody>
          <a:bodyPr>
            <a:normAutofit lnSpcReduction="10000"/>
          </a:bodyPr>
          <a:lstStyle/>
          <a:p>
            <a:r>
              <a:rPr lang="sl-SI" dirty="0"/>
              <a:t>Kako bi naredili kombinacijo obeh pristopov?</a:t>
            </a:r>
          </a:p>
          <a:p>
            <a:pPr lvl="1"/>
            <a:r>
              <a:rPr lang="sl-SI" dirty="0"/>
              <a:t>Prenesi skupne vsebine vnaprej</a:t>
            </a:r>
          </a:p>
          <a:p>
            <a:pPr lvl="1"/>
            <a:r>
              <a:rPr lang="sl-SI" dirty="0"/>
              <a:t>Dinamično prenesi kar je specifično za računalnik</a:t>
            </a:r>
          </a:p>
          <a:p>
            <a:pPr lvl="2"/>
            <a:r>
              <a:rPr lang="sl-SI" dirty="0"/>
              <a:t>Gonilniki</a:t>
            </a:r>
          </a:p>
          <a:p>
            <a:pPr lvl="2"/>
            <a:r>
              <a:rPr lang="sl-SI" dirty="0"/>
              <a:t>Jezikovni paketi</a:t>
            </a:r>
          </a:p>
          <a:p>
            <a:r>
              <a:rPr lang="sl-SI" dirty="0"/>
              <a:t>Dobro:</a:t>
            </a:r>
          </a:p>
          <a:p>
            <a:pPr lvl="1"/>
            <a:r>
              <a:rPr lang="sl-SI" dirty="0"/>
              <a:t>Minimiziran prenos podatkov</a:t>
            </a:r>
          </a:p>
          <a:p>
            <a:pPr lvl="1"/>
            <a:r>
              <a:rPr lang="sl-SI" dirty="0"/>
              <a:t>Hitrejša izvedba namestitve</a:t>
            </a:r>
          </a:p>
          <a:p>
            <a:pPr lvl="1"/>
            <a:r>
              <a:rPr lang="sl-SI" dirty="0"/>
              <a:t>P2P in BITS omejevanje</a:t>
            </a:r>
          </a:p>
          <a:p>
            <a:r>
              <a:rPr lang="sl-SI" dirty="0"/>
              <a:t>Slabo: </a:t>
            </a:r>
          </a:p>
          <a:p>
            <a:pPr lvl="1"/>
            <a:r>
              <a:rPr lang="sl-SI" dirty="0"/>
              <a:t>čas za pripravo task sekvence</a:t>
            </a:r>
          </a:p>
          <a:p>
            <a:pPr lvl="1"/>
            <a:r>
              <a:rPr lang="sl-SI" dirty="0"/>
              <a:t>Kompleksnost task sekvence</a:t>
            </a:r>
          </a:p>
        </p:txBody>
      </p:sp>
    </p:spTree>
    <p:extLst>
      <p:ext uri="{BB962C8B-B14F-4D97-AF65-F5344CB8AC3E}">
        <p14:creationId xmlns:p14="http://schemas.microsoft.com/office/powerpoint/2010/main" val="1587621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981637"/>
            <a:ext cx="2768600" cy="954107"/>
          </a:xfrm>
        </p:spPr>
        <p:txBody>
          <a:bodyPr/>
          <a:lstStyle/>
          <a:p>
            <a:r>
              <a:rPr lang="sl-SI" dirty="0"/>
              <a:t>Nastavitve nameščanja</a:t>
            </a: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F677D1F5-BBFC-4FFC-99A2-C8F96D9626E7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329" r="329"/>
          <a:stretch>
            <a:fillRect/>
          </a:stretch>
        </p:blipFill>
        <p:spPr>
          <a:xfrm>
            <a:off x="4090988" y="0"/>
            <a:ext cx="81010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622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981637"/>
            <a:ext cx="2768600" cy="954107"/>
          </a:xfrm>
        </p:spPr>
        <p:txBody>
          <a:bodyPr/>
          <a:lstStyle/>
          <a:p>
            <a:r>
              <a:rPr lang="sl-SI" dirty="0"/>
              <a:t>Nastavitve nameščanja</a:t>
            </a:r>
          </a:p>
        </p:txBody>
      </p:sp>
      <p:pic>
        <p:nvPicPr>
          <p:cNvPr id="2" name="Picture Placeholder 1">
            <a:extLst>
              <a:ext uri="{FF2B5EF4-FFF2-40B4-BE49-F238E27FC236}">
                <a16:creationId xmlns:a16="http://schemas.microsoft.com/office/drawing/2014/main" id="{81261F59-9651-4FE7-BCC2-2C7B2CD61F45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t="437" b="437"/>
          <a:stretch>
            <a:fillRect/>
          </a:stretch>
        </p:blipFill>
        <p:spPr>
          <a:xfrm>
            <a:off x="3965575" y="0"/>
            <a:ext cx="82264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557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981637"/>
            <a:ext cx="2768600" cy="954107"/>
          </a:xfrm>
        </p:spPr>
        <p:txBody>
          <a:bodyPr/>
          <a:lstStyle/>
          <a:p>
            <a:r>
              <a:rPr lang="sl-SI" dirty="0"/>
              <a:t>Nastavitve nameščanja</a:t>
            </a:r>
          </a:p>
        </p:txBody>
      </p:sp>
      <p:pic>
        <p:nvPicPr>
          <p:cNvPr id="2" name="Picture Placeholder 1">
            <a:extLst>
              <a:ext uri="{FF2B5EF4-FFF2-40B4-BE49-F238E27FC236}">
                <a16:creationId xmlns:a16="http://schemas.microsoft.com/office/drawing/2014/main" id="{7CD7E250-CD6F-482E-9F87-BE214F33623A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37" r="37"/>
          <a:stretch>
            <a:fillRect/>
          </a:stretch>
        </p:blipFill>
        <p:spPr>
          <a:xfrm>
            <a:off x="4043363" y="0"/>
            <a:ext cx="81486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388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00" y="3033713"/>
            <a:ext cx="9144000" cy="498598"/>
          </a:xfrm>
        </p:spPr>
        <p:txBody>
          <a:bodyPr/>
          <a:lstStyle/>
          <a:p>
            <a:r>
              <a:rPr lang="sl-SI" dirty="0"/>
              <a:t>Peering tehnologije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82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Peering tehnologije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l-SI" dirty="0"/>
              <a:t>BranchCache</a:t>
            </a:r>
          </a:p>
          <a:p>
            <a:r>
              <a:rPr lang="sl-SI" dirty="0"/>
              <a:t>PeerCache</a:t>
            </a:r>
          </a:p>
          <a:p>
            <a:r>
              <a:rPr lang="sl-SI" dirty="0"/>
              <a:t>Delivery Optimization</a:t>
            </a:r>
          </a:p>
          <a:p>
            <a:r>
              <a:rPr lang="sl-SI" dirty="0"/>
              <a:t>ACP partnerji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8803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BranchCache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336038"/>
          </a:xfrm>
        </p:spPr>
        <p:txBody>
          <a:bodyPr/>
          <a:lstStyle/>
          <a:p>
            <a:r>
              <a:rPr lang="sl-SI" dirty="0"/>
              <a:t>Vpeljan v Windows 7 in Windows Server 2008 R2</a:t>
            </a:r>
          </a:p>
          <a:p>
            <a:r>
              <a:rPr lang="sl-SI" dirty="0"/>
              <a:t>Deluje na Windows 7 in novejših</a:t>
            </a:r>
          </a:p>
          <a:p>
            <a:r>
              <a:rPr lang="sl-SI" dirty="0"/>
              <a:t>Potrebna je konfiguracija na strežniku in klientu</a:t>
            </a:r>
          </a:p>
          <a:p>
            <a:r>
              <a:rPr lang="sl-SI" dirty="0"/>
              <a:t>Uporablja </a:t>
            </a:r>
            <a:r>
              <a:rPr lang="sl-SI" dirty="0" err="1"/>
              <a:t>broadcast</a:t>
            </a:r>
            <a:r>
              <a:rPr lang="sl-SI" dirty="0"/>
              <a:t>, da najde Peer vir, ne mora preskočiti </a:t>
            </a:r>
            <a:r>
              <a:rPr lang="sl-SI" dirty="0" err="1"/>
              <a:t>subneta</a:t>
            </a:r>
            <a:endParaRPr lang="sl-SI" dirty="0"/>
          </a:p>
          <a:p>
            <a:r>
              <a:rPr lang="sl-SI" dirty="0"/>
              <a:t>Lahko deli vse SCCM vsebine, tudi politike</a:t>
            </a:r>
          </a:p>
          <a:p>
            <a:r>
              <a:rPr lang="sl-SI" dirty="0"/>
              <a:t>Deluje na nivoju blokov</a:t>
            </a:r>
          </a:p>
          <a:p>
            <a:r>
              <a:rPr lang="sl-SI" dirty="0"/>
              <a:t>Težko odpraviti napake</a:t>
            </a:r>
          </a:p>
        </p:txBody>
      </p:sp>
    </p:spTree>
    <p:extLst>
      <p:ext uri="{BB962C8B-B14F-4D97-AF65-F5344CB8AC3E}">
        <p14:creationId xmlns:p14="http://schemas.microsoft.com/office/powerpoint/2010/main" val="2497452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Kako se vključi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3BA9DE4-A8FD-4E09-885C-861AC21D26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321" y="1492414"/>
            <a:ext cx="5496902" cy="513698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BB09217-547B-4EE0-8468-15E5D1BDACF2}"/>
              </a:ext>
            </a:extLst>
          </p:cNvPr>
          <p:cNvSpPr txBox="1"/>
          <p:nvPr/>
        </p:nvSpPr>
        <p:spPr>
          <a:xfrm>
            <a:off x="85186" y="1143000"/>
            <a:ext cx="12663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Server Site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58BF782-2CD6-4237-A13D-79145B96B5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7381" y="1492415"/>
            <a:ext cx="6117110" cy="513698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3622ADF-D055-46F0-86B9-034E207CB343}"/>
              </a:ext>
            </a:extLst>
          </p:cNvPr>
          <p:cNvSpPr txBox="1"/>
          <p:nvPr/>
        </p:nvSpPr>
        <p:spPr>
          <a:xfrm>
            <a:off x="5757654" y="1123082"/>
            <a:ext cx="1154290" cy="3639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dirty="0"/>
              <a:t>Za kliente</a:t>
            </a:r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D716EFF-91AC-42F3-A370-9618228B4921}"/>
              </a:ext>
            </a:extLst>
          </p:cNvPr>
          <p:cNvSpPr/>
          <p:nvPr/>
        </p:nvSpPr>
        <p:spPr>
          <a:xfrm>
            <a:off x="348199" y="2301379"/>
            <a:ext cx="2847659" cy="24785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D5D3129-D066-4BEE-B51B-01A4B940F0B1}"/>
              </a:ext>
            </a:extLst>
          </p:cNvPr>
          <p:cNvSpPr/>
          <p:nvPr/>
        </p:nvSpPr>
        <p:spPr>
          <a:xfrm>
            <a:off x="7509029" y="3291343"/>
            <a:ext cx="3406105" cy="73675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544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PeerCache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6"/>
            <a:ext cx="11018520" cy="4286877"/>
          </a:xfrm>
        </p:spPr>
        <p:txBody>
          <a:bodyPr>
            <a:normAutofit lnSpcReduction="10000"/>
          </a:bodyPr>
          <a:lstStyle/>
          <a:p>
            <a:r>
              <a:rPr lang="sl-SI" dirty="0"/>
              <a:t>Vpeljan v SCCM 1610, kot </a:t>
            </a:r>
            <a:r>
              <a:rPr lang="sl-SI" dirty="0" err="1"/>
              <a:t>pre-release</a:t>
            </a:r>
            <a:r>
              <a:rPr lang="sl-SI" dirty="0"/>
              <a:t> funkcionalnost</a:t>
            </a:r>
          </a:p>
          <a:p>
            <a:r>
              <a:rPr lang="sl-SI" dirty="0"/>
              <a:t>Od 1710 ni več </a:t>
            </a:r>
            <a:r>
              <a:rPr lang="sl-SI" dirty="0" err="1"/>
              <a:t>pre-release</a:t>
            </a:r>
            <a:r>
              <a:rPr lang="sl-SI" dirty="0"/>
              <a:t> funkcionalnost</a:t>
            </a:r>
          </a:p>
          <a:p>
            <a:r>
              <a:rPr lang="sl-SI" dirty="0"/>
              <a:t>Deluje na vseh klientih katere podpira SCCM</a:t>
            </a:r>
          </a:p>
          <a:p>
            <a:r>
              <a:rPr lang="sl-SI" dirty="0"/>
              <a:t>Potrebna konfiguracija klienta kot Peer </a:t>
            </a:r>
            <a:r>
              <a:rPr lang="sl-SI" dirty="0" err="1"/>
              <a:t>Cache</a:t>
            </a:r>
            <a:r>
              <a:rPr lang="sl-SI" dirty="0"/>
              <a:t> vir</a:t>
            </a:r>
          </a:p>
          <a:p>
            <a:r>
              <a:rPr lang="sl-SI" dirty="0"/>
              <a:t>Lahko prečka </a:t>
            </a:r>
            <a:r>
              <a:rPr lang="sl-SI" dirty="0" err="1"/>
              <a:t>subnete</a:t>
            </a:r>
            <a:endParaRPr lang="sl-SI" dirty="0"/>
          </a:p>
          <a:p>
            <a:r>
              <a:rPr lang="sl-SI" dirty="0"/>
              <a:t>Lahko deli vse SCCM vsebine razen politik</a:t>
            </a:r>
          </a:p>
          <a:p>
            <a:r>
              <a:rPr lang="sl-SI" dirty="0"/>
              <a:t>Lahko se uporabi v </a:t>
            </a:r>
            <a:r>
              <a:rPr lang="sl-SI" dirty="0" err="1"/>
              <a:t>WinPE</a:t>
            </a:r>
            <a:r>
              <a:rPr lang="sl-SI" dirty="0"/>
              <a:t> za deljenje OS slike</a:t>
            </a:r>
          </a:p>
          <a:p>
            <a:r>
              <a:rPr lang="sl-SI" dirty="0"/>
              <a:t>Podpira Office 365 in Windows Express posodobitve</a:t>
            </a:r>
          </a:p>
          <a:p>
            <a:r>
              <a:rPr lang="sl-SI" dirty="0"/>
              <a:t>SCCM vsebine so lahko samo v enem kosu</a:t>
            </a:r>
          </a:p>
        </p:txBody>
      </p:sp>
    </p:spTree>
    <p:extLst>
      <p:ext uri="{BB962C8B-B14F-4D97-AF65-F5344CB8AC3E}">
        <p14:creationId xmlns:p14="http://schemas.microsoft.com/office/powerpoint/2010/main" val="3619205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981637"/>
            <a:ext cx="4160520" cy="523220"/>
          </a:xfrm>
        </p:spPr>
        <p:txBody>
          <a:bodyPr/>
          <a:lstStyle/>
          <a:p>
            <a:r>
              <a:rPr lang="sl-SI" dirty="0" err="1"/>
              <a:t>PeerCache</a:t>
            </a:r>
            <a:r>
              <a:rPr lang="sl-SI" dirty="0"/>
              <a:t> nastavitve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A760039-F9FF-4049-8B22-4B67B1611F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4360" y="340955"/>
            <a:ext cx="7504635" cy="581895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46DB6A8-933A-4A4C-9BE6-F17ED7EA3399}"/>
              </a:ext>
            </a:extLst>
          </p:cNvPr>
          <p:cNvSpPr/>
          <p:nvPr/>
        </p:nvSpPr>
        <p:spPr>
          <a:xfrm>
            <a:off x="6449486" y="3969658"/>
            <a:ext cx="3406105" cy="11192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C081886-49AF-4CBD-B0C6-733EFBB02732}"/>
              </a:ext>
            </a:extLst>
          </p:cNvPr>
          <p:cNvSpPr/>
          <p:nvPr/>
        </p:nvSpPr>
        <p:spPr>
          <a:xfrm>
            <a:off x="6449486" y="3232904"/>
            <a:ext cx="3406105" cy="73675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155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Delivery Optimization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6"/>
            <a:ext cx="11224342" cy="4424529"/>
          </a:xfrm>
        </p:spPr>
        <p:txBody>
          <a:bodyPr>
            <a:normAutofit fontScale="92500"/>
          </a:bodyPr>
          <a:lstStyle/>
          <a:p>
            <a:r>
              <a:rPr lang="sl-SI" dirty="0"/>
              <a:t>Tehnologija vgrajena v Windows 10</a:t>
            </a:r>
          </a:p>
          <a:p>
            <a:r>
              <a:rPr lang="sl-SI" dirty="0"/>
              <a:t>Počasi se dodajajo </a:t>
            </a:r>
            <a:r>
              <a:rPr lang="sl-SI" dirty="0" err="1"/>
              <a:t>enterprise</a:t>
            </a:r>
            <a:r>
              <a:rPr lang="sl-SI" dirty="0"/>
              <a:t> funkcionalnosti, kot vidljivost in nadzor za IT</a:t>
            </a:r>
          </a:p>
          <a:p>
            <a:r>
              <a:rPr lang="sl-SI" dirty="0"/>
              <a:t>Deluje samo na Windows 10</a:t>
            </a:r>
          </a:p>
          <a:p>
            <a:r>
              <a:rPr lang="sl-SI" dirty="0"/>
              <a:t>Storitev deluje s pomočjo oblaka, klienti potrebujejo dostop do interneta</a:t>
            </a:r>
          </a:p>
          <a:p>
            <a:r>
              <a:rPr lang="sl-SI" dirty="0"/>
              <a:t>Lahko prenese vsebino iz </a:t>
            </a:r>
            <a:r>
              <a:rPr lang="sl-SI" dirty="0" err="1"/>
              <a:t>večih</a:t>
            </a:r>
            <a:r>
              <a:rPr lang="sl-SI" dirty="0"/>
              <a:t> virov na enkrat</a:t>
            </a:r>
          </a:p>
          <a:p>
            <a:r>
              <a:rPr lang="sl-SI" dirty="0"/>
              <a:t>Lahko prečka </a:t>
            </a:r>
            <a:r>
              <a:rPr lang="sl-SI" dirty="0" err="1"/>
              <a:t>subnete</a:t>
            </a:r>
            <a:endParaRPr lang="sl-SI" dirty="0"/>
          </a:p>
          <a:p>
            <a:r>
              <a:rPr lang="sl-SI" dirty="0"/>
              <a:t>Deluje za Windows, </a:t>
            </a:r>
            <a:r>
              <a:rPr lang="sl-SI"/>
              <a:t>Security</a:t>
            </a:r>
            <a:r>
              <a:rPr lang="sl-SI" dirty="0"/>
              <a:t> posodobitve, Windows store </a:t>
            </a:r>
            <a:r>
              <a:rPr lang="sl-SI" dirty="0" err="1"/>
              <a:t>for</a:t>
            </a:r>
            <a:r>
              <a:rPr lang="sl-SI" dirty="0"/>
              <a:t> Business aplikacije</a:t>
            </a:r>
          </a:p>
          <a:p>
            <a:r>
              <a:rPr lang="sl-SI" dirty="0"/>
              <a:t>GPO in MDM politike za nadzor</a:t>
            </a:r>
          </a:p>
          <a:p>
            <a:r>
              <a:rPr lang="sl-SI" dirty="0"/>
              <a:t>Vpeljana politika za skupine računalnikov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3390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3459" y="2284107"/>
            <a:ext cx="3185652" cy="2246769"/>
          </a:xfrm>
        </p:spPr>
        <p:txBody>
          <a:bodyPr/>
          <a:lstStyle/>
          <a:p>
            <a:r>
              <a:rPr lang="sl-SI" dirty="0"/>
              <a:t>Vključeno samodejno</a:t>
            </a:r>
            <a:br>
              <a:rPr lang="sl-SI" dirty="0"/>
            </a:br>
            <a:br>
              <a:rPr lang="sl-SI" dirty="0"/>
            </a:br>
            <a:r>
              <a:rPr lang="sl-SI" dirty="0"/>
              <a:t>Nadzor preko </a:t>
            </a:r>
            <a:r>
              <a:rPr lang="sl-SI" dirty="0" err="1"/>
              <a:t>GPOjev</a:t>
            </a:r>
            <a:endParaRPr lang="en-US" dirty="0"/>
          </a:p>
        </p:txBody>
      </p:sp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6E124F72-2527-4430-984F-AC3976A64139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t="558" b="558"/>
          <a:stretch>
            <a:fillRect/>
          </a:stretch>
        </p:blipFill>
        <p:spPr>
          <a:xfrm>
            <a:off x="3185652" y="787196"/>
            <a:ext cx="9006348" cy="5240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764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53065" y="0"/>
            <a:ext cx="10515600" cy="1325563"/>
          </a:xfrm>
        </p:spPr>
        <p:txBody>
          <a:bodyPr/>
          <a:lstStyle/>
          <a:p>
            <a:r>
              <a:rPr lang="sl-SI" dirty="0"/>
              <a:t>Primerjalna tabela</a:t>
            </a:r>
            <a:endParaRPr lang="en-US" dirty="0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E1FC49D-DD8A-4116-8B5B-256D4D4519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5340475"/>
              </p:ext>
            </p:extLst>
          </p:nvPr>
        </p:nvGraphicFramePr>
        <p:xfrm>
          <a:off x="1306050" y="1029425"/>
          <a:ext cx="11002299" cy="543052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2621271">
                  <a:extLst>
                    <a:ext uri="{9D8B030D-6E8A-4147-A177-3AD203B41FA5}">
                      <a16:colId xmlns:a16="http://schemas.microsoft.com/office/drawing/2014/main" val="2118630667"/>
                    </a:ext>
                  </a:extLst>
                </a:gridCol>
                <a:gridCol w="3113858">
                  <a:extLst>
                    <a:ext uri="{9D8B030D-6E8A-4147-A177-3AD203B41FA5}">
                      <a16:colId xmlns:a16="http://schemas.microsoft.com/office/drawing/2014/main" val="3966091055"/>
                    </a:ext>
                  </a:extLst>
                </a:gridCol>
                <a:gridCol w="2712750">
                  <a:extLst>
                    <a:ext uri="{9D8B030D-6E8A-4147-A177-3AD203B41FA5}">
                      <a16:colId xmlns:a16="http://schemas.microsoft.com/office/drawing/2014/main" val="2930891913"/>
                    </a:ext>
                  </a:extLst>
                </a:gridCol>
                <a:gridCol w="2554420">
                  <a:extLst>
                    <a:ext uri="{9D8B030D-6E8A-4147-A177-3AD203B41FA5}">
                      <a16:colId xmlns:a16="http://schemas.microsoft.com/office/drawing/2014/main" val="16456473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SCCM Peer </a:t>
                      </a:r>
                      <a:r>
                        <a:rPr lang="sl-SI" dirty="0" err="1"/>
                        <a:t>Cache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 err="1"/>
                        <a:t>BranchCache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 err="1"/>
                        <a:t>Delivery</a:t>
                      </a:r>
                      <a:r>
                        <a:rPr lang="sl-SI" dirty="0"/>
                        <a:t> </a:t>
                      </a:r>
                      <a:r>
                        <a:rPr lang="sl-SI" dirty="0" err="1"/>
                        <a:t>Optimization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50120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l-SI" dirty="0"/>
                        <a:t>Prečkanje </a:t>
                      </a:r>
                      <a:r>
                        <a:rPr lang="sl-SI" dirty="0" err="1"/>
                        <a:t>subneta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da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ne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da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06242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l-SI" dirty="0"/>
                        <a:t>Omejitev prometa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da (BITS)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da (BITS)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da (vgrajeno)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59355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l-SI" dirty="0"/>
                        <a:t>Podpora za delni prenos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samo za O365 in Express posodobitve (SCCM podpora prihaja z verzijo 1806)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da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da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77152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l-SI" dirty="0"/>
                        <a:t>Nadzor velikosti </a:t>
                      </a:r>
                      <a:r>
                        <a:rPr lang="sl-SI" dirty="0" err="1"/>
                        <a:t>cache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da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da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da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51856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l-SI" dirty="0"/>
                        <a:t>Odkrivanje </a:t>
                      </a:r>
                      <a:r>
                        <a:rPr lang="sl-SI" dirty="0" err="1"/>
                        <a:t>peer</a:t>
                      </a:r>
                      <a:r>
                        <a:rPr lang="sl-SI" dirty="0"/>
                        <a:t> </a:t>
                      </a:r>
                      <a:r>
                        <a:rPr lang="sl-SI" dirty="0" err="1"/>
                        <a:t>source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Ročno (</a:t>
                      </a:r>
                      <a:r>
                        <a:rPr lang="sl-SI" dirty="0" err="1"/>
                        <a:t>Client</a:t>
                      </a:r>
                      <a:r>
                        <a:rPr lang="sl-SI" dirty="0"/>
                        <a:t> Agent </a:t>
                      </a:r>
                      <a:r>
                        <a:rPr lang="sl-SI" dirty="0" err="1"/>
                        <a:t>Settings</a:t>
                      </a:r>
                      <a:r>
                        <a:rPr lang="sl-SI" dirty="0"/>
                        <a:t>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avtomatično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avtomatično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84926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l-SI" dirty="0"/>
                        <a:t>Peer </a:t>
                      </a:r>
                      <a:r>
                        <a:rPr lang="sl-SI" dirty="0" err="1"/>
                        <a:t>discovery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Preko MP (</a:t>
                      </a:r>
                      <a:r>
                        <a:rPr lang="sl-SI" dirty="0" err="1"/>
                        <a:t>boundary</a:t>
                      </a:r>
                      <a:r>
                        <a:rPr lang="sl-SI" dirty="0"/>
                        <a:t> grupe)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 err="1"/>
                        <a:t>broadcast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dirty="0"/>
                        <a:t>DO storitev v oblaku (potrebuje internet)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50702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l-SI" dirty="0"/>
                        <a:t>poročanje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SCCM konzola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SCCM konzola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dirty="0"/>
                        <a:t>da (</a:t>
                      </a:r>
                      <a:r>
                        <a:rPr lang="sl-SI" dirty="0" err="1"/>
                        <a:t>PowerShell</a:t>
                      </a:r>
                      <a:r>
                        <a:rPr lang="sl-SI" dirty="0"/>
                        <a:t>, </a:t>
                      </a:r>
                      <a:r>
                        <a:rPr lang="sl-SI" dirty="0" err="1"/>
                        <a:t>Activity</a:t>
                      </a:r>
                      <a:r>
                        <a:rPr lang="sl-SI" dirty="0"/>
                        <a:t> Monitor)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68332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l-SI" dirty="0"/>
                        <a:t>Nadzor WAN porabe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SCCM </a:t>
                      </a:r>
                      <a:r>
                        <a:rPr lang="sl-SI" dirty="0" err="1"/>
                        <a:t>Boundary</a:t>
                      </a:r>
                      <a:r>
                        <a:rPr lang="sl-SI" dirty="0"/>
                        <a:t> </a:t>
                      </a:r>
                      <a:r>
                        <a:rPr lang="sl-SI" dirty="0" err="1"/>
                        <a:t>Group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dirty="0"/>
                        <a:t>samo </a:t>
                      </a:r>
                      <a:r>
                        <a:rPr lang="sl-SI" dirty="0" err="1"/>
                        <a:t>subnet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da (</a:t>
                      </a:r>
                      <a:r>
                        <a:rPr lang="sl-SI" dirty="0" err="1"/>
                        <a:t>GroupID</a:t>
                      </a:r>
                      <a:r>
                        <a:rPr lang="sl-SI" dirty="0"/>
                        <a:t>)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23244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l-SI" dirty="0"/>
                        <a:t>Podprte vsebine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vse SCCM vsebine (razen politike)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dirty="0"/>
                        <a:t>vse SCCM vsebine, tudi politike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dirty="0"/>
                        <a:t>Windows in </a:t>
                      </a:r>
                      <a:r>
                        <a:rPr lang="sl-SI" dirty="0" err="1"/>
                        <a:t>Security</a:t>
                      </a:r>
                      <a:r>
                        <a:rPr lang="sl-SI" dirty="0"/>
                        <a:t> posodobitve, </a:t>
                      </a:r>
                      <a:r>
                        <a:rPr lang="sl-SI" dirty="0" err="1"/>
                        <a:t>WSfB</a:t>
                      </a:r>
                      <a:r>
                        <a:rPr lang="sl-SI" dirty="0"/>
                        <a:t> </a:t>
                      </a:r>
                      <a:r>
                        <a:rPr lang="sl-SI" dirty="0" err="1"/>
                        <a:t>apps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40246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l-SI" dirty="0"/>
                        <a:t>Nadzor preko </a:t>
                      </a:r>
                      <a:r>
                        <a:rPr lang="sl-SI" dirty="0" err="1"/>
                        <a:t>SCCMja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da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da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delno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1420160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A5EEC311-508A-4E79-9562-CF310611D1B4}"/>
              </a:ext>
            </a:extLst>
          </p:cNvPr>
          <p:cNvSpPr/>
          <p:nvPr/>
        </p:nvSpPr>
        <p:spPr>
          <a:xfrm>
            <a:off x="3945502" y="2181507"/>
            <a:ext cx="2861698" cy="85197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F0585D8-330D-4EF4-824A-CB7DD3F31158}"/>
              </a:ext>
            </a:extLst>
          </p:cNvPr>
          <p:cNvSpPr/>
          <p:nvPr/>
        </p:nvSpPr>
        <p:spPr>
          <a:xfrm>
            <a:off x="9823220" y="1729691"/>
            <a:ext cx="1308669" cy="36036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398A74C-7E09-482D-91D5-6AEC28603819}"/>
              </a:ext>
            </a:extLst>
          </p:cNvPr>
          <p:cNvSpPr/>
          <p:nvPr/>
        </p:nvSpPr>
        <p:spPr>
          <a:xfrm>
            <a:off x="7044302" y="1451643"/>
            <a:ext cx="464024" cy="27804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A31F221-CB00-4F7F-A8A7-B0E59EC23E22}"/>
              </a:ext>
            </a:extLst>
          </p:cNvPr>
          <p:cNvSpPr/>
          <p:nvPr/>
        </p:nvSpPr>
        <p:spPr>
          <a:xfrm>
            <a:off x="3945502" y="3432180"/>
            <a:ext cx="2948783" cy="4282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B255F8-DB02-4998-B90D-C956E7EB98E6}"/>
              </a:ext>
            </a:extLst>
          </p:cNvPr>
          <p:cNvSpPr/>
          <p:nvPr/>
        </p:nvSpPr>
        <p:spPr>
          <a:xfrm>
            <a:off x="7050992" y="3860400"/>
            <a:ext cx="1192556" cy="29108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0FBA52A-04BE-46B0-BDB4-D4C882A737BA}"/>
              </a:ext>
            </a:extLst>
          </p:cNvPr>
          <p:cNvSpPr/>
          <p:nvPr/>
        </p:nvSpPr>
        <p:spPr>
          <a:xfrm>
            <a:off x="9823220" y="4484254"/>
            <a:ext cx="2267180" cy="54325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2966934-DCA4-4C99-9F29-1E60BE5571A2}"/>
              </a:ext>
            </a:extLst>
          </p:cNvPr>
          <p:cNvSpPr/>
          <p:nvPr/>
        </p:nvSpPr>
        <p:spPr>
          <a:xfrm>
            <a:off x="7050991" y="5123544"/>
            <a:ext cx="1352779" cy="32771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2B8B7A1-0D8A-418D-832B-EF06D8D2EF51}"/>
              </a:ext>
            </a:extLst>
          </p:cNvPr>
          <p:cNvSpPr/>
          <p:nvPr/>
        </p:nvSpPr>
        <p:spPr>
          <a:xfrm>
            <a:off x="9823220" y="5464029"/>
            <a:ext cx="2368780" cy="59290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7C99BE0-A23E-4164-9466-0D59716B2525}"/>
              </a:ext>
            </a:extLst>
          </p:cNvPr>
          <p:cNvSpPr/>
          <p:nvPr/>
        </p:nvSpPr>
        <p:spPr>
          <a:xfrm>
            <a:off x="9823221" y="6132231"/>
            <a:ext cx="641580" cy="32771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72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Kaj je novega in kaj prihaja?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031238"/>
          </a:xfrm>
        </p:spPr>
        <p:txBody>
          <a:bodyPr>
            <a:normAutofit/>
          </a:bodyPr>
          <a:lstStyle/>
          <a:p>
            <a:r>
              <a:rPr lang="sl-SI" dirty="0"/>
              <a:t>Splošno</a:t>
            </a:r>
          </a:p>
          <a:p>
            <a:pPr lvl="1"/>
            <a:r>
              <a:rPr lang="sl-SI" dirty="0"/>
              <a:t>Nastavitve za </a:t>
            </a:r>
            <a:r>
              <a:rPr lang="sl-SI" dirty="0" err="1"/>
              <a:t>Boundary</a:t>
            </a:r>
            <a:r>
              <a:rPr lang="sl-SI" dirty="0"/>
              <a:t> </a:t>
            </a:r>
            <a:r>
              <a:rPr lang="sl-SI" dirty="0" err="1"/>
              <a:t>Group</a:t>
            </a:r>
            <a:endParaRPr lang="sl-SI" dirty="0"/>
          </a:p>
          <a:p>
            <a:r>
              <a:rPr lang="sl-SI" dirty="0" err="1"/>
              <a:t>Client</a:t>
            </a:r>
            <a:r>
              <a:rPr lang="sl-SI" dirty="0"/>
              <a:t> Peer </a:t>
            </a:r>
            <a:r>
              <a:rPr lang="sl-SI" dirty="0" err="1"/>
              <a:t>Cache</a:t>
            </a:r>
            <a:endParaRPr lang="sl-SI" dirty="0"/>
          </a:p>
          <a:p>
            <a:pPr lvl="1"/>
            <a:r>
              <a:rPr lang="sl-SI" dirty="0"/>
              <a:t>Prenos delnih vsebin v 1806</a:t>
            </a:r>
          </a:p>
          <a:p>
            <a:r>
              <a:rPr lang="sl-SI" dirty="0"/>
              <a:t>Windows LEDBAT podpora med DP in klientom (1806)</a:t>
            </a:r>
          </a:p>
          <a:p>
            <a:r>
              <a:rPr lang="sl-SI" dirty="0" err="1"/>
              <a:t>Delivery</a:t>
            </a:r>
            <a:r>
              <a:rPr lang="sl-SI" dirty="0"/>
              <a:t> </a:t>
            </a:r>
            <a:r>
              <a:rPr lang="sl-SI" dirty="0" err="1"/>
              <a:t>Optimization</a:t>
            </a:r>
            <a:endParaRPr lang="sl-SI" dirty="0"/>
          </a:p>
          <a:p>
            <a:pPr lvl="1"/>
            <a:r>
              <a:rPr lang="sl-SI" dirty="0"/>
              <a:t>SCCM </a:t>
            </a:r>
            <a:r>
              <a:rPr lang="sl-SI" dirty="0" err="1"/>
              <a:t>Boundary</a:t>
            </a:r>
            <a:r>
              <a:rPr lang="sl-SI" dirty="0"/>
              <a:t> </a:t>
            </a:r>
            <a:r>
              <a:rPr lang="sl-SI" dirty="0" err="1"/>
              <a:t>Group</a:t>
            </a:r>
            <a:r>
              <a:rPr lang="sl-SI" dirty="0"/>
              <a:t> integracija v 1802</a:t>
            </a:r>
          </a:p>
          <a:p>
            <a:pPr lvl="1"/>
            <a:r>
              <a:rPr lang="sl-SI" dirty="0"/>
              <a:t>Več DO konfiguracij v SCCM nastavitvah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3463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981637"/>
            <a:ext cx="4160520" cy="954107"/>
          </a:xfrm>
        </p:spPr>
        <p:txBody>
          <a:bodyPr/>
          <a:lstStyle/>
          <a:p>
            <a:r>
              <a:rPr lang="sl-SI" dirty="0"/>
              <a:t>Nove nastavitve za </a:t>
            </a:r>
            <a:r>
              <a:rPr lang="sl-SI" dirty="0" err="1"/>
              <a:t>Boundary</a:t>
            </a:r>
            <a:r>
              <a:rPr lang="sl-SI" dirty="0"/>
              <a:t> </a:t>
            </a:r>
            <a:r>
              <a:rPr lang="sl-SI" dirty="0" err="1"/>
              <a:t>Group</a:t>
            </a:r>
            <a:endParaRPr lang="en-US" dirty="0"/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AF939702-D1BB-4E0C-8B5B-AB50269C478A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t="339" b="339"/>
          <a:stretch>
            <a:fillRect/>
          </a:stretch>
        </p:blipFill>
        <p:spPr>
          <a:xfrm>
            <a:off x="3913803" y="68826"/>
            <a:ext cx="7929068" cy="65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83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909" y="2982322"/>
            <a:ext cx="4160520" cy="954107"/>
          </a:xfrm>
        </p:spPr>
        <p:txBody>
          <a:bodyPr/>
          <a:lstStyle/>
          <a:p>
            <a:r>
              <a:rPr lang="sl-SI" dirty="0"/>
              <a:t>Nove nastavitve za </a:t>
            </a:r>
            <a:r>
              <a:rPr lang="sl-SI" dirty="0" err="1"/>
              <a:t>Delivery</a:t>
            </a:r>
            <a:r>
              <a:rPr lang="sl-SI" dirty="0"/>
              <a:t> </a:t>
            </a:r>
            <a:r>
              <a:rPr lang="sl-SI" dirty="0" err="1"/>
              <a:t>Optimization</a:t>
            </a:r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319F4D7-463A-445F-BDAD-FBF2D8A64865}"/>
              </a:ext>
            </a:extLst>
          </p:cNvPr>
          <p:cNvGrpSpPr/>
          <p:nvPr/>
        </p:nvGrpSpPr>
        <p:grpSpPr>
          <a:xfrm>
            <a:off x="10722021" y="6341174"/>
            <a:ext cx="1142838" cy="264972"/>
            <a:chOff x="7322040" y="2704846"/>
            <a:chExt cx="1143000" cy="309269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B02729ED-3518-42A9-B104-DC00D86673A3}"/>
                </a:ext>
              </a:extLst>
            </p:cNvPr>
            <p:cNvSpPr/>
            <p:nvPr/>
          </p:nvSpPr>
          <p:spPr>
            <a:xfrm>
              <a:off x="7322040" y="2707574"/>
              <a:ext cx="1143000" cy="301752"/>
            </a:xfrm>
            <a:prstGeom prst="rect">
              <a:avLst/>
            </a:prstGeom>
            <a:solidFill>
              <a:schemeClr val="tx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62FA309-4F11-45B5-BDC2-253001557823}"/>
                </a:ext>
              </a:extLst>
            </p:cNvPr>
            <p:cNvSpPr txBox="1"/>
            <p:nvPr/>
          </p:nvSpPr>
          <p:spPr>
            <a:xfrm>
              <a:off x="7568254" y="2704846"/>
              <a:ext cx="745266" cy="3092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>
                  <a:latin typeface="Segoe UI" panose="020B0502040204020203" pitchFamily="34" charset="0"/>
                  <a:cs typeface="Segoe UI" panose="020B0502040204020203" pitchFamily="34" charset="0"/>
                </a:rPr>
                <a:t>Cancel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E4E9B7A-E8E7-49E7-9445-B9CFEF2F8B85}"/>
              </a:ext>
            </a:extLst>
          </p:cNvPr>
          <p:cNvGrpSpPr/>
          <p:nvPr/>
        </p:nvGrpSpPr>
        <p:grpSpPr>
          <a:xfrm>
            <a:off x="9480853" y="6336922"/>
            <a:ext cx="1142838" cy="267306"/>
            <a:chOff x="7322040" y="2697332"/>
            <a:chExt cx="1143000" cy="311994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8BF4C7C2-4DB7-4ECB-8D72-76FDBCF1C73D}"/>
                </a:ext>
              </a:extLst>
            </p:cNvPr>
            <p:cNvSpPr/>
            <p:nvPr/>
          </p:nvSpPr>
          <p:spPr>
            <a:xfrm>
              <a:off x="7322040" y="2707574"/>
              <a:ext cx="1143000" cy="301752"/>
            </a:xfrm>
            <a:prstGeom prst="rect">
              <a:avLst/>
            </a:prstGeom>
            <a:solidFill>
              <a:schemeClr val="tx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74E38D6-0AAD-43F1-A465-D8EA49D9D487}"/>
                </a:ext>
              </a:extLst>
            </p:cNvPr>
            <p:cNvSpPr txBox="1"/>
            <p:nvPr/>
          </p:nvSpPr>
          <p:spPr>
            <a:xfrm>
              <a:off x="7678543" y="2697332"/>
              <a:ext cx="646922" cy="3092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>
                  <a:latin typeface="Segoe UI" panose="020B0502040204020203" pitchFamily="34" charset="0"/>
                  <a:cs typeface="Segoe UI" panose="020B0502040204020203" pitchFamily="34" charset="0"/>
                </a:rPr>
                <a:t>OK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DF3B9CA-611B-48B2-AC18-91714F09B7A7}"/>
              </a:ext>
            </a:extLst>
          </p:cNvPr>
          <p:cNvGrpSpPr/>
          <p:nvPr/>
        </p:nvGrpSpPr>
        <p:grpSpPr>
          <a:xfrm>
            <a:off x="3873548" y="128696"/>
            <a:ext cx="7881232" cy="6516319"/>
            <a:chOff x="2161590" y="511098"/>
            <a:chExt cx="7128949" cy="6014573"/>
          </a:xfrm>
        </p:grpSpPr>
        <p:sp>
          <p:nvSpPr>
            <p:cNvPr id="15" name="Content">
              <a:extLst>
                <a:ext uri="{FF2B5EF4-FFF2-40B4-BE49-F238E27FC236}">
                  <a16:creationId xmlns:a16="http://schemas.microsoft.com/office/drawing/2014/main" id="{CD2AC2C5-CF0C-4D04-9264-4410A9D1C442}"/>
                </a:ext>
              </a:extLst>
            </p:cNvPr>
            <p:cNvSpPr/>
            <p:nvPr/>
          </p:nvSpPr>
          <p:spPr>
            <a:xfrm>
              <a:off x="2161590" y="511098"/>
              <a:ext cx="7128949" cy="6014573"/>
            </a:xfrm>
            <a:prstGeom prst="roundRect">
              <a:avLst>
                <a:gd name="adj" fmla="val 1028"/>
              </a:avLst>
            </a:prstGeom>
            <a:solidFill>
              <a:srgbClr val="FFFFFF">
                <a:lumMod val="65000"/>
              </a:srgbClr>
            </a:solidFill>
            <a:ln w="3175" cap="flat" cmpd="sng" algn="ctr">
              <a:solidFill>
                <a:srgbClr val="000000">
                  <a:lumMod val="95000"/>
                  <a:lumOff val="5000"/>
                </a:srgbClr>
              </a:solidFill>
              <a:prstDash val="solid"/>
            </a:ln>
            <a:effectLst/>
          </p:spPr>
          <p:txBody>
            <a:bodyPr rtlCol="0" anchor="t"/>
            <a:lstStyle/>
            <a:p>
              <a:r>
                <a:rPr lang="en-US" sz="1176" kern="0" dirty="0">
                  <a:latin typeface="Segoe UI"/>
                </a:rPr>
                <a:t>Default Settings						                               X</a:t>
              </a:r>
            </a:p>
          </p:txBody>
        </p:sp>
        <p:sp>
          <p:nvSpPr>
            <p:cNvPr id="16" name="InnerArea">
              <a:extLst>
                <a:ext uri="{FF2B5EF4-FFF2-40B4-BE49-F238E27FC236}">
                  <a16:creationId xmlns:a16="http://schemas.microsoft.com/office/drawing/2014/main" id="{C0FF6E00-AD7A-4294-B055-B38CDD707A4D}"/>
                </a:ext>
              </a:extLst>
            </p:cNvPr>
            <p:cNvSpPr/>
            <p:nvPr/>
          </p:nvSpPr>
          <p:spPr>
            <a:xfrm>
              <a:off x="4216591" y="776291"/>
              <a:ext cx="5017945" cy="5180542"/>
            </a:xfrm>
            <a:prstGeom prst="rect">
              <a:avLst/>
            </a:prstGeom>
            <a:solidFill>
              <a:sysClr val="window" lastClr="FFFFFF"/>
            </a:solidFill>
            <a:ln w="3175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44821" tIns="44821" rIns="89642" bIns="44821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96386"/>
              <a:endParaRPr lang="en-US" sz="980" kern="0">
                <a:solidFill>
                  <a:srgbClr val="000000">
                    <a:lumMod val="75000"/>
                    <a:lumOff val="25000"/>
                  </a:srgbClr>
                </a:solidFill>
                <a:latin typeface="Segoe UI"/>
              </a:endParaRPr>
            </a:p>
          </p:txBody>
        </p:sp>
      </p:grpSp>
      <p:sp>
        <p:nvSpPr>
          <p:cNvPr id="17" name="Background">
            <a:extLst>
              <a:ext uri="{FF2B5EF4-FFF2-40B4-BE49-F238E27FC236}">
                <a16:creationId xmlns:a16="http://schemas.microsoft.com/office/drawing/2014/main" id="{A63A5155-E6E3-475A-B265-67CD57D7F6BA}"/>
              </a:ext>
            </a:extLst>
          </p:cNvPr>
          <p:cNvSpPr/>
          <p:nvPr/>
        </p:nvSpPr>
        <p:spPr>
          <a:xfrm>
            <a:off x="3956717" y="415037"/>
            <a:ext cx="2116559" cy="5612712"/>
          </a:xfrm>
          <a:prstGeom prst="rect">
            <a:avLst/>
          </a:prstGeom>
          <a:solidFill>
            <a:srgbClr val="FFFFFF"/>
          </a:solidFill>
          <a:ln w="3175" cap="flat" cmpd="sng" algn="ctr">
            <a:solidFill>
              <a:srgbClr val="FFFFFF">
                <a:lumMod val="50000"/>
              </a:srgbClr>
            </a:solidFill>
            <a:prstDash val="solid"/>
          </a:ln>
          <a:effectLst/>
        </p:spPr>
        <p:txBody>
          <a:bodyPr rot="0" spcFirstLastPara="0" vertOverflow="overflow" horzOverflow="overflow" vert="horz" wrap="square" lIns="44821" tIns="0" rIns="89642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96386"/>
            <a:endParaRPr lang="en-US" sz="1029" kern="0">
              <a:solidFill>
                <a:srgbClr val="000000">
                  <a:lumMod val="75000"/>
                  <a:lumOff val="25000"/>
                </a:srgbClr>
              </a:solidFill>
              <a:latin typeface="Segoe UI"/>
            </a:endParaRPr>
          </a:p>
        </p:txBody>
      </p:sp>
      <p:sp>
        <p:nvSpPr>
          <p:cNvPr id="18" name="Content">
            <a:extLst>
              <a:ext uri="{FF2B5EF4-FFF2-40B4-BE49-F238E27FC236}">
                <a16:creationId xmlns:a16="http://schemas.microsoft.com/office/drawing/2014/main" id="{AE76CBEE-79D9-425A-AA41-88B86E7ACB98}"/>
              </a:ext>
            </a:extLst>
          </p:cNvPr>
          <p:cNvSpPr/>
          <p:nvPr/>
        </p:nvSpPr>
        <p:spPr>
          <a:xfrm>
            <a:off x="3956717" y="502450"/>
            <a:ext cx="2116559" cy="4800466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rgbClr val="4F81BD">
              <a:shade val="50000"/>
            </a:srgbClr>
          </a:lnRef>
          <a:fillRef idx="1">
            <a:srgbClr val="4F81BD"/>
          </a:fillRef>
          <a:effectRef idx="0">
            <a:srgbClr val="4F81BD"/>
          </a:effectRef>
          <a:fontRef idx="minor">
            <a:srgbClr val="000000"/>
          </a:fontRef>
        </p:style>
        <p:txBody>
          <a:bodyPr lIns="44821" tIns="0" rIns="0" bIns="17928" rtlCol="0" anchor="t" anchorCtr="0">
            <a:spAutoFit/>
          </a:bodyPr>
          <a:lstStyle/>
          <a:p>
            <a:pPr>
              <a:spcBef>
                <a:spcPts val="294"/>
              </a:spcBef>
              <a:spcAft>
                <a:spcPts val="294"/>
              </a:spcAft>
            </a:pPr>
            <a:r>
              <a:rPr lang="en-US" sz="882">
                <a:solidFill>
                  <a:sysClr val="windowText" lastClr="000000"/>
                </a:solidFill>
                <a:latin typeface="Segoe UI" pitchFamily="34" charset="0"/>
                <a:cs typeface="Segoe UI" pitchFamily="34" charset="0"/>
              </a:rPr>
              <a:t>Client Content - BranchCache</a:t>
            </a:r>
          </a:p>
          <a:p>
            <a:pPr>
              <a:spcBef>
                <a:spcPts val="294"/>
              </a:spcBef>
              <a:spcAft>
                <a:spcPts val="294"/>
              </a:spcAft>
            </a:pPr>
            <a:r>
              <a:rPr lang="en-US" sz="882">
                <a:solidFill>
                  <a:sysClr val="windowText" lastClr="000000"/>
                </a:solidFill>
                <a:latin typeface="Segoe UI" pitchFamily="34" charset="0"/>
                <a:cs typeface="Segoe UI" pitchFamily="34" charset="0"/>
              </a:rPr>
              <a:t>Client Content - BITS</a:t>
            </a:r>
          </a:p>
          <a:p>
            <a:pPr>
              <a:spcBef>
                <a:spcPts val="294"/>
              </a:spcBef>
              <a:spcAft>
                <a:spcPts val="294"/>
              </a:spcAft>
            </a:pPr>
            <a:r>
              <a:rPr lang="en-US" sz="882">
                <a:solidFill>
                  <a:sysClr val="windowText" lastClr="000000"/>
                </a:solidFill>
                <a:latin typeface="Segoe UI" pitchFamily="34" charset="0"/>
                <a:cs typeface="Segoe UI" pitchFamily="34" charset="0"/>
              </a:rPr>
              <a:t>Client Content - Delivery Optimization</a:t>
            </a:r>
          </a:p>
          <a:p>
            <a:pPr>
              <a:spcBef>
                <a:spcPts val="294"/>
              </a:spcBef>
              <a:spcAft>
                <a:spcPts val="294"/>
              </a:spcAft>
            </a:pPr>
            <a:r>
              <a:rPr lang="en-US" sz="882">
                <a:solidFill>
                  <a:sysClr val="windowText" lastClr="000000"/>
                </a:solidFill>
                <a:latin typeface="Segoe UI" pitchFamily="34" charset="0"/>
                <a:cs typeface="Segoe UI" pitchFamily="34" charset="0"/>
              </a:rPr>
              <a:t>Client Content - Peer Cache</a:t>
            </a:r>
          </a:p>
          <a:p>
            <a:pPr>
              <a:spcBef>
                <a:spcPts val="294"/>
              </a:spcBef>
              <a:spcAft>
                <a:spcPts val="294"/>
              </a:spcAft>
            </a:pPr>
            <a:r>
              <a:rPr lang="en-US" sz="882">
                <a:solidFill>
                  <a:sysClr val="windowText" lastClr="000000"/>
                </a:solidFill>
                <a:latin typeface="Segoe UI" pitchFamily="34" charset="0"/>
                <a:cs typeface="Segoe UI" pitchFamily="34" charset="0"/>
              </a:rPr>
              <a:t>Client Content - Settings</a:t>
            </a:r>
          </a:p>
          <a:p>
            <a:pPr>
              <a:spcBef>
                <a:spcPts val="294"/>
              </a:spcBef>
              <a:spcAft>
                <a:spcPts val="294"/>
              </a:spcAft>
            </a:pPr>
            <a:r>
              <a:rPr lang="en-US" sz="882">
                <a:solidFill>
                  <a:sysClr val="windowText" lastClr="000000"/>
                </a:solidFill>
                <a:latin typeface="Segoe UI" pitchFamily="34" charset="0"/>
                <a:cs typeface="Segoe UI" pitchFamily="34" charset="0"/>
              </a:rPr>
              <a:t>Client Policy</a:t>
            </a:r>
          </a:p>
          <a:p>
            <a:pPr>
              <a:spcBef>
                <a:spcPts val="294"/>
              </a:spcBef>
              <a:spcAft>
                <a:spcPts val="294"/>
              </a:spcAft>
            </a:pPr>
            <a:r>
              <a:rPr lang="en-US" sz="882">
                <a:solidFill>
                  <a:sysClr val="windowText" lastClr="000000"/>
                </a:solidFill>
                <a:latin typeface="Segoe UI" pitchFamily="34" charset="0"/>
                <a:cs typeface="Segoe UI" pitchFamily="34" charset="0"/>
              </a:rPr>
              <a:t>Cloud Services</a:t>
            </a:r>
          </a:p>
          <a:p>
            <a:pPr>
              <a:spcBef>
                <a:spcPts val="294"/>
              </a:spcBef>
              <a:spcAft>
                <a:spcPts val="294"/>
              </a:spcAft>
            </a:pPr>
            <a:r>
              <a:rPr lang="en-US" sz="882">
                <a:solidFill>
                  <a:sysClr val="windowText" lastClr="000000"/>
                </a:solidFill>
                <a:latin typeface="Segoe UI" pitchFamily="34" charset="0"/>
                <a:cs typeface="Segoe UI" pitchFamily="34" charset="0"/>
              </a:rPr>
              <a:t>Compliance Settings</a:t>
            </a:r>
          </a:p>
          <a:p>
            <a:pPr>
              <a:spcBef>
                <a:spcPts val="294"/>
              </a:spcBef>
              <a:spcAft>
                <a:spcPts val="294"/>
              </a:spcAft>
            </a:pPr>
            <a:r>
              <a:rPr lang="en-US" sz="882">
                <a:solidFill>
                  <a:sysClr val="windowText" lastClr="000000"/>
                </a:solidFill>
                <a:latin typeface="Segoe UI" pitchFamily="34" charset="0"/>
                <a:cs typeface="Segoe UI" pitchFamily="34" charset="0"/>
              </a:rPr>
              <a:t>Computer Agent</a:t>
            </a:r>
          </a:p>
          <a:p>
            <a:pPr>
              <a:spcBef>
                <a:spcPts val="294"/>
              </a:spcBef>
              <a:spcAft>
                <a:spcPts val="294"/>
              </a:spcAft>
            </a:pPr>
            <a:r>
              <a:rPr lang="en-US" sz="882">
                <a:solidFill>
                  <a:sysClr val="windowText" lastClr="000000"/>
                </a:solidFill>
                <a:latin typeface="Segoe UI" pitchFamily="34" charset="0"/>
                <a:cs typeface="Segoe UI" pitchFamily="34" charset="0"/>
              </a:rPr>
              <a:t>Computer Restart</a:t>
            </a:r>
          </a:p>
          <a:p>
            <a:pPr>
              <a:spcBef>
                <a:spcPts val="294"/>
              </a:spcBef>
              <a:spcAft>
                <a:spcPts val="294"/>
              </a:spcAft>
            </a:pPr>
            <a:r>
              <a:rPr lang="en-US" sz="882">
                <a:solidFill>
                  <a:sysClr val="windowText" lastClr="000000"/>
                </a:solidFill>
                <a:latin typeface="Segoe UI" pitchFamily="34" charset="0"/>
                <a:cs typeface="Segoe UI" pitchFamily="34" charset="0"/>
              </a:rPr>
              <a:t>Endpoint Protection</a:t>
            </a:r>
          </a:p>
          <a:p>
            <a:pPr>
              <a:spcBef>
                <a:spcPts val="294"/>
              </a:spcBef>
              <a:spcAft>
                <a:spcPts val="294"/>
              </a:spcAft>
            </a:pPr>
            <a:r>
              <a:rPr lang="en-US" sz="882">
                <a:solidFill>
                  <a:sysClr val="windowText" lastClr="000000"/>
                </a:solidFill>
                <a:latin typeface="Segoe UI" pitchFamily="34" charset="0"/>
                <a:cs typeface="Segoe UI" pitchFamily="34" charset="0"/>
              </a:rPr>
              <a:t>Enrollment</a:t>
            </a:r>
          </a:p>
          <a:p>
            <a:pPr>
              <a:spcBef>
                <a:spcPts val="294"/>
              </a:spcBef>
              <a:spcAft>
                <a:spcPts val="294"/>
              </a:spcAft>
            </a:pPr>
            <a:r>
              <a:rPr lang="en-US" sz="882">
                <a:solidFill>
                  <a:sysClr val="windowText" lastClr="000000"/>
                </a:solidFill>
                <a:latin typeface="Segoe UI" pitchFamily="34" charset="0"/>
                <a:cs typeface="Segoe UI" pitchFamily="34" charset="0"/>
              </a:rPr>
              <a:t>Hardware Inventory</a:t>
            </a:r>
          </a:p>
          <a:p>
            <a:pPr>
              <a:spcBef>
                <a:spcPts val="294"/>
              </a:spcBef>
              <a:spcAft>
                <a:spcPts val="294"/>
              </a:spcAft>
            </a:pPr>
            <a:r>
              <a:rPr lang="en-US" sz="882">
                <a:solidFill>
                  <a:sysClr val="windowText" lastClr="000000"/>
                </a:solidFill>
                <a:latin typeface="Segoe UI" pitchFamily="34" charset="0"/>
                <a:cs typeface="Segoe UI" pitchFamily="34" charset="0"/>
              </a:rPr>
              <a:t>Metered Internet Connections</a:t>
            </a:r>
          </a:p>
          <a:p>
            <a:pPr>
              <a:spcBef>
                <a:spcPts val="294"/>
              </a:spcBef>
              <a:spcAft>
                <a:spcPts val="294"/>
              </a:spcAft>
            </a:pPr>
            <a:r>
              <a:rPr lang="en-US" sz="882">
                <a:solidFill>
                  <a:sysClr val="windowText" lastClr="000000"/>
                </a:solidFill>
                <a:latin typeface="Segoe UI" pitchFamily="34" charset="0"/>
                <a:cs typeface="Segoe UI" pitchFamily="34" charset="0"/>
              </a:rPr>
              <a:t>Power Management</a:t>
            </a:r>
          </a:p>
          <a:p>
            <a:pPr>
              <a:spcBef>
                <a:spcPts val="294"/>
              </a:spcBef>
              <a:spcAft>
                <a:spcPts val="294"/>
              </a:spcAft>
            </a:pPr>
            <a:r>
              <a:rPr lang="en-US" sz="882">
                <a:solidFill>
                  <a:sysClr val="windowText" lastClr="000000"/>
                </a:solidFill>
                <a:latin typeface="Segoe UI" pitchFamily="34" charset="0"/>
                <a:cs typeface="Segoe UI" pitchFamily="34" charset="0"/>
              </a:rPr>
              <a:t>Remote Tools</a:t>
            </a:r>
          </a:p>
          <a:p>
            <a:pPr>
              <a:spcBef>
                <a:spcPts val="294"/>
              </a:spcBef>
              <a:spcAft>
                <a:spcPts val="294"/>
              </a:spcAft>
            </a:pPr>
            <a:r>
              <a:rPr lang="en-US" sz="882">
                <a:solidFill>
                  <a:sysClr val="windowText" lastClr="000000"/>
                </a:solidFill>
                <a:latin typeface="Segoe UI" pitchFamily="34" charset="0"/>
                <a:cs typeface="Segoe UI" pitchFamily="34" charset="0"/>
              </a:rPr>
              <a:t>Software Center</a:t>
            </a:r>
          </a:p>
          <a:p>
            <a:pPr>
              <a:spcBef>
                <a:spcPts val="294"/>
              </a:spcBef>
              <a:spcAft>
                <a:spcPts val="294"/>
              </a:spcAft>
            </a:pPr>
            <a:r>
              <a:rPr lang="en-US" sz="882">
                <a:solidFill>
                  <a:sysClr val="windowText" lastClr="000000"/>
                </a:solidFill>
                <a:latin typeface="Segoe UI" pitchFamily="34" charset="0"/>
                <a:cs typeface="Segoe UI" pitchFamily="34" charset="0"/>
              </a:rPr>
              <a:t>Software Deployment</a:t>
            </a:r>
          </a:p>
          <a:p>
            <a:pPr>
              <a:spcBef>
                <a:spcPts val="294"/>
              </a:spcBef>
              <a:spcAft>
                <a:spcPts val="294"/>
              </a:spcAft>
            </a:pPr>
            <a:r>
              <a:rPr lang="en-US" sz="882">
                <a:solidFill>
                  <a:sysClr val="windowText" lastClr="000000"/>
                </a:solidFill>
                <a:latin typeface="Segoe UI" pitchFamily="34" charset="0"/>
                <a:cs typeface="Segoe UI" pitchFamily="34" charset="0"/>
              </a:rPr>
              <a:t>Software Inventory</a:t>
            </a:r>
          </a:p>
          <a:p>
            <a:pPr>
              <a:spcBef>
                <a:spcPts val="294"/>
              </a:spcBef>
              <a:spcAft>
                <a:spcPts val="294"/>
              </a:spcAft>
            </a:pPr>
            <a:r>
              <a:rPr lang="en-US" sz="882">
                <a:solidFill>
                  <a:sysClr val="windowText" lastClr="000000"/>
                </a:solidFill>
                <a:latin typeface="Segoe UI" pitchFamily="34" charset="0"/>
                <a:cs typeface="Segoe UI" pitchFamily="34" charset="0"/>
              </a:rPr>
              <a:t>Software Metering</a:t>
            </a:r>
          </a:p>
          <a:p>
            <a:pPr>
              <a:spcBef>
                <a:spcPts val="294"/>
              </a:spcBef>
              <a:spcAft>
                <a:spcPts val="294"/>
              </a:spcAft>
            </a:pPr>
            <a:r>
              <a:rPr lang="en-US" sz="882">
                <a:solidFill>
                  <a:sysClr val="windowText" lastClr="000000"/>
                </a:solidFill>
                <a:latin typeface="Segoe UI" pitchFamily="34" charset="0"/>
                <a:cs typeface="Segoe UI" pitchFamily="34" charset="0"/>
              </a:rPr>
              <a:t>Software Updates</a:t>
            </a:r>
          </a:p>
          <a:p>
            <a:pPr>
              <a:spcBef>
                <a:spcPts val="294"/>
              </a:spcBef>
              <a:spcAft>
                <a:spcPts val="294"/>
              </a:spcAft>
            </a:pPr>
            <a:r>
              <a:rPr lang="en-US" sz="882">
                <a:solidFill>
                  <a:sysClr val="windowText" lastClr="000000"/>
                </a:solidFill>
                <a:latin typeface="Segoe UI" pitchFamily="34" charset="0"/>
                <a:cs typeface="Segoe UI" pitchFamily="34" charset="0"/>
              </a:rPr>
              <a:t>User and Device Affinity</a:t>
            </a:r>
          </a:p>
          <a:p>
            <a:pPr>
              <a:spcBef>
                <a:spcPts val="294"/>
              </a:spcBef>
              <a:spcAft>
                <a:spcPts val="294"/>
              </a:spcAft>
            </a:pPr>
            <a:r>
              <a:rPr lang="en-US" sz="882">
                <a:solidFill>
                  <a:sysClr val="windowText" lastClr="000000"/>
                </a:solidFill>
                <a:latin typeface="Segoe UI" pitchFamily="34" charset="0"/>
                <a:cs typeface="Segoe UI" pitchFamily="34" charset="0"/>
              </a:rPr>
              <a:t>Windows Analytics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1AE9D52-0DAF-4BE7-8030-CDE0897E9CDF}"/>
              </a:ext>
            </a:extLst>
          </p:cNvPr>
          <p:cNvSpPr/>
          <p:nvPr/>
        </p:nvSpPr>
        <p:spPr>
          <a:xfrm>
            <a:off x="3955733" y="889564"/>
            <a:ext cx="2116559" cy="206867"/>
          </a:xfrm>
          <a:prstGeom prst="rect">
            <a:avLst/>
          </a:prstGeom>
          <a:solidFill>
            <a:srgbClr val="9698DC">
              <a:alpha val="3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5"/>
          </a:p>
        </p:txBody>
      </p:sp>
      <p:sp>
        <p:nvSpPr>
          <p:cNvPr id="20" name="Content">
            <a:extLst>
              <a:ext uri="{FF2B5EF4-FFF2-40B4-BE49-F238E27FC236}">
                <a16:creationId xmlns:a16="http://schemas.microsoft.com/office/drawing/2014/main" id="{0F8D8CA4-4AA4-4BD6-A295-59EDA8C86E0C}"/>
              </a:ext>
            </a:extLst>
          </p:cNvPr>
          <p:cNvSpPr txBox="1"/>
          <p:nvPr>
            <p:custDataLst>
              <p:custData r:id="rId1"/>
            </p:custDataLst>
          </p:nvPr>
        </p:nvSpPr>
        <p:spPr>
          <a:xfrm>
            <a:off x="6558519" y="2493924"/>
            <a:ext cx="1034356" cy="181036"/>
          </a:xfrm>
          <a:prstGeom prst="rect">
            <a:avLst/>
          </a:prstGeom>
          <a:noFill/>
        </p:spPr>
        <p:txBody>
          <a:bodyPr wrap="none" lIns="89642" tIns="17928" rIns="89642" bIns="26893" rtlCol="0" anchor="ctr" anchorCtr="0">
            <a:spAutoFit/>
          </a:bodyPr>
          <a:lstStyle/>
          <a:p>
            <a:r>
              <a:rPr lang="en-US" sz="882">
                <a:solidFill>
                  <a:srgbClr val="000000"/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Download mode:</a:t>
            </a:r>
          </a:p>
        </p:txBody>
      </p:sp>
      <p:sp>
        <p:nvSpPr>
          <p:cNvPr id="21" name="Content">
            <a:extLst>
              <a:ext uri="{FF2B5EF4-FFF2-40B4-BE49-F238E27FC236}">
                <a16:creationId xmlns:a16="http://schemas.microsoft.com/office/drawing/2014/main" id="{092176F9-DCB3-41D4-AA8C-912436AB2373}"/>
              </a:ext>
            </a:extLst>
          </p:cNvPr>
          <p:cNvSpPr txBox="1"/>
          <p:nvPr>
            <p:custDataLst>
              <p:custData r:id="rId2"/>
            </p:custDataLst>
          </p:nvPr>
        </p:nvSpPr>
        <p:spPr>
          <a:xfrm>
            <a:off x="6558519" y="3462660"/>
            <a:ext cx="3318112" cy="181001"/>
          </a:xfrm>
          <a:prstGeom prst="rect">
            <a:avLst/>
          </a:prstGeom>
          <a:noFill/>
        </p:spPr>
        <p:txBody>
          <a:bodyPr wrap="none" lIns="89642" tIns="17928" rIns="89642" bIns="26893" rtlCol="0" anchor="ctr" anchorCtr="0">
            <a:spAutoFit/>
          </a:bodyPr>
          <a:lstStyle/>
          <a:p>
            <a:r>
              <a:rPr lang="en-US" sz="882">
                <a:solidFill>
                  <a:srgbClr val="000000"/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Maximum cache age (days):? [default it to 0 and remove this??]</a:t>
            </a:r>
          </a:p>
        </p:txBody>
      </p:sp>
      <p:sp>
        <p:nvSpPr>
          <p:cNvPr id="22" name="Content">
            <a:extLst>
              <a:ext uri="{FF2B5EF4-FFF2-40B4-BE49-F238E27FC236}">
                <a16:creationId xmlns:a16="http://schemas.microsoft.com/office/drawing/2014/main" id="{5E34B366-1686-44DD-B914-72B548C4C843}"/>
              </a:ext>
            </a:extLst>
          </p:cNvPr>
          <p:cNvSpPr txBox="1"/>
          <p:nvPr>
            <p:custDataLst>
              <p:custData r:id="rId3"/>
            </p:custDataLst>
          </p:nvPr>
        </p:nvSpPr>
        <p:spPr>
          <a:xfrm>
            <a:off x="6558519" y="3008187"/>
            <a:ext cx="1903390" cy="181036"/>
          </a:xfrm>
          <a:prstGeom prst="rect">
            <a:avLst/>
          </a:prstGeom>
          <a:noFill/>
        </p:spPr>
        <p:txBody>
          <a:bodyPr wrap="none" lIns="89642" tIns="17928" rIns="89642" bIns="26893" rtlCol="0" anchor="ctr" anchorCtr="0">
            <a:spAutoFit/>
          </a:bodyPr>
          <a:lstStyle/>
          <a:p>
            <a:r>
              <a:rPr lang="en-US" sz="882">
                <a:solidFill>
                  <a:srgbClr val="000000"/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Maximum cache size (percentage):</a:t>
            </a:r>
          </a:p>
        </p:txBody>
      </p:sp>
      <p:grpSp>
        <p:nvGrpSpPr>
          <p:cNvPr id="23" name="NumericStepper">
            <a:extLst>
              <a:ext uri="{FF2B5EF4-FFF2-40B4-BE49-F238E27FC236}">
                <a16:creationId xmlns:a16="http://schemas.microsoft.com/office/drawing/2014/main" id="{D1CBF99A-890F-4EA7-B2CF-6C17F8BA670A}"/>
              </a:ext>
            </a:extLst>
          </p:cNvPr>
          <p:cNvGrpSpPr/>
          <p:nvPr/>
        </p:nvGrpSpPr>
        <p:grpSpPr>
          <a:xfrm>
            <a:off x="10844447" y="3465421"/>
            <a:ext cx="626523" cy="179226"/>
            <a:chOff x="4210050" y="3330449"/>
            <a:chExt cx="639086" cy="228600"/>
          </a:xfrm>
        </p:grpSpPr>
        <p:sp>
          <p:nvSpPr>
            <p:cNvPr id="24" name="Content">
              <a:extLst>
                <a:ext uri="{FF2B5EF4-FFF2-40B4-BE49-F238E27FC236}">
                  <a16:creationId xmlns:a16="http://schemas.microsoft.com/office/drawing/2014/main" id="{2FC9911B-62D5-4E32-AD19-3232E06ABFEB}"/>
                </a:ext>
              </a:extLst>
            </p:cNvPr>
            <p:cNvSpPr/>
            <p:nvPr/>
          </p:nvSpPr>
          <p:spPr>
            <a:xfrm>
              <a:off x="4210050" y="3330449"/>
              <a:ext cx="639086" cy="228600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FFFFFF">
                  <a:lumMod val="50000"/>
                </a:srgbClr>
              </a:solidFill>
            </a:ln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lIns="44821" rIns="179285" rtlCol="0" anchor="ctr"/>
            <a:lstStyle/>
            <a:p>
              <a:r>
                <a:rPr lang="en-US" sz="882"/>
                <a:t>0</a:t>
              </a:r>
            </a:p>
          </p:txBody>
        </p:sp>
        <p:sp>
          <p:nvSpPr>
            <p:cNvPr id="25" name="DownBox">
              <a:extLst>
                <a:ext uri="{FF2B5EF4-FFF2-40B4-BE49-F238E27FC236}">
                  <a16:creationId xmlns:a16="http://schemas.microsoft.com/office/drawing/2014/main" id="{030AF7DB-F53F-4149-AE30-4A29700D858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684544" y="3444749"/>
              <a:ext cx="164592" cy="114300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3175">
              <a:solidFill>
                <a:srgbClr val="000000">
                  <a:lumMod val="50000"/>
                  <a:lumOff val="50000"/>
                </a:srgbClr>
              </a:solidFill>
            </a:ln>
            <a:effectLst/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lIns="89642" tIns="47807" rIns="89642" bIns="47807" rtlCol="0" anchor="ctr"/>
            <a:lstStyle/>
            <a:p>
              <a:pPr algn="ctr"/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6" name="DownArrow">
              <a:extLst>
                <a:ext uri="{FF2B5EF4-FFF2-40B4-BE49-F238E27FC236}">
                  <a16:creationId xmlns:a16="http://schemas.microsoft.com/office/drawing/2014/main" id="{FD989680-3C83-4CA0-8AA4-8E23918E1DFA}"/>
                </a:ext>
              </a:extLst>
            </p:cNvPr>
            <p:cNvSpPr/>
            <p:nvPr/>
          </p:nvSpPr>
          <p:spPr>
            <a:xfrm rot="10800000">
              <a:off x="4726195" y="3476120"/>
              <a:ext cx="81306" cy="42414"/>
            </a:xfrm>
            <a:prstGeom prst="triangle">
              <a:avLst/>
            </a:prstGeom>
            <a:solidFill>
              <a:srgbClr val="FFFFFF">
                <a:lumMod val="75000"/>
              </a:srgbClr>
            </a:solidFill>
            <a:ln>
              <a:noFill/>
            </a:ln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rtlCol="0" anchor="ctr"/>
            <a:lstStyle/>
            <a:p>
              <a:pPr algn="ctr"/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7" name="UpBox">
              <a:extLst>
                <a:ext uri="{FF2B5EF4-FFF2-40B4-BE49-F238E27FC236}">
                  <a16:creationId xmlns:a16="http://schemas.microsoft.com/office/drawing/2014/main" id="{D5E6450F-3076-44E2-9929-B4C953CAB22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684552" y="3330449"/>
              <a:ext cx="164584" cy="114300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3175">
              <a:solidFill>
                <a:srgbClr val="000000">
                  <a:lumMod val="50000"/>
                  <a:lumOff val="50000"/>
                </a:srgbClr>
              </a:solidFill>
            </a:ln>
            <a:effectLst/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lIns="89642" tIns="47807" rIns="89642" bIns="47807" rtlCol="0" anchor="ctr"/>
            <a:lstStyle/>
            <a:p>
              <a:pPr algn="ctr"/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8" name="UpArrow">
              <a:extLst>
                <a:ext uri="{FF2B5EF4-FFF2-40B4-BE49-F238E27FC236}">
                  <a16:creationId xmlns:a16="http://schemas.microsoft.com/office/drawing/2014/main" id="{D3D232FA-D7A5-4254-8FDE-BA98A990B0A9}"/>
                </a:ext>
              </a:extLst>
            </p:cNvPr>
            <p:cNvSpPr/>
            <p:nvPr/>
          </p:nvSpPr>
          <p:spPr>
            <a:xfrm>
              <a:off x="4726187" y="3366392"/>
              <a:ext cx="81306" cy="42414"/>
            </a:xfrm>
            <a:prstGeom prst="triangle">
              <a:avLst/>
            </a:prstGeom>
            <a:solidFill>
              <a:srgbClr val="FFFFFF">
                <a:lumMod val="75000"/>
              </a:srgbClr>
            </a:solidFill>
            <a:ln>
              <a:noFill/>
            </a:ln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rtlCol="0" anchor="ctr"/>
            <a:lstStyle/>
            <a:p>
              <a:pPr algn="ctr"/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9" name="NumericStepper">
            <a:extLst>
              <a:ext uri="{FF2B5EF4-FFF2-40B4-BE49-F238E27FC236}">
                <a16:creationId xmlns:a16="http://schemas.microsoft.com/office/drawing/2014/main" id="{1A39D03B-3A61-43E0-98AC-7B6D1D09B8CF}"/>
              </a:ext>
            </a:extLst>
          </p:cNvPr>
          <p:cNvGrpSpPr/>
          <p:nvPr/>
        </p:nvGrpSpPr>
        <p:grpSpPr>
          <a:xfrm>
            <a:off x="10844447" y="3008187"/>
            <a:ext cx="626523" cy="179226"/>
            <a:chOff x="4210050" y="3330449"/>
            <a:chExt cx="639086" cy="228600"/>
          </a:xfrm>
        </p:grpSpPr>
        <p:sp>
          <p:nvSpPr>
            <p:cNvPr id="30" name="Content">
              <a:extLst>
                <a:ext uri="{FF2B5EF4-FFF2-40B4-BE49-F238E27FC236}">
                  <a16:creationId xmlns:a16="http://schemas.microsoft.com/office/drawing/2014/main" id="{C599DFE8-BD79-4E14-A000-84D46EFA0A5F}"/>
                </a:ext>
              </a:extLst>
            </p:cNvPr>
            <p:cNvSpPr/>
            <p:nvPr/>
          </p:nvSpPr>
          <p:spPr>
            <a:xfrm>
              <a:off x="4210050" y="3330449"/>
              <a:ext cx="639086" cy="228600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FFFFFF">
                  <a:lumMod val="50000"/>
                </a:srgbClr>
              </a:solidFill>
            </a:ln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lIns="44821" rIns="179285" rtlCol="0" anchor="ctr"/>
            <a:lstStyle/>
            <a:p>
              <a:r>
                <a:rPr lang="en-US" sz="882"/>
                <a:t>20</a:t>
              </a:r>
            </a:p>
          </p:txBody>
        </p:sp>
        <p:sp>
          <p:nvSpPr>
            <p:cNvPr id="31" name="DownBox">
              <a:extLst>
                <a:ext uri="{FF2B5EF4-FFF2-40B4-BE49-F238E27FC236}">
                  <a16:creationId xmlns:a16="http://schemas.microsoft.com/office/drawing/2014/main" id="{A06D4E62-2D09-4268-BB0E-E0342569BEA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684544" y="3444749"/>
              <a:ext cx="164592" cy="114300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3175">
              <a:solidFill>
                <a:srgbClr val="000000">
                  <a:lumMod val="50000"/>
                  <a:lumOff val="50000"/>
                </a:srgbClr>
              </a:solidFill>
            </a:ln>
            <a:effectLst/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lIns="89642" tIns="47807" rIns="89642" bIns="47807" rtlCol="0" anchor="ctr"/>
            <a:lstStyle/>
            <a:p>
              <a:pPr algn="ctr"/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2" name="DownArrow">
              <a:extLst>
                <a:ext uri="{FF2B5EF4-FFF2-40B4-BE49-F238E27FC236}">
                  <a16:creationId xmlns:a16="http://schemas.microsoft.com/office/drawing/2014/main" id="{697CAC90-9FDD-4AF8-91C6-2E3155DCDE06}"/>
                </a:ext>
              </a:extLst>
            </p:cNvPr>
            <p:cNvSpPr/>
            <p:nvPr/>
          </p:nvSpPr>
          <p:spPr>
            <a:xfrm rot="10800000">
              <a:off x="4726195" y="3476120"/>
              <a:ext cx="81306" cy="42414"/>
            </a:xfrm>
            <a:prstGeom prst="triangle">
              <a:avLst/>
            </a:prstGeom>
            <a:solidFill>
              <a:srgbClr val="FFFFFF">
                <a:lumMod val="75000"/>
              </a:srgbClr>
            </a:solidFill>
            <a:ln>
              <a:noFill/>
            </a:ln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rtlCol="0" anchor="ctr"/>
            <a:lstStyle/>
            <a:p>
              <a:pPr algn="ctr"/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3" name="UpBox">
              <a:extLst>
                <a:ext uri="{FF2B5EF4-FFF2-40B4-BE49-F238E27FC236}">
                  <a16:creationId xmlns:a16="http://schemas.microsoft.com/office/drawing/2014/main" id="{8631DE4B-7605-4E8D-AF89-DCA22B5718A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684552" y="3330449"/>
              <a:ext cx="164584" cy="114300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3175">
              <a:solidFill>
                <a:srgbClr val="000000">
                  <a:lumMod val="50000"/>
                  <a:lumOff val="50000"/>
                </a:srgbClr>
              </a:solidFill>
            </a:ln>
            <a:effectLst/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lIns="89642" tIns="47807" rIns="89642" bIns="47807" rtlCol="0" anchor="ctr"/>
            <a:lstStyle/>
            <a:p>
              <a:pPr algn="ctr"/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4" name="UpArrow">
              <a:extLst>
                <a:ext uri="{FF2B5EF4-FFF2-40B4-BE49-F238E27FC236}">
                  <a16:creationId xmlns:a16="http://schemas.microsoft.com/office/drawing/2014/main" id="{F06A4F60-186D-4BB7-9812-323B9EE03686}"/>
                </a:ext>
              </a:extLst>
            </p:cNvPr>
            <p:cNvSpPr/>
            <p:nvPr/>
          </p:nvSpPr>
          <p:spPr>
            <a:xfrm>
              <a:off x="4726187" y="3366392"/>
              <a:ext cx="81306" cy="42414"/>
            </a:xfrm>
            <a:prstGeom prst="triangle">
              <a:avLst/>
            </a:prstGeom>
            <a:solidFill>
              <a:srgbClr val="FFFFFF">
                <a:lumMod val="75000"/>
              </a:srgbClr>
            </a:solidFill>
            <a:ln>
              <a:noFill/>
            </a:ln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rtlCol="0" anchor="ctr"/>
            <a:lstStyle/>
            <a:p>
              <a:pPr algn="ctr"/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</p:grpSp>
      <p:sp>
        <p:nvSpPr>
          <p:cNvPr id="35" name="Content">
            <a:extLst>
              <a:ext uri="{FF2B5EF4-FFF2-40B4-BE49-F238E27FC236}">
                <a16:creationId xmlns:a16="http://schemas.microsoft.com/office/drawing/2014/main" id="{99B2FFE2-1E53-4129-B35A-7152011C3698}"/>
              </a:ext>
            </a:extLst>
          </p:cNvPr>
          <p:cNvSpPr txBox="1"/>
          <p:nvPr>
            <p:custDataLst>
              <p:custData r:id="rId4"/>
            </p:custDataLst>
          </p:nvPr>
        </p:nvSpPr>
        <p:spPr>
          <a:xfrm>
            <a:off x="6558519" y="3230813"/>
            <a:ext cx="2591703" cy="181036"/>
          </a:xfrm>
          <a:prstGeom prst="rect">
            <a:avLst/>
          </a:prstGeom>
          <a:noFill/>
        </p:spPr>
        <p:txBody>
          <a:bodyPr wrap="none" lIns="89642" tIns="17928" rIns="89642" bIns="26893" rtlCol="0" anchor="ctr" anchorCtr="0">
            <a:spAutoFit/>
          </a:bodyPr>
          <a:lstStyle/>
          <a:p>
            <a:r>
              <a:rPr lang="en-US" sz="882">
                <a:solidFill>
                  <a:srgbClr val="000000"/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Maximum cache size (GB, overrides percentage):</a:t>
            </a:r>
          </a:p>
        </p:txBody>
      </p:sp>
      <p:grpSp>
        <p:nvGrpSpPr>
          <p:cNvPr id="36" name="NumericStepper">
            <a:extLst>
              <a:ext uri="{FF2B5EF4-FFF2-40B4-BE49-F238E27FC236}">
                <a16:creationId xmlns:a16="http://schemas.microsoft.com/office/drawing/2014/main" id="{720C6E7D-E66F-499C-8062-5C37ABEE23DA}"/>
              </a:ext>
            </a:extLst>
          </p:cNvPr>
          <p:cNvGrpSpPr/>
          <p:nvPr/>
        </p:nvGrpSpPr>
        <p:grpSpPr>
          <a:xfrm>
            <a:off x="10844447" y="3231718"/>
            <a:ext cx="626523" cy="179226"/>
            <a:chOff x="4210050" y="3330449"/>
            <a:chExt cx="639086" cy="228600"/>
          </a:xfrm>
        </p:grpSpPr>
        <p:sp>
          <p:nvSpPr>
            <p:cNvPr id="37" name="Content">
              <a:extLst>
                <a:ext uri="{FF2B5EF4-FFF2-40B4-BE49-F238E27FC236}">
                  <a16:creationId xmlns:a16="http://schemas.microsoft.com/office/drawing/2014/main" id="{345588E0-C785-4E2C-BBDA-74A749409B28}"/>
                </a:ext>
              </a:extLst>
            </p:cNvPr>
            <p:cNvSpPr/>
            <p:nvPr/>
          </p:nvSpPr>
          <p:spPr>
            <a:xfrm>
              <a:off x="4210050" y="3330449"/>
              <a:ext cx="639086" cy="228600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FFFFFF">
                  <a:lumMod val="50000"/>
                </a:srgbClr>
              </a:solidFill>
            </a:ln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lIns="44821" rIns="179285" rtlCol="0" anchor="ctr"/>
            <a:lstStyle/>
            <a:p>
              <a:r>
                <a:rPr lang="en-US" sz="882"/>
                <a:t>10 </a:t>
              </a:r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8" name="DownBox">
              <a:extLst>
                <a:ext uri="{FF2B5EF4-FFF2-40B4-BE49-F238E27FC236}">
                  <a16:creationId xmlns:a16="http://schemas.microsoft.com/office/drawing/2014/main" id="{86197E99-CB80-45BB-9BEC-E7EFEAAA8CA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684544" y="3444749"/>
              <a:ext cx="164592" cy="114300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3175">
              <a:solidFill>
                <a:srgbClr val="000000">
                  <a:lumMod val="50000"/>
                  <a:lumOff val="50000"/>
                </a:srgbClr>
              </a:solidFill>
            </a:ln>
            <a:effectLst/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lIns="89642" tIns="47807" rIns="89642" bIns="47807" rtlCol="0" anchor="ctr"/>
            <a:lstStyle/>
            <a:p>
              <a:pPr algn="ctr"/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9" name="DownArrow">
              <a:extLst>
                <a:ext uri="{FF2B5EF4-FFF2-40B4-BE49-F238E27FC236}">
                  <a16:creationId xmlns:a16="http://schemas.microsoft.com/office/drawing/2014/main" id="{74A7E996-00BA-4D84-8D86-A11BA0DC6AB6}"/>
                </a:ext>
              </a:extLst>
            </p:cNvPr>
            <p:cNvSpPr/>
            <p:nvPr/>
          </p:nvSpPr>
          <p:spPr>
            <a:xfrm rot="10800000">
              <a:off x="4726195" y="3476120"/>
              <a:ext cx="81306" cy="42414"/>
            </a:xfrm>
            <a:prstGeom prst="triangle">
              <a:avLst/>
            </a:prstGeom>
            <a:solidFill>
              <a:srgbClr val="FFFFFF">
                <a:lumMod val="75000"/>
              </a:srgbClr>
            </a:solidFill>
            <a:ln>
              <a:noFill/>
            </a:ln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rtlCol="0" anchor="ctr"/>
            <a:lstStyle/>
            <a:p>
              <a:pPr algn="ctr"/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0" name="UpBox">
              <a:extLst>
                <a:ext uri="{FF2B5EF4-FFF2-40B4-BE49-F238E27FC236}">
                  <a16:creationId xmlns:a16="http://schemas.microsoft.com/office/drawing/2014/main" id="{5C36BD90-976C-4C6C-9E08-28A779D5AED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684552" y="3330449"/>
              <a:ext cx="164584" cy="114300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3175">
              <a:solidFill>
                <a:srgbClr val="000000">
                  <a:lumMod val="50000"/>
                  <a:lumOff val="50000"/>
                </a:srgbClr>
              </a:solidFill>
            </a:ln>
            <a:effectLst/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lIns="89642" tIns="47807" rIns="89642" bIns="47807" rtlCol="0" anchor="ctr"/>
            <a:lstStyle/>
            <a:p>
              <a:pPr algn="ctr"/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1" name="UpArrow">
              <a:extLst>
                <a:ext uri="{FF2B5EF4-FFF2-40B4-BE49-F238E27FC236}">
                  <a16:creationId xmlns:a16="http://schemas.microsoft.com/office/drawing/2014/main" id="{45B54D0C-34B6-47E7-AA87-EA589986378A}"/>
                </a:ext>
              </a:extLst>
            </p:cNvPr>
            <p:cNvSpPr/>
            <p:nvPr/>
          </p:nvSpPr>
          <p:spPr>
            <a:xfrm>
              <a:off x="4726187" y="3366392"/>
              <a:ext cx="81306" cy="42414"/>
            </a:xfrm>
            <a:prstGeom prst="triangle">
              <a:avLst/>
            </a:prstGeom>
            <a:solidFill>
              <a:srgbClr val="FFFFFF">
                <a:lumMod val="75000"/>
              </a:srgbClr>
            </a:solidFill>
            <a:ln>
              <a:noFill/>
            </a:ln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rtlCol="0" anchor="ctr"/>
            <a:lstStyle/>
            <a:p>
              <a:pPr algn="ctr"/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</p:grpSp>
      <p:sp>
        <p:nvSpPr>
          <p:cNvPr id="42" name="Content">
            <a:extLst>
              <a:ext uri="{FF2B5EF4-FFF2-40B4-BE49-F238E27FC236}">
                <a16:creationId xmlns:a16="http://schemas.microsoft.com/office/drawing/2014/main" id="{70DB0B00-2D6E-404C-81CB-1181E633B078}"/>
              </a:ext>
            </a:extLst>
          </p:cNvPr>
          <p:cNvSpPr txBox="1"/>
          <p:nvPr>
            <p:custDataLst>
              <p:custData r:id="rId5"/>
            </p:custDataLst>
          </p:nvPr>
        </p:nvSpPr>
        <p:spPr>
          <a:xfrm>
            <a:off x="6559604" y="3713104"/>
            <a:ext cx="1805958" cy="181036"/>
          </a:xfrm>
          <a:prstGeom prst="rect">
            <a:avLst/>
          </a:prstGeom>
          <a:noFill/>
        </p:spPr>
        <p:txBody>
          <a:bodyPr wrap="none" lIns="89642" tIns="17928" rIns="89642" bIns="26893" rtlCol="0" anchor="ctr" anchorCtr="0">
            <a:spAutoFit/>
          </a:bodyPr>
          <a:lstStyle/>
          <a:p>
            <a:r>
              <a:rPr lang="en-US" sz="882">
                <a:solidFill>
                  <a:srgbClr val="000000"/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Minimum file size to cache (MB):</a:t>
            </a:r>
          </a:p>
        </p:txBody>
      </p:sp>
      <p:grpSp>
        <p:nvGrpSpPr>
          <p:cNvPr id="43" name="NumericStepper">
            <a:extLst>
              <a:ext uri="{FF2B5EF4-FFF2-40B4-BE49-F238E27FC236}">
                <a16:creationId xmlns:a16="http://schemas.microsoft.com/office/drawing/2014/main" id="{B6BAECFA-B05E-41BE-8A97-B5BDB6F2CB7E}"/>
              </a:ext>
            </a:extLst>
          </p:cNvPr>
          <p:cNvGrpSpPr/>
          <p:nvPr/>
        </p:nvGrpSpPr>
        <p:grpSpPr>
          <a:xfrm>
            <a:off x="10845532" y="3714009"/>
            <a:ext cx="626523" cy="179226"/>
            <a:chOff x="4210050" y="3330449"/>
            <a:chExt cx="639086" cy="228600"/>
          </a:xfrm>
        </p:grpSpPr>
        <p:sp>
          <p:nvSpPr>
            <p:cNvPr id="44" name="Content">
              <a:extLst>
                <a:ext uri="{FF2B5EF4-FFF2-40B4-BE49-F238E27FC236}">
                  <a16:creationId xmlns:a16="http://schemas.microsoft.com/office/drawing/2014/main" id="{5DB36A35-701E-4258-BB4D-0F77E4D22986}"/>
                </a:ext>
              </a:extLst>
            </p:cNvPr>
            <p:cNvSpPr/>
            <p:nvPr/>
          </p:nvSpPr>
          <p:spPr>
            <a:xfrm>
              <a:off x="4210050" y="3330449"/>
              <a:ext cx="639086" cy="228600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FFFFFF">
                  <a:lumMod val="50000"/>
                </a:srgbClr>
              </a:solidFill>
            </a:ln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lIns="44821" rIns="179285" rtlCol="0" anchor="ctr"/>
            <a:lstStyle/>
            <a:p>
              <a:r>
                <a:rPr lang="en-US" sz="882"/>
                <a:t>10 </a:t>
              </a:r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5" name="DownBox">
              <a:extLst>
                <a:ext uri="{FF2B5EF4-FFF2-40B4-BE49-F238E27FC236}">
                  <a16:creationId xmlns:a16="http://schemas.microsoft.com/office/drawing/2014/main" id="{1E61BA6E-C439-47D6-A135-095F1CB60D7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684544" y="3444749"/>
              <a:ext cx="164592" cy="114300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3175">
              <a:solidFill>
                <a:srgbClr val="000000">
                  <a:lumMod val="50000"/>
                  <a:lumOff val="50000"/>
                </a:srgbClr>
              </a:solidFill>
            </a:ln>
            <a:effectLst/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lIns="89642" tIns="47807" rIns="89642" bIns="47807" rtlCol="0" anchor="ctr"/>
            <a:lstStyle/>
            <a:p>
              <a:pPr algn="ctr"/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6" name="DownArrow">
              <a:extLst>
                <a:ext uri="{FF2B5EF4-FFF2-40B4-BE49-F238E27FC236}">
                  <a16:creationId xmlns:a16="http://schemas.microsoft.com/office/drawing/2014/main" id="{7AEB1773-2497-4113-9550-A30FA2650277}"/>
                </a:ext>
              </a:extLst>
            </p:cNvPr>
            <p:cNvSpPr/>
            <p:nvPr/>
          </p:nvSpPr>
          <p:spPr>
            <a:xfrm rot="10800000">
              <a:off x="4726195" y="3476120"/>
              <a:ext cx="81306" cy="42414"/>
            </a:xfrm>
            <a:prstGeom prst="triangle">
              <a:avLst/>
            </a:prstGeom>
            <a:solidFill>
              <a:srgbClr val="FFFFFF">
                <a:lumMod val="75000"/>
              </a:srgbClr>
            </a:solidFill>
            <a:ln>
              <a:noFill/>
            </a:ln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rtlCol="0" anchor="ctr"/>
            <a:lstStyle/>
            <a:p>
              <a:pPr algn="ctr"/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7" name="UpBox">
              <a:extLst>
                <a:ext uri="{FF2B5EF4-FFF2-40B4-BE49-F238E27FC236}">
                  <a16:creationId xmlns:a16="http://schemas.microsoft.com/office/drawing/2014/main" id="{DDAB5FFB-8672-4DC2-8368-B4599467DEB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684552" y="3330449"/>
              <a:ext cx="164584" cy="114300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3175">
              <a:solidFill>
                <a:srgbClr val="000000">
                  <a:lumMod val="50000"/>
                  <a:lumOff val="50000"/>
                </a:srgbClr>
              </a:solidFill>
            </a:ln>
            <a:effectLst/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lIns="89642" tIns="47807" rIns="89642" bIns="47807" rtlCol="0" anchor="ctr"/>
            <a:lstStyle/>
            <a:p>
              <a:pPr algn="ctr"/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8" name="UpArrow">
              <a:extLst>
                <a:ext uri="{FF2B5EF4-FFF2-40B4-BE49-F238E27FC236}">
                  <a16:creationId xmlns:a16="http://schemas.microsoft.com/office/drawing/2014/main" id="{BA90ABB1-2C91-4E8F-99F7-2975C65744CB}"/>
                </a:ext>
              </a:extLst>
            </p:cNvPr>
            <p:cNvSpPr/>
            <p:nvPr/>
          </p:nvSpPr>
          <p:spPr>
            <a:xfrm>
              <a:off x="4726187" y="3366392"/>
              <a:ext cx="81306" cy="42414"/>
            </a:xfrm>
            <a:prstGeom prst="triangle">
              <a:avLst/>
            </a:prstGeom>
            <a:solidFill>
              <a:srgbClr val="FFFFFF">
                <a:lumMod val="75000"/>
              </a:srgbClr>
            </a:solidFill>
            <a:ln>
              <a:noFill/>
            </a:ln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rtlCol="0" anchor="ctr"/>
            <a:lstStyle/>
            <a:p>
              <a:pPr algn="ctr"/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</p:grpSp>
      <p:sp>
        <p:nvSpPr>
          <p:cNvPr id="49" name="Content">
            <a:extLst>
              <a:ext uri="{FF2B5EF4-FFF2-40B4-BE49-F238E27FC236}">
                <a16:creationId xmlns:a16="http://schemas.microsoft.com/office/drawing/2014/main" id="{72FB6273-0ECC-4838-8F03-26D55C5161F1}"/>
              </a:ext>
            </a:extLst>
          </p:cNvPr>
          <p:cNvSpPr txBox="1"/>
          <p:nvPr>
            <p:custDataLst>
              <p:custData r:id="rId6"/>
            </p:custDataLst>
          </p:nvPr>
        </p:nvSpPr>
        <p:spPr>
          <a:xfrm>
            <a:off x="6559604" y="3949012"/>
            <a:ext cx="2091970" cy="181036"/>
          </a:xfrm>
          <a:prstGeom prst="rect">
            <a:avLst/>
          </a:prstGeom>
          <a:noFill/>
        </p:spPr>
        <p:txBody>
          <a:bodyPr wrap="none" lIns="89642" tIns="17928" rIns="89642" bIns="26893" rtlCol="0" anchor="ctr" anchorCtr="0">
            <a:spAutoFit/>
          </a:bodyPr>
          <a:lstStyle/>
          <a:p>
            <a:r>
              <a:rPr lang="en-US" sz="882">
                <a:solidFill>
                  <a:srgbClr val="000000"/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Minimum background speed (KB/sec):</a:t>
            </a:r>
          </a:p>
        </p:txBody>
      </p:sp>
      <p:grpSp>
        <p:nvGrpSpPr>
          <p:cNvPr id="50" name="NumericStepper">
            <a:extLst>
              <a:ext uri="{FF2B5EF4-FFF2-40B4-BE49-F238E27FC236}">
                <a16:creationId xmlns:a16="http://schemas.microsoft.com/office/drawing/2014/main" id="{96082EE5-83B3-4F0B-900F-96059F2F6F90}"/>
              </a:ext>
            </a:extLst>
          </p:cNvPr>
          <p:cNvGrpSpPr/>
          <p:nvPr/>
        </p:nvGrpSpPr>
        <p:grpSpPr>
          <a:xfrm>
            <a:off x="10845532" y="3949917"/>
            <a:ext cx="626523" cy="179226"/>
            <a:chOff x="4210050" y="3330449"/>
            <a:chExt cx="639086" cy="228600"/>
          </a:xfrm>
        </p:grpSpPr>
        <p:sp>
          <p:nvSpPr>
            <p:cNvPr id="51" name="Content">
              <a:extLst>
                <a:ext uri="{FF2B5EF4-FFF2-40B4-BE49-F238E27FC236}">
                  <a16:creationId xmlns:a16="http://schemas.microsoft.com/office/drawing/2014/main" id="{C3908BB6-DC12-4BB8-8570-45CBFDE6ABB0}"/>
                </a:ext>
              </a:extLst>
            </p:cNvPr>
            <p:cNvSpPr/>
            <p:nvPr/>
          </p:nvSpPr>
          <p:spPr>
            <a:xfrm>
              <a:off x="4210050" y="3330449"/>
              <a:ext cx="639086" cy="228600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FFFFFF">
                  <a:lumMod val="50000"/>
                </a:srgbClr>
              </a:solidFill>
            </a:ln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lIns="44821" rIns="179285" rtlCol="0" anchor="ctr"/>
            <a:lstStyle/>
            <a:p>
              <a:r>
                <a:rPr lang="en-US" sz="882"/>
                <a:t>500 </a:t>
              </a:r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2" name="DownBox">
              <a:extLst>
                <a:ext uri="{FF2B5EF4-FFF2-40B4-BE49-F238E27FC236}">
                  <a16:creationId xmlns:a16="http://schemas.microsoft.com/office/drawing/2014/main" id="{0182D577-EEBE-4161-93E6-258A0BF9253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684544" y="3444749"/>
              <a:ext cx="164592" cy="114300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3175">
              <a:solidFill>
                <a:srgbClr val="000000">
                  <a:lumMod val="50000"/>
                  <a:lumOff val="50000"/>
                </a:srgbClr>
              </a:solidFill>
            </a:ln>
            <a:effectLst/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lIns="89642" tIns="47807" rIns="89642" bIns="47807" rtlCol="0" anchor="ctr"/>
            <a:lstStyle/>
            <a:p>
              <a:pPr algn="ctr"/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3" name="DownArrow">
              <a:extLst>
                <a:ext uri="{FF2B5EF4-FFF2-40B4-BE49-F238E27FC236}">
                  <a16:creationId xmlns:a16="http://schemas.microsoft.com/office/drawing/2014/main" id="{E590A4E7-6D4E-4C7E-883A-3889BEC14C63}"/>
                </a:ext>
              </a:extLst>
            </p:cNvPr>
            <p:cNvSpPr/>
            <p:nvPr/>
          </p:nvSpPr>
          <p:spPr>
            <a:xfrm rot="10800000">
              <a:off x="4726195" y="3476120"/>
              <a:ext cx="81306" cy="42414"/>
            </a:xfrm>
            <a:prstGeom prst="triangle">
              <a:avLst/>
            </a:prstGeom>
            <a:solidFill>
              <a:srgbClr val="FFFFFF">
                <a:lumMod val="75000"/>
              </a:srgbClr>
            </a:solidFill>
            <a:ln>
              <a:noFill/>
            </a:ln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rtlCol="0" anchor="ctr"/>
            <a:lstStyle/>
            <a:p>
              <a:pPr algn="ctr"/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4" name="UpBox">
              <a:extLst>
                <a:ext uri="{FF2B5EF4-FFF2-40B4-BE49-F238E27FC236}">
                  <a16:creationId xmlns:a16="http://schemas.microsoft.com/office/drawing/2014/main" id="{353593EF-FB14-4BB7-A266-4684D6B2FD7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684552" y="3330449"/>
              <a:ext cx="164584" cy="114300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3175">
              <a:solidFill>
                <a:srgbClr val="000000">
                  <a:lumMod val="50000"/>
                  <a:lumOff val="50000"/>
                </a:srgbClr>
              </a:solidFill>
            </a:ln>
            <a:effectLst/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lIns="89642" tIns="47807" rIns="89642" bIns="47807" rtlCol="0" anchor="ctr"/>
            <a:lstStyle/>
            <a:p>
              <a:pPr algn="ctr"/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5" name="UpArrow">
              <a:extLst>
                <a:ext uri="{FF2B5EF4-FFF2-40B4-BE49-F238E27FC236}">
                  <a16:creationId xmlns:a16="http://schemas.microsoft.com/office/drawing/2014/main" id="{36D30C49-906D-42AE-A284-0E28E438927F}"/>
                </a:ext>
              </a:extLst>
            </p:cNvPr>
            <p:cNvSpPr/>
            <p:nvPr/>
          </p:nvSpPr>
          <p:spPr>
            <a:xfrm>
              <a:off x="4726187" y="3366392"/>
              <a:ext cx="81306" cy="42414"/>
            </a:xfrm>
            <a:prstGeom prst="triangle">
              <a:avLst/>
            </a:prstGeom>
            <a:solidFill>
              <a:srgbClr val="FFFFFF">
                <a:lumMod val="75000"/>
              </a:srgbClr>
            </a:solidFill>
            <a:ln>
              <a:noFill/>
            </a:ln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rtlCol="0" anchor="ctr"/>
            <a:lstStyle/>
            <a:p>
              <a:pPr algn="ctr"/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</p:grpSp>
      <p:sp>
        <p:nvSpPr>
          <p:cNvPr id="56" name="Content">
            <a:extLst>
              <a:ext uri="{FF2B5EF4-FFF2-40B4-BE49-F238E27FC236}">
                <a16:creationId xmlns:a16="http://schemas.microsoft.com/office/drawing/2014/main" id="{82C76473-34D8-43AE-BB37-8114C7285D03}"/>
              </a:ext>
            </a:extLst>
          </p:cNvPr>
          <p:cNvSpPr txBox="1"/>
          <p:nvPr>
            <p:custDataLst>
              <p:custData r:id="rId7"/>
            </p:custDataLst>
          </p:nvPr>
        </p:nvSpPr>
        <p:spPr>
          <a:xfrm>
            <a:off x="6558519" y="4180267"/>
            <a:ext cx="2239690" cy="181036"/>
          </a:xfrm>
          <a:prstGeom prst="rect">
            <a:avLst/>
          </a:prstGeom>
          <a:noFill/>
        </p:spPr>
        <p:txBody>
          <a:bodyPr wrap="none" lIns="89642" tIns="17928" rIns="89642" bIns="26893" rtlCol="0" anchor="ctr" anchorCtr="0">
            <a:spAutoFit/>
          </a:bodyPr>
          <a:lstStyle/>
          <a:p>
            <a:r>
              <a:rPr lang="en-US" sz="882">
                <a:solidFill>
                  <a:srgbClr val="000000"/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Maximum download bandwidth (KB/sec):</a:t>
            </a:r>
          </a:p>
        </p:txBody>
      </p:sp>
      <p:grpSp>
        <p:nvGrpSpPr>
          <p:cNvPr id="57" name="NumericStepper">
            <a:extLst>
              <a:ext uri="{FF2B5EF4-FFF2-40B4-BE49-F238E27FC236}">
                <a16:creationId xmlns:a16="http://schemas.microsoft.com/office/drawing/2014/main" id="{EA902AF9-D748-4A1F-8C40-E4E8D7F9579C}"/>
              </a:ext>
            </a:extLst>
          </p:cNvPr>
          <p:cNvGrpSpPr/>
          <p:nvPr/>
        </p:nvGrpSpPr>
        <p:grpSpPr>
          <a:xfrm>
            <a:off x="10844447" y="4180267"/>
            <a:ext cx="626523" cy="179226"/>
            <a:chOff x="4210050" y="3330449"/>
            <a:chExt cx="639086" cy="228600"/>
          </a:xfrm>
        </p:grpSpPr>
        <p:sp>
          <p:nvSpPr>
            <p:cNvPr id="58" name="Content">
              <a:extLst>
                <a:ext uri="{FF2B5EF4-FFF2-40B4-BE49-F238E27FC236}">
                  <a16:creationId xmlns:a16="http://schemas.microsoft.com/office/drawing/2014/main" id="{ED9F8B0E-E563-4F23-9998-F8421C86A406}"/>
                </a:ext>
              </a:extLst>
            </p:cNvPr>
            <p:cNvSpPr/>
            <p:nvPr/>
          </p:nvSpPr>
          <p:spPr>
            <a:xfrm>
              <a:off x="4210050" y="3330449"/>
              <a:ext cx="639086" cy="228600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FFFFFF">
                  <a:lumMod val="50000"/>
                </a:srgbClr>
              </a:solidFill>
            </a:ln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lIns="44821" rIns="179285" rtlCol="0" anchor="ctr"/>
            <a:lstStyle/>
            <a:p>
              <a:r>
                <a:rPr lang="en-US" sz="882"/>
                <a:t>0</a:t>
              </a:r>
            </a:p>
          </p:txBody>
        </p:sp>
        <p:sp>
          <p:nvSpPr>
            <p:cNvPr id="59" name="DownBox">
              <a:extLst>
                <a:ext uri="{FF2B5EF4-FFF2-40B4-BE49-F238E27FC236}">
                  <a16:creationId xmlns:a16="http://schemas.microsoft.com/office/drawing/2014/main" id="{B04AA94B-369D-426F-8962-E4EC29F8A2B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684544" y="3444749"/>
              <a:ext cx="164592" cy="114300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3175">
              <a:solidFill>
                <a:srgbClr val="000000">
                  <a:lumMod val="50000"/>
                  <a:lumOff val="50000"/>
                </a:srgbClr>
              </a:solidFill>
            </a:ln>
            <a:effectLst/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lIns="89642" tIns="47807" rIns="89642" bIns="47807" rtlCol="0" anchor="ctr"/>
            <a:lstStyle/>
            <a:p>
              <a:pPr algn="ctr"/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60" name="DownArrow">
              <a:extLst>
                <a:ext uri="{FF2B5EF4-FFF2-40B4-BE49-F238E27FC236}">
                  <a16:creationId xmlns:a16="http://schemas.microsoft.com/office/drawing/2014/main" id="{D9EE0B8C-21AA-4914-8CE4-D3B2DE09F601}"/>
                </a:ext>
              </a:extLst>
            </p:cNvPr>
            <p:cNvSpPr/>
            <p:nvPr/>
          </p:nvSpPr>
          <p:spPr>
            <a:xfrm rot="10800000">
              <a:off x="4726195" y="3476120"/>
              <a:ext cx="81306" cy="42414"/>
            </a:xfrm>
            <a:prstGeom prst="triangle">
              <a:avLst/>
            </a:prstGeom>
            <a:solidFill>
              <a:srgbClr val="FFFFFF">
                <a:lumMod val="75000"/>
              </a:srgbClr>
            </a:solidFill>
            <a:ln>
              <a:noFill/>
            </a:ln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rtlCol="0" anchor="ctr"/>
            <a:lstStyle/>
            <a:p>
              <a:pPr algn="ctr"/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61" name="UpBox">
              <a:extLst>
                <a:ext uri="{FF2B5EF4-FFF2-40B4-BE49-F238E27FC236}">
                  <a16:creationId xmlns:a16="http://schemas.microsoft.com/office/drawing/2014/main" id="{46E1B5E1-9055-4D2F-A082-20768EC53AD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684552" y="3330449"/>
              <a:ext cx="164584" cy="114300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3175">
              <a:solidFill>
                <a:srgbClr val="000000">
                  <a:lumMod val="50000"/>
                  <a:lumOff val="50000"/>
                </a:srgbClr>
              </a:solidFill>
            </a:ln>
            <a:effectLst/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lIns="89642" tIns="47807" rIns="89642" bIns="47807" rtlCol="0" anchor="ctr"/>
            <a:lstStyle/>
            <a:p>
              <a:pPr algn="ctr"/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62" name="UpArrow">
              <a:extLst>
                <a:ext uri="{FF2B5EF4-FFF2-40B4-BE49-F238E27FC236}">
                  <a16:creationId xmlns:a16="http://schemas.microsoft.com/office/drawing/2014/main" id="{5E600553-259A-4EBF-B253-1FAE9F286DB8}"/>
                </a:ext>
              </a:extLst>
            </p:cNvPr>
            <p:cNvSpPr/>
            <p:nvPr/>
          </p:nvSpPr>
          <p:spPr>
            <a:xfrm>
              <a:off x="4726187" y="3366392"/>
              <a:ext cx="81306" cy="42414"/>
            </a:xfrm>
            <a:prstGeom prst="triangle">
              <a:avLst/>
            </a:prstGeom>
            <a:solidFill>
              <a:srgbClr val="FFFFFF">
                <a:lumMod val="75000"/>
              </a:srgbClr>
            </a:solidFill>
            <a:ln>
              <a:noFill/>
            </a:ln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rtlCol="0" anchor="ctr"/>
            <a:lstStyle/>
            <a:p>
              <a:pPr algn="ctr"/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</p:grpSp>
      <p:sp>
        <p:nvSpPr>
          <p:cNvPr id="63" name="Content">
            <a:extLst>
              <a:ext uri="{FF2B5EF4-FFF2-40B4-BE49-F238E27FC236}">
                <a16:creationId xmlns:a16="http://schemas.microsoft.com/office/drawing/2014/main" id="{D1FF1088-5B5D-4425-9916-182E03ABCF14}"/>
              </a:ext>
            </a:extLst>
          </p:cNvPr>
          <p:cNvSpPr txBox="1"/>
          <p:nvPr>
            <p:custDataLst>
              <p:custData r:id="rId8"/>
            </p:custDataLst>
          </p:nvPr>
        </p:nvSpPr>
        <p:spPr>
          <a:xfrm>
            <a:off x="6554432" y="4415466"/>
            <a:ext cx="2503700" cy="181036"/>
          </a:xfrm>
          <a:prstGeom prst="rect">
            <a:avLst/>
          </a:prstGeom>
          <a:noFill/>
        </p:spPr>
        <p:txBody>
          <a:bodyPr wrap="none" lIns="89642" tIns="17928" rIns="89642" bIns="26893" rtlCol="0" anchor="ctr" anchorCtr="0">
            <a:spAutoFit/>
          </a:bodyPr>
          <a:lstStyle/>
          <a:p>
            <a:r>
              <a:rPr lang="en-US" sz="882">
                <a:solidFill>
                  <a:srgbClr val="000000"/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*Maximum download bandwidth (percentage):</a:t>
            </a:r>
          </a:p>
        </p:txBody>
      </p:sp>
      <p:grpSp>
        <p:nvGrpSpPr>
          <p:cNvPr id="64" name="NumericStepper">
            <a:extLst>
              <a:ext uri="{FF2B5EF4-FFF2-40B4-BE49-F238E27FC236}">
                <a16:creationId xmlns:a16="http://schemas.microsoft.com/office/drawing/2014/main" id="{C7F13D63-ADA0-41A1-BCD1-49DDC733E5D4}"/>
              </a:ext>
            </a:extLst>
          </p:cNvPr>
          <p:cNvGrpSpPr/>
          <p:nvPr/>
        </p:nvGrpSpPr>
        <p:grpSpPr>
          <a:xfrm>
            <a:off x="10840360" y="4415466"/>
            <a:ext cx="626523" cy="179226"/>
            <a:chOff x="4210050" y="3330449"/>
            <a:chExt cx="639086" cy="228600"/>
          </a:xfrm>
        </p:grpSpPr>
        <p:sp>
          <p:nvSpPr>
            <p:cNvPr id="65" name="Content">
              <a:extLst>
                <a:ext uri="{FF2B5EF4-FFF2-40B4-BE49-F238E27FC236}">
                  <a16:creationId xmlns:a16="http://schemas.microsoft.com/office/drawing/2014/main" id="{48108421-D8AF-4C75-8F5D-6FAF7DA1AB18}"/>
                </a:ext>
              </a:extLst>
            </p:cNvPr>
            <p:cNvSpPr/>
            <p:nvPr/>
          </p:nvSpPr>
          <p:spPr>
            <a:xfrm>
              <a:off x="4210050" y="3330449"/>
              <a:ext cx="639086" cy="228600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FFFFFF">
                  <a:lumMod val="50000"/>
                </a:srgbClr>
              </a:solidFill>
            </a:ln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lIns="44821" rIns="179285" rtlCol="0" anchor="ctr"/>
            <a:lstStyle/>
            <a:p>
              <a:r>
                <a:rPr lang="en-US" sz="882"/>
                <a:t>0</a:t>
              </a:r>
            </a:p>
          </p:txBody>
        </p:sp>
        <p:sp>
          <p:nvSpPr>
            <p:cNvPr id="66" name="DownBox">
              <a:extLst>
                <a:ext uri="{FF2B5EF4-FFF2-40B4-BE49-F238E27FC236}">
                  <a16:creationId xmlns:a16="http://schemas.microsoft.com/office/drawing/2014/main" id="{5BF16581-BC1A-47CF-9936-45F3E211017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684544" y="3444749"/>
              <a:ext cx="164592" cy="114300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3175">
              <a:solidFill>
                <a:srgbClr val="000000">
                  <a:lumMod val="50000"/>
                  <a:lumOff val="50000"/>
                </a:srgbClr>
              </a:solidFill>
            </a:ln>
            <a:effectLst/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lIns="89642" tIns="47807" rIns="89642" bIns="47807" rtlCol="0" anchor="ctr"/>
            <a:lstStyle/>
            <a:p>
              <a:pPr algn="ctr"/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67" name="DownArrow">
              <a:extLst>
                <a:ext uri="{FF2B5EF4-FFF2-40B4-BE49-F238E27FC236}">
                  <a16:creationId xmlns:a16="http://schemas.microsoft.com/office/drawing/2014/main" id="{3D308A2D-DAAD-4290-B43E-AB95E3C286F5}"/>
                </a:ext>
              </a:extLst>
            </p:cNvPr>
            <p:cNvSpPr/>
            <p:nvPr/>
          </p:nvSpPr>
          <p:spPr>
            <a:xfrm rot="10800000">
              <a:off x="4726195" y="3476120"/>
              <a:ext cx="81306" cy="42414"/>
            </a:xfrm>
            <a:prstGeom prst="triangle">
              <a:avLst/>
            </a:prstGeom>
            <a:solidFill>
              <a:srgbClr val="FFFFFF">
                <a:lumMod val="75000"/>
              </a:srgbClr>
            </a:solidFill>
            <a:ln>
              <a:noFill/>
            </a:ln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rtlCol="0" anchor="ctr"/>
            <a:lstStyle/>
            <a:p>
              <a:pPr algn="ctr"/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68" name="UpBox">
              <a:extLst>
                <a:ext uri="{FF2B5EF4-FFF2-40B4-BE49-F238E27FC236}">
                  <a16:creationId xmlns:a16="http://schemas.microsoft.com/office/drawing/2014/main" id="{7B0B3B2C-3E35-48C4-BCB6-EF57A4785AD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684552" y="3330449"/>
              <a:ext cx="164584" cy="114300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3175">
              <a:solidFill>
                <a:srgbClr val="000000">
                  <a:lumMod val="50000"/>
                  <a:lumOff val="50000"/>
                </a:srgbClr>
              </a:solidFill>
            </a:ln>
            <a:effectLst/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lIns="89642" tIns="47807" rIns="89642" bIns="47807" rtlCol="0" anchor="ctr"/>
            <a:lstStyle/>
            <a:p>
              <a:pPr algn="ctr"/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69" name="UpArrow">
              <a:extLst>
                <a:ext uri="{FF2B5EF4-FFF2-40B4-BE49-F238E27FC236}">
                  <a16:creationId xmlns:a16="http://schemas.microsoft.com/office/drawing/2014/main" id="{AE2FB5A8-A306-408E-97AF-D5BCB9A33618}"/>
                </a:ext>
              </a:extLst>
            </p:cNvPr>
            <p:cNvSpPr/>
            <p:nvPr/>
          </p:nvSpPr>
          <p:spPr>
            <a:xfrm>
              <a:off x="4726187" y="3366392"/>
              <a:ext cx="81306" cy="42414"/>
            </a:xfrm>
            <a:prstGeom prst="triangle">
              <a:avLst/>
            </a:prstGeom>
            <a:solidFill>
              <a:srgbClr val="FFFFFF">
                <a:lumMod val="75000"/>
              </a:srgbClr>
            </a:solidFill>
            <a:ln>
              <a:noFill/>
            </a:ln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rtlCol="0" anchor="ctr"/>
            <a:lstStyle/>
            <a:p>
              <a:pPr algn="ctr"/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</p:grpSp>
      <p:sp>
        <p:nvSpPr>
          <p:cNvPr id="70" name="Content">
            <a:extLst>
              <a:ext uri="{FF2B5EF4-FFF2-40B4-BE49-F238E27FC236}">
                <a16:creationId xmlns:a16="http://schemas.microsoft.com/office/drawing/2014/main" id="{3463F2B2-1B33-44E1-AEB1-1B96256B13C8}"/>
              </a:ext>
            </a:extLst>
          </p:cNvPr>
          <p:cNvSpPr txBox="1"/>
          <p:nvPr>
            <p:custDataLst>
              <p:custData r:id="rId9"/>
            </p:custDataLst>
          </p:nvPr>
        </p:nvSpPr>
        <p:spPr>
          <a:xfrm>
            <a:off x="6561693" y="4649924"/>
            <a:ext cx="1793386" cy="181036"/>
          </a:xfrm>
          <a:prstGeom prst="rect">
            <a:avLst/>
          </a:prstGeom>
          <a:noFill/>
        </p:spPr>
        <p:txBody>
          <a:bodyPr wrap="none" lIns="89642" tIns="17928" rIns="89642" bIns="26893" rtlCol="0" anchor="ctr" anchorCtr="0">
            <a:spAutoFit/>
          </a:bodyPr>
          <a:lstStyle/>
          <a:p>
            <a:r>
              <a:rPr lang="en-US" sz="882">
                <a:solidFill>
                  <a:srgbClr val="000000"/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Allow peer caching during VPN:</a:t>
            </a:r>
          </a:p>
        </p:txBody>
      </p:sp>
      <p:grpSp>
        <p:nvGrpSpPr>
          <p:cNvPr id="71" name="DropdownBox">
            <a:extLst>
              <a:ext uri="{FF2B5EF4-FFF2-40B4-BE49-F238E27FC236}">
                <a16:creationId xmlns:a16="http://schemas.microsoft.com/office/drawing/2014/main" id="{36E7540B-60A7-48E2-9446-C828BEE1379A}"/>
              </a:ext>
            </a:extLst>
          </p:cNvPr>
          <p:cNvGrpSpPr/>
          <p:nvPr/>
        </p:nvGrpSpPr>
        <p:grpSpPr>
          <a:xfrm>
            <a:off x="10847621" y="4647980"/>
            <a:ext cx="626523" cy="179226"/>
            <a:chOff x="5781884" y="3329200"/>
            <a:chExt cx="664862" cy="228600"/>
          </a:xfrm>
        </p:grpSpPr>
        <p:sp>
          <p:nvSpPr>
            <p:cNvPr id="72" name="Content">
              <a:extLst>
                <a:ext uri="{FF2B5EF4-FFF2-40B4-BE49-F238E27FC236}">
                  <a16:creationId xmlns:a16="http://schemas.microsoft.com/office/drawing/2014/main" id="{8FFD225B-94DE-4EE3-93DB-D512D17DC6DC}"/>
                </a:ext>
              </a:extLst>
            </p:cNvPr>
            <p:cNvSpPr/>
            <p:nvPr/>
          </p:nvSpPr>
          <p:spPr>
            <a:xfrm>
              <a:off x="5781884" y="3329200"/>
              <a:ext cx="664862" cy="228600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FFFFFF">
                  <a:lumMod val="50000"/>
                </a:srgbClr>
              </a:solidFill>
            </a:ln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lIns="44821" rIns="44821" rtlCol="0" anchor="ctr"/>
            <a:lstStyle/>
            <a:p>
              <a:r>
                <a:rPr lang="en-US" sz="882"/>
                <a:t>No</a:t>
              </a:r>
              <a:endParaRPr lang="en-US" sz="882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73" name="DownArrow">
              <a:extLst>
                <a:ext uri="{FF2B5EF4-FFF2-40B4-BE49-F238E27FC236}">
                  <a16:creationId xmlns:a16="http://schemas.microsoft.com/office/drawing/2014/main" id="{77BCAD8F-8567-41CD-8536-773FB44DDFF1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6344643" y="3430198"/>
              <a:ext cx="81307" cy="4876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wrap="square" rtlCol="0" anchor="ctr"/>
            <a:lstStyle/>
            <a:p>
              <a:pPr algn="ctr"/>
              <a:endParaRPr lang="en-US" sz="2353"/>
            </a:p>
          </p:txBody>
        </p:sp>
      </p:grpSp>
      <p:sp>
        <p:nvSpPr>
          <p:cNvPr id="74" name="Content">
            <a:extLst>
              <a:ext uri="{FF2B5EF4-FFF2-40B4-BE49-F238E27FC236}">
                <a16:creationId xmlns:a16="http://schemas.microsoft.com/office/drawing/2014/main" id="{4949536C-8E7D-4919-AB97-2F5D4EDF87C1}"/>
              </a:ext>
            </a:extLst>
          </p:cNvPr>
          <p:cNvSpPr txBox="1"/>
          <p:nvPr>
            <p:custDataLst>
              <p:custData r:id="rId10"/>
            </p:custDataLst>
          </p:nvPr>
        </p:nvSpPr>
        <p:spPr>
          <a:xfrm>
            <a:off x="6561692" y="4868029"/>
            <a:ext cx="3232872" cy="181036"/>
          </a:xfrm>
          <a:prstGeom prst="rect">
            <a:avLst/>
          </a:prstGeom>
          <a:noFill/>
        </p:spPr>
        <p:txBody>
          <a:bodyPr wrap="none" lIns="89642" tIns="17928" rIns="89642" bIns="26893" rtlCol="0" anchor="ctr" anchorCtr="0">
            <a:spAutoFit/>
          </a:bodyPr>
          <a:lstStyle/>
          <a:p>
            <a:r>
              <a:rPr lang="en-US" sz="882">
                <a:solidFill>
                  <a:srgbClr val="000000"/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Minimum allowed battery percentage to upload (percentage):</a:t>
            </a:r>
          </a:p>
        </p:txBody>
      </p:sp>
      <p:grpSp>
        <p:nvGrpSpPr>
          <p:cNvPr id="75" name="NumericStepper">
            <a:extLst>
              <a:ext uri="{FF2B5EF4-FFF2-40B4-BE49-F238E27FC236}">
                <a16:creationId xmlns:a16="http://schemas.microsoft.com/office/drawing/2014/main" id="{ACDB5CF5-3380-4C55-9E79-9693BC8D8DEB}"/>
              </a:ext>
            </a:extLst>
          </p:cNvPr>
          <p:cNvGrpSpPr/>
          <p:nvPr/>
        </p:nvGrpSpPr>
        <p:grpSpPr>
          <a:xfrm>
            <a:off x="10847620" y="4868934"/>
            <a:ext cx="626523" cy="179226"/>
            <a:chOff x="4210050" y="3330449"/>
            <a:chExt cx="639086" cy="228600"/>
          </a:xfrm>
        </p:grpSpPr>
        <p:sp>
          <p:nvSpPr>
            <p:cNvPr id="76" name="Content">
              <a:extLst>
                <a:ext uri="{FF2B5EF4-FFF2-40B4-BE49-F238E27FC236}">
                  <a16:creationId xmlns:a16="http://schemas.microsoft.com/office/drawing/2014/main" id="{02B64B86-8C2B-4848-8A53-7B694F19C2DD}"/>
                </a:ext>
              </a:extLst>
            </p:cNvPr>
            <p:cNvSpPr/>
            <p:nvPr/>
          </p:nvSpPr>
          <p:spPr>
            <a:xfrm>
              <a:off x="4210050" y="3330449"/>
              <a:ext cx="639086" cy="228600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FFFFFF">
                  <a:lumMod val="50000"/>
                </a:srgbClr>
              </a:solidFill>
            </a:ln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lIns="44821" rIns="179285" rtlCol="0" anchor="ctr"/>
            <a:lstStyle/>
            <a:p>
              <a:r>
                <a:rPr lang="en-US" sz="882"/>
                <a:t>40 </a:t>
              </a:r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77" name="DownBox">
              <a:extLst>
                <a:ext uri="{FF2B5EF4-FFF2-40B4-BE49-F238E27FC236}">
                  <a16:creationId xmlns:a16="http://schemas.microsoft.com/office/drawing/2014/main" id="{536025E7-C171-4F90-932D-872FC0AE731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684544" y="3444749"/>
              <a:ext cx="164592" cy="114300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3175">
              <a:solidFill>
                <a:srgbClr val="000000">
                  <a:lumMod val="50000"/>
                  <a:lumOff val="50000"/>
                </a:srgbClr>
              </a:solidFill>
            </a:ln>
            <a:effectLst/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lIns="89642" tIns="47807" rIns="89642" bIns="47807" rtlCol="0" anchor="ctr"/>
            <a:lstStyle/>
            <a:p>
              <a:pPr algn="ctr"/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78" name="DownArrow">
              <a:extLst>
                <a:ext uri="{FF2B5EF4-FFF2-40B4-BE49-F238E27FC236}">
                  <a16:creationId xmlns:a16="http://schemas.microsoft.com/office/drawing/2014/main" id="{A69EAF6A-B100-4F6B-BE19-B58140E9CAB1}"/>
                </a:ext>
              </a:extLst>
            </p:cNvPr>
            <p:cNvSpPr/>
            <p:nvPr/>
          </p:nvSpPr>
          <p:spPr>
            <a:xfrm rot="10800000">
              <a:off x="4726195" y="3476120"/>
              <a:ext cx="81306" cy="42414"/>
            </a:xfrm>
            <a:prstGeom prst="triangle">
              <a:avLst/>
            </a:prstGeom>
            <a:solidFill>
              <a:srgbClr val="FFFFFF">
                <a:lumMod val="75000"/>
              </a:srgbClr>
            </a:solidFill>
            <a:ln>
              <a:noFill/>
            </a:ln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rtlCol="0" anchor="ctr"/>
            <a:lstStyle/>
            <a:p>
              <a:pPr algn="ctr"/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79" name="UpBox">
              <a:extLst>
                <a:ext uri="{FF2B5EF4-FFF2-40B4-BE49-F238E27FC236}">
                  <a16:creationId xmlns:a16="http://schemas.microsoft.com/office/drawing/2014/main" id="{5F6FE4F1-C0D0-4034-990F-EF2276CF8F6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684552" y="3330449"/>
              <a:ext cx="164584" cy="114300"/>
            </a:xfrm>
            <a:prstGeom prst="rect">
              <a:avLst/>
            </a:prstGeom>
            <a:solidFill>
              <a:srgbClr val="FFFFFF">
                <a:lumMod val="95000"/>
              </a:srgbClr>
            </a:solidFill>
            <a:ln w="3175">
              <a:solidFill>
                <a:srgbClr val="000000">
                  <a:lumMod val="50000"/>
                  <a:lumOff val="50000"/>
                </a:srgbClr>
              </a:solidFill>
            </a:ln>
            <a:effectLst/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lIns="89642" tIns="47807" rIns="89642" bIns="47807" rtlCol="0" anchor="ctr"/>
            <a:lstStyle/>
            <a:p>
              <a:pPr algn="ctr"/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80" name="UpArrow">
              <a:extLst>
                <a:ext uri="{FF2B5EF4-FFF2-40B4-BE49-F238E27FC236}">
                  <a16:creationId xmlns:a16="http://schemas.microsoft.com/office/drawing/2014/main" id="{9549A54D-2D05-4A8A-BA86-B7BFDB1D10A8}"/>
                </a:ext>
              </a:extLst>
            </p:cNvPr>
            <p:cNvSpPr/>
            <p:nvPr/>
          </p:nvSpPr>
          <p:spPr>
            <a:xfrm>
              <a:off x="4726187" y="3366392"/>
              <a:ext cx="81306" cy="42414"/>
            </a:xfrm>
            <a:prstGeom prst="triangle">
              <a:avLst/>
            </a:prstGeom>
            <a:solidFill>
              <a:srgbClr val="FFFFFF">
                <a:lumMod val="75000"/>
              </a:srgbClr>
            </a:solidFill>
            <a:ln>
              <a:noFill/>
            </a:ln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rtlCol="0" anchor="ctr"/>
            <a:lstStyle/>
            <a:p>
              <a:pPr algn="ctr"/>
              <a:endParaRPr lang="en-US" sz="1176"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DDECEC54-CFDA-435E-B9A6-1D8DDD93F5EB}"/>
              </a:ext>
            </a:extLst>
          </p:cNvPr>
          <p:cNvGrpSpPr/>
          <p:nvPr/>
        </p:nvGrpSpPr>
        <p:grpSpPr>
          <a:xfrm>
            <a:off x="10543942" y="6215878"/>
            <a:ext cx="1120531" cy="256467"/>
            <a:chOff x="7322040" y="2704846"/>
            <a:chExt cx="1143000" cy="305302"/>
          </a:xfrm>
        </p:grpSpPr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B1D9E770-A35B-4A74-A1D9-F1BA3CE337E7}"/>
                </a:ext>
              </a:extLst>
            </p:cNvPr>
            <p:cNvSpPr/>
            <p:nvPr/>
          </p:nvSpPr>
          <p:spPr>
            <a:xfrm>
              <a:off x="7322040" y="2707574"/>
              <a:ext cx="1143000" cy="301752"/>
            </a:xfrm>
            <a:prstGeom prst="rect">
              <a:avLst/>
            </a:prstGeom>
            <a:solidFill>
              <a:schemeClr val="tx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765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EB62D4D0-C28F-4038-A85B-E4EF16674BA8}"/>
                </a:ext>
              </a:extLst>
            </p:cNvPr>
            <p:cNvSpPr txBox="1"/>
            <p:nvPr/>
          </p:nvSpPr>
          <p:spPr>
            <a:xfrm>
              <a:off x="7568254" y="2704846"/>
              <a:ext cx="745266" cy="3053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78">
                  <a:latin typeface="Segoe UI" panose="020B0502040204020203" pitchFamily="34" charset="0"/>
                  <a:cs typeface="Segoe UI" panose="020B0502040204020203" pitchFamily="34" charset="0"/>
                </a:rPr>
                <a:t>Cancel</a:t>
              </a:r>
            </a:p>
          </p:txBody>
        </p:sp>
      </p:grpSp>
      <p:sp>
        <p:nvSpPr>
          <p:cNvPr id="84" name="TextBox 83">
            <a:extLst>
              <a:ext uri="{FF2B5EF4-FFF2-40B4-BE49-F238E27FC236}">
                <a16:creationId xmlns:a16="http://schemas.microsoft.com/office/drawing/2014/main" id="{6C55F841-3FBB-4AC9-8A43-9784B9E2B308}"/>
              </a:ext>
            </a:extLst>
          </p:cNvPr>
          <p:cNvSpPr txBox="1"/>
          <p:nvPr/>
        </p:nvSpPr>
        <p:spPr>
          <a:xfrm>
            <a:off x="6188032" y="464629"/>
            <a:ext cx="1774845" cy="36394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1765" dirty="0">
                <a:solidFill>
                  <a:srgbClr val="0070C0"/>
                </a:solidFill>
              </a:rPr>
              <a:t>Default Settings</a:t>
            </a:r>
          </a:p>
        </p:txBody>
      </p:sp>
      <p:pic>
        <p:nvPicPr>
          <p:cNvPr id="85" name="Picture 84">
            <a:extLst>
              <a:ext uri="{FF2B5EF4-FFF2-40B4-BE49-F238E27FC236}">
                <a16:creationId xmlns:a16="http://schemas.microsoft.com/office/drawing/2014/main" id="{2CAB8564-E50C-4084-A1CD-76AAC68DB1EA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216958" y="763173"/>
            <a:ext cx="3940534" cy="747021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67ED047F-541E-4102-AE7A-38CE7D1BEE83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156446" y="1644428"/>
            <a:ext cx="4874310" cy="270795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30AC572D-BEAD-4F1D-9236-3A189EA008D6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272984" y="1901555"/>
            <a:ext cx="317484" cy="298808"/>
          </a:xfrm>
          <a:prstGeom prst="rect">
            <a:avLst/>
          </a:prstGeom>
        </p:spPr>
      </p:pic>
      <p:grpSp>
        <p:nvGrpSpPr>
          <p:cNvPr id="88" name="Group 87">
            <a:extLst>
              <a:ext uri="{FF2B5EF4-FFF2-40B4-BE49-F238E27FC236}">
                <a16:creationId xmlns:a16="http://schemas.microsoft.com/office/drawing/2014/main" id="{A100B609-36E4-4E76-9042-F2943276C37D}"/>
              </a:ext>
            </a:extLst>
          </p:cNvPr>
          <p:cNvGrpSpPr/>
          <p:nvPr/>
        </p:nvGrpSpPr>
        <p:grpSpPr>
          <a:xfrm>
            <a:off x="9327000" y="6211706"/>
            <a:ext cx="1120531" cy="262089"/>
            <a:chOff x="7322040" y="2697332"/>
            <a:chExt cx="1143000" cy="311994"/>
          </a:xfrm>
        </p:grpSpPr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048DF77E-8410-48A7-A632-E33ED39883AA}"/>
                </a:ext>
              </a:extLst>
            </p:cNvPr>
            <p:cNvSpPr/>
            <p:nvPr/>
          </p:nvSpPr>
          <p:spPr>
            <a:xfrm>
              <a:off x="7322040" y="2707574"/>
              <a:ext cx="1143000" cy="301752"/>
            </a:xfrm>
            <a:prstGeom prst="rect">
              <a:avLst/>
            </a:prstGeom>
            <a:solidFill>
              <a:schemeClr val="tx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765"/>
            </a:p>
          </p:txBody>
        </p:sp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757E34BA-472D-49E2-B6A6-930FB9265E3D}"/>
                </a:ext>
              </a:extLst>
            </p:cNvPr>
            <p:cNvSpPr txBox="1"/>
            <p:nvPr/>
          </p:nvSpPr>
          <p:spPr>
            <a:xfrm>
              <a:off x="7678543" y="2697332"/>
              <a:ext cx="646922" cy="3073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78">
                  <a:latin typeface="Segoe UI" panose="020B0502040204020203" pitchFamily="34" charset="0"/>
                  <a:cs typeface="Segoe UI" panose="020B0502040204020203" pitchFamily="34" charset="0"/>
                </a:rPr>
                <a:t>OK</a:t>
              </a:r>
            </a:p>
          </p:txBody>
        </p:sp>
      </p:grpSp>
      <p:sp>
        <p:nvSpPr>
          <p:cNvPr id="91" name="Content">
            <a:extLst>
              <a:ext uri="{FF2B5EF4-FFF2-40B4-BE49-F238E27FC236}">
                <a16:creationId xmlns:a16="http://schemas.microsoft.com/office/drawing/2014/main" id="{B20C7069-BD28-4D2E-B210-BA6F9BBF288D}"/>
              </a:ext>
            </a:extLst>
          </p:cNvPr>
          <p:cNvSpPr txBox="1"/>
          <p:nvPr>
            <p:custDataLst>
              <p:custData r:id="rId11"/>
            </p:custDataLst>
          </p:nvPr>
        </p:nvSpPr>
        <p:spPr>
          <a:xfrm>
            <a:off x="6558519" y="2255189"/>
            <a:ext cx="4229197" cy="181036"/>
          </a:xfrm>
          <a:prstGeom prst="rect">
            <a:avLst/>
          </a:prstGeom>
          <a:noFill/>
        </p:spPr>
        <p:txBody>
          <a:bodyPr wrap="none" lIns="89642" tIns="17928" rIns="89642" bIns="26893" rtlCol="0" anchor="ctr" anchorCtr="0">
            <a:spAutoFit/>
          </a:bodyPr>
          <a:lstStyle/>
          <a:p>
            <a:r>
              <a:rPr lang="en-US" sz="882">
                <a:solidFill>
                  <a:srgbClr val="000000"/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Use Configuration Manager Boundary Groups for Delivery Optimization Group ID</a:t>
            </a:r>
          </a:p>
        </p:txBody>
      </p:sp>
      <p:grpSp>
        <p:nvGrpSpPr>
          <p:cNvPr id="92" name="DropdownBox">
            <a:extLst>
              <a:ext uri="{FF2B5EF4-FFF2-40B4-BE49-F238E27FC236}">
                <a16:creationId xmlns:a16="http://schemas.microsoft.com/office/drawing/2014/main" id="{98A94AEE-CD7E-43E8-8408-6A26977E9A94}"/>
              </a:ext>
            </a:extLst>
          </p:cNvPr>
          <p:cNvGrpSpPr/>
          <p:nvPr/>
        </p:nvGrpSpPr>
        <p:grpSpPr>
          <a:xfrm>
            <a:off x="11030753" y="2221146"/>
            <a:ext cx="440214" cy="226417"/>
            <a:chOff x="6009958" y="3329200"/>
            <a:chExt cx="436788" cy="228600"/>
          </a:xfrm>
        </p:grpSpPr>
        <p:sp>
          <p:nvSpPr>
            <p:cNvPr id="93" name="Content">
              <a:extLst>
                <a:ext uri="{FF2B5EF4-FFF2-40B4-BE49-F238E27FC236}">
                  <a16:creationId xmlns:a16="http://schemas.microsoft.com/office/drawing/2014/main" id="{D878D5B5-E1CA-4629-B29A-DB0B0976E89D}"/>
                </a:ext>
              </a:extLst>
            </p:cNvPr>
            <p:cNvSpPr/>
            <p:nvPr/>
          </p:nvSpPr>
          <p:spPr>
            <a:xfrm>
              <a:off x="6009958" y="3329200"/>
              <a:ext cx="436788" cy="228600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FFFFFF">
                  <a:lumMod val="50000"/>
                </a:srgbClr>
              </a:solidFill>
            </a:ln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lIns="44821" rIns="44821" rtlCol="0" anchor="ctr"/>
            <a:lstStyle/>
            <a:p>
              <a:r>
                <a:rPr lang="en-US" sz="882">
                  <a:latin typeface="Segoe UI" panose="020B0502040204020203" pitchFamily="34" charset="0"/>
                  <a:cs typeface="Segoe UI" panose="020B0502040204020203" pitchFamily="34" charset="0"/>
                </a:rPr>
                <a:t>Yes</a:t>
              </a:r>
              <a:endParaRPr lang="en-US" sz="882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94" name="DownArrow">
              <a:extLst>
                <a:ext uri="{FF2B5EF4-FFF2-40B4-BE49-F238E27FC236}">
                  <a16:creationId xmlns:a16="http://schemas.microsoft.com/office/drawing/2014/main" id="{791D396C-3680-4470-B87D-43F8630B43BA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6344643" y="3430198"/>
              <a:ext cx="81307" cy="4876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wrap="square" rtlCol="0" anchor="ctr"/>
            <a:lstStyle/>
            <a:p>
              <a:pPr algn="ctr"/>
              <a:endParaRPr lang="en-US" sz="2353"/>
            </a:p>
          </p:txBody>
        </p:sp>
      </p:grpSp>
      <p:sp>
        <p:nvSpPr>
          <p:cNvPr id="95" name="Content">
            <a:extLst>
              <a:ext uri="{FF2B5EF4-FFF2-40B4-BE49-F238E27FC236}">
                <a16:creationId xmlns:a16="http://schemas.microsoft.com/office/drawing/2014/main" id="{371F4F9D-C7F8-4D56-8171-E411B2C24381}"/>
              </a:ext>
            </a:extLst>
          </p:cNvPr>
          <p:cNvSpPr txBox="1"/>
          <p:nvPr>
            <p:custDataLst>
              <p:custData r:id="rId12"/>
            </p:custDataLst>
          </p:nvPr>
        </p:nvSpPr>
        <p:spPr>
          <a:xfrm>
            <a:off x="6560415" y="2745455"/>
            <a:ext cx="633625" cy="181036"/>
          </a:xfrm>
          <a:prstGeom prst="rect">
            <a:avLst/>
          </a:prstGeom>
          <a:noFill/>
        </p:spPr>
        <p:txBody>
          <a:bodyPr wrap="none" lIns="89642" tIns="17928" rIns="89642" bIns="26893" rtlCol="0" anchor="ctr" anchorCtr="0">
            <a:spAutoFit/>
          </a:bodyPr>
          <a:lstStyle/>
          <a:p>
            <a:r>
              <a:rPr lang="en-US" sz="882">
                <a:solidFill>
                  <a:srgbClr val="000000"/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Group ID</a:t>
            </a:r>
          </a:p>
        </p:txBody>
      </p:sp>
      <p:sp>
        <p:nvSpPr>
          <p:cNvPr id="96" name="Content">
            <a:extLst>
              <a:ext uri="{FF2B5EF4-FFF2-40B4-BE49-F238E27FC236}">
                <a16:creationId xmlns:a16="http://schemas.microsoft.com/office/drawing/2014/main" id="{30E84228-ED9F-4192-8645-62FC5BE93B10}"/>
              </a:ext>
            </a:extLst>
          </p:cNvPr>
          <p:cNvSpPr/>
          <p:nvPr/>
        </p:nvSpPr>
        <p:spPr>
          <a:xfrm>
            <a:off x="8646401" y="2745454"/>
            <a:ext cx="2826464" cy="230969"/>
          </a:xfrm>
          <a:prstGeom prst="rect">
            <a:avLst/>
          </a:prstGeom>
          <a:solidFill>
            <a:srgbClr val="FFFFFF"/>
          </a:solidFill>
          <a:ln w="3175">
            <a:solidFill>
              <a:srgbClr val="FFFFFF">
                <a:lumMod val="50000"/>
              </a:srgbClr>
            </a:solidFill>
          </a:ln>
        </p:spPr>
        <p:style>
          <a:lnRef idx="2">
            <a:srgbClr val="4F81BD">
              <a:shade val="50000"/>
            </a:srgbClr>
          </a:lnRef>
          <a:fillRef idx="1">
            <a:srgbClr val="4F81BD"/>
          </a:fillRef>
          <a:effectRef idx="0">
            <a:srgbClr val="4F81BD"/>
          </a:effectRef>
          <a:fontRef idx="minor">
            <a:srgbClr val="000000"/>
          </a:fontRef>
        </p:style>
        <p:txBody>
          <a:bodyPr lIns="44821" rIns="44821" rtlCol="0" anchor="ctr"/>
          <a:lstStyle/>
          <a:p>
            <a:endParaRPr lang="en-US" sz="882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97" name="DropdownBox">
            <a:extLst>
              <a:ext uri="{FF2B5EF4-FFF2-40B4-BE49-F238E27FC236}">
                <a16:creationId xmlns:a16="http://schemas.microsoft.com/office/drawing/2014/main" id="{431D0784-7615-43C1-92BD-D583068EA316}"/>
              </a:ext>
            </a:extLst>
          </p:cNvPr>
          <p:cNvGrpSpPr/>
          <p:nvPr/>
        </p:nvGrpSpPr>
        <p:grpSpPr>
          <a:xfrm>
            <a:off x="10202881" y="2491459"/>
            <a:ext cx="1264575" cy="230330"/>
            <a:chOff x="5192013" y="3329200"/>
            <a:chExt cx="1254733" cy="273406"/>
          </a:xfrm>
        </p:grpSpPr>
        <p:sp>
          <p:nvSpPr>
            <p:cNvPr id="98" name="Content">
              <a:extLst>
                <a:ext uri="{FF2B5EF4-FFF2-40B4-BE49-F238E27FC236}">
                  <a16:creationId xmlns:a16="http://schemas.microsoft.com/office/drawing/2014/main" id="{AC31347E-3022-4ACD-99B9-FE8A4A0F6ADB}"/>
                </a:ext>
              </a:extLst>
            </p:cNvPr>
            <p:cNvSpPr/>
            <p:nvPr/>
          </p:nvSpPr>
          <p:spPr>
            <a:xfrm>
              <a:off x="5192013" y="3329200"/>
              <a:ext cx="1254733" cy="273406"/>
            </a:xfrm>
            <a:prstGeom prst="rect">
              <a:avLst/>
            </a:prstGeom>
            <a:solidFill>
              <a:srgbClr val="FFFFFF"/>
            </a:solidFill>
            <a:ln w="3175">
              <a:solidFill>
                <a:srgbClr val="FFFFFF">
                  <a:lumMod val="50000"/>
                </a:srgbClr>
              </a:solidFill>
            </a:ln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lIns="44821" rIns="44821" rtlCol="0" anchor="ctr"/>
            <a:lstStyle/>
            <a:p>
              <a:r>
                <a:rPr lang="en-US" sz="882">
                  <a:latin typeface="Segoe UI" panose="020B0502040204020203" pitchFamily="34" charset="0"/>
                  <a:cs typeface="Segoe UI" panose="020B0502040204020203" pitchFamily="34" charset="0"/>
                </a:rPr>
                <a:t>Group</a:t>
              </a:r>
              <a:endParaRPr lang="en-US" sz="882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99" name="DownArrow">
              <a:extLst>
                <a:ext uri="{FF2B5EF4-FFF2-40B4-BE49-F238E27FC236}">
                  <a16:creationId xmlns:a16="http://schemas.microsoft.com/office/drawing/2014/main" id="{BB7BACC1-B60E-4492-8F10-6FCA4868A7D6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6344643" y="3430198"/>
              <a:ext cx="81307" cy="4876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rgbClr val="4F81BD">
                <a:shade val="50000"/>
              </a:srgbClr>
            </a:lnRef>
            <a:fillRef idx="1">
              <a:srgbClr val="4F81BD"/>
            </a:fillRef>
            <a:effectRef idx="0">
              <a:srgbClr val="4F81BD"/>
            </a:effectRef>
            <a:fontRef idx="minor">
              <a:srgbClr val="000000"/>
            </a:fontRef>
          </p:style>
          <p:txBody>
            <a:bodyPr wrap="square" rtlCol="0" anchor="ctr"/>
            <a:lstStyle/>
            <a:p>
              <a:pPr algn="ctr"/>
              <a:endParaRPr lang="en-US" sz="2353"/>
            </a:p>
          </p:txBody>
        </p:sp>
      </p:grpSp>
      <p:sp>
        <p:nvSpPr>
          <p:cNvPr id="100" name="Rectangle 99">
            <a:extLst>
              <a:ext uri="{FF2B5EF4-FFF2-40B4-BE49-F238E27FC236}">
                <a16:creationId xmlns:a16="http://schemas.microsoft.com/office/drawing/2014/main" id="{035278A7-2F44-440D-8D1B-2FE07591B2B8}"/>
              </a:ext>
            </a:extLst>
          </p:cNvPr>
          <p:cNvSpPr/>
          <p:nvPr/>
        </p:nvSpPr>
        <p:spPr bwMode="auto">
          <a:xfrm>
            <a:off x="6561692" y="2166844"/>
            <a:ext cx="5040734" cy="340222"/>
          </a:xfrm>
          <a:prstGeom prst="rect">
            <a:avLst/>
          </a:prstGeom>
          <a:noFill/>
          <a:ln w="28575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46637" rIns="0" bIns="46637" numCol="1" rtlCol="0" anchor="ctr" anchorCtr="0" compatLnSpc="1">
            <a:prstTxWarp prst="textNoShape">
              <a:avLst/>
            </a:prstTxWarp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endParaRPr lang="en-US" sz="2000">
              <a:gradFill>
                <a:gsLst>
                  <a:gs pos="5439">
                    <a:srgbClr val="F8F8F8"/>
                  </a:gs>
                  <a:gs pos="10000">
                    <a:srgbClr val="F8F8F8"/>
                  </a:gs>
                </a:gsLst>
                <a:lin ang="5400000" scaled="0"/>
              </a:gradFill>
            </a:endParaRP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38B9B341-2596-4E90-8C7C-6A18F9D0FD24}"/>
              </a:ext>
            </a:extLst>
          </p:cNvPr>
          <p:cNvSpPr/>
          <p:nvPr/>
        </p:nvSpPr>
        <p:spPr bwMode="auto">
          <a:xfrm>
            <a:off x="6561692" y="2524333"/>
            <a:ext cx="5040734" cy="2604735"/>
          </a:xfrm>
          <a:prstGeom prst="rect">
            <a:avLst/>
          </a:prstGeom>
          <a:noFill/>
          <a:ln w="28575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0" tIns="46637" rIns="0" bIns="46637" numCol="1" rtlCol="0" anchor="ctr" anchorCtr="0" compatLnSpc="1">
            <a:prstTxWarp prst="textNoShape">
              <a:avLst/>
            </a:prstTxWarp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endParaRPr lang="en-US" sz="2000">
              <a:gradFill>
                <a:gsLst>
                  <a:gs pos="5439">
                    <a:srgbClr val="F8F8F8"/>
                  </a:gs>
                  <a:gs pos="10000">
                    <a:srgbClr val="F8F8F8"/>
                  </a:gs>
                </a:gsLst>
                <a:lin ang="5400000" scaled="0"/>
              </a:gradFill>
            </a:endParaRP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3F940AAA-D6CC-4B4F-B00D-2F7AD32A866B}"/>
              </a:ext>
            </a:extLst>
          </p:cNvPr>
          <p:cNvSpPr txBox="1"/>
          <p:nvPr/>
        </p:nvSpPr>
        <p:spPr>
          <a:xfrm>
            <a:off x="8345131" y="5022881"/>
            <a:ext cx="1734834" cy="627864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2400" dirty="0">
                <a:solidFill>
                  <a:srgbClr val="FF0000"/>
                </a:solidFill>
              </a:rPr>
              <a:t>Prihodnost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50309165-182E-41D3-8868-8021AD53AE39}"/>
              </a:ext>
            </a:extLst>
          </p:cNvPr>
          <p:cNvSpPr txBox="1"/>
          <p:nvPr/>
        </p:nvSpPr>
        <p:spPr>
          <a:xfrm>
            <a:off x="8345131" y="1692047"/>
            <a:ext cx="1036181" cy="627864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>
                <a:solidFill>
                  <a:srgbClr val="FF0000"/>
                </a:solidFill>
              </a:rPr>
              <a:t>1802</a:t>
            </a:r>
          </a:p>
        </p:txBody>
      </p:sp>
    </p:spTree>
    <p:extLst>
      <p:ext uri="{BB962C8B-B14F-4D97-AF65-F5344CB8AC3E}">
        <p14:creationId xmlns:p14="http://schemas.microsoft.com/office/powerpoint/2010/main" val="1775901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 animBg="1"/>
      <p:bldP spid="101" grpId="0" animBg="1"/>
      <p:bldP spid="102" grpId="0"/>
      <p:bldP spid="10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00" y="3033713"/>
            <a:ext cx="9144000" cy="498598"/>
          </a:xfrm>
        </p:spPr>
        <p:txBody>
          <a:bodyPr/>
          <a:lstStyle/>
          <a:p>
            <a:r>
              <a:rPr lang="sl-SI" dirty="0"/>
              <a:t>AutoPilot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5039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Kaj je Windows AutoPilot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69"/>
            <a:ext cx="11018520" cy="2416046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Windows </a:t>
            </a:r>
            <a:r>
              <a:rPr lang="sl-SI" dirty="0" err="1"/>
              <a:t>AutoPilot</a:t>
            </a:r>
            <a:r>
              <a:rPr lang="sl-SI" dirty="0"/>
              <a:t> omogoča pred konfiguracijo naprav za prvo uporabo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Ni več potrebe po izdelavi OS slik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Ni več namestitev operacijskega sistema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Naprava gre lahko direktno v roke uporabniku, IT ne opravlja namestitve in konfiguracije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1395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Zahteve za </a:t>
            </a:r>
            <a:r>
              <a:rPr lang="sl-SI" dirty="0" err="1"/>
              <a:t>AutoPilot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3569122"/>
          </a:xfrm>
        </p:spPr>
        <p:txBody>
          <a:bodyPr>
            <a:normAutofit/>
          </a:bodyPr>
          <a:lstStyle/>
          <a:p>
            <a:r>
              <a:rPr lang="sl-SI" dirty="0"/>
              <a:t>Windows 10 verzija 1703 ali novejša</a:t>
            </a:r>
          </a:p>
          <a:p>
            <a:r>
              <a:rPr lang="sl-SI" dirty="0" err="1"/>
              <a:t>Azure</a:t>
            </a:r>
            <a:r>
              <a:rPr lang="sl-SI" dirty="0"/>
              <a:t> </a:t>
            </a:r>
            <a:r>
              <a:rPr lang="sl-SI" dirty="0" err="1"/>
              <a:t>Active</a:t>
            </a:r>
            <a:r>
              <a:rPr lang="sl-SI" dirty="0"/>
              <a:t> </a:t>
            </a:r>
            <a:r>
              <a:rPr lang="sl-SI" dirty="0" err="1"/>
              <a:t>Directory</a:t>
            </a:r>
            <a:r>
              <a:rPr lang="sl-SI" dirty="0"/>
              <a:t> Premium</a:t>
            </a:r>
          </a:p>
          <a:p>
            <a:r>
              <a:rPr lang="sl-SI" dirty="0"/>
              <a:t>Microsoft </a:t>
            </a:r>
            <a:r>
              <a:rPr lang="sl-SI" dirty="0" err="1"/>
              <a:t>Intune</a:t>
            </a:r>
            <a:endParaRPr lang="sl-SI" dirty="0"/>
          </a:p>
          <a:p>
            <a:r>
              <a:rPr lang="sl-SI" dirty="0"/>
              <a:t>Office 365 </a:t>
            </a:r>
            <a:r>
              <a:rPr lang="sl-SI" dirty="0" err="1"/>
              <a:t>ProPlus</a:t>
            </a:r>
            <a:endParaRPr lang="sl-SI" dirty="0"/>
          </a:p>
          <a:p>
            <a:r>
              <a:rPr lang="sl-SI" dirty="0"/>
              <a:t>Opcijsko:</a:t>
            </a:r>
          </a:p>
          <a:p>
            <a:pPr lvl="1"/>
            <a:r>
              <a:rPr lang="sl-SI" dirty="0"/>
              <a:t>Microsoft Store </a:t>
            </a:r>
            <a:r>
              <a:rPr lang="sl-SI" dirty="0" err="1"/>
              <a:t>for</a:t>
            </a:r>
            <a:r>
              <a:rPr lang="sl-SI" dirty="0"/>
              <a:t> Business</a:t>
            </a:r>
          </a:p>
          <a:p>
            <a:pPr lvl="1"/>
            <a:r>
              <a:rPr lang="sl-SI" dirty="0"/>
              <a:t>Windows 10 </a:t>
            </a:r>
            <a:r>
              <a:rPr lang="sl-SI" dirty="0" err="1"/>
              <a:t>Subscription</a:t>
            </a:r>
            <a:r>
              <a:rPr lang="sl-SI" dirty="0"/>
              <a:t> </a:t>
            </a:r>
            <a:r>
              <a:rPr lang="sl-SI" dirty="0" err="1"/>
              <a:t>Activation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6301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85216" y="3033223"/>
            <a:ext cx="9144000" cy="498598"/>
          </a:xfrm>
        </p:spPr>
        <p:txBody>
          <a:bodyPr/>
          <a:lstStyle/>
          <a:p>
            <a:r>
              <a:rPr lang="en-US" dirty="0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585216" y="3977319"/>
            <a:ext cx="9144000" cy="276999"/>
          </a:xfrm>
        </p:spPr>
        <p:txBody>
          <a:bodyPr/>
          <a:lstStyle/>
          <a:p>
            <a:r>
              <a:rPr lang="sl-SI" dirty="0"/>
              <a:t>Jan Bočko Kuhar, SPAN d.o.o.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455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AutoPilot scenariji</a:t>
            </a:r>
            <a:endParaRPr lang="en-US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2AD52795-1428-4F92-A55F-5B083505C18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02373731"/>
              </p:ext>
            </p:extLst>
          </p:nvPr>
        </p:nvGraphicFramePr>
        <p:xfrm>
          <a:off x="368300" y="1498601"/>
          <a:ext cx="11468100" cy="4419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75317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00" y="3033713"/>
            <a:ext cx="9144000" cy="498598"/>
          </a:xfrm>
        </p:spPr>
        <p:txBody>
          <a:bodyPr/>
          <a:lstStyle/>
          <a:p>
            <a:r>
              <a:rPr lang="sl-SI" dirty="0"/>
              <a:t>Q&amp;A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7945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5535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_rels/item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.xml"/></Relationships>
</file>

<file path=customXml/_rels/item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.xml"/></Relationships>
</file>

<file path=customXml/_rels/item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.xml"/></Relationships>
</file>

<file path=customXml/_rels/item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9.xml"/></Relationships>
</file>

<file path=customXml/_rels/item1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0.xml"/></Relationships>
</file>

<file path=customXml/_rels/item1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1.xml"/></Relationships>
</file>

<file path=customXml/_rels/item1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2.xml"/></Relationships>
</file>

<file path=customXml/item1.xml><?xml version="1.0" encoding="utf-8"?>
<Control xmlns="http://schemas.microsoft.com/VisualStudio/2011/storyboarding/control">
  <Id Name="System.Storyboarding.Common.Text" Revision="1" Stencil="System.Storyboarding.Common" StencilVersion="0.1"/>
</Control>
</file>

<file path=customXml/item2.xml><?xml version="1.0" encoding="utf-8"?>
<Control xmlns="http://schemas.microsoft.com/VisualStudio/2011/storyboarding/control">
  <Id Name="System.Storyboarding.Common.Text" Revision="1" Stencil="System.Storyboarding.Common" StencilVersion="0.1"/>
</Control>
</file>

<file path=customXml/item3.xml><?xml version="1.0" encoding="utf-8"?>
<Control xmlns="http://schemas.microsoft.com/VisualStudio/2011/storyboarding/control">
  <Id Name="System.Storyboarding.Common.Text" Revision="1" Stencil="System.Storyboarding.Common" StencilVersion="0.1"/>
</Control>
</file>

<file path=customXml/item4.xml><?xml version="1.0" encoding="utf-8"?>
<Control xmlns="http://schemas.microsoft.com/VisualStudio/2011/storyboarding/control">
  <Id Name="System.Storyboarding.Common.Text" Revision="1" Stencil="System.Storyboarding.Common" StencilVersion="0.1"/>
</Control>
</file>

<file path=customXml/item5.xml><?xml version="1.0" encoding="utf-8"?>
<Control xmlns="http://schemas.microsoft.com/VisualStudio/2011/storyboarding/control">
  <Id Name="System.Storyboarding.Common.Text" Revision="1" Stencil="System.Storyboarding.Common" StencilVersion="0.1"/>
</Control>
</file>

<file path=customXml/item6.xml><?xml version="1.0" encoding="utf-8"?>
<Control xmlns="http://schemas.microsoft.com/VisualStudio/2011/storyboarding/control">
  <Id Name="System.Storyboarding.Common.Text" Revision="1" Stencil="System.Storyboarding.Common" StencilVersion="0.1"/>
</Control>
</file>

<file path=customXml/item7.xml><?xml version="1.0" encoding="utf-8"?>
<Control xmlns="http://schemas.microsoft.com/VisualStudio/2011/storyboarding/control">
  <Id Name="System.Storyboarding.Common.Text" Revision="1" Stencil="System.Storyboarding.Common" StencilVersion="0.1"/>
</Control>
</file>

<file path=customXml/item8.xml><?xml version="1.0" encoding="utf-8"?>
<Control xmlns="http://schemas.microsoft.com/VisualStudio/2011/storyboarding/control">
  <Id Name="System.Storyboarding.Common.Text" Revision="1" Stencil="System.Storyboarding.Common" StencilVersion="0.1"/>
</Control>
</file>

<file path=customXml/item9.xml><?xml version="1.0" encoding="utf-8"?>
<Control xmlns="http://schemas.microsoft.com/VisualStudio/2011/storyboarding/control">
  <Id Name="System.Storyboarding.Common.Text" Revision="1" Stencil="System.Storyboarding.Common" StencilVersion="0.1"/>
</Control>
</file>

<file path=customXml/item10.xml><?xml version="1.0" encoding="utf-8"?>
<Control xmlns="http://schemas.microsoft.com/VisualStudio/2011/storyboarding/control">
  <Id Name="System.Storyboarding.Common.Text" Revision="1" Stencil="System.Storyboarding.Common" StencilVersion="0.1"/>
</Control>
</file>

<file path=customXml/item11.xml><?xml version="1.0" encoding="utf-8"?>
<Control xmlns="http://schemas.microsoft.com/VisualStudio/2011/storyboarding/control">
  <Id Name="System.Storyboarding.Common.Text" Revision="1" Stencil="System.Storyboarding.Common" StencilVersion="0.1"/>
</Control>
</file>

<file path=customXml/item12.xml><?xml version="1.0" encoding="utf-8"?>
<Control xmlns="http://schemas.microsoft.com/VisualStudio/2011/storyboarding/control">
  <Id Name="System.Storyboarding.Common.Text" Revision="1" Stencil="System.Storyboarding.Common" StencilVersion="0.1"/>
</Control>
</file>

<file path=customXml/itemProps1.xml><?xml version="1.0" encoding="utf-8"?>
<ds:datastoreItem xmlns:ds="http://schemas.openxmlformats.org/officeDocument/2006/customXml" ds:itemID="{81D97E40-9659-4427-B13B-2672FB67ED82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06CBE11B-109A-499A-B67B-63EDC344332A}">
  <ds:schemaRefs>
    <ds:schemaRef ds:uri="http://schemas.microsoft.com/VisualStudio/2011/storyboarding/control"/>
  </ds:schemaRefs>
</ds:datastoreItem>
</file>

<file path=customXml/itemProps3.xml><?xml version="1.0" encoding="utf-8"?>
<ds:datastoreItem xmlns:ds="http://schemas.openxmlformats.org/officeDocument/2006/customXml" ds:itemID="{91407D6D-33C7-45DE-8421-A3C633246026}">
  <ds:schemaRefs>
    <ds:schemaRef ds:uri="http://schemas.microsoft.com/VisualStudio/2011/storyboarding/control"/>
  </ds:schemaRefs>
</ds:datastoreItem>
</file>

<file path=customXml/itemProps4.xml><?xml version="1.0" encoding="utf-8"?>
<ds:datastoreItem xmlns:ds="http://schemas.openxmlformats.org/officeDocument/2006/customXml" ds:itemID="{32B5C49A-539D-41BA-A673-E4D7471C9710}">
  <ds:schemaRefs>
    <ds:schemaRef ds:uri="http://schemas.microsoft.com/VisualStudio/2011/storyboarding/control"/>
  </ds:schemaRefs>
</ds:datastoreItem>
</file>

<file path=customXml/itemProps5.xml><?xml version="1.0" encoding="utf-8"?>
<ds:datastoreItem xmlns:ds="http://schemas.openxmlformats.org/officeDocument/2006/customXml" ds:itemID="{91BB52CE-443A-4073-8B7C-EB3DD51837CE}">
  <ds:schemaRefs>
    <ds:schemaRef ds:uri="http://schemas.microsoft.com/VisualStudio/2011/storyboarding/control"/>
  </ds:schemaRefs>
</ds:datastoreItem>
</file>

<file path=customXml/itemProps6.xml><?xml version="1.0" encoding="utf-8"?>
<ds:datastoreItem xmlns:ds="http://schemas.openxmlformats.org/officeDocument/2006/customXml" ds:itemID="{A3CB76ED-229E-47CB-B317-78F259EDA8D4}">
  <ds:schemaRefs>
    <ds:schemaRef ds:uri="http://schemas.microsoft.com/VisualStudio/2011/storyboarding/control"/>
  </ds:schemaRefs>
</ds:datastoreItem>
</file>

<file path=customXml/itemProps7.xml><?xml version="1.0" encoding="utf-8"?>
<ds:datastoreItem xmlns:ds="http://schemas.openxmlformats.org/officeDocument/2006/customXml" ds:itemID="{BBC428DD-6016-44A9-870A-0BF0F6FB7A31}">
  <ds:schemaRefs>
    <ds:schemaRef ds:uri="http://schemas.microsoft.com/VisualStudio/2011/storyboarding/control"/>
  </ds:schemaRefs>
</ds:datastoreItem>
</file>

<file path=customXml/itemProps8.xml><?xml version="1.0" encoding="utf-8"?>
<ds:datastoreItem xmlns:ds="http://schemas.openxmlformats.org/officeDocument/2006/customXml" ds:itemID="{5CA817B3-DF5E-48E1-BB89-96B56199766A}">
  <ds:schemaRefs>
    <ds:schemaRef ds:uri="http://schemas.microsoft.com/VisualStudio/2011/storyboarding/control"/>
  </ds:schemaRefs>
</ds:datastoreItem>
</file>

<file path=customXml/itemProps9.xml><?xml version="1.0" encoding="utf-8"?>
<ds:datastoreItem xmlns:ds="http://schemas.openxmlformats.org/officeDocument/2006/customXml" ds:itemID="{13CE261A-0E64-4233-9DAB-045FBC318A16}">
  <ds:schemaRefs>
    <ds:schemaRef ds:uri="http://schemas.microsoft.com/VisualStudio/2011/storyboarding/control"/>
  </ds:schemaRefs>
</ds:datastoreItem>
</file>

<file path=customXml/itemProps10.xml><?xml version="1.0" encoding="utf-8"?>
<ds:datastoreItem xmlns:ds="http://schemas.openxmlformats.org/officeDocument/2006/customXml" ds:itemID="{202EC581-BD7F-4231-865A-4D3C440AD6B0}">
  <ds:schemaRefs>
    <ds:schemaRef ds:uri="http://schemas.microsoft.com/VisualStudio/2011/storyboarding/control"/>
  </ds:schemaRefs>
</ds:datastoreItem>
</file>

<file path=customXml/itemProps11.xml><?xml version="1.0" encoding="utf-8"?>
<ds:datastoreItem xmlns:ds="http://schemas.openxmlformats.org/officeDocument/2006/customXml" ds:itemID="{10CF2665-63F6-4C40-AB52-7891DD0AAF1B}">
  <ds:schemaRefs>
    <ds:schemaRef ds:uri="http://schemas.microsoft.com/VisualStudio/2011/storyboarding/control"/>
  </ds:schemaRefs>
</ds:datastoreItem>
</file>

<file path=customXml/itemProps12.xml><?xml version="1.0" encoding="utf-8"?>
<ds:datastoreItem xmlns:ds="http://schemas.openxmlformats.org/officeDocument/2006/customXml" ds:itemID="{49AAC9D3-D15C-4220-A1CB-4AEEFE54D91B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2482</TotalTime>
  <Words>2617</Words>
  <Application>Microsoft Office PowerPoint</Application>
  <PresentationFormat>Widescreen</PresentationFormat>
  <Paragraphs>411</Paragraphs>
  <Slides>37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4" baseType="lpstr">
      <vt:lpstr>Arial</vt:lpstr>
      <vt:lpstr>Calibri</vt:lpstr>
      <vt:lpstr>Calibri Light</vt:lpstr>
      <vt:lpstr>Segoe UI</vt:lpstr>
      <vt:lpstr>Segoe UI Light</vt:lpstr>
      <vt:lpstr>Segoe UI Semilight</vt:lpstr>
      <vt:lpstr>Office Theme</vt:lpstr>
      <vt:lpstr>Napredno nameščanje Windows 10</vt:lpstr>
      <vt:lpstr>Vsebina</vt:lpstr>
      <vt:lpstr>Optimizacija Task Sekvence</vt:lpstr>
      <vt:lpstr>Koliko časa traja nameščanje?</vt:lpstr>
      <vt:lpstr>State messages</vt:lpstr>
      <vt:lpstr>Koliko časa traja nameščanje? - Prihodnost</vt:lpstr>
      <vt:lpstr>Microsoft ideja</vt:lpstr>
      <vt:lpstr>Microsoft ideja</vt:lpstr>
      <vt:lpstr>Optimizacija prenosa podatkov</vt:lpstr>
      <vt:lpstr>Koliko podatkov prenesemo?</vt:lpstr>
      <vt:lpstr>Velikost paketov</vt:lpstr>
      <vt:lpstr>Nastavitve nameščanja</vt:lpstr>
      <vt:lpstr>Nastavitve nameščanja</vt:lpstr>
      <vt:lpstr>Nastavitve nameščanja</vt:lpstr>
      <vt:lpstr>Nastavitve nameščanja</vt:lpstr>
      <vt:lpstr>Nastavitve nameščanja</vt:lpstr>
      <vt:lpstr>Nastavitve nameščanja</vt:lpstr>
      <vt:lpstr>Nastavitve nameščanja</vt:lpstr>
      <vt:lpstr>Peering tehnologije</vt:lpstr>
      <vt:lpstr>Peering tehnologije</vt:lpstr>
      <vt:lpstr>BranchCache</vt:lpstr>
      <vt:lpstr>Kako se vključi</vt:lpstr>
      <vt:lpstr>PeerCache</vt:lpstr>
      <vt:lpstr>PeerCache nastavitve</vt:lpstr>
      <vt:lpstr>Delivery Optimization</vt:lpstr>
      <vt:lpstr>Vključeno samodejno  Nadzor preko GPOjev</vt:lpstr>
      <vt:lpstr>Primerjalna tabela</vt:lpstr>
      <vt:lpstr>Kaj je novega in kaj prihaja?</vt:lpstr>
      <vt:lpstr>Nove nastavitve za Boundary Group</vt:lpstr>
      <vt:lpstr>Nove nastavitve za Delivery Optimization</vt:lpstr>
      <vt:lpstr>AutoPilot</vt:lpstr>
      <vt:lpstr>Kaj je Windows AutoPilot</vt:lpstr>
      <vt:lpstr>Zahteve za AutoPilot</vt:lpstr>
      <vt:lpstr>Demo</vt:lpstr>
      <vt:lpstr>AutoPilot scenariji</vt:lpstr>
      <vt:lpstr>Q&amp;A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 Bočko Kuhar (Span)</dc:creator>
  <cp:lastModifiedBy>Jan Bočko Kuhar (Span)</cp:lastModifiedBy>
  <cp:revision>34</cp:revision>
  <dcterms:created xsi:type="dcterms:W3CDTF">2018-05-18T21:52:46Z</dcterms:created>
  <dcterms:modified xsi:type="dcterms:W3CDTF">2018-05-23T06:24:50Z</dcterms:modified>
</cp:coreProperties>
</file>