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79" r:id="rId4"/>
    <p:sldMasterId id="2147484095" r:id="rId5"/>
  </p:sldMasterIdLst>
  <p:notesMasterIdLst>
    <p:notesMasterId r:id="rId39"/>
  </p:notesMasterIdLst>
  <p:handoutMasterIdLst>
    <p:handoutMasterId r:id="rId40"/>
  </p:handoutMasterIdLst>
  <p:sldIdLst>
    <p:sldId id="1841" r:id="rId6"/>
    <p:sldId id="1844" r:id="rId7"/>
    <p:sldId id="427" r:id="rId8"/>
    <p:sldId id="1940" r:id="rId9"/>
    <p:sldId id="1938" r:id="rId10"/>
    <p:sldId id="428" r:id="rId11"/>
    <p:sldId id="1855" r:id="rId12"/>
    <p:sldId id="1866" r:id="rId13"/>
    <p:sldId id="1939" r:id="rId14"/>
    <p:sldId id="1850" r:id="rId15"/>
    <p:sldId id="1858" r:id="rId16"/>
    <p:sldId id="1941" r:id="rId17"/>
    <p:sldId id="1931" r:id="rId18"/>
    <p:sldId id="1943" r:id="rId19"/>
    <p:sldId id="1944" r:id="rId20"/>
    <p:sldId id="1945" r:id="rId21"/>
    <p:sldId id="1942" r:id="rId22"/>
    <p:sldId id="1956" r:id="rId23"/>
    <p:sldId id="1950" r:id="rId24"/>
    <p:sldId id="1948" r:id="rId25"/>
    <p:sldId id="1946" r:id="rId26"/>
    <p:sldId id="1889" r:id="rId27"/>
    <p:sldId id="1952" r:id="rId28"/>
    <p:sldId id="1954" r:id="rId29"/>
    <p:sldId id="1953" r:id="rId30"/>
    <p:sldId id="1955" r:id="rId31"/>
    <p:sldId id="1951" r:id="rId32"/>
    <p:sldId id="1957" r:id="rId33"/>
    <p:sldId id="1958" r:id="rId34"/>
    <p:sldId id="1870" r:id="rId35"/>
    <p:sldId id="1947" r:id="rId36"/>
    <p:sldId id="1936" r:id="rId37"/>
    <p:sldId id="1959"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E1E30"/>
    <a:srgbClr val="ED1C24"/>
    <a:srgbClr val="D24726"/>
    <a:srgbClr val="898989"/>
    <a:srgbClr val="E45F3C"/>
    <a:srgbClr val="1482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E77DEA-485E-4134-BE90-B0BE25DB29F8}" v="6" dt="2023-09-27T08:29:52.4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060" autoAdjust="0"/>
    <p:restoredTop sz="94674"/>
  </p:normalViewPr>
  <p:slideViewPr>
    <p:cSldViewPr snapToGrid="0">
      <p:cViewPr varScale="1">
        <p:scale>
          <a:sx n="92" d="100"/>
          <a:sy n="92" d="100"/>
        </p:scale>
        <p:origin x="614" y="36"/>
      </p:cViewPr>
      <p:guideLst/>
    </p:cSldViewPr>
  </p:slideViewPr>
  <p:notesTextViewPr>
    <p:cViewPr>
      <p:scale>
        <a:sx n="3" d="2"/>
        <a:sy n="3" d="2"/>
      </p:scale>
      <p:origin x="0" y="0"/>
    </p:cViewPr>
  </p:notesTextViewPr>
  <p:sorterViewPr>
    <p:cViewPr>
      <p:scale>
        <a:sx n="100" d="100"/>
        <a:sy n="100" d="100"/>
      </p:scale>
      <p:origin x="0" y="-5647"/>
    </p:cViewPr>
  </p:sorterViewPr>
  <p:notesViewPr>
    <p:cSldViewPr snapToGrid="0">
      <p:cViewPr>
        <p:scale>
          <a:sx n="1" d="2"/>
          <a:sy n="1" d="2"/>
        </p:scale>
        <p:origin x="3778" y="1205"/>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handoutMaster" Target="handoutMasters/handoutMaster1.xml"/><Relationship Id="rId45"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0" Type="http://schemas.openxmlformats.org/officeDocument/2006/relationships/slide" Target="slides/slide15.xml"/><Relationship Id="rId4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1AC4B1-2A5B-487F-988B-B6EDD5D50E37}" type="datetimeFigureOut">
              <a:rPr lang="en-US" smtClean="0"/>
              <a:t>9/27/2023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3E1B6AB-ABF6-4F7B-80F5-5D52AC988B4C}" type="slidenum">
              <a:rPr lang="en-US" smtClean="0"/>
              <a:t>‹#›</a:t>
            </a:fld>
            <a:endParaRPr lang="en-US"/>
          </a:p>
        </p:txBody>
      </p:sp>
    </p:spTree>
    <p:extLst>
      <p:ext uri="{BB962C8B-B14F-4D97-AF65-F5344CB8AC3E}">
        <p14:creationId xmlns:p14="http://schemas.microsoft.com/office/powerpoint/2010/main" val="29124143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088522-541C-40B5-AE06-B0E7103241E0}" type="datetimeFigureOut">
              <a:rPr lang="en-US" smtClean="0"/>
              <a:t>9/27/2023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60B060-B6C7-4AA9-8FA9-99F388247636}" type="slidenum">
              <a:rPr lang="en-US" smtClean="0"/>
              <a:t>‹#›</a:t>
            </a:fld>
            <a:endParaRPr lang="en-US"/>
          </a:p>
        </p:txBody>
      </p:sp>
    </p:spTree>
    <p:extLst>
      <p:ext uri="{BB962C8B-B14F-4D97-AF65-F5344CB8AC3E}">
        <p14:creationId xmlns:p14="http://schemas.microsoft.com/office/powerpoint/2010/main" val="4102612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9/27/2023 9:49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3053242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9/27/2023 9:49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732464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rgbClr val="0E1E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7952"/>
            <a:ext cx="7600950" cy="1463040"/>
          </a:xfrm>
        </p:spPr>
        <p:txBody>
          <a:bodyPr anchor="ctr">
            <a:normAutofit/>
          </a:bodyPr>
          <a:lstStyle>
            <a:lvl1pPr algn="r">
              <a:defRPr sz="5000" spc="200" baseline="0">
                <a:solidFill>
                  <a:srgbClr val="0E1E30"/>
                </a:solidFill>
                <a:latin typeface="Segoe UI Light" panose="020B0502040204020203" pitchFamily="34" charset="0"/>
                <a:cs typeface="Segoe UI Light" panose="020B0502040204020203" pitchFamily="34" charset="0"/>
              </a:defRPr>
            </a:lvl1pPr>
          </a:lstStyle>
          <a:p>
            <a:r>
              <a:rPr lang="en-US" dirty="0"/>
              <a:t>Click to edit Master</a:t>
            </a:r>
          </a:p>
        </p:txBody>
      </p:sp>
      <p:sp>
        <p:nvSpPr>
          <p:cNvPr id="3" name="Subtitle 2"/>
          <p:cNvSpPr>
            <a:spLocks noGrp="1"/>
          </p:cNvSpPr>
          <p:nvPr>
            <p:ph type="subTitle" idx="1"/>
          </p:nvPr>
        </p:nvSpPr>
        <p:spPr>
          <a:xfrm>
            <a:off x="8503271" y="4886657"/>
            <a:ext cx="3307729" cy="1463040"/>
          </a:xfrm>
        </p:spPr>
        <p:txBody>
          <a:bodyPr lIns="91440" rIns="91440" anchor="ctr">
            <a:normAutofit/>
          </a:bodyPr>
          <a:lstStyle>
            <a:lvl1pPr marL="0" indent="0" algn="l">
              <a:lnSpc>
                <a:spcPct val="100000"/>
              </a:lnSpc>
              <a:spcBef>
                <a:spcPts val="0"/>
              </a:spcBef>
              <a:buNone/>
              <a:defRPr sz="2200">
                <a:solidFill>
                  <a:srgbClr val="0E1E30"/>
                </a:solidFill>
                <a:latin typeface="Segoe UI Light" panose="020B0502040204020203" pitchFamily="34" charset="0"/>
                <a:cs typeface="Segoe UI Light" panose="020B0502040204020203" pitchFamily="34" charset="0"/>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dirty="0"/>
              <a:t>Click to edit Master</a:t>
            </a:r>
          </a:p>
        </p:txBody>
      </p:sp>
      <p:cxnSp>
        <p:nvCxnSpPr>
          <p:cNvPr id="8" name="Straight Connector 7"/>
          <p:cNvCxnSpPr/>
          <p:nvPr/>
        </p:nvCxnSpPr>
        <p:spPr>
          <a:xfrm flipV="1">
            <a:off x="8280710" y="5182463"/>
            <a:ext cx="0" cy="914400"/>
          </a:xfrm>
          <a:prstGeom prst="line">
            <a:avLst/>
          </a:prstGeom>
          <a:ln w="19050">
            <a:solidFill>
              <a:srgbClr val="ED1C2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71333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Title Slide - brez crt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rgbClr val="0E1E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7952"/>
            <a:ext cx="7600950" cy="1463040"/>
          </a:xfrm>
        </p:spPr>
        <p:txBody>
          <a:bodyPr anchor="ctr">
            <a:normAutofit/>
          </a:bodyPr>
          <a:lstStyle>
            <a:lvl1pPr algn="r">
              <a:defRPr sz="5000" spc="200" baseline="0">
                <a:solidFill>
                  <a:srgbClr val="0E1E30"/>
                </a:solidFill>
                <a:latin typeface="Segoe UI Light" panose="020B0502040204020203" pitchFamily="34" charset="0"/>
                <a:cs typeface="Segoe UI Light" panose="020B0502040204020203" pitchFamily="34" charset="0"/>
              </a:defRPr>
            </a:lvl1pPr>
          </a:lstStyle>
          <a:p>
            <a:r>
              <a:rPr lang="en-US" dirty="0"/>
              <a:t>Click to edit Master</a:t>
            </a:r>
          </a:p>
        </p:txBody>
      </p:sp>
    </p:spTree>
    <p:extLst>
      <p:ext uri="{BB962C8B-B14F-4D97-AF65-F5344CB8AC3E}">
        <p14:creationId xmlns:p14="http://schemas.microsoft.com/office/powerpoint/2010/main" val="4250532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lvl1pPr>
              <a:defRPr>
                <a:latin typeface="Segoe UI Light" panose="020B0502040204020203" pitchFamily="34" charset="0"/>
                <a:cs typeface="Segoe UI Light" panose="020B0502040204020203" pitchFamily="34" charset="0"/>
              </a:defRPr>
            </a:lvl1pPr>
          </a:lstStyle>
          <a:p>
            <a:r>
              <a:rPr lang="en-US" dirty="0"/>
              <a:t>Click to edit Master title</a:t>
            </a:r>
          </a:p>
        </p:txBody>
      </p:sp>
      <p:sp>
        <p:nvSpPr>
          <p:cNvPr id="3" name="Content Placeholder 2"/>
          <p:cNvSpPr>
            <a:spLocks noGrp="1"/>
          </p:cNvSpPr>
          <p:nvPr>
            <p:ph sz="half" idx="1"/>
          </p:nvPr>
        </p:nvSpPr>
        <p:spPr>
          <a:xfrm>
            <a:off x="1024128" y="2086138"/>
            <a:ext cx="4754880" cy="4383260"/>
          </a:xfrm>
        </p:spPr>
        <p:txBody>
          <a:bodyPr/>
          <a:lstStyle>
            <a:lvl1pPr>
              <a:defRPr>
                <a:latin typeface="Segoe UI Light" panose="020B0502040204020203" pitchFamily="34" charset="0"/>
                <a:cs typeface="Segoe UI Light" panose="020B0502040204020203" pitchFamily="34" charset="0"/>
              </a:defRPr>
            </a:lvl1pPr>
            <a:lvl2pPr>
              <a:defRPr>
                <a:latin typeface="Segoe UI Light" panose="020B0502040204020203" pitchFamily="34" charset="0"/>
                <a:cs typeface="Segoe UI Light" panose="020B0502040204020203" pitchFamily="34" charset="0"/>
              </a:defRPr>
            </a:lvl2pPr>
            <a:lvl3pPr>
              <a:defRPr>
                <a:latin typeface="Segoe UI Light" panose="020B0502040204020203" pitchFamily="34" charset="0"/>
                <a:cs typeface="Segoe UI Light" panose="020B0502040204020203" pitchFamily="34" charset="0"/>
              </a:defRPr>
            </a:lvl3pPr>
            <a:lvl4pPr>
              <a:defRPr>
                <a:latin typeface="Segoe UI Light" panose="020B0502040204020203" pitchFamily="34" charset="0"/>
                <a:cs typeface="Segoe UI Light" panose="020B0502040204020203" pitchFamily="34" charset="0"/>
              </a:defRPr>
            </a:lvl4pPr>
            <a:lvl5pPr>
              <a:defRPr>
                <a:latin typeface="Segoe UI Light" panose="020B0502040204020203" pitchFamily="34" charset="0"/>
                <a:cs typeface="Segoe UI Light" panose="020B05020402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989320" y="2084832"/>
            <a:ext cx="4754880" cy="4384566"/>
          </a:xfrm>
        </p:spPr>
        <p:txBody>
          <a:bodyPr/>
          <a:lstStyle>
            <a:lvl1pPr>
              <a:defRPr>
                <a:latin typeface="Segoe UI Light" panose="020B0502040204020203" pitchFamily="34" charset="0"/>
                <a:cs typeface="Segoe UI Light" panose="020B0502040204020203" pitchFamily="34" charset="0"/>
              </a:defRPr>
            </a:lvl1pPr>
            <a:lvl2pPr>
              <a:defRPr>
                <a:latin typeface="Segoe UI Light" panose="020B0502040204020203" pitchFamily="34" charset="0"/>
                <a:cs typeface="Segoe UI Light" panose="020B0502040204020203" pitchFamily="34" charset="0"/>
              </a:defRPr>
            </a:lvl2pPr>
            <a:lvl3pPr>
              <a:defRPr>
                <a:latin typeface="Segoe UI Light" panose="020B0502040204020203" pitchFamily="34" charset="0"/>
                <a:cs typeface="Segoe UI Light" panose="020B0502040204020203" pitchFamily="34" charset="0"/>
              </a:defRPr>
            </a:lvl3pPr>
            <a:lvl4pPr>
              <a:defRPr>
                <a:latin typeface="Segoe UI Light" panose="020B0502040204020203" pitchFamily="34" charset="0"/>
                <a:cs typeface="Segoe UI Light" panose="020B0502040204020203" pitchFamily="34" charset="0"/>
              </a:defRPr>
            </a:lvl4pPr>
            <a:lvl5pPr>
              <a:defRPr>
                <a:latin typeface="Segoe UI Light" panose="020B0502040204020203" pitchFamily="34" charset="0"/>
                <a:cs typeface="Segoe UI Light" panose="020B05020402040202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3C6A301-0538-44EC-B09D-202E1042A48B}" type="datetimeFigureOut">
              <a:rPr lang="en-US" smtClean="0"/>
              <a:t>9/27/2023</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3194130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7" name="Rectangle 6"/>
          <p:cNvSpPr/>
          <p:nvPr/>
        </p:nvSpPr>
        <p:spPr>
          <a:xfrm>
            <a:off x="0" y="0"/>
            <a:ext cx="12192000" cy="4866468"/>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2" name="Title 1"/>
          <p:cNvSpPr>
            <a:spLocks noGrp="1"/>
          </p:cNvSpPr>
          <p:nvPr>
            <p:ph type="ctrTitle"/>
          </p:nvPr>
        </p:nvSpPr>
        <p:spPr>
          <a:xfrm>
            <a:off x="838200" y="2061006"/>
            <a:ext cx="10515600" cy="2387600"/>
          </a:xfrm>
        </p:spPr>
        <p:txBody>
          <a:bodyPr anchor="b">
            <a:normAutofit/>
          </a:bodyPr>
          <a:lstStyle>
            <a:lvl1pPr algn="l">
              <a:defRPr sz="5400">
                <a:solidFill>
                  <a:schemeClr val="bg1"/>
                </a:solidFill>
              </a:defRPr>
            </a:lvl1pPr>
          </a:lstStyle>
          <a:p>
            <a:r>
              <a:rPr lang="en-US"/>
              <a:t>Click to edit Master title style</a:t>
            </a:r>
          </a:p>
        </p:txBody>
      </p:sp>
      <p:sp>
        <p:nvSpPr>
          <p:cNvPr id="3" name="Subtitle 2"/>
          <p:cNvSpPr>
            <a:spLocks noGrp="1"/>
          </p:cNvSpPr>
          <p:nvPr>
            <p:ph type="subTitle" idx="1"/>
          </p:nvPr>
        </p:nvSpPr>
        <p:spPr>
          <a:xfrm>
            <a:off x="838202" y="5110609"/>
            <a:ext cx="10972798" cy="1137793"/>
          </a:xfrm>
        </p:spPr>
        <p:txBody>
          <a:bodyPr>
            <a:normAutofit/>
          </a:bodyPr>
          <a:lstStyle>
            <a:lvl1pPr marL="0" indent="0" algn="l">
              <a:lnSpc>
                <a:spcPct val="150000"/>
              </a:lnSpc>
              <a:spcBef>
                <a:spcPts val="600"/>
              </a:spcBef>
              <a:buNone/>
              <a:defRPr sz="3600">
                <a:solidFill>
                  <a:srgbClr val="ED1C24"/>
                </a:solidFill>
                <a:latin typeface="Segoe UI Light" panose="020B0502040204020203" pitchFamily="34" charset="0"/>
                <a:cs typeface="Segoe UI Light"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a:xfrm>
            <a:off x="838200" y="6470704"/>
            <a:ext cx="2154143" cy="274320"/>
          </a:xfrm>
        </p:spPr>
        <p:txBody>
          <a:bodyPr/>
          <a:lstStyle>
            <a:lvl1pPr>
              <a:defRPr>
                <a:solidFill>
                  <a:srgbClr val="898989"/>
                </a:solidFill>
              </a:defRPr>
            </a:lvl1pPr>
          </a:lstStyle>
          <a:p>
            <a:fld id="{8BEEBAAA-29B5-4AF5-BC5F-7E580C29002D}" type="datetimeFigureOut">
              <a:rPr lang="en-US" smtClean="0"/>
              <a:pPr/>
              <a:t>9/27/2023</a:t>
            </a:fld>
            <a:endParaRPr lang="en-US" dirty="0"/>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860EDB8-5305-433F-BE41-D7A86D811DB3}" type="slidenum">
              <a:rPr lang="en-US" smtClean="0">
                <a:solidFill>
                  <a:prstClr val="black">
                    <a:tint val="75000"/>
                  </a:prstClr>
                </a:solidFill>
              </a:rPr>
              <a:pPr/>
              <a:t>‹#›</a:t>
            </a:fld>
            <a:endParaRPr lang="en-US">
              <a:solidFill>
                <a:prstClr val="black">
                  <a:tint val="75000"/>
                </a:prstClr>
              </a:solidFill>
            </a:endParaRPr>
          </a:p>
        </p:txBody>
      </p:sp>
      <p:sp>
        <p:nvSpPr>
          <p:cNvPr id="8" name="Rectangle 7"/>
          <p:cNvSpPr/>
          <p:nvPr userDrawn="1"/>
        </p:nvSpPr>
        <p:spPr>
          <a:xfrm>
            <a:off x="0" y="0"/>
            <a:ext cx="12192000" cy="4866468"/>
          </a:xfrm>
          <a:prstGeom prst="rect">
            <a:avLst/>
          </a:prstGeom>
          <a:solidFill>
            <a:srgbClr val="0E1E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36569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hr-HR"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p:cNvSpPr>
            <a:spLocks noGrp="1"/>
          </p:cNvSpPr>
          <p:nvPr>
            <p:ph type="dt" sz="half" idx="10"/>
          </p:nvPr>
        </p:nvSpPr>
        <p:spPr/>
        <p:txBody>
          <a:bodyPr/>
          <a:lstStyle/>
          <a:p>
            <a:fld id="{13BA9609-ECEF-465E-867B-2412176E1CBA}" type="datetimeFigureOut">
              <a:rPr lang="hr-HR" smtClean="0"/>
              <a:t>27.9.2023.</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FDB3F823-75F7-4A7C-8311-5D65327E490A}" type="slidenum">
              <a:rPr lang="hr-HR" smtClean="0"/>
              <a:t>‹#›</a:t>
            </a:fld>
            <a:endParaRPr lang="hr-HR"/>
          </a:p>
        </p:txBody>
      </p:sp>
    </p:spTree>
    <p:extLst>
      <p:ext uri="{BB962C8B-B14F-4D97-AF65-F5344CB8AC3E}">
        <p14:creationId xmlns:p14="http://schemas.microsoft.com/office/powerpoint/2010/main" val="21249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endParaRPr lang="hr-HR"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13BA9609-ECEF-465E-867B-2412176E1CBA}" type="datetimeFigureOut">
              <a:rPr lang="hr-HR" smtClean="0"/>
              <a:t>27.9.2023.</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FDB3F823-75F7-4A7C-8311-5D65327E490A}" type="slidenum">
              <a:rPr lang="hr-HR" smtClean="0"/>
              <a:t>‹#›</a:t>
            </a:fld>
            <a:endParaRPr lang="hr-HR"/>
          </a:p>
        </p:txBody>
      </p:sp>
    </p:spTree>
    <p:extLst>
      <p:ext uri="{BB962C8B-B14F-4D97-AF65-F5344CB8AC3E}">
        <p14:creationId xmlns:p14="http://schemas.microsoft.com/office/powerpoint/2010/main" val="12017047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a:t>
            </a:r>
            <a:endParaRPr lang="hr-HR" dirty="0"/>
          </a:p>
        </p:txBody>
      </p:sp>
      <p:sp>
        <p:nvSpPr>
          <p:cNvPr id="3" name="Date Placeholder 2"/>
          <p:cNvSpPr>
            <a:spLocks noGrp="1"/>
          </p:cNvSpPr>
          <p:nvPr>
            <p:ph type="dt" sz="half" idx="10"/>
          </p:nvPr>
        </p:nvSpPr>
        <p:spPr/>
        <p:txBody>
          <a:bodyPr/>
          <a:lstStyle/>
          <a:p>
            <a:fld id="{13BA9609-ECEF-465E-867B-2412176E1CBA}" type="datetimeFigureOut">
              <a:rPr lang="hr-HR" smtClean="0"/>
              <a:t>27.9.2023.</a:t>
            </a:fld>
            <a:endParaRPr lang="hr-HR"/>
          </a:p>
        </p:txBody>
      </p:sp>
      <p:sp>
        <p:nvSpPr>
          <p:cNvPr id="4" name="Footer Placeholder 3"/>
          <p:cNvSpPr>
            <a:spLocks noGrp="1"/>
          </p:cNvSpPr>
          <p:nvPr>
            <p:ph type="ftr" sz="quarter" idx="11"/>
          </p:nvPr>
        </p:nvSpPr>
        <p:spPr/>
        <p:txBody>
          <a:bodyPr/>
          <a:lstStyle/>
          <a:p>
            <a:endParaRPr lang="hr-HR"/>
          </a:p>
        </p:txBody>
      </p:sp>
      <p:sp>
        <p:nvSpPr>
          <p:cNvPr id="5" name="Slide Number Placeholder 4"/>
          <p:cNvSpPr>
            <a:spLocks noGrp="1"/>
          </p:cNvSpPr>
          <p:nvPr>
            <p:ph type="sldNum" sz="quarter" idx="12"/>
          </p:nvPr>
        </p:nvSpPr>
        <p:spPr/>
        <p:txBody>
          <a:bodyPr/>
          <a:lstStyle/>
          <a:p>
            <a:fld id="{FDB3F823-75F7-4A7C-8311-5D65327E490A}" type="slidenum">
              <a:rPr lang="hr-HR" smtClean="0"/>
              <a:t>‹#›</a:t>
            </a:fld>
            <a:endParaRPr lang="hr-HR"/>
          </a:p>
        </p:txBody>
      </p:sp>
    </p:spTree>
    <p:extLst>
      <p:ext uri="{BB962C8B-B14F-4D97-AF65-F5344CB8AC3E}">
        <p14:creationId xmlns:p14="http://schemas.microsoft.com/office/powerpoint/2010/main" val="12868390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32560971"/>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77382454"/>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64154802"/>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688455286"/>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74260136"/>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16563885"/>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0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41842368"/>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9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26789605"/>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29434798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354574073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0E1E3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6000">
                <a:solidFill>
                  <a:schemeClr val="bg1"/>
                </a:solidFill>
              </a:defRPr>
            </a:lvl1pPr>
          </a:lstStyle>
          <a:p>
            <a:r>
              <a:rPr lang="en-US" dirty="0"/>
              <a:t>Click to edit Master title style</a:t>
            </a:r>
            <a:endParaRPr lang="hr-HR"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hr-HR" dirty="0"/>
          </a:p>
        </p:txBody>
      </p:sp>
      <p:sp>
        <p:nvSpPr>
          <p:cNvPr id="4" name="Date Placeholder 3"/>
          <p:cNvSpPr>
            <a:spLocks noGrp="1"/>
          </p:cNvSpPr>
          <p:nvPr>
            <p:ph type="dt" sz="half" idx="10"/>
          </p:nvPr>
        </p:nvSpPr>
        <p:spPr/>
        <p:txBody>
          <a:bodyPr/>
          <a:lstStyle>
            <a:lvl1pPr>
              <a:defRPr>
                <a:solidFill>
                  <a:schemeClr val="bg1"/>
                </a:solidFill>
              </a:defRPr>
            </a:lvl1pPr>
          </a:lstStyle>
          <a:p>
            <a:fld id="{13BA9609-ECEF-465E-867B-2412176E1CBA}" type="datetimeFigureOut">
              <a:rPr lang="hr-HR" smtClean="0"/>
              <a:pPr/>
              <a:t>27.9.2023.</a:t>
            </a:fld>
            <a:endParaRPr lang="hr-HR" dirty="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hr-H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FDB3F823-75F7-4A7C-8311-5D65327E490A}" type="slidenum">
              <a:rPr lang="hr-HR" smtClean="0"/>
              <a:pPr/>
              <a:t>‹#›</a:t>
            </a:fld>
            <a:endParaRPr lang="hr-HR"/>
          </a:p>
        </p:txBody>
      </p:sp>
    </p:spTree>
    <p:extLst>
      <p:ext uri="{BB962C8B-B14F-4D97-AF65-F5344CB8AC3E}">
        <p14:creationId xmlns:p14="http://schemas.microsoft.com/office/powerpoint/2010/main" val="23207757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 picture + caption">
    <p:bg>
      <p:bgPr>
        <a:solidFill>
          <a:srgbClr val="0E1E30"/>
        </a:solidFill>
        <a:effectLst/>
      </p:bgPr>
    </p:bg>
    <p:spTree>
      <p:nvGrpSpPr>
        <p:cNvPr id="1" name=""/>
        <p:cNvGrpSpPr/>
        <p:nvPr/>
      </p:nvGrpSpPr>
      <p:grpSpPr>
        <a:xfrm>
          <a:off x="0" y="0"/>
          <a:ext cx="0" cy="0"/>
          <a:chOff x="0" y="0"/>
          <a:chExt cx="0" cy="0"/>
        </a:xfrm>
      </p:grpSpPr>
      <p:sp>
        <p:nvSpPr>
          <p:cNvPr id="5" name="Subtitle 2"/>
          <p:cNvSpPr>
            <a:spLocks noGrp="1"/>
          </p:cNvSpPr>
          <p:nvPr>
            <p:ph type="subTitle" idx="1"/>
          </p:nvPr>
        </p:nvSpPr>
        <p:spPr>
          <a:xfrm>
            <a:off x="1524000" y="6051323"/>
            <a:ext cx="9144000" cy="806677"/>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hr-HR" dirty="0"/>
          </a:p>
        </p:txBody>
      </p:sp>
      <p:cxnSp>
        <p:nvCxnSpPr>
          <p:cNvPr id="6" name="Straight Connector 5"/>
          <p:cNvCxnSpPr/>
          <p:nvPr userDrawn="1"/>
        </p:nvCxnSpPr>
        <p:spPr>
          <a:xfrm rot="16200000" flipV="1">
            <a:off x="6096000" y="5414652"/>
            <a:ext cx="0" cy="914400"/>
          </a:xfrm>
          <a:prstGeom prst="line">
            <a:avLst/>
          </a:prstGeom>
          <a:ln w="19050">
            <a:solidFill>
              <a:srgbClr val="ED1C2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68118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BA9609-ECEF-465E-867B-2412176E1CBA}" type="datetimeFigureOut">
              <a:rPr lang="hr-HR" smtClean="0"/>
              <a:t>27.9.2023.</a:t>
            </a:fld>
            <a:endParaRPr lang="hr-HR"/>
          </a:p>
        </p:txBody>
      </p:sp>
      <p:sp>
        <p:nvSpPr>
          <p:cNvPr id="3" name="Footer Placeholder 2"/>
          <p:cNvSpPr>
            <a:spLocks noGrp="1"/>
          </p:cNvSpPr>
          <p:nvPr>
            <p:ph type="ftr" sz="quarter" idx="11"/>
          </p:nvPr>
        </p:nvSpPr>
        <p:spPr/>
        <p:txBody>
          <a:bodyPr/>
          <a:lstStyle/>
          <a:p>
            <a:endParaRPr lang="hr-HR"/>
          </a:p>
        </p:txBody>
      </p:sp>
      <p:sp>
        <p:nvSpPr>
          <p:cNvPr id="4" name="Slide Number Placeholder 3"/>
          <p:cNvSpPr>
            <a:spLocks noGrp="1"/>
          </p:cNvSpPr>
          <p:nvPr>
            <p:ph type="sldNum" sz="quarter" idx="12"/>
          </p:nvPr>
        </p:nvSpPr>
        <p:spPr/>
        <p:txBody>
          <a:bodyPr/>
          <a:lstStyle/>
          <a:p>
            <a:fld id="{FDB3F823-75F7-4A7C-8311-5D65327E490A}" type="slidenum">
              <a:rPr lang="hr-HR" smtClean="0"/>
              <a:t>‹#›</a:t>
            </a:fld>
            <a:endParaRPr lang="hr-HR"/>
          </a:p>
        </p:txBody>
      </p:sp>
    </p:spTree>
    <p:extLst>
      <p:ext uri="{BB962C8B-B14F-4D97-AF65-F5344CB8AC3E}">
        <p14:creationId xmlns:p14="http://schemas.microsoft.com/office/powerpoint/2010/main" val="22740521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sp>
        <p:nvSpPr>
          <p:cNvPr id="7" name="Rectangle 6"/>
          <p:cNvSpPr/>
          <p:nvPr/>
        </p:nvSpPr>
        <p:spPr>
          <a:xfrm>
            <a:off x="5730240" y="1912620"/>
            <a:ext cx="6461761" cy="3200400"/>
          </a:xfrm>
          <a:prstGeom prst="rect">
            <a:avLst/>
          </a:prstGeom>
          <a:solidFill>
            <a:srgbClr val="0E1E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2" name="Title 1"/>
          <p:cNvSpPr>
            <a:spLocks noGrp="1"/>
          </p:cNvSpPr>
          <p:nvPr>
            <p:ph type="title"/>
          </p:nvPr>
        </p:nvSpPr>
        <p:spPr>
          <a:xfrm>
            <a:off x="838201" y="2402238"/>
            <a:ext cx="4541519" cy="2187227"/>
          </a:xfrm>
        </p:spPr>
        <p:txBody>
          <a:bodyPr anchor="ctr">
            <a:noAutofit/>
          </a:bodyPr>
          <a:lstStyle>
            <a:lvl1pPr algn="l">
              <a:defRPr sz="5000">
                <a:solidFill>
                  <a:srgbClr val="ED1C24"/>
                </a:solidFill>
              </a:defRPr>
            </a:lvl1pPr>
          </a:lstStyle>
          <a:p>
            <a:r>
              <a:rPr lang="en-US" dirty="0"/>
              <a:t>Click to edit Master title style</a:t>
            </a:r>
          </a:p>
        </p:txBody>
      </p:sp>
      <p:sp>
        <p:nvSpPr>
          <p:cNvPr id="3" name="Text Placeholder 2"/>
          <p:cNvSpPr>
            <a:spLocks noGrp="1"/>
          </p:cNvSpPr>
          <p:nvPr>
            <p:ph type="body" idx="1"/>
          </p:nvPr>
        </p:nvSpPr>
        <p:spPr>
          <a:xfrm>
            <a:off x="6323308" y="2402237"/>
            <a:ext cx="5269424" cy="2187226"/>
          </a:xfrm>
        </p:spPr>
        <p:txBody>
          <a:bodyPr anchor="ctr">
            <a:normAutofit/>
          </a:bodyPr>
          <a:lstStyle>
            <a:lvl1pPr marL="0" indent="0">
              <a:lnSpc>
                <a:spcPct val="150000"/>
              </a:lnSpc>
              <a:buNone/>
              <a:defRPr sz="2800">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dirty="0"/>
              <a:t>Click to edit Master text styles</a:t>
            </a:r>
          </a:p>
        </p:txBody>
      </p:sp>
    </p:spTree>
    <p:extLst>
      <p:ext uri="{BB962C8B-B14F-4D97-AF65-F5344CB8AC3E}">
        <p14:creationId xmlns:p14="http://schemas.microsoft.com/office/powerpoint/2010/main" val="35099338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Section Header-2 kontakta">
    <p:spTree>
      <p:nvGrpSpPr>
        <p:cNvPr id="1" name=""/>
        <p:cNvGrpSpPr/>
        <p:nvPr/>
      </p:nvGrpSpPr>
      <p:grpSpPr>
        <a:xfrm>
          <a:off x="0" y="0"/>
          <a:ext cx="0" cy="0"/>
          <a:chOff x="0" y="0"/>
          <a:chExt cx="0" cy="0"/>
        </a:xfrm>
      </p:grpSpPr>
      <p:sp>
        <p:nvSpPr>
          <p:cNvPr id="7" name="Rectangle 6"/>
          <p:cNvSpPr/>
          <p:nvPr/>
        </p:nvSpPr>
        <p:spPr>
          <a:xfrm>
            <a:off x="5730240" y="1912620"/>
            <a:ext cx="6461761" cy="3200400"/>
          </a:xfrm>
          <a:prstGeom prst="rect">
            <a:avLst/>
          </a:prstGeom>
          <a:solidFill>
            <a:srgbClr val="0E1E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2" name="Title 1"/>
          <p:cNvSpPr>
            <a:spLocks noGrp="1"/>
          </p:cNvSpPr>
          <p:nvPr>
            <p:ph type="title"/>
          </p:nvPr>
        </p:nvSpPr>
        <p:spPr>
          <a:xfrm>
            <a:off x="838201" y="2402238"/>
            <a:ext cx="4541519" cy="2187227"/>
          </a:xfrm>
        </p:spPr>
        <p:txBody>
          <a:bodyPr anchor="ctr">
            <a:noAutofit/>
          </a:bodyPr>
          <a:lstStyle>
            <a:lvl1pPr algn="l">
              <a:defRPr sz="5000">
                <a:solidFill>
                  <a:srgbClr val="ED1C24"/>
                </a:solidFill>
              </a:defRPr>
            </a:lvl1pPr>
          </a:lstStyle>
          <a:p>
            <a:r>
              <a:rPr lang="en-US" dirty="0"/>
              <a:t>Click to edit Master title style</a:t>
            </a:r>
          </a:p>
        </p:txBody>
      </p:sp>
      <p:sp>
        <p:nvSpPr>
          <p:cNvPr id="3" name="Text Placeholder 2"/>
          <p:cNvSpPr>
            <a:spLocks noGrp="1"/>
          </p:cNvSpPr>
          <p:nvPr>
            <p:ph type="body" idx="1"/>
          </p:nvPr>
        </p:nvSpPr>
        <p:spPr>
          <a:xfrm>
            <a:off x="6323308" y="2346540"/>
            <a:ext cx="5269424" cy="965803"/>
          </a:xfrm>
        </p:spPr>
        <p:txBody>
          <a:bodyPr anchor="ctr">
            <a:normAutofit/>
          </a:bodyPr>
          <a:lstStyle>
            <a:lvl1pPr marL="0" indent="0">
              <a:lnSpc>
                <a:spcPct val="150000"/>
              </a:lnSpc>
              <a:buNone/>
              <a:defRPr sz="2800">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dirty="0"/>
              <a:t>Click to edit Master text styles</a:t>
            </a:r>
          </a:p>
        </p:txBody>
      </p:sp>
      <p:sp>
        <p:nvSpPr>
          <p:cNvPr id="5" name="Text Placeholder 2"/>
          <p:cNvSpPr>
            <a:spLocks noGrp="1"/>
          </p:cNvSpPr>
          <p:nvPr>
            <p:ph type="body" idx="10"/>
          </p:nvPr>
        </p:nvSpPr>
        <p:spPr>
          <a:xfrm>
            <a:off x="6323308" y="3757628"/>
            <a:ext cx="5269424" cy="965803"/>
          </a:xfrm>
        </p:spPr>
        <p:txBody>
          <a:bodyPr anchor="ctr">
            <a:normAutofit/>
          </a:bodyPr>
          <a:lstStyle>
            <a:lvl1pPr marL="0" indent="0">
              <a:lnSpc>
                <a:spcPct val="150000"/>
              </a:lnSpc>
              <a:buNone/>
              <a:defRPr sz="2800">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dirty="0"/>
              <a:t>Click to edit Master text styles</a:t>
            </a:r>
          </a:p>
        </p:txBody>
      </p:sp>
      <p:cxnSp>
        <p:nvCxnSpPr>
          <p:cNvPr id="6" name="Straight Connector 5"/>
          <p:cNvCxnSpPr/>
          <p:nvPr userDrawn="1"/>
        </p:nvCxnSpPr>
        <p:spPr>
          <a:xfrm rot="16200000" flipV="1">
            <a:off x="6887188" y="3082932"/>
            <a:ext cx="0" cy="914400"/>
          </a:xfrm>
          <a:prstGeom prst="line">
            <a:avLst/>
          </a:prstGeom>
          <a:ln w="19050">
            <a:solidFill>
              <a:srgbClr val="ED1C2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93907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r-H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BA9609-ECEF-465E-867B-2412176E1CBA}" type="datetimeFigureOut">
              <a:rPr lang="hr-HR" smtClean="0"/>
              <a:t>27.9.2023.</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p:txBody>
          <a:bodyPr/>
          <a:lstStyle/>
          <a:p>
            <a:fld id="{FDB3F823-75F7-4A7C-8311-5D65327E490A}" type="slidenum">
              <a:rPr lang="hr-HR" smtClean="0"/>
              <a:t>‹#›</a:t>
            </a:fld>
            <a:endParaRPr lang="hr-HR"/>
          </a:p>
        </p:txBody>
      </p:sp>
    </p:spTree>
    <p:extLst>
      <p:ext uri="{BB962C8B-B14F-4D97-AF65-F5344CB8AC3E}">
        <p14:creationId xmlns:p14="http://schemas.microsoft.com/office/powerpoint/2010/main" val="3104482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r-H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r-H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BA9609-ECEF-465E-867B-2412176E1CBA}" type="datetimeFigureOut">
              <a:rPr lang="hr-HR" smtClean="0"/>
              <a:t>27.9.2023.</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p:txBody>
          <a:bodyPr/>
          <a:lstStyle/>
          <a:p>
            <a:fld id="{FDB3F823-75F7-4A7C-8311-5D65327E490A}" type="slidenum">
              <a:rPr lang="hr-HR" smtClean="0"/>
              <a:t>‹#›</a:t>
            </a:fld>
            <a:endParaRPr lang="hr-HR"/>
          </a:p>
        </p:txBody>
      </p:sp>
    </p:spTree>
    <p:extLst>
      <p:ext uri="{BB962C8B-B14F-4D97-AF65-F5344CB8AC3E}">
        <p14:creationId xmlns:p14="http://schemas.microsoft.com/office/powerpoint/2010/main" val="9386626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r-H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p:cNvSpPr>
            <a:spLocks noGrp="1"/>
          </p:cNvSpPr>
          <p:nvPr>
            <p:ph type="dt" sz="half" idx="10"/>
          </p:nvPr>
        </p:nvSpPr>
        <p:spPr/>
        <p:txBody>
          <a:bodyPr/>
          <a:lstStyle/>
          <a:p>
            <a:fld id="{13BA9609-ECEF-465E-867B-2412176E1CBA}" type="datetimeFigureOut">
              <a:rPr lang="hr-HR" smtClean="0"/>
              <a:t>27.9.2023.</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FDB3F823-75F7-4A7C-8311-5D65327E490A}" type="slidenum">
              <a:rPr lang="hr-HR" smtClean="0"/>
              <a:t>‹#›</a:t>
            </a:fld>
            <a:endParaRPr lang="hr-HR"/>
          </a:p>
        </p:txBody>
      </p:sp>
    </p:spTree>
    <p:extLst>
      <p:ext uri="{BB962C8B-B14F-4D97-AF65-F5344CB8AC3E}">
        <p14:creationId xmlns:p14="http://schemas.microsoft.com/office/powerpoint/2010/main" val="10065892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hr-H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p:cNvSpPr>
            <a:spLocks noGrp="1"/>
          </p:cNvSpPr>
          <p:nvPr>
            <p:ph type="dt" sz="half" idx="10"/>
          </p:nvPr>
        </p:nvSpPr>
        <p:spPr/>
        <p:txBody>
          <a:bodyPr/>
          <a:lstStyle/>
          <a:p>
            <a:fld id="{13BA9609-ECEF-465E-867B-2412176E1CBA}" type="datetimeFigureOut">
              <a:rPr lang="hr-HR" smtClean="0"/>
              <a:t>27.9.2023.</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FDB3F823-75F7-4A7C-8311-5D65327E490A}" type="slidenum">
              <a:rPr lang="hr-HR" smtClean="0"/>
              <a:t>‹#›</a:t>
            </a:fld>
            <a:endParaRPr lang="hr-HR"/>
          </a:p>
        </p:txBody>
      </p:sp>
    </p:spTree>
    <p:extLst>
      <p:ext uri="{BB962C8B-B14F-4D97-AF65-F5344CB8AC3E}">
        <p14:creationId xmlns:p14="http://schemas.microsoft.com/office/powerpoint/2010/main" val="39792205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10" Type="http://schemas.openxmlformats.org/officeDocument/2006/relationships/theme" Target="../theme/theme2.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dirty="0"/>
              <a:t>Click to edit Master title</a:t>
            </a:r>
          </a:p>
        </p:txBody>
      </p:sp>
      <p:sp>
        <p:nvSpPr>
          <p:cNvPr id="3" name="Text Placeholder 2"/>
          <p:cNvSpPr>
            <a:spLocks noGrp="1"/>
          </p:cNvSpPr>
          <p:nvPr>
            <p:ph type="body" idx="1"/>
          </p:nvPr>
        </p:nvSpPr>
        <p:spPr>
          <a:xfrm>
            <a:off x="1024128" y="2084832"/>
            <a:ext cx="9720073" cy="4023360"/>
          </a:xfrm>
          <a:prstGeom prst="rect">
            <a:avLst/>
          </a:prstGeom>
        </p:spPr>
        <p:txBody>
          <a:bodyPr vert="horz" lIns="45720" tIns="45720" rIns="4572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rgbClr val="898989"/>
                </a:solidFill>
                <a:latin typeface="Segoe UI Light" panose="020B0502040204020203" pitchFamily="34" charset="0"/>
                <a:cs typeface="Segoe UI Light" panose="020B0502040204020203" pitchFamily="34" charset="0"/>
              </a:defRPr>
            </a:lvl1pPr>
          </a:lstStyle>
          <a:p>
            <a:fld id="{90298CD5-6C1E-4009-B41F-6DF62E31D3BE}" type="datetimeFigureOut">
              <a:rPr lang="en-US" smtClean="0"/>
              <a:pPr/>
              <a:t>9/27/2023</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rgbClr val="898989"/>
                </a:solidFill>
                <a:latin typeface="Segoe UI Light" panose="020B0502040204020203" pitchFamily="34" charset="0"/>
                <a:cs typeface="Segoe UI Light" panose="020B0502040204020203" pitchFamily="34" charset="0"/>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rgbClr val="898989"/>
                </a:solidFill>
                <a:latin typeface="Segoe UI Light" panose="020B0502040204020203" pitchFamily="34" charset="0"/>
                <a:cs typeface="Segoe UI Light" panose="020B0502040204020203" pitchFamily="34" charset="0"/>
              </a:defRPr>
            </a:lvl1pPr>
          </a:lstStyle>
          <a:p>
            <a:fld id="{4FAB73BC-B049-4115-A692-8D63A059BFB8}" type="slidenum">
              <a:rPr lang="en-US" smtClean="0"/>
              <a:pPr/>
              <a:t>‹#›</a:t>
            </a:fld>
            <a:endParaRPr lang="en-US"/>
          </a:p>
        </p:txBody>
      </p:sp>
      <p:cxnSp>
        <p:nvCxnSpPr>
          <p:cNvPr id="7" name="Straight Connector 6"/>
          <p:cNvCxnSpPr/>
          <p:nvPr/>
        </p:nvCxnSpPr>
        <p:spPr>
          <a:xfrm flipV="1">
            <a:off x="762000" y="826324"/>
            <a:ext cx="0" cy="914400"/>
          </a:xfrm>
          <a:prstGeom prst="line">
            <a:avLst/>
          </a:prstGeom>
          <a:ln w="19050">
            <a:solidFill>
              <a:srgbClr val="ED1C2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8929533"/>
      </p:ext>
    </p:extLst>
  </p:cSld>
  <p:clrMap bg1="lt1" tx1="dk1" bg2="lt2" tx2="dk2" accent1="accent1" accent2="accent2" accent3="accent3" accent4="accent4" accent5="accent5" accent6="accent6" hlink="hlink" folHlink="folHlink"/>
  <p:sldLayoutIdLst>
    <p:sldLayoutId id="2147484080" r:id="rId1"/>
    <p:sldLayoutId id="2147484109" r:id="rId2"/>
    <p:sldLayoutId id="2147484083" r:id="rId3"/>
    <p:sldLayoutId id="2147484092" r:id="rId4"/>
    <p:sldLayoutId id="2147484097" r:id="rId5"/>
    <p:sldLayoutId id="2147484098" r:id="rId6"/>
    <p:sldLayoutId id="2147484101" r:id="rId7"/>
    <p:sldLayoutId id="2147484110" r:id="rId8"/>
    <p:sldLayoutId id="2147484111" r:id="rId9"/>
    <p:sldLayoutId id="2147484112" r:id="rId10"/>
    <p:sldLayoutId id="2147484114" r:id="rId11"/>
    <p:sldLayoutId id="2147484122" r:id="rId12"/>
    <p:sldLayoutId id="2147484133" r:id="rId13"/>
    <p:sldLayoutId id="2147484140" r:id="rId14"/>
    <p:sldLayoutId id="2147484159" r:id="rId15"/>
    <p:sldLayoutId id="2147484160" r:id="rId16"/>
    <p:sldLayoutId id="2147484161" r:id="rId17"/>
  </p:sldLayoutIdLst>
  <p:txStyles>
    <p:titleStyle>
      <a:lvl1pPr algn="l" defTabSz="914400" rtl="0" eaLnBrk="1" latinLnBrk="0" hangingPunct="1">
        <a:lnSpc>
          <a:spcPct val="80000"/>
        </a:lnSpc>
        <a:spcBef>
          <a:spcPct val="0"/>
        </a:spcBef>
        <a:buNone/>
        <a:defRPr sz="5000" kern="1200" cap="all" spc="100" baseline="0">
          <a:solidFill>
            <a:srgbClr val="0E1E30"/>
          </a:solidFill>
          <a:latin typeface="Segoe UI Light" panose="020B0502040204020203" pitchFamily="34" charset="0"/>
          <a:ea typeface="+mj-ea"/>
          <a:cs typeface="Segoe UI Light" panose="020B0502040204020203" pitchFamily="34" charset="0"/>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Segoe UI Light" panose="020B0502040204020203" pitchFamily="34" charset="0"/>
          <a:ea typeface="+mn-ea"/>
          <a:cs typeface="Segoe UI Light" panose="020B0502040204020203" pitchFamily="34" charset="0"/>
        </a:defRPr>
      </a:lvl1pPr>
      <a:lvl2pPr marL="265176" indent="-137160" algn="l" defTabSz="914400" rtl="0" eaLnBrk="1" latinLnBrk="0" hangingPunct="1">
        <a:lnSpc>
          <a:spcPct val="100000"/>
        </a:lnSpc>
        <a:spcBef>
          <a:spcPts val="200"/>
        </a:spcBef>
        <a:spcAft>
          <a:spcPts val="400"/>
        </a:spcAft>
        <a:buClr>
          <a:srgbClr val="ED1C24"/>
        </a:buClr>
        <a:buFont typeface="Arial" panose="020B0604020202020204" pitchFamily="34" charset="0"/>
        <a:buChar char="•"/>
        <a:defRPr sz="1800" kern="1200">
          <a:solidFill>
            <a:schemeClr val="tx1"/>
          </a:solidFill>
          <a:latin typeface="Segoe UI Light" panose="020B0502040204020203" pitchFamily="34" charset="0"/>
          <a:ea typeface="+mn-ea"/>
          <a:cs typeface="Segoe UI Light" panose="020B0502040204020203" pitchFamily="34" charset="0"/>
        </a:defRPr>
      </a:lvl2pPr>
      <a:lvl3pPr marL="448056" indent="-137160" algn="l" defTabSz="914400" rtl="0" eaLnBrk="1" latinLnBrk="0" hangingPunct="1">
        <a:lnSpc>
          <a:spcPct val="100000"/>
        </a:lnSpc>
        <a:spcBef>
          <a:spcPts val="200"/>
        </a:spcBef>
        <a:spcAft>
          <a:spcPts val="400"/>
        </a:spcAft>
        <a:buClr>
          <a:srgbClr val="ED1C24"/>
        </a:buClr>
        <a:buFont typeface="Arial" panose="020B0604020202020204" pitchFamily="34" charset="0"/>
        <a:buChar char="•"/>
        <a:defRPr sz="1400" kern="1200">
          <a:solidFill>
            <a:schemeClr val="tx1"/>
          </a:solidFill>
          <a:latin typeface="Segoe UI Light" panose="020B0502040204020203" pitchFamily="34" charset="0"/>
          <a:ea typeface="+mn-ea"/>
          <a:cs typeface="Segoe UI Light" panose="020B0502040204020203" pitchFamily="34" charset="0"/>
        </a:defRPr>
      </a:lvl3pPr>
      <a:lvl4pPr marL="594360" indent="-137160" algn="l" defTabSz="914400" rtl="0" eaLnBrk="1" latinLnBrk="0" hangingPunct="1">
        <a:lnSpc>
          <a:spcPct val="100000"/>
        </a:lnSpc>
        <a:spcBef>
          <a:spcPts val="200"/>
        </a:spcBef>
        <a:spcAft>
          <a:spcPts val="400"/>
        </a:spcAft>
        <a:buClr>
          <a:srgbClr val="ED1C24"/>
        </a:buClr>
        <a:buFont typeface="Arial" panose="020B0604020202020204" pitchFamily="34" charset="0"/>
        <a:buChar char="•"/>
        <a:defRPr sz="1400" kern="1200">
          <a:solidFill>
            <a:schemeClr val="tx1"/>
          </a:solidFill>
          <a:latin typeface="Segoe UI Light" panose="020B0502040204020203" pitchFamily="34" charset="0"/>
          <a:ea typeface="+mn-ea"/>
          <a:cs typeface="Segoe UI Light" panose="020B0502040204020203" pitchFamily="34" charset="0"/>
        </a:defRPr>
      </a:lvl4pPr>
      <a:lvl5pPr marL="777240" indent="-137160" algn="l" defTabSz="914400" rtl="0" eaLnBrk="1" latinLnBrk="0" hangingPunct="1">
        <a:lnSpc>
          <a:spcPct val="100000"/>
        </a:lnSpc>
        <a:spcBef>
          <a:spcPts val="200"/>
        </a:spcBef>
        <a:spcAft>
          <a:spcPts val="400"/>
        </a:spcAft>
        <a:buClr>
          <a:srgbClr val="ED1C24"/>
        </a:buClr>
        <a:buFont typeface="Arial" panose="020B0604020202020204" pitchFamily="34" charset="0"/>
        <a:buChar char="•"/>
        <a:defRPr sz="1400" kern="1200">
          <a:solidFill>
            <a:schemeClr val="tx1"/>
          </a:solidFill>
          <a:latin typeface="Segoe UI Light" panose="020B0502040204020203" pitchFamily="34" charset="0"/>
          <a:ea typeface="+mn-ea"/>
          <a:cs typeface="Segoe UI Light" panose="020B0502040204020203" pitchFamily="34" charset="0"/>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hr-HR" dirty="0"/>
          </a:p>
        </p:txBody>
      </p:sp>
      <p:sp>
        <p:nvSpPr>
          <p:cNvPr id="3" name="Text Placeholder 2"/>
          <p:cNvSpPr>
            <a:spLocks noGrp="1"/>
          </p:cNvSpPr>
          <p:nvPr>
            <p:ph type="body" idx="1"/>
          </p:nvPr>
        </p:nvSpPr>
        <p:spPr>
          <a:xfrm>
            <a:off x="838200" y="1690688"/>
            <a:ext cx="10515600" cy="466566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hr-HR"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Segoe UI Light" panose="020B0502040204020203" pitchFamily="34" charset="0"/>
                <a:cs typeface="Segoe UI Light" panose="020B0502040204020203" pitchFamily="34" charset="0"/>
              </a:defRPr>
            </a:lvl1pPr>
          </a:lstStyle>
          <a:p>
            <a:endParaRPr lang="hr-HR"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Segoe UI Light" panose="020B0502040204020203" pitchFamily="34" charset="0"/>
                <a:cs typeface="Segoe UI Light" panose="020B0502040204020203" pitchFamily="34" charset="0"/>
              </a:defRPr>
            </a:lvl1pPr>
          </a:lstStyle>
          <a:p>
            <a:endParaRPr lang="hr-H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Segoe UI Light" panose="020B0502040204020203" pitchFamily="34" charset="0"/>
                <a:cs typeface="Segoe UI Light" panose="020B0502040204020203" pitchFamily="34" charset="0"/>
              </a:defRPr>
            </a:lvl1pPr>
          </a:lstStyle>
          <a:p>
            <a:fld id="{FDB3F823-75F7-4A7C-8311-5D65327E490A}" type="slidenum">
              <a:rPr lang="hr-HR" smtClean="0"/>
              <a:pPr/>
              <a:t>‹#›</a:t>
            </a:fld>
            <a:endParaRPr lang="hr-HR"/>
          </a:p>
        </p:txBody>
      </p:sp>
    </p:spTree>
    <p:extLst>
      <p:ext uri="{BB962C8B-B14F-4D97-AF65-F5344CB8AC3E}">
        <p14:creationId xmlns:p14="http://schemas.microsoft.com/office/powerpoint/2010/main" val="4218809248"/>
      </p:ext>
    </p:extLst>
  </p:cSld>
  <p:clrMap bg1="lt1" tx1="dk1" bg2="lt2" tx2="dk2" accent1="accent1" accent2="accent2" accent3="accent3" accent4="accent4" accent5="accent5" accent6="accent6" hlink="hlink" folHlink="folHlink"/>
  <p:sldLayoutIdLst>
    <p:sldLayoutId id="2147484096" r:id="rId1"/>
    <p:sldLayoutId id="2147484102" r:id="rId2"/>
    <p:sldLayoutId id="2147484107" r:id="rId3"/>
    <p:sldLayoutId id="2147484094" r:id="rId4"/>
    <p:sldLayoutId id="2147484108" r:id="rId5"/>
    <p:sldLayoutId id="2147484103" r:id="rId6"/>
    <p:sldLayoutId id="2147484104" r:id="rId7"/>
    <p:sldLayoutId id="2147484105" r:id="rId8"/>
    <p:sldLayoutId id="2147484106" r:id="rId9"/>
  </p:sldLayoutIdLst>
  <p:txStyles>
    <p:titleStyle>
      <a:lvl1pPr algn="l" defTabSz="914400" rtl="0" eaLnBrk="1" latinLnBrk="0" hangingPunct="1">
        <a:lnSpc>
          <a:spcPct val="90000"/>
        </a:lnSpc>
        <a:spcBef>
          <a:spcPct val="0"/>
        </a:spcBef>
        <a:buNone/>
        <a:defRPr sz="5000" kern="1200">
          <a:solidFill>
            <a:schemeClr val="tx1"/>
          </a:solidFill>
          <a:latin typeface="Segoe UI Light" panose="020B0502040204020203" pitchFamily="34" charset="0"/>
          <a:ea typeface="+mj-ea"/>
          <a:cs typeface="Segoe UI Light" panose="020B0502040204020203" pitchFamily="34" charset="0"/>
        </a:defRPr>
      </a:lvl1pPr>
    </p:titleStyle>
    <p:bodyStyle>
      <a:lvl1pPr marL="228600" indent="-228600" algn="l" defTabSz="914400" rtl="0" eaLnBrk="1" latinLnBrk="0" hangingPunct="1">
        <a:lnSpc>
          <a:spcPct val="90000"/>
        </a:lnSpc>
        <a:spcBef>
          <a:spcPts val="1000"/>
        </a:spcBef>
        <a:buClr>
          <a:srgbClr val="ED1C24"/>
        </a:buClr>
        <a:buFont typeface="Arial" panose="020B0604020202020204" pitchFamily="34" charset="0"/>
        <a:buChar char="•"/>
        <a:defRPr sz="2800" kern="1200">
          <a:solidFill>
            <a:schemeClr val="tx1"/>
          </a:solidFill>
          <a:latin typeface="Segoe UI Light" panose="020B0502040204020203" pitchFamily="34" charset="0"/>
          <a:ea typeface="+mn-ea"/>
          <a:cs typeface="Segoe UI Light" panose="020B0502040204020203" pitchFamily="34" charset="0"/>
        </a:defRPr>
      </a:lvl1pPr>
      <a:lvl2pPr marL="685800" indent="-228600" algn="l" defTabSz="914400" rtl="0" eaLnBrk="1" latinLnBrk="0" hangingPunct="1">
        <a:lnSpc>
          <a:spcPct val="90000"/>
        </a:lnSpc>
        <a:spcBef>
          <a:spcPts val="500"/>
        </a:spcBef>
        <a:buClr>
          <a:srgbClr val="ED1C24"/>
        </a:buClr>
        <a:buFont typeface="Arial" panose="020B0604020202020204" pitchFamily="34" charset="0"/>
        <a:buChar char="•"/>
        <a:defRPr sz="2400" kern="1200">
          <a:solidFill>
            <a:schemeClr val="tx1"/>
          </a:solidFill>
          <a:latin typeface="Segoe UI Light" panose="020B0502040204020203" pitchFamily="34" charset="0"/>
          <a:ea typeface="+mn-ea"/>
          <a:cs typeface="Segoe UI Light" panose="020B0502040204020203" pitchFamily="34" charset="0"/>
        </a:defRPr>
      </a:lvl2pPr>
      <a:lvl3pPr marL="1143000" indent="-228600" algn="l" defTabSz="914400" rtl="0" eaLnBrk="1" latinLnBrk="0" hangingPunct="1">
        <a:lnSpc>
          <a:spcPct val="90000"/>
        </a:lnSpc>
        <a:spcBef>
          <a:spcPts val="500"/>
        </a:spcBef>
        <a:buClr>
          <a:srgbClr val="ED1C24"/>
        </a:buClr>
        <a:buFont typeface="Arial" panose="020B0604020202020204" pitchFamily="34" charset="0"/>
        <a:buChar char="•"/>
        <a:defRPr sz="2000" kern="1200">
          <a:solidFill>
            <a:schemeClr val="tx1"/>
          </a:solidFill>
          <a:latin typeface="Segoe UI Light" panose="020B0502040204020203" pitchFamily="34" charset="0"/>
          <a:ea typeface="+mn-ea"/>
          <a:cs typeface="Segoe UI Light" panose="020B0502040204020203" pitchFamily="34" charset="0"/>
        </a:defRPr>
      </a:lvl3pPr>
      <a:lvl4pPr marL="1600200" indent="-228600" algn="l" defTabSz="914400" rtl="0" eaLnBrk="1" latinLnBrk="0" hangingPunct="1">
        <a:lnSpc>
          <a:spcPct val="90000"/>
        </a:lnSpc>
        <a:spcBef>
          <a:spcPts val="500"/>
        </a:spcBef>
        <a:buClr>
          <a:srgbClr val="ED1C24"/>
        </a:buClr>
        <a:buFont typeface="Arial" panose="020B0604020202020204" pitchFamily="34" charset="0"/>
        <a:buChar char="•"/>
        <a:defRPr sz="1800" kern="1200">
          <a:solidFill>
            <a:schemeClr val="tx1"/>
          </a:solidFill>
          <a:latin typeface="Segoe UI Light" panose="020B0502040204020203" pitchFamily="34" charset="0"/>
          <a:ea typeface="+mn-ea"/>
          <a:cs typeface="Segoe UI Light" panose="020B0502040204020203" pitchFamily="34" charset="0"/>
        </a:defRPr>
      </a:lvl4pPr>
      <a:lvl5pPr marL="2057400" indent="-228600" algn="l" defTabSz="914400" rtl="0" eaLnBrk="1" latinLnBrk="0" hangingPunct="1">
        <a:lnSpc>
          <a:spcPct val="90000"/>
        </a:lnSpc>
        <a:spcBef>
          <a:spcPts val="500"/>
        </a:spcBef>
        <a:buClr>
          <a:srgbClr val="ED1C24"/>
        </a:buClr>
        <a:buFont typeface="Arial" panose="020B0604020202020204" pitchFamily="34" charset="0"/>
        <a:buChar char="•"/>
        <a:defRPr sz="1800" kern="1200">
          <a:solidFill>
            <a:schemeClr val="tx1"/>
          </a:solidFill>
          <a:latin typeface="Segoe UI Light" panose="020B0502040204020203" pitchFamily="34" charset="0"/>
          <a:ea typeface="+mn-ea"/>
          <a:cs typeface="Segoe UI Light"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hyperlink" Target="https://www.amebis.si/besana/razuzdana-besana"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hyperlink" Target="https://github.com/steven2358/awesome-generative-ai" TargetMode="Externa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hyperlink" Target="https://devops.com/in-the-hands-of-the-demo-gods/" TargetMode="External"/><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62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1AF365B-9116-5944-B129-BC854B3FDEB9}"/>
              </a:ext>
            </a:extLst>
          </p:cNvPr>
          <p:cNvSpPr>
            <a:spLocks noGrp="1"/>
          </p:cNvSpPr>
          <p:nvPr>
            <p:ph type="body" sz="quarter" idx="10"/>
          </p:nvPr>
        </p:nvSpPr>
        <p:spPr>
          <a:xfrm>
            <a:off x="5382001" y="2061316"/>
            <a:ext cx="6292538" cy="1661993"/>
          </a:xfrm>
        </p:spPr>
        <p:txBody>
          <a:bodyPr>
            <a:normAutofit lnSpcReduction="10000"/>
          </a:bodyPr>
          <a:lstStyle/>
          <a:p>
            <a:pPr algn="r"/>
            <a:r>
              <a:rPr lang="en-US" dirty="0" err="1"/>
              <a:t>Trening</a:t>
            </a:r>
            <a:r>
              <a:rPr lang="en-US" dirty="0"/>
              <a:t> in </a:t>
            </a:r>
            <a:r>
              <a:rPr lang="en-US" dirty="0" err="1"/>
              <a:t>uporaba</a:t>
            </a:r>
            <a:r>
              <a:rPr lang="en-US" dirty="0"/>
              <a:t> </a:t>
            </a:r>
            <a:r>
              <a:rPr lang="en-US" dirty="0" err="1"/>
              <a:t>velikih</a:t>
            </a:r>
            <a:r>
              <a:rPr lang="en-US" dirty="0"/>
              <a:t> </a:t>
            </a:r>
            <a:r>
              <a:rPr lang="en-US" dirty="0" err="1"/>
              <a:t>jezikovnih</a:t>
            </a:r>
            <a:r>
              <a:rPr lang="en-US" dirty="0"/>
              <a:t> </a:t>
            </a:r>
            <a:r>
              <a:rPr lang="en-US" dirty="0" err="1"/>
              <a:t>modelov</a:t>
            </a:r>
            <a:r>
              <a:rPr lang="en-US" dirty="0"/>
              <a:t> v </a:t>
            </a:r>
            <a:r>
              <a:rPr lang="en-US" dirty="0" err="1"/>
              <a:t>oblaku</a:t>
            </a:r>
            <a:r>
              <a:rPr lang="en-US" dirty="0"/>
              <a:t> in "</a:t>
            </a:r>
            <a:r>
              <a:rPr lang="en-US" dirty="0" err="1"/>
              <a:t>doma</a:t>
            </a:r>
            <a:r>
              <a:rPr lang="en-US" dirty="0"/>
              <a:t>"</a:t>
            </a:r>
            <a:endParaRPr lang="en-HR" dirty="0"/>
          </a:p>
        </p:txBody>
      </p:sp>
      <p:sp>
        <p:nvSpPr>
          <p:cNvPr id="3" name="Text Placeholder 2">
            <a:extLst>
              <a:ext uri="{FF2B5EF4-FFF2-40B4-BE49-F238E27FC236}">
                <a16:creationId xmlns:a16="http://schemas.microsoft.com/office/drawing/2014/main" id="{5204E3DA-754A-C440-8D05-92B65B8266D6}"/>
              </a:ext>
            </a:extLst>
          </p:cNvPr>
          <p:cNvSpPr>
            <a:spLocks noGrp="1"/>
          </p:cNvSpPr>
          <p:nvPr>
            <p:ph type="body" sz="quarter" idx="11"/>
          </p:nvPr>
        </p:nvSpPr>
        <p:spPr>
          <a:xfrm>
            <a:off x="7586727" y="3965687"/>
            <a:ext cx="4087812" cy="430887"/>
          </a:xfrm>
        </p:spPr>
        <p:txBody>
          <a:bodyPr/>
          <a:lstStyle/>
          <a:p>
            <a:pPr marL="0" indent="0" algn="r">
              <a:buNone/>
            </a:pPr>
            <a:r>
              <a:rPr lang="en-US" dirty="0"/>
              <a:t>Marko Kokol</a:t>
            </a:r>
            <a:endParaRPr lang="en-HR" dirty="0"/>
          </a:p>
        </p:txBody>
      </p:sp>
    </p:spTree>
    <p:extLst>
      <p:ext uri="{BB962C8B-B14F-4D97-AF65-F5344CB8AC3E}">
        <p14:creationId xmlns:p14="http://schemas.microsoft.com/office/powerpoint/2010/main" val="886646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Content</a:t>
            </a:r>
            <a:endParaRPr lang="hr-HR" dirty="0"/>
          </a:p>
        </p:txBody>
      </p:sp>
      <p:sp>
        <p:nvSpPr>
          <p:cNvPr id="3" name="Content Placeholder 2"/>
          <p:cNvSpPr>
            <a:spLocks noGrp="1"/>
          </p:cNvSpPr>
          <p:nvPr>
            <p:ph sz="half" idx="1"/>
          </p:nvPr>
        </p:nvSpPr>
        <p:spPr>
          <a:xfrm>
            <a:off x="1024126" y="2084832"/>
            <a:ext cx="6947755" cy="4383260"/>
          </a:xfrm>
        </p:spPr>
        <p:txBody>
          <a:bodyPr>
            <a:normAutofit/>
          </a:bodyPr>
          <a:lstStyle/>
          <a:p>
            <a:r>
              <a:rPr lang="en-US" b="1" dirty="0"/>
              <a:t>Getting on the same page regarding terminology</a:t>
            </a:r>
          </a:p>
          <a:p>
            <a:r>
              <a:rPr lang="en-US" b="1" dirty="0"/>
              <a:t>Shallow dive into deep neural networks</a:t>
            </a:r>
          </a:p>
          <a:p>
            <a:r>
              <a:rPr lang="en-US" b="1" dirty="0"/>
              <a:t>What are Transformers?</a:t>
            </a:r>
          </a:p>
          <a:p>
            <a:r>
              <a:rPr lang="en-US" b="1" dirty="0"/>
              <a:t>Overview of open-source models (&amp; </a:t>
            </a:r>
            <a:r>
              <a:rPr lang="en-US" b="1" dirty="0" err="1"/>
              <a:t>Huggingface</a:t>
            </a:r>
            <a:r>
              <a:rPr lang="en-US" b="1" dirty="0"/>
              <a:t>)</a:t>
            </a:r>
          </a:p>
          <a:p>
            <a:r>
              <a:rPr lang="en-US" b="1" dirty="0"/>
              <a:t>Fine-tuning a model</a:t>
            </a:r>
          </a:p>
          <a:p>
            <a:r>
              <a:rPr lang="en-US" b="1" dirty="0"/>
              <a:t>About underserved languages (e. g. Slovenian)</a:t>
            </a:r>
          </a:p>
          <a:p>
            <a:endParaRPr lang="sl-SI" dirty="0"/>
          </a:p>
        </p:txBody>
      </p:sp>
      <p:sp>
        <p:nvSpPr>
          <p:cNvPr id="7" name="Content Placeholder 6">
            <a:extLst>
              <a:ext uri="{FF2B5EF4-FFF2-40B4-BE49-F238E27FC236}">
                <a16:creationId xmlns:a16="http://schemas.microsoft.com/office/drawing/2014/main" id="{638CA9B9-6123-6B92-D15D-456C26879CAF}"/>
              </a:ext>
            </a:extLst>
          </p:cNvPr>
          <p:cNvSpPr>
            <a:spLocks noGrp="1"/>
          </p:cNvSpPr>
          <p:nvPr>
            <p:ph sz="half" idx="2"/>
          </p:nvPr>
        </p:nvSpPr>
        <p:spPr>
          <a:xfrm>
            <a:off x="9461496" y="3622398"/>
            <a:ext cx="2424045" cy="438514"/>
          </a:xfrm>
        </p:spPr>
        <p:txBody>
          <a:bodyPr>
            <a:normAutofit/>
          </a:bodyPr>
          <a:lstStyle/>
          <a:p>
            <a:r>
              <a:rPr lang="en-US" dirty="0"/>
              <a:t>source: xkcd.com</a:t>
            </a:r>
            <a:endParaRPr lang="en-SI" dirty="0"/>
          </a:p>
        </p:txBody>
      </p:sp>
      <p:pic>
        <p:nvPicPr>
          <p:cNvPr id="8" name="Picture 2" descr="https://miro.medium.com/max/550/1*Mn-fVEpGReyAzUdtouKv9A.png">
            <a:extLst>
              <a:ext uri="{FF2B5EF4-FFF2-40B4-BE49-F238E27FC236}">
                <a16:creationId xmlns:a16="http://schemas.microsoft.com/office/drawing/2014/main" id="{F7904293-08B3-945C-86AC-AB5A03DD84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06351" y="184558"/>
            <a:ext cx="2334336" cy="3437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8014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AC73E-1229-2F21-B313-F93E737A31AB}"/>
              </a:ext>
            </a:extLst>
          </p:cNvPr>
          <p:cNvSpPr>
            <a:spLocks noGrp="1"/>
          </p:cNvSpPr>
          <p:nvPr>
            <p:ph type="ctrTitle"/>
          </p:nvPr>
        </p:nvSpPr>
        <p:spPr/>
        <p:txBody>
          <a:bodyPr/>
          <a:lstStyle/>
          <a:p>
            <a:r>
              <a:rPr lang="en-US" dirty="0"/>
              <a:t>The </a:t>
            </a:r>
            <a:r>
              <a:rPr lang="en-US" dirty="0" err="1"/>
              <a:t>Fundametnals</a:t>
            </a:r>
            <a:endParaRPr lang="en-SI" dirty="0"/>
          </a:p>
        </p:txBody>
      </p:sp>
      <p:sp>
        <p:nvSpPr>
          <p:cNvPr id="3" name="Subtitle 2">
            <a:extLst>
              <a:ext uri="{FF2B5EF4-FFF2-40B4-BE49-F238E27FC236}">
                <a16:creationId xmlns:a16="http://schemas.microsoft.com/office/drawing/2014/main" id="{69A840A0-22D7-7754-6513-7E74196A3CA2}"/>
              </a:ext>
            </a:extLst>
          </p:cNvPr>
          <p:cNvSpPr>
            <a:spLocks noGrp="1"/>
          </p:cNvSpPr>
          <p:nvPr>
            <p:ph type="subTitle" idx="1"/>
          </p:nvPr>
        </p:nvSpPr>
        <p:spPr/>
        <p:txBody>
          <a:bodyPr/>
          <a:lstStyle/>
          <a:p>
            <a:endParaRPr lang="en-SI"/>
          </a:p>
        </p:txBody>
      </p:sp>
    </p:spTree>
    <p:extLst>
      <p:ext uri="{BB962C8B-B14F-4D97-AF65-F5344CB8AC3E}">
        <p14:creationId xmlns:p14="http://schemas.microsoft.com/office/powerpoint/2010/main" val="918140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36279" y="1691640"/>
            <a:ext cx="3855721" cy="5166360"/>
          </a:xfrm>
          <a:prstGeom prst="rect">
            <a:avLst/>
          </a:prstGeom>
          <a:solidFill>
            <a:srgbClr val="0E1E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
        <p:nvSpPr>
          <p:cNvPr id="2" name="Title 1"/>
          <p:cNvSpPr>
            <a:spLocks noGrp="1"/>
          </p:cNvSpPr>
          <p:nvPr>
            <p:ph type="title"/>
          </p:nvPr>
        </p:nvSpPr>
        <p:spPr/>
        <p:txBody>
          <a:bodyPr/>
          <a:lstStyle/>
          <a:p>
            <a:r>
              <a:rPr lang="en-US" dirty="0"/>
              <a:t>AI Model Types</a:t>
            </a:r>
            <a:br>
              <a:rPr lang="en-US" dirty="0"/>
            </a:br>
            <a:r>
              <a:rPr lang="en-US" sz="2800" dirty="0"/>
              <a:t>by learning mechanism</a:t>
            </a:r>
            <a:endParaRPr lang="hr-HR" sz="2800" dirty="0"/>
          </a:p>
        </p:txBody>
      </p:sp>
      <p:sp>
        <p:nvSpPr>
          <p:cNvPr id="3" name="Content Placeholder 2"/>
          <p:cNvSpPr>
            <a:spLocks noGrp="1"/>
          </p:cNvSpPr>
          <p:nvPr>
            <p:ph sz="half" idx="1"/>
          </p:nvPr>
        </p:nvSpPr>
        <p:spPr>
          <a:xfrm>
            <a:off x="1024126" y="2084832"/>
            <a:ext cx="6947755" cy="4383260"/>
          </a:xfrm>
        </p:spPr>
        <p:txBody>
          <a:bodyPr>
            <a:normAutofit fontScale="62500" lnSpcReduction="20000"/>
          </a:bodyPr>
          <a:lstStyle/>
          <a:p>
            <a:pPr algn="l"/>
            <a:r>
              <a:rPr lang="sl-SI" b="1" i="0" dirty="0" err="1">
                <a:solidFill>
                  <a:srgbClr val="374151"/>
                </a:solidFill>
                <a:effectLst/>
              </a:rPr>
              <a:t>Discriminative</a:t>
            </a:r>
            <a:r>
              <a:rPr lang="sl-SI" b="1" i="0" dirty="0">
                <a:solidFill>
                  <a:srgbClr val="374151"/>
                </a:solidFill>
                <a:effectLst/>
              </a:rPr>
              <a:t> </a:t>
            </a:r>
            <a:r>
              <a:rPr lang="sl-SI" b="1" i="0" dirty="0" err="1">
                <a:solidFill>
                  <a:srgbClr val="374151"/>
                </a:solidFill>
                <a:effectLst/>
              </a:rPr>
              <a:t>Models</a:t>
            </a:r>
            <a:r>
              <a:rPr lang="sl-SI" b="0" i="0" dirty="0">
                <a:solidFill>
                  <a:srgbClr val="374151"/>
                </a:solidFill>
                <a:effectLst/>
              </a:rPr>
              <a:t>: </a:t>
            </a:r>
            <a:r>
              <a:rPr lang="sl-SI" b="0" i="0" dirty="0" err="1">
                <a:solidFill>
                  <a:srgbClr val="374151"/>
                </a:solidFill>
                <a:effectLst/>
              </a:rPr>
              <a:t>These</a:t>
            </a:r>
            <a:r>
              <a:rPr lang="sl-SI" b="0" i="0" dirty="0">
                <a:solidFill>
                  <a:srgbClr val="374151"/>
                </a:solidFill>
                <a:effectLst/>
              </a:rPr>
              <a:t> </a:t>
            </a:r>
            <a:r>
              <a:rPr lang="sl-SI" b="0" i="0" dirty="0" err="1">
                <a:solidFill>
                  <a:srgbClr val="374151"/>
                </a:solidFill>
                <a:effectLst/>
              </a:rPr>
              <a:t>models</a:t>
            </a:r>
            <a:r>
              <a:rPr lang="sl-SI" b="0" i="0" dirty="0">
                <a:solidFill>
                  <a:srgbClr val="374151"/>
                </a:solidFill>
                <a:effectLst/>
              </a:rPr>
              <a:t> are </a:t>
            </a:r>
            <a:r>
              <a:rPr lang="sl-SI" b="0" i="0" dirty="0" err="1">
                <a:solidFill>
                  <a:srgbClr val="374151"/>
                </a:solidFill>
                <a:effectLst/>
              </a:rPr>
              <a:t>designed</a:t>
            </a:r>
            <a:r>
              <a:rPr lang="sl-SI" b="0" i="0" dirty="0">
                <a:solidFill>
                  <a:srgbClr val="374151"/>
                </a:solidFill>
                <a:effectLst/>
              </a:rPr>
              <a:t> to </a:t>
            </a:r>
            <a:r>
              <a:rPr lang="sl-SI" b="0" i="0" dirty="0" err="1">
                <a:solidFill>
                  <a:srgbClr val="374151"/>
                </a:solidFill>
                <a:effectLst/>
              </a:rPr>
              <a:t>distinguish</a:t>
            </a:r>
            <a:r>
              <a:rPr lang="sl-SI" b="0" i="0" dirty="0">
                <a:solidFill>
                  <a:srgbClr val="374151"/>
                </a:solidFill>
                <a:effectLst/>
              </a:rPr>
              <a:t> </a:t>
            </a:r>
            <a:r>
              <a:rPr lang="sl-SI" b="0" i="0" dirty="0" err="1">
                <a:solidFill>
                  <a:srgbClr val="374151"/>
                </a:solidFill>
                <a:effectLst/>
              </a:rPr>
              <a:t>between</a:t>
            </a:r>
            <a:r>
              <a:rPr lang="sl-SI" b="0" i="0" dirty="0">
                <a:solidFill>
                  <a:srgbClr val="374151"/>
                </a:solidFill>
                <a:effectLst/>
              </a:rPr>
              <a:t> </a:t>
            </a:r>
            <a:r>
              <a:rPr lang="sl-SI" b="0" i="0" dirty="0" err="1">
                <a:solidFill>
                  <a:srgbClr val="374151"/>
                </a:solidFill>
                <a:effectLst/>
              </a:rPr>
              <a:t>different</a:t>
            </a:r>
            <a:r>
              <a:rPr lang="sl-SI" b="0" i="0" dirty="0">
                <a:solidFill>
                  <a:srgbClr val="374151"/>
                </a:solidFill>
                <a:effectLst/>
              </a:rPr>
              <a:t> </a:t>
            </a:r>
            <a:r>
              <a:rPr lang="sl-SI" b="0" i="0" dirty="0" err="1">
                <a:solidFill>
                  <a:srgbClr val="374151"/>
                </a:solidFill>
                <a:effectLst/>
              </a:rPr>
              <a:t>types</a:t>
            </a:r>
            <a:r>
              <a:rPr lang="sl-SI" b="0" i="0" dirty="0">
                <a:solidFill>
                  <a:srgbClr val="374151"/>
                </a:solidFill>
                <a:effectLst/>
              </a:rPr>
              <a:t> of </a:t>
            </a:r>
            <a:r>
              <a:rPr lang="sl-SI" b="0" i="0" dirty="0" err="1">
                <a:solidFill>
                  <a:srgbClr val="374151"/>
                </a:solidFill>
                <a:effectLst/>
              </a:rPr>
              <a:t>data</a:t>
            </a:r>
            <a:r>
              <a:rPr lang="sl-SI" b="0" i="0" dirty="0">
                <a:solidFill>
                  <a:srgbClr val="374151"/>
                </a:solidFill>
                <a:effectLst/>
              </a:rPr>
              <a:t> </a:t>
            </a:r>
            <a:r>
              <a:rPr lang="sl-SI" b="0" i="0" dirty="0" err="1">
                <a:solidFill>
                  <a:srgbClr val="374151"/>
                </a:solidFill>
                <a:effectLst/>
              </a:rPr>
              <a:t>points</a:t>
            </a:r>
            <a:r>
              <a:rPr lang="sl-SI" b="0" i="0" dirty="0">
                <a:solidFill>
                  <a:srgbClr val="374151"/>
                </a:solidFill>
                <a:effectLst/>
              </a:rPr>
              <a:t>. </a:t>
            </a:r>
            <a:r>
              <a:rPr lang="sl-SI" b="0" i="0" dirty="0" err="1">
                <a:solidFill>
                  <a:srgbClr val="374151"/>
                </a:solidFill>
                <a:effectLst/>
              </a:rPr>
              <a:t>They</a:t>
            </a:r>
            <a:r>
              <a:rPr lang="sl-SI" b="0" i="0" dirty="0">
                <a:solidFill>
                  <a:srgbClr val="374151"/>
                </a:solidFill>
                <a:effectLst/>
              </a:rPr>
              <a:t> </a:t>
            </a:r>
            <a:r>
              <a:rPr lang="sl-SI" b="0" i="0" dirty="0" err="1">
                <a:solidFill>
                  <a:srgbClr val="374151"/>
                </a:solidFill>
                <a:effectLst/>
              </a:rPr>
              <a:t>predict</a:t>
            </a:r>
            <a:r>
              <a:rPr lang="sl-SI" b="0" i="0" dirty="0">
                <a:solidFill>
                  <a:srgbClr val="374151"/>
                </a:solidFill>
                <a:effectLst/>
              </a:rPr>
              <a:t> a </a:t>
            </a:r>
            <a:r>
              <a:rPr lang="sl-SI" b="0" i="0" dirty="0" err="1">
                <a:solidFill>
                  <a:srgbClr val="374151"/>
                </a:solidFill>
                <a:effectLst/>
              </a:rPr>
              <a:t>label</a:t>
            </a:r>
            <a:r>
              <a:rPr lang="sl-SI" b="0" i="0" dirty="0">
                <a:solidFill>
                  <a:srgbClr val="374151"/>
                </a:solidFill>
                <a:effectLst/>
              </a:rPr>
              <a:t> </a:t>
            </a:r>
            <a:r>
              <a:rPr lang="sl-SI" b="0" i="0" dirty="0" err="1">
                <a:solidFill>
                  <a:srgbClr val="374151"/>
                </a:solidFill>
                <a:effectLst/>
              </a:rPr>
              <a:t>given</a:t>
            </a:r>
            <a:r>
              <a:rPr lang="sl-SI" b="0" i="0" dirty="0">
                <a:solidFill>
                  <a:srgbClr val="374151"/>
                </a:solidFill>
                <a:effectLst/>
              </a:rPr>
              <a:t> </a:t>
            </a:r>
            <a:r>
              <a:rPr lang="sl-SI" b="0" i="0" dirty="0" err="1">
                <a:solidFill>
                  <a:srgbClr val="374151"/>
                </a:solidFill>
                <a:effectLst/>
              </a:rPr>
              <a:t>an</a:t>
            </a:r>
            <a:r>
              <a:rPr lang="sl-SI" b="0" i="0" dirty="0">
                <a:solidFill>
                  <a:srgbClr val="374151"/>
                </a:solidFill>
                <a:effectLst/>
              </a:rPr>
              <a:t> input.</a:t>
            </a:r>
          </a:p>
          <a:p>
            <a:pPr algn="l">
              <a:buFont typeface="Arial" panose="020B0604020202020204" pitchFamily="34" charset="0"/>
              <a:buChar char="•"/>
            </a:pPr>
            <a:r>
              <a:rPr lang="sl-SI" b="1" i="0" dirty="0" err="1">
                <a:solidFill>
                  <a:srgbClr val="374151"/>
                </a:solidFill>
                <a:effectLst/>
              </a:rPr>
              <a:t>Linear</a:t>
            </a:r>
            <a:r>
              <a:rPr lang="sl-SI" b="1" i="0" dirty="0">
                <a:solidFill>
                  <a:srgbClr val="374151"/>
                </a:solidFill>
                <a:effectLst/>
              </a:rPr>
              <a:t> </a:t>
            </a:r>
            <a:r>
              <a:rPr lang="sl-SI" b="1" i="0" dirty="0" err="1">
                <a:solidFill>
                  <a:srgbClr val="374151"/>
                </a:solidFill>
                <a:effectLst/>
              </a:rPr>
              <a:t>Models</a:t>
            </a:r>
            <a:r>
              <a:rPr lang="en-US" b="1" i="0" dirty="0">
                <a:solidFill>
                  <a:srgbClr val="374151"/>
                </a:solidFill>
                <a:effectLst/>
              </a:rPr>
              <a:t>, i.e.</a:t>
            </a:r>
            <a:r>
              <a:rPr lang="sl-SI" b="0" i="0" dirty="0">
                <a:solidFill>
                  <a:srgbClr val="374151"/>
                </a:solidFill>
                <a:effectLst/>
              </a:rPr>
              <a:t>:</a:t>
            </a:r>
          </a:p>
          <a:p>
            <a:pPr marL="742950" lvl="1" indent="-285750" algn="l">
              <a:buFont typeface="Arial" panose="020B0604020202020204" pitchFamily="34" charset="0"/>
              <a:buChar char="•"/>
            </a:pPr>
            <a:r>
              <a:rPr lang="sl-SI" b="0" i="0" dirty="0" err="1">
                <a:solidFill>
                  <a:srgbClr val="374151"/>
                </a:solidFill>
                <a:effectLst/>
              </a:rPr>
              <a:t>Logistic</a:t>
            </a:r>
            <a:r>
              <a:rPr lang="sl-SI" b="0" i="0" dirty="0">
                <a:solidFill>
                  <a:srgbClr val="374151"/>
                </a:solidFill>
                <a:effectLst/>
              </a:rPr>
              <a:t> </a:t>
            </a:r>
            <a:r>
              <a:rPr lang="sl-SI" b="0" i="0" dirty="0" err="1">
                <a:solidFill>
                  <a:srgbClr val="374151"/>
                </a:solidFill>
                <a:effectLst/>
              </a:rPr>
              <a:t>Regression</a:t>
            </a:r>
            <a:endParaRPr lang="sl-SI" b="0" i="0" dirty="0">
              <a:solidFill>
                <a:srgbClr val="374151"/>
              </a:solidFill>
              <a:effectLst/>
            </a:endParaRPr>
          </a:p>
          <a:p>
            <a:pPr marL="742950" lvl="1" indent="-285750" algn="l">
              <a:buFont typeface="Arial" panose="020B0604020202020204" pitchFamily="34" charset="0"/>
              <a:buChar char="•"/>
            </a:pPr>
            <a:r>
              <a:rPr lang="sl-SI" b="0" i="0" dirty="0">
                <a:solidFill>
                  <a:srgbClr val="374151"/>
                </a:solidFill>
                <a:effectLst/>
              </a:rPr>
              <a:t>Support </a:t>
            </a:r>
            <a:r>
              <a:rPr lang="sl-SI" b="0" i="0" dirty="0" err="1">
                <a:solidFill>
                  <a:srgbClr val="374151"/>
                </a:solidFill>
                <a:effectLst/>
              </a:rPr>
              <a:t>Vector</a:t>
            </a:r>
            <a:r>
              <a:rPr lang="sl-SI" b="0" i="0" dirty="0">
                <a:solidFill>
                  <a:srgbClr val="374151"/>
                </a:solidFill>
                <a:effectLst/>
              </a:rPr>
              <a:t> </a:t>
            </a:r>
            <a:r>
              <a:rPr lang="sl-SI" b="0" i="0" dirty="0" err="1">
                <a:solidFill>
                  <a:srgbClr val="374151"/>
                </a:solidFill>
                <a:effectLst/>
              </a:rPr>
              <a:t>Machines</a:t>
            </a:r>
            <a:endParaRPr lang="sl-SI" b="0" i="0" dirty="0">
              <a:solidFill>
                <a:srgbClr val="374151"/>
              </a:solidFill>
              <a:effectLst/>
            </a:endParaRPr>
          </a:p>
          <a:p>
            <a:pPr algn="l">
              <a:buFont typeface="Arial" panose="020B0604020202020204" pitchFamily="34" charset="0"/>
              <a:buChar char="•"/>
            </a:pPr>
            <a:r>
              <a:rPr lang="sl-SI" b="1" i="0" dirty="0">
                <a:solidFill>
                  <a:srgbClr val="374151"/>
                </a:solidFill>
                <a:effectLst/>
              </a:rPr>
              <a:t>Non-</a:t>
            </a:r>
            <a:r>
              <a:rPr lang="sl-SI" b="1" i="0" dirty="0" err="1">
                <a:solidFill>
                  <a:srgbClr val="374151"/>
                </a:solidFill>
                <a:effectLst/>
              </a:rPr>
              <a:t>linear</a:t>
            </a:r>
            <a:r>
              <a:rPr lang="sl-SI" b="1" i="0" dirty="0">
                <a:solidFill>
                  <a:srgbClr val="374151"/>
                </a:solidFill>
                <a:effectLst/>
              </a:rPr>
              <a:t> </a:t>
            </a:r>
            <a:r>
              <a:rPr lang="sl-SI" b="1" i="0" dirty="0" err="1">
                <a:solidFill>
                  <a:srgbClr val="374151"/>
                </a:solidFill>
                <a:effectLst/>
              </a:rPr>
              <a:t>Models</a:t>
            </a:r>
            <a:r>
              <a:rPr lang="sl-SI" b="0" i="0" dirty="0">
                <a:solidFill>
                  <a:srgbClr val="374151"/>
                </a:solidFill>
                <a:effectLst/>
              </a:rPr>
              <a:t>:</a:t>
            </a:r>
          </a:p>
          <a:p>
            <a:pPr marL="742950" lvl="1" indent="-285750" algn="l">
              <a:buFont typeface="Arial" panose="020B0604020202020204" pitchFamily="34" charset="0"/>
              <a:buChar char="•"/>
            </a:pPr>
            <a:r>
              <a:rPr lang="sl-SI" b="0" i="0" dirty="0" err="1">
                <a:solidFill>
                  <a:srgbClr val="374151"/>
                </a:solidFill>
                <a:effectLst/>
              </a:rPr>
              <a:t>Decision</a:t>
            </a:r>
            <a:r>
              <a:rPr lang="sl-SI" b="0" i="0" dirty="0">
                <a:solidFill>
                  <a:srgbClr val="374151"/>
                </a:solidFill>
                <a:effectLst/>
              </a:rPr>
              <a:t> </a:t>
            </a:r>
            <a:r>
              <a:rPr lang="sl-SI" b="0" i="0" dirty="0" err="1">
                <a:solidFill>
                  <a:srgbClr val="374151"/>
                </a:solidFill>
                <a:effectLst/>
              </a:rPr>
              <a:t>Trees</a:t>
            </a:r>
            <a:endParaRPr lang="sl-SI" b="0" i="0" dirty="0">
              <a:solidFill>
                <a:srgbClr val="374151"/>
              </a:solidFill>
              <a:effectLst/>
            </a:endParaRPr>
          </a:p>
          <a:p>
            <a:pPr marL="742950" lvl="1" indent="-285750" algn="l">
              <a:buFont typeface="Arial" panose="020B0604020202020204" pitchFamily="34" charset="0"/>
              <a:buChar char="•"/>
            </a:pPr>
            <a:r>
              <a:rPr lang="sl-SI" b="0" i="0" dirty="0">
                <a:solidFill>
                  <a:srgbClr val="374151"/>
                </a:solidFill>
                <a:effectLst/>
              </a:rPr>
              <a:t>Random Forest</a:t>
            </a:r>
          </a:p>
          <a:p>
            <a:pPr marL="742950" lvl="1" indent="-285750" algn="l">
              <a:buFont typeface="Arial" panose="020B0604020202020204" pitchFamily="34" charset="0"/>
              <a:buChar char="•"/>
            </a:pPr>
            <a:r>
              <a:rPr lang="sl-SI" b="0" i="0" dirty="0">
                <a:solidFill>
                  <a:srgbClr val="374151"/>
                </a:solidFill>
                <a:effectLst/>
              </a:rPr>
              <a:t>Gradient </a:t>
            </a:r>
            <a:r>
              <a:rPr lang="sl-SI" b="0" i="0" dirty="0" err="1">
                <a:solidFill>
                  <a:srgbClr val="374151"/>
                </a:solidFill>
                <a:effectLst/>
              </a:rPr>
              <a:t>Boosting</a:t>
            </a:r>
            <a:r>
              <a:rPr lang="sl-SI" b="0" i="0" dirty="0">
                <a:solidFill>
                  <a:srgbClr val="374151"/>
                </a:solidFill>
                <a:effectLst/>
              </a:rPr>
              <a:t> </a:t>
            </a:r>
            <a:r>
              <a:rPr lang="sl-SI" b="0" i="0" dirty="0" err="1">
                <a:solidFill>
                  <a:srgbClr val="374151"/>
                </a:solidFill>
                <a:effectLst/>
              </a:rPr>
              <a:t>Machines</a:t>
            </a:r>
            <a:r>
              <a:rPr lang="sl-SI" b="0" i="0" dirty="0">
                <a:solidFill>
                  <a:srgbClr val="374151"/>
                </a:solidFill>
                <a:effectLst/>
              </a:rPr>
              <a:t> (e.g., </a:t>
            </a:r>
            <a:r>
              <a:rPr lang="sl-SI" b="0" i="0" dirty="0" err="1">
                <a:solidFill>
                  <a:srgbClr val="374151"/>
                </a:solidFill>
                <a:effectLst/>
              </a:rPr>
              <a:t>XGBoost</a:t>
            </a:r>
            <a:r>
              <a:rPr lang="sl-SI" b="0" i="0" dirty="0">
                <a:solidFill>
                  <a:srgbClr val="374151"/>
                </a:solidFill>
                <a:effectLst/>
              </a:rPr>
              <a:t>, </a:t>
            </a:r>
            <a:r>
              <a:rPr lang="sl-SI" b="0" i="0" dirty="0" err="1">
                <a:solidFill>
                  <a:srgbClr val="374151"/>
                </a:solidFill>
                <a:effectLst/>
              </a:rPr>
              <a:t>LightGBM</a:t>
            </a:r>
            <a:r>
              <a:rPr lang="sl-SI" b="0" i="0" dirty="0">
                <a:solidFill>
                  <a:srgbClr val="374151"/>
                </a:solidFill>
                <a:effectLst/>
              </a:rPr>
              <a:t>)</a:t>
            </a:r>
          </a:p>
          <a:p>
            <a:pPr algn="l">
              <a:buFont typeface="Arial" panose="020B0604020202020204" pitchFamily="34" charset="0"/>
              <a:buChar char="•"/>
            </a:pPr>
            <a:r>
              <a:rPr lang="sl-SI" b="1" i="0" dirty="0">
                <a:solidFill>
                  <a:srgbClr val="374151"/>
                </a:solidFill>
                <a:effectLst/>
              </a:rPr>
              <a:t>Deep </a:t>
            </a:r>
            <a:r>
              <a:rPr lang="sl-SI" b="1" i="0" dirty="0" err="1">
                <a:solidFill>
                  <a:srgbClr val="374151"/>
                </a:solidFill>
                <a:effectLst/>
              </a:rPr>
              <a:t>Learning</a:t>
            </a:r>
            <a:r>
              <a:rPr lang="sl-SI" b="1" i="0" dirty="0">
                <a:solidFill>
                  <a:srgbClr val="374151"/>
                </a:solidFill>
                <a:effectLst/>
              </a:rPr>
              <a:t> </a:t>
            </a:r>
            <a:r>
              <a:rPr lang="sl-SI" b="1" i="0" dirty="0" err="1">
                <a:solidFill>
                  <a:srgbClr val="374151"/>
                </a:solidFill>
                <a:effectLst/>
              </a:rPr>
              <a:t>Models</a:t>
            </a:r>
            <a:r>
              <a:rPr lang="sl-SI" b="0" i="0" dirty="0">
                <a:solidFill>
                  <a:srgbClr val="374151"/>
                </a:solidFill>
                <a:effectLst/>
              </a:rPr>
              <a:t>:</a:t>
            </a:r>
          </a:p>
          <a:p>
            <a:pPr marL="742950" lvl="1" indent="-285750" algn="l">
              <a:buFont typeface="Arial" panose="020B0604020202020204" pitchFamily="34" charset="0"/>
              <a:buChar char="•"/>
            </a:pPr>
            <a:r>
              <a:rPr lang="sl-SI" b="0" i="0" dirty="0" err="1">
                <a:solidFill>
                  <a:srgbClr val="374151"/>
                </a:solidFill>
                <a:effectLst/>
              </a:rPr>
              <a:t>Convolutional</a:t>
            </a:r>
            <a:r>
              <a:rPr lang="sl-SI" b="0" i="0" dirty="0">
                <a:solidFill>
                  <a:srgbClr val="374151"/>
                </a:solidFill>
                <a:effectLst/>
              </a:rPr>
              <a:t> </a:t>
            </a:r>
            <a:r>
              <a:rPr lang="sl-SI" b="0" i="0" dirty="0" err="1">
                <a:solidFill>
                  <a:srgbClr val="374151"/>
                </a:solidFill>
                <a:effectLst/>
              </a:rPr>
              <a:t>Neural</a:t>
            </a:r>
            <a:r>
              <a:rPr lang="sl-SI" b="0" i="0" dirty="0">
                <a:solidFill>
                  <a:srgbClr val="374151"/>
                </a:solidFill>
                <a:effectLst/>
              </a:rPr>
              <a:t> Networks (CNN)</a:t>
            </a:r>
          </a:p>
          <a:p>
            <a:pPr marL="742950" lvl="1" indent="-285750" algn="l">
              <a:buFont typeface="Arial" panose="020B0604020202020204" pitchFamily="34" charset="0"/>
              <a:buChar char="•"/>
            </a:pPr>
            <a:r>
              <a:rPr lang="sl-SI" b="0" i="0" dirty="0" err="1">
                <a:solidFill>
                  <a:srgbClr val="374151"/>
                </a:solidFill>
                <a:effectLst/>
              </a:rPr>
              <a:t>Recurrent</a:t>
            </a:r>
            <a:r>
              <a:rPr lang="sl-SI" b="0" i="0" dirty="0">
                <a:solidFill>
                  <a:srgbClr val="374151"/>
                </a:solidFill>
                <a:effectLst/>
              </a:rPr>
              <a:t> </a:t>
            </a:r>
            <a:r>
              <a:rPr lang="sl-SI" b="0" i="0" dirty="0" err="1">
                <a:solidFill>
                  <a:srgbClr val="374151"/>
                </a:solidFill>
                <a:effectLst/>
              </a:rPr>
              <a:t>Neural</a:t>
            </a:r>
            <a:r>
              <a:rPr lang="sl-SI" b="0" i="0" dirty="0">
                <a:solidFill>
                  <a:srgbClr val="374151"/>
                </a:solidFill>
                <a:effectLst/>
              </a:rPr>
              <a:t> Networks (RNN)</a:t>
            </a:r>
          </a:p>
          <a:p>
            <a:pPr marL="742950" lvl="1" indent="-285750" algn="l">
              <a:buFont typeface="Arial" panose="020B0604020202020204" pitchFamily="34" charset="0"/>
              <a:buChar char="•"/>
            </a:pPr>
            <a:r>
              <a:rPr lang="sl-SI" b="0" i="0" dirty="0" err="1">
                <a:solidFill>
                  <a:srgbClr val="374151"/>
                </a:solidFill>
                <a:effectLst/>
              </a:rPr>
              <a:t>Transformer</a:t>
            </a:r>
            <a:r>
              <a:rPr lang="sl-SI" b="0" i="0" dirty="0">
                <a:solidFill>
                  <a:srgbClr val="374151"/>
                </a:solidFill>
                <a:effectLst/>
              </a:rPr>
              <a:t>-</a:t>
            </a:r>
            <a:r>
              <a:rPr lang="sl-SI" b="0" i="0" dirty="0" err="1">
                <a:solidFill>
                  <a:srgbClr val="374151"/>
                </a:solidFill>
                <a:effectLst/>
              </a:rPr>
              <a:t>based</a:t>
            </a:r>
            <a:r>
              <a:rPr lang="sl-SI" b="0" i="0" dirty="0">
                <a:solidFill>
                  <a:srgbClr val="374151"/>
                </a:solidFill>
                <a:effectLst/>
              </a:rPr>
              <a:t> </a:t>
            </a:r>
            <a:r>
              <a:rPr lang="sl-SI" b="0" i="0" dirty="0" err="1">
                <a:solidFill>
                  <a:srgbClr val="374151"/>
                </a:solidFill>
                <a:effectLst/>
              </a:rPr>
              <a:t>models</a:t>
            </a:r>
            <a:r>
              <a:rPr lang="sl-SI" b="0" i="0" dirty="0">
                <a:solidFill>
                  <a:srgbClr val="374151"/>
                </a:solidFill>
                <a:effectLst/>
              </a:rPr>
              <a:t> (e.g., BERT, GPT, T5)</a:t>
            </a:r>
            <a:endParaRPr lang="en-US" b="0" i="0" dirty="0">
              <a:solidFill>
                <a:srgbClr val="374151"/>
              </a:solidFill>
              <a:effectLst/>
            </a:endParaRPr>
          </a:p>
          <a:p>
            <a:pPr marL="742950" lvl="1" indent="-285750" algn="l">
              <a:buFont typeface="Arial" panose="020B0604020202020204" pitchFamily="34" charset="0"/>
              <a:buChar char="•"/>
            </a:pPr>
            <a:r>
              <a:rPr lang="en-US" b="0" i="0" dirty="0" err="1">
                <a:solidFill>
                  <a:srgbClr val="374151"/>
                </a:solidFill>
                <a:effectLst/>
              </a:rPr>
              <a:t>RetNet</a:t>
            </a:r>
            <a:r>
              <a:rPr lang="en-US" b="0" i="0" dirty="0">
                <a:solidFill>
                  <a:srgbClr val="374151"/>
                </a:solidFill>
                <a:effectLst/>
              </a:rPr>
              <a:t> based models</a:t>
            </a:r>
            <a:endParaRPr lang="sl-SI" b="0" i="0" dirty="0">
              <a:solidFill>
                <a:srgbClr val="374151"/>
              </a:solidFill>
              <a:effectLst/>
            </a:endParaRPr>
          </a:p>
          <a:p>
            <a:pPr algn="l">
              <a:buFont typeface="Arial" panose="020B0604020202020204" pitchFamily="34" charset="0"/>
              <a:buChar char="•"/>
            </a:pPr>
            <a:r>
              <a:rPr lang="sl-SI" b="1" i="0" dirty="0" err="1">
                <a:solidFill>
                  <a:srgbClr val="374151"/>
                </a:solidFill>
                <a:effectLst/>
              </a:rPr>
              <a:t>Ensemble</a:t>
            </a:r>
            <a:r>
              <a:rPr lang="sl-SI" b="1" i="0" dirty="0">
                <a:solidFill>
                  <a:srgbClr val="374151"/>
                </a:solidFill>
                <a:effectLst/>
              </a:rPr>
              <a:t> </a:t>
            </a:r>
            <a:r>
              <a:rPr lang="sl-SI" b="1" i="0" dirty="0" err="1">
                <a:solidFill>
                  <a:srgbClr val="374151"/>
                </a:solidFill>
                <a:effectLst/>
              </a:rPr>
              <a:t>Methods</a:t>
            </a:r>
            <a:r>
              <a:rPr lang="sl-SI" b="0" i="0" dirty="0">
                <a:solidFill>
                  <a:srgbClr val="374151"/>
                </a:solidFill>
                <a:effectLst/>
              </a:rPr>
              <a:t>:</a:t>
            </a:r>
          </a:p>
          <a:p>
            <a:pPr marL="742950" lvl="1" indent="-285750" algn="l">
              <a:buFont typeface="Arial" panose="020B0604020202020204" pitchFamily="34" charset="0"/>
              <a:buChar char="•"/>
            </a:pPr>
            <a:r>
              <a:rPr lang="sl-SI" b="0" i="0" dirty="0" err="1">
                <a:solidFill>
                  <a:srgbClr val="374151"/>
                </a:solidFill>
                <a:effectLst/>
              </a:rPr>
              <a:t>Bagging</a:t>
            </a:r>
            <a:r>
              <a:rPr lang="sl-SI" b="0" i="0" dirty="0">
                <a:solidFill>
                  <a:srgbClr val="374151"/>
                </a:solidFill>
                <a:effectLst/>
              </a:rPr>
              <a:t> (e.g., </a:t>
            </a:r>
            <a:r>
              <a:rPr lang="sl-SI" b="0" i="0" dirty="0" err="1">
                <a:solidFill>
                  <a:srgbClr val="374151"/>
                </a:solidFill>
                <a:effectLst/>
              </a:rPr>
              <a:t>Bagged</a:t>
            </a:r>
            <a:r>
              <a:rPr lang="sl-SI" b="0" i="0" dirty="0">
                <a:solidFill>
                  <a:srgbClr val="374151"/>
                </a:solidFill>
                <a:effectLst/>
              </a:rPr>
              <a:t> </a:t>
            </a:r>
            <a:r>
              <a:rPr lang="sl-SI" b="0" i="0" dirty="0" err="1">
                <a:solidFill>
                  <a:srgbClr val="374151"/>
                </a:solidFill>
                <a:effectLst/>
              </a:rPr>
              <a:t>Decision</a:t>
            </a:r>
            <a:r>
              <a:rPr lang="sl-SI" b="0" i="0" dirty="0">
                <a:solidFill>
                  <a:srgbClr val="374151"/>
                </a:solidFill>
                <a:effectLst/>
              </a:rPr>
              <a:t> </a:t>
            </a:r>
            <a:r>
              <a:rPr lang="sl-SI" b="0" i="0" dirty="0" err="1">
                <a:solidFill>
                  <a:srgbClr val="374151"/>
                </a:solidFill>
                <a:effectLst/>
              </a:rPr>
              <a:t>Trees</a:t>
            </a:r>
            <a:r>
              <a:rPr lang="sl-SI" b="0" i="0" dirty="0">
                <a:solidFill>
                  <a:srgbClr val="374151"/>
                </a:solidFill>
                <a:effectLst/>
              </a:rPr>
              <a:t>)</a:t>
            </a:r>
          </a:p>
          <a:p>
            <a:pPr marL="742950" lvl="1" indent="-285750" algn="l">
              <a:buFont typeface="Arial" panose="020B0604020202020204" pitchFamily="34" charset="0"/>
              <a:buChar char="•"/>
            </a:pPr>
            <a:r>
              <a:rPr lang="sl-SI" b="0" i="0" dirty="0" err="1">
                <a:solidFill>
                  <a:srgbClr val="374151"/>
                </a:solidFill>
                <a:effectLst/>
              </a:rPr>
              <a:t>Boosting</a:t>
            </a:r>
            <a:r>
              <a:rPr lang="sl-SI" b="0" i="0" dirty="0">
                <a:solidFill>
                  <a:srgbClr val="374151"/>
                </a:solidFill>
                <a:effectLst/>
              </a:rPr>
              <a:t> (e.g., </a:t>
            </a:r>
            <a:r>
              <a:rPr lang="sl-SI" b="0" i="0" dirty="0" err="1">
                <a:solidFill>
                  <a:srgbClr val="374151"/>
                </a:solidFill>
                <a:effectLst/>
              </a:rPr>
              <a:t>AdaBoost</a:t>
            </a:r>
            <a:r>
              <a:rPr lang="sl-SI" b="0" i="0" dirty="0">
                <a:solidFill>
                  <a:srgbClr val="374151"/>
                </a:solidFill>
                <a:effectLst/>
              </a:rPr>
              <a:t>)</a:t>
            </a:r>
          </a:p>
        </p:txBody>
      </p:sp>
      <p:sp>
        <p:nvSpPr>
          <p:cNvPr id="4" name="Content Placeholder 3"/>
          <p:cNvSpPr>
            <a:spLocks noGrp="1"/>
          </p:cNvSpPr>
          <p:nvPr>
            <p:ph sz="half" idx="2"/>
          </p:nvPr>
        </p:nvSpPr>
        <p:spPr>
          <a:xfrm>
            <a:off x="8877979" y="2084832"/>
            <a:ext cx="2772319" cy="4773168"/>
          </a:xfrm>
          <a:solidFill>
            <a:srgbClr val="0E1E30"/>
          </a:solidFill>
        </p:spPr>
        <p:txBody>
          <a:bodyPr>
            <a:normAutofit fontScale="62500" lnSpcReduction="20000"/>
          </a:bodyPr>
          <a:lstStyle/>
          <a:p>
            <a:pPr marL="128016" lvl="1" indent="0">
              <a:buClr>
                <a:srgbClr val="ED1C24"/>
              </a:buClr>
              <a:buNone/>
            </a:pPr>
            <a:r>
              <a:rPr lang="en-US" sz="2400" dirty="0">
                <a:solidFill>
                  <a:schemeClr val="bg1"/>
                </a:solidFill>
              </a:rPr>
              <a:t>Discriminative AI has been successfully used for more than a decade on a wide range of problems in medicine, natural language processing, and other fields.</a:t>
            </a:r>
          </a:p>
        </p:txBody>
      </p:sp>
    </p:spTree>
    <p:extLst>
      <p:ext uri="{BB962C8B-B14F-4D97-AF65-F5344CB8AC3E}">
        <p14:creationId xmlns:p14="http://schemas.microsoft.com/office/powerpoint/2010/main" val="2361990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36279" y="1691640"/>
            <a:ext cx="3855721" cy="5166360"/>
          </a:xfrm>
          <a:prstGeom prst="rect">
            <a:avLst/>
          </a:prstGeom>
          <a:solidFill>
            <a:srgbClr val="0E1E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
        <p:nvSpPr>
          <p:cNvPr id="2" name="Title 1"/>
          <p:cNvSpPr>
            <a:spLocks noGrp="1"/>
          </p:cNvSpPr>
          <p:nvPr>
            <p:ph type="title"/>
          </p:nvPr>
        </p:nvSpPr>
        <p:spPr/>
        <p:txBody>
          <a:bodyPr/>
          <a:lstStyle/>
          <a:p>
            <a:r>
              <a:rPr lang="en-US" dirty="0"/>
              <a:t>AI Model Types</a:t>
            </a:r>
            <a:br>
              <a:rPr lang="en-US" dirty="0"/>
            </a:br>
            <a:r>
              <a:rPr lang="en-US" sz="2800" dirty="0"/>
              <a:t>by learning mechanism</a:t>
            </a:r>
            <a:endParaRPr lang="hr-HR" sz="2800" dirty="0"/>
          </a:p>
        </p:txBody>
      </p:sp>
      <p:sp>
        <p:nvSpPr>
          <p:cNvPr id="3" name="Content Placeholder 2"/>
          <p:cNvSpPr>
            <a:spLocks noGrp="1"/>
          </p:cNvSpPr>
          <p:nvPr>
            <p:ph sz="half" idx="1"/>
          </p:nvPr>
        </p:nvSpPr>
        <p:spPr>
          <a:xfrm>
            <a:off x="1024126" y="2084832"/>
            <a:ext cx="6947755" cy="4383260"/>
          </a:xfrm>
        </p:spPr>
        <p:txBody>
          <a:bodyPr>
            <a:normAutofit/>
          </a:bodyPr>
          <a:lstStyle/>
          <a:p>
            <a:pPr algn="l"/>
            <a:r>
              <a:rPr lang="sl-SI" sz="1400" b="1" i="0" dirty="0" err="1">
                <a:solidFill>
                  <a:srgbClr val="374151"/>
                </a:solidFill>
                <a:effectLst/>
              </a:rPr>
              <a:t>Generative</a:t>
            </a:r>
            <a:r>
              <a:rPr lang="sl-SI" sz="1400" b="1" i="0" dirty="0">
                <a:solidFill>
                  <a:srgbClr val="374151"/>
                </a:solidFill>
                <a:effectLst/>
              </a:rPr>
              <a:t> </a:t>
            </a:r>
            <a:r>
              <a:rPr lang="sl-SI" sz="1400" b="1" i="0" dirty="0" err="1">
                <a:solidFill>
                  <a:srgbClr val="374151"/>
                </a:solidFill>
                <a:effectLst/>
              </a:rPr>
              <a:t>Models</a:t>
            </a:r>
            <a:r>
              <a:rPr lang="sl-SI" sz="1400" b="0" i="0" dirty="0">
                <a:solidFill>
                  <a:srgbClr val="374151"/>
                </a:solidFill>
                <a:effectLst/>
              </a:rPr>
              <a:t>: </a:t>
            </a:r>
            <a:r>
              <a:rPr lang="sl-SI" sz="1400" b="0" i="0" dirty="0" err="1">
                <a:solidFill>
                  <a:srgbClr val="374151"/>
                </a:solidFill>
                <a:effectLst/>
              </a:rPr>
              <a:t>These</a:t>
            </a:r>
            <a:r>
              <a:rPr lang="sl-SI" sz="1400" b="0" i="0" dirty="0">
                <a:solidFill>
                  <a:srgbClr val="374151"/>
                </a:solidFill>
                <a:effectLst/>
              </a:rPr>
              <a:t> </a:t>
            </a:r>
            <a:r>
              <a:rPr lang="sl-SI" sz="1400" b="0" i="0" dirty="0" err="1">
                <a:solidFill>
                  <a:srgbClr val="374151"/>
                </a:solidFill>
                <a:effectLst/>
              </a:rPr>
              <a:t>models</a:t>
            </a:r>
            <a:r>
              <a:rPr lang="sl-SI" sz="1400" b="0" i="0" dirty="0">
                <a:solidFill>
                  <a:srgbClr val="374151"/>
                </a:solidFill>
                <a:effectLst/>
              </a:rPr>
              <a:t> are </a:t>
            </a:r>
            <a:r>
              <a:rPr lang="sl-SI" sz="1400" b="0" i="0" dirty="0" err="1">
                <a:solidFill>
                  <a:srgbClr val="374151"/>
                </a:solidFill>
                <a:effectLst/>
              </a:rPr>
              <a:t>designed</a:t>
            </a:r>
            <a:r>
              <a:rPr lang="sl-SI" sz="1400" b="0" i="0" dirty="0">
                <a:solidFill>
                  <a:srgbClr val="374151"/>
                </a:solidFill>
                <a:effectLst/>
              </a:rPr>
              <a:t> to </a:t>
            </a:r>
            <a:r>
              <a:rPr lang="sl-SI" sz="1400" b="0" i="0" dirty="0" err="1">
                <a:solidFill>
                  <a:srgbClr val="374151"/>
                </a:solidFill>
                <a:effectLst/>
              </a:rPr>
              <a:t>generate</a:t>
            </a:r>
            <a:r>
              <a:rPr lang="sl-SI" sz="1400" b="0" i="0" dirty="0">
                <a:solidFill>
                  <a:srgbClr val="374151"/>
                </a:solidFill>
                <a:effectLst/>
              </a:rPr>
              <a:t> new </a:t>
            </a:r>
            <a:r>
              <a:rPr lang="sl-SI" sz="1400" b="0" i="0" dirty="0" err="1">
                <a:solidFill>
                  <a:srgbClr val="374151"/>
                </a:solidFill>
                <a:effectLst/>
              </a:rPr>
              <a:t>data</a:t>
            </a:r>
            <a:r>
              <a:rPr lang="sl-SI" sz="1400" b="0" i="0" dirty="0">
                <a:solidFill>
                  <a:srgbClr val="374151"/>
                </a:solidFill>
                <a:effectLst/>
              </a:rPr>
              <a:t> </a:t>
            </a:r>
            <a:r>
              <a:rPr lang="sl-SI" sz="1400" b="0" i="0" dirty="0" err="1">
                <a:solidFill>
                  <a:srgbClr val="374151"/>
                </a:solidFill>
                <a:effectLst/>
              </a:rPr>
              <a:t>points</a:t>
            </a:r>
            <a:r>
              <a:rPr lang="sl-SI" sz="1400" b="0" i="0" dirty="0">
                <a:solidFill>
                  <a:srgbClr val="374151"/>
                </a:solidFill>
                <a:effectLst/>
              </a:rPr>
              <a:t> </a:t>
            </a:r>
            <a:r>
              <a:rPr lang="sl-SI" sz="1400" b="0" i="0" dirty="0" err="1">
                <a:solidFill>
                  <a:srgbClr val="374151"/>
                </a:solidFill>
                <a:effectLst/>
              </a:rPr>
              <a:t>that</a:t>
            </a:r>
            <a:r>
              <a:rPr lang="sl-SI" sz="1400" b="0" i="0" dirty="0">
                <a:solidFill>
                  <a:srgbClr val="374151"/>
                </a:solidFill>
                <a:effectLst/>
              </a:rPr>
              <a:t> are </a:t>
            </a:r>
            <a:r>
              <a:rPr lang="sl-SI" sz="1400" b="0" i="0" dirty="0" err="1">
                <a:solidFill>
                  <a:srgbClr val="374151"/>
                </a:solidFill>
                <a:effectLst/>
              </a:rPr>
              <a:t>similar</a:t>
            </a:r>
            <a:r>
              <a:rPr lang="sl-SI" sz="1400" b="0" i="0" dirty="0">
                <a:solidFill>
                  <a:srgbClr val="374151"/>
                </a:solidFill>
                <a:effectLst/>
              </a:rPr>
              <a:t> to some </a:t>
            </a:r>
            <a:r>
              <a:rPr lang="sl-SI" sz="1400" b="0" i="0" dirty="0" err="1">
                <a:solidFill>
                  <a:srgbClr val="374151"/>
                </a:solidFill>
                <a:effectLst/>
              </a:rPr>
              <a:t>given</a:t>
            </a:r>
            <a:r>
              <a:rPr lang="sl-SI" sz="1400" b="0" i="0" dirty="0">
                <a:solidFill>
                  <a:srgbClr val="374151"/>
                </a:solidFill>
                <a:effectLst/>
              </a:rPr>
              <a:t> set of input </a:t>
            </a:r>
            <a:r>
              <a:rPr lang="sl-SI" sz="1400" b="0" i="0" dirty="0" err="1">
                <a:solidFill>
                  <a:srgbClr val="374151"/>
                </a:solidFill>
                <a:effectLst/>
              </a:rPr>
              <a:t>data</a:t>
            </a:r>
            <a:r>
              <a:rPr lang="sl-SI" sz="1400" b="0" i="0" dirty="0">
                <a:solidFill>
                  <a:srgbClr val="374151"/>
                </a:solidFill>
                <a:effectLst/>
              </a:rPr>
              <a:t>.</a:t>
            </a:r>
          </a:p>
          <a:p>
            <a:pPr algn="l">
              <a:buFont typeface="Arial" panose="020B0604020202020204" pitchFamily="34" charset="0"/>
              <a:buChar char="•"/>
            </a:pPr>
            <a:r>
              <a:rPr lang="sl-SI" sz="1400" b="1" i="0" dirty="0" err="1">
                <a:solidFill>
                  <a:srgbClr val="374151"/>
                </a:solidFill>
                <a:effectLst/>
              </a:rPr>
              <a:t>Probabilistic</a:t>
            </a:r>
            <a:r>
              <a:rPr lang="sl-SI" sz="1400" b="1" i="0" dirty="0">
                <a:solidFill>
                  <a:srgbClr val="374151"/>
                </a:solidFill>
                <a:effectLst/>
              </a:rPr>
              <a:t> </a:t>
            </a:r>
            <a:r>
              <a:rPr lang="sl-SI" sz="1400" b="1" i="0" dirty="0" err="1">
                <a:solidFill>
                  <a:srgbClr val="374151"/>
                </a:solidFill>
                <a:effectLst/>
              </a:rPr>
              <a:t>Graphical</a:t>
            </a:r>
            <a:r>
              <a:rPr lang="sl-SI" sz="1400" b="1" i="0" dirty="0">
                <a:solidFill>
                  <a:srgbClr val="374151"/>
                </a:solidFill>
                <a:effectLst/>
              </a:rPr>
              <a:t> </a:t>
            </a:r>
            <a:r>
              <a:rPr lang="sl-SI" sz="1400" b="1" i="0" dirty="0" err="1">
                <a:solidFill>
                  <a:srgbClr val="374151"/>
                </a:solidFill>
                <a:effectLst/>
              </a:rPr>
              <a:t>Models</a:t>
            </a:r>
            <a:r>
              <a:rPr lang="sl-SI" sz="1400" b="0" i="0" dirty="0">
                <a:solidFill>
                  <a:srgbClr val="374151"/>
                </a:solidFill>
                <a:effectLst/>
              </a:rPr>
              <a:t>:</a:t>
            </a:r>
          </a:p>
          <a:p>
            <a:pPr marL="742950" lvl="1" indent="-285750" algn="l">
              <a:buFont typeface="Arial" panose="020B0604020202020204" pitchFamily="34" charset="0"/>
              <a:buChar char="•"/>
            </a:pPr>
            <a:r>
              <a:rPr lang="sl-SI" sz="1200" b="0" i="0" dirty="0" err="1">
                <a:solidFill>
                  <a:srgbClr val="374151"/>
                </a:solidFill>
                <a:effectLst/>
              </a:rPr>
              <a:t>Bayesian</a:t>
            </a:r>
            <a:r>
              <a:rPr lang="sl-SI" sz="1200" b="0" i="0" dirty="0">
                <a:solidFill>
                  <a:srgbClr val="374151"/>
                </a:solidFill>
                <a:effectLst/>
              </a:rPr>
              <a:t> Networks</a:t>
            </a:r>
          </a:p>
          <a:p>
            <a:pPr marL="742950" lvl="1" indent="-285750" algn="l">
              <a:buFont typeface="Arial" panose="020B0604020202020204" pitchFamily="34" charset="0"/>
              <a:buChar char="•"/>
            </a:pPr>
            <a:r>
              <a:rPr lang="sl-SI" sz="1200" b="0" i="0" dirty="0" err="1">
                <a:solidFill>
                  <a:srgbClr val="374151"/>
                </a:solidFill>
                <a:effectLst/>
              </a:rPr>
              <a:t>Hidden</a:t>
            </a:r>
            <a:r>
              <a:rPr lang="sl-SI" sz="1200" b="0" i="0" dirty="0">
                <a:solidFill>
                  <a:srgbClr val="374151"/>
                </a:solidFill>
                <a:effectLst/>
              </a:rPr>
              <a:t> Markov </a:t>
            </a:r>
            <a:r>
              <a:rPr lang="sl-SI" sz="1200" b="0" i="0" dirty="0" err="1">
                <a:solidFill>
                  <a:srgbClr val="374151"/>
                </a:solidFill>
                <a:effectLst/>
              </a:rPr>
              <a:t>Models</a:t>
            </a:r>
            <a:r>
              <a:rPr lang="sl-SI" sz="1200" b="0" i="0" dirty="0">
                <a:solidFill>
                  <a:srgbClr val="374151"/>
                </a:solidFill>
                <a:effectLst/>
              </a:rPr>
              <a:t> (HMM)</a:t>
            </a:r>
          </a:p>
          <a:p>
            <a:pPr algn="l">
              <a:buFont typeface="Arial" panose="020B0604020202020204" pitchFamily="34" charset="0"/>
              <a:buChar char="•"/>
            </a:pPr>
            <a:r>
              <a:rPr lang="sl-SI" sz="1400" b="1" i="0" dirty="0" err="1">
                <a:solidFill>
                  <a:srgbClr val="374151"/>
                </a:solidFill>
                <a:effectLst/>
              </a:rPr>
              <a:t>Generative</a:t>
            </a:r>
            <a:r>
              <a:rPr lang="sl-SI" sz="1400" b="1" i="0" dirty="0">
                <a:solidFill>
                  <a:srgbClr val="374151"/>
                </a:solidFill>
                <a:effectLst/>
              </a:rPr>
              <a:t> </a:t>
            </a:r>
            <a:r>
              <a:rPr lang="sl-SI" sz="1400" b="1" i="0" dirty="0" err="1">
                <a:solidFill>
                  <a:srgbClr val="374151"/>
                </a:solidFill>
                <a:effectLst/>
              </a:rPr>
              <a:t>Adversarial</a:t>
            </a:r>
            <a:r>
              <a:rPr lang="sl-SI" sz="1400" b="1" i="0" dirty="0">
                <a:solidFill>
                  <a:srgbClr val="374151"/>
                </a:solidFill>
                <a:effectLst/>
              </a:rPr>
              <a:t> Networks (</a:t>
            </a:r>
            <a:r>
              <a:rPr lang="sl-SI" sz="1400" b="1" i="0" dirty="0" err="1">
                <a:solidFill>
                  <a:srgbClr val="374151"/>
                </a:solidFill>
                <a:effectLst/>
              </a:rPr>
              <a:t>GANs</a:t>
            </a:r>
            <a:r>
              <a:rPr lang="sl-SI" sz="1400" b="1" i="0" dirty="0">
                <a:solidFill>
                  <a:srgbClr val="374151"/>
                </a:solidFill>
                <a:effectLst/>
              </a:rPr>
              <a:t>)</a:t>
            </a:r>
            <a:endParaRPr lang="sl-SI" sz="1400" b="0" i="0" dirty="0">
              <a:solidFill>
                <a:srgbClr val="374151"/>
              </a:solidFill>
              <a:effectLst/>
            </a:endParaRPr>
          </a:p>
          <a:p>
            <a:pPr marL="742950" lvl="1" indent="-285750" algn="l">
              <a:buFont typeface="Arial" panose="020B0604020202020204" pitchFamily="34" charset="0"/>
              <a:buChar char="•"/>
            </a:pPr>
            <a:r>
              <a:rPr lang="sl-SI" sz="1200" b="0" i="0" dirty="0">
                <a:solidFill>
                  <a:srgbClr val="374151"/>
                </a:solidFill>
                <a:effectLst/>
              </a:rPr>
              <a:t>Deep </a:t>
            </a:r>
            <a:r>
              <a:rPr lang="sl-SI" sz="1200" b="0" i="0" dirty="0" err="1">
                <a:solidFill>
                  <a:srgbClr val="374151"/>
                </a:solidFill>
                <a:effectLst/>
              </a:rPr>
              <a:t>Convolutional</a:t>
            </a:r>
            <a:r>
              <a:rPr lang="sl-SI" sz="1200" b="0" i="0" dirty="0">
                <a:solidFill>
                  <a:srgbClr val="374151"/>
                </a:solidFill>
                <a:effectLst/>
              </a:rPr>
              <a:t> </a:t>
            </a:r>
            <a:r>
              <a:rPr lang="sl-SI" sz="1200" b="0" i="0" dirty="0" err="1">
                <a:solidFill>
                  <a:srgbClr val="374151"/>
                </a:solidFill>
                <a:effectLst/>
              </a:rPr>
              <a:t>GANs</a:t>
            </a:r>
            <a:r>
              <a:rPr lang="sl-SI" sz="1200" b="0" i="0" dirty="0">
                <a:solidFill>
                  <a:srgbClr val="374151"/>
                </a:solidFill>
                <a:effectLst/>
              </a:rPr>
              <a:t> (DCGAN)</a:t>
            </a:r>
          </a:p>
          <a:p>
            <a:pPr marL="742950" lvl="1" indent="-285750" algn="l">
              <a:buFont typeface="Arial" panose="020B0604020202020204" pitchFamily="34" charset="0"/>
              <a:buChar char="•"/>
            </a:pPr>
            <a:r>
              <a:rPr lang="sl-SI" sz="1200" b="0" i="0" dirty="0" err="1">
                <a:solidFill>
                  <a:srgbClr val="374151"/>
                </a:solidFill>
                <a:effectLst/>
              </a:rPr>
              <a:t>Conditional</a:t>
            </a:r>
            <a:r>
              <a:rPr lang="sl-SI" sz="1200" b="0" i="0" dirty="0">
                <a:solidFill>
                  <a:srgbClr val="374151"/>
                </a:solidFill>
                <a:effectLst/>
              </a:rPr>
              <a:t> </a:t>
            </a:r>
            <a:r>
              <a:rPr lang="sl-SI" sz="1200" b="0" i="0" dirty="0" err="1">
                <a:solidFill>
                  <a:srgbClr val="374151"/>
                </a:solidFill>
                <a:effectLst/>
              </a:rPr>
              <a:t>GANs</a:t>
            </a:r>
            <a:r>
              <a:rPr lang="sl-SI" sz="1200" b="0" i="0" dirty="0">
                <a:solidFill>
                  <a:srgbClr val="374151"/>
                </a:solidFill>
                <a:effectLst/>
              </a:rPr>
              <a:t> (</a:t>
            </a:r>
            <a:r>
              <a:rPr lang="sl-SI" sz="1200" b="0" i="0" dirty="0" err="1">
                <a:solidFill>
                  <a:srgbClr val="374151"/>
                </a:solidFill>
                <a:effectLst/>
              </a:rPr>
              <a:t>cGAN</a:t>
            </a:r>
            <a:r>
              <a:rPr lang="sl-SI" sz="1200" b="0" i="0" dirty="0">
                <a:solidFill>
                  <a:srgbClr val="374151"/>
                </a:solidFill>
                <a:effectLst/>
              </a:rPr>
              <a:t>)</a:t>
            </a:r>
          </a:p>
          <a:p>
            <a:pPr marL="742950" lvl="1" indent="-285750" algn="l">
              <a:buFont typeface="Arial" panose="020B0604020202020204" pitchFamily="34" charset="0"/>
              <a:buChar char="•"/>
            </a:pPr>
            <a:r>
              <a:rPr lang="sl-SI" sz="1200" b="0" i="0" dirty="0" err="1">
                <a:solidFill>
                  <a:srgbClr val="374151"/>
                </a:solidFill>
                <a:effectLst/>
              </a:rPr>
              <a:t>CycleGANs</a:t>
            </a:r>
            <a:endParaRPr lang="sl-SI" sz="1200" b="0" i="0" dirty="0">
              <a:solidFill>
                <a:srgbClr val="374151"/>
              </a:solidFill>
              <a:effectLst/>
            </a:endParaRPr>
          </a:p>
          <a:p>
            <a:pPr algn="l">
              <a:buFont typeface="Arial" panose="020B0604020202020204" pitchFamily="34" charset="0"/>
              <a:buChar char="•"/>
            </a:pPr>
            <a:r>
              <a:rPr lang="sl-SI" sz="1400" b="1" i="0" dirty="0" err="1">
                <a:solidFill>
                  <a:srgbClr val="374151"/>
                </a:solidFill>
                <a:effectLst/>
              </a:rPr>
              <a:t>Variational</a:t>
            </a:r>
            <a:r>
              <a:rPr lang="sl-SI" sz="1400" b="1" i="0" dirty="0">
                <a:solidFill>
                  <a:srgbClr val="374151"/>
                </a:solidFill>
                <a:effectLst/>
              </a:rPr>
              <a:t> </a:t>
            </a:r>
            <a:r>
              <a:rPr lang="sl-SI" sz="1400" b="1" i="0" dirty="0" err="1">
                <a:solidFill>
                  <a:srgbClr val="374151"/>
                </a:solidFill>
                <a:effectLst/>
              </a:rPr>
              <a:t>Autoencoders</a:t>
            </a:r>
            <a:r>
              <a:rPr lang="sl-SI" sz="1400" b="1" i="0" dirty="0">
                <a:solidFill>
                  <a:srgbClr val="374151"/>
                </a:solidFill>
                <a:effectLst/>
              </a:rPr>
              <a:t> (</a:t>
            </a:r>
            <a:r>
              <a:rPr lang="sl-SI" sz="1400" b="1" i="0" dirty="0" err="1">
                <a:solidFill>
                  <a:srgbClr val="374151"/>
                </a:solidFill>
                <a:effectLst/>
              </a:rPr>
              <a:t>VAEs</a:t>
            </a:r>
            <a:r>
              <a:rPr lang="sl-SI" sz="1400" b="1" i="0" dirty="0">
                <a:solidFill>
                  <a:srgbClr val="374151"/>
                </a:solidFill>
                <a:effectLst/>
              </a:rPr>
              <a:t>)</a:t>
            </a:r>
            <a:endParaRPr lang="sl-SI" sz="1400" b="0" i="0" dirty="0">
              <a:solidFill>
                <a:srgbClr val="374151"/>
              </a:solidFill>
              <a:effectLst/>
            </a:endParaRPr>
          </a:p>
          <a:p>
            <a:pPr algn="l">
              <a:buFont typeface="Arial" panose="020B0604020202020204" pitchFamily="34" charset="0"/>
              <a:buChar char="•"/>
            </a:pPr>
            <a:r>
              <a:rPr lang="sl-SI" sz="1400" b="1" i="0" dirty="0" err="1">
                <a:solidFill>
                  <a:srgbClr val="374151"/>
                </a:solidFill>
                <a:effectLst/>
              </a:rPr>
              <a:t>Autoregressive</a:t>
            </a:r>
            <a:r>
              <a:rPr lang="sl-SI" sz="1400" b="1" i="0" dirty="0">
                <a:solidFill>
                  <a:srgbClr val="374151"/>
                </a:solidFill>
                <a:effectLst/>
              </a:rPr>
              <a:t> </a:t>
            </a:r>
            <a:r>
              <a:rPr lang="sl-SI" sz="1400" b="1" i="0" dirty="0" err="1">
                <a:solidFill>
                  <a:srgbClr val="374151"/>
                </a:solidFill>
                <a:effectLst/>
              </a:rPr>
              <a:t>Models</a:t>
            </a:r>
            <a:r>
              <a:rPr lang="sl-SI" sz="1400" b="0" i="0" dirty="0">
                <a:solidFill>
                  <a:srgbClr val="374151"/>
                </a:solidFill>
                <a:effectLst/>
              </a:rPr>
              <a:t>:</a:t>
            </a:r>
          </a:p>
          <a:p>
            <a:pPr marL="742950" lvl="1" indent="-285750" algn="l">
              <a:buFont typeface="Arial" panose="020B0604020202020204" pitchFamily="34" charset="0"/>
              <a:buChar char="•"/>
            </a:pPr>
            <a:r>
              <a:rPr lang="sl-SI" sz="1200" b="0" i="0" dirty="0" err="1">
                <a:solidFill>
                  <a:srgbClr val="374151"/>
                </a:solidFill>
                <a:effectLst/>
              </a:rPr>
              <a:t>PixelRNN</a:t>
            </a:r>
            <a:r>
              <a:rPr lang="sl-SI" sz="1200" b="0" i="0" dirty="0">
                <a:solidFill>
                  <a:srgbClr val="374151"/>
                </a:solidFill>
                <a:effectLst/>
              </a:rPr>
              <a:t>, </a:t>
            </a:r>
            <a:r>
              <a:rPr lang="sl-SI" sz="1200" b="0" i="0" dirty="0" err="1">
                <a:solidFill>
                  <a:srgbClr val="374151"/>
                </a:solidFill>
                <a:effectLst/>
              </a:rPr>
              <a:t>PixelCNN</a:t>
            </a:r>
            <a:endParaRPr lang="sl-SI" sz="1200" b="0" i="0" dirty="0">
              <a:solidFill>
                <a:srgbClr val="374151"/>
              </a:solidFill>
              <a:effectLst/>
            </a:endParaRPr>
          </a:p>
          <a:p>
            <a:pPr marL="742950" lvl="1" indent="-285750" algn="l">
              <a:buFont typeface="Arial" panose="020B0604020202020204" pitchFamily="34" charset="0"/>
              <a:buChar char="•"/>
            </a:pPr>
            <a:r>
              <a:rPr lang="sl-SI" sz="1200" b="0" i="0" dirty="0" err="1">
                <a:solidFill>
                  <a:srgbClr val="374151"/>
                </a:solidFill>
                <a:effectLst/>
              </a:rPr>
              <a:t>Transformer</a:t>
            </a:r>
            <a:r>
              <a:rPr lang="sl-SI" sz="1200" b="0" i="0" dirty="0">
                <a:solidFill>
                  <a:srgbClr val="374151"/>
                </a:solidFill>
                <a:effectLst/>
              </a:rPr>
              <a:t>-</a:t>
            </a:r>
            <a:r>
              <a:rPr lang="sl-SI" sz="1200" b="0" i="0" dirty="0" err="1">
                <a:solidFill>
                  <a:srgbClr val="374151"/>
                </a:solidFill>
                <a:effectLst/>
              </a:rPr>
              <a:t>based</a:t>
            </a:r>
            <a:r>
              <a:rPr lang="sl-SI" sz="1200" b="0" i="0" dirty="0">
                <a:solidFill>
                  <a:srgbClr val="374151"/>
                </a:solidFill>
                <a:effectLst/>
              </a:rPr>
              <a:t> </a:t>
            </a:r>
            <a:r>
              <a:rPr lang="sl-SI" sz="1200" b="0" i="0" dirty="0" err="1">
                <a:solidFill>
                  <a:srgbClr val="374151"/>
                </a:solidFill>
                <a:effectLst/>
              </a:rPr>
              <a:t>models</a:t>
            </a:r>
            <a:r>
              <a:rPr lang="sl-SI" sz="1200" b="0" i="0" dirty="0">
                <a:solidFill>
                  <a:srgbClr val="374151"/>
                </a:solidFill>
                <a:effectLst/>
              </a:rPr>
              <a:t> (e.g., GPT-3, GPT-4)</a:t>
            </a:r>
          </a:p>
          <a:p>
            <a:endParaRPr lang="sl-SI" sz="1400" dirty="0"/>
          </a:p>
        </p:txBody>
      </p:sp>
      <p:sp>
        <p:nvSpPr>
          <p:cNvPr id="4" name="Content Placeholder 3"/>
          <p:cNvSpPr>
            <a:spLocks noGrp="1"/>
          </p:cNvSpPr>
          <p:nvPr>
            <p:ph sz="half" idx="2"/>
          </p:nvPr>
        </p:nvSpPr>
        <p:spPr>
          <a:xfrm>
            <a:off x="8877979" y="2084832"/>
            <a:ext cx="2772319" cy="4773168"/>
          </a:xfrm>
          <a:solidFill>
            <a:srgbClr val="0E1E30"/>
          </a:solidFill>
        </p:spPr>
        <p:txBody>
          <a:bodyPr>
            <a:normAutofit/>
          </a:bodyPr>
          <a:lstStyle/>
          <a:p>
            <a:pPr marL="128016" lvl="1" indent="0">
              <a:buClr>
                <a:srgbClr val="ED1C24"/>
              </a:buClr>
              <a:buNone/>
            </a:pPr>
            <a:r>
              <a:rPr lang="en-US" sz="1500" dirty="0">
                <a:solidFill>
                  <a:schemeClr val="bg1"/>
                </a:solidFill>
              </a:rPr>
              <a:t>Generative AI came into spotlight with the release of ChatGPT, but has been successfully used for limited </a:t>
            </a:r>
            <a:r>
              <a:rPr lang="en-US" sz="1500" b="1" dirty="0">
                <a:solidFill>
                  <a:schemeClr val="bg1"/>
                </a:solidFill>
              </a:rPr>
              <a:t>problems</a:t>
            </a:r>
            <a:r>
              <a:rPr lang="en-US" sz="1500" dirty="0">
                <a:solidFill>
                  <a:schemeClr val="bg1"/>
                </a:solidFill>
              </a:rPr>
              <a:t> before that.</a:t>
            </a:r>
          </a:p>
          <a:p>
            <a:pPr marL="128016" lvl="1" indent="0">
              <a:buClr>
                <a:srgbClr val="ED1C24"/>
              </a:buClr>
              <a:buNone/>
            </a:pPr>
            <a:r>
              <a:rPr lang="en-US" sz="1500" dirty="0">
                <a:solidFill>
                  <a:schemeClr val="bg1"/>
                </a:solidFill>
              </a:rPr>
              <a:t>Large Language Models were known to be able to solve a wide set of problems before the release of ChatGPT (such as the Google Palm model).</a:t>
            </a:r>
          </a:p>
          <a:p>
            <a:pPr lvl="2"/>
            <a:endParaRPr lang="en-US" sz="1500" dirty="0">
              <a:solidFill>
                <a:schemeClr val="bg1"/>
              </a:solidFill>
            </a:endParaRPr>
          </a:p>
        </p:txBody>
      </p:sp>
    </p:spTree>
    <p:extLst>
      <p:ext uri="{BB962C8B-B14F-4D97-AF65-F5344CB8AC3E}">
        <p14:creationId xmlns:p14="http://schemas.microsoft.com/office/powerpoint/2010/main" val="1829537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Recurring Themes</a:t>
            </a:r>
          </a:p>
        </p:txBody>
      </p:sp>
      <p:sp>
        <p:nvSpPr>
          <p:cNvPr id="6" name="Text Placeholder 5"/>
          <p:cNvSpPr>
            <a:spLocks noGrp="1"/>
          </p:cNvSpPr>
          <p:nvPr>
            <p:ph type="body" sz="quarter" idx="10"/>
          </p:nvPr>
        </p:nvSpPr>
        <p:spPr>
          <a:xfrm>
            <a:off x="552796" y="1974273"/>
            <a:ext cx="11049924" cy="4311783"/>
          </a:xfrm>
        </p:spPr>
        <p:txBody>
          <a:bodyPr>
            <a:normAutofit/>
          </a:bodyPr>
          <a:lstStyle/>
          <a:p>
            <a:r>
              <a:rPr lang="en-GB" dirty="0"/>
              <a:t>AI is often defined as machine behaviour mimicking human intelligence</a:t>
            </a:r>
          </a:p>
          <a:p>
            <a:r>
              <a:rPr lang="en-GB" dirty="0"/>
              <a:t>Turing Test</a:t>
            </a:r>
          </a:p>
          <a:p>
            <a:r>
              <a:rPr lang="en-GB" dirty="0"/>
              <a:t>Different approaches to learning: supervised, semi-supervised and unsupervised</a:t>
            </a:r>
          </a:p>
          <a:p>
            <a:endParaRPr lang="en-GB" dirty="0"/>
          </a:p>
          <a:p>
            <a:r>
              <a:rPr lang="en-GB" b="1" dirty="0"/>
              <a:t>Model: </a:t>
            </a:r>
            <a:r>
              <a:rPr lang="en-US" i="1" dirty="0"/>
              <a:t>A model, in the context of artificial intelligence and machine learning, refers to a mathematical representation of a real-world process or system, designed to capture patterns or make predictions based on data. It serves as an abstraction that generalizes from observed data to make inferences on unseen data.</a:t>
            </a:r>
            <a:br>
              <a:rPr lang="en-GB" i="1" dirty="0"/>
            </a:br>
            <a:endParaRPr lang="en-GB" i="1" dirty="0"/>
          </a:p>
          <a:p>
            <a:pPr marL="0" indent="0">
              <a:buNone/>
            </a:pPr>
            <a:endParaRPr lang="en-GB" i="1" dirty="0"/>
          </a:p>
        </p:txBody>
      </p:sp>
      <p:pic>
        <p:nvPicPr>
          <p:cNvPr id="1026" name="Picture 2" descr="All models are wrong...and none are useful for predicting exam results">
            <a:extLst>
              <a:ext uri="{FF2B5EF4-FFF2-40B4-BE49-F238E27FC236}">
                <a16:creationId xmlns:a16="http://schemas.microsoft.com/office/drawing/2014/main" id="{606A3D69-DEC1-B085-7F9A-8979B9F470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3764" y="59586"/>
            <a:ext cx="4044105" cy="1914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8921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079" name="Straight Connector 3078">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81" name="Rectangle 3080">
            <a:extLst>
              <a:ext uri="{FF2B5EF4-FFF2-40B4-BE49-F238E27FC236}">
                <a16:creationId xmlns:a16="http://schemas.microsoft.com/office/drawing/2014/main" id="{C1A9B9E1-AE3D-4F69-9670-71C92ED1B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425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B411FA-B266-408E-B356-BF6396C03794}"/>
              </a:ext>
            </a:extLst>
          </p:cNvPr>
          <p:cNvSpPr>
            <a:spLocks noGrp="1"/>
          </p:cNvSpPr>
          <p:nvPr>
            <p:ph type="title"/>
          </p:nvPr>
        </p:nvSpPr>
        <p:spPr>
          <a:xfrm>
            <a:off x="1024129" y="585216"/>
            <a:ext cx="3779085" cy="1499616"/>
          </a:xfrm>
        </p:spPr>
        <p:txBody>
          <a:bodyPr vert="horz" lIns="91440" tIns="45720" rIns="91440" bIns="45720" rtlCol="0" anchor="ctr">
            <a:normAutofit/>
          </a:bodyPr>
          <a:lstStyle/>
          <a:p>
            <a:r>
              <a:rPr lang="en-US">
                <a:solidFill>
                  <a:srgbClr val="FFFFFF"/>
                </a:solidFill>
                <a:latin typeface="+mj-lt"/>
                <a:cs typeface="+mj-cs"/>
              </a:rPr>
              <a:t>How to use Models?</a:t>
            </a:r>
          </a:p>
        </p:txBody>
      </p:sp>
      <p:cxnSp>
        <p:nvCxnSpPr>
          <p:cNvPr id="3083" name="Straight Connector 3082">
            <a:extLst>
              <a:ext uri="{FF2B5EF4-FFF2-40B4-BE49-F238E27FC236}">
                <a16:creationId xmlns:a16="http://schemas.microsoft.com/office/drawing/2014/main" id="{3234ED8A-BEE3-4F34-B45B-731E1E292E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48B2296C-5172-413A-84C7-D39BB23B94BC}"/>
              </a:ext>
            </a:extLst>
          </p:cNvPr>
          <p:cNvSpPr>
            <a:spLocks noGrp="1"/>
          </p:cNvSpPr>
          <p:nvPr>
            <p:ph type="body" sz="quarter" idx="10"/>
          </p:nvPr>
        </p:nvSpPr>
        <p:spPr>
          <a:xfrm>
            <a:off x="1024129" y="2286000"/>
            <a:ext cx="3791711" cy="3931920"/>
          </a:xfrm>
        </p:spPr>
        <p:txBody>
          <a:bodyPr vert="horz" lIns="45720" tIns="45720" rIns="45720" bIns="45720" rtlCol="0">
            <a:normAutofit fontScale="92500" lnSpcReduction="10000"/>
          </a:bodyPr>
          <a:lstStyle/>
          <a:p>
            <a:pPr>
              <a:lnSpc>
                <a:spcPct val="90000"/>
              </a:lnSpc>
            </a:pPr>
            <a:r>
              <a:rPr lang="en-US" sz="2000" dirty="0">
                <a:solidFill>
                  <a:srgbClr val="FFFFFF"/>
                </a:solidFill>
                <a:latin typeface="+mn-lt"/>
                <a:cs typeface="+mn-cs"/>
              </a:rPr>
              <a:t>Use as-is on our own data</a:t>
            </a:r>
          </a:p>
          <a:p>
            <a:pPr>
              <a:lnSpc>
                <a:spcPct val="90000"/>
              </a:lnSpc>
            </a:pPr>
            <a:r>
              <a:rPr lang="en-US" sz="2000" dirty="0">
                <a:solidFill>
                  <a:srgbClr val="FFFFFF"/>
                </a:solidFill>
                <a:latin typeface="+mn-lt"/>
                <a:cs typeface="+mn-cs"/>
              </a:rPr>
              <a:t>Fine-tune on our data that is mostly similar (fine tuning)</a:t>
            </a:r>
          </a:p>
          <a:p>
            <a:pPr>
              <a:lnSpc>
                <a:spcPct val="90000"/>
              </a:lnSpc>
            </a:pPr>
            <a:r>
              <a:rPr lang="en-US" sz="2000" dirty="0">
                <a:solidFill>
                  <a:srgbClr val="FFFFFF"/>
                </a:solidFill>
                <a:latin typeface="+mn-lt"/>
                <a:cs typeface="+mn-cs"/>
              </a:rPr>
              <a:t>Fine-tune on our data that to solve the same fundamental problem on different data (</a:t>
            </a:r>
            <a:r>
              <a:rPr lang="en-US" sz="2000" i="1" dirty="0">
                <a:solidFill>
                  <a:srgbClr val="FFFFFF"/>
                </a:solidFill>
                <a:latin typeface="+mn-lt"/>
                <a:cs typeface="+mn-cs"/>
              </a:rPr>
              <a:t>recognize dog breed on model trained to find dogs on pictures)</a:t>
            </a:r>
            <a:endParaRPr lang="en-US" sz="2000" dirty="0">
              <a:solidFill>
                <a:srgbClr val="FFFFFF"/>
              </a:solidFill>
              <a:latin typeface="+mn-lt"/>
              <a:cs typeface="+mn-cs"/>
            </a:endParaRPr>
          </a:p>
          <a:p>
            <a:pPr>
              <a:lnSpc>
                <a:spcPct val="90000"/>
              </a:lnSpc>
            </a:pPr>
            <a:r>
              <a:rPr lang="en-US" sz="2000" dirty="0">
                <a:solidFill>
                  <a:srgbClr val="FFFFFF"/>
                </a:solidFill>
                <a:latin typeface="+mn-lt"/>
                <a:cs typeface="+mn-cs"/>
              </a:rPr>
              <a:t>Reuse existing architecture and train from scratch</a:t>
            </a:r>
          </a:p>
          <a:p>
            <a:pPr>
              <a:lnSpc>
                <a:spcPct val="90000"/>
              </a:lnSpc>
            </a:pPr>
            <a:r>
              <a:rPr lang="en-US" sz="2000" dirty="0">
                <a:solidFill>
                  <a:srgbClr val="FFFFFF"/>
                </a:solidFill>
                <a:latin typeface="+mn-lt"/>
                <a:cs typeface="+mn-cs"/>
              </a:rPr>
              <a:t>Design a completely new architecture</a:t>
            </a:r>
          </a:p>
          <a:p>
            <a:pPr>
              <a:lnSpc>
                <a:spcPct val="90000"/>
              </a:lnSpc>
            </a:pPr>
            <a:r>
              <a:rPr lang="en-US" sz="2000" dirty="0">
                <a:solidFill>
                  <a:srgbClr val="FFFFFF"/>
                </a:solidFill>
                <a:latin typeface="+mn-lt"/>
                <a:cs typeface="+mn-cs"/>
              </a:rPr>
              <a:t>Design a completely new approach</a:t>
            </a:r>
          </a:p>
        </p:txBody>
      </p:sp>
      <p:pic>
        <p:nvPicPr>
          <p:cNvPr id="1026" name="Picture 2" descr="The Best Movie Lines - - Airplane 1980 | Facebook">
            <a:extLst>
              <a:ext uri="{FF2B5EF4-FFF2-40B4-BE49-F238E27FC236}">
                <a16:creationId xmlns:a16="http://schemas.microsoft.com/office/drawing/2014/main" id="{82DF2E56-CCC4-470A-1941-750E5F08D4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8186" y="544935"/>
            <a:ext cx="4915532" cy="5255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8212534"/>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What is so hard about language?</a:t>
            </a:r>
          </a:p>
        </p:txBody>
      </p:sp>
      <p:pic>
        <p:nvPicPr>
          <p:cNvPr id="2050" name="Picture 2" descr="Razuzdana Besana">
            <a:extLst>
              <a:ext uri="{FF2B5EF4-FFF2-40B4-BE49-F238E27FC236}">
                <a16:creationId xmlns:a16="http://schemas.microsoft.com/office/drawing/2014/main" id="{58867F9C-AEF8-4BBC-8E3A-26D81C25D6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124" y="4959095"/>
            <a:ext cx="6305836" cy="141337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42DAFE2-DD00-EA4D-E4D6-28A8C2F66435}"/>
              </a:ext>
            </a:extLst>
          </p:cNvPr>
          <p:cNvSpPr txBox="1"/>
          <p:nvPr/>
        </p:nvSpPr>
        <p:spPr>
          <a:xfrm>
            <a:off x="6985960" y="4895144"/>
            <a:ext cx="4672668" cy="1477328"/>
          </a:xfrm>
          <a:prstGeom prst="rect">
            <a:avLst/>
          </a:prstGeom>
          <a:noFill/>
        </p:spPr>
        <p:txBody>
          <a:bodyPr wrap="square" rtlCol="0">
            <a:spAutoFit/>
          </a:bodyPr>
          <a:lstStyle/>
          <a:p>
            <a:r>
              <a:rPr lang="en-US" b="0" i="1" dirty="0">
                <a:solidFill>
                  <a:srgbClr val="374151"/>
                </a:solidFill>
                <a:effectLst/>
                <a:latin typeface="Söhne"/>
              </a:rPr>
              <a:t>"Let's test another scenario where the first truck is in the parking lot the entire time, after 1 hour the second one arrives, and leaves when the </a:t>
            </a:r>
            <a:r>
              <a:rPr lang="en-US" b="1" i="1" dirty="0">
                <a:solidFill>
                  <a:srgbClr val="FF0000"/>
                </a:solidFill>
                <a:effectLst/>
                <a:latin typeface="Söhne"/>
              </a:rPr>
              <a:t>third one comes</a:t>
            </a:r>
            <a:r>
              <a:rPr lang="en-US" b="0" i="1" dirty="0">
                <a:solidFill>
                  <a:srgbClr val="374151"/>
                </a:solidFill>
                <a:effectLst/>
                <a:latin typeface="Söhne"/>
              </a:rPr>
              <a:t>, which then leaves the parking lot after two hours."</a:t>
            </a:r>
            <a:endParaRPr lang="en-SI" i="1" dirty="0"/>
          </a:p>
        </p:txBody>
      </p:sp>
      <p:sp>
        <p:nvSpPr>
          <p:cNvPr id="7" name="TextBox 6">
            <a:extLst>
              <a:ext uri="{FF2B5EF4-FFF2-40B4-BE49-F238E27FC236}">
                <a16:creationId xmlns:a16="http://schemas.microsoft.com/office/drawing/2014/main" id="{AC29666C-DA89-47C3-BC51-5FFD2CCF82B5}"/>
              </a:ext>
            </a:extLst>
          </p:cNvPr>
          <p:cNvSpPr txBox="1"/>
          <p:nvPr/>
        </p:nvSpPr>
        <p:spPr>
          <a:xfrm>
            <a:off x="889262" y="6314704"/>
            <a:ext cx="6096698" cy="369332"/>
          </a:xfrm>
          <a:prstGeom prst="rect">
            <a:avLst/>
          </a:prstGeom>
          <a:noFill/>
        </p:spPr>
        <p:txBody>
          <a:bodyPr wrap="square">
            <a:spAutoFit/>
          </a:bodyPr>
          <a:lstStyle/>
          <a:p>
            <a:pPr marL="0" indent="0" algn="r">
              <a:buNone/>
            </a:pPr>
            <a:r>
              <a:rPr lang="en-GB" sz="1800" i="1" dirty="0"/>
              <a:t>source: </a:t>
            </a:r>
            <a:r>
              <a:rPr lang="en-GB" sz="1800" dirty="0" err="1">
                <a:hlinkClick r:id="rId4"/>
              </a:rPr>
              <a:t>Kako</a:t>
            </a:r>
            <a:r>
              <a:rPr lang="en-GB" sz="1800" dirty="0">
                <a:hlinkClick r:id="rId4"/>
              </a:rPr>
              <a:t> Besana </a:t>
            </a:r>
            <a:r>
              <a:rPr lang="en-GB" sz="1800" dirty="0" err="1">
                <a:hlinkClick r:id="rId4"/>
              </a:rPr>
              <a:t>včasih</a:t>
            </a:r>
            <a:r>
              <a:rPr lang="en-GB" sz="1800" dirty="0">
                <a:hlinkClick r:id="rId4"/>
              </a:rPr>
              <a:t> </a:t>
            </a:r>
            <a:r>
              <a:rPr lang="en-GB" sz="1800" dirty="0" err="1">
                <a:hlinkClick r:id="rId4"/>
              </a:rPr>
              <a:t>ustreli</a:t>
            </a:r>
            <a:r>
              <a:rPr lang="en-GB" sz="1800" dirty="0">
                <a:hlinkClick r:id="rId4"/>
              </a:rPr>
              <a:t> </a:t>
            </a:r>
            <a:r>
              <a:rPr lang="en-GB" sz="1800" dirty="0" err="1">
                <a:hlinkClick r:id="rId4"/>
              </a:rPr>
              <a:t>kozla</a:t>
            </a:r>
            <a:r>
              <a:rPr lang="en-GB" sz="1800" dirty="0">
                <a:hlinkClick r:id="rId4"/>
              </a:rPr>
              <a:t>? • </a:t>
            </a:r>
            <a:r>
              <a:rPr lang="en-GB" sz="1800" dirty="0" err="1">
                <a:hlinkClick r:id="rId4"/>
              </a:rPr>
              <a:t>Amebis</a:t>
            </a:r>
            <a:endParaRPr lang="en-GB" sz="1800" i="1" dirty="0"/>
          </a:p>
        </p:txBody>
      </p:sp>
      <p:sp>
        <p:nvSpPr>
          <p:cNvPr id="8" name="Content Placeholder 2">
            <a:extLst>
              <a:ext uri="{FF2B5EF4-FFF2-40B4-BE49-F238E27FC236}">
                <a16:creationId xmlns:a16="http://schemas.microsoft.com/office/drawing/2014/main" id="{1F8948CB-A94B-BBFA-6692-E840CB0D6E69}"/>
              </a:ext>
            </a:extLst>
          </p:cNvPr>
          <p:cNvSpPr txBox="1">
            <a:spLocks/>
          </p:cNvSpPr>
          <p:nvPr/>
        </p:nvSpPr>
        <p:spPr>
          <a:xfrm>
            <a:off x="1061876" y="2084832"/>
            <a:ext cx="10552682" cy="2738838"/>
          </a:xfrm>
          <a:prstGeom prst="rect">
            <a:avLst/>
          </a:prstGeom>
        </p:spPr>
        <p:txBody>
          <a:bodyPr>
            <a:normAutofit fontScale="77500" lnSpcReduction="20000"/>
          </a:bodyPr>
          <a:lstStyle>
            <a:lvl1pPr marL="91440" indent="-91440" algn="l" defTabSz="914400" rtl="0" eaLnBrk="1" latinLnBrk="0" hangingPunct="1">
              <a:lnSpc>
                <a:spcPct val="10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Segoe UI Light" panose="020B0502040204020203" pitchFamily="34" charset="0"/>
                <a:ea typeface="+mn-ea"/>
                <a:cs typeface="Segoe UI Light" panose="020B0502040204020203" pitchFamily="34" charset="0"/>
              </a:defRPr>
            </a:lvl1pPr>
            <a:lvl2pPr marL="265176" indent="-137160" algn="l" defTabSz="914400" rtl="0" eaLnBrk="1" latinLnBrk="0" hangingPunct="1">
              <a:lnSpc>
                <a:spcPct val="100000"/>
              </a:lnSpc>
              <a:spcBef>
                <a:spcPts val="200"/>
              </a:spcBef>
              <a:spcAft>
                <a:spcPts val="400"/>
              </a:spcAft>
              <a:buClr>
                <a:srgbClr val="ED1C24"/>
              </a:buClr>
              <a:buFont typeface="Arial" panose="020B0604020202020204" pitchFamily="34" charset="0"/>
              <a:buChar char="•"/>
              <a:defRPr sz="1800" kern="1200">
                <a:solidFill>
                  <a:schemeClr val="tx1"/>
                </a:solidFill>
                <a:latin typeface="Segoe UI Light" panose="020B0502040204020203" pitchFamily="34" charset="0"/>
                <a:ea typeface="+mn-ea"/>
                <a:cs typeface="Segoe UI Light" panose="020B0502040204020203" pitchFamily="34" charset="0"/>
              </a:defRPr>
            </a:lvl2pPr>
            <a:lvl3pPr marL="448056" indent="-137160" algn="l" defTabSz="914400" rtl="0" eaLnBrk="1" latinLnBrk="0" hangingPunct="1">
              <a:lnSpc>
                <a:spcPct val="100000"/>
              </a:lnSpc>
              <a:spcBef>
                <a:spcPts val="200"/>
              </a:spcBef>
              <a:spcAft>
                <a:spcPts val="400"/>
              </a:spcAft>
              <a:buClr>
                <a:srgbClr val="ED1C24"/>
              </a:buClr>
              <a:buFont typeface="Arial" panose="020B0604020202020204" pitchFamily="34" charset="0"/>
              <a:buChar char="•"/>
              <a:defRPr sz="1400" kern="1200">
                <a:solidFill>
                  <a:schemeClr val="tx1"/>
                </a:solidFill>
                <a:latin typeface="Segoe UI Light" panose="020B0502040204020203" pitchFamily="34" charset="0"/>
                <a:ea typeface="+mn-ea"/>
                <a:cs typeface="Segoe UI Light" panose="020B0502040204020203" pitchFamily="34" charset="0"/>
              </a:defRPr>
            </a:lvl3pPr>
            <a:lvl4pPr marL="594360" indent="-137160" algn="l" defTabSz="914400" rtl="0" eaLnBrk="1" latinLnBrk="0" hangingPunct="1">
              <a:lnSpc>
                <a:spcPct val="100000"/>
              </a:lnSpc>
              <a:spcBef>
                <a:spcPts val="200"/>
              </a:spcBef>
              <a:spcAft>
                <a:spcPts val="400"/>
              </a:spcAft>
              <a:buClr>
                <a:srgbClr val="ED1C24"/>
              </a:buClr>
              <a:buFont typeface="Arial" panose="020B0604020202020204" pitchFamily="34" charset="0"/>
              <a:buChar char="•"/>
              <a:defRPr sz="1400" kern="1200">
                <a:solidFill>
                  <a:schemeClr val="tx1"/>
                </a:solidFill>
                <a:latin typeface="Segoe UI Light" panose="020B0502040204020203" pitchFamily="34" charset="0"/>
                <a:ea typeface="+mn-ea"/>
                <a:cs typeface="Segoe UI Light" panose="020B0502040204020203" pitchFamily="34" charset="0"/>
              </a:defRPr>
            </a:lvl4pPr>
            <a:lvl5pPr marL="777240" indent="-137160" algn="l" defTabSz="914400" rtl="0" eaLnBrk="1" latinLnBrk="0" hangingPunct="1">
              <a:lnSpc>
                <a:spcPct val="100000"/>
              </a:lnSpc>
              <a:spcBef>
                <a:spcPts val="200"/>
              </a:spcBef>
              <a:spcAft>
                <a:spcPts val="400"/>
              </a:spcAft>
              <a:buClr>
                <a:srgbClr val="ED1C24"/>
              </a:buClr>
              <a:buFont typeface="Arial" panose="020B0604020202020204" pitchFamily="34" charset="0"/>
              <a:buChar char="•"/>
              <a:defRPr sz="1400" kern="1200">
                <a:solidFill>
                  <a:schemeClr val="tx1"/>
                </a:solidFill>
                <a:latin typeface="Segoe UI Light" panose="020B0502040204020203" pitchFamily="34" charset="0"/>
                <a:ea typeface="+mn-ea"/>
                <a:cs typeface="Segoe UI Light" panose="020B0502040204020203" pitchFamily="34" charset="0"/>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a:lstStyle>
          <a:p>
            <a:pPr>
              <a:buFont typeface="Arial" panose="020B0604020202020204" pitchFamily="34" charset="0"/>
              <a:buChar char="•"/>
            </a:pPr>
            <a:r>
              <a:rPr lang="en-US" dirty="0">
                <a:solidFill>
                  <a:srgbClr val="374151"/>
                </a:solidFill>
              </a:rPr>
              <a:t>Ambiguity</a:t>
            </a:r>
          </a:p>
          <a:p>
            <a:pPr>
              <a:buFont typeface="Arial" panose="020B0604020202020204" pitchFamily="34" charset="0"/>
              <a:buChar char="•"/>
            </a:pPr>
            <a:r>
              <a:rPr lang="en-US" dirty="0">
                <a:solidFill>
                  <a:srgbClr val="374151"/>
                </a:solidFill>
              </a:rPr>
              <a:t>Metaphors and Similes</a:t>
            </a:r>
          </a:p>
          <a:p>
            <a:pPr>
              <a:buFont typeface="Arial" panose="020B0604020202020204" pitchFamily="34" charset="0"/>
              <a:buChar char="•"/>
            </a:pPr>
            <a:r>
              <a:rPr lang="en-US" dirty="0">
                <a:solidFill>
                  <a:srgbClr val="374151"/>
                </a:solidFill>
              </a:rPr>
              <a:t>Idioms, Phrasal Verbs, Sarcasm, and Irony</a:t>
            </a:r>
          </a:p>
          <a:p>
            <a:pPr>
              <a:buFont typeface="Arial" panose="020B0604020202020204" pitchFamily="34" charset="0"/>
              <a:buChar char="•"/>
            </a:pPr>
            <a:r>
              <a:rPr lang="en-US" dirty="0">
                <a:solidFill>
                  <a:srgbClr val="374151"/>
                </a:solidFill>
              </a:rPr>
              <a:t>World Knowledge, Cultural Context</a:t>
            </a:r>
          </a:p>
          <a:p>
            <a:pPr>
              <a:buFont typeface="Arial" panose="020B0604020202020204" pitchFamily="34" charset="0"/>
              <a:buChar char="•"/>
            </a:pPr>
            <a:r>
              <a:rPr lang="en-US" dirty="0">
                <a:solidFill>
                  <a:srgbClr val="374151"/>
                </a:solidFill>
              </a:rPr>
              <a:t>Syntactic Nuances</a:t>
            </a:r>
          </a:p>
          <a:p>
            <a:pPr>
              <a:buFont typeface="Arial" panose="020B0604020202020204" pitchFamily="34" charset="0"/>
              <a:buChar char="•"/>
            </a:pPr>
            <a:r>
              <a:rPr lang="en-US" dirty="0">
                <a:solidFill>
                  <a:srgbClr val="374151"/>
                </a:solidFill>
              </a:rPr>
              <a:t>Anaphora Resolution</a:t>
            </a:r>
          </a:p>
          <a:p>
            <a:pPr>
              <a:buFont typeface="Arial" panose="020B0604020202020204" pitchFamily="34" charset="0"/>
              <a:buChar char="•"/>
            </a:pPr>
            <a:r>
              <a:rPr lang="en-US" dirty="0">
                <a:solidFill>
                  <a:srgbClr val="374151"/>
                </a:solidFill>
              </a:rPr>
              <a:t>Polysemy</a:t>
            </a:r>
            <a:endParaRPr lang="sl-SI" dirty="0">
              <a:solidFill>
                <a:srgbClr val="374151"/>
              </a:solidFill>
            </a:endParaRPr>
          </a:p>
        </p:txBody>
      </p:sp>
    </p:spTree>
    <p:extLst>
      <p:ext uri="{BB962C8B-B14F-4D97-AF65-F5344CB8AC3E}">
        <p14:creationId xmlns:p14="http://schemas.microsoft.com/office/powerpoint/2010/main" val="936490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D5D54-B8B1-4264-B1F5-88BC7D5B03F6}"/>
              </a:ext>
            </a:extLst>
          </p:cNvPr>
          <p:cNvSpPr>
            <a:spLocks noGrp="1"/>
          </p:cNvSpPr>
          <p:nvPr>
            <p:ph type="title"/>
          </p:nvPr>
        </p:nvSpPr>
        <p:spPr/>
        <p:txBody>
          <a:bodyPr/>
          <a:lstStyle/>
          <a:p>
            <a:r>
              <a:rPr lang="en-US" dirty="0"/>
              <a:t>Turing Test</a:t>
            </a:r>
            <a:endParaRPr lang="en-SI" dirty="0"/>
          </a:p>
        </p:txBody>
      </p:sp>
      <p:sp>
        <p:nvSpPr>
          <p:cNvPr id="3" name="Text Placeholder 2">
            <a:extLst>
              <a:ext uri="{FF2B5EF4-FFF2-40B4-BE49-F238E27FC236}">
                <a16:creationId xmlns:a16="http://schemas.microsoft.com/office/drawing/2014/main" id="{2414B234-4405-44B5-800B-FCE38FA41A9A}"/>
              </a:ext>
            </a:extLst>
          </p:cNvPr>
          <p:cNvSpPr>
            <a:spLocks noGrp="1"/>
          </p:cNvSpPr>
          <p:nvPr>
            <p:ph type="body" sz="quarter" idx="10"/>
          </p:nvPr>
        </p:nvSpPr>
        <p:spPr>
          <a:xfrm>
            <a:off x="635924" y="1957647"/>
            <a:ext cx="10966796" cy="4032943"/>
          </a:xfrm>
        </p:spPr>
        <p:txBody>
          <a:bodyPr>
            <a:normAutofit fontScale="92500" lnSpcReduction="10000"/>
          </a:bodyPr>
          <a:lstStyle/>
          <a:p>
            <a:pPr lvl="1"/>
            <a:r>
              <a:rPr lang="en-US" sz="1900" dirty="0"/>
              <a:t>Introduced by Alan Turing in 1950, it's a measure of a machine's ability to exhibit intelligent behavior indistinguishable from that of a human.</a:t>
            </a:r>
          </a:p>
          <a:p>
            <a:pPr lvl="1"/>
            <a:r>
              <a:rPr lang="en-US" sz="1900" dirty="0"/>
              <a:t>A human evaluator interacts with both a machine and a human in separate conversations, typically through text-based communication.</a:t>
            </a:r>
          </a:p>
          <a:p>
            <a:pPr lvl="1"/>
            <a:r>
              <a:rPr lang="en-US" sz="1900" dirty="0"/>
              <a:t>The machine is considered to have passed the test if the evaluator cannot reliably distinguish which of the two entities is human based solely on their responses.</a:t>
            </a:r>
            <a:endParaRPr lang="sl-SI" sz="1900" dirty="0"/>
          </a:p>
          <a:p>
            <a:r>
              <a:rPr lang="en-US" sz="1900" dirty="0"/>
              <a:t>Passing the test remains controversial:</a:t>
            </a:r>
          </a:p>
          <a:p>
            <a:pPr lvl="1"/>
            <a:r>
              <a:rPr lang="en-US" dirty="0"/>
              <a:t>In 2014, there were reports that a chatbot named "Eugene </a:t>
            </a:r>
            <a:r>
              <a:rPr lang="en-US" dirty="0" err="1"/>
              <a:t>Goostman</a:t>
            </a:r>
            <a:r>
              <a:rPr lang="en-US" dirty="0"/>
              <a:t>" passed the Turing Test at an event organized at the University of Reading. Eugene was designed to simulate a 13-year-old Ukrainian boy and managed to convince 33% of the human judges that it was a human during a series of five-minute text-based chats.</a:t>
            </a:r>
          </a:p>
          <a:p>
            <a:pPr lvl="1"/>
            <a:r>
              <a:rPr lang="en-US" dirty="0"/>
              <a:t>Eliza, developed in the 1960s by Joseph </a:t>
            </a:r>
            <a:r>
              <a:rPr lang="en-US" dirty="0" err="1"/>
              <a:t>Weizenbaum</a:t>
            </a:r>
            <a:r>
              <a:rPr lang="en-US" dirty="0"/>
              <a:t> at MIT, was an early chatbot that mimicked human conversation using simple pattern-matching techniques, often giving users the illusion of understanding and empathy. While it showcased the potential for machine-human interaction, it did not pass the Turing Test and primarily highlighted how easily humans can attribute meaning to machine-generated responses.</a:t>
            </a:r>
            <a:endParaRPr lang="sl-SI" dirty="0"/>
          </a:p>
        </p:txBody>
      </p:sp>
    </p:spTree>
    <p:extLst>
      <p:ext uri="{BB962C8B-B14F-4D97-AF65-F5344CB8AC3E}">
        <p14:creationId xmlns:p14="http://schemas.microsoft.com/office/powerpoint/2010/main" val="2856850754"/>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E294D-E195-4E17-B27A-CD892BAEEF6A}"/>
              </a:ext>
            </a:extLst>
          </p:cNvPr>
          <p:cNvSpPr>
            <a:spLocks noGrp="1"/>
          </p:cNvSpPr>
          <p:nvPr>
            <p:ph type="title"/>
          </p:nvPr>
        </p:nvSpPr>
        <p:spPr/>
        <p:txBody>
          <a:bodyPr/>
          <a:lstStyle/>
          <a:p>
            <a:r>
              <a:rPr lang="en-US" dirty="0"/>
              <a:t>Major milestones</a:t>
            </a:r>
            <a:endParaRPr lang="en-SI" dirty="0"/>
          </a:p>
        </p:txBody>
      </p:sp>
      <p:sp>
        <p:nvSpPr>
          <p:cNvPr id="3" name="Text Placeholder 2">
            <a:extLst>
              <a:ext uri="{FF2B5EF4-FFF2-40B4-BE49-F238E27FC236}">
                <a16:creationId xmlns:a16="http://schemas.microsoft.com/office/drawing/2014/main" id="{12AD76A3-ACD6-4BC2-B9DD-D3BE095F88BA}"/>
              </a:ext>
            </a:extLst>
          </p:cNvPr>
          <p:cNvSpPr>
            <a:spLocks noGrp="1"/>
          </p:cNvSpPr>
          <p:nvPr>
            <p:ph type="body" sz="quarter" idx="10"/>
          </p:nvPr>
        </p:nvSpPr>
        <p:spPr>
          <a:xfrm>
            <a:off x="667327" y="1855290"/>
            <a:ext cx="11018520" cy="3493950"/>
          </a:xfrm>
        </p:spPr>
        <p:txBody>
          <a:bodyPr>
            <a:normAutofit/>
          </a:bodyPr>
          <a:lstStyle/>
          <a:p>
            <a:pPr lvl="1"/>
            <a:r>
              <a:rPr lang="en-US" dirty="0"/>
              <a:t>Alan Turing's "Computing Machinery and Intelligence" (1950) </a:t>
            </a:r>
          </a:p>
          <a:p>
            <a:pPr lvl="1"/>
            <a:r>
              <a:rPr lang="en-US" dirty="0"/>
              <a:t>The Dartmouth Workshop (1956)</a:t>
            </a:r>
          </a:p>
          <a:p>
            <a:pPr lvl="1"/>
            <a:r>
              <a:rPr lang="en-US" dirty="0"/>
              <a:t>Eliza (1966)</a:t>
            </a:r>
          </a:p>
          <a:p>
            <a:pPr lvl="1"/>
            <a:r>
              <a:rPr lang="en-US" dirty="0"/>
              <a:t>Backpropagation (1980s) </a:t>
            </a:r>
          </a:p>
          <a:p>
            <a:pPr lvl="1"/>
            <a:r>
              <a:rPr lang="en-US" dirty="0"/>
              <a:t>Deep Blue Beats Garry Kasparov (1997)</a:t>
            </a:r>
          </a:p>
          <a:p>
            <a:pPr lvl="1"/>
            <a:r>
              <a:rPr lang="en-US" dirty="0"/>
              <a:t>ImageNet Large Scale Visual Recognition Challenge (2012)</a:t>
            </a:r>
          </a:p>
          <a:p>
            <a:pPr lvl="1"/>
            <a:r>
              <a:rPr lang="en-US" dirty="0"/>
              <a:t>AlphaGo Beats Lee Sedol (2016)</a:t>
            </a:r>
          </a:p>
          <a:p>
            <a:pPr lvl="1"/>
            <a:r>
              <a:rPr lang="en-US" dirty="0"/>
              <a:t>ChatGPT (2022)</a:t>
            </a:r>
            <a:endParaRPr lang="en-SI" dirty="0"/>
          </a:p>
        </p:txBody>
      </p:sp>
    </p:spTree>
    <p:extLst>
      <p:ext uri="{BB962C8B-B14F-4D97-AF65-F5344CB8AC3E}">
        <p14:creationId xmlns:p14="http://schemas.microsoft.com/office/powerpoint/2010/main" val="2822816484"/>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2D082-DD2A-D3B5-C4A7-F524699D36CA}"/>
              </a:ext>
            </a:extLst>
          </p:cNvPr>
          <p:cNvSpPr>
            <a:spLocks noGrp="1"/>
          </p:cNvSpPr>
          <p:nvPr>
            <p:ph type="ctrTitle"/>
          </p:nvPr>
        </p:nvSpPr>
        <p:spPr/>
        <p:txBody>
          <a:bodyPr/>
          <a:lstStyle/>
          <a:p>
            <a:r>
              <a:rPr lang="en-US" dirty="0"/>
              <a:t>Shallow Dive</a:t>
            </a:r>
            <a:endParaRPr lang="en-SI" dirty="0"/>
          </a:p>
        </p:txBody>
      </p:sp>
      <p:sp>
        <p:nvSpPr>
          <p:cNvPr id="3" name="Subtitle 2">
            <a:extLst>
              <a:ext uri="{FF2B5EF4-FFF2-40B4-BE49-F238E27FC236}">
                <a16:creationId xmlns:a16="http://schemas.microsoft.com/office/drawing/2014/main" id="{45086ECC-1AA8-8AEC-D65C-A5C8F7B78AF1}"/>
              </a:ext>
            </a:extLst>
          </p:cNvPr>
          <p:cNvSpPr>
            <a:spLocks noGrp="1"/>
          </p:cNvSpPr>
          <p:nvPr>
            <p:ph type="subTitle" idx="1"/>
          </p:nvPr>
        </p:nvSpPr>
        <p:spPr/>
        <p:txBody>
          <a:bodyPr/>
          <a:lstStyle/>
          <a:p>
            <a:r>
              <a:rPr lang="en-US" dirty="0"/>
              <a:t>Into Deep Neural Networks &amp; Transformers</a:t>
            </a:r>
            <a:endParaRPr lang="en-SI" dirty="0"/>
          </a:p>
        </p:txBody>
      </p:sp>
    </p:spTree>
    <p:extLst>
      <p:ext uri="{BB962C8B-B14F-4D97-AF65-F5344CB8AC3E}">
        <p14:creationId xmlns:p14="http://schemas.microsoft.com/office/powerpoint/2010/main" val="783558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56D93-FECF-45F9-B553-D09DFD29473F}"/>
              </a:ext>
            </a:extLst>
          </p:cNvPr>
          <p:cNvSpPr>
            <a:spLocks noGrp="1"/>
          </p:cNvSpPr>
          <p:nvPr>
            <p:ph type="title"/>
          </p:nvPr>
        </p:nvSpPr>
        <p:spPr/>
        <p:txBody>
          <a:bodyPr/>
          <a:lstStyle/>
          <a:p>
            <a:r>
              <a:rPr lang="en-US"/>
              <a:t>Artificial Neural Networks</a:t>
            </a:r>
            <a:endParaRPr lang="en-SI" dirty="0"/>
          </a:p>
        </p:txBody>
      </p:sp>
      <p:sp>
        <p:nvSpPr>
          <p:cNvPr id="3" name="Text Placeholder 2">
            <a:extLst>
              <a:ext uri="{FF2B5EF4-FFF2-40B4-BE49-F238E27FC236}">
                <a16:creationId xmlns:a16="http://schemas.microsoft.com/office/drawing/2014/main" id="{05B06C46-9857-4D5A-901C-F4E490792DE9}"/>
              </a:ext>
            </a:extLst>
          </p:cNvPr>
          <p:cNvSpPr>
            <a:spLocks noGrp="1"/>
          </p:cNvSpPr>
          <p:nvPr>
            <p:ph type="body" sz="quarter" idx="10"/>
          </p:nvPr>
        </p:nvSpPr>
        <p:spPr>
          <a:xfrm>
            <a:off x="586739" y="1965309"/>
            <a:ext cx="8213311" cy="4102981"/>
          </a:xfrm>
        </p:spPr>
        <p:txBody>
          <a:bodyPr>
            <a:normAutofit/>
          </a:bodyPr>
          <a:lstStyle/>
          <a:p>
            <a:pPr lvl="1"/>
            <a:r>
              <a:rPr lang="en-US" dirty="0"/>
              <a:t>ANNs are computing systems inspired by the structure and functioning of biological neural networks in the human brain.</a:t>
            </a:r>
          </a:p>
          <a:p>
            <a:pPr lvl="1"/>
            <a:r>
              <a:rPr lang="en-US" dirty="0"/>
              <a:t>The fundamental building blocks of ANNs are "neurons" or "nodes," which process information and transmit it to subsequent layers.</a:t>
            </a:r>
          </a:p>
          <a:p>
            <a:pPr lvl="1"/>
            <a:r>
              <a:rPr lang="en-US" dirty="0"/>
              <a:t>Composed of multiple layers, including an input layer, one or more hidden layers, and an output layer. Each layer can have numerous neurons.</a:t>
            </a:r>
          </a:p>
          <a:p>
            <a:pPr lvl="1"/>
            <a:r>
              <a:rPr lang="en-US" dirty="0"/>
              <a:t>Neurons are interconnected, and each connection has a weight, which adjusts during training to optimize the network's output.</a:t>
            </a:r>
          </a:p>
          <a:p>
            <a:pPr lvl="1"/>
            <a:r>
              <a:rPr lang="en-US" dirty="0"/>
              <a:t>Each neuron processes its input using an activation function (e.g., </a:t>
            </a:r>
            <a:r>
              <a:rPr lang="en-US" dirty="0" err="1"/>
              <a:t>ReLU</a:t>
            </a:r>
            <a:r>
              <a:rPr lang="en-US" dirty="0"/>
              <a:t>, sigmoid, tanh) to introduce non-linearity into the model.</a:t>
            </a:r>
          </a:p>
          <a:p>
            <a:pPr lvl="1"/>
            <a:r>
              <a:rPr lang="en-US" dirty="0"/>
              <a:t>ANNs learn by adjusting their weights based on a loss function through algorithms like backpropagation and optimization methods such as gradient descent.</a:t>
            </a:r>
            <a:endParaRPr lang="en-SI" dirty="0"/>
          </a:p>
        </p:txBody>
      </p:sp>
      <p:pic>
        <p:nvPicPr>
          <p:cNvPr id="2050" name="Picture 2" descr="undefined">
            <a:extLst>
              <a:ext uri="{FF2B5EF4-FFF2-40B4-BE49-F238E27FC236}">
                <a16:creationId xmlns:a16="http://schemas.microsoft.com/office/drawing/2014/main" id="{CFAA34AF-E9A1-99A6-5CE6-9786CA3BCB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7788" y="1824604"/>
            <a:ext cx="2539006" cy="305359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17F5E45-8655-B8AB-B095-4BC0434246AB}"/>
              </a:ext>
            </a:extLst>
          </p:cNvPr>
          <p:cNvSpPr txBox="1"/>
          <p:nvPr/>
        </p:nvSpPr>
        <p:spPr>
          <a:xfrm>
            <a:off x="9117788" y="4932727"/>
            <a:ext cx="2539006" cy="276999"/>
          </a:xfrm>
          <a:prstGeom prst="rect">
            <a:avLst/>
          </a:prstGeom>
          <a:noFill/>
        </p:spPr>
        <p:txBody>
          <a:bodyPr wrap="square" rtlCol="0">
            <a:spAutoFit/>
          </a:bodyPr>
          <a:lstStyle/>
          <a:p>
            <a:r>
              <a:rPr lang="en-US" sz="1200" dirty="0"/>
              <a:t>source: Wikipedia (Glosser.ca)</a:t>
            </a:r>
            <a:endParaRPr lang="en-SI" sz="1200" dirty="0"/>
          </a:p>
        </p:txBody>
      </p:sp>
    </p:spTree>
    <p:extLst>
      <p:ext uri="{BB962C8B-B14F-4D97-AF65-F5344CB8AC3E}">
        <p14:creationId xmlns:p14="http://schemas.microsoft.com/office/powerpoint/2010/main" val="277844034"/>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56D93-FECF-45F9-B553-D09DFD29473F}"/>
              </a:ext>
            </a:extLst>
          </p:cNvPr>
          <p:cNvSpPr>
            <a:spLocks noGrp="1"/>
          </p:cNvSpPr>
          <p:nvPr>
            <p:ph type="title"/>
          </p:nvPr>
        </p:nvSpPr>
        <p:spPr/>
        <p:txBody>
          <a:bodyPr/>
          <a:lstStyle/>
          <a:p>
            <a:r>
              <a:rPr lang="en-US" dirty="0"/>
              <a:t>Transformers I</a:t>
            </a:r>
            <a:endParaRPr lang="en-SI" dirty="0"/>
          </a:p>
        </p:txBody>
      </p:sp>
      <p:sp>
        <p:nvSpPr>
          <p:cNvPr id="3" name="Text Placeholder 2">
            <a:extLst>
              <a:ext uri="{FF2B5EF4-FFF2-40B4-BE49-F238E27FC236}">
                <a16:creationId xmlns:a16="http://schemas.microsoft.com/office/drawing/2014/main" id="{05B06C46-9857-4D5A-901C-F4E490792DE9}"/>
              </a:ext>
            </a:extLst>
          </p:cNvPr>
          <p:cNvSpPr>
            <a:spLocks noGrp="1"/>
          </p:cNvSpPr>
          <p:nvPr>
            <p:ph type="body" sz="quarter" idx="10"/>
          </p:nvPr>
        </p:nvSpPr>
        <p:spPr>
          <a:xfrm>
            <a:off x="586739" y="1965309"/>
            <a:ext cx="8213311" cy="4102981"/>
          </a:xfrm>
        </p:spPr>
        <p:txBody>
          <a:bodyPr>
            <a:normAutofit lnSpcReduction="10000"/>
          </a:bodyPr>
          <a:lstStyle/>
          <a:p>
            <a:pPr lvl="1"/>
            <a:r>
              <a:rPr lang="en-US" dirty="0"/>
              <a:t>Self-Attention Mechanism: At its core, Transformers use a mechanism called self-attention, which allows the model to weigh the significance of different parts of an input sequence relative to each other. This mechanism gives the network the ability to focus on different words or parts of the input when producing an output.</a:t>
            </a:r>
          </a:p>
          <a:p>
            <a:pPr lvl="1"/>
            <a:r>
              <a:rPr lang="en-US" dirty="0"/>
              <a:t>Positional Encoding: Transformers do not have a built-in sense of sequence order (unlike RNNs). To remedy this, positional encodings (often sinusoidal) are added to the embeddings at the input layer, providing the model with positional context.</a:t>
            </a:r>
          </a:p>
          <a:p>
            <a:pPr lvl="1"/>
            <a:r>
              <a:rPr lang="en-US" dirty="0"/>
              <a:t>Stacked Layers: The Transformer architecture typically consists of multiple stacked layers of self-attention and feed-forward neural networks. This layer-wise repetition is present in both the encoder and the decoder parts for tasks like machine translation.</a:t>
            </a:r>
          </a:p>
          <a:p>
            <a:pPr lvl="1"/>
            <a:r>
              <a:rPr lang="en-US" dirty="0"/>
              <a:t>Multi-Head Attention: Instead of having a single set of attention weights, Transformers employ multiple sets (or "heads"). This allows the model to focus on different parts of the input simultaneously, capturing various aspects or contexts.</a:t>
            </a:r>
          </a:p>
        </p:txBody>
      </p:sp>
      <p:sp>
        <p:nvSpPr>
          <p:cNvPr id="4" name="TextBox 3">
            <a:extLst>
              <a:ext uri="{FF2B5EF4-FFF2-40B4-BE49-F238E27FC236}">
                <a16:creationId xmlns:a16="http://schemas.microsoft.com/office/drawing/2014/main" id="{117F5E45-8655-B8AB-B095-4BC0434246AB}"/>
              </a:ext>
            </a:extLst>
          </p:cNvPr>
          <p:cNvSpPr txBox="1"/>
          <p:nvPr/>
        </p:nvSpPr>
        <p:spPr>
          <a:xfrm>
            <a:off x="9113593" y="3290500"/>
            <a:ext cx="2539006" cy="461665"/>
          </a:xfrm>
          <a:prstGeom prst="rect">
            <a:avLst/>
          </a:prstGeom>
          <a:noFill/>
        </p:spPr>
        <p:txBody>
          <a:bodyPr wrap="square" rtlCol="0">
            <a:spAutoFit/>
          </a:bodyPr>
          <a:lstStyle/>
          <a:p>
            <a:r>
              <a:rPr lang="en-US" sz="1200" dirty="0"/>
              <a:t>source: DOI:10.1088/1742-6596/1314/1/012186</a:t>
            </a:r>
            <a:endParaRPr lang="en-SI" sz="1200" dirty="0"/>
          </a:p>
        </p:txBody>
      </p:sp>
      <p:pic>
        <p:nvPicPr>
          <p:cNvPr id="3074" name="Picture 2" descr="undefined">
            <a:extLst>
              <a:ext uri="{FF2B5EF4-FFF2-40B4-BE49-F238E27FC236}">
                <a16:creationId xmlns:a16="http://schemas.microsoft.com/office/drawing/2014/main" id="{139362D2-4CF4-E060-6007-A90A802E15F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579" r="5689"/>
          <a:stretch/>
        </p:blipFill>
        <p:spPr bwMode="auto">
          <a:xfrm>
            <a:off x="9033544" y="66949"/>
            <a:ext cx="3082955" cy="3162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5403659"/>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56D93-FECF-45F9-B553-D09DFD29473F}"/>
              </a:ext>
            </a:extLst>
          </p:cNvPr>
          <p:cNvSpPr>
            <a:spLocks noGrp="1"/>
          </p:cNvSpPr>
          <p:nvPr>
            <p:ph type="title"/>
          </p:nvPr>
        </p:nvSpPr>
        <p:spPr/>
        <p:txBody>
          <a:bodyPr/>
          <a:lstStyle/>
          <a:p>
            <a:r>
              <a:rPr lang="en-US" dirty="0"/>
              <a:t>Transformers II</a:t>
            </a:r>
            <a:endParaRPr lang="en-SI" dirty="0"/>
          </a:p>
        </p:txBody>
      </p:sp>
      <p:sp>
        <p:nvSpPr>
          <p:cNvPr id="3" name="Text Placeholder 2">
            <a:extLst>
              <a:ext uri="{FF2B5EF4-FFF2-40B4-BE49-F238E27FC236}">
                <a16:creationId xmlns:a16="http://schemas.microsoft.com/office/drawing/2014/main" id="{05B06C46-9857-4D5A-901C-F4E490792DE9}"/>
              </a:ext>
            </a:extLst>
          </p:cNvPr>
          <p:cNvSpPr>
            <a:spLocks noGrp="1"/>
          </p:cNvSpPr>
          <p:nvPr>
            <p:ph type="body" sz="quarter" idx="10"/>
          </p:nvPr>
        </p:nvSpPr>
        <p:spPr>
          <a:xfrm>
            <a:off x="586739" y="1965309"/>
            <a:ext cx="8213311" cy="4102981"/>
          </a:xfrm>
        </p:spPr>
        <p:txBody>
          <a:bodyPr>
            <a:normAutofit lnSpcReduction="10000"/>
          </a:bodyPr>
          <a:lstStyle/>
          <a:p>
            <a:pPr lvl="1"/>
            <a:r>
              <a:rPr lang="en-US" dirty="0"/>
              <a:t>Normalization and Feed-forward Layers: After the self-attention layer in each block, there's a layer normalization and a feed-forward neural network. These help in stabilizing the activations and in learning position-wise transformations.</a:t>
            </a:r>
          </a:p>
          <a:p>
            <a:pPr lvl="1"/>
            <a:r>
              <a:rPr lang="en-US" dirty="0"/>
              <a:t>Encoder-Decoder Structure: For tasks like machine translation, the Transformer uses an encoder to process the source sequence and a decoder to produce the target sequence. Both encoder and decoder have multiple layers with self-attention and feed-forward networks.</a:t>
            </a:r>
          </a:p>
          <a:p>
            <a:pPr lvl="1"/>
            <a:r>
              <a:rPr lang="en-US" dirty="0"/>
              <a:t>Scalability: One of the standout features of the Transformer is its scalability. Due to the parallel processing nature of the attention mechanism, Transformers can be scaled up effectively, leading to models with billions of parameters like GPT and BERT.</a:t>
            </a:r>
          </a:p>
          <a:p>
            <a:pPr lvl="1"/>
            <a:r>
              <a:rPr lang="en-US" dirty="0"/>
              <a:t>Masking: For certain tasks, like language modeling, it's essential that the model doesn't "cheat" by looking ahead. Masking ensures that, when predicting a word/token, the model can only use information from previous words/tokens in the sequence.</a:t>
            </a:r>
            <a:endParaRPr lang="en-SI" dirty="0"/>
          </a:p>
        </p:txBody>
      </p:sp>
      <p:sp>
        <p:nvSpPr>
          <p:cNvPr id="4" name="TextBox 3">
            <a:extLst>
              <a:ext uri="{FF2B5EF4-FFF2-40B4-BE49-F238E27FC236}">
                <a16:creationId xmlns:a16="http://schemas.microsoft.com/office/drawing/2014/main" id="{117F5E45-8655-B8AB-B095-4BC0434246AB}"/>
              </a:ext>
            </a:extLst>
          </p:cNvPr>
          <p:cNvSpPr txBox="1"/>
          <p:nvPr/>
        </p:nvSpPr>
        <p:spPr>
          <a:xfrm>
            <a:off x="9113593" y="3290500"/>
            <a:ext cx="2539006" cy="461665"/>
          </a:xfrm>
          <a:prstGeom prst="rect">
            <a:avLst/>
          </a:prstGeom>
          <a:noFill/>
        </p:spPr>
        <p:txBody>
          <a:bodyPr wrap="square" rtlCol="0">
            <a:spAutoFit/>
          </a:bodyPr>
          <a:lstStyle/>
          <a:p>
            <a:r>
              <a:rPr lang="en-US" sz="1200" dirty="0"/>
              <a:t>source: DOI:10.1088/1742-6596/1314/1/012186</a:t>
            </a:r>
            <a:endParaRPr lang="en-SI" sz="1200" dirty="0"/>
          </a:p>
        </p:txBody>
      </p:sp>
      <p:pic>
        <p:nvPicPr>
          <p:cNvPr id="3074" name="Picture 2" descr="undefined">
            <a:extLst>
              <a:ext uri="{FF2B5EF4-FFF2-40B4-BE49-F238E27FC236}">
                <a16:creationId xmlns:a16="http://schemas.microsoft.com/office/drawing/2014/main" id="{139362D2-4CF4-E060-6007-A90A802E15F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579" r="5689"/>
          <a:stretch/>
        </p:blipFill>
        <p:spPr bwMode="auto">
          <a:xfrm>
            <a:off x="9033544" y="66949"/>
            <a:ext cx="3082955" cy="3162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3446618"/>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56D93-FECF-45F9-B553-D09DFD29473F}"/>
              </a:ext>
            </a:extLst>
          </p:cNvPr>
          <p:cNvSpPr>
            <a:spLocks noGrp="1"/>
          </p:cNvSpPr>
          <p:nvPr>
            <p:ph type="title"/>
          </p:nvPr>
        </p:nvSpPr>
        <p:spPr/>
        <p:txBody>
          <a:bodyPr/>
          <a:lstStyle/>
          <a:p>
            <a:r>
              <a:rPr lang="en-US" dirty="0"/>
              <a:t>Transformers III</a:t>
            </a:r>
            <a:endParaRPr lang="en-SI" dirty="0"/>
          </a:p>
        </p:txBody>
      </p:sp>
      <p:sp>
        <p:nvSpPr>
          <p:cNvPr id="3" name="Text Placeholder 2">
            <a:extLst>
              <a:ext uri="{FF2B5EF4-FFF2-40B4-BE49-F238E27FC236}">
                <a16:creationId xmlns:a16="http://schemas.microsoft.com/office/drawing/2014/main" id="{05B06C46-9857-4D5A-901C-F4E490792DE9}"/>
              </a:ext>
            </a:extLst>
          </p:cNvPr>
          <p:cNvSpPr>
            <a:spLocks noGrp="1"/>
          </p:cNvSpPr>
          <p:nvPr>
            <p:ph type="body" sz="quarter" idx="10"/>
          </p:nvPr>
        </p:nvSpPr>
        <p:spPr>
          <a:xfrm>
            <a:off x="586739" y="1965309"/>
            <a:ext cx="8213311" cy="4102981"/>
          </a:xfrm>
        </p:spPr>
        <p:txBody>
          <a:bodyPr>
            <a:normAutofit/>
          </a:bodyPr>
          <a:lstStyle/>
          <a:p>
            <a:pPr lvl="1"/>
            <a:r>
              <a:rPr lang="en-US" dirty="0"/>
              <a:t>Multiple approaches to training (LTR, masking)</a:t>
            </a:r>
            <a:endParaRPr lang="en-SI" dirty="0"/>
          </a:p>
        </p:txBody>
      </p:sp>
      <p:sp>
        <p:nvSpPr>
          <p:cNvPr id="4" name="TextBox 3">
            <a:extLst>
              <a:ext uri="{FF2B5EF4-FFF2-40B4-BE49-F238E27FC236}">
                <a16:creationId xmlns:a16="http://schemas.microsoft.com/office/drawing/2014/main" id="{117F5E45-8655-B8AB-B095-4BC0434246AB}"/>
              </a:ext>
            </a:extLst>
          </p:cNvPr>
          <p:cNvSpPr txBox="1"/>
          <p:nvPr/>
        </p:nvSpPr>
        <p:spPr>
          <a:xfrm>
            <a:off x="4361230" y="6126753"/>
            <a:ext cx="5168664" cy="276999"/>
          </a:xfrm>
          <a:prstGeom prst="rect">
            <a:avLst/>
          </a:prstGeom>
          <a:noFill/>
        </p:spPr>
        <p:txBody>
          <a:bodyPr wrap="square" rtlCol="0">
            <a:spAutoFit/>
          </a:bodyPr>
          <a:lstStyle/>
          <a:p>
            <a:r>
              <a:rPr lang="en-US" sz="1200" dirty="0"/>
              <a:t>source: http://jalammar.github.io/illustrated-transformer/</a:t>
            </a:r>
            <a:endParaRPr lang="en-SI" sz="1200" dirty="0"/>
          </a:p>
        </p:txBody>
      </p:sp>
      <p:pic>
        <p:nvPicPr>
          <p:cNvPr id="4098" name="Picture 2">
            <a:extLst>
              <a:ext uri="{FF2B5EF4-FFF2-40B4-BE49-F238E27FC236}">
                <a16:creationId xmlns:a16="http://schemas.microsoft.com/office/drawing/2014/main" id="{37AB4DDF-C0B7-2E6E-CE50-2B931FEABB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4278" y="2374128"/>
            <a:ext cx="4171950" cy="376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9761046"/>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56D93-FECF-45F9-B553-D09DFD29473F}"/>
              </a:ext>
            </a:extLst>
          </p:cNvPr>
          <p:cNvSpPr>
            <a:spLocks noGrp="1"/>
          </p:cNvSpPr>
          <p:nvPr>
            <p:ph type="title"/>
          </p:nvPr>
        </p:nvSpPr>
        <p:spPr/>
        <p:txBody>
          <a:bodyPr/>
          <a:lstStyle/>
          <a:p>
            <a:r>
              <a:rPr lang="en-US" dirty="0"/>
              <a:t>Generative Models</a:t>
            </a:r>
            <a:endParaRPr lang="en-SI" dirty="0"/>
          </a:p>
        </p:txBody>
      </p:sp>
      <p:sp>
        <p:nvSpPr>
          <p:cNvPr id="3" name="Text Placeholder 2">
            <a:extLst>
              <a:ext uri="{FF2B5EF4-FFF2-40B4-BE49-F238E27FC236}">
                <a16:creationId xmlns:a16="http://schemas.microsoft.com/office/drawing/2014/main" id="{05B06C46-9857-4D5A-901C-F4E490792DE9}"/>
              </a:ext>
            </a:extLst>
          </p:cNvPr>
          <p:cNvSpPr>
            <a:spLocks noGrp="1"/>
          </p:cNvSpPr>
          <p:nvPr>
            <p:ph type="body" sz="quarter" idx="10"/>
          </p:nvPr>
        </p:nvSpPr>
        <p:spPr>
          <a:xfrm>
            <a:off x="586740" y="1965309"/>
            <a:ext cx="11018520" cy="4102981"/>
          </a:xfrm>
        </p:spPr>
        <p:txBody>
          <a:bodyPr>
            <a:normAutofit/>
          </a:bodyPr>
          <a:lstStyle/>
          <a:p>
            <a:pPr lvl="1"/>
            <a:r>
              <a:rPr lang="en-US" dirty="0"/>
              <a:t>Mostly based on Transformer architecture</a:t>
            </a:r>
          </a:p>
          <a:p>
            <a:pPr lvl="1"/>
            <a:r>
              <a:rPr lang="en-US" dirty="0"/>
              <a:t>During pre-training, LLMs aim to predict the next word in a sequence given all the previous words, which is often termed autoregression. The model learns from vast amounts of text to capture patterns, relations, and knowledge present in the data.</a:t>
            </a:r>
          </a:p>
          <a:p>
            <a:pPr lvl="1"/>
            <a:r>
              <a:rPr lang="en-US" dirty="0"/>
              <a:t>Before processing, text data is tokenized into chunks (could be words, </a:t>
            </a:r>
            <a:r>
              <a:rPr lang="en-US" dirty="0" err="1"/>
              <a:t>subwords</a:t>
            </a:r>
            <a:r>
              <a:rPr lang="en-US" dirty="0"/>
              <a:t>, or characters). This ensures the model can handle varied vocabularies and even learn meaningful representations for parts of words.</a:t>
            </a:r>
          </a:p>
          <a:p>
            <a:pPr lvl="1"/>
            <a:r>
              <a:rPr lang="en-US" dirty="0"/>
              <a:t>Within transformers, the self-attention mechanism allows each token in the input sequence to focus on different parts of the sequence, capturing long-range dependencies and relations between tokens. This is pivotal for understanding context in a given text.</a:t>
            </a:r>
          </a:p>
          <a:p>
            <a:pPr lvl="1"/>
            <a:r>
              <a:rPr lang="en-US" dirty="0"/>
              <a:t>While generative LLMs can generate text out-of-the-box after pre-training, they can be further fine-tuned on specific tasks or datasets to generate more task-specific or coherent outputs. This involves training the model on a narrower task with specific data and objectives.</a:t>
            </a:r>
          </a:p>
        </p:txBody>
      </p:sp>
    </p:spTree>
    <p:extLst>
      <p:ext uri="{BB962C8B-B14F-4D97-AF65-F5344CB8AC3E}">
        <p14:creationId xmlns:p14="http://schemas.microsoft.com/office/powerpoint/2010/main" val="206431275"/>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56D93-FECF-45F9-B553-D09DFD29473F}"/>
              </a:ext>
            </a:extLst>
          </p:cNvPr>
          <p:cNvSpPr>
            <a:spLocks noGrp="1"/>
          </p:cNvSpPr>
          <p:nvPr>
            <p:ph type="title"/>
          </p:nvPr>
        </p:nvSpPr>
        <p:spPr/>
        <p:txBody>
          <a:bodyPr/>
          <a:lstStyle/>
          <a:p>
            <a:r>
              <a:rPr lang="en-US" dirty="0"/>
              <a:t>Anatomy of a Typical LLM</a:t>
            </a:r>
            <a:endParaRPr lang="en-SI" dirty="0"/>
          </a:p>
        </p:txBody>
      </p:sp>
      <p:sp>
        <p:nvSpPr>
          <p:cNvPr id="3" name="Text Placeholder 2">
            <a:extLst>
              <a:ext uri="{FF2B5EF4-FFF2-40B4-BE49-F238E27FC236}">
                <a16:creationId xmlns:a16="http://schemas.microsoft.com/office/drawing/2014/main" id="{05B06C46-9857-4D5A-901C-F4E490792DE9}"/>
              </a:ext>
            </a:extLst>
          </p:cNvPr>
          <p:cNvSpPr>
            <a:spLocks noGrp="1"/>
          </p:cNvSpPr>
          <p:nvPr>
            <p:ph type="body" sz="quarter" idx="10"/>
          </p:nvPr>
        </p:nvSpPr>
        <p:spPr>
          <a:xfrm>
            <a:off x="586740" y="1965309"/>
            <a:ext cx="11018520" cy="4102981"/>
          </a:xfrm>
        </p:spPr>
        <p:txBody>
          <a:bodyPr>
            <a:normAutofit/>
          </a:bodyPr>
          <a:lstStyle/>
          <a:p>
            <a:pPr lvl="1"/>
            <a:r>
              <a:rPr lang="en-US" dirty="0"/>
              <a:t>Tokenizer (Dictionary converting words to numbers)</a:t>
            </a:r>
          </a:p>
          <a:p>
            <a:pPr lvl="1"/>
            <a:r>
              <a:rPr lang="en-US" dirty="0"/>
              <a:t>Embedding (Numbers to vectors)</a:t>
            </a:r>
          </a:p>
          <a:p>
            <a:pPr lvl="1"/>
            <a:r>
              <a:rPr lang="en-US" dirty="0"/>
              <a:t>Transformer (Position + Attention + Transformation, Encoding)</a:t>
            </a:r>
          </a:p>
          <a:p>
            <a:pPr lvl="1"/>
            <a:r>
              <a:rPr lang="en-US" dirty="0"/>
              <a:t>Classifier (Encoding to Tokens)</a:t>
            </a:r>
          </a:p>
          <a:p>
            <a:pPr lvl="1"/>
            <a:endParaRPr lang="en-US" dirty="0"/>
          </a:p>
          <a:p>
            <a:pPr marL="128016" lvl="1" indent="0">
              <a:buNone/>
            </a:pPr>
            <a:r>
              <a:rPr lang="en-US" dirty="0"/>
              <a:t>Normally, an LLM converts a sequence of n words to another shifted sequence of n words:</a:t>
            </a:r>
          </a:p>
          <a:p>
            <a:pPr lvl="1"/>
            <a:r>
              <a:rPr lang="en-US" dirty="0"/>
              <a:t>I am -&gt; am very</a:t>
            </a:r>
          </a:p>
          <a:p>
            <a:pPr lvl="2"/>
            <a:r>
              <a:rPr lang="en-US" dirty="0"/>
              <a:t>I am -&gt; 101, 2432 -&gt; [0 1], [1 0] -&gt; [0.3 0.5], [0.2 0.7] -&gt; 2432, 3756 -&gt; am very</a:t>
            </a:r>
          </a:p>
          <a:p>
            <a:pPr lvl="2"/>
            <a:endParaRPr lang="en-US" dirty="0"/>
          </a:p>
          <a:p>
            <a:pPr lvl="1"/>
            <a:r>
              <a:rPr lang="en-US" b="1" dirty="0"/>
              <a:t>The model outputs the probability for each word in the vocabulary that it is the next word (important later)</a:t>
            </a:r>
          </a:p>
        </p:txBody>
      </p:sp>
    </p:spTree>
    <p:extLst>
      <p:ext uri="{BB962C8B-B14F-4D97-AF65-F5344CB8AC3E}">
        <p14:creationId xmlns:p14="http://schemas.microsoft.com/office/powerpoint/2010/main" val="2878126557"/>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CBC96-63CA-1D78-4347-648B72991C7B}"/>
              </a:ext>
            </a:extLst>
          </p:cNvPr>
          <p:cNvSpPr>
            <a:spLocks noGrp="1"/>
          </p:cNvSpPr>
          <p:nvPr>
            <p:ph type="ctrTitle"/>
          </p:nvPr>
        </p:nvSpPr>
        <p:spPr/>
        <p:txBody>
          <a:bodyPr/>
          <a:lstStyle/>
          <a:p>
            <a:r>
              <a:rPr lang="en-US" dirty="0"/>
              <a:t>What is out there?</a:t>
            </a:r>
            <a:endParaRPr lang="en-SI" dirty="0"/>
          </a:p>
        </p:txBody>
      </p:sp>
      <p:sp>
        <p:nvSpPr>
          <p:cNvPr id="3" name="Subtitle 2">
            <a:extLst>
              <a:ext uri="{FF2B5EF4-FFF2-40B4-BE49-F238E27FC236}">
                <a16:creationId xmlns:a16="http://schemas.microsoft.com/office/drawing/2014/main" id="{452889B9-04A5-0177-16DB-FAB33EA052BB}"/>
              </a:ext>
            </a:extLst>
          </p:cNvPr>
          <p:cNvSpPr>
            <a:spLocks noGrp="1"/>
          </p:cNvSpPr>
          <p:nvPr>
            <p:ph type="subTitle" idx="1"/>
          </p:nvPr>
        </p:nvSpPr>
        <p:spPr/>
        <p:txBody>
          <a:bodyPr/>
          <a:lstStyle/>
          <a:p>
            <a:r>
              <a:rPr lang="en-US" dirty="0"/>
              <a:t>Existing Architectures, Models, and Datasets</a:t>
            </a:r>
            <a:endParaRPr lang="en-SI" dirty="0"/>
          </a:p>
        </p:txBody>
      </p:sp>
    </p:spTree>
    <p:extLst>
      <p:ext uri="{BB962C8B-B14F-4D97-AF65-F5344CB8AC3E}">
        <p14:creationId xmlns:p14="http://schemas.microsoft.com/office/powerpoint/2010/main" val="2618707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56D93-FECF-45F9-B553-D09DFD29473F}"/>
              </a:ext>
            </a:extLst>
          </p:cNvPr>
          <p:cNvSpPr>
            <a:spLocks noGrp="1"/>
          </p:cNvSpPr>
          <p:nvPr>
            <p:ph type="title"/>
          </p:nvPr>
        </p:nvSpPr>
        <p:spPr/>
        <p:txBody>
          <a:bodyPr/>
          <a:lstStyle/>
          <a:p>
            <a:r>
              <a:rPr lang="en-US" dirty="0"/>
              <a:t>Open-source Models</a:t>
            </a:r>
            <a:endParaRPr lang="en-SI" dirty="0"/>
          </a:p>
        </p:txBody>
      </p:sp>
      <p:sp>
        <p:nvSpPr>
          <p:cNvPr id="3" name="Text Placeholder 2">
            <a:extLst>
              <a:ext uri="{FF2B5EF4-FFF2-40B4-BE49-F238E27FC236}">
                <a16:creationId xmlns:a16="http://schemas.microsoft.com/office/drawing/2014/main" id="{05B06C46-9857-4D5A-901C-F4E490792DE9}"/>
              </a:ext>
            </a:extLst>
          </p:cNvPr>
          <p:cNvSpPr>
            <a:spLocks noGrp="1"/>
          </p:cNvSpPr>
          <p:nvPr>
            <p:ph type="body" sz="quarter" idx="10"/>
          </p:nvPr>
        </p:nvSpPr>
        <p:spPr>
          <a:xfrm>
            <a:off x="586740" y="1965309"/>
            <a:ext cx="11018520" cy="4102981"/>
          </a:xfrm>
        </p:spPr>
        <p:txBody>
          <a:bodyPr>
            <a:normAutofit/>
          </a:bodyPr>
          <a:lstStyle/>
          <a:p>
            <a:r>
              <a:rPr lang="en-US" dirty="0"/>
              <a:t>A large number of open-source models is available, good starting points:</a:t>
            </a:r>
          </a:p>
          <a:p>
            <a:pPr lvl="1"/>
            <a:r>
              <a:rPr lang="en-US" dirty="0"/>
              <a:t>LLAMA2 (https://github.com/facebookresearch/llama)</a:t>
            </a:r>
          </a:p>
          <a:p>
            <a:pPr lvl="1"/>
            <a:r>
              <a:rPr lang="en-US" dirty="0" err="1"/>
              <a:t>Huggingface</a:t>
            </a:r>
            <a:r>
              <a:rPr lang="en-US" dirty="0"/>
              <a:t> library (https://huggingface.co/docs/hub/models-libraries)</a:t>
            </a:r>
          </a:p>
          <a:p>
            <a:pPr lvl="1"/>
            <a:endParaRPr lang="en-US" dirty="0"/>
          </a:p>
          <a:p>
            <a:pPr marL="128016" lvl="1" indent="0">
              <a:buNone/>
            </a:pPr>
            <a:r>
              <a:rPr lang="en-US" dirty="0"/>
              <a:t>Good overview: </a:t>
            </a:r>
            <a:r>
              <a:rPr lang="en-US" dirty="0">
                <a:hlinkClick r:id="rId2"/>
              </a:rPr>
              <a:t>https://github.com/steven2358/awesome-generative-ai</a:t>
            </a:r>
            <a:endParaRPr lang="en-US" dirty="0"/>
          </a:p>
          <a:p>
            <a:pPr marL="128016" lvl="1" indent="0">
              <a:buNone/>
            </a:pPr>
            <a:endParaRPr lang="en-US" dirty="0"/>
          </a:p>
          <a:p>
            <a:pPr marL="128016" lvl="1" indent="0">
              <a:buNone/>
            </a:pPr>
            <a:r>
              <a:rPr lang="en-US" b="1" dirty="0"/>
              <a:t>LICENSING: be careful, some models do not allow commercial use (LLAMA1; LLAMA2 has removed that restriction for most users and use cases)</a:t>
            </a:r>
          </a:p>
        </p:txBody>
      </p:sp>
    </p:spTree>
    <p:extLst>
      <p:ext uri="{BB962C8B-B14F-4D97-AF65-F5344CB8AC3E}">
        <p14:creationId xmlns:p14="http://schemas.microsoft.com/office/powerpoint/2010/main" val="1688015739"/>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3F5B4-6645-88F4-22AE-ADEC8B39EA41}"/>
              </a:ext>
            </a:extLst>
          </p:cNvPr>
          <p:cNvSpPr>
            <a:spLocks noGrp="1"/>
          </p:cNvSpPr>
          <p:nvPr>
            <p:ph type="ctrTitle"/>
          </p:nvPr>
        </p:nvSpPr>
        <p:spPr/>
        <p:txBody>
          <a:bodyPr/>
          <a:lstStyle/>
          <a:p>
            <a:r>
              <a:rPr lang="en-US" dirty="0"/>
              <a:t>How do I?</a:t>
            </a:r>
            <a:endParaRPr lang="en-SI" dirty="0"/>
          </a:p>
        </p:txBody>
      </p:sp>
      <p:sp>
        <p:nvSpPr>
          <p:cNvPr id="3" name="Subtitle 2">
            <a:extLst>
              <a:ext uri="{FF2B5EF4-FFF2-40B4-BE49-F238E27FC236}">
                <a16:creationId xmlns:a16="http://schemas.microsoft.com/office/drawing/2014/main" id="{09DFA5E7-C69F-3248-BA9B-1D4C60B6133D}"/>
              </a:ext>
            </a:extLst>
          </p:cNvPr>
          <p:cNvSpPr>
            <a:spLocks noGrp="1"/>
          </p:cNvSpPr>
          <p:nvPr>
            <p:ph type="subTitle" idx="1"/>
          </p:nvPr>
        </p:nvSpPr>
        <p:spPr/>
        <p:txBody>
          <a:bodyPr/>
          <a:lstStyle/>
          <a:p>
            <a:r>
              <a:rPr lang="en-US" dirty="0"/>
              <a:t>Tools, Starting Points and Common Challenges</a:t>
            </a:r>
            <a:endParaRPr lang="en-SI" dirty="0"/>
          </a:p>
        </p:txBody>
      </p:sp>
    </p:spTree>
    <p:extLst>
      <p:ext uri="{BB962C8B-B14F-4D97-AF65-F5344CB8AC3E}">
        <p14:creationId xmlns:p14="http://schemas.microsoft.com/office/powerpoint/2010/main" val="16935696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1D6FF-BA22-45CC-8DB5-0FEC320A787A}"/>
              </a:ext>
            </a:extLst>
          </p:cNvPr>
          <p:cNvSpPr>
            <a:spLocks noGrp="1"/>
          </p:cNvSpPr>
          <p:nvPr>
            <p:ph type="title"/>
          </p:nvPr>
        </p:nvSpPr>
        <p:spPr/>
        <p:txBody>
          <a:bodyPr/>
          <a:lstStyle/>
          <a:p>
            <a:r>
              <a:rPr lang="en-US" dirty="0"/>
              <a:t>So, How do I?</a:t>
            </a:r>
            <a:endParaRPr lang="en-SI" dirty="0"/>
          </a:p>
        </p:txBody>
      </p:sp>
      <p:sp>
        <p:nvSpPr>
          <p:cNvPr id="3" name="Text Placeholder 2">
            <a:extLst>
              <a:ext uri="{FF2B5EF4-FFF2-40B4-BE49-F238E27FC236}">
                <a16:creationId xmlns:a16="http://schemas.microsoft.com/office/drawing/2014/main" id="{B5D4D564-2377-4D6E-876E-1981E6F2A742}"/>
              </a:ext>
            </a:extLst>
          </p:cNvPr>
          <p:cNvSpPr>
            <a:spLocks noGrp="1"/>
          </p:cNvSpPr>
          <p:nvPr>
            <p:ph type="body" sz="quarter" idx="10"/>
          </p:nvPr>
        </p:nvSpPr>
        <p:spPr>
          <a:xfrm>
            <a:off x="586740" y="2017551"/>
            <a:ext cx="11018520" cy="2667699"/>
          </a:xfrm>
        </p:spPr>
        <p:txBody>
          <a:bodyPr>
            <a:normAutofit fontScale="85000" lnSpcReduction="20000"/>
          </a:bodyPr>
          <a:lstStyle/>
          <a:p>
            <a:pPr lvl="1"/>
            <a:r>
              <a:rPr lang="en-US" sz="2400" dirty="0"/>
              <a:t>Frameworks: </a:t>
            </a:r>
            <a:r>
              <a:rPr lang="en-US" sz="2400" b="1" dirty="0" err="1"/>
              <a:t>PyTorch</a:t>
            </a:r>
            <a:r>
              <a:rPr lang="en-US" sz="2400" dirty="0"/>
              <a:t>, TensorFlow, </a:t>
            </a:r>
            <a:r>
              <a:rPr lang="en-US" sz="2400" dirty="0" err="1"/>
              <a:t>Keras</a:t>
            </a:r>
            <a:r>
              <a:rPr lang="en-US" sz="2400" dirty="0"/>
              <a:t>, </a:t>
            </a:r>
            <a:r>
              <a:rPr lang="en-US" sz="2400" dirty="0" err="1"/>
              <a:t>MXNet</a:t>
            </a:r>
            <a:r>
              <a:rPr lang="en-US" sz="2400" dirty="0"/>
              <a:t>, ML.NET</a:t>
            </a:r>
          </a:p>
          <a:p>
            <a:pPr lvl="2"/>
            <a:r>
              <a:rPr lang="en-US" sz="1800" dirty="0"/>
              <a:t>Additional Frameworks: </a:t>
            </a:r>
            <a:r>
              <a:rPr lang="en-US" sz="1800" b="1" dirty="0"/>
              <a:t>CUDA</a:t>
            </a:r>
            <a:r>
              <a:rPr lang="en-US" sz="1800" dirty="0"/>
              <a:t> (Nvidia), </a:t>
            </a:r>
            <a:r>
              <a:rPr lang="en-US" sz="1800" dirty="0" err="1"/>
              <a:t>oneAPI</a:t>
            </a:r>
            <a:r>
              <a:rPr lang="en-US" sz="1800" dirty="0"/>
              <a:t> (Intel)</a:t>
            </a:r>
          </a:p>
          <a:p>
            <a:pPr lvl="1"/>
            <a:endParaRPr lang="en-US" sz="2400" dirty="0"/>
          </a:p>
          <a:p>
            <a:pPr lvl="1"/>
            <a:r>
              <a:rPr lang="en-US" sz="2400" dirty="0" err="1"/>
              <a:t>Huggingface</a:t>
            </a:r>
            <a:r>
              <a:rPr lang="en-US" sz="2400" dirty="0"/>
              <a:t>:</a:t>
            </a:r>
          </a:p>
          <a:p>
            <a:pPr lvl="2"/>
            <a:r>
              <a:rPr lang="en-US" sz="2000" dirty="0"/>
              <a:t>Dataset</a:t>
            </a:r>
          </a:p>
          <a:p>
            <a:pPr lvl="2"/>
            <a:r>
              <a:rPr lang="en-US" sz="2000" dirty="0"/>
              <a:t>Model</a:t>
            </a:r>
          </a:p>
          <a:p>
            <a:pPr lvl="1"/>
            <a:endParaRPr lang="en-US" sz="2400" dirty="0"/>
          </a:p>
          <a:p>
            <a:pPr lvl="1"/>
            <a:r>
              <a:rPr lang="en-US" sz="2400" dirty="0"/>
              <a:t>Appropriate Hardware</a:t>
            </a:r>
          </a:p>
        </p:txBody>
      </p:sp>
      <p:pic>
        <p:nvPicPr>
          <p:cNvPr id="2050" name="Picture 2">
            <a:extLst>
              <a:ext uri="{FF2B5EF4-FFF2-40B4-BE49-F238E27FC236}">
                <a16:creationId xmlns:a16="http://schemas.microsoft.com/office/drawing/2014/main" id="{1C749077-6741-16B6-9BBA-7FB7BC807D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1655" y="4783078"/>
            <a:ext cx="5797538" cy="1803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5058232"/>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1D6FF-BA22-45CC-8DB5-0FEC320A787A}"/>
              </a:ext>
            </a:extLst>
          </p:cNvPr>
          <p:cNvSpPr>
            <a:spLocks noGrp="1"/>
          </p:cNvSpPr>
          <p:nvPr>
            <p:ph type="title"/>
          </p:nvPr>
        </p:nvSpPr>
        <p:spPr/>
        <p:txBody>
          <a:bodyPr/>
          <a:lstStyle/>
          <a:p>
            <a:r>
              <a:rPr lang="en-US" dirty="0"/>
              <a:t>Hardware</a:t>
            </a:r>
            <a:endParaRPr lang="en-SI" dirty="0"/>
          </a:p>
        </p:txBody>
      </p:sp>
      <p:sp>
        <p:nvSpPr>
          <p:cNvPr id="3" name="Text Placeholder 2">
            <a:extLst>
              <a:ext uri="{FF2B5EF4-FFF2-40B4-BE49-F238E27FC236}">
                <a16:creationId xmlns:a16="http://schemas.microsoft.com/office/drawing/2014/main" id="{B5D4D564-2377-4D6E-876E-1981E6F2A742}"/>
              </a:ext>
            </a:extLst>
          </p:cNvPr>
          <p:cNvSpPr>
            <a:spLocks noGrp="1"/>
          </p:cNvSpPr>
          <p:nvPr>
            <p:ph type="body" sz="quarter" idx="10"/>
          </p:nvPr>
        </p:nvSpPr>
        <p:spPr>
          <a:xfrm>
            <a:off x="586740" y="2017551"/>
            <a:ext cx="11018520" cy="2667699"/>
          </a:xfrm>
        </p:spPr>
        <p:txBody>
          <a:bodyPr>
            <a:normAutofit/>
          </a:bodyPr>
          <a:lstStyle/>
          <a:p>
            <a:pPr lvl="1"/>
            <a:r>
              <a:rPr lang="en-US" sz="2400" dirty="0"/>
              <a:t>Main limiting factor is usually the GPU Memory</a:t>
            </a:r>
            <a:endParaRPr lang="en-US" sz="1800" dirty="0"/>
          </a:p>
          <a:p>
            <a:pPr lvl="1"/>
            <a:r>
              <a:rPr lang="en-US" sz="2400" dirty="0"/>
              <a:t>Nvidia 4090 vs H100 (3090 vs A100) is in the range of 2k vs 500k</a:t>
            </a:r>
          </a:p>
          <a:p>
            <a:pPr lvl="1"/>
            <a:r>
              <a:rPr lang="en-US" sz="2400" dirty="0"/>
              <a:t>What you can do, depends on your hardware</a:t>
            </a:r>
          </a:p>
          <a:p>
            <a:pPr lvl="1"/>
            <a:r>
              <a:rPr lang="en-US" sz="2400" dirty="0"/>
              <a:t>Two common tricks:</a:t>
            </a:r>
          </a:p>
          <a:p>
            <a:pPr lvl="2"/>
            <a:r>
              <a:rPr lang="en-US" sz="2000" dirty="0"/>
              <a:t>Quantization</a:t>
            </a:r>
          </a:p>
          <a:p>
            <a:pPr lvl="2"/>
            <a:r>
              <a:rPr lang="en-US" sz="2000" dirty="0"/>
              <a:t>LORA</a:t>
            </a:r>
          </a:p>
        </p:txBody>
      </p:sp>
    </p:spTree>
    <p:extLst>
      <p:ext uri="{BB962C8B-B14F-4D97-AF65-F5344CB8AC3E}">
        <p14:creationId xmlns:p14="http://schemas.microsoft.com/office/powerpoint/2010/main" val="974688517"/>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1D6FF-BA22-45CC-8DB5-0FEC320A787A}"/>
              </a:ext>
            </a:extLst>
          </p:cNvPr>
          <p:cNvSpPr>
            <a:spLocks noGrp="1"/>
          </p:cNvSpPr>
          <p:nvPr>
            <p:ph type="title"/>
          </p:nvPr>
        </p:nvSpPr>
        <p:spPr/>
        <p:txBody>
          <a:bodyPr/>
          <a:lstStyle/>
          <a:p>
            <a:r>
              <a:rPr lang="en-US" dirty="0"/>
              <a:t>LORA</a:t>
            </a:r>
            <a:endParaRPr lang="en-SI" dirty="0"/>
          </a:p>
        </p:txBody>
      </p:sp>
      <p:sp>
        <p:nvSpPr>
          <p:cNvPr id="3" name="Text Placeholder 2">
            <a:extLst>
              <a:ext uri="{FF2B5EF4-FFF2-40B4-BE49-F238E27FC236}">
                <a16:creationId xmlns:a16="http://schemas.microsoft.com/office/drawing/2014/main" id="{B5D4D564-2377-4D6E-876E-1981E6F2A742}"/>
              </a:ext>
            </a:extLst>
          </p:cNvPr>
          <p:cNvSpPr>
            <a:spLocks noGrp="1"/>
          </p:cNvSpPr>
          <p:nvPr>
            <p:ph type="body" sz="quarter" idx="10"/>
          </p:nvPr>
        </p:nvSpPr>
        <p:spPr>
          <a:xfrm>
            <a:off x="586740" y="2017551"/>
            <a:ext cx="11018520" cy="4207080"/>
          </a:xfrm>
        </p:spPr>
        <p:txBody>
          <a:bodyPr>
            <a:normAutofit lnSpcReduction="10000"/>
          </a:bodyPr>
          <a:lstStyle/>
          <a:p>
            <a:pPr lvl="1"/>
            <a:r>
              <a:rPr lang="en-US" sz="2400" dirty="0"/>
              <a:t>LORA stands for Low-Rank Adaptation of Large Language Models.</a:t>
            </a:r>
          </a:p>
          <a:p>
            <a:pPr lvl="1"/>
            <a:r>
              <a:rPr lang="en-US" sz="2400" dirty="0"/>
              <a:t>It is a technique that reduces the number of trainable parameters by learning pairs of rank-decomposition matrices while freezing the original weights.</a:t>
            </a:r>
          </a:p>
          <a:p>
            <a:pPr lvl="1"/>
            <a:r>
              <a:rPr lang="en-US" sz="2400" dirty="0"/>
              <a:t>It can speed up the fine-tuning process and reduce the memory usage without sacrificing model quality or adding inference latency.</a:t>
            </a:r>
          </a:p>
          <a:p>
            <a:pPr lvl="1"/>
            <a:r>
              <a:rPr lang="en-US" sz="2400" dirty="0"/>
              <a:t>It can be applied to different types of language models such as </a:t>
            </a:r>
            <a:r>
              <a:rPr lang="en-US" sz="2400" dirty="0" err="1"/>
              <a:t>RoBERTa</a:t>
            </a:r>
            <a:r>
              <a:rPr lang="en-US" sz="2400" dirty="0"/>
              <a:t>, </a:t>
            </a:r>
            <a:r>
              <a:rPr lang="en-US" sz="2400" dirty="0" err="1"/>
              <a:t>DeBERTa</a:t>
            </a:r>
            <a:r>
              <a:rPr lang="en-US" sz="2400" dirty="0"/>
              <a:t>, GPT-2, and GPT-3.</a:t>
            </a:r>
          </a:p>
          <a:p>
            <a:pPr lvl="1"/>
            <a:r>
              <a:rPr lang="en-US" sz="2400" dirty="0"/>
              <a:t>It can also be combined with other techniques such as distillation or pruning to further improve efficiency.</a:t>
            </a:r>
          </a:p>
          <a:p>
            <a:pPr lvl="1"/>
            <a:r>
              <a:rPr lang="en-US" sz="2400" dirty="0"/>
              <a:t>It is supported by the State-of-the-art Parameter-Efficient Fine-Tuning (PEFT) library by Hugging Face.</a:t>
            </a:r>
          </a:p>
        </p:txBody>
      </p:sp>
    </p:spTree>
    <p:extLst>
      <p:ext uri="{BB962C8B-B14F-4D97-AF65-F5344CB8AC3E}">
        <p14:creationId xmlns:p14="http://schemas.microsoft.com/office/powerpoint/2010/main" val="3359938368"/>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1D6FF-BA22-45CC-8DB5-0FEC320A787A}"/>
              </a:ext>
            </a:extLst>
          </p:cNvPr>
          <p:cNvSpPr>
            <a:spLocks noGrp="1"/>
          </p:cNvSpPr>
          <p:nvPr>
            <p:ph type="title"/>
          </p:nvPr>
        </p:nvSpPr>
        <p:spPr/>
        <p:txBody>
          <a:bodyPr/>
          <a:lstStyle/>
          <a:p>
            <a:r>
              <a:rPr lang="en-US" dirty="0"/>
              <a:t>Quantization</a:t>
            </a:r>
            <a:endParaRPr lang="en-SI" dirty="0"/>
          </a:p>
        </p:txBody>
      </p:sp>
      <p:sp>
        <p:nvSpPr>
          <p:cNvPr id="3" name="Text Placeholder 2">
            <a:extLst>
              <a:ext uri="{FF2B5EF4-FFF2-40B4-BE49-F238E27FC236}">
                <a16:creationId xmlns:a16="http://schemas.microsoft.com/office/drawing/2014/main" id="{B5D4D564-2377-4D6E-876E-1981E6F2A742}"/>
              </a:ext>
            </a:extLst>
          </p:cNvPr>
          <p:cNvSpPr>
            <a:spLocks noGrp="1"/>
          </p:cNvSpPr>
          <p:nvPr>
            <p:ph type="body" sz="quarter" idx="10"/>
          </p:nvPr>
        </p:nvSpPr>
        <p:spPr>
          <a:xfrm>
            <a:off x="586740" y="2017551"/>
            <a:ext cx="11018520" cy="4160941"/>
          </a:xfrm>
        </p:spPr>
        <p:txBody>
          <a:bodyPr>
            <a:normAutofit/>
          </a:bodyPr>
          <a:lstStyle/>
          <a:p>
            <a:pPr lvl="1"/>
            <a:r>
              <a:rPr lang="en-US" sz="2400" dirty="0"/>
              <a:t>Quantization is a process that reduces the precision of numerical values used in neural networks.</a:t>
            </a:r>
          </a:p>
          <a:p>
            <a:pPr lvl="1"/>
            <a:r>
              <a:rPr lang="en-US" sz="2400" dirty="0"/>
              <a:t>It can reduce the size of the model and the computational cost of inference and training.</a:t>
            </a:r>
          </a:p>
          <a:p>
            <a:pPr lvl="1"/>
            <a:r>
              <a:rPr lang="en-US" sz="2400" dirty="0"/>
              <a:t>It can also enable running large language models on consumer hardware such as mobile devices or edge devices.</a:t>
            </a:r>
          </a:p>
          <a:p>
            <a:pPr lvl="1"/>
            <a:r>
              <a:rPr lang="en-US" sz="2400" dirty="0"/>
              <a:t>However, it can also introduce quantization errors that degrade the model performance or accuracy.</a:t>
            </a:r>
          </a:p>
          <a:p>
            <a:pPr lvl="1"/>
            <a:r>
              <a:rPr lang="en-US" sz="2400" dirty="0"/>
              <a:t>To mitigate this, quantization-aware training or post-training quantization can be used to fine-tune the model with lower precision weights.</a:t>
            </a:r>
          </a:p>
        </p:txBody>
      </p:sp>
    </p:spTree>
    <p:extLst>
      <p:ext uri="{BB962C8B-B14F-4D97-AF65-F5344CB8AC3E}">
        <p14:creationId xmlns:p14="http://schemas.microsoft.com/office/powerpoint/2010/main" val="142820290"/>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1D6FF-BA22-45CC-8DB5-0FEC320A787A}"/>
              </a:ext>
            </a:extLst>
          </p:cNvPr>
          <p:cNvSpPr>
            <a:spLocks noGrp="1"/>
          </p:cNvSpPr>
          <p:nvPr>
            <p:ph type="title"/>
          </p:nvPr>
        </p:nvSpPr>
        <p:spPr/>
        <p:txBody>
          <a:bodyPr>
            <a:normAutofit/>
          </a:bodyPr>
          <a:lstStyle/>
          <a:p>
            <a:r>
              <a:rPr lang="en-US" sz="4600" dirty="0"/>
              <a:t>Quantization + LORA = QLORA</a:t>
            </a:r>
            <a:endParaRPr lang="en-SI" sz="4600" dirty="0"/>
          </a:p>
        </p:txBody>
      </p:sp>
      <p:sp>
        <p:nvSpPr>
          <p:cNvPr id="3" name="Text Placeholder 2">
            <a:extLst>
              <a:ext uri="{FF2B5EF4-FFF2-40B4-BE49-F238E27FC236}">
                <a16:creationId xmlns:a16="http://schemas.microsoft.com/office/drawing/2014/main" id="{B5D4D564-2377-4D6E-876E-1981E6F2A742}"/>
              </a:ext>
            </a:extLst>
          </p:cNvPr>
          <p:cNvSpPr>
            <a:spLocks noGrp="1"/>
          </p:cNvSpPr>
          <p:nvPr>
            <p:ph type="body" sz="quarter" idx="10"/>
          </p:nvPr>
        </p:nvSpPr>
        <p:spPr>
          <a:xfrm>
            <a:off x="586740" y="2017551"/>
            <a:ext cx="11018520" cy="4160941"/>
          </a:xfrm>
        </p:spPr>
        <p:txBody>
          <a:bodyPr>
            <a:normAutofit/>
          </a:bodyPr>
          <a:lstStyle/>
          <a:p>
            <a:pPr lvl="1"/>
            <a:r>
              <a:rPr lang="en-US" sz="2400" dirty="0" err="1"/>
              <a:t>QLoRA</a:t>
            </a:r>
            <a:r>
              <a:rPr lang="en-US" sz="2400" dirty="0"/>
              <a:t> stands for Quantized Low-Rank Adaptation of Large Language Models.</a:t>
            </a:r>
          </a:p>
          <a:p>
            <a:pPr lvl="1"/>
            <a:r>
              <a:rPr lang="en-US" sz="2400" dirty="0"/>
              <a:t>It is a technique that combines 4-bit quantization with LORA to reduce the memory usage and computational cost of fine-tuning large language models.</a:t>
            </a:r>
          </a:p>
          <a:p>
            <a:pPr lvl="1"/>
            <a:r>
              <a:rPr lang="en-US" sz="2400" dirty="0"/>
              <a:t>It can fine-tune a 65B parameter model on a single 48GB GPU while preserving full 16-bit fine-tuning task performance</a:t>
            </a:r>
          </a:p>
          <a:p>
            <a:pPr lvl="1"/>
            <a:endParaRPr lang="en-US" sz="2400" dirty="0"/>
          </a:p>
          <a:p>
            <a:pPr lvl="1"/>
            <a:r>
              <a:rPr lang="en-US" sz="2400" i="1" dirty="0"/>
              <a:t>see:</a:t>
            </a:r>
            <a:r>
              <a:rPr lang="en-US" sz="2400" dirty="0"/>
              <a:t> https://arxiv.org/abs/2305.14314</a:t>
            </a:r>
          </a:p>
        </p:txBody>
      </p:sp>
    </p:spTree>
    <p:extLst>
      <p:ext uri="{BB962C8B-B14F-4D97-AF65-F5344CB8AC3E}">
        <p14:creationId xmlns:p14="http://schemas.microsoft.com/office/powerpoint/2010/main" val="3141323666"/>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079" name="Straight Connector 3078">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81" name="Rectangle 3080">
            <a:extLst>
              <a:ext uri="{FF2B5EF4-FFF2-40B4-BE49-F238E27FC236}">
                <a16:creationId xmlns:a16="http://schemas.microsoft.com/office/drawing/2014/main" id="{C1A9B9E1-AE3D-4F69-9670-71C92ED1B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425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04B411FA-B266-408E-B356-BF6396C03794}"/>
              </a:ext>
            </a:extLst>
          </p:cNvPr>
          <p:cNvSpPr>
            <a:spLocks noGrp="1"/>
          </p:cNvSpPr>
          <p:nvPr>
            <p:ph type="title"/>
          </p:nvPr>
        </p:nvSpPr>
        <p:spPr>
          <a:xfrm>
            <a:off x="1024129" y="585216"/>
            <a:ext cx="3779085" cy="1499616"/>
          </a:xfrm>
        </p:spPr>
        <p:txBody>
          <a:bodyPr vert="horz" lIns="91440" tIns="45720" rIns="91440" bIns="45720" rtlCol="0" anchor="ctr">
            <a:normAutofit/>
          </a:bodyPr>
          <a:lstStyle/>
          <a:p>
            <a:r>
              <a:rPr lang="en-US">
                <a:solidFill>
                  <a:srgbClr val="FFFFFF"/>
                </a:solidFill>
                <a:latin typeface="+mj-lt"/>
                <a:cs typeface="+mj-cs"/>
              </a:rPr>
              <a:t>How to use Models?</a:t>
            </a:r>
          </a:p>
        </p:txBody>
      </p:sp>
      <p:cxnSp>
        <p:nvCxnSpPr>
          <p:cNvPr id="3083" name="Straight Connector 3082">
            <a:extLst>
              <a:ext uri="{FF2B5EF4-FFF2-40B4-BE49-F238E27FC236}">
                <a16:creationId xmlns:a16="http://schemas.microsoft.com/office/drawing/2014/main" id="{3234ED8A-BEE3-4F34-B45B-731E1E292E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48B2296C-5172-413A-84C7-D39BB23B94BC}"/>
              </a:ext>
            </a:extLst>
          </p:cNvPr>
          <p:cNvSpPr>
            <a:spLocks noGrp="1"/>
          </p:cNvSpPr>
          <p:nvPr>
            <p:ph type="body" sz="quarter" idx="10"/>
          </p:nvPr>
        </p:nvSpPr>
        <p:spPr>
          <a:xfrm>
            <a:off x="1024129" y="2286000"/>
            <a:ext cx="3791711" cy="3931920"/>
          </a:xfrm>
        </p:spPr>
        <p:txBody>
          <a:bodyPr vert="horz" lIns="45720" tIns="45720" rIns="45720" bIns="45720" rtlCol="0">
            <a:normAutofit fontScale="92500" lnSpcReduction="10000"/>
          </a:bodyPr>
          <a:lstStyle/>
          <a:p>
            <a:pPr>
              <a:lnSpc>
                <a:spcPct val="90000"/>
              </a:lnSpc>
            </a:pPr>
            <a:r>
              <a:rPr lang="en-US" sz="2000" b="1" dirty="0">
                <a:solidFill>
                  <a:srgbClr val="FFFFFF"/>
                </a:solidFill>
                <a:latin typeface="+mn-lt"/>
                <a:cs typeface="+mn-cs"/>
              </a:rPr>
              <a:t>Use as-is on our own data</a:t>
            </a:r>
          </a:p>
          <a:p>
            <a:pPr>
              <a:lnSpc>
                <a:spcPct val="90000"/>
              </a:lnSpc>
            </a:pPr>
            <a:r>
              <a:rPr lang="en-US" sz="2000" b="1" dirty="0">
                <a:solidFill>
                  <a:srgbClr val="FFFFFF"/>
                </a:solidFill>
                <a:latin typeface="+mn-lt"/>
                <a:cs typeface="+mn-cs"/>
              </a:rPr>
              <a:t>Fine-tune on our data that is mostly similar (fine tuning)</a:t>
            </a:r>
          </a:p>
          <a:p>
            <a:pPr>
              <a:lnSpc>
                <a:spcPct val="90000"/>
              </a:lnSpc>
            </a:pPr>
            <a:r>
              <a:rPr lang="en-US" sz="2000" b="1" dirty="0">
                <a:solidFill>
                  <a:srgbClr val="FFFFFF"/>
                </a:solidFill>
                <a:latin typeface="+mn-lt"/>
                <a:cs typeface="+mn-cs"/>
              </a:rPr>
              <a:t>Fine-tune on our data that to solve the same fundamental problem on different data (</a:t>
            </a:r>
            <a:r>
              <a:rPr lang="en-US" sz="2000" b="1" i="1" dirty="0">
                <a:solidFill>
                  <a:srgbClr val="FFFFFF"/>
                </a:solidFill>
                <a:latin typeface="+mn-lt"/>
                <a:cs typeface="+mn-cs"/>
              </a:rPr>
              <a:t>recognize dog breed on model trained to find dogs on pictures)</a:t>
            </a:r>
            <a:endParaRPr lang="en-US" sz="2000" b="1" dirty="0">
              <a:solidFill>
                <a:srgbClr val="FFFFFF"/>
              </a:solidFill>
              <a:latin typeface="+mn-lt"/>
              <a:cs typeface="+mn-cs"/>
            </a:endParaRPr>
          </a:p>
          <a:p>
            <a:pPr>
              <a:lnSpc>
                <a:spcPct val="90000"/>
              </a:lnSpc>
            </a:pPr>
            <a:r>
              <a:rPr lang="en-US" sz="2000" b="1" dirty="0">
                <a:solidFill>
                  <a:srgbClr val="FFFFFF"/>
                </a:solidFill>
                <a:latin typeface="+mn-lt"/>
                <a:cs typeface="+mn-cs"/>
              </a:rPr>
              <a:t>Reuse existing architecture and train from scratch</a:t>
            </a:r>
          </a:p>
          <a:p>
            <a:pPr>
              <a:lnSpc>
                <a:spcPct val="90000"/>
              </a:lnSpc>
            </a:pPr>
            <a:r>
              <a:rPr lang="en-US" sz="2000" strike="sngStrike" dirty="0">
                <a:solidFill>
                  <a:srgbClr val="FFFFFF"/>
                </a:solidFill>
                <a:latin typeface="+mn-lt"/>
                <a:cs typeface="+mn-cs"/>
              </a:rPr>
              <a:t>Design a completely new architecture</a:t>
            </a:r>
          </a:p>
          <a:p>
            <a:pPr>
              <a:lnSpc>
                <a:spcPct val="90000"/>
              </a:lnSpc>
            </a:pPr>
            <a:r>
              <a:rPr lang="en-US" sz="2000" strike="sngStrike" dirty="0">
                <a:solidFill>
                  <a:srgbClr val="FFFFFF"/>
                </a:solidFill>
                <a:latin typeface="+mn-lt"/>
                <a:cs typeface="+mn-cs"/>
              </a:rPr>
              <a:t>Design a completely new approach</a:t>
            </a:r>
          </a:p>
        </p:txBody>
      </p:sp>
      <p:pic>
        <p:nvPicPr>
          <p:cNvPr id="3074" name="Picture 2" descr="DPhi on Twitter: &quot;How to confuse a Convolutional Neural Net (CNNs)? Show it  images with Chihuahuas and muffins. Goes without saying, even tend to  confuse in images! 😂 P.S: We put together">
            <a:extLst>
              <a:ext uri="{FF2B5EF4-FFF2-40B4-BE49-F238E27FC236}">
                <a16:creationId xmlns:a16="http://schemas.microsoft.com/office/drawing/2014/main" id="{5052EA45-8C62-FC0D-2868-1655C751863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189" b="3"/>
          <a:stretch/>
        </p:blipFill>
        <p:spPr bwMode="auto">
          <a:xfrm>
            <a:off x="6096000" y="640080"/>
            <a:ext cx="5455921" cy="5577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3186739"/>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1D6FF-BA22-45CC-8DB5-0FEC320A787A}"/>
              </a:ext>
            </a:extLst>
          </p:cNvPr>
          <p:cNvSpPr>
            <a:spLocks noGrp="1"/>
          </p:cNvSpPr>
          <p:nvPr>
            <p:ph type="title"/>
          </p:nvPr>
        </p:nvSpPr>
        <p:spPr/>
        <p:txBody>
          <a:bodyPr>
            <a:normAutofit/>
          </a:bodyPr>
          <a:lstStyle/>
          <a:p>
            <a:r>
              <a:rPr lang="en-US" sz="4600" dirty="0"/>
              <a:t>Use Existing model</a:t>
            </a:r>
            <a:endParaRPr lang="en-SI" sz="4600" dirty="0"/>
          </a:p>
        </p:txBody>
      </p:sp>
      <p:sp>
        <p:nvSpPr>
          <p:cNvPr id="3" name="Text Placeholder 2">
            <a:extLst>
              <a:ext uri="{FF2B5EF4-FFF2-40B4-BE49-F238E27FC236}">
                <a16:creationId xmlns:a16="http://schemas.microsoft.com/office/drawing/2014/main" id="{B5D4D564-2377-4D6E-876E-1981E6F2A742}"/>
              </a:ext>
            </a:extLst>
          </p:cNvPr>
          <p:cNvSpPr>
            <a:spLocks noGrp="1"/>
          </p:cNvSpPr>
          <p:nvPr>
            <p:ph type="body" sz="quarter" idx="10"/>
          </p:nvPr>
        </p:nvSpPr>
        <p:spPr>
          <a:xfrm>
            <a:off x="586740" y="2017551"/>
            <a:ext cx="11018520" cy="4160941"/>
          </a:xfrm>
        </p:spPr>
        <p:txBody>
          <a:bodyPr>
            <a:normAutofit/>
          </a:bodyPr>
          <a:lstStyle/>
          <a:p>
            <a:pPr lvl="1"/>
            <a:r>
              <a:rPr lang="en-US" sz="2400" dirty="0"/>
              <a:t>Tokenizer</a:t>
            </a:r>
          </a:p>
          <a:p>
            <a:pPr lvl="1"/>
            <a:r>
              <a:rPr lang="en-US" sz="2400" dirty="0"/>
              <a:t>Model</a:t>
            </a:r>
          </a:p>
          <a:p>
            <a:pPr lvl="1"/>
            <a:r>
              <a:rPr lang="en-US" sz="2400" dirty="0"/>
              <a:t>Code to generate text</a:t>
            </a:r>
          </a:p>
          <a:p>
            <a:pPr lvl="2"/>
            <a:r>
              <a:rPr lang="en-US" sz="2000" dirty="0"/>
              <a:t>Remember: the output of the model is the probability for each token in the vocabulary that it is the next token</a:t>
            </a:r>
          </a:p>
          <a:p>
            <a:pPr lvl="2"/>
            <a:r>
              <a:rPr lang="en-US" sz="2000" dirty="0"/>
              <a:t>Simple approach: take the most likely token</a:t>
            </a:r>
          </a:p>
          <a:p>
            <a:pPr lvl="3"/>
            <a:r>
              <a:rPr lang="en-US" sz="2000" dirty="0"/>
              <a:t>Drawback: will probably generate repetitive text</a:t>
            </a:r>
          </a:p>
          <a:p>
            <a:pPr lvl="2"/>
            <a:r>
              <a:rPr lang="en-US" sz="2000" dirty="0"/>
              <a:t>More complex approach: take a random token that has a high enough probability</a:t>
            </a:r>
          </a:p>
          <a:p>
            <a:pPr lvl="3"/>
            <a:r>
              <a:rPr lang="en-US" sz="2000" dirty="0"/>
              <a:t>Temperature: flatten the probability curve</a:t>
            </a:r>
          </a:p>
          <a:p>
            <a:pPr lvl="3"/>
            <a:r>
              <a:rPr lang="en-US" sz="2000" dirty="0"/>
              <a:t>Minimum probability: what is the required probability for tokens to be considered</a:t>
            </a:r>
          </a:p>
        </p:txBody>
      </p:sp>
    </p:spTree>
    <p:extLst>
      <p:ext uri="{BB962C8B-B14F-4D97-AF65-F5344CB8AC3E}">
        <p14:creationId xmlns:p14="http://schemas.microsoft.com/office/powerpoint/2010/main" val="277373693"/>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1D6FF-BA22-45CC-8DB5-0FEC320A787A}"/>
              </a:ext>
            </a:extLst>
          </p:cNvPr>
          <p:cNvSpPr>
            <a:spLocks noGrp="1"/>
          </p:cNvSpPr>
          <p:nvPr>
            <p:ph type="title"/>
          </p:nvPr>
        </p:nvSpPr>
        <p:spPr/>
        <p:txBody>
          <a:bodyPr>
            <a:normAutofit/>
          </a:bodyPr>
          <a:lstStyle/>
          <a:p>
            <a:r>
              <a:rPr lang="en-US" sz="4600" dirty="0"/>
              <a:t>Training &amp; </a:t>
            </a:r>
            <a:r>
              <a:rPr lang="en-US" sz="4600" dirty="0" err="1"/>
              <a:t>Fine-tuninG</a:t>
            </a:r>
            <a:endParaRPr lang="en-SI" sz="4600" dirty="0"/>
          </a:p>
        </p:txBody>
      </p:sp>
      <p:sp>
        <p:nvSpPr>
          <p:cNvPr id="3" name="Text Placeholder 2">
            <a:extLst>
              <a:ext uri="{FF2B5EF4-FFF2-40B4-BE49-F238E27FC236}">
                <a16:creationId xmlns:a16="http://schemas.microsoft.com/office/drawing/2014/main" id="{B5D4D564-2377-4D6E-876E-1981E6F2A742}"/>
              </a:ext>
            </a:extLst>
          </p:cNvPr>
          <p:cNvSpPr>
            <a:spLocks noGrp="1"/>
          </p:cNvSpPr>
          <p:nvPr>
            <p:ph type="body" sz="quarter" idx="10"/>
          </p:nvPr>
        </p:nvSpPr>
        <p:spPr>
          <a:xfrm>
            <a:off x="586740" y="2017551"/>
            <a:ext cx="11018520" cy="4160941"/>
          </a:xfrm>
        </p:spPr>
        <p:txBody>
          <a:bodyPr>
            <a:normAutofit lnSpcReduction="10000"/>
          </a:bodyPr>
          <a:lstStyle/>
          <a:p>
            <a:pPr lvl="1"/>
            <a:r>
              <a:rPr lang="en-US" sz="2400" dirty="0"/>
              <a:t>Tokenizer</a:t>
            </a:r>
          </a:p>
          <a:p>
            <a:pPr lvl="1"/>
            <a:r>
              <a:rPr lang="en-US" sz="2400" dirty="0"/>
              <a:t>Model</a:t>
            </a:r>
          </a:p>
          <a:p>
            <a:pPr lvl="1"/>
            <a:r>
              <a:rPr lang="en-US" sz="2400" dirty="0"/>
              <a:t>Dataset</a:t>
            </a:r>
          </a:p>
          <a:p>
            <a:pPr lvl="1"/>
            <a:r>
              <a:rPr lang="en-US" sz="2400" dirty="0"/>
              <a:t>Training loop</a:t>
            </a:r>
          </a:p>
          <a:p>
            <a:pPr lvl="1"/>
            <a:endParaRPr lang="en-US" sz="2000" dirty="0"/>
          </a:p>
          <a:p>
            <a:pPr lvl="1"/>
            <a:endParaRPr lang="en-US" sz="2000" dirty="0"/>
          </a:p>
          <a:p>
            <a:pPr marL="128016" lvl="1" indent="0">
              <a:buNone/>
            </a:pPr>
            <a:r>
              <a:rPr lang="en-US" sz="2400" dirty="0"/>
              <a:t>Training and fine tuning have the same basic requirements</a:t>
            </a:r>
          </a:p>
          <a:p>
            <a:pPr marL="128016" lvl="1" indent="0">
              <a:buNone/>
            </a:pPr>
            <a:endParaRPr lang="en-US" sz="2400" dirty="0"/>
          </a:p>
          <a:p>
            <a:pPr marL="128016" lvl="1" indent="0">
              <a:buNone/>
            </a:pPr>
            <a:r>
              <a:rPr lang="en-US" sz="2400" dirty="0"/>
              <a:t>NOTE: Be sure to read the model documentation. For example some GPT models from </a:t>
            </a:r>
            <a:r>
              <a:rPr lang="en-US" sz="2400" dirty="0" err="1"/>
              <a:t>Huggingface</a:t>
            </a:r>
            <a:r>
              <a:rPr lang="en-US" sz="2400" dirty="0"/>
              <a:t> perform model shifting internally and therefore input=output</a:t>
            </a:r>
          </a:p>
        </p:txBody>
      </p:sp>
    </p:spTree>
    <p:extLst>
      <p:ext uri="{BB962C8B-B14F-4D97-AF65-F5344CB8AC3E}">
        <p14:creationId xmlns:p14="http://schemas.microsoft.com/office/powerpoint/2010/main" val="2090471443"/>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0C0CD-98E4-4C25-818B-F6AE369AECDE}"/>
              </a:ext>
            </a:extLst>
          </p:cNvPr>
          <p:cNvSpPr>
            <a:spLocks noGrp="1"/>
          </p:cNvSpPr>
          <p:nvPr>
            <p:ph type="title"/>
          </p:nvPr>
        </p:nvSpPr>
        <p:spPr/>
        <p:txBody>
          <a:bodyPr/>
          <a:lstStyle/>
          <a:p>
            <a:r>
              <a:rPr lang="en-US" dirty="0"/>
              <a:t>DEMO</a:t>
            </a:r>
            <a:endParaRPr lang="en-SI" dirty="0"/>
          </a:p>
        </p:txBody>
      </p:sp>
      <p:pic>
        <p:nvPicPr>
          <p:cNvPr id="14338" name="Picture 2" descr="https://devops.com/wp-content/uploads/2018/10/demo-gods-02b.jpg">
            <a:extLst>
              <a:ext uri="{FF2B5EF4-FFF2-40B4-BE49-F238E27FC236}">
                <a16:creationId xmlns:a16="http://schemas.microsoft.com/office/drawing/2014/main" id="{E6AA0621-A88D-4353-BD3C-9FF6E00827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9153" y="1233409"/>
            <a:ext cx="6191250" cy="42862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39493D3-344E-4244-AD23-4C057127B540}"/>
              </a:ext>
            </a:extLst>
          </p:cNvPr>
          <p:cNvSpPr txBox="1"/>
          <p:nvPr/>
        </p:nvSpPr>
        <p:spPr>
          <a:xfrm>
            <a:off x="2087381" y="5971769"/>
            <a:ext cx="9899494" cy="307777"/>
          </a:xfrm>
          <a:prstGeom prst="rect">
            <a:avLst/>
          </a:prstGeom>
          <a:noFill/>
        </p:spPr>
        <p:txBody>
          <a:bodyPr wrap="square" lIns="0" tIns="0" rIns="0" bIns="0" rtlCol="0">
            <a:spAutoFit/>
          </a:bodyPr>
          <a:lstStyle/>
          <a:p>
            <a:r>
              <a:rPr lang="en-US" sz="2000" dirty="0" err="1">
                <a:gradFill>
                  <a:gsLst>
                    <a:gs pos="2917">
                      <a:schemeClr val="tx1"/>
                    </a:gs>
                    <a:gs pos="30000">
                      <a:schemeClr val="tx1"/>
                    </a:gs>
                  </a:gsLst>
                  <a:lin ang="5400000" scaled="0"/>
                </a:gradFill>
              </a:rPr>
              <a:t>Vir</a:t>
            </a:r>
            <a:r>
              <a:rPr lang="en-US" sz="2000" dirty="0">
                <a:gradFill>
                  <a:gsLst>
                    <a:gs pos="2917">
                      <a:schemeClr val="tx1"/>
                    </a:gs>
                    <a:gs pos="30000">
                      <a:schemeClr val="tx1"/>
                    </a:gs>
                  </a:gsLst>
                  <a:lin ang="5400000" scaled="0"/>
                </a:gradFill>
              </a:rPr>
              <a:t> </a:t>
            </a:r>
            <a:r>
              <a:rPr lang="en-US" sz="2000" dirty="0" err="1">
                <a:gradFill>
                  <a:gsLst>
                    <a:gs pos="2917">
                      <a:schemeClr val="tx1"/>
                    </a:gs>
                    <a:gs pos="30000">
                      <a:schemeClr val="tx1"/>
                    </a:gs>
                  </a:gsLst>
                  <a:lin ang="5400000" scaled="0"/>
                </a:gradFill>
              </a:rPr>
              <a:t>slike</a:t>
            </a:r>
            <a:r>
              <a:rPr lang="en-US" sz="2000" dirty="0">
                <a:gradFill>
                  <a:gsLst>
                    <a:gs pos="2917">
                      <a:schemeClr val="tx1"/>
                    </a:gs>
                    <a:gs pos="30000">
                      <a:schemeClr val="tx1"/>
                    </a:gs>
                  </a:gsLst>
                  <a:lin ang="5400000" scaled="0"/>
                </a:gradFill>
              </a:rPr>
              <a:t>: </a:t>
            </a:r>
            <a:r>
              <a:rPr lang="en-US" sz="2000" dirty="0">
                <a:hlinkClick r:id="rId3"/>
              </a:rPr>
              <a:t>In the Hands of the Demo Gods - DevOps.com</a:t>
            </a:r>
            <a:endParaRPr lang="en-SI" sz="2000" dirty="0" err="1">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4247203759"/>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75A1F-7C76-BF0A-B35C-742F38E7BD1C}"/>
              </a:ext>
            </a:extLst>
          </p:cNvPr>
          <p:cNvSpPr>
            <a:spLocks noGrp="1"/>
          </p:cNvSpPr>
          <p:nvPr>
            <p:ph type="ctrTitle"/>
          </p:nvPr>
        </p:nvSpPr>
        <p:spPr/>
        <p:txBody>
          <a:bodyPr/>
          <a:lstStyle/>
          <a:p>
            <a:r>
              <a:rPr lang="en-US" dirty="0"/>
              <a:t>Underserved Languages</a:t>
            </a:r>
            <a:endParaRPr lang="en-SI" dirty="0"/>
          </a:p>
        </p:txBody>
      </p:sp>
      <p:sp>
        <p:nvSpPr>
          <p:cNvPr id="3" name="Subtitle 2">
            <a:extLst>
              <a:ext uri="{FF2B5EF4-FFF2-40B4-BE49-F238E27FC236}">
                <a16:creationId xmlns:a16="http://schemas.microsoft.com/office/drawing/2014/main" id="{6700BE63-0CDF-9A02-B393-E804EFB1EC6A}"/>
              </a:ext>
            </a:extLst>
          </p:cNvPr>
          <p:cNvSpPr>
            <a:spLocks noGrp="1"/>
          </p:cNvSpPr>
          <p:nvPr>
            <p:ph type="subTitle" idx="1"/>
          </p:nvPr>
        </p:nvSpPr>
        <p:spPr/>
        <p:txBody>
          <a:bodyPr/>
          <a:lstStyle/>
          <a:p>
            <a:r>
              <a:rPr lang="en-US" dirty="0"/>
              <a:t>Supporting Slovenian</a:t>
            </a:r>
            <a:endParaRPr lang="en-SI" dirty="0"/>
          </a:p>
        </p:txBody>
      </p:sp>
    </p:spTree>
    <p:extLst>
      <p:ext uri="{BB962C8B-B14F-4D97-AF65-F5344CB8AC3E}">
        <p14:creationId xmlns:p14="http://schemas.microsoft.com/office/powerpoint/2010/main" val="10341407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1D6FF-BA22-45CC-8DB5-0FEC320A787A}"/>
              </a:ext>
            </a:extLst>
          </p:cNvPr>
          <p:cNvSpPr>
            <a:spLocks noGrp="1"/>
          </p:cNvSpPr>
          <p:nvPr>
            <p:ph type="title"/>
          </p:nvPr>
        </p:nvSpPr>
        <p:spPr/>
        <p:txBody>
          <a:bodyPr/>
          <a:lstStyle/>
          <a:p>
            <a:r>
              <a:rPr lang="en-US" dirty="0"/>
              <a:t>Summarized</a:t>
            </a:r>
            <a:endParaRPr lang="en-SI" dirty="0"/>
          </a:p>
        </p:txBody>
      </p:sp>
      <p:sp>
        <p:nvSpPr>
          <p:cNvPr id="3" name="Text Placeholder 2">
            <a:extLst>
              <a:ext uri="{FF2B5EF4-FFF2-40B4-BE49-F238E27FC236}">
                <a16:creationId xmlns:a16="http://schemas.microsoft.com/office/drawing/2014/main" id="{B5D4D564-2377-4D6E-876E-1981E6F2A742}"/>
              </a:ext>
            </a:extLst>
          </p:cNvPr>
          <p:cNvSpPr>
            <a:spLocks noGrp="1"/>
          </p:cNvSpPr>
          <p:nvPr>
            <p:ph type="body" sz="quarter" idx="10"/>
          </p:nvPr>
        </p:nvSpPr>
        <p:spPr>
          <a:xfrm>
            <a:off x="621607" y="1914739"/>
            <a:ext cx="11018520" cy="3028521"/>
          </a:xfrm>
        </p:spPr>
        <p:txBody>
          <a:bodyPr/>
          <a:lstStyle/>
          <a:p>
            <a:r>
              <a:rPr lang="en-US" dirty="0"/>
              <a:t>Currently, no open very large generative LLMs exist for Slovenian</a:t>
            </a:r>
          </a:p>
          <a:p>
            <a:pPr lvl="1"/>
            <a:r>
              <a:rPr lang="en-US" dirty="0"/>
              <a:t>We are working on changing that</a:t>
            </a:r>
          </a:p>
          <a:p>
            <a:pPr lvl="1"/>
            <a:r>
              <a:rPr lang="en-US" dirty="0"/>
              <a:t>Clarin.si has datasets you can use to change that yourself, using techniques shown today</a:t>
            </a:r>
          </a:p>
          <a:p>
            <a:pPr lvl="1"/>
            <a:r>
              <a:rPr lang="en-US" dirty="0"/>
              <a:t>If you have a dataset, you can use the techniques shown to create one</a:t>
            </a:r>
          </a:p>
          <a:p>
            <a:endParaRPr lang="en-US" dirty="0"/>
          </a:p>
          <a:p>
            <a:r>
              <a:rPr lang="en-US" dirty="0"/>
              <a:t>There are BERT based open models available:</a:t>
            </a:r>
          </a:p>
          <a:p>
            <a:pPr lvl="1"/>
            <a:r>
              <a:rPr lang="en-US" dirty="0"/>
              <a:t>www.slovenscina.eu</a:t>
            </a:r>
          </a:p>
        </p:txBody>
      </p:sp>
    </p:spTree>
    <p:extLst>
      <p:ext uri="{BB962C8B-B14F-4D97-AF65-F5344CB8AC3E}">
        <p14:creationId xmlns:p14="http://schemas.microsoft.com/office/powerpoint/2010/main" val="963396850"/>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75A1F-7C76-BF0A-B35C-742F38E7BD1C}"/>
              </a:ext>
            </a:extLst>
          </p:cNvPr>
          <p:cNvSpPr>
            <a:spLocks noGrp="1"/>
          </p:cNvSpPr>
          <p:nvPr>
            <p:ph type="ctrTitle"/>
          </p:nvPr>
        </p:nvSpPr>
        <p:spPr/>
        <p:txBody>
          <a:bodyPr/>
          <a:lstStyle/>
          <a:p>
            <a:r>
              <a:rPr lang="en-US" dirty="0"/>
              <a:t>Questions?</a:t>
            </a:r>
            <a:endParaRPr lang="en-SI" dirty="0"/>
          </a:p>
        </p:txBody>
      </p:sp>
      <p:sp>
        <p:nvSpPr>
          <p:cNvPr id="3" name="Subtitle 2">
            <a:extLst>
              <a:ext uri="{FF2B5EF4-FFF2-40B4-BE49-F238E27FC236}">
                <a16:creationId xmlns:a16="http://schemas.microsoft.com/office/drawing/2014/main" id="{6700BE63-0CDF-9A02-B393-E804EFB1EC6A}"/>
              </a:ext>
            </a:extLst>
          </p:cNvPr>
          <p:cNvSpPr>
            <a:spLocks noGrp="1"/>
          </p:cNvSpPr>
          <p:nvPr>
            <p:ph type="subTitle" idx="1"/>
          </p:nvPr>
        </p:nvSpPr>
        <p:spPr/>
        <p:txBody>
          <a:bodyPr/>
          <a:lstStyle/>
          <a:p>
            <a:r>
              <a:rPr lang="en-US" dirty="0"/>
              <a:t>github.com/</a:t>
            </a:r>
            <a:r>
              <a:rPr lang="en-US" dirty="0" err="1"/>
              <a:t>klokedm</a:t>
            </a:r>
            <a:endParaRPr lang="en-US" dirty="0"/>
          </a:p>
          <a:p>
            <a:r>
              <a:rPr lang="en-US" dirty="0"/>
              <a:t>github.com/</a:t>
            </a:r>
            <a:r>
              <a:rPr lang="en-US" dirty="0" err="1"/>
              <a:t>klokedm</a:t>
            </a:r>
            <a:r>
              <a:rPr lang="en-US"/>
              <a:t>/ntk23_llm</a:t>
            </a:r>
            <a:endParaRPr lang="en-SI" dirty="0"/>
          </a:p>
        </p:txBody>
      </p:sp>
    </p:spTree>
    <p:extLst>
      <p:ext uri="{BB962C8B-B14F-4D97-AF65-F5344CB8AC3E}">
        <p14:creationId xmlns:p14="http://schemas.microsoft.com/office/powerpoint/2010/main" val="34806641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Custom 3">
      <a:dk1>
        <a:sysClr val="windowText" lastClr="000000"/>
      </a:dk1>
      <a:lt1>
        <a:sysClr val="window" lastClr="FFFFFF"/>
      </a:lt1>
      <a:dk2>
        <a:srgbClr val="335B74"/>
      </a:dk2>
      <a:lt2>
        <a:srgbClr val="DFE3E5"/>
      </a:lt2>
      <a:accent1>
        <a:srgbClr val="D24726"/>
      </a:accent1>
      <a:accent2>
        <a:srgbClr val="D24726"/>
      </a:accent2>
      <a:accent3>
        <a:srgbClr val="D24726"/>
      </a:accent3>
      <a:accent4>
        <a:srgbClr val="D24726"/>
      </a:accent4>
      <a:accent5>
        <a:srgbClr val="D24726"/>
      </a:accent5>
      <a:accent6>
        <a:srgbClr val="D24726"/>
      </a:accent6>
      <a:hlink>
        <a:srgbClr val="D24726"/>
      </a:hlink>
      <a:folHlink>
        <a:srgbClr val="D24726"/>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Custom Design">
  <a:themeElements>
    <a:clrScheme name="Custom 5">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C00000"/>
      </a:hlink>
      <a:folHlink>
        <a:srgbClr val="C000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Project Documentation" ma:contentTypeID="0x010100B46CCFB57EA35F40B48A07CB1D85F7F502030100C5213FEDD6B5BD4F8A682F325A059016" ma:contentTypeVersion="3" ma:contentTypeDescription="Internal Support documentation for different projects" ma:contentTypeScope="" ma:versionID="214609eef6e85f09110bed14299f8133">
  <xsd:schema xmlns:xsd="http://www.w3.org/2001/XMLSchema" xmlns:xs="http://www.w3.org/2001/XMLSchema" xmlns:p="http://schemas.microsoft.com/office/2006/metadata/properties" xmlns:ns1="acbc7e44-eea9-485f-9722-2e8dcf3f4a83" targetNamespace="http://schemas.microsoft.com/office/2006/metadata/properties" ma:root="true" ma:fieldsID="55f87be90295fef95efbf07824253e29" ns1:_="">
    <xsd:import namespace="acbc7e44-eea9-485f-9722-2e8dcf3f4a83"/>
    <xsd:element name="properties">
      <xsd:complexType>
        <xsd:sequence>
          <xsd:element name="documentManagement">
            <xsd:complexType>
              <xsd:all>
                <xsd:element ref="ns1:DocumentNumber" minOccurs="0"/>
                <xsd:element ref="ns1:SecurityLevel" minOccurs="0"/>
                <xsd:element ref="ns1:TargetSecurity" minOccurs="0"/>
                <xsd:element ref="ns1:Project" minOccurs="0"/>
                <xsd:element ref="ns1:Approve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bc7e44-eea9-485f-9722-2e8dcf3f4a83" elementFormDefault="qualified">
    <xsd:import namespace="http://schemas.microsoft.com/office/2006/documentManagement/types"/>
    <xsd:import namespace="http://schemas.microsoft.com/office/infopath/2007/PartnerControls"/>
    <xsd:element name="DocumentNumber" ma:index="0" nillable="true" ma:displayName="Document Number" ma:internalName="DocumentNumber">
      <xsd:simpleType>
        <xsd:restriction base="dms:Text">
          <xsd:maxLength value="255"/>
        </xsd:restriction>
      </xsd:simpleType>
    </xsd:element>
    <xsd:element name="SecurityLevel" ma:index="3" nillable="true" ma:displayName="Security Level" ma:format="Dropdown" ma:internalName="SecurityLevel">
      <xsd:simpleType>
        <xsd:restriction base="dms:Choice">
          <xsd:enumeration value="Internal"/>
          <xsd:enumeration value="Secret"/>
          <xsd:enumeration value="Top Secret"/>
          <xsd:enumeration value="Interno"/>
          <xsd:enumeration value="Zaupno"/>
          <xsd:enumeration value="Strogo Zaupno"/>
        </xsd:restriction>
      </xsd:simpleType>
    </xsd:element>
    <xsd:element name="TargetSecurity" ma:index="4" nillable="true" ma:displayName="Target Security" ma:format="Dropdown" ma:internalName="TargetSecurity">
      <xsd:simpleType>
        <xsd:restriction base="dms:Choice">
          <xsd:enumeration value="Employee Only"/>
          <xsd:enumeration value="Management Only"/>
        </xsd:restriction>
      </xsd:simpleType>
    </xsd:element>
    <xsd:element name="Project" ma:index="11" nillable="true" ma:displayName="Project" ma:list="{df6a49d9-0ac8-4f44-abb8-8d77fa039fd9}" ma:internalName="Project" ma:showField="Title" ma:web="acbc7e44-eea9-485f-9722-2e8dcf3f4a83">
      <xsd:simpleType>
        <xsd:restriction base="dms:Lookup"/>
      </xsd:simpleType>
    </xsd:element>
    <xsd:element name="Approver" ma:index="12" nillable="true" ma:displayName="Approver" ma:list="UserInfo" ma:SharePointGroup="0" ma:internalName="Approver"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0" ma:displayName="Content Type"/>
        <xsd:element ref="dc:title" minOccurs="0" maxOccurs="1" ma:index="2"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ecurityLevel xmlns="acbc7e44-eea9-485f-9722-2e8dcf3f4a83" xsi:nil="true"/>
    <Approver xmlns="acbc7e44-eea9-485f-9722-2e8dcf3f4a83">
      <UserInfo>
        <DisplayName/>
        <AccountId xsi:nil="true"/>
        <AccountType/>
      </UserInfo>
    </Approver>
    <DocumentNumber xmlns="acbc7e44-eea9-485f-9722-2e8dcf3f4a83" xsi:nil="true"/>
    <Project xmlns="acbc7e44-eea9-485f-9722-2e8dcf3f4a83" xsi:nil="true"/>
    <TargetSecurity xmlns="acbc7e44-eea9-485f-9722-2e8dcf3f4a8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B2BA877-4C98-4344-9830-B145A03E5D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bc7e44-eea9-485f-9722-2e8dcf3f4a8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AF18FCA-6CDF-438A-A3F4-85358AEB8810}">
  <ds:schemaRefs>
    <ds:schemaRef ds:uri="http://purl.org/dc/elements/1.1/"/>
    <ds:schemaRef ds:uri="http://schemas.microsoft.com/office/2006/documentManagement/types"/>
    <ds:schemaRef ds:uri="http://purl.org/dc/terms/"/>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 ds:uri="acbc7e44-eea9-485f-9722-2e8dcf3f4a83"/>
    <ds:schemaRef ds:uri="http://purl.org/dc/dcmitype/"/>
  </ds:schemaRefs>
</ds:datastoreItem>
</file>

<file path=customXml/itemProps3.xml><?xml version="1.0" encoding="utf-8"?>
<ds:datastoreItem xmlns:ds="http://schemas.openxmlformats.org/officeDocument/2006/customXml" ds:itemID="{2A7A8417-1454-4C9B-B864-4D14A21AF16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8626</TotalTime>
  <Words>2453</Words>
  <Application>Microsoft Office PowerPoint</Application>
  <PresentationFormat>Widescreen</PresentationFormat>
  <Paragraphs>220</Paragraphs>
  <Slides>33</Slides>
  <Notes>2</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33</vt:i4>
      </vt:variant>
    </vt:vector>
  </HeadingPairs>
  <TitlesOfParts>
    <vt:vector size="46" baseType="lpstr">
      <vt:lpstr>Arial</vt:lpstr>
      <vt:lpstr>Calibri</vt:lpstr>
      <vt:lpstr>Calibri Light</vt:lpstr>
      <vt:lpstr>Segoe UI</vt:lpstr>
      <vt:lpstr>Segoe UI Light</vt:lpstr>
      <vt:lpstr>Segoe UI Semibold</vt:lpstr>
      <vt:lpstr>Söhne</vt:lpstr>
      <vt:lpstr>Tw Cen MT</vt:lpstr>
      <vt:lpstr>Tw Cen MT Condensed</vt:lpstr>
      <vt:lpstr>Wingdings</vt:lpstr>
      <vt:lpstr>Wingdings 3</vt:lpstr>
      <vt:lpstr>Integral</vt:lpstr>
      <vt:lpstr>Custom Design</vt:lpstr>
      <vt:lpstr>PowerPoint Presentation</vt:lpstr>
      <vt:lpstr>PowerPoint Presentation</vt:lpstr>
      <vt:lpstr>Content</vt:lpstr>
      <vt:lpstr>The Fundametnals</vt:lpstr>
      <vt:lpstr>AI Model Types by learning mechanism</vt:lpstr>
      <vt:lpstr>AI Model Types by learning mechanism</vt:lpstr>
      <vt:lpstr>Recurring Themes</vt:lpstr>
      <vt:lpstr>How to use Models?</vt:lpstr>
      <vt:lpstr>What is so hard about language?</vt:lpstr>
      <vt:lpstr>Turing Test</vt:lpstr>
      <vt:lpstr>Major milestones</vt:lpstr>
      <vt:lpstr>Shallow Dive</vt:lpstr>
      <vt:lpstr>Artificial Neural Networks</vt:lpstr>
      <vt:lpstr>Transformers I</vt:lpstr>
      <vt:lpstr>Transformers II</vt:lpstr>
      <vt:lpstr>Transformers III</vt:lpstr>
      <vt:lpstr>Generative Models</vt:lpstr>
      <vt:lpstr>Anatomy of a Typical LLM</vt:lpstr>
      <vt:lpstr>What is out there?</vt:lpstr>
      <vt:lpstr>Open-source Models</vt:lpstr>
      <vt:lpstr>How do I?</vt:lpstr>
      <vt:lpstr>So, How do I?</vt:lpstr>
      <vt:lpstr>Hardware</vt:lpstr>
      <vt:lpstr>LORA</vt:lpstr>
      <vt:lpstr>Quantization</vt:lpstr>
      <vt:lpstr>Quantization + LORA = QLORA</vt:lpstr>
      <vt:lpstr>How to use Models?</vt:lpstr>
      <vt:lpstr>Use Existing model</vt:lpstr>
      <vt:lpstr>Training &amp; Fine-tuninG</vt:lpstr>
      <vt:lpstr>DEMO</vt:lpstr>
      <vt:lpstr>Underserved Languages</vt:lpstr>
      <vt:lpstr>Summarized</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Nov spletni urejevalnik: virtualne razstave in vodniki</dc:title>
  <dc:creator>Nina Zagoranski</dc:creator>
  <cp:lastModifiedBy>Marko Kokol</cp:lastModifiedBy>
  <cp:revision>95</cp:revision>
  <dcterms:created xsi:type="dcterms:W3CDTF">1601-01-01T00:00:00Z</dcterms:created>
  <dcterms:modified xsi:type="dcterms:W3CDTF">2023-09-27T19:49:27Z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0x010100B46CCFB57EA35F40B48A07CB1D85F7F502030100C5213FEDD6B5BD4F8A682F325A059016</vt:lpwstr>
  </property>
  <property fmtid="{D5CDD505-2E9C-101B-9397-08002B2CF9AE}" pid="3" name="Update Address">
    <vt:bool>true</vt:bool>
  </property>
  <property fmtid="{D5CDD505-2E9C-101B-9397-08002B2CF9AE}" pid="4" name="SharedWithUsers">
    <vt:lpwstr>19;#Marko Kokol</vt:lpwstr>
  </property>
</Properties>
</file>