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42"/>
  </p:notesMasterIdLst>
  <p:handoutMasterIdLst>
    <p:handoutMasterId r:id="rId43"/>
  </p:handoutMasterIdLst>
  <p:sldIdLst>
    <p:sldId id="1555" r:id="rId5"/>
    <p:sldId id="1583" r:id="rId6"/>
    <p:sldId id="1524" r:id="rId7"/>
    <p:sldId id="1584" r:id="rId8"/>
    <p:sldId id="1529" r:id="rId9"/>
    <p:sldId id="1617" r:id="rId10"/>
    <p:sldId id="1601" r:id="rId11"/>
    <p:sldId id="1585" r:id="rId12"/>
    <p:sldId id="1586" r:id="rId13"/>
    <p:sldId id="1588" r:id="rId14"/>
    <p:sldId id="1600" r:id="rId15"/>
    <p:sldId id="1587" r:id="rId16"/>
    <p:sldId id="1593" r:id="rId17"/>
    <p:sldId id="1594" r:id="rId18"/>
    <p:sldId id="1595" r:id="rId19"/>
    <p:sldId id="1591" r:id="rId20"/>
    <p:sldId id="1597" r:id="rId21"/>
    <p:sldId id="1615" r:id="rId22"/>
    <p:sldId id="1608" r:id="rId23"/>
    <p:sldId id="1613" r:id="rId24"/>
    <p:sldId id="1614" r:id="rId25"/>
    <p:sldId id="1618" r:id="rId26"/>
    <p:sldId id="1620" r:id="rId27"/>
    <p:sldId id="1619" r:id="rId28"/>
    <p:sldId id="1621" r:id="rId29"/>
    <p:sldId id="1622" r:id="rId30"/>
    <p:sldId id="1616" r:id="rId31"/>
    <p:sldId id="1626" r:id="rId32"/>
    <p:sldId id="1609" r:id="rId33"/>
    <p:sldId id="1623" r:id="rId34"/>
    <p:sldId id="1610" r:id="rId35"/>
    <p:sldId id="1624" r:id="rId36"/>
    <p:sldId id="1625" r:id="rId37"/>
    <p:sldId id="1612" r:id="rId38"/>
    <p:sldId id="1611" r:id="rId39"/>
    <p:sldId id="1598" r:id="rId40"/>
    <p:sldId id="1607" r:id="rId41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/>
        </p14:section>
        <p14:section name="NT Posel" id="{E5F0C148-FA8E-490A-9216-4B388E11F81F}">
          <p14:sldIdLst>
            <p14:sldId id="1555"/>
            <p14:sldId id="1583"/>
            <p14:sldId id="1524"/>
            <p14:sldId id="1584"/>
            <p14:sldId id="1529"/>
            <p14:sldId id="1617"/>
            <p14:sldId id="1601"/>
            <p14:sldId id="1585"/>
            <p14:sldId id="1586"/>
            <p14:sldId id="1588"/>
            <p14:sldId id="1600"/>
            <p14:sldId id="1587"/>
            <p14:sldId id="1593"/>
            <p14:sldId id="1594"/>
            <p14:sldId id="1595"/>
            <p14:sldId id="1591"/>
            <p14:sldId id="1597"/>
            <p14:sldId id="1615"/>
            <p14:sldId id="1608"/>
            <p14:sldId id="1613"/>
            <p14:sldId id="1614"/>
            <p14:sldId id="1618"/>
            <p14:sldId id="1620"/>
            <p14:sldId id="1619"/>
            <p14:sldId id="1621"/>
            <p14:sldId id="1622"/>
            <p14:sldId id="1616"/>
            <p14:sldId id="1626"/>
            <p14:sldId id="1609"/>
            <p14:sldId id="1623"/>
            <p14:sldId id="1610"/>
            <p14:sldId id="1624"/>
            <p14:sldId id="1625"/>
            <p14:sldId id="1612"/>
            <p14:sldId id="1611"/>
            <p14:sldId id="1598"/>
            <p14:sldId id="1607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/>
  </p:cmAuthor>
  <p:cmAuthor id="3" name="Mary Feil-Jacobs" initials="MF" lastIdx="22" clrIdx="3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3277" autoAdjust="0"/>
  </p:normalViewPr>
  <p:slideViewPr>
    <p:cSldViewPr>
      <p:cViewPr>
        <p:scale>
          <a:sx n="100" d="100"/>
          <a:sy n="100" d="100"/>
        </p:scale>
        <p:origin x="-858" y="54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4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89" d="100"/>
          <a:sy n="89" d="100"/>
        </p:scale>
        <p:origin x="-3798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56398B-6992-420C-A302-55F29E316210}" type="doc">
      <dgm:prSet loTypeId="urn:microsoft.com/office/officeart/2005/8/layout/radial6" loCatId="cycle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98EA03DC-2971-4B12-9702-4498A80BCC7A}">
      <dgm:prSet phldrT="[Text]"/>
      <dgm:spPr/>
      <dgm:t>
        <a:bodyPr/>
        <a:lstStyle/>
        <a:p>
          <a:r>
            <a:rPr lang="sl-SI" dirty="0" smtClean="0"/>
            <a:t>Quality Management</a:t>
          </a:r>
          <a:endParaRPr lang="en-US" dirty="0"/>
        </a:p>
      </dgm:t>
    </dgm:pt>
    <dgm:pt modelId="{FB1FF7C1-492E-4798-AA43-EFE6237F6253}" type="parTrans" cxnId="{905793C5-1832-43BD-82C0-9D521C0E02EA}">
      <dgm:prSet/>
      <dgm:spPr/>
      <dgm:t>
        <a:bodyPr/>
        <a:lstStyle/>
        <a:p>
          <a:endParaRPr lang="en-US"/>
        </a:p>
      </dgm:t>
    </dgm:pt>
    <dgm:pt modelId="{1DEE453C-A9DD-4892-A64F-A40095A447B3}" type="sibTrans" cxnId="{905793C5-1832-43BD-82C0-9D521C0E02EA}">
      <dgm:prSet/>
      <dgm:spPr/>
      <dgm:t>
        <a:bodyPr/>
        <a:lstStyle/>
        <a:p>
          <a:endParaRPr lang="en-US"/>
        </a:p>
      </dgm:t>
    </dgm:pt>
    <dgm:pt modelId="{1486D199-05EE-4B94-9916-F402D93B2F79}">
      <dgm:prSet phldrT="[Text]"/>
      <dgm:spPr/>
      <dgm:t>
        <a:bodyPr/>
        <a:lstStyle/>
        <a:p>
          <a:r>
            <a:rPr lang="sl-SI" b="1" dirty="0" smtClean="0">
              <a:solidFill>
                <a:schemeClr val="tx1"/>
              </a:solidFill>
            </a:rPr>
            <a:t>Planning</a:t>
          </a:r>
          <a:endParaRPr lang="en-US" b="1" dirty="0">
            <a:solidFill>
              <a:schemeClr val="tx1"/>
            </a:solidFill>
          </a:endParaRPr>
        </a:p>
      </dgm:t>
    </dgm:pt>
    <dgm:pt modelId="{AF80816B-C0BA-4A36-A33C-806684315B16}" type="parTrans" cxnId="{B4938332-F619-456E-8001-1766E4A5E7AD}">
      <dgm:prSet/>
      <dgm:spPr/>
      <dgm:t>
        <a:bodyPr/>
        <a:lstStyle/>
        <a:p>
          <a:endParaRPr lang="en-US"/>
        </a:p>
      </dgm:t>
    </dgm:pt>
    <dgm:pt modelId="{6B9EAFE3-05EB-4FC2-B00F-5D1E0EF60692}" type="sibTrans" cxnId="{B4938332-F619-456E-8001-1766E4A5E7AD}">
      <dgm:prSet/>
      <dgm:spPr/>
      <dgm:t>
        <a:bodyPr/>
        <a:lstStyle/>
        <a:p>
          <a:endParaRPr lang="en-US"/>
        </a:p>
      </dgm:t>
    </dgm:pt>
    <dgm:pt modelId="{912B3A76-5211-4EA3-AAE8-6CEACBF93289}">
      <dgm:prSet phldrT="[Text]"/>
      <dgm:spPr/>
      <dgm:t>
        <a:bodyPr/>
        <a:lstStyle/>
        <a:p>
          <a:r>
            <a:rPr lang="sl-SI" b="1" dirty="0" smtClean="0">
              <a:solidFill>
                <a:schemeClr val="tx1"/>
              </a:solidFill>
            </a:rPr>
            <a:t>Assurance</a:t>
          </a:r>
          <a:endParaRPr lang="en-US" b="1" dirty="0">
            <a:solidFill>
              <a:schemeClr val="tx1"/>
            </a:solidFill>
          </a:endParaRPr>
        </a:p>
      </dgm:t>
    </dgm:pt>
    <dgm:pt modelId="{85E473BB-0563-410D-9919-5DD8D9C4414B}" type="parTrans" cxnId="{43A8DC8D-DB80-4699-84F6-3CB409D4013A}">
      <dgm:prSet/>
      <dgm:spPr/>
      <dgm:t>
        <a:bodyPr/>
        <a:lstStyle/>
        <a:p>
          <a:endParaRPr lang="en-US"/>
        </a:p>
      </dgm:t>
    </dgm:pt>
    <dgm:pt modelId="{18EAA79D-A976-40D9-8088-8C533C734F33}" type="sibTrans" cxnId="{43A8DC8D-DB80-4699-84F6-3CB409D4013A}">
      <dgm:prSet/>
      <dgm:spPr/>
      <dgm:t>
        <a:bodyPr/>
        <a:lstStyle/>
        <a:p>
          <a:endParaRPr lang="en-US"/>
        </a:p>
      </dgm:t>
    </dgm:pt>
    <dgm:pt modelId="{128B3AA1-3E45-49CA-8D44-3EFDCE1B59C0}">
      <dgm:prSet phldrT="[Text]"/>
      <dgm:spPr/>
      <dgm:t>
        <a:bodyPr/>
        <a:lstStyle/>
        <a:p>
          <a:r>
            <a:rPr lang="sl-SI" b="1" dirty="0" smtClean="0">
              <a:solidFill>
                <a:schemeClr val="tx1"/>
              </a:solidFill>
            </a:rPr>
            <a:t>Control</a:t>
          </a:r>
          <a:endParaRPr lang="en-US" b="1" dirty="0">
            <a:solidFill>
              <a:schemeClr val="tx1"/>
            </a:solidFill>
          </a:endParaRPr>
        </a:p>
      </dgm:t>
    </dgm:pt>
    <dgm:pt modelId="{EFEBF82D-59B3-4769-A217-FBD2B61135CE}" type="parTrans" cxnId="{BB23B733-2E92-4FE8-93DC-70884A381AAC}">
      <dgm:prSet/>
      <dgm:spPr/>
      <dgm:t>
        <a:bodyPr/>
        <a:lstStyle/>
        <a:p>
          <a:endParaRPr lang="en-US"/>
        </a:p>
      </dgm:t>
    </dgm:pt>
    <dgm:pt modelId="{C946808E-5135-4E3B-93B8-9D1AE27ACBAD}" type="sibTrans" cxnId="{BB23B733-2E92-4FE8-93DC-70884A381AAC}">
      <dgm:prSet/>
      <dgm:spPr/>
      <dgm:t>
        <a:bodyPr/>
        <a:lstStyle/>
        <a:p>
          <a:endParaRPr lang="en-US"/>
        </a:p>
      </dgm:t>
    </dgm:pt>
    <dgm:pt modelId="{88A0C7B4-BD8A-4CBC-9D09-AB58BD6BA841}">
      <dgm:prSet phldrT="[Text]"/>
      <dgm:spPr/>
      <dgm:t>
        <a:bodyPr/>
        <a:lstStyle/>
        <a:p>
          <a:r>
            <a:rPr lang="sl-SI" b="1" dirty="0" smtClean="0">
              <a:solidFill>
                <a:schemeClr val="tx1"/>
              </a:solidFill>
            </a:rPr>
            <a:t>Improvement</a:t>
          </a:r>
          <a:endParaRPr lang="en-US" b="1" dirty="0">
            <a:solidFill>
              <a:schemeClr val="tx1"/>
            </a:solidFill>
          </a:endParaRPr>
        </a:p>
      </dgm:t>
    </dgm:pt>
    <dgm:pt modelId="{C472F99B-17A3-4D68-8B98-CBBBC414D551}" type="parTrans" cxnId="{41DCFB6C-18AA-40C6-A07D-99A65BAA2BA1}">
      <dgm:prSet/>
      <dgm:spPr/>
      <dgm:t>
        <a:bodyPr/>
        <a:lstStyle/>
        <a:p>
          <a:endParaRPr lang="en-US"/>
        </a:p>
      </dgm:t>
    </dgm:pt>
    <dgm:pt modelId="{6982A2DF-283F-48C0-8FD0-A4874A26FC8F}" type="sibTrans" cxnId="{41DCFB6C-18AA-40C6-A07D-99A65BAA2BA1}">
      <dgm:prSet/>
      <dgm:spPr/>
      <dgm:t>
        <a:bodyPr/>
        <a:lstStyle/>
        <a:p>
          <a:endParaRPr lang="en-US"/>
        </a:p>
      </dgm:t>
    </dgm:pt>
    <dgm:pt modelId="{7AD37E1F-8B5B-41DC-9B77-5674AE1EBB0F}" type="pres">
      <dgm:prSet presAssocID="{DE56398B-6992-420C-A302-55F29E31621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D94867-90BF-49E2-AFFB-0DA247DE60C7}" type="pres">
      <dgm:prSet presAssocID="{98EA03DC-2971-4B12-9702-4498A80BCC7A}" presName="centerShape" presStyleLbl="node0" presStyleIdx="0" presStyleCnt="1"/>
      <dgm:spPr/>
      <dgm:t>
        <a:bodyPr/>
        <a:lstStyle/>
        <a:p>
          <a:endParaRPr lang="en-US"/>
        </a:p>
      </dgm:t>
    </dgm:pt>
    <dgm:pt modelId="{CD18C05D-33F4-4004-A8EF-47F108A33A8F}" type="pres">
      <dgm:prSet presAssocID="{1486D199-05EE-4B94-9916-F402D93B2F7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E585C-E488-4FAA-A873-9356B96A8662}" type="pres">
      <dgm:prSet presAssocID="{1486D199-05EE-4B94-9916-F402D93B2F79}" presName="dummy" presStyleCnt="0"/>
      <dgm:spPr/>
    </dgm:pt>
    <dgm:pt modelId="{E1317423-745D-4661-BFE6-225E5E68BC6F}" type="pres">
      <dgm:prSet presAssocID="{6B9EAFE3-05EB-4FC2-B00F-5D1E0EF60692}" presName="sibTrans" presStyleLbl="sibTrans2D1" presStyleIdx="0" presStyleCnt="4"/>
      <dgm:spPr/>
      <dgm:t>
        <a:bodyPr/>
        <a:lstStyle/>
        <a:p>
          <a:endParaRPr lang="en-US"/>
        </a:p>
      </dgm:t>
    </dgm:pt>
    <dgm:pt modelId="{434C3A78-84FD-4594-9C62-4AFAF8C25FB5}" type="pres">
      <dgm:prSet presAssocID="{912B3A76-5211-4EA3-AAE8-6CEACBF9328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F712FF-E923-40ED-B696-6F4BEA49A6CC}" type="pres">
      <dgm:prSet presAssocID="{912B3A76-5211-4EA3-AAE8-6CEACBF93289}" presName="dummy" presStyleCnt="0"/>
      <dgm:spPr/>
    </dgm:pt>
    <dgm:pt modelId="{E9BA40CF-E339-4DB1-BCF9-97971B633CE6}" type="pres">
      <dgm:prSet presAssocID="{18EAA79D-A976-40D9-8088-8C533C734F33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FE35BBC-F499-46AC-B060-7BE137A5178D}" type="pres">
      <dgm:prSet presAssocID="{128B3AA1-3E45-49CA-8D44-3EFDCE1B59C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61AF0B-7112-4BB7-B592-464177B90A6D}" type="pres">
      <dgm:prSet presAssocID="{128B3AA1-3E45-49CA-8D44-3EFDCE1B59C0}" presName="dummy" presStyleCnt="0"/>
      <dgm:spPr/>
    </dgm:pt>
    <dgm:pt modelId="{B3EF8594-E716-430A-9741-FC2FE383B067}" type="pres">
      <dgm:prSet presAssocID="{C946808E-5135-4E3B-93B8-9D1AE27ACBAD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B8B82AA-622F-4003-8188-C7D6592BA5D8}" type="pres">
      <dgm:prSet presAssocID="{88A0C7B4-BD8A-4CBC-9D09-AB58BD6BA841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E5C494-4712-4648-8E0A-268FC65EA646}" type="pres">
      <dgm:prSet presAssocID="{88A0C7B4-BD8A-4CBC-9D09-AB58BD6BA841}" presName="dummy" presStyleCnt="0"/>
      <dgm:spPr/>
    </dgm:pt>
    <dgm:pt modelId="{57F2575D-DB24-4DAC-952D-0F577A506D5A}" type="pres">
      <dgm:prSet presAssocID="{6982A2DF-283F-48C0-8FD0-A4874A26FC8F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3F7785D1-11C3-4298-84D9-0584110E1F36}" type="presOf" srcId="{98EA03DC-2971-4B12-9702-4498A80BCC7A}" destId="{07D94867-90BF-49E2-AFFB-0DA247DE60C7}" srcOrd="0" destOrd="0" presId="urn:microsoft.com/office/officeart/2005/8/layout/radial6"/>
    <dgm:cxn modelId="{3EE161DD-88FD-41B7-8F17-592791A86EDF}" type="presOf" srcId="{C946808E-5135-4E3B-93B8-9D1AE27ACBAD}" destId="{B3EF8594-E716-430A-9741-FC2FE383B067}" srcOrd="0" destOrd="0" presId="urn:microsoft.com/office/officeart/2005/8/layout/radial6"/>
    <dgm:cxn modelId="{9243AFB1-17DD-4027-A69B-D1CB4BB3888B}" type="presOf" srcId="{6B9EAFE3-05EB-4FC2-B00F-5D1E0EF60692}" destId="{E1317423-745D-4661-BFE6-225E5E68BC6F}" srcOrd="0" destOrd="0" presId="urn:microsoft.com/office/officeart/2005/8/layout/radial6"/>
    <dgm:cxn modelId="{905793C5-1832-43BD-82C0-9D521C0E02EA}" srcId="{DE56398B-6992-420C-A302-55F29E316210}" destId="{98EA03DC-2971-4B12-9702-4498A80BCC7A}" srcOrd="0" destOrd="0" parTransId="{FB1FF7C1-492E-4798-AA43-EFE6237F6253}" sibTransId="{1DEE453C-A9DD-4892-A64F-A40095A447B3}"/>
    <dgm:cxn modelId="{BB23B733-2E92-4FE8-93DC-70884A381AAC}" srcId="{98EA03DC-2971-4B12-9702-4498A80BCC7A}" destId="{128B3AA1-3E45-49CA-8D44-3EFDCE1B59C0}" srcOrd="2" destOrd="0" parTransId="{EFEBF82D-59B3-4769-A217-FBD2B61135CE}" sibTransId="{C946808E-5135-4E3B-93B8-9D1AE27ACBAD}"/>
    <dgm:cxn modelId="{0B1AC804-21AA-4ADC-A29F-9D6DFF7D1D6A}" type="presOf" srcId="{DE56398B-6992-420C-A302-55F29E316210}" destId="{7AD37E1F-8B5B-41DC-9B77-5674AE1EBB0F}" srcOrd="0" destOrd="0" presId="urn:microsoft.com/office/officeart/2005/8/layout/radial6"/>
    <dgm:cxn modelId="{41DCFB6C-18AA-40C6-A07D-99A65BAA2BA1}" srcId="{98EA03DC-2971-4B12-9702-4498A80BCC7A}" destId="{88A0C7B4-BD8A-4CBC-9D09-AB58BD6BA841}" srcOrd="3" destOrd="0" parTransId="{C472F99B-17A3-4D68-8B98-CBBBC414D551}" sibTransId="{6982A2DF-283F-48C0-8FD0-A4874A26FC8F}"/>
    <dgm:cxn modelId="{43A8DC8D-DB80-4699-84F6-3CB409D4013A}" srcId="{98EA03DC-2971-4B12-9702-4498A80BCC7A}" destId="{912B3A76-5211-4EA3-AAE8-6CEACBF93289}" srcOrd="1" destOrd="0" parTransId="{85E473BB-0563-410D-9919-5DD8D9C4414B}" sibTransId="{18EAA79D-A976-40D9-8088-8C533C734F33}"/>
    <dgm:cxn modelId="{B4938332-F619-456E-8001-1766E4A5E7AD}" srcId="{98EA03DC-2971-4B12-9702-4498A80BCC7A}" destId="{1486D199-05EE-4B94-9916-F402D93B2F79}" srcOrd="0" destOrd="0" parTransId="{AF80816B-C0BA-4A36-A33C-806684315B16}" sibTransId="{6B9EAFE3-05EB-4FC2-B00F-5D1E0EF60692}"/>
    <dgm:cxn modelId="{1677A0FC-692A-4129-A83C-B288163BDB42}" type="presOf" srcId="{88A0C7B4-BD8A-4CBC-9D09-AB58BD6BA841}" destId="{FB8B82AA-622F-4003-8188-C7D6592BA5D8}" srcOrd="0" destOrd="0" presId="urn:microsoft.com/office/officeart/2005/8/layout/radial6"/>
    <dgm:cxn modelId="{5280A847-783E-4562-A137-C81FD938E830}" type="presOf" srcId="{912B3A76-5211-4EA3-AAE8-6CEACBF93289}" destId="{434C3A78-84FD-4594-9C62-4AFAF8C25FB5}" srcOrd="0" destOrd="0" presId="urn:microsoft.com/office/officeart/2005/8/layout/radial6"/>
    <dgm:cxn modelId="{4F510B0B-5AD3-4BB9-A7CF-EBFBA7707E9A}" type="presOf" srcId="{1486D199-05EE-4B94-9916-F402D93B2F79}" destId="{CD18C05D-33F4-4004-A8EF-47F108A33A8F}" srcOrd="0" destOrd="0" presId="urn:microsoft.com/office/officeart/2005/8/layout/radial6"/>
    <dgm:cxn modelId="{2DFDA538-67BA-4CE3-AF36-A29C259E6F04}" type="presOf" srcId="{18EAA79D-A976-40D9-8088-8C533C734F33}" destId="{E9BA40CF-E339-4DB1-BCF9-97971B633CE6}" srcOrd="0" destOrd="0" presId="urn:microsoft.com/office/officeart/2005/8/layout/radial6"/>
    <dgm:cxn modelId="{9190EAE3-8B18-4B9E-B107-019F2117632A}" type="presOf" srcId="{6982A2DF-283F-48C0-8FD0-A4874A26FC8F}" destId="{57F2575D-DB24-4DAC-952D-0F577A506D5A}" srcOrd="0" destOrd="0" presId="urn:microsoft.com/office/officeart/2005/8/layout/radial6"/>
    <dgm:cxn modelId="{057B953B-1747-46A4-8980-544E672B164B}" type="presOf" srcId="{128B3AA1-3E45-49CA-8D44-3EFDCE1B59C0}" destId="{BFE35BBC-F499-46AC-B060-7BE137A5178D}" srcOrd="0" destOrd="0" presId="urn:microsoft.com/office/officeart/2005/8/layout/radial6"/>
    <dgm:cxn modelId="{90FB5A0F-3D0C-43D3-B2C9-34D6AF800F9A}" type="presParOf" srcId="{7AD37E1F-8B5B-41DC-9B77-5674AE1EBB0F}" destId="{07D94867-90BF-49E2-AFFB-0DA247DE60C7}" srcOrd="0" destOrd="0" presId="urn:microsoft.com/office/officeart/2005/8/layout/radial6"/>
    <dgm:cxn modelId="{A3D55898-B1DB-44DC-BC24-3BBF1CBE7564}" type="presParOf" srcId="{7AD37E1F-8B5B-41DC-9B77-5674AE1EBB0F}" destId="{CD18C05D-33F4-4004-A8EF-47F108A33A8F}" srcOrd="1" destOrd="0" presId="urn:microsoft.com/office/officeart/2005/8/layout/radial6"/>
    <dgm:cxn modelId="{F85FDF47-8EED-486E-98E0-B472B7BE33AF}" type="presParOf" srcId="{7AD37E1F-8B5B-41DC-9B77-5674AE1EBB0F}" destId="{449E585C-E488-4FAA-A873-9356B96A8662}" srcOrd="2" destOrd="0" presId="urn:microsoft.com/office/officeart/2005/8/layout/radial6"/>
    <dgm:cxn modelId="{C024422F-E72B-4875-B900-31C759D644DD}" type="presParOf" srcId="{7AD37E1F-8B5B-41DC-9B77-5674AE1EBB0F}" destId="{E1317423-745D-4661-BFE6-225E5E68BC6F}" srcOrd="3" destOrd="0" presId="urn:microsoft.com/office/officeart/2005/8/layout/radial6"/>
    <dgm:cxn modelId="{1EE6D0EB-A6C6-4649-82FD-01B055217B59}" type="presParOf" srcId="{7AD37E1F-8B5B-41DC-9B77-5674AE1EBB0F}" destId="{434C3A78-84FD-4594-9C62-4AFAF8C25FB5}" srcOrd="4" destOrd="0" presId="urn:microsoft.com/office/officeart/2005/8/layout/radial6"/>
    <dgm:cxn modelId="{54890C75-4136-4ED0-9E4C-7F82E826728F}" type="presParOf" srcId="{7AD37E1F-8B5B-41DC-9B77-5674AE1EBB0F}" destId="{5DF712FF-E923-40ED-B696-6F4BEA49A6CC}" srcOrd="5" destOrd="0" presId="urn:microsoft.com/office/officeart/2005/8/layout/radial6"/>
    <dgm:cxn modelId="{A83B9AAC-460A-4620-92B8-37829B5D551D}" type="presParOf" srcId="{7AD37E1F-8B5B-41DC-9B77-5674AE1EBB0F}" destId="{E9BA40CF-E339-4DB1-BCF9-97971B633CE6}" srcOrd="6" destOrd="0" presId="urn:microsoft.com/office/officeart/2005/8/layout/radial6"/>
    <dgm:cxn modelId="{7C57C7C4-3E6D-49CF-88C4-87617D7A092D}" type="presParOf" srcId="{7AD37E1F-8B5B-41DC-9B77-5674AE1EBB0F}" destId="{BFE35BBC-F499-46AC-B060-7BE137A5178D}" srcOrd="7" destOrd="0" presId="urn:microsoft.com/office/officeart/2005/8/layout/radial6"/>
    <dgm:cxn modelId="{E1C5E265-849A-4542-BEA3-5A59C5919E0E}" type="presParOf" srcId="{7AD37E1F-8B5B-41DC-9B77-5674AE1EBB0F}" destId="{1E61AF0B-7112-4BB7-B592-464177B90A6D}" srcOrd="8" destOrd="0" presId="urn:microsoft.com/office/officeart/2005/8/layout/radial6"/>
    <dgm:cxn modelId="{635726BF-A529-47BE-8F99-0A02693BF877}" type="presParOf" srcId="{7AD37E1F-8B5B-41DC-9B77-5674AE1EBB0F}" destId="{B3EF8594-E716-430A-9741-FC2FE383B067}" srcOrd="9" destOrd="0" presId="urn:microsoft.com/office/officeart/2005/8/layout/radial6"/>
    <dgm:cxn modelId="{6BA1E0AB-8F07-418E-99BA-9841DE1966FB}" type="presParOf" srcId="{7AD37E1F-8B5B-41DC-9B77-5674AE1EBB0F}" destId="{FB8B82AA-622F-4003-8188-C7D6592BA5D8}" srcOrd="10" destOrd="0" presId="urn:microsoft.com/office/officeart/2005/8/layout/radial6"/>
    <dgm:cxn modelId="{3E7F0D08-C721-4ED8-8371-6F7587E55369}" type="presParOf" srcId="{7AD37E1F-8B5B-41DC-9B77-5674AE1EBB0F}" destId="{89E5C494-4712-4648-8E0A-268FC65EA646}" srcOrd="11" destOrd="0" presId="urn:microsoft.com/office/officeart/2005/8/layout/radial6"/>
    <dgm:cxn modelId="{145C324A-0659-43FA-B1E0-9FB8F6079D1C}" type="presParOf" srcId="{7AD37E1F-8B5B-41DC-9B77-5674AE1EBB0F}" destId="{57F2575D-DB24-4DAC-952D-0F577A506D5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F2575D-DB24-4DAC-952D-0F577A506D5A}">
      <dsp:nvSpPr>
        <dsp:cNvPr id="0" name=""/>
        <dsp:cNvSpPr/>
      </dsp:nvSpPr>
      <dsp:spPr>
        <a:xfrm>
          <a:off x="2000094" y="631942"/>
          <a:ext cx="4208722" cy="4208722"/>
        </a:xfrm>
        <a:prstGeom prst="blockArc">
          <a:avLst>
            <a:gd name="adj1" fmla="val 10800000"/>
            <a:gd name="adj2" fmla="val 16200000"/>
            <a:gd name="adj3" fmla="val 4642"/>
          </a:avLst>
        </a:prstGeom>
        <a:solidFill>
          <a:schemeClr val="accent3">
            <a:shade val="90000"/>
            <a:hueOff val="-840451"/>
            <a:satOff val="-18084"/>
            <a:lumOff val="4006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EF8594-E716-430A-9741-FC2FE383B067}">
      <dsp:nvSpPr>
        <dsp:cNvPr id="0" name=""/>
        <dsp:cNvSpPr/>
      </dsp:nvSpPr>
      <dsp:spPr>
        <a:xfrm>
          <a:off x="2000094" y="631942"/>
          <a:ext cx="4208722" cy="4208722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solidFill>
          <a:schemeClr val="accent3">
            <a:shade val="90000"/>
            <a:hueOff val="-560301"/>
            <a:satOff val="-12056"/>
            <a:lumOff val="267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BA40CF-E339-4DB1-BCF9-97971B633CE6}">
      <dsp:nvSpPr>
        <dsp:cNvPr id="0" name=""/>
        <dsp:cNvSpPr/>
      </dsp:nvSpPr>
      <dsp:spPr>
        <a:xfrm>
          <a:off x="2000094" y="631942"/>
          <a:ext cx="4208722" cy="4208722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chemeClr val="accent3">
            <a:shade val="90000"/>
            <a:hueOff val="-280150"/>
            <a:satOff val="-6028"/>
            <a:lumOff val="1335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317423-745D-4661-BFE6-225E5E68BC6F}">
      <dsp:nvSpPr>
        <dsp:cNvPr id="0" name=""/>
        <dsp:cNvSpPr/>
      </dsp:nvSpPr>
      <dsp:spPr>
        <a:xfrm>
          <a:off x="2000094" y="631942"/>
          <a:ext cx="4208722" cy="4208722"/>
        </a:xfrm>
        <a:prstGeom prst="blockArc">
          <a:avLst>
            <a:gd name="adj1" fmla="val 16200000"/>
            <a:gd name="adj2" fmla="val 0"/>
            <a:gd name="adj3" fmla="val 4642"/>
          </a:avLst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D94867-90BF-49E2-AFFB-0DA247DE60C7}">
      <dsp:nvSpPr>
        <dsp:cNvPr id="0" name=""/>
        <dsp:cNvSpPr/>
      </dsp:nvSpPr>
      <dsp:spPr>
        <a:xfrm>
          <a:off x="3135459" y="1767307"/>
          <a:ext cx="1937992" cy="1937992"/>
        </a:xfrm>
        <a:prstGeom prst="ellipse">
          <a:avLst/>
        </a:prstGeom>
        <a:solidFill>
          <a:schemeClr val="accent3">
            <a:alpha val="8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800" kern="1200" dirty="0" smtClean="0"/>
            <a:t>Quality Management</a:t>
          </a:r>
          <a:endParaRPr lang="en-US" sz="1800" kern="1200" dirty="0"/>
        </a:p>
      </dsp:txBody>
      <dsp:txXfrm>
        <a:off x="3419271" y="2051119"/>
        <a:ext cx="1370368" cy="1370368"/>
      </dsp:txXfrm>
    </dsp:sp>
    <dsp:sp modelId="{CD18C05D-33F4-4004-A8EF-47F108A33A8F}">
      <dsp:nvSpPr>
        <dsp:cNvPr id="0" name=""/>
        <dsp:cNvSpPr/>
      </dsp:nvSpPr>
      <dsp:spPr>
        <a:xfrm>
          <a:off x="3426158" y="2482"/>
          <a:ext cx="1356594" cy="1356594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200" b="1" kern="1200" dirty="0" smtClean="0">
              <a:solidFill>
                <a:schemeClr val="tx1"/>
              </a:solidFill>
            </a:rPr>
            <a:t>Planning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3624827" y="201151"/>
        <a:ext cx="959256" cy="959256"/>
      </dsp:txXfrm>
    </dsp:sp>
    <dsp:sp modelId="{434C3A78-84FD-4594-9C62-4AFAF8C25FB5}">
      <dsp:nvSpPr>
        <dsp:cNvPr id="0" name=""/>
        <dsp:cNvSpPr/>
      </dsp:nvSpPr>
      <dsp:spPr>
        <a:xfrm>
          <a:off x="5481682" y="2058006"/>
          <a:ext cx="1356594" cy="1356594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13333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200" b="1" kern="1200" dirty="0" smtClean="0">
              <a:solidFill>
                <a:schemeClr val="tx1"/>
              </a:solidFill>
            </a:rPr>
            <a:t>Assurance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5680351" y="2256675"/>
        <a:ext cx="959256" cy="959256"/>
      </dsp:txXfrm>
    </dsp:sp>
    <dsp:sp modelId="{BFE35BBC-F499-46AC-B060-7BE137A5178D}">
      <dsp:nvSpPr>
        <dsp:cNvPr id="0" name=""/>
        <dsp:cNvSpPr/>
      </dsp:nvSpPr>
      <dsp:spPr>
        <a:xfrm>
          <a:off x="3426158" y="4113530"/>
          <a:ext cx="1356594" cy="1356594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26667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200" b="1" kern="1200" dirty="0" smtClean="0">
              <a:solidFill>
                <a:schemeClr val="tx1"/>
              </a:solidFill>
            </a:rPr>
            <a:t>Control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3624827" y="4312199"/>
        <a:ext cx="959256" cy="959256"/>
      </dsp:txXfrm>
    </dsp:sp>
    <dsp:sp modelId="{FB8B82AA-622F-4003-8188-C7D6592BA5D8}">
      <dsp:nvSpPr>
        <dsp:cNvPr id="0" name=""/>
        <dsp:cNvSpPr/>
      </dsp:nvSpPr>
      <dsp:spPr>
        <a:xfrm>
          <a:off x="1370634" y="2058006"/>
          <a:ext cx="1356594" cy="1356594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1200" b="1" kern="1200" dirty="0" smtClean="0">
              <a:solidFill>
                <a:schemeClr val="tx1"/>
              </a:solidFill>
            </a:rPr>
            <a:t>Improvement</a:t>
          </a:r>
          <a:endParaRPr lang="en-US" sz="1200" b="1" kern="1200" dirty="0">
            <a:solidFill>
              <a:schemeClr val="tx1"/>
            </a:solidFill>
          </a:endParaRPr>
        </a:p>
      </dsp:txBody>
      <dsp:txXfrm>
        <a:off x="1569303" y="2256675"/>
        <a:ext cx="959256" cy="959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5/17/2017 12:25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9489B14-6501-4CD1-A820-B9AC2BB636AD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569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5843A5E2-72BF-4A4D-8E2C-055703D20464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583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5843A5E2-72BF-4A4D-8E2C-055703D20464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5839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baseline="0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712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baseline="0" dirty="0" smtClean="0">
              <a:sym typeface="Wingdings" panose="05000000000000000000" pitchFamily="2" charset="2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3671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868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5843A5E2-72BF-4A4D-8E2C-055703D20464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583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831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424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3508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207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8139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5116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baseline="0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018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1754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baseline="0" dirty="0" smtClean="0">
              <a:sym typeface="Wingdings" panose="05000000000000000000" pitchFamily="2" charset="2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0867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7681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12:50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1013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1:09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5062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8422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3435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1166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9474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5/17/2017 12:24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7404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5/17/2017 12:25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436475" cy="6994525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 userDrawn="1"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rgbClr val="F2652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01613" y="6233566"/>
            <a:ext cx="1524000" cy="4064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658397" y="1625054"/>
            <a:ext cx="4445868" cy="465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284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=""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Click to 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Click to 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59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1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4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=""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19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249" r:id="rId8"/>
    <p:sldLayoutId id="2147484250" r:id="rId9"/>
    <p:sldLayoutId id="2147484251" r:id="rId10"/>
    <p:sldLayoutId id="2147484463" r:id="rId11"/>
    <p:sldLayoutId id="2147484256" r:id="rId12"/>
    <p:sldLayoutId id="2147484260" r:id="rId13"/>
    <p:sldLayoutId id="2147484299" r:id="rId14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hilip_B._Crosby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onway's_law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dernrequirements.com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hilip_B._Crosby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isualstudio.com/en-us/docs/test/manual-exploratory-testing/mtm/guidance-mtm-usage" TargetMode="External"/><Relationship Id="rId13" Type="http://schemas.openxmlformats.org/officeDocument/2006/relationships/hyperlink" Target="https://blogs.msdn.microsoft.com/visualstudioalm/2016/03/10/visual-studio-team-services-manual-testing-tips-charts-iterations-and-runs/" TargetMode="External"/><Relationship Id="rId3" Type="http://schemas.openxmlformats.org/officeDocument/2006/relationships/hyperlink" Target="https://www.visualstudio.com/en-us/docs/report/overview" TargetMode="External"/><Relationship Id="rId7" Type="http://schemas.openxmlformats.org/officeDocument/2006/relationships/hyperlink" Target="https://docs.microsoft.com/en-us/visualstudio/test/improve-code-quality" TargetMode="External"/><Relationship Id="rId12" Type="http://schemas.openxmlformats.org/officeDocument/2006/relationships/hyperlink" Target="https://marketplace.visualstudio.com/items?itemName=ms.vss-exploratorytesting-web" TargetMode="External"/><Relationship Id="rId2" Type="http://schemas.openxmlformats.org/officeDocument/2006/relationships/hyperlink" Target="https://www.amazon.com/Software-Engineering-Economics-Barry-Boehm/dp/0138221227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visualstudio.com/en-us/docs/release/managing-releases/track-release#viewtests" TargetMode="External"/><Relationship Id="rId11" Type="http://schemas.openxmlformats.org/officeDocument/2006/relationships/hyperlink" Target="https://azure.microsoft.com/en-us/services/devtest-lab/" TargetMode="External"/><Relationship Id="rId5" Type="http://schemas.openxmlformats.org/officeDocument/2006/relationships/hyperlink" Target="https://www.visualstudio.com/team-services/testing-tools/" TargetMode="External"/><Relationship Id="rId10" Type="http://schemas.openxmlformats.org/officeDocument/2006/relationships/hyperlink" Target="https://azure.microsoft.com/en-us/services/log-analytics/" TargetMode="External"/><Relationship Id="rId4" Type="http://schemas.openxmlformats.org/officeDocument/2006/relationships/hyperlink" Target="https://www.visualstudio.com/sl-si/docs/test/index" TargetMode="External"/><Relationship Id="rId9" Type="http://schemas.openxmlformats.org/officeDocument/2006/relationships/hyperlink" Target="https://azure.microsoft.com/en-us/services/application-insights/" TargetMode="External"/><Relationship Id="rId14" Type="http://schemas.openxmlformats.org/officeDocument/2006/relationships/hyperlink" Target="https://channel9.msdn.com/Blogs/Test-Case-Management-with-Visual-Studio-Online/Test-Planning-with-Test-Hub-on-Visual-Studio-Onlin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4701" y="2382057"/>
            <a:ext cx="8463816" cy="1835285"/>
          </a:xfrm>
        </p:spPr>
        <p:txBody>
          <a:bodyPr/>
          <a:lstStyle/>
          <a:p>
            <a:r>
              <a:rPr lang="en-US" sz="4400" dirty="0" err="1"/>
              <a:t>Kako</a:t>
            </a:r>
            <a:r>
              <a:rPr lang="en-US" sz="4400" dirty="0"/>
              <a:t> </a:t>
            </a:r>
            <a:r>
              <a:rPr lang="en-US" sz="4400" dirty="0" err="1"/>
              <a:t>vzpostaviti</a:t>
            </a:r>
            <a:r>
              <a:rPr lang="en-US" sz="4400" dirty="0"/>
              <a:t> QA </a:t>
            </a:r>
            <a:r>
              <a:rPr lang="en-US" sz="4400" dirty="0" err="1"/>
              <a:t>infrastrukturo</a:t>
            </a:r>
            <a:r>
              <a:rPr lang="en-US" sz="4400" dirty="0"/>
              <a:t> in </a:t>
            </a:r>
            <a:r>
              <a:rPr lang="en-US" sz="4400" dirty="0" err="1"/>
              <a:t>kako</a:t>
            </a:r>
            <a:r>
              <a:rPr lang="en-US" sz="4400" dirty="0"/>
              <a:t> </a:t>
            </a:r>
            <a:r>
              <a:rPr lang="en-US" sz="4400" dirty="0" err="1"/>
              <a:t>nam</a:t>
            </a:r>
            <a:r>
              <a:rPr lang="en-US" sz="4400" dirty="0"/>
              <a:t> Microsoft </a:t>
            </a:r>
            <a:r>
              <a:rPr lang="en-US" sz="4400" dirty="0" err="1"/>
              <a:t>lahko</a:t>
            </a:r>
            <a:r>
              <a:rPr lang="en-US" sz="4400" dirty="0"/>
              <a:t> </a:t>
            </a:r>
            <a:r>
              <a:rPr lang="en-US" sz="4400" dirty="0" err="1"/>
              <a:t>pomaga</a:t>
            </a:r>
            <a:endParaRPr lang="en-US" sz="4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273050" y="3569270"/>
            <a:ext cx="4937760" cy="731528"/>
          </a:xfrm>
        </p:spPr>
        <p:txBody>
          <a:bodyPr/>
          <a:lstStyle/>
          <a:p>
            <a:r>
              <a:rPr lang="sl-SI" dirty="0" smtClean="0">
                <a:solidFill>
                  <a:srgbClr val="FFFFFF"/>
                </a:solidFill>
              </a:rPr>
              <a:t>Miloš Cigoj</a:t>
            </a:r>
            <a:endParaRPr lang="sl-SI" dirty="0">
              <a:solidFill>
                <a:srgbClr val="FFFFFF"/>
              </a:solidFill>
            </a:endParaRPr>
          </a:p>
          <a:p>
            <a:r>
              <a:rPr lang="sl-SI" dirty="0">
                <a:solidFill>
                  <a:srgbClr val="FFFFFF"/>
                </a:solidFill>
              </a:rPr>
              <a:t>v</a:t>
            </a:r>
            <a:r>
              <a:rPr lang="sl-SI" dirty="0" smtClean="0">
                <a:solidFill>
                  <a:srgbClr val="FFFFFF"/>
                </a:solidFill>
              </a:rPr>
              <a:t>odja kakovosti</a:t>
            </a:r>
          </a:p>
          <a:p>
            <a:r>
              <a:rPr lang="sl-SI" dirty="0" smtClean="0">
                <a:solidFill>
                  <a:srgbClr val="FFFFFF"/>
                </a:solidFill>
              </a:rPr>
              <a:t>Parsek d.o.o.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9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1327435"/>
            <a:ext cx="4892040" cy="4339650"/>
          </a:xfrm>
        </p:spPr>
        <p:txBody>
          <a:bodyPr/>
          <a:lstStyle/>
          <a:p>
            <a:r>
              <a:rPr lang="sl-SI" sz="3200" dirty="0"/>
              <a:t/>
            </a:r>
            <a:br>
              <a:rPr lang="sl-SI" sz="3200" dirty="0"/>
            </a:br>
            <a:r>
              <a:rPr lang="sl-SI" sz="3200" dirty="0" smtClean="0"/>
              <a:t>18+ </a:t>
            </a:r>
            <a:r>
              <a:rPr lang="sl-SI" sz="3200" dirty="0"/>
              <a:t>let v IT</a:t>
            </a:r>
            <a:br>
              <a:rPr lang="sl-SI" sz="3200" dirty="0"/>
            </a:br>
            <a:r>
              <a:rPr lang="sl-SI" sz="2800" dirty="0"/>
              <a:t>Desk // Web // Mobile</a:t>
            </a:r>
            <a:br>
              <a:rPr lang="sl-SI" sz="2800" dirty="0"/>
            </a:br>
            <a:r>
              <a:rPr lang="sl-SI" sz="2800" dirty="0"/>
              <a:t>@CigojMilos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sl-SI" sz="3200" dirty="0"/>
              <a:t/>
            </a:r>
            <a:br>
              <a:rPr lang="sl-SI" sz="3200" dirty="0"/>
            </a:br>
            <a:r>
              <a:rPr lang="sl-SI" sz="3200" b="1" dirty="0"/>
              <a:t>Parsek d.o.o.</a:t>
            </a:r>
            <a:br>
              <a:rPr lang="sl-SI" sz="3200" b="1" dirty="0"/>
            </a:br>
            <a:r>
              <a:rPr lang="en-US" sz="3200" dirty="0" smtClean="0"/>
              <a:t>1</a:t>
            </a:r>
            <a:r>
              <a:rPr lang="sl-SI" sz="3200" dirty="0" smtClean="0"/>
              <a:t>7</a:t>
            </a:r>
            <a:r>
              <a:rPr lang="en-US" sz="3200" dirty="0" smtClean="0"/>
              <a:t>+ </a:t>
            </a:r>
            <a:r>
              <a:rPr lang="en-US" sz="3200" dirty="0"/>
              <a:t>let v IT</a:t>
            </a:r>
            <a:br>
              <a:rPr lang="en-US" sz="3200" dirty="0"/>
            </a:br>
            <a:r>
              <a:rPr lang="en-US" sz="2800" dirty="0"/>
              <a:t>Enterprise solutions for HC, Insurance, Telco etc.</a:t>
            </a:r>
            <a:br>
              <a:rPr lang="en-US" sz="2800" dirty="0"/>
            </a:br>
            <a:r>
              <a:rPr lang="en-US" sz="2800" dirty="0"/>
              <a:t>@</a:t>
            </a:r>
            <a:r>
              <a:rPr lang="en-US" sz="2800" dirty="0" err="1"/>
              <a:t>parseksolutions</a:t>
            </a:r>
            <a:endParaRPr lang="en-US" sz="2800" dirty="0"/>
          </a:p>
        </p:txBody>
      </p:sp>
      <p:sp>
        <p:nvSpPr>
          <p:cNvPr id="8" name="Flowchart: Extract 7"/>
          <p:cNvSpPr/>
          <p:nvPr/>
        </p:nvSpPr>
        <p:spPr bwMode="auto">
          <a:xfrm>
            <a:off x="6938366" y="1672018"/>
            <a:ext cx="4079008" cy="3435142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7695 w 10000"/>
              <a:gd name="connsiteY3" fmla="*/ 5762 h 10000"/>
              <a:gd name="connsiteX4" fmla="*/ 10000 w 10000"/>
              <a:gd name="connsiteY4" fmla="*/ 10000 h 10000"/>
              <a:gd name="connsiteX5" fmla="*/ 0 w 10000"/>
              <a:gd name="connsiteY5" fmla="*/ 10000 h 10000"/>
              <a:gd name="connsiteX0" fmla="*/ 0 w 10000"/>
              <a:gd name="connsiteY0" fmla="*/ 9541 h 9541"/>
              <a:gd name="connsiteX1" fmla="*/ 2682 w 10000"/>
              <a:gd name="connsiteY1" fmla="*/ 4527 h 9541"/>
              <a:gd name="connsiteX2" fmla="*/ 5124 w 10000"/>
              <a:gd name="connsiteY2" fmla="*/ 0 h 9541"/>
              <a:gd name="connsiteX3" fmla="*/ 7695 w 10000"/>
              <a:gd name="connsiteY3" fmla="*/ 5303 h 9541"/>
              <a:gd name="connsiteX4" fmla="*/ 10000 w 10000"/>
              <a:gd name="connsiteY4" fmla="*/ 9541 h 9541"/>
              <a:gd name="connsiteX5" fmla="*/ 0 w 10000"/>
              <a:gd name="connsiteY5" fmla="*/ 9541 h 9541"/>
              <a:gd name="connsiteX0" fmla="*/ 0 w 9938"/>
              <a:gd name="connsiteY0" fmla="*/ 10000 h 10000"/>
              <a:gd name="connsiteX1" fmla="*/ 2682 w 9938"/>
              <a:gd name="connsiteY1" fmla="*/ 4745 h 10000"/>
              <a:gd name="connsiteX2" fmla="*/ 5124 w 9938"/>
              <a:gd name="connsiteY2" fmla="*/ 0 h 10000"/>
              <a:gd name="connsiteX3" fmla="*/ 7695 w 9938"/>
              <a:gd name="connsiteY3" fmla="*/ 5558 h 10000"/>
              <a:gd name="connsiteX4" fmla="*/ 9938 w 9938"/>
              <a:gd name="connsiteY4" fmla="*/ 9889 h 10000"/>
              <a:gd name="connsiteX5" fmla="*/ 0 w 9938"/>
              <a:gd name="connsiteY5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938" h="10000">
                <a:moveTo>
                  <a:pt x="0" y="10000"/>
                </a:moveTo>
                <a:cubicBezTo>
                  <a:pt x="791" y="8322"/>
                  <a:pt x="1891" y="6423"/>
                  <a:pt x="2682" y="4745"/>
                </a:cubicBezTo>
                <a:lnTo>
                  <a:pt x="5124" y="0"/>
                </a:lnTo>
                <a:cubicBezTo>
                  <a:pt x="6228" y="2272"/>
                  <a:pt x="6591" y="3286"/>
                  <a:pt x="7695" y="5558"/>
                </a:cubicBezTo>
                <a:lnTo>
                  <a:pt x="9938" y="9889"/>
                </a:lnTo>
                <a:cubicBezTo>
                  <a:pt x="6636" y="9667"/>
                  <a:pt x="3333" y="10000"/>
                  <a:pt x="0" y="10000"/>
                </a:cubicBezTo>
                <a:close/>
              </a:path>
            </a:pathLst>
          </a:custGeom>
          <a:noFill/>
          <a:ln w="44450" cap="rnd">
            <a:solidFill>
              <a:schemeClr val="bg1">
                <a:lumMod val="95000"/>
              </a:schemeClr>
            </a:solidFill>
            <a:round/>
            <a:headEnd type="none" w="med" len="med"/>
            <a:tailEnd type="none" w="med" len="med"/>
          </a:ln>
          <a:effectLst>
            <a:glow rad="50800">
              <a:schemeClr val="bg1">
                <a:lumMod val="95000"/>
                <a:alpha val="36000"/>
              </a:schemeClr>
            </a:glow>
            <a:outerShdw blurRad="127000" dist="12700" dir="9000000" sx="101000" sy="101000" algn="ctr" rotWithShape="0">
              <a:schemeClr val="bg1">
                <a:lumMod val="85000"/>
              </a:schemeClr>
            </a:outerShdw>
            <a:softEdge rad="1270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8049575">
            <a:off x="6959440" y="2969246"/>
            <a:ext cx="1409681" cy="8494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000" dirty="0" smtClean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  <a:cs typeface="Adobe Devanagari" pitchFamily="18" charset="0"/>
              </a:rPr>
              <a:t>ČAS</a:t>
            </a:r>
            <a:endParaRPr lang="en-US" sz="4000" dirty="0" err="1">
              <a:solidFill>
                <a:schemeClr val="bg1">
                  <a:lumMod val="85000"/>
                </a:schemeClr>
              </a:solidFill>
              <a:latin typeface="Comic Sans MS" panose="030F0702030302020204" pitchFamily="66" charset="0"/>
              <a:cs typeface="Adobe Devanagari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63048" y="5009430"/>
            <a:ext cx="3225883" cy="8494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000" dirty="0" smtClean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  <a:cs typeface="Adobe Devanagari" pitchFamily="18" charset="0"/>
              </a:rPr>
              <a:t>KAKOVOST</a:t>
            </a:r>
            <a:endParaRPr lang="en-US" sz="4000" dirty="0" err="1">
              <a:solidFill>
                <a:schemeClr val="bg1">
                  <a:lumMod val="85000"/>
                </a:schemeClr>
              </a:solidFill>
              <a:latin typeface="Comic Sans MS" panose="030F0702030302020204" pitchFamily="66" charset="0"/>
              <a:cs typeface="Adobe Devanagari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74639" y="329330"/>
            <a:ext cx="5486399" cy="849463"/>
          </a:xfrm>
          <a:prstGeom prst="rect">
            <a:avLst/>
          </a:prstGeom>
        </p:spPr>
        <p:txBody>
          <a:bodyPr vert="horz" wrap="square" lIns="146304" tIns="91440" rIns="146304" bIns="91440" rtlCol="0" anchor="ctr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sl-SI" dirty="0">
                <a:solidFill>
                  <a:srgbClr val="E4491C"/>
                </a:solidFill>
              </a:rPr>
              <a:t>Kdo sem</a:t>
            </a: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" b="11"/>
          <a:stretch>
            <a:fillRect/>
          </a:stretch>
        </p:blipFill>
        <p:spPr>
          <a:xfrm>
            <a:off x="5441314" y="0"/>
            <a:ext cx="7892653" cy="78897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0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77" r="31477"/>
          <a:stretch>
            <a:fillRect/>
          </a:stretch>
        </p:blipFill>
        <p:spPr/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2629330"/>
            <a:ext cx="4892040" cy="1735860"/>
          </a:xfrm>
        </p:spPr>
        <p:txBody>
          <a:bodyPr/>
          <a:lstStyle/>
          <a:p>
            <a:pPr algn="ctr"/>
            <a:r>
              <a:rPr lang="en-US" sz="2800" dirty="0"/>
              <a:t>„Quality is never an accident; it is always the result of intelligent effort.“</a:t>
            </a:r>
            <a:br>
              <a:rPr lang="en-US" sz="2800" dirty="0"/>
            </a:br>
            <a:r>
              <a:rPr lang="sl-SI" sz="2800" dirty="0" smtClean="0"/>
              <a:t>~ </a:t>
            </a:r>
            <a:r>
              <a:rPr lang="en-US" sz="2800" dirty="0" smtClean="0"/>
              <a:t>John </a:t>
            </a:r>
            <a:r>
              <a:rPr lang="en-US" sz="2800" dirty="0"/>
              <a:t>Ruskin</a:t>
            </a:r>
          </a:p>
        </p:txBody>
      </p:sp>
      <p:sp>
        <p:nvSpPr>
          <p:cNvPr id="8" name="Flowchart: Extract 7"/>
          <p:cNvSpPr/>
          <p:nvPr/>
        </p:nvSpPr>
        <p:spPr bwMode="auto">
          <a:xfrm>
            <a:off x="6938366" y="1672018"/>
            <a:ext cx="4079008" cy="3435142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7695 w 10000"/>
              <a:gd name="connsiteY3" fmla="*/ 5762 h 10000"/>
              <a:gd name="connsiteX4" fmla="*/ 10000 w 10000"/>
              <a:gd name="connsiteY4" fmla="*/ 10000 h 10000"/>
              <a:gd name="connsiteX5" fmla="*/ 0 w 10000"/>
              <a:gd name="connsiteY5" fmla="*/ 10000 h 10000"/>
              <a:gd name="connsiteX0" fmla="*/ 0 w 10000"/>
              <a:gd name="connsiteY0" fmla="*/ 9541 h 9541"/>
              <a:gd name="connsiteX1" fmla="*/ 2682 w 10000"/>
              <a:gd name="connsiteY1" fmla="*/ 4527 h 9541"/>
              <a:gd name="connsiteX2" fmla="*/ 5124 w 10000"/>
              <a:gd name="connsiteY2" fmla="*/ 0 h 9541"/>
              <a:gd name="connsiteX3" fmla="*/ 7695 w 10000"/>
              <a:gd name="connsiteY3" fmla="*/ 5303 h 9541"/>
              <a:gd name="connsiteX4" fmla="*/ 10000 w 10000"/>
              <a:gd name="connsiteY4" fmla="*/ 9541 h 9541"/>
              <a:gd name="connsiteX5" fmla="*/ 0 w 10000"/>
              <a:gd name="connsiteY5" fmla="*/ 9541 h 9541"/>
              <a:gd name="connsiteX0" fmla="*/ 0 w 9938"/>
              <a:gd name="connsiteY0" fmla="*/ 10000 h 10000"/>
              <a:gd name="connsiteX1" fmla="*/ 2682 w 9938"/>
              <a:gd name="connsiteY1" fmla="*/ 4745 h 10000"/>
              <a:gd name="connsiteX2" fmla="*/ 5124 w 9938"/>
              <a:gd name="connsiteY2" fmla="*/ 0 h 10000"/>
              <a:gd name="connsiteX3" fmla="*/ 7695 w 9938"/>
              <a:gd name="connsiteY3" fmla="*/ 5558 h 10000"/>
              <a:gd name="connsiteX4" fmla="*/ 9938 w 9938"/>
              <a:gd name="connsiteY4" fmla="*/ 9889 h 10000"/>
              <a:gd name="connsiteX5" fmla="*/ 0 w 9938"/>
              <a:gd name="connsiteY5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938" h="10000">
                <a:moveTo>
                  <a:pt x="0" y="10000"/>
                </a:moveTo>
                <a:cubicBezTo>
                  <a:pt x="791" y="8322"/>
                  <a:pt x="1891" y="6423"/>
                  <a:pt x="2682" y="4745"/>
                </a:cubicBezTo>
                <a:lnTo>
                  <a:pt x="5124" y="0"/>
                </a:lnTo>
                <a:cubicBezTo>
                  <a:pt x="6228" y="2272"/>
                  <a:pt x="6591" y="3286"/>
                  <a:pt x="7695" y="5558"/>
                </a:cubicBezTo>
                <a:lnTo>
                  <a:pt x="9938" y="9889"/>
                </a:lnTo>
                <a:cubicBezTo>
                  <a:pt x="6636" y="9667"/>
                  <a:pt x="3333" y="10000"/>
                  <a:pt x="0" y="10000"/>
                </a:cubicBezTo>
                <a:close/>
              </a:path>
            </a:pathLst>
          </a:custGeom>
          <a:noFill/>
          <a:ln w="44450" cap="rnd">
            <a:solidFill>
              <a:schemeClr val="bg1">
                <a:lumMod val="95000"/>
              </a:schemeClr>
            </a:solidFill>
            <a:round/>
            <a:headEnd type="none" w="med" len="med"/>
            <a:tailEnd type="none" w="med" len="med"/>
          </a:ln>
          <a:effectLst>
            <a:glow rad="50800">
              <a:schemeClr val="bg1">
                <a:lumMod val="95000"/>
                <a:alpha val="36000"/>
              </a:schemeClr>
            </a:glow>
            <a:outerShdw blurRad="127000" dist="12700" dir="9000000" sx="101000" sy="101000" algn="ctr" rotWithShape="0">
              <a:schemeClr val="bg1">
                <a:lumMod val="85000"/>
              </a:schemeClr>
            </a:outerShdw>
            <a:softEdge rad="1270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8049575">
            <a:off x="6959440" y="2969246"/>
            <a:ext cx="1409681" cy="8494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000" dirty="0" smtClean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  <a:cs typeface="Adobe Devanagari" pitchFamily="18" charset="0"/>
              </a:rPr>
              <a:t>ČAS</a:t>
            </a:r>
            <a:endParaRPr lang="en-US" sz="4000" dirty="0" err="1">
              <a:solidFill>
                <a:schemeClr val="bg1">
                  <a:lumMod val="85000"/>
                </a:schemeClr>
              </a:solidFill>
              <a:latin typeface="Comic Sans MS" panose="030F0702030302020204" pitchFamily="66" charset="0"/>
              <a:cs typeface="Adobe Devanagari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3052261">
            <a:off x="9316457" y="2876340"/>
            <a:ext cx="2166299" cy="8494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000" dirty="0" smtClean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  <a:cs typeface="Adobe Devanagari" pitchFamily="18" charset="0"/>
              </a:rPr>
              <a:t>DENAR</a:t>
            </a:r>
            <a:endParaRPr lang="en-US" sz="4000" dirty="0" err="1">
              <a:solidFill>
                <a:schemeClr val="bg1">
                  <a:lumMod val="85000"/>
                </a:schemeClr>
              </a:solidFill>
              <a:latin typeface="Comic Sans MS" panose="030F0702030302020204" pitchFamily="66" charset="0"/>
              <a:cs typeface="Adobe Devanagari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63048" y="5009430"/>
            <a:ext cx="3225883" cy="8494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000" dirty="0" smtClean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  <a:cs typeface="Adobe Devanagari" pitchFamily="18" charset="0"/>
              </a:rPr>
              <a:t>KAKOVOST</a:t>
            </a:r>
            <a:endParaRPr lang="en-US" sz="4000" dirty="0" err="1">
              <a:solidFill>
                <a:schemeClr val="bg1">
                  <a:lumMod val="85000"/>
                </a:schemeClr>
              </a:solidFill>
              <a:latin typeface="Comic Sans MS" panose="030F0702030302020204" pitchFamily="66" charset="0"/>
              <a:cs typeface="Adobe Devanagari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66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Agenda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511457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 smtClean="0"/>
              <a:t>Kakovost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 smtClean="0"/>
              <a:t>Kako „vgraditi“ kakovost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 smtClean="0"/>
              <a:t>Microsoft QA </a:t>
            </a:r>
            <a:r>
              <a:rPr lang="sl-SI" dirty="0" err="1" smtClean="0"/>
              <a:t>Tool</a:t>
            </a:r>
            <a:r>
              <a:rPr lang="sl-SI" dirty="0" smtClean="0"/>
              <a:t> </a:t>
            </a:r>
            <a:r>
              <a:rPr lang="sl-SI" dirty="0" err="1" smtClean="0"/>
              <a:t>belt</a:t>
            </a:r>
            <a:endParaRPr lang="sl-SI" dirty="0" smtClean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8776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1181862"/>
          </a:xfrm>
        </p:spPr>
        <p:txBody>
          <a:bodyPr/>
          <a:lstStyle/>
          <a:p>
            <a:pPr marL="0" indent="0"/>
            <a:r>
              <a:rPr lang="sl-SI" dirty="0" smtClean="0"/>
              <a:t>Upravljanje s kakovostjo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58397" y="101020"/>
            <a:ext cx="3168352" cy="171123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Risk assesment &amp; mitigation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Objectives &amp; Metrics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Standards &amp; Policies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QA &amp; QC Activities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Tools &amp; Techniques</a:t>
            </a:r>
            <a:endParaRPr lang="en-US" sz="1600" dirty="0" err="1" smtClean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390324419"/>
              </p:ext>
            </p:extLst>
          </p:nvPr>
        </p:nvGraphicFramePr>
        <p:xfrm>
          <a:off x="2113781" y="694071"/>
          <a:ext cx="820891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026550" y="2561158"/>
            <a:ext cx="3360140" cy="200978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Test Plan &amp; Test Scenarios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Roles &amp; Responsibilities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Trainings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Process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Communication &amp; Documentation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Reviews &amp; Audits</a:t>
            </a:r>
            <a:endParaRPr lang="en-US" sz="1600" dirty="0" err="1" smtClean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21893" y="5441478"/>
            <a:ext cx="2343137" cy="111415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Monitor &amp; Evaluation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Record &amp; Measure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dirty="0" err="1" smtClean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93701" y="1337022"/>
            <a:ext cx="2592288" cy="141269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Review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Report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Proposals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Continuous Improvement</a:t>
            </a:r>
            <a:endParaRPr lang="en-US" sz="1600" dirty="0" err="1" smtClean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0439674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€ / h</a:t>
            </a:r>
            <a:endParaRPr lang="en-US" dirty="0"/>
          </a:p>
        </p:txBody>
      </p:sp>
      <p:sp>
        <p:nvSpPr>
          <p:cNvPr id="8" name="Freeform 7"/>
          <p:cNvSpPr/>
          <p:nvPr/>
        </p:nvSpPr>
        <p:spPr bwMode="auto">
          <a:xfrm>
            <a:off x="3378200" y="1154849"/>
            <a:ext cx="6058642" cy="4255351"/>
          </a:xfrm>
          <a:custGeom>
            <a:avLst/>
            <a:gdLst>
              <a:gd name="connsiteX0" fmla="*/ 0 w 6058642"/>
              <a:gd name="connsiteY0" fmla="*/ 4255351 h 4255351"/>
              <a:gd name="connsiteX1" fmla="*/ 1549400 w 6058642"/>
              <a:gd name="connsiteY1" fmla="*/ 3988651 h 4255351"/>
              <a:gd name="connsiteX2" fmla="*/ 2628900 w 6058642"/>
              <a:gd name="connsiteY2" fmla="*/ 3658451 h 4255351"/>
              <a:gd name="connsiteX3" fmla="*/ 3670300 w 6058642"/>
              <a:gd name="connsiteY3" fmla="*/ 3023451 h 4255351"/>
              <a:gd name="connsiteX4" fmla="*/ 4737100 w 6058642"/>
              <a:gd name="connsiteY4" fmla="*/ 2121751 h 4255351"/>
              <a:gd name="connsiteX5" fmla="*/ 5854700 w 6058642"/>
              <a:gd name="connsiteY5" fmla="*/ 178651 h 4255351"/>
              <a:gd name="connsiteX6" fmla="*/ 6045200 w 6058642"/>
              <a:gd name="connsiteY6" fmla="*/ 140551 h 4255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58642" h="4255351">
                <a:moveTo>
                  <a:pt x="0" y="4255351"/>
                </a:moveTo>
                <a:cubicBezTo>
                  <a:pt x="555625" y="4171742"/>
                  <a:pt x="1111250" y="4088134"/>
                  <a:pt x="1549400" y="3988651"/>
                </a:cubicBezTo>
                <a:cubicBezTo>
                  <a:pt x="1987550" y="3889168"/>
                  <a:pt x="2275417" y="3819318"/>
                  <a:pt x="2628900" y="3658451"/>
                </a:cubicBezTo>
                <a:cubicBezTo>
                  <a:pt x="2982383" y="3497584"/>
                  <a:pt x="3318933" y="3279568"/>
                  <a:pt x="3670300" y="3023451"/>
                </a:cubicBezTo>
                <a:cubicBezTo>
                  <a:pt x="4021667" y="2767334"/>
                  <a:pt x="4373033" y="2595884"/>
                  <a:pt x="4737100" y="2121751"/>
                </a:cubicBezTo>
                <a:cubicBezTo>
                  <a:pt x="5101167" y="1647618"/>
                  <a:pt x="5636683" y="508851"/>
                  <a:pt x="5854700" y="178651"/>
                </a:cubicBezTo>
                <a:cubicBezTo>
                  <a:pt x="6072717" y="-151549"/>
                  <a:pt x="6074833" y="62234"/>
                  <a:pt x="6045200" y="140551"/>
                </a:cubicBezTo>
              </a:path>
            </a:pathLst>
          </a:cu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3530600" y="1533649"/>
            <a:ext cx="5762736" cy="3940051"/>
          </a:xfrm>
          <a:custGeom>
            <a:avLst/>
            <a:gdLst>
              <a:gd name="connsiteX0" fmla="*/ 0 w 5762736"/>
              <a:gd name="connsiteY0" fmla="*/ 3940051 h 3940051"/>
              <a:gd name="connsiteX1" fmla="*/ 1244600 w 5762736"/>
              <a:gd name="connsiteY1" fmla="*/ 3787651 h 3940051"/>
              <a:gd name="connsiteX2" fmla="*/ 2349500 w 5762736"/>
              <a:gd name="connsiteY2" fmla="*/ 3546351 h 3940051"/>
              <a:gd name="connsiteX3" fmla="*/ 3429000 w 5762736"/>
              <a:gd name="connsiteY3" fmla="*/ 2936751 h 3940051"/>
              <a:gd name="connsiteX4" fmla="*/ 4533900 w 5762736"/>
              <a:gd name="connsiteY4" fmla="*/ 2073151 h 3940051"/>
              <a:gd name="connsiteX5" fmla="*/ 5600700 w 5762736"/>
              <a:gd name="connsiteY5" fmla="*/ 269751 h 3940051"/>
              <a:gd name="connsiteX6" fmla="*/ 5740400 w 5762736"/>
              <a:gd name="connsiteY6" fmla="*/ 41151 h 3940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62736" h="3940051">
                <a:moveTo>
                  <a:pt x="0" y="3940051"/>
                </a:moveTo>
                <a:cubicBezTo>
                  <a:pt x="426508" y="3896659"/>
                  <a:pt x="853017" y="3853268"/>
                  <a:pt x="1244600" y="3787651"/>
                </a:cubicBezTo>
                <a:cubicBezTo>
                  <a:pt x="1636183" y="3722034"/>
                  <a:pt x="1985433" y="3688168"/>
                  <a:pt x="2349500" y="3546351"/>
                </a:cubicBezTo>
                <a:cubicBezTo>
                  <a:pt x="2713567" y="3404534"/>
                  <a:pt x="3064933" y="3182284"/>
                  <a:pt x="3429000" y="2936751"/>
                </a:cubicBezTo>
                <a:cubicBezTo>
                  <a:pt x="3793067" y="2691218"/>
                  <a:pt x="4171950" y="2517651"/>
                  <a:pt x="4533900" y="2073151"/>
                </a:cubicBezTo>
                <a:cubicBezTo>
                  <a:pt x="4895850" y="1628651"/>
                  <a:pt x="5399617" y="608418"/>
                  <a:pt x="5600700" y="269751"/>
                </a:cubicBezTo>
                <a:cubicBezTo>
                  <a:pt x="5801783" y="-68916"/>
                  <a:pt x="5771091" y="-13883"/>
                  <a:pt x="5740400" y="41151"/>
                </a:cubicBezTo>
              </a:path>
            </a:pathLst>
          </a:cu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6"/>
          <p:cNvSpPr/>
          <p:nvPr/>
        </p:nvSpPr>
        <p:spPr bwMode="auto">
          <a:xfrm>
            <a:off x="3556000" y="1480582"/>
            <a:ext cx="5957484" cy="4196318"/>
          </a:xfrm>
          <a:custGeom>
            <a:avLst/>
            <a:gdLst>
              <a:gd name="connsiteX0" fmla="*/ 0 w 5957484"/>
              <a:gd name="connsiteY0" fmla="*/ 4196318 h 4196318"/>
              <a:gd name="connsiteX1" fmla="*/ 1168400 w 5957484"/>
              <a:gd name="connsiteY1" fmla="*/ 3993118 h 4196318"/>
              <a:gd name="connsiteX2" fmla="*/ 2235200 w 5957484"/>
              <a:gd name="connsiteY2" fmla="*/ 3764518 h 4196318"/>
              <a:gd name="connsiteX3" fmla="*/ 3454400 w 5957484"/>
              <a:gd name="connsiteY3" fmla="*/ 3129518 h 4196318"/>
              <a:gd name="connsiteX4" fmla="*/ 4483100 w 5957484"/>
              <a:gd name="connsiteY4" fmla="*/ 2291318 h 4196318"/>
              <a:gd name="connsiteX5" fmla="*/ 5676900 w 5957484"/>
              <a:gd name="connsiteY5" fmla="*/ 411718 h 4196318"/>
              <a:gd name="connsiteX6" fmla="*/ 5880100 w 5957484"/>
              <a:gd name="connsiteY6" fmla="*/ 5318 h 4196318"/>
              <a:gd name="connsiteX7" fmla="*/ 5956300 w 5957484"/>
              <a:gd name="connsiteY7" fmla="*/ 183118 h 4196318"/>
              <a:gd name="connsiteX8" fmla="*/ 5829300 w 5957484"/>
              <a:gd name="connsiteY8" fmla="*/ 233918 h 4196318"/>
              <a:gd name="connsiteX9" fmla="*/ 5816600 w 5957484"/>
              <a:gd name="connsiteY9" fmla="*/ 195818 h 4196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957484" h="4196318">
                <a:moveTo>
                  <a:pt x="0" y="4196318"/>
                </a:moveTo>
                <a:lnTo>
                  <a:pt x="1168400" y="3993118"/>
                </a:lnTo>
                <a:cubicBezTo>
                  <a:pt x="1540933" y="3921151"/>
                  <a:pt x="1854200" y="3908451"/>
                  <a:pt x="2235200" y="3764518"/>
                </a:cubicBezTo>
                <a:cubicBezTo>
                  <a:pt x="2616200" y="3620585"/>
                  <a:pt x="3079750" y="3375051"/>
                  <a:pt x="3454400" y="3129518"/>
                </a:cubicBezTo>
                <a:cubicBezTo>
                  <a:pt x="3829050" y="2883985"/>
                  <a:pt x="4112683" y="2744285"/>
                  <a:pt x="4483100" y="2291318"/>
                </a:cubicBezTo>
                <a:cubicBezTo>
                  <a:pt x="4853517" y="1838351"/>
                  <a:pt x="5444067" y="792718"/>
                  <a:pt x="5676900" y="411718"/>
                </a:cubicBezTo>
                <a:cubicBezTo>
                  <a:pt x="5909733" y="30718"/>
                  <a:pt x="5833533" y="43418"/>
                  <a:pt x="5880100" y="5318"/>
                </a:cubicBezTo>
                <a:cubicBezTo>
                  <a:pt x="5926667" y="-32782"/>
                  <a:pt x="5964767" y="145018"/>
                  <a:pt x="5956300" y="183118"/>
                </a:cubicBezTo>
                <a:cubicBezTo>
                  <a:pt x="5947833" y="221218"/>
                  <a:pt x="5852583" y="231801"/>
                  <a:pt x="5829300" y="233918"/>
                </a:cubicBezTo>
                <a:cubicBezTo>
                  <a:pt x="5806017" y="236035"/>
                  <a:pt x="5811308" y="215926"/>
                  <a:pt x="5816600" y="195818"/>
                </a:cubicBezTo>
              </a:path>
            </a:pathLst>
          </a:cu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757" y="1208088"/>
            <a:ext cx="8280920" cy="4701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041773" y="5968366"/>
            <a:ext cx="5074915" cy="517065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1600" dirty="0" smtClean="0"/>
              <a:t>vir: Barry W. Boehm</a:t>
            </a:r>
            <a:r>
              <a:rPr lang="sl-SI" sz="1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; Software Engineering Economics</a:t>
            </a:r>
            <a:endParaRPr lang="sl-SI" sz="1600" dirty="0"/>
          </a:p>
        </p:txBody>
      </p:sp>
    </p:spTree>
    <p:extLst>
      <p:ext uri="{BB962C8B-B14F-4D97-AF65-F5344CB8AC3E}">
        <p14:creationId xmlns:p14="http://schemas.microsoft.com/office/powerpoint/2010/main" val="10312189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2241531"/>
            <a:ext cx="4892040" cy="2511457"/>
          </a:xfrm>
        </p:spPr>
        <p:txBody>
          <a:bodyPr/>
          <a:lstStyle/>
          <a:p>
            <a:pPr marL="0" indent="0" algn="ctr"/>
            <a:r>
              <a:rPr lang="en-US" sz="2800" dirty="0"/>
              <a:t>“Quality is the result of a carefully constructed cultural environment. It has to be the fabric of the organization, not part of the fabric.”</a:t>
            </a:r>
            <a:r>
              <a:rPr lang="sl-SI" sz="2800" dirty="0"/>
              <a:t/>
            </a:r>
            <a:br>
              <a:rPr lang="sl-SI" sz="2800" dirty="0"/>
            </a:br>
            <a:r>
              <a:rPr lang="sl-SI" sz="2800" dirty="0" smtClean="0"/>
              <a:t>~ </a:t>
            </a:r>
            <a:r>
              <a:rPr lang="sl-SI" sz="2800" dirty="0" smtClean="0">
                <a:hlinkClick r:id="rId3"/>
              </a:rPr>
              <a:t>Philip </a:t>
            </a:r>
            <a:r>
              <a:rPr lang="sl-SI" sz="2800" dirty="0">
                <a:hlinkClick r:id="rId3"/>
              </a:rPr>
              <a:t>B. Crosby</a:t>
            </a:r>
            <a:endParaRPr lang="sl-SI" sz="2800" dirty="0"/>
          </a:p>
        </p:txBody>
      </p:sp>
      <p:sp>
        <p:nvSpPr>
          <p:cNvPr id="8" name="Flowchart: Extract 7"/>
          <p:cNvSpPr/>
          <p:nvPr/>
        </p:nvSpPr>
        <p:spPr bwMode="auto">
          <a:xfrm>
            <a:off x="6938366" y="1672018"/>
            <a:ext cx="4079008" cy="3435142"/>
          </a:xfrm>
          <a:custGeom>
            <a:avLst/>
            <a:gdLst>
              <a:gd name="connsiteX0" fmla="*/ 0 w 10000"/>
              <a:gd name="connsiteY0" fmla="*/ 10000 h 10000"/>
              <a:gd name="connsiteX1" fmla="*/ 5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682 w 10000"/>
              <a:gd name="connsiteY1" fmla="*/ 4986 h 10000"/>
              <a:gd name="connsiteX2" fmla="*/ 5000 w 10000"/>
              <a:gd name="connsiteY2" fmla="*/ 0 h 10000"/>
              <a:gd name="connsiteX3" fmla="*/ 7695 w 10000"/>
              <a:gd name="connsiteY3" fmla="*/ 5762 h 10000"/>
              <a:gd name="connsiteX4" fmla="*/ 10000 w 10000"/>
              <a:gd name="connsiteY4" fmla="*/ 10000 h 10000"/>
              <a:gd name="connsiteX5" fmla="*/ 0 w 10000"/>
              <a:gd name="connsiteY5" fmla="*/ 10000 h 10000"/>
              <a:gd name="connsiteX0" fmla="*/ 0 w 10000"/>
              <a:gd name="connsiteY0" fmla="*/ 9541 h 9541"/>
              <a:gd name="connsiteX1" fmla="*/ 2682 w 10000"/>
              <a:gd name="connsiteY1" fmla="*/ 4527 h 9541"/>
              <a:gd name="connsiteX2" fmla="*/ 5124 w 10000"/>
              <a:gd name="connsiteY2" fmla="*/ 0 h 9541"/>
              <a:gd name="connsiteX3" fmla="*/ 7695 w 10000"/>
              <a:gd name="connsiteY3" fmla="*/ 5303 h 9541"/>
              <a:gd name="connsiteX4" fmla="*/ 10000 w 10000"/>
              <a:gd name="connsiteY4" fmla="*/ 9541 h 9541"/>
              <a:gd name="connsiteX5" fmla="*/ 0 w 10000"/>
              <a:gd name="connsiteY5" fmla="*/ 9541 h 9541"/>
              <a:gd name="connsiteX0" fmla="*/ 0 w 9938"/>
              <a:gd name="connsiteY0" fmla="*/ 10000 h 10000"/>
              <a:gd name="connsiteX1" fmla="*/ 2682 w 9938"/>
              <a:gd name="connsiteY1" fmla="*/ 4745 h 10000"/>
              <a:gd name="connsiteX2" fmla="*/ 5124 w 9938"/>
              <a:gd name="connsiteY2" fmla="*/ 0 h 10000"/>
              <a:gd name="connsiteX3" fmla="*/ 7695 w 9938"/>
              <a:gd name="connsiteY3" fmla="*/ 5558 h 10000"/>
              <a:gd name="connsiteX4" fmla="*/ 9938 w 9938"/>
              <a:gd name="connsiteY4" fmla="*/ 9889 h 10000"/>
              <a:gd name="connsiteX5" fmla="*/ 0 w 9938"/>
              <a:gd name="connsiteY5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938" h="10000">
                <a:moveTo>
                  <a:pt x="0" y="10000"/>
                </a:moveTo>
                <a:cubicBezTo>
                  <a:pt x="791" y="8322"/>
                  <a:pt x="1891" y="6423"/>
                  <a:pt x="2682" y="4745"/>
                </a:cubicBezTo>
                <a:lnTo>
                  <a:pt x="5124" y="0"/>
                </a:lnTo>
                <a:cubicBezTo>
                  <a:pt x="6228" y="2272"/>
                  <a:pt x="6591" y="3286"/>
                  <a:pt x="7695" y="5558"/>
                </a:cubicBezTo>
                <a:lnTo>
                  <a:pt x="9938" y="9889"/>
                </a:lnTo>
                <a:cubicBezTo>
                  <a:pt x="6636" y="9667"/>
                  <a:pt x="3333" y="10000"/>
                  <a:pt x="0" y="10000"/>
                </a:cubicBezTo>
                <a:close/>
              </a:path>
            </a:pathLst>
          </a:custGeom>
          <a:noFill/>
          <a:ln w="44450" cap="rnd">
            <a:solidFill>
              <a:schemeClr val="bg1">
                <a:lumMod val="95000"/>
              </a:schemeClr>
            </a:solidFill>
            <a:round/>
            <a:headEnd type="none" w="med" len="med"/>
            <a:tailEnd type="none" w="med" len="med"/>
          </a:ln>
          <a:effectLst>
            <a:glow rad="50800">
              <a:schemeClr val="bg1">
                <a:lumMod val="95000"/>
                <a:alpha val="36000"/>
              </a:schemeClr>
            </a:glow>
            <a:outerShdw blurRad="127000" dist="12700" dir="9000000" sx="101000" sy="101000" algn="ctr" rotWithShape="0">
              <a:schemeClr val="bg1">
                <a:lumMod val="85000"/>
              </a:schemeClr>
            </a:outerShdw>
            <a:softEdge rad="12700"/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8049575">
            <a:off x="6959440" y="2969246"/>
            <a:ext cx="1409681" cy="8494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000" dirty="0" smtClean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  <a:cs typeface="Adobe Devanagari" pitchFamily="18" charset="0"/>
              </a:rPr>
              <a:t>ČAS</a:t>
            </a:r>
            <a:endParaRPr lang="en-US" sz="4000" dirty="0" err="1">
              <a:solidFill>
                <a:schemeClr val="bg1">
                  <a:lumMod val="85000"/>
                </a:schemeClr>
              </a:solidFill>
              <a:latin typeface="Comic Sans MS" panose="030F0702030302020204" pitchFamily="66" charset="0"/>
              <a:cs typeface="Adobe Devanagari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63048" y="5009430"/>
            <a:ext cx="3225883" cy="8494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000" dirty="0" smtClean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  <a:cs typeface="Adobe Devanagari" pitchFamily="18" charset="0"/>
              </a:rPr>
              <a:t>KAKOVOST</a:t>
            </a:r>
            <a:endParaRPr lang="en-US" sz="4000" dirty="0" err="1">
              <a:solidFill>
                <a:schemeClr val="bg1">
                  <a:lumMod val="85000"/>
                </a:schemeClr>
              </a:solidFill>
              <a:latin typeface="Comic Sans MS" panose="030F0702030302020204" pitchFamily="66" charset="0"/>
              <a:cs typeface="Adobe Devanagari" pitchFamily="18" charset="0"/>
            </a:endParaRPr>
          </a:p>
        </p:txBody>
      </p:sp>
      <p:pic>
        <p:nvPicPr>
          <p:cNvPr id="5" name="Picture Placeholder 4"/>
          <p:cNvPicPr preferRelativeResize="0">
            <a:picLocks noGrp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1" r="25801"/>
          <a:stretch>
            <a:fillRect/>
          </a:stretch>
        </p:blipFill>
        <p:spPr>
          <a:xfrm>
            <a:off x="5441315" y="-1"/>
            <a:ext cx="6986570" cy="6992587"/>
          </a:xfrm>
        </p:spPr>
      </p:pic>
    </p:spTree>
    <p:extLst>
      <p:ext uri="{BB962C8B-B14F-4D97-AF65-F5344CB8AC3E}">
        <p14:creationId xmlns:p14="http://schemas.microsoft.com/office/powerpoint/2010/main" val="149145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Definicije kakovosti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77" y="1201836"/>
            <a:ext cx="5704646" cy="330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197" y="625473"/>
            <a:ext cx="5616624" cy="5020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97" y="4141916"/>
            <a:ext cx="9288570" cy="216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80426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Kakovost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228850"/>
          </a:xfrm>
        </p:spPr>
        <p:txBody>
          <a:bodyPr/>
          <a:lstStyle/>
          <a:p>
            <a:r>
              <a:rPr lang="sl-SI" dirty="0" smtClean="0"/>
              <a:t>Ni enoznačne in kratke definicije</a:t>
            </a:r>
          </a:p>
          <a:p>
            <a:r>
              <a:rPr lang="sl-SI" dirty="0" smtClean="0"/>
              <a:t>Težko oceniti prisotnost kakovosti, ampak odsotnost se hitro prepozna</a:t>
            </a:r>
          </a:p>
          <a:p>
            <a:r>
              <a:rPr lang="sl-SI" dirty="0" smtClean="0"/>
              <a:t>Kakovost se ne kar zgodi</a:t>
            </a:r>
          </a:p>
          <a:p>
            <a:r>
              <a:rPr lang="sl-SI" dirty="0" smtClean="0"/>
              <a:t>Enak koncept ima drugačen pomen za različne deležnike</a:t>
            </a:r>
            <a:endParaRPr lang="sl-SI" dirty="0"/>
          </a:p>
          <a:p>
            <a:r>
              <a:rPr lang="sl-SI" dirty="0" smtClean="0"/>
              <a:t>Ocenjuejmo z merjenjem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4989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1181862"/>
          </a:xfrm>
        </p:spPr>
        <p:txBody>
          <a:bodyPr/>
          <a:lstStyle/>
          <a:p>
            <a:pPr marL="0" indent="0"/>
            <a:r>
              <a:rPr lang="sl-SI" dirty="0" smtClean="0"/>
              <a:t>Vidiki kakovosti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7206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581" y="334881"/>
            <a:ext cx="11889564" cy="917575"/>
          </a:xfrm>
        </p:spPr>
        <p:txBody>
          <a:bodyPr/>
          <a:lstStyle/>
          <a:p>
            <a:r>
              <a:rPr lang="sl-SI" dirty="0"/>
              <a:t>Vidiki kakovosti</a:t>
            </a:r>
            <a:endParaRPr lang="en-US" dirty="0"/>
          </a:p>
        </p:txBody>
      </p:sp>
      <p:sp>
        <p:nvSpPr>
          <p:cNvPr id="3" name="Trapezoid 2"/>
          <p:cNvSpPr/>
          <p:nvPr/>
        </p:nvSpPr>
        <p:spPr>
          <a:xfrm rot="16200000">
            <a:off x="3637556" y="687530"/>
            <a:ext cx="1950490" cy="5203740"/>
          </a:xfrm>
          <a:prstGeom prst="trapezoid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sl-SI" dirty="0" smtClean="0">
                <a:solidFill>
                  <a:srgbClr val="020000"/>
                </a:solidFill>
              </a:rPr>
              <a:t>RAZVOJNI PROCES	          </a:t>
            </a:r>
            <a:endParaRPr lang="en-US" dirty="0">
              <a:solidFill>
                <a:srgbClr val="02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1296907" y="2789449"/>
            <a:ext cx="1163055" cy="999903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 smtClean="0"/>
              <a:t>IDEJA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6506270" y="2273126"/>
            <a:ext cx="2016223" cy="204202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 smtClean="0"/>
              <a:t>SW&amp;HW REŠITEV</a:t>
            </a:r>
            <a:endParaRPr lang="en-US" dirty="0"/>
          </a:p>
        </p:txBody>
      </p:sp>
      <p:pic>
        <p:nvPicPr>
          <p:cNvPr id="6" name="Picture 5" descr="C:\Users\mcigoj\AppData\Local\Microsoft\Windows\Temporary Internet Files\Content.IE5\CKXRHE4R\gi01a2015010904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182" y="4315155"/>
            <a:ext cx="508099" cy="48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mcigoj\AppData\Local\Microsoft\Windows\Temporary Internet Files\Content.IE5\CKXRHE4R\gi01a2015010904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323" y="4315156"/>
            <a:ext cx="508099" cy="48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mcigoj\AppData\Local\Microsoft\Windows\Temporary Internet Files\Content.IE5\CKXRHE4R\gi01a20150109040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371" y="4315156"/>
            <a:ext cx="508099" cy="48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19044" y="4863171"/>
            <a:ext cx="1658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l-SI" dirty="0" smtClean="0"/>
              <a:t>Razvojna ekipa</a:t>
            </a:r>
            <a:endParaRPr lang="en-US" dirty="0"/>
          </a:p>
        </p:txBody>
      </p:sp>
      <p:pic>
        <p:nvPicPr>
          <p:cNvPr id="10" name="Picture 6" descr="C:\Users\mcigoj\AppData\Local\Microsoft\Windows\Temporary Internet Files\Content.IE5\6B8DQSDI\boy-128[1]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432" y="1252456"/>
            <a:ext cx="463550" cy="46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mcigoj\AppData\Local\Microsoft\Windows\Temporary Internet Files\Content.IE5\6B8DQSDI\boy-128[1]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182" y="1252456"/>
            <a:ext cx="463550" cy="46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mcigoj\AppData\Local\Microsoft\Windows\Temporary Internet Files\Content.IE5\CKXRHE4R\woman-icon-business-15138-large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07" y="1521557"/>
            <a:ext cx="360000" cy="4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290176" y="1993563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l-SI" dirty="0" smtClean="0"/>
              <a:t>Sponzorji</a:t>
            </a:r>
            <a:endParaRPr lang="en-US" dirty="0"/>
          </a:p>
        </p:txBody>
      </p:sp>
      <p:pic>
        <p:nvPicPr>
          <p:cNvPr id="14" name="Picture 9" descr="C:\Users\mcigoj\AppData\Local\Microsoft\Windows\Temporary Internet Files\Content.IE5\6B8DQSDI\accoglienza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9708" y="2789449"/>
            <a:ext cx="8763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0342908" y="3686863"/>
            <a:ext cx="1269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l-SI" dirty="0" smtClean="0"/>
              <a:t>Uporabniki</a:t>
            </a:r>
            <a:endParaRPr lang="en-US" dirty="0"/>
          </a:p>
        </p:txBody>
      </p:sp>
      <p:pic>
        <p:nvPicPr>
          <p:cNvPr id="16" name="Picture 4" descr="C:\Users\mcigoj\AppData\Local\Microsoft\Windows\Temporary Internet Files\Content.IE5\CKXRHE4R\gi01a201501090400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58712" y="4359005"/>
            <a:ext cx="526611" cy="48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ight Arrow 17"/>
          <p:cNvSpPr/>
          <p:nvPr/>
        </p:nvSpPr>
        <p:spPr>
          <a:xfrm>
            <a:off x="2459962" y="2855934"/>
            <a:ext cx="4046308" cy="857352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600" dirty="0" smtClean="0">
                <a:solidFill>
                  <a:srgbClr val="020000"/>
                </a:solidFill>
              </a:rPr>
              <a:t>KAKOVOST PROCESA</a:t>
            </a:r>
            <a:endParaRPr lang="en-US" sz="1600" dirty="0">
              <a:solidFill>
                <a:srgbClr val="020000"/>
              </a:solidFill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8522493" y="2789449"/>
            <a:ext cx="2017215" cy="984767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600" dirty="0" smtClean="0">
                <a:solidFill>
                  <a:srgbClr val="020000"/>
                </a:solidFill>
              </a:rPr>
              <a:t>FUNKCIONALNA KAKOVOST</a:t>
            </a:r>
          </a:p>
        </p:txBody>
      </p:sp>
      <p:sp>
        <p:nvSpPr>
          <p:cNvPr id="20" name="Oval 19"/>
          <p:cNvSpPr/>
          <p:nvPr/>
        </p:nvSpPr>
        <p:spPr>
          <a:xfrm>
            <a:off x="6577781" y="2363286"/>
            <a:ext cx="1873199" cy="176922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dirty="0" smtClean="0"/>
              <a:t>STRUKTURNA KAKOVOST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0012709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5" grpId="0"/>
      <p:bldP spid="18" grpId="0" animBg="1"/>
      <p:bldP spid="19" grpId="0" build="allAtOnce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Funkcionalna kakovost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730252"/>
          </a:xfrm>
        </p:spPr>
        <p:txBody>
          <a:bodyPr/>
          <a:lstStyle/>
          <a:p>
            <a:r>
              <a:rPr lang="sl-SI" dirty="0" smtClean="0"/>
              <a:t>Uporabniške zahteve</a:t>
            </a:r>
            <a:endParaRPr lang="sl-SI" dirty="0"/>
          </a:p>
          <a:p>
            <a:r>
              <a:rPr lang="sl-SI" dirty="0" smtClean="0"/>
              <a:t>Malo defektov (varnost, zanesljivost,… </a:t>
            </a:r>
            <a:r>
              <a:rPr lang="sl-SI" dirty="0"/>
              <a:t>)</a:t>
            </a:r>
          </a:p>
          <a:p>
            <a:r>
              <a:rPr lang="sl-SI" dirty="0"/>
              <a:t>„Good enough“ </a:t>
            </a:r>
            <a:r>
              <a:rPr lang="en-US" dirty="0" smtClean="0"/>
              <a:t>performances</a:t>
            </a:r>
            <a:endParaRPr lang="sl-SI" dirty="0"/>
          </a:p>
          <a:p>
            <a:r>
              <a:rPr lang="sl-SI" dirty="0" smtClean="0"/>
              <a:t>Enostavnost uporabe</a:t>
            </a:r>
            <a:endParaRPr lang="sl-SI" dirty="0"/>
          </a:p>
          <a:p>
            <a:r>
              <a:rPr lang="sl-SI" b="1" dirty="0" smtClean="0"/>
              <a:t>Dokazana s testiranjem</a:t>
            </a:r>
            <a:endParaRPr lang="sl-SI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9994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Strukturna kakovost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6057043"/>
          </a:xfrm>
        </p:spPr>
        <p:txBody>
          <a:bodyPr/>
          <a:lstStyle/>
          <a:p>
            <a:r>
              <a:rPr lang="sl-SI" b="1" dirty="0" err="1" smtClean="0"/>
              <a:t>Testability</a:t>
            </a:r>
            <a:r>
              <a:rPr lang="sl-SI" b="1" dirty="0" smtClean="0"/>
              <a:t> </a:t>
            </a:r>
            <a:r>
              <a:rPr lang="sl-SI" dirty="0" smtClean="0"/>
              <a:t>→bolj preverljiva→ manj defektov</a:t>
            </a:r>
            <a:endParaRPr lang="sl-SI" dirty="0"/>
          </a:p>
          <a:p>
            <a:r>
              <a:rPr lang="sl-SI" b="1" dirty="0" err="1" smtClean="0"/>
              <a:t>Maintainability</a:t>
            </a:r>
            <a:r>
              <a:rPr lang="sl-SI" b="1" dirty="0" smtClean="0"/>
              <a:t> </a:t>
            </a:r>
            <a:r>
              <a:rPr lang="sl-SI" dirty="0" smtClean="0"/>
              <a:t>→</a:t>
            </a:r>
            <a:r>
              <a:rPr lang="sl-SI" dirty="0" err="1" smtClean="0"/>
              <a:t>nižja→več</a:t>
            </a:r>
            <a:r>
              <a:rPr lang="sl-SI" dirty="0" smtClean="0"/>
              <a:t> </a:t>
            </a:r>
            <a:r>
              <a:rPr lang="sl-SI" dirty="0" err="1" smtClean="0"/>
              <a:t>tveganj→bolje</a:t>
            </a:r>
            <a:r>
              <a:rPr lang="sl-SI" dirty="0" smtClean="0"/>
              <a:t> prepisati</a:t>
            </a:r>
            <a:endParaRPr lang="sl-SI" dirty="0"/>
          </a:p>
          <a:p>
            <a:r>
              <a:rPr lang="sl-SI" b="1" dirty="0" err="1" smtClean="0"/>
              <a:t>Efficiency</a:t>
            </a:r>
            <a:r>
              <a:rPr lang="sl-SI" b="1" dirty="0" smtClean="0"/>
              <a:t> </a:t>
            </a:r>
            <a:r>
              <a:rPr lang="sl-SI" dirty="0" smtClean="0"/>
              <a:t>→omejeni viri, bolj je pomembna</a:t>
            </a:r>
            <a:endParaRPr lang="sl-SI" dirty="0"/>
          </a:p>
          <a:p>
            <a:r>
              <a:rPr lang="sl-SI" b="1" dirty="0" err="1"/>
              <a:t>Security</a:t>
            </a:r>
            <a:r>
              <a:rPr lang="sl-SI" dirty="0"/>
              <a:t> → </a:t>
            </a:r>
            <a:r>
              <a:rPr lang="sl-SI" dirty="0" smtClean="0"/>
              <a:t>sledi vsem varnostnim smernicam </a:t>
            </a:r>
            <a:endParaRPr lang="sl-SI" dirty="0"/>
          </a:p>
          <a:p>
            <a:r>
              <a:rPr lang="sl-SI" b="1" dirty="0"/>
              <a:t>Understability</a:t>
            </a:r>
            <a:r>
              <a:rPr lang="sl-SI" dirty="0"/>
              <a:t> → </a:t>
            </a:r>
            <a:r>
              <a:rPr lang="sl-SI" dirty="0" smtClean="0"/>
              <a:t>kompleksna vs berljiva →strma krivulja učenja→bljižnice→težave pri razvoju in vzdrževanju</a:t>
            </a:r>
            <a:endParaRPr lang="sl-SI" dirty="0"/>
          </a:p>
          <a:p>
            <a:r>
              <a:rPr lang="sl-SI" b="1" dirty="0"/>
              <a:t>Resiliance</a:t>
            </a:r>
            <a:r>
              <a:rPr lang="sl-SI" dirty="0"/>
              <a:t>, </a:t>
            </a:r>
            <a:r>
              <a:rPr lang="sl-SI" b="1" dirty="0" err="1"/>
              <a:t>fault</a:t>
            </a:r>
            <a:r>
              <a:rPr lang="sl-SI" b="1" dirty="0"/>
              <a:t> </a:t>
            </a:r>
            <a:r>
              <a:rPr lang="sl-SI" b="1" dirty="0" smtClean="0"/>
              <a:t>tolerance </a:t>
            </a:r>
            <a:r>
              <a:rPr lang="sl-SI" dirty="0" smtClean="0"/>
              <a:t>→ kako preživi mejne pogoje?</a:t>
            </a:r>
            <a:endParaRPr lang="sl-SI" dirty="0"/>
          </a:p>
          <a:p>
            <a:r>
              <a:rPr lang="sl-SI" b="1" dirty="0"/>
              <a:t>Scalability, design for the future</a:t>
            </a:r>
            <a:r>
              <a:rPr lang="sl-SI" dirty="0"/>
              <a:t>,  …..</a:t>
            </a:r>
          </a:p>
          <a:p>
            <a:r>
              <a:rPr lang="sl-SI" b="1" dirty="0" smtClean="0"/>
              <a:t>Dokazana s pregledi</a:t>
            </a:r>
            <a:endParaRPr lang="sl-SI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9565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Procesna kakovost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503045"/>
          </a:xfrm>
        </p:spPr>
        <p:txBody>
          <a:bodyPr/>
          <a:lstStyle/>
          <a:p>
            <a:r>
              <a:rPr lang="sl-SI" dirty="0" smtClean="0"/>
              <a:t>Roki</a:t>
            </a:r>
            <a:r>
              <a:rPr lang="sl-SI" dirty="0" smtClean="0">
                <a:sym typeface="Wingdings" panose="05000000000000000000" pitchFamily="2" charset="2"/>
              </a:rPr>
              <a:t>, </a:t>
            </a:r>
            <a:r>
              <a:rPr lang="sl-SI" dirty="0" smtClean="0"/>
              <a:t>proračun</a:t>
            </a:r>
            <a:r>
              <a:rPr lang="sl-SI" dirty="0" smtClean="0">
                <a:sym typeface="Wingdings" panose="05000000000000000000" pitchFamily="2" charset="2"/>
              </a:rPr>
              <a:t>, obseg</a:t>
            </a:r>
            <a:endParaRPr lang="sl-SI" dirty="0">
              <a:sym typeface="Wingdings" panose="05000000000000000000" pitchFamily="2" charset="2"/>
            </a:endParaRPr>
          </a:p>
          <a:p>
            <a:r>
              <a:rPr lang="sl-SI" dirty="0" smtClean="0">
                <a:sym typeface="Wingdings" panose="05000000000000000000" pitchFamily="2" charset="2"/>
              </a:rPr>
              <a:t>Ponovljiv &amp; Zanesljiv</a:t>
            </a:r>
          </a:p>
          <a:p>
            <a:r>
              <a:rPr lang="en-US" dirty="0" smtClean="0"/>
              <a:t>T</a:t>
            </a:r>
            <a:r>
              <a:rPr lang="en-US" baseline="-25000" dirty="0" smtClean="0"/>
              <a:t>DELIVERY</a:t>
            </a:r>
            <a:r>
              <a:rPr lang="en-US" dirty="0"/>
              <a:t> = </a:t>
            </a:r>
            <a:r>
              <a:rPr lang="sl-SI" dirty="0">
                <a:solidFill>
                  <a:srgbClr val="FF0000"/>
                </a:solidFill>
              </a:rPr>
              <a:t>(</a:t>
            </a:r>
            <a:r>
              <a:rPr lang="en-US" dirty="0"/>
              <a:t>T</a:t>
            </a:r>
            <a:r>
              <a:rPr lang="en-US" baseline="-25000" dirty="0"/>
              <a:t>PLAN</a:t>
            </a:r>
            <a:r>
              <a:rPr lang="en-US" dirty="0"/>
              <a:t> + T</a:t>
            </a:r>
            <a:r>
              <a:rPr lang="en-US" baseline="-25000" dirty="0"/>
              <a:t>DESIGN </a:t>
            </a:r>
            <a:r>
              <a:rPr lang="en-US" dirty="0"/>
              <a:t>+ T</a:t>
            </a:r>
            <a:r>
              <a:rPr lang="en-US" baseline="-25000" dirty="0"/>
              <a:t>DEVELOP</a:t>
            </a:r>
            <a:r>
              <a:rPr lang="en-US" dirty="0"/>
              <a:t> + T</a:t>
            </a:r>
            <a:r>
              <a:rPr lang="en-US" baseline="-25000" dirty="0"/>
              <a:t>BUILD</a:t>
            </a:r>
            <a:r>
              <a:rPr lang="en-US" dirty="0"/>
              <a:t> + T</a:t>
            </a:r>
            <a:r>
              <a:rPr lang="en-US" baseline="-25000" dirty="0"/>
              <a:t>DEPLOY</a:t>
            </a:r>
            <a:r>
              <a:rPr lang="en-US" dirty="0"/>
              <a:t> + T</a:t>
            </a:r>
            <a:r>
              <a:rPr lang="en-US" baseline="-25000" dirty="0"/>
              <a:t>TEST</a:t>
            </a:r>
            <a:r>
              <a:rPr lang="en-US" dirty="0"/>
              <a:t> + T</a:t>
            </a:r>
            <a:r>
              <a:rPr lang="en-US" baseline="-25000" dirty="0"/>
              <a:t>FIX </a:t>
            </a:r>
            <a:r>
              <a:rPr lang="en-US" dirty="0"/>
              <a:t>+ T</a:t>
            </a:r>
            <a:r>
              <a:rPr lang="en-US" baseline="-25000" dirty="0"/>
              <a:t>RELEASE</a:t>
            </a:r>
            <a:r>
              <a:rPr lang="en-US" dirty="0"/>
              <a:t> + T</a:t>
            </a:r>
            <a:r>
              <a:rPr lang="en-US" baseline="-25000" dirty="0"/>
              <a:t>EVALUATE</a:t>
            </a:r>
            <a:r>
              <a:rPr lang="sl-SI" dirty="0">
                <a:solidFill>
                  <a:srgbClr val="FF0000"/>
                </a:solidFill>
              </a:rPr>
              <a:t>)</a:t>
            </a:r>
            <a:r>
              <a:rPr lang="sl-SI" dirty="0"/>
              <a:t> </a:t>
            </a:r>
            <a:r>
              <a:rPr lang="sl-SI" dirty="0">
                <a:solidFill>
                  <a:srgbClr val="FF0000"/>
                </a:solidFill>
              </a:rPr>
              <a:t>/ </a:t>
            </a:r>
            <a:r>
              <a:rPr lang="sl-SI" sz="4000" b="1" dirty="0">
                <a:solidFill>
                  <a:srgbClr val="FF0000"/>
                </a:solidFill>
              </a:rPr>
              <a:t>% TRUST</a:t>
            </a:r>
          </a:p>
          <a:p>
            <a:r>
              <a:rPr lang="sl-SI" dirty="0" smtClean="0">
                <a:sym typeface="Wingdings" panose="05000000000000000000" pitchFamily="2" charset="2"/>
              </a:rPr>
              <a:t>Načrtovanje kakovosti; </a:t>
            </a:r>
            <a:r>
              <a:rPr lang="sl-SI" dirty="0">
                <a:sym typeface="Wingdings" panose="05000000000000000000" pitchFamily="2" charset="2"/>
              </a:rPr>
              <a:t>P-D-C-A</a:t>
            </a:r>
          </a:p>
          <a:p>
            <a:r>
              <a:rPr lang="sl-SI" dirty="0" smtClean="0">
                <a:sym typeface="Wingdings" panose="05000000000000000000" pitchFamily="2" charset="2"/>
                <a:hlinkClick r:id="rId3"/>
              </a:rPr>
              <a:t>Komunikacija</a:t>
            </a:r>
            <a:r>
              <a:rPr lang="sl-SI" dirty="0">
                <a:sym typeface="Wingdings" panose="05000000000000000000" pitchFamily="2" charset="2"/>
              </a:rPr>
              <a:t>-&gt; </a:t>
            </a:r>
            <a:r>
              <a:rPr lang="sl-SI" dirty="0" smtClean="0">
                <a:sym typeface="Wingdings" panose="05000000000000000000" pitchFamily="2" charset="2"/>
              </a:rPr>
              <a:t>pogosta in jasna; register odločitev</a:t>
            </a:r>
            <a:endParaRPr lang="sl-SI" dirty="0">
              <a:sym typeface="Wingdings" panose="05000000000000000000" pitchFamily="2" charset="2"/>
            </a:endParaRPr>
          </a:p>
          <a:p>
            <a:r>
              <a:rPr lang="sl-SI" dirty="0" smtClean="0">
                <a:sym typeface="Wingdings" panose="05000000000000000000" pitchFamily="2" charset="2"/>
              </a:rPr>
              <a:t>Avtomatizacija</a:t>
            </a:r>
            <a:endParaRPr lang="sl-SI" dirty="0"/>
          </a:p>
          <a:p>
            <a:r>
              <a:rPr lang="sl-SI" dirty="0" smtClean="0"/>
              <a:t>Orodja in metodologije</a:t>
            </a:r>
            <a:endParaRPr lang="sl-SI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1598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Upravljanje kakovosti</a:t>
            </a:r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10333145" y="1387810"/>
            <a:ext cx="1440160" cy="1332239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" descr="C:\Users\mcigoj\AppData\Local\Microsoft\Windows\Temporary Internet Files\Content.IE5\0T35IU8C\Jigsaw-Puzzle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657" y="1387811"/>
            <a:ext cx="1802441" cy="133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C:\Users\mcigoj\AppData\Local\Microsoft\Windows\Temporary Internet Files\Content.IE5\6B8DQSDI\scrivere_post_ispirazione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30" y="1398565"/>
            <a:ext cx="1926452" cy="132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Oval 33"/>
          <p:cNvSpPr/>
          <p:nvPr/>
        </p:nvSpPr>
        <p:spPr>
          <a:xfrm>
            <a:off x="7097537" y="1387809"/>
            <a:ext cx="1440160" cy="1332239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13" descr="C:\Users\mcigoj\AppData\Local\Microsoft\Windows\Temporary Internet Files\Content.IE5\6B8DQSDI\983px-Checklist_Noun_project_5166.svg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282" y="1660490"/>
            <a:ext cx="781757" cy="81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4" descr="C:\Users\mcigoj\AppData\Local\Microsoft\Windows\Temporary Internet Files\Content.IE5\CKXRHE4R\pencil-sh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99439">
            <a:off x="7975795" y="2008427"/>
            <a:ext cx="408093" cy="40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2" descr="C:\Users\mcigoj\AppData\Local\Microsoft\Windows\Temporary Internet Files\Content.IE5\0T35IU8C\messy-lined-papers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7206" y="1652375"/>
            <a:ext cx="702365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7" descr="C:\Users\mcigoj\AppData\Local\Microsoft\Windows\Temporary Internet Files\Content.IE5\CKXRHE4R\Clap_cinema.svg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330" y="1927666"/>
            <a:ext cx="614984" cy="638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Chevron 38"/>
          <p:cNvSpPr/>
          <p:nvPr/>
        </p:nvSpPr>
        <p:spPr>
          <a:xfrm>
            <a:off x="6197543" y="1572556"/>
            <a:ext cx="410057" cy="962744"/>
          </a:xfrm>
          <a:prstGeom prst="chevron">
            <a:avLst/>
          </a:pr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0" name="Chevron 39"/>
          <p:cNvSpPr/>
          <p:nvPr/>
        </p:nvSpPr>
        <p:spPr>
          <a:xfrm>
            <a:off x="2977793" y="1632920"/>
            <a:ext cx="410057" cy="962744"/>
          </a:xfrm>
          <a:prstGeom prst="chevron">
            <a:avLst/>
          </a:pr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1" name="Chevron 40"/>
          <p:cNvSpPr/>
          <p:nvPr/>
        </p:nvSpPr>
        <p:spPr>
          <a:xfrm>
            <a:off x="9144663" y="1586300"/>
            <a:ext cx="410057" cy="962744"/>
          </a:xfrm>
          <a:prstGeom prst="chevron">
            <a:avLst/>
          </a:pr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530" y="3155858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 smtClean="0"/>
              <a:t>QA infrastruktura</a:t>
            </a:r>
            <a:endParaRPr lang="en-US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4145200" y="3155858"/>
            <a:ext cx="1114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 smtClean="0"/>
              <a:t>QA Načrt</a:t>
            </a:r>
            <a:endParaRPr lang="en-US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7185726" y="3155858"/>
            <a:ext cx="1313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 smtClean="0"/>
              <a:t>Testni načrt</a:t>
            </a:r>
            <a:endParaRPr lang="en-US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10252236" y="3155858"/>
            <a:ext cx="1601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 smtClean="0"/>
              <a:t>Testni scenariji</a:t>
            </a:r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55848" y="3569270"/>
            <a:ext cx="3144322" cy="250222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Postopki &amp; Izobraževanja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Standardi &amp; Pregledi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Dokumentacija &amp; checkliste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CI &amp; CD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Partner QA Management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Upravlajne s konfiguracijami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Politike pregledov kode …</a:t>
            </a:r>
            <a:endParaRPr lang="en-US" dirty="0" err="1" smtClean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97957" y="3569270"/>
            <a:ext cx="3227678" cy="2828467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Upravljanje s tveganji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Izbira QC in QA prijemov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Izbor standardov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Razvojni proces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Okolja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Odgovornosti in vloge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Upravljanje s napakami in CR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…</a:t>
            </a:r>
            <a:endParaRPr lang="en-US" dirty="0" err="1" smtClean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17878" y="3569270"/>
            <a:ext cx="3594446" cy="2828467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Cikli, intenzivnost in periode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Testiranja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Definiranje načinov testiranja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Izbor orodji in ekipe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Plan komuniciranja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Definicije testnih podatkov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Povezani standardi in dokumenti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….</a:t>
            </a:r>
            <a:endParaRPr lang="en-US" dirty="0" err="1" smtClean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201644" y="3569270"/>
            <a:ext cx="2177519" cy="1197251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Seznam scenarijev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Meritve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dirty="0" smtClean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Poročila</a:t>
            </a:r>
            <a:endParaRPr lang="en-US" dirty="0" err="1" smtClean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773176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3" grpId="0"/>
      <p:bldP spid="19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1181862"/>
          </a:xfrm>
        </p:spPr>
        <p:txBody>
          <a:bodyPr/>
          <a:lstStyle/>
          <a:p>
            <a:pPr marL="0" indent="0"/>
            <a:r>
              <a:rPr lang="sl-SI" dirty="0" smtClean="0"/>
              <a:t>Kaj nam Microsoft nudi?</a:t>
            </a:r>
            <a:endParaRPr lang="sl-SI" dirty="0"/>
          </a:p>
        </p:txBody>
      </p:sp>
      <p:sp>
        <p:nvSpPr>
          <p:cNvPr id="3" name="TextBox 2"/>
          <p:cNvSpPr txBox="1"/>
          <p:nvPr/>
        </p:nvSpPr>
        <p:spPr>
          <a:xfrm>
            <a:off x="309091" y="3307524"/>
            <a:ext cx="4344074" cy="9602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800" spc="-100" dirty="0" smtClean="0">
                <a:ln w="3175">
                  <a:noFill/>
                </a:ln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  <a:cs typeface="Segoe UI" pitchFamily="34" charset="0"/>
              </a:rPr>
              <a:t>MS QA </a:t>
            </a:r>
            <a:r>
              <a:rPr lang="en-GB" sz="4800" spc="-100" dirty="0" smtClean="0">
                <a:ln w="3175">
                  <a:noFill/>
                </a:ln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j-lt"/>
                <a:cs typeface="Segoe UI" pitchFamily="34" charset="0"/>
              </a:rPr>
              <a:t>Tool belt</a:t>
            </a:r>
            <a:endParaRPr lang="en-GB" sz="4800" spc="-100" dirty="0">
              <a:ln w="3175">
                <a:noFill/>
              </a:ln>
              <a:gradFill>
                <a:gsLst>
                  <a:gs pos="100000">
                    <a:schemeClr val="tx1"/>
                  </a:gs>
                  <a:gs pos="0">
                    <a:schemeClr val="tx1"/>
                  </a:gs>
                </a:gsLst>
                <a:lin ang="5400000" scaled="0"/>
              </a:gradFill>
              <a:latin typeface="+mj-lt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92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Microsoft QA Tool-belt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120854"/>
          </a:xfrm>
        </p:spPr>
        <p:txBody>
          <a:bodyPr/>
          <a:lstStyle/>
          <a:p>
            <a:r>
              <a:rPr lang="sl-SI" dirty="0" smtClean="0"/>
              <a:t>Team Services</a:t>
            </a:r>
          </a:p>
          <a:p>
            <a:r>
              <a:rPr lang="sl-SI" dirty="0" smtClean="0"/>
              <a:t>Visual Studio </a:t>
            </a:r>
          </a:p>
          <a:p>
            <a:r>
              <a:rPr lang="sl-SI" dirty="0" smtClean="0"/>
              <a:t>Azure</a:t>
            </a:r>
          </a:p>
          <a:p>
            <a:r>
              <a:rPr lang="sl-SI" dirty="0" smtClean="0"/>
              <a:t>Izobraževalni materiali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99759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TS - Upravljanje s procesom in specifikacijami</a:t>
            </a:r>
            <a:endParaRPr lang="sl-SI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877985"/>
          </a:xfrm>
        </p:spPr>
        <p:txBody>
          <a:bodyPr/>
          <a:lstStyle/>
          <a:p>
            <a:r>
              <a:rPr lang="en-US" sz="3200" dirty="0" smtClean="0">
                <a:sym typeface="Wingdings" panose="05000000000000000000" pitchFamily="2" charset="2"/>
              </a:rPr>
              <a:t>Agile</a:t>
            </a:r>
            <a:r>
              <a:rPr lang="sl-SI" sz="3200" dirty="0" smtClean="0">
                <a:sym typeface="Wingdings" panose="05000000000000000000" pitchFamily="2" charset="2"/>
              </a:rPr>
              <a:t>, </a:t>
            </a:r>
            <a:r>
              <a:rPr lang="en-US" sz="3200" dirty="0" smtClean="0">
                <a:sym typeface="Wingdings" panose="05000000000000000000" pitchFamily="2" charset="2"/>
              </a:rPr>
              <a:t>SCRUM</a:t>
            </a:r>
            <a:r>
              <a:rPr lang="sl-SI" sz="3200" dirty="0">
                <a:sym typeface="Wingdings" panose="05000000000000000000" pitchFamily="2" charset="2"/>
              </a:rPr>
              <a:t> </a:t>
            </a:r>
            <a:r>
              <a:rPr lang="sl-SI" sz="3200" dirty="0" smtClean="0">
                <a:sym typeface="Wingdings" panose="05000000000000000000" pitchFamily="2" charset="2"/>
              </a:rPr>
              <a:t>in CMMI predloge</a:t>
            </a:r>
          </a:p>
          <a:p>
            <a:r>
              <a:rPr lang="sl-SI" sz="3200" dirty="0" smtClean="0">
                <a:sym typeface="Wingdings" panose="05000000000000000000" pitchFamily="2" charset="2"/>
              </a:rPr>
              <a:t>Fleksibilen (obstajajo različne ekstenzije npr.: </a:t>
            </a:r>
            <a:r>
              <a:rPr lang="sl-SI" sz="3200" dirty="0" smtClean="0">
                <a:sym typeface="Wingdings" panose="05000000000000000000" pitchFamily="2" charset="2"/>
                <a:hlinkClick r:id="rId3"/>
              </a:rPr>
              <a:t>ModernRequirements</a:t>
            </a:r>
            <a:r>
              <a:rPr lang="sl-SI" sz="3200" dirty="0" smtClean="0">
                <a:sym typeface="Wingdings" panose="05000000000000000000" pitchFamily="2" charset="2"/>
              </a:rPr>
              <a:t>)</a:t>
            </a:r>
          </a:p>
          <a:p>
            <a:r>
              <a:rPr lang="sl-SI" sz="3200" dirty="0" smtClean="0">
                <a:sym typeface="Wingdings" panose="05000000000000000000" pitchFamily="2" charset="2"/>
              </a:rPr>
              <a:t>Team Rooms</a:t>
            </a:r>
          </a:p>
          <a:p>
            <a:r>
              <a:rPr lang="sl-SI" sz="3200" dirty="0" smtClean="0">
                <a:sym typeface="Wingdings" panose="05000000000000000000" pitchFamily="2" charset="2"/>
              </a:rPr>
              <a:t>Backlog, Queries, Boards</a:t>
            </a:r>
          </a:p>
          <a:p>
            <a:r>
              <a:rPr lang="sl-SI" sz="3200" dirty="0" smtClean="0">
                <a:sym typeface="Wingdings" panose="05000000000000000000" pitchFamily="2" charset="2"/>
              </a:rPr>
              <a:t>Epics, Features, PBI, Bug, Impediment</a:t>
            </a:r>
          </a:p>
          <a:p>
            <a:r>
              <a:rPr lang="sl-SI" sz="3200" dirty="0" smtClean="0">
                <a:sym typeface="Wingdings" panose="05000000000000000000" pitchFamily="2" charset="2"/>
              </a:rPr>
              <a:t>Delivery Plan</a:t>
            </a:r>
          </a:p>
          <a:p>
            <a:pPr marL="0" indent="0">
              <a:buNone/>
            </a:pPr>
            <a:endParaRPr lang="sl-SI" sz="3200" dirty="0" smtClean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463443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14-eu5.ixquick.com/cgi-bin/serveimage?url=https:%2F%2Fms.gallerycdn.vsassets.io%2Fextensions%2Fms%2Fvss-plans%2F15.116.533884594%2F1493335856073%2Fimages%2Fplans2.png&amp;sp=b6275dcdb9cc9541cdc665d8e6869a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926" y="256902"/>
            <a:ext cx="6519923" cy="332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eam services backlog ite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11" y="3929310"/>
            <a:ext cx="4696212" cy="236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team services new PB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11" y="256902"/>
            <a:ext cx="4899371" cy="389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6606" y="3580185"/>
            <a:ext cx="4016896" cy="30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6739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TS - Upravljanje s testiranjem 1/2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542782"/>
          </a:xfrm>
        </p:spPr>
        <p:txBody>
          <a:bodyPr/>
          <a:lstStyle/>
          <a:p>
            <a:r>
              <a:rPr lang="sl-SI" dirty="0" smtClean="0"/>
              <a:t>Test Management</a:t>
            </a:r>
          </a:p>
          <a:p>
            <a:pPr lvl="1"/>
            <a:r>
              <a:rPr lang="sl-SI" dirty="0" smtClean="0"/>
              <a:t>Test Center  (local)</a:t>
            </a:r>
          </a:p>
          <a:p>
            <a:pPr lvl="1"/>
            <a:r>
              <a:rPr lang="sl-SI" dirty="0" smtClean="0"/>
              <a:t>Test Hub (web)</a:t>
            </a:r>
          </a:p>
          <a:p>
            <a:r>
              <a:rPr lang="sl-SI" dirty="0" smtClean="0"/>
              <a:t>Test Hub (manual)</a:t>
            </a:r>
          </a:p>
          <a:p>
            <a:pPr lvl="1"/>
            <a:r>
              <a:rPr lang="sl-SI" dirty="0" smtClean="0"/>
              <a:t>Planning (iterations,areas, configurations, test plan, test suites</a:t>
            </a:r>
            <a:r>
              <a:rPr lang="sl-SI" dirty="0" smtClean="0"/>
              <a:t>)</a:t>
            </a:r>
          </a:p>
          <a:p>
            <a:pPr lvl="2"/>
            <a:r>
              <a:rPr lang="sl-SI" dirty="0"/>
              <a:t>Static, query and requirement based Test Suites</a:t>
            </a:r>
          </a:p>
          <a:p>
            <a:pPr lvl="1"/>
            <a:r>
              <a:rPr lang="sl-SI" dirty="0" smtClean="0"/>
              <a:t>Authoring </a:t>
            </a:r>
            <a:r>
              <a:rPr lang="sl-SI" dirty="0" smtClean="0"/>
              <a:t>(Test case)</a:t>
            </a:r>
          </a:p>
          <a:p>
            <a:pPr lvl="1"/>
            <a:r>
              <a:rPr lang="sl-SI" dirty="0" smtClean="0"/>
              <a:t>Execution (testing support, web runner, desktop runner)</a:t>
            </a:r>
          </a:p>
          <a:p>
            <a:pPr lvl="1"/>
            <a:r>
              <a:rPr lang="sl-SI" dirty="0" smtClean="0"/>
              <a:t>Tracking</a:t>
            </a:r>
          </a:p>
        </p:txBody>
      </p:sp>
    </p:spTree>
    <p:extLst>
      <p:ext uri="{BB962C8B-B14F-4D97-AF65-F5344CB8AC3E}">
        <p14:creationId xmlns:p14="http://schemas.microsoft.com/office/powerpoint/2010/main" val="40804864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14-eu5.ixquick.com/cgi-bin/serveimage?url=https:%2F%2Fmsdnshared.blob.core.windows.net%2Fmedia%2FMSDNBlogsFS%2Fprod.evol.blogs.msdn.com%2FCommunityServer.Blogs.Components.WeblogFiles%2F00%2F00%2F00%2F45%2F92%2Fmetablogapi%2F3782.image_52B5E475.png&amp;sp=50f7ef0c76e5c4e751481efc8646e74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57" y="102418"/>
            <a:ext cx="589597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14-eu5.ixquick.com/cgi-bin/serveimage?url=https%3A%2F%2Fwww.visualstudio.com%2Fen-us%2Fdocs%2Fintegrate%2Fextensions%2Freference%2Ftargets%2Fvss%2Ftest%2Fweb%2F_img%2Ftest-plan-hub-pivot-tab-preview.png&amp;sp=979158e58f734fb92317e2c6cc9949d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245" y="102418"/>
            <a:ext cx="28670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14-eu5.ixquick.com/cgi-bin/serveimage?url=http:%2F%2Fwww.dotnetcurry.com%2Fimages%2Fvisualstudio%2Ftest-hub-enhancement%2Fordered-tests.png&amp;sp=a9fd5b57ef405c608d9f4443f35695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621905"/>
            <a:ext cx="8048625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reate steps for a new manual test cas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189" y="1899319"/>
            <a:ext cx="6438900" cy="482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2812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xploring test results in the Test h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90" y="76200"/>
            <a:ext cx="7835603" cy="406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msdnshared.blob.core.windows.net/media/2016/03/image12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61" y="3393189"/>
            <a:ext cx="5375920" cy="2696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pen the context menu of a backlog item to add inline test ca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309" y="3029599"/>
            <a:ext cx="5400575" cy="302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1239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TS - Upravljanje s testiranjem 2/2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799582" cy="5841599"/>
          </a:xfrm>
        </p:spPr>
        <p:txBody>
          <a:bodyPr/>
          <a:lstStyle/>
          <a:p>
            <a:r>
              <a:rPr lang="sl-SI" dirty="0"/>
              <a:t>CI </a:t>
            </a:r>
            <a:r>
              <a:rPr lang="sl-SI" dirty="0" smtClean="0"/>
              <a:t>Tests</a:t>
            </a:r>
          </a:p>
          <a:p>
            <a:pPr lvl="1"/>
            <a:r>
              <a:rPr lang="sl-SI" dirty="0" smtClean="0"/>
              <a:t>white-box</a:t>
            </a:r>
          </a:p>
          <a:p>
            <a:pPr lvl="1"/>
            <a:r>
              <a:rPr lang="sl-SI" dirty="0" smtClean="0"/>
              <a:t>Sledljivost (end-to-end)</a:t>
            </a:r>
          </a:p>
          <a:p>
            <a:pPr lvl="2"/>
            <a:r>
              <a:rPr lang="sl-SI" dirty="0" smtClean="0"/>
              <a:t>Test case</a:t>
            </a:r>
          </a:p>
          <a:p>
            <a:pPr lvl="2"/>
            <a:r>
              <a:rPr lang="sl-SI" dirty="0" smtClean="0"/>
              <a:t>Requirements</a:t>
            </a:r>
          </a:p>
          <a:p>
            <a:pPr lvl="2"/>
            <a:r>
              <a:rPr lang="sl-SI" dirty="0" smtClean="0"/>
              <a:t>Result </a:t>
            </a:r>
            <a:r>
              <a:rPr lang="sl-SI" dirty="0" smtClean="0"/>
              <a:t>association (no planning done </a:t>
            </a:r>
            <a:r>
              <a:rPr lang="sl-SI" dirty="0" smtClean="0">
                <a:sym typeface="Wingdings" panose="05000000000000000000" pitchFamily="2" charset="2"/>
              </a:rPr>
              <a:t></a:t>
            </a:r>
            <a:r>
              <a:rPr lang="sl-SI" dirty="0" smtClean="0"/>
              <a:t>)</a:t>
            </a:r>
            <a:endParaRPr lang="sl-SI" dirty="0" smtClean="0"/>
          </a:p>
          <a:p>
            <a:pPr lvl="1"/>
            <a:r>
              <a:rPr lang="sl-SI" dirty="0" smtClean="0"/>
              <a:t>Code Coverage</a:t>
            </a:r>
          </a:p>
          <a:p>
            <a:pPr lvl="1"/>
            <a:r>
              <a:rPr lang="sl-SI" dirty="0" smtClean="0"/>
              <a:t>Coding Standard </a:t>
            </a:r>
            <a:endParaRPr lang="sl-SI" dirty="0"/>
          </a:p>
          <a:p>
            <a:r>
              <a:rPr lang="sl-SI" dirty="0"/>
              <a:t>Test &amp; Feedback </a:t>
            </a:r>
            <a:r>
              <a:rPr lang="sl-SI" dirty="0" smtClean="0"/>
              <a:t>Tool</a:t>
            </a:r>
          </a:p>
          <a:p>
            <a:pPr lvl="1"/>
            <a:r>
              <a:rPr lang="sl-SI" dirty="0" smtClean="0"/>
              <a:t>Bug, Task, TC, Discuss</a:t>
            </a:r>
          </a:p>
          <a:p>
            <a:pPr lvl="1"/>
            <a:r>
              <a:rPr lang="sl-SI" dirty="0" smtClean="0"/>
              <a:t>Recording &amp; Metrics</a:t>
            </a:r>
          </a:p>
          <a:p>
            <a:pPr lvl="1"/>
            <a:r>
              <a:rPr lang="sl-SI" dirty="0" smtClean="0"/>
              <a:t>End-to-end sledljivost</a:t>
            </a:r>
          </a:p>
          <a:p>
            <a:pPr lvl="1"/>
            <a:r>
              <a:rPr lang="sl-SI" dirty="0" smtClean="0"/>
              <a:t>Test on a Device (Perfecto)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388346"/>
          </a:xfrm>
        </p:spPr>
        <p:txBody>
          <a:bodyPr/>
          <a:lstStyle/>
          <a:p>
            <a:r>
              <a:rPr lang="sl-SI" dirty="0"/>
              <a:t>Load Test</a:t>
            </a:r>
          </a:p>
          <a:p>
            <a:pPr lvl="1"/>
            <a:r>
              <a:rPr lang="sl-SI" dirty="0"/>
              <a:t>HTTP Archive</a:t>
            </a:r>
          </a:p>
          <a:p>
            <a:pPr lvl="1"/>
            <a:r>
              <a:rPr lang="sl-SI" dirty="0"/>
              <a:t>VS WebTest </a:t>
            </a:r>
          </a:p>
          <a:p>
            <a:pPr lvl="1"/>
            <a:r>
              <a:rPr lang="sl-SI" dirty="0"/>
              <a:t>JMeter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9220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View test run results summ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73" y="112886"/>
            <a:ext cx="6450715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www.visualstudio.com/en-us/docs/test/continuous-testing/_img/associate-automated-results-with-requirements/associate-tests-dashboar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301" y="112886"/>
            <a:ext cx="4772025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50782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tart a new load test from the New men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165" y="184894"/>
            <a:ext cx="66103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Live information about the running load t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21" y="3065214"/>
            <a:ext cx="489945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4676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TS - Nadzor nad projektom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355312"/>
          </a:xfrm>
        </p:spPr>
        <p:txBody>
          <a:bodyPr/>
          <a:lstStyle/>
          <a:p>
            <a:r>
              <a:rPr lang="sl-SI" dirty="0" smtClean="0"/>
              <a:t>Tracking &amp; Reporting</a:t>
            </a:r>
          </a:p>
          <a:p>
            <a:pPr lvl="1"/>
            <a:r>
              <a:rPr lang="sl-SI" dirty="0" smtClean="0"/>
              <a:t>Dashboards</a:t>
            </a:r>
          </a:p>
          <a:p>
            <a:pPr lvl="1"/>
            <a:r>
              <a:rPr lang="sl-SI" dirty="0" smtClean="0"/>
              <a:t>Queries</a:t>
            </a:r>
          </a:p>
          <a:p>
            <a:pPr lvl="1"/>
            <a:r>
              <a:rPr lang="sl-SI" dirty="0" smtClean="0"/>
              <a:t>Exports</a:t>
            </a:r>
          </a:p>
          <a:p>
            <a:pPr lvl="1"/>
            <a:r>
              <a:rPr lang="sl-SI" dirty="0" smtClean="0"/>
              <a:t>Office </a:t>
            </a:r>
            <a:r>
              <a:rPr lang="sl-SI" dirty="0" smtClean="0"/>
              <a:t>integration (Excel &amp; Project)</a:t>
            </a:r>
            <a:endParaRPr lang="sl-SI" dirty="0" smtClean="0"/>
          </a:p>
          <a:p>
            <a:pPr lvl="1"/>
            <a:endParaRPr lang="sl-SI" b="1" dirty="0" smtClean="0"/>
          </a:p>
          <a:p>
            <a:pPr lvl="1"/>
            <a:endParaRPr lang="sl-SI" b="1" dirty="0" smtClean="0"/>
          </a:p>
          <a:p>
            <a:endParaRPr lang="sl-SI" b="1" dirty="0"/>
          </a:p>
          <a:p>
            <a:endParaRPr lang="sl-SI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47237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xample dashbo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73" y="184894"/>
            <a:ext cx="4320480" cy="472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14-eu5.ixquick.com/cgi-bin/serveimage?url=https:%2F%2Fredmondmag.com%2Farticles%2F2016%2F07%2F01%2F~%2Fmedia%2FECG%2Fredmondmag%2FImages%2F2016%2F07%2F0716red_F2DevOps_Figure3_hires.ashx&amp;sp=f49da1bedec112d225364012a4cd3cc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973" y="1745612"/>
            <a:ext cx="8425626" cy="473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8019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Visual Studio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6057043"/>
          </a:xfrm>
        </p:spPr>
        <p:txBody>
          <a:bodyPr/>
          <a:lstStyle/>
          <a:p>
            <a:r>
              <a:rPr lang="sl-SI" dirty="0" smtClean="0"/>
              <a:t>Politike kakovosti</a:t>
            </a:r>
          </a:p>
          <a:p>
            <a:r>
              <a:rPr lang="sl-SI" dirty="0" smtClean="0"/>
              <a:t>Podpora avtomatskemu testiranju (Live Unit Testing+++)</a:t>
            </a:r>
          </a:p>
          <a:p>
            <a:r>
              <a:rPr lang="sl-SI" dirty="0" smtClean="0"/>
              <a:t>Analize (build-in; Ndepend, Resharper, SonarQube, dotCover ….)</a:t>
            </a:r>
          </a:p>
          <a:p>
            <a:r>
              <a:rPr lang="sl-SI" dirty="0" smtClean="0"/>
              <a:t>Code review / gated checkins</a:t>
            </a:r>
          </a:p>
          <a:p>
            <a:r>
              <a:rPr lang="sl-SI" dirty="0" smtClean="0"/>
              <a:t>Refactoring</a:t>
            </a:r>
          </a:p>
          <a:p>
            <a:r>
              <a:rPr lang="sl-SI" dirty="0" smtClean="0"/>
              <a:t>Razširitve</a:t>
            </a:r>
          </a:p>
          <a:p>
            <a:r>
              <a:rPr lang="sl-SI" dirty="0"/>
              <a:t>Visual Studio Test Professional</a:t>
            </a:r>
          </a:p>
          <a:p>
            <a:endParaRPr lang="sl-SI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38940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14-eu5.ixquick.com/cgi-bin/serveimage?url=http%3A%2F%2Fdailydotnettips.com%2Fwp-content%2Fuploads%2F2016%2F01%2Fimage.png&amp;sp=eb40029f70894dc153646c55ddd47a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84894"/>
            <a:ext cx="7915275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14-eu5.ixquick.com/cgi-bin/serveimage?url=http%3A%2F%2Fcsharpcorner.mindcrackerinc.netdna-cdn.com%2FUploadFile%2Fsanks%2Fvisual-studio-2010-tools-to-improve-code-quality%2FImages%2F14.gif&amp;sp=f672ee2a71ff66a967d88870a3ede3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053" y="1193006"/>
            <a:ext cx="7620000" cy="360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ustomize Code Coverage Col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81" y="2983706"/>
            <a:ext cx="4733925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44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Azure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084469"/>
          </a:xfrm>
        </p:spPr>
        <p:txBody>
          <a:bodyPr/>
          <a:lstStyle/>
          <a:p>
            <a:r>
              <a:rPr lang="sl-SI" dirty="0" err="1" smtClean="0"/>
              <a:t>Azure</a:t>
            </a:r>
            <a:r>
              <a:rPr lang="sl-SI" dirty="0" smtClean="0"/>
              <a:t> </a:t>
            </a:r>
          </a:p>
          <a:p>
            <a:pPr lvl="1"/>
            <a:r>
              <a:rPr lang="sl-SI" dirty="0" err="1" smtClean="0"/>
              <a:t>Load</a:t>
            </a:r>
            <a:r>
              <a:rPr lang="sl-SI" dirty="0" smtClean="0"/>
              <a:t> </a:t>
            </a:r>
            <a:r>
              <a:rPr lang="sl-SI" dirty="0" err="1" smtClean="0"/>
              <a:t>Testing</a:t>
            </a:r>
            <a:endParaRPr lang="sl-SI" dirty="0" smtClean="0"/>
          </a:p>
          <a:p>
            <a:pPr lvl="1"/>
            <a:r>
              <a:rPr lang="en-GB" dirty="0"/>
              <a:t>Azure </a:t>
            </a:r>
            <a:r>
              <a:rPr lang="en-GB" dirty="0" err="1"/>
              <a:t>DevTest</a:t>
            </a:r>
            <a:r>
              <a:rPr lang="en-GB" dirty="0"/>
              <a:t> Labs</a:t>
            </a:r>
          </a:p>
          <a:p>
            <a:pPr lvl="1"/>
            <a:r>
              <a:rPr lang="sl-SI" dirty="0" err="1" smtClean="0"/>
              <a:t>Application</a:t>
            </a:r>
            <a:r>
              <a:rPr lang="sl-SI" dirty="0" smtClean="0"/>
              <a:t> </a:t>
            </a:r>
            <a:r>
              <a:rPr lang="sl-SI" dirty="0" err="1" smtClean="0"/>
              <a:t>Insights</a:t>
            </a:r>
            <a:endParaRPr lang="sl-SI" dirty="0" smtClean="0"/>
          </a:p>
          <a:p>
            <a:pPr lvl="1"/>
            <a:r>
              <a:rPr lang="sl-SI" dirty="0" smtClean="0"/>
              <a:t>Log </a:t>
            </a:r>
            <a:r>
              <a:rPr lang="sl-SI" dirty="0" smtClean="0"/>
              <a:t>Analytics</a:t>
            </a:r>
          </a:p>
          <a:p>
            <a:pPr lvl="1"/>
            <a:r>
              <a:rPr lang="sl-SI" dirty="0" smtClean="0"/>
              <a:t>Operations </a:t>
            </a:r>
            <a:r>
              <a:rPr lang="sl-SI" dirty="0" smtClean="0"/>
              <a:t>Management Suite (OMS</a:t>
            </a:r>
            <a:r>
              <a:rPr lang="sl-SI" dirty="0" smtClean="0"/>
              <a:t>)</a:t>
            </a:r>
          </a:p>
          <a:p>
            <a:pPr lvl="2"/>
            <a:r>
              <a:rPr lang="sl-SI" dirty="0" smtClean="0"/>
              <a:t>Log Analytics</a:t>
            </a:r>
          </a:p>
          <a:p>
            <a:pPr lvl="2"/>
            <a:r>
              <a:rPr lang="sl-SI" dirty="0" smtClean="0"/>
              <a:t>Automation</a:t>
            </a:r>
          </a:p>
          <a:p>
            <a:pPr lvl="2"/>
            <a:r>
              <a:rPr lang="sl-SI" dirty="0" smtClean="0"/>
              <a:t>Backup &amp; Recovery</a:t>
            </a:r>
          </a:p>
          <a:p>
            <a:pPr lvl="2"/>
            <a:r>
              <a:rPr lang="sl-SI" dirty="0" smtClean="0"/>
              <a:t>Capacity Forecasting ….</a:t>
            </a:r>
          </a:p>
          <a:p>
            <a:pPr lvl="2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2896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lecting the user load and du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69" y="256902"/>
            <a:ext cx="5972175" cy="504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performance results pa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476" y="256902"/>
            <a:ext cx="3774573" cy="474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14-eu5.ixquick.com/cgi-bin/serveimage?url=http:%2F%2Fdilignet.com%2Fwp-content%2Fuploads%2F2017%2F01%2FLoganalytics1.png&amp;sp=b3ca755be6acf956f0c39294ae2e457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717" y="3641278"/>
            <a:ext cx="573405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050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14-eu5.ixquick.com/cgi-bin/serveimage?url=http:%2F%2Fwww.marshsoftware.com%2Fwp-content%2Fuploads%2F2016%2F02%2Fapp-insights2.png&amp;sp=c420c32e22f75d0d378eeb406c6a6c9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65" y="184894"/>
            <a:ext cx="10141571" cy="570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80566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Izobraževanje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120854"/>
          </a:xfrm>
        </p:spPr>
        <p:txBody>
          <a:bodyPr/>
          <a:lstStyle/>
          <a:p>
            <a:r>
              <a:rPr lang="sl-SI" dirty="0" smtClean="0"/>
              <a:t>Dokumentacija</a:t>
            </a:r>
          </a:p>
          <a:p>
            <a:r>
              <a:rPr lang="sl-SI" dirty="0" smtClean="0"/>
              <a:t>Blogi</a:t>
            </a:r>
          </a:p>
          <a:p>
            <a:r>
              <a:rPr lang="sl-SI" dirty="0" smtClean="0"/>
              <a:t>Primeri</a:t>
            </a:r>
          </a:p>
          <a:p>
            <a:r>
              <a:rPr lang="sl-SI" dirty="0" smtClean="0"/>
              <a:t>Skupnost</a:t>
            </a:r>
          </a:p>
          <a:p>
            <a:r>
              <a:rPr lang="sl-SI" dirty="0" smtClean="0"/>
              <a:t>Certificiranja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1017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Povzetek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1902059"/>
          </a:xfrm>
        </p:spPr>
        <p:txBody>
          <a:bodyPr/>
          <a:lstStyle/>
          <a:p>
            <a:r>
              <a:rPr lang="sl-SI" dirty="0" smtClean="0"/>
              <a:t>Vidiki kakovosti</a:t>
            </a:r>
          </a:p>
          <a:p>
            <a:r>
              <a:rPr lang="sl-SI" dirty="0" smtClean="0"/>
              <a:t>Kako uvajamo QA</a:t>
            </a:r>
          </a:p>
          <a:p>
            <a:r>
              <a:rPr lang="sl-SI" dirty="0" smtClean="0"/>
              <a:t>MS ima rešitve za vse vidike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94741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3176254"/>
          </a:xfrm>
        </p:spPr>
        <p:txBody>
          <a:bodyPr/>
          <a:lstStyle/>
          <a:p>
            <a:pPr marL="0" indent="0"/>
            <a:r>
              <a:rPr lang="en-US" dirty="0"/>
              <a:t>“Quality has to be caused, not controlled.”</a:t>
            </a:r>
            <a:br>
              <a:rPr lang="en-US" dirty="0"/>
            </a:br>
            <a:r>
              <a:rPr lang="sl-SI" dirty="0">
                <a:hlinkClick r:id="rId3"/>
              </a:rPr>
              <a:t>Philip B. Crosby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7384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Viri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392245"/>
          </a:xfrm>
        </p:spPr>
        <p:txBody>
          <a:bodyPr/>
          <a:lstStyle/>
          <a:p>
            <a:r>
              <a:rPr lang="sl-SI" sz="2400" dirty="0" smtClean="0">
                <a:hlinkClick r:id="rId2"/>
              </a:rPr>
              <a:t>Software Engineering </a:t>
            </a:r>
            <a:r>
              <a:rPr lang="sl-SI" sz="2400" dirty="0" err="1" smtClean="0">
                <a:hlinkClick r:id="rId2"/>
              </a:rPr>
              <a:t>Economics</a:t>
            </a:r>
            <a:endParaRPr lang="sl-SI" sz="2400" dirty="0" smtClean="0">
              <a:hlinkClick r:id="rId3"/>
            </a:endParaRPr>
          </a:p>
          <a:p>
            <a:r>
              <a:rPr lang="sl-SI" sz="2400" dirty="0" smtClean="0">
                <a:hlinkClick r:id="rId3"/>
              </a:rPr>
              <a:t>Team </a:t>
            </a:r>
            <a:r>
              <a:rPr lang="sl-SI" sz="2400" dirty="0" err="1" smtClean="0">
                <a:hlinkClick r:id="rId3"/>
              </a:rPr>
              <a:t>Services</a:t>
            </a:r>
            <a:r>
              <a:rPr lang="sl-SI" sz="2400" dirty="0" smtClean="0">
                <a:hlinkClick r:id="rId3"/>
              </a:rPr>
              <a:t> </a:t>
            </a:r>
            <a:r>
              <a:rPr lang="sl-SI" sz="2400" dirty="0" err="1" smtClean="0">
                <a:hlinkClick r:id="rId3"/>
              </a:rPr>
              <a:t>Dashboards</a:t>
            </a:r>
            <a:r>
              <a:rPr lang="sl-SI" sz="2400" dirty="0" smtClean="0">
                <a:hlinkClick r:id="rId3"/>
              </a:rPr>
              <a:t> </a:t>
            </a:r>
            <a:r>
              <a:rPr lang="sl-SI" sz="2400" dirty="0" err="1" smtClean="0">
                <a:hlinkClick r:id="rId3"/>
              </a:rPr>
              <a:t>and</a:t>
            </a:r>
            <a:r>
              <a:rPr lang="sl-SI" sz="2400" dirty="0" smtClean="0">
                <a:hlinkClick r:id="rId3"/>
              </a:rPr>
              <a:t> </a:t>
            </a:r>
            <a:r>
              <a:rPr lang="sl-SI" sz="2400" dirty="0" err="1" smtClean="0">
                <a:hlinkClick r:id="rId3"/>
              </a:rPr>
              <a:t>Reports</a:t>
            </a:r>
            <a:endParaRPr lang="sl-SI" sz="2400" dirty="0" smtClean="0"/>
          </a:p>
          <a:p>
            <a:r>
              <a:rPr lang="sl-SI" sz="2400" dirty="0" smtClean="0">
                <a:hlinkClick r:id="rId4"/>
              </a:rPr>
              <a:t>Team </a:t>
            </a:r>
            <a:r>
              <a:rPr lang="sl-SI" sz="2400" dirty="0" err="1" smtClean="0">
                <a:hlinkClick r:id="rId4"/>
              </a:rPr>
              <a:t>Services</a:t>
            </a:r>
            <a:r>
              <a:rPr lang="sl-SI" sz="2400" dirty="0" smtClean="0">
                <a:hlinkClick r:id="rId4"/>
              </a:rPr>
              <a:t> Test</a:t>
            </a:r>
            <a:endParaRPr lang="sl-SI" sz="2400" dirty="0" smtClean="0"/>
          </a:p>
          <a:p>
            <a:r>
              <a:rPr lang="sl-SI" sz="2400" dirty="0" smtClean="0">
                <a:hlinkClick r:id="rId5"/>
              </a:rPr>
              <a:t>Team </a:t>
            </a:r>
            <a:r>
              <a:rPr lang="sl-SI" sz="2400" dirty="0" err="1" smtClean="0">
                <a:hlinkClick r:id="rId5"/>
              </a:rPr>
              <a:t>Services</a:t>
            </a:r>
            <a:r>
              <a:rPr lang="sl-SI" sz="2400" dirty="0" smtClean="0">
                <a:hlinkClick r:id="rId5"/>
              </a:rPr>
              <a:t> </a:t>
            </a:r>
            <a:r>
              <a:rPr lang="sl-SI" sz="2400" dirty="0" err="1" smtClean="0">
                <a:hlinkClick r:id="rId5"/>
              </a:rPr>
              <a:t>Testing</a:t>
            </a:r>
            <a:r>
              <a:rPr lang="sl-SI" sz="2400" dirty="0" smtClean="0">
                <a:hlinkClick r:id="rId5"/>
              </a:rPr>
              <a:t> </a:t>
            </a:r>
            <a:r>
              <a:rPr lang="sl-SI" sz="2400" dirty="0" err="1" smtClean="0">
                <a:hlinkClick r:id="rId5"/>
              </a:rPr>
              <a:t>Tools</a:t>
            </a:r>
            <a:endParaRPr lang="sl-SI" sz="2400" dirty="0" smtClean="0"/>
          </a:p>
          <a:p>
            <a:r>
              <a:rPr lang="sl-SI" sz="2400" dirty="0" smtClean="0">
                <a:hlinkClick r:id="rId6"/>
              </a:rPr>
              <a:t>Team </a:t>
            </a:r>
            <a:r>
              <a:rPr lang="sl-SI" sz="2400" dirty="0" err="1" smtClean="0">
                <a:hlinkClick r:id="rId6"/>
              </a:rPr>
              <a:t>Services</a:t>
            </a:r>
            <a:r>
              <a:rPr lang="sl-SI" sz="2400" dirty="0" smtClean="0">
                <a:hlinkClick r:id="rId6"/>
              </a:rPr>
              <a:t> </a:t>
            </a:r>
            <a:r>
              <a:rPr lang="sl-SI" sz="2400" dirty="0" err="1" smtClean="0">
                <a:hlinkClick r:id="rId6"/>
              </a:rPr>
              <a:t>Release</a:t>
            </a:r>
            <a:r>
              <a:rPr lang="sl-SI" sz="2400" dirty="0" smtClean="0">
                <a:hlinkClick r:id="rId6"/>
              </a:rPr>
              <a:t> Management</a:t>
            </a:r>
            <a:endParaRPr lang="sl-SI" sz="2400" dirty="0" smtClean="0"/>
          </a:p>
          <a:p>
            <a:r>
              <a:rPr lang="sl-SI" sz="2400" dirty="0" smtClean="0">
                <a:hlinkClick r:id="rId7"/>
              </a:rPr>
              <a:t>Visual Studio </a:t>
            </a:r>
            <a:r>
              <a:rPr lang="sl-SI" sz="2400" dirty="0" err="1" smtClean="0">
                <a:hlinkClick r:id="rId7"/>
              </a:rPr>
              <a:t>Improve</a:t>
            </a:r>
            <a:r>
              <a:rPr lang="sl-SI" sz="2400" dirty="0" smtClean="0">
                <a:hlinkClick r:id="rId7"/>
              </a:rPr>
              <a:t> </a:t>
            </a:r>
            <a:r>
              <a:rPr lang="sl-SI" sz="2400" dirty="0" err="1" smtClean="0">
                <a:hlinkClick r:id="rId7"/>
              </a:rPr>
              <a:t>Code</a:t>
            </a:r>
            <a:r>
              <a:rPr lang="sl-SI" sz="2400" dirty="0" smtClean="0">
                <a:hlinkClick r:id="rId7"/>
              </a:rPr>
              <a:t> </a:t>
            </a:r>
            <a:r>
              <a:rPr lang="sl-SI" sz="2400" dirty="0" err="1" smtClean="0">
                <a:hlinkClick r:id="rId7"/>
              </a:rPr>
              <a:t>Quality</a:t>
            </a:r>
            <a:endParaRPr lang="sl-SI" sz="2400" dirty="0" smtClean="0"/>
          </a:p>
          <a:p>
            <a:r>
              <a:rPr lang="sl-SI" sz="2400" dirty="0" smtClean="0">
                <a:hlinkClick r:id="rId8"/>
              </a:rPr>
              <a:t>Test Management</a:t>
            </a:r>
            <a:endParaRPr lang="sl-SI" sz="2400" dirty="0" smtClean="0"/>
          </a:p>
          <a:p>
            <a:r>
              <a:rPr lang="en-GB" sz="2400" dirty="0">
                <a:hlinkClick r:id="rId9"/>
              </a:rPr>
              <a:t>Application </a:t>
            </a:r>
            <a:r>
              <a:rPr lang="en-GB" sz="2400" dirty="0" smtClean="0">
                <a:hlinkClick r:id="rId9"/>
              </a:rPr>
              <a:t>Insights</a:t>
            </a:r>
            <a:endParaRPr lang="sl-SI" sz="2400" dirty="0" smtClean="0"/>
          </a:p>
          <a:p>
            <a:r>
              <a:rPr lang="sl-SI" sz="2400" dirty="0" smtClean="0">
                <a:hlinkClick r:id="rId10"/>
              </a:rPr>
              <a:t>Log </a:t>
            </a:r>
            <a:r>
              <a:rPr lang="sl-SI" sz="2400" dirty="0" err="1" smtClean="0">
                <a:hlinkClick r:id="rId10"/>
              </a:rPr>
              <a:t>Analytics</a:t>
            </a:r>
            <a:endParaRPr lang="sl-SI" sz="2400" dirty="0" smtClean="0"/>
          </a:p>
          <a:p>
            <a:r>
              <a:rPr lang="sl-SI" sz="2400" dirty="0" err="1" smtClean="0">
                <a:hlinkClick r:id="rId11"/>
              </a:rPr>
              <a:t>Azure</a:t>
            </a:r>
            <a:r>
              <a:rPr lang="sl-SI" sz="2400" dirty="0" smtClean="0">
                <a:hlinkClick r:id="rId11"/>
              </a:rPr>
              <a:t> </a:t>
            </a:r>
            <a:r>
              <a:rPr lang="sl-SI" sz="2400" dirty="0" err="1" smtClean="0">
                <a:hlinkClick r:id="rId11"/>
              </a:rPr>
              <a:t>DevTest</a:t>
            </a:r>
            <a:r>
              <a:rPr lang="sl-SI" sz="2400" dirty="0" smtClean="0">
                <a:hlinkClick r:id="rId11"/>
              </a:rPr>
              <a:t> </a:t>
            </a:r>
            <a:r>
              <a:rPr lang="sl-SI" sz="2400" dirty="0" err="1" smtClean="0">
                <a:hlinkClick r:id="rId11"/>
              </a:rPr>
              <a:t>Labs</a:t>
            </a:r>
            <a:endParaRPr lang="sl-SI" sz="2400" dirty="0" smtClean="0"/>
          </a:p>
          <a:p>
            <a:r>
              <a:rPr lang="sl-SI" sz="2400" dirty="0" smtClean="0">
                <a:hlinkClick r:id="rId12"/>
              </a:rPr>
              <a:t>Test &amp; </a:t>
            </a:r>
            <a:r>
              <a:rPr lang="sl-SI" sz="2400" dirty="0">
                <a:hlinkClick r:id="rId12"/>
              </a:rPr>
              <a:t>F</a:t>
            </a:r>
            <a:r>
              <a:rPr lang="sl-SI" sz="2400" dirty="0" smtClean="0">
                <a:hlinkClick r:id="rId12"/>
              </a:rPr>
              <a:t>eedback Tool</a:t>
            </a:r>
            <a:endParaRPr lang="sl-SI" sz="2400" dirty="0" smtClean="0"/>
          </a:p>
          <a:p>
            <a:r>
              <a:rPr lang="sl-SI" sz="2400" dirty="0">
                <a:hlinkClick r:id="rId13"/>
              </a:rPr>
              <a:t>Microsoft Application Lifecycle </a:t>
            </a:r>
            <a:r>
              <a:rPr lang="sl-SI" sz="2400" dirty="0" smtClean="0">
                <a:hlinkClick r:id="rId13"/>
              </a:rPr>
              <a:t>Management</a:t>
            </a:r>
            <a:endParaRPr lang="sl-SI" sz="2400" dirty="0" smtClean="0"/>
          </a:p>
          <a:p>
            <a:r>
              <a:rPr lang="en-US" sz="2400" dirty="0">
                <a:hlinkClick r:id="rId14"/>
              </a:rPr>
              <a:t>Test Planning with Test Hub on Visual Studio </a:t>
            </a:r>
            <a:r>
              <a:rPr lang="en-US" sz="2400" dirty="0" smtClean="0">
                <a:hlinkClick r:id="rId14"/>
              </a:rPr>
              <a:t>Online</a:t>
            </a:r>
            <a:endParaRPr lang="sl-SI" sz="2400" dirty="0" smtClean="0"/>
          </a:p>
        </p:txBody>
      </p:sp>
    </p:spTree>
    <p:extLst>
      <p:ext uri="{BB962C8B-B14F-4D97-AF65-F5344CB8AC3E}">
        <p14:creationId xmlns:p14="http://schemas.microsoft.com/office/powerpoint/2010/main" val="17549628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TK_2017_Biz_ppt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NTK_2017_Tech_ppt" id="{28755DFA-D604-4690-BF4A-29368C2492C2}" vid="{EE6C5D96-7C9F-478E-97A7-0F241309172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http://purl.org/dc/dcmitype/"/>
    <ds:schemaRef ds:uri="http://schemas.microsoft.com/office/infopath/2007/PartnerControls"/>
    <ds:schemaRef ds:uri="http://purl.org/dc/terms/"/>
    <ds:schemaRef ds:uri="630a2e83-186a-4a0f-ab27-bee8a8096abc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NTK_2017_Biz_ppt</Template>
  <TotalTime>2034</TotalTime>
  <Words>1530</Words>
  <Application>Microsoft Office PowerPoint</Application>
  <PresentationFormat>Custom</PresentationFormat>
  <Paragraphs>295</Paragraphs>
  <Slides>37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NTK_2017_Biz_ppt</vt:lpstr>
      <vt:lpstr>Kako vzpostaviti QA infrastrukturo in kako nam Microsoft lahko pomaga</vt:lpstr>
      <vt:lpstr> 18+ let v IT Desk // Web // Mobile @CigojMilos   Parsek d.o.o. 17+ let v IT Enterprise solutions for HC, Insurance, Telco etc. @parseksolutions</vt:lpstr>
      <vt:lpstr>„Quality is never an accident; it is always the result of intelligent effort.“ ~ John Ruskin</vt:lpstr>
      <vt:lpstr>Agenda</vt:lpstr>
      <vt:lpstr>Upravljanje s kakovostjo</vt:lpstr>
      <vt:lpstr>PowerPoint Presentation</vt:lpstr>
      <vt:lpstr>€ / h</vt:lpstr>
      <vt:lpstr>“Quality is the result of a carefully constructed cultural environment. It has to be the fabric of the organization, not part of the fabric.” ~ Philip B. Crosby</vt:lpstr>
      <vt:lpstr>Definicije kakovosti</vt:lpstr>
      <vt:lpstr>Kakovost</vt:lpstr>
      <vt:lpstr>Vidiki kakovosti</vt:lpstr>
      <vt:lpstr>Vidiki kakovosti</vt:lpstr>
      <vt:lpstr>Funkcionalna kakovost</vt:lpstr>
      <vt:lpstr>Strukturna kakovost</vt:lpstr>
      <vt:lpstr>Procesna kakovost</vt:lpstr>
      <vt:lpstr>Upravljanje kakovosti</vt:lpstr>
      <vt:lpstr>Kaj nam Microsoft nudi?</vt:lpstr>
      <vt:lpstr>Microsoft QA Tool-belt</vt:lpstr>
      <vt:lpstr>TS - Upravljanje s procesom in specifikacijami</vt:lpstr>
      <vt:lpstr>PowerPoint Presentation</vt:lpstr>
      <vt:lpstr>TS - Upravljanje s testiranjem 1/2</vt:lpstr>
      <vt:lpstr>PowerPoint Presentation</vt:lpstr>
      <vt:lpstr>PowerPoint Presentation</vt:lpstr>
      <vt:lpstr>TS - Upravljanje s testiranjem 2/2</vt:lpstr>
      <vt:lpstr>PowerPoint Presentation</vt:lpstr>
      <vt:lpstr>PowerPoint Presentation</vt:lpstr>
      <vt:lpstr>TS - Nadzor nad projektom</vt:lpstr>
      <vt:lpstr>PowerPoint Presentation</vt:lpstr>
      <vt:lpstr>Visual Studio</vt:lpstr>
      <vt:lpstr>PowerPoint Presentation</vt:lpstr>
      <vt:lpstr>Azure</vt:lpstr>
      <vt:lpstr>PowerPoint Presentation</vt:lpstr>
      <vt:lpstr>PowerPoint Presentation</vt:lpstr>
      <vt:lpstr>Izobraževanje</vt:lpstr>
      <vt:lpstr>Povzetek</vt:lpstr>
      <vt:lpstr>“Quality has to be caused, not controlled.” Philip B. Crosby</vt:lpstr>
      <vt:lpstr>Viri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Miloš Cigoj</dc:creator>
  <dc:description>Template: _x000d_
Formatting: _x000d_
Audience Type:</dc:description>
  <cp:lastModifiedBy>Miloš Cigoj</cp:lastModifiedBy>
  <cp:revision>125</cp:revision>
  <dcterms:created xsi:type="dcterms:W3CDTF">2017-03-28T09:26:37Z</dcterms:created>
  <dcterms:modified xsi:type="dcterms:W3CDTF">2017-05-17T11:10:01Z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