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</p:sldMasterIdLst>
  <p:notesMasterIdLst>
    <p:notesMasterId r:id="rId24"/>
  </p:notesMasterIdLst>
  <p:handoutMasterIdLst>
    <p:handoutMasterId r:id="rId25"/>
  </p:handoutMasterIdLst>
  <p:sldIdLst>
    <p:sldId id="1841" r:id="rId5"/>
    <p:sldId id="1661" r:id="rId6"/>
    <p:sldId id="1860" r:id="rId7"/>
    <p:sldId id="1849" r:id="rId8"/>
    <p:sldId id="1852" r:id="rId9"/>
    <p:sldId id="1855" r:id="rId10"/>
    <p:sldId id="1853" r:id="rId11"/>
    <p:sldId id="1854" r:id="rId12"/>
    <p:sldId id="1527" r:id="rId13"/>
    <p:sldId id="1850" r:id="rId14"/>
    <p:sldId id="1856" r:id="rId15"/>
    <p:sldId id="1862" r:id="rId16"/>
    <p:sldId id="1857" r:id="rId17"/>
    <p:sldId id="1863" r:id="rId18"/>
    <p:sldId id="1858" r:id="rId19"/>
    <p:sldId id="1861" r:id="rId20"/>
    <p:sldId id="1670" r:id="rId21"/>
    <p:sldId id="1851" r:id="rId22"/>
    <p:sldId id="1663" r:id="rId23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02E7F"/>
    <a:srgbClr val="5E5E60"/>
    <a:srgbClr val="F26224"/>
    <a:srgbClr val="FFFFFF"/>
    <a:srgbClr val="1A1A1A"/>
    <a:srgbClr val="0078D4"/>
    <a:srgbClr val="107C10"/>
    <a:srgbClr val="EAEAEA"/>
    <a:srgbClr val="004B50"/>
    <a:srgbClr val="0082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53" autoAdjust="0"/>
    <p:restoredTop sz="92109" autoAdjust="0"/>
  </p:normalViewPr>
  <p:slideViewPr>
    <p:cSldViewPr snapToGrid="0">
      <p:cViewPr varScale="1">
        <p:scale>
          <a:sx n="114" d="100"/>
          <a:sy n="114" d="100"/>
        </p:scale>
        <p:origin x="882" y="102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9/28/2021 8:42 PM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9/28/2021 8:37 PM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C61DAB-D93E-49CA-B245-379601CFE8D0}" type="datetime8">
              <a:rPr lang="en-US" smtClean="0"/>
              <a:t>9/28/2021 8:37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25269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9/28/2021 8:37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60028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9/28/2021 8:37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22577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9/28/2021 8:37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30105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9/28/2021 8:37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1902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9/28/2021 8:37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85420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9/28/2021 8:37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22638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9/28/2021 8:37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19228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9/28/2021 8:37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75922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9/28/2021 8:37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48627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9/28/2021 9:33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24612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9/28/2021 8:37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02857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9/28/2021 10:20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57057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9/28/2021 8:37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68031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9/28/2021 8:49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45184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9/28/2021 8:37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85196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9/28/2021 8:37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64618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21E5A7B-BB8D-4368-A182-109669521632}" type="datetime8">
              <a:rPr lang="en-US" smtClean="0"/>
              <a:t>9/28/2021 8:37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715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lcom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3AD3CDE-5E10-404E-8D77-E831E4100A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lcome slide 2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3AD3CDE-5E10-404E-8D77-E831E4100A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8418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A4445808-4074-B94B-A4BC-32B49477B0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B10E75-9523-9041-95F0-DC72EB503E9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86727" y="2564065"/>
            <a:ext cx="4008437" cy="1107996"/>
          </a:xfrm>
        </p:spPr>
        <p:txBody>
          <a:bodyPr/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buNone/>
              <a:defRPr/>
            </a:lvl2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Event name or presentation title 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9110753-B6A2-F142-88F2-6149B918320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586727" y="3965687"/>
            <a:ext cx="4087812" cy="307777"/>
          </a:xfrm>
        </p:spPr>
        <p:txBody>
          <a:bodyPr/>
          <a:lstStyle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lvl2pPr>
          </a:lstStyle>
          <a:p>
            <a:pPr marL="457200" marR="0" lvl="1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+mn-lt"/>
                <a:ea typeface="+mn-ea"/>
                <a:cs typeface="Segoe UI" panose="020B0502040204020203" pitchFamily="34" charset="0"/>
              </a:rPr>
              <a:t>Speaker name or subtitle</a:t>
            </a:r>
          </a:p>
        </p:txBody>
      </p:sp>
    </p:spTree>
    <p:extLst>
      <p:ext uri="{BB962C8B-B14F-4D97-AF65-F5344CB8AC3E}">
        <p14:creationId xmlns:p14="http://schemas.microsoft.com/office/powerpoint/2010/main" val="28292884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A4445808-4074-B94B-A4BC-32B49477B0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B10E75-9523-9041-95F0-DC72EB503E9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86727" y="2564065"/>
            <a:ext cx="4008437" cy="1107996"/>
          </a:xfrm>
        </p:spPr>
        <p:txBody>
          <a:bodyPr/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buNone/>
              <a:defRPr/>
            </a:lvl2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Event name or presentation title 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9110753-B6A2-F142-88F2-6149B918320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586727" y="3965687"/>
            <a:ext cx="4087812" cy="307777"/>
          </a:xfrm>
        </p:spPr>
        <p:txBody>
          <a:bodyPr/>
          <a:lstStyle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lvl2pPr>
          </a:lstStyle>
          <a:p>
            <a:pPr marL="457200" marR="0" lvl="1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+mn-lt"/>
                <a:ea typeface="+mn-ea"/>
                <a:cs typeface="Segoe UI" panose="020B0502040204020203" pitchFamily="34" charset="0"/>
              </a:rPr>
              <a:t>Speaker name or subtitle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0A09A67-B572-3244-A390-08310CB2B9A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01754" y="2875002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 algn="l"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01754" y="3800474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 algn="l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EB6B966-3A02-BF4C-B27A-9F3ACCE06A5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E56DAC7C-182F-5C46-9807-19A6537E82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4200" y="197393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solidFill>
                  <a:schemeClr val="bg1"/>
                </a:soli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BBA87077-B7AB-0647-8E46-A7ADECDA056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289941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solidFill>
                  <a:schemeClr val="bg1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5B11-5998-466B-9358-4C374CDB55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90" y="6310858"/>
            <a:ext cx="364100" cy="36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A6E35FB-E6E5-524F-B40D-108EA496653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90" y="6310858"/>
            <a:ext cx="364100" cy="36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683B4CA-9B2A-2B49-9064-C1E69D8C2A7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90" y="6310858"/>
            <a:ext cx="364100" cy="36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D5F7125-6516-2947-ACCC-688ECE18120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90" y="6310858"/>
            <a:ext cx="364100" cy="36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941675A-3DAB-BD42-A82A-3DBAF72B65F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90" y="6310858"/>
            <a:ext cx="364100" cy="36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E6009D-0C6E-8D40-B0D1-399DA71988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90" y="6310858"/>
            <a:ext cx="364100" cy="36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984548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0C3E48A-E98F-804F-85C3-7C70D243202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90" y="6310858"/>
            <a:ext cx="364100" cy="36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85852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7DC115D-B909-EA48-A10B-37E0F386FA3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676618" y="6038101"/>
            <a:ext cx="584392" cy="584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849CE94-4896-DD4F-8977-17C107DDE13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algn="ctr">
              <a:defRPr sz="3200" b="1">
                <a:solidFill>
                  <a:schemeClr val="bg1"/>
                </a:solidFill>
              </a:defRPr>
            </a:lvl1pPr>
          </a:lstStyle>
          <a:p>
            <a:endParaRPr lang="en-HR" dirty="0"/>
          </a:p>
          <a:p>
            <a:endParaRPr lang="en-HR" dirty="0"/>
          </a:p>
          <a:p>
            <a:endParaRPr lang="en-HR" dirty="0"/>
          </a:p>
          <a:p>
            <a:endParaRPr lang="en-HR" dirty="0"/>
          </a:p>
          <a:p>
            <a:endParaRPr lang="en-HR" dirty="0"/>
          </a:p>
          <a:p>
            <a:endParaRPr lang="en-HR" dirty="0"/>
          </a:p>
          <a:p>
            <a:endParaRPr lang="en-HR" dirty="0"/>
          </a:p>
          <a:p>
            <a:r>
              <a:rPr lang="en-HR" dirty="0"/>
              <a:t>Click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23">
            <a:extLst>
              <a:ext uri="{FF2B5EF4-FFF2-40B4-BE49-F238E27FC236}">
                <a16:creationId xmlns:a16="http://schemas.microsoft.com/office/drawing/2014/main" id="{B7A55722-E12E-4745-97D0-C6FE2ABF19F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12814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 dirty="0"/>
              <a:t>Add your image here [Drag and Drop]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38D8DC2-3DFD-CF46-9521-01551DFF0AE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435523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813955EB-D48F-F640-BE35-EB01D83FB72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958232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AA7416A-763F-E54E-AD0C-CB78DA3D177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65178" y="264103"/>
            <a:ext cx="10664822" cy="615553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4000" b="0">
                <a:solidFill>
                  <a:schemeClr val="accent2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E4B3E4FD-769E-B84A-834C-0212AAE99A7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0522" y="928650"/>
            <a:ext cx="10664822" cy="430887"/>
          </a:xfrm>
          <a:prstGeom prst="rect">
            <a:avLst/>
          </a:prstGeom>
          <a:noFill/>
        </p:spPr>
        <p:txBody>
          <a:bodyPr anchor="ctr"/>
          <a:lstStyle>
            <a:lvl1pPr marL="228600" marR="0" indent="-228600" algn="ctr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300" b="0" spc="0">
                <a:solidFill>
                  <a:schemeClr val="tx1"/>
                </a:solidFill>
                <a:latin typeface="+mj-lt"/>
              </a:defRPr>
            </a:lvl1pPr>
            <a:lvl2pPr>
              <a:defRPr sz="2400"/>
            </a:lvl2pPr>
            <a:lvl3pPr>
              <a:defRPr sz="2600"/>
            </a:lvl3pPr>
            <a:lvl4pPr>
              <a:defRPr sz="2800"/>
            </a:lvl4pPr>
            <a:lvl5pPr>
              <a:defRPr sz="3400"/>
            </a:lvl5pPr>
            <a:lvl6pPr>
              <a:defRPr sz="2800"/>
            </a:lvl6pPr>
            <a:lvl7pPr>
              <a:defRPr sz="2800"/>
            </a:lvl7pPr>
            <a:lvl8pPr algn="r">
              <a:buNone/>
              <a:defRPr/>
            </a:lvl8pPr>
          </a:lstStyle>
          <a:p>
            <a:pPr marL="3497783" marR="0" lvl="7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250">
                      <a:srgbClr val="1A1A1A"/>
                    </a:gs>
                    <a:gs pos="10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rPr>
              <a:t>Click to edit Master text styles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F5236A4-10F5-E244-BA93-DF35A08EB01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676618" y="6038101"/>
            <a:ext cx="584392" cy="584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333352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/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2480B941-6869-B54C-B830-3F292D1CCAD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solidFill>
                  <a:schemeClr val="bg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</p:spTree>
    <p:extLst>
      <p:ext uri="{BB962C8B-B14F-4D97-AF65-F5344CB8AC3E}">
        <p14:creationId xmlns:p14="http://schemas.microsoft.com/office/powerpoint/2010/main" val="7744055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37D28D9-AE32-4543-A752-6B3F92F6DCD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</p:spTree>
    <p:extLst>
      <p:ext uri="{BB962C8B-B14F-4D97-AF65-F5344CB8AC3E}">
        <p14:creationId xmlns:p14="http://schemas.microsoft.com/office/powerpoint/2010/main" val="5555108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E64375E-C454-9B41-849F-5D112B94AFE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36503582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27" userDrawn="1">
          <p15:clr>
            <a:srgbClr val="5ACBF0"/>
          </p15:clr>
        </p15:guide>
        <p15:guide id="3" orient="horz" pos="1911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4785D3F-D89B-C645-91FB-A0DF155F3B8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solidFill>
                  <a:schemeClr val="bg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427829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Accent Color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552E244-F08A-0D42-9B79-618BCCB28E3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420375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552E244-F08A-0D42-9B79-618BCCB28E3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48766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40AEC0B-11BC-1547-B56F-B23F987760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CF3AE5F8-88EF-D741-BC59-8A5FE45AA6E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771900" y="3114274"/>
            <a:ext cx="4648200" cy="629453"/>
          </a:xfrm>
        </p:spPr>
        <p:txBody>
          <a:bodyPr anchor="ctr"/>
          <a:lstStyle>
            <a:lvl1pPr marL="0" indent="0" algn="r">
              <a:buNone/>
              <a:defRPr sz="3200" b="1" i="0" spc="0">
                <a:latin typeface="Segoe UI Semibold" panose="020B0502040204020203" pitchFamily="34" charset="0"/>
                <a:cs typeface="Segoe UI Semibold" panose="020B0502040204020203" pitchFamily="34" charset="0"/>
              </a:defRPr>
            </a:lvl1pPr>
          </a:lstStyle>
          <a:p>
            <a:pPr lvl="0"/>
            <a:r>
              <a:rPr lang="en-GB" dirty="0"/>
              <a:t>THANK YOU MESSAGE.</a:t>
            </a:r>
          </a:p>
        </p:txBody>
      </p:sp>
    </p:spTree>
    <p:extLst>
      <p:ext uri="{BB962C8B-B14F-4D97-AF65-F5344CB8AC3E}">
        <p14:creationId xmlns:p14="http://schemas.microsoft.com/office/powerpoint/2010/main" val="16608996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40AEC0B-11BC-1547-B56F-B23F987760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CF3AE5F8-88EF-D741-BC59-8A5FE45AA6E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771900" y="3114274"/>
            <a:ext cx="4648200" cy="629453"/>
          </a:xfrm>
        </p:spPr>
        <p:txBody>
          <a:bodyPr anchor="ctr"/>
          <a:lstStyle>
            <a:lvl1pPr marL="0" indent="0" algn="r">
              <a:buNone/>
              <a:defRPr sz="3200" b="1" i="0" spc="0">
                <a:latin typeface="Segoe UI Semibold" panose="020B0502040204020203" pitchFamily="34" charset="0"/>
                <a:cs typeface="Segoe UI Semibold" panose="020B0502040204020203" pitchFamily="34" charset="0"/>
              </a:defRPr>
            </a:lvl1pPr>
          </a:lstStyle>
          <a:p>
            <a:pPr lvl="0"/>
            <a:r>
              <a:rPr lang="en-GB" dirty="0"/>
              <a:t>THANK YOU MESSAGE.</a:t>
            </a:r>
          </a:p>
        </p:txBody>
      </p:sp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80" r:id="rId2"/>
    <p:sldLayoutId id="2147484681" r:id="rId3"/>
    <p:sldLayoutId id="2147484609" r:id="rId4"/>
    <p:sldLayoutId id="2147484577" r:id="rId5"/>
    <p:sldLayoutId id="2147484610" r:id="rId6"/>
    <p:sldLayoutId id="2147484240" r:id="rId7"/>
    <p:sldLayoutId id="2147484241" r:id="rId8"/>
    <p:sldLayoutId id="2147484474" r:id="rId9"/>
    <p:sldLayoutId id="2147484245" r:id="rId10"/>
    <p:sldLayoutId id="2147484247" r:id="rId11"/>
    <p:sldLayoutId id="2147484639" r:id="rId12"/>
    <p:sldLayoutId id="2147484603" r:id="rId13"/>
    <p:sldLayoutId id="2147484573" r:id="rId14"/>
    <p:sldLayoutId id="2147484638" r:id="rId15"/>
    <p:sldLayoutId id="2147484673" r:id="rId16"/>
    <p:sldLayoutId id="2147484249" r:id="rId17"/>
    <p:sldLayoutId id="2147484640" r:id="rId18"/>
    <p:sldLayoutId id="2147484582" r:id="rId19"/>
    <p:sldLayoutId id="2147484584" r:id="rId20"/>
    <p:sldLayoutId id="2147484583" r:id="rId21"/>
    <p:sldLayoutId id="2147484256" r:id="rId22"/>
    <p:sldLayoutId id="2147484678" r:id="rId23"/>
    <p:sldLayoutId id="2147484679" r:id="rId24"/>
    <p:sldLayoutId id="2147484682" r:id="rId25"/>
    <p:sldLayoutId id="2147484299" r:id="rId26"/>
    <p:sldLayoutId id="2147484263" r:id="rId27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2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reactivex.io/documentation/operators.html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9.sv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reactivex.io/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://rxmarbles.com/" TargetMode="External"/><Relationship Id="rId5" Type="http://schemas.openxmlformats.org/officeDocument/2006/relationships/hyperlink" Target="http://github.com/dotnet/reactive" TargetMode="External"/><Relationship Id="rId4" Type="http://schemas.openxmlformats.org/officeDocument/2006/relationships/hyperlink" Target="http://reactivex.io/documentation/operators.html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662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Reactive Extensions 101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logo&#10;&#10;Description automatically generated">
            <a:extLst>
              <a:ext uri="{FF2B5EF4-FFF2-40B4-BE49-F238E27FC236}">
                <a16:creationId xmlns:a16="http://schemas.microsoft.com/office/drawing/2014/main" id="{321A1773-313F-468A-AF7E-96F3CF540D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3807" y="3585246"/>
            <a:ext cx="2667000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078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Goran </a:t>
            </a:r>
            <a:r>
              <a:rPr lang="en-US" dirty="0" err="1"/>
              <a:t>Šiška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B902010-4F74-43E5-ABD3-D91B9EABEA9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85216" y="3977319"/>
            <a:ext cx="9144000" cy="1231106"/>
          </a:xfrm>
        </p:spPr>
        <p:txBody>
          <a:bodyPr/>
          <a:lstStyle/>
          <a:p>
            <a:r>
              <a:rPr lang="en-US" dirty="0"/>
              <a:t>Is: QA Solution Architect at </a:t>
            </a:r>
            <a:r>
              <a:rPr lang="en-US" dirty="0" err="1"/>
              <a:t>Adacta</a:t>
            </a:r>
            <a:r>
              <a:rPr lang="en-US" dirty="0"/>
              <a:t> d.o.o.</a:t>
            </a:r>
          </a:p>
          <a:p>
            <a:r>
              <a:rPr lang="en-US" dirty="0"/>
              <a:t>Likes: C#</a:t>
            </a:r>
          </a:p>
          <a:p>
            <a:r>
              <a:rPr lang="en-US" dirty="0"/>
              <a:t>Loves: TDD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503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Reactive Extensions Is…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292662"/>
          </a:xfrm>
        </p:spPr>
        <p:txBody>
          <a:bodyPr/>
          <a:lstStyle/>
          <a:p>
            <a:r>
              <a:rPr lang="en-GB" dirty="0"/>
              <a:t>A library for composing asynchronous and event-based programs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C940E9F-9067-493A-A9CB-37BA1163D31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430887"/>
          </a:xfrm>
        </p:spPr>
        <p:txBody>
          <a:bodyPr/>
          <a:lstStyle/>
          <a:p>
            <a:pPr algn="ctr"/>
            <a:r>
              <a:rPr lang="en-GB" dirty="0"/>
              <a:t>A mindset</a:t>
            </a:r>
          </a:p>
        </p:txBody>
      </p:sp>
    </p:spTree>
    <p:extLst>
      <p:ext uri="{BB962C8B-B14F-4D97-AF65-F5344CB8AC3E}">
        <p14:creationId xmlns:p14="http://schemas.microsoft.com/office/powerpoint/2010/main" val="3672734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Languages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5693866"/>
          </a:xfrm>
        </p:spPr>
        <p:txBody>
          <a:bodyPr/>
          <a:lstStyle/>
          <a:p>
            <a:r>
              <a:rPr lang="en-US" dirty="0"/>
              <a:t>Java: </a:t>
            </a:r>
            <a:r>
              <a:rPr lang="en-US" dirty="0" err="1"/>
              <a:t>RxJava</a:t>
            </a:r>
            <a:endParaRPr lang="en-US" dirty="0"/>
          </a:p>
          <a:p>
            <a:r>
              <a:rPr lang="en-US" dirty="0"/>
              <a:t>JavaScript: </a:t>
            </a:r>
            <a:r>
              <a:rPr lang="en-US" dirty="0" err="1"/>
              <a:t>RxJS</a:t>
            </a:r>
            <a:endParaRPr lang="en-US" dirty="0"/>
          </a:p>
          <a:p>
            <a:r>
              <a:rPr lang="en-US" dirty="0"/>
              <a:t>C#: Rx.NET</a:t>
            </a:r>
          </a:p>
          <a:p>
            <a:r>
              <a:rPr lang="en-US" dirty="0"/>
              <a:t>C#(Unity): </a:t>
            </a:r>
            <a:r>
              <a:rPr lang="en-US" dirty="0" err="1"/>
              <a:t>UniRx</a:t>
            </a:r>
            <a:endParaRPr lang="en-US" dirty="0"/>
          </a:p>
          <a:p>
            <a:r>
              <a:rPr lang="en-US" dirty="0"/>
              <a:t>Scala: </a:t>
            </a:r>
            <a:r>
              <a:rPr lang="en-US" dirty="0" err="1"/>
              <a:t>RxScala</a:t>
            </a:r>
            <a:endParaRPr lang="en-US" dirty="0"/>
          </a:p>
          <a:p>
            <a:r>
              <a:rPr lang="en-US" dirty="0"/>
              <a:t>Clojure: </a:t>
            </a:r>
            <a:r>
              <a:rPr lang="en-US" dirty="0" err="1"/>
              <a:t>RxClojure</a:t>
            </a:r>
            <a:endParaRPr lang="en-US" dirty="0"/>
          </a:p>
          <a:p>
            <a:r>
              <a:rPr lang="en-US" dirty="0"/>
              <a:t>C++: </a:t>
            </a:r>
            <a:r>
              <a:rPr lang="en-US" dirty="0" err="1"/>
              <a:t>RxCpp</a:t>
            </a:r>
            <a:endParaRPr lang="en-US" dirty="0"/>
          </a:p>
          <a:p>
            <a:r>
              <a:rPr lang="en-US" dirty="0"/>
              <a:t>Lua: </a:t>
            </a:r>
            <a:r>
              <a:rPr lang="en-US" dirty="0" err="1"/>
              <a:t>RxLua</a:t>
            </a:r>
            <a:endParaRPr lang="en-US" dirty="0"/>
          </a:p>
          <a:p>
            <a:r>
              <a:rPr lang="en-US" dirty="0"/>
              <a:t>Ruby: </a:t>
            </a:r>
            <a:r>
              <a:rPr lang="en-US" dirty="0" err="1"/>
              <a:t>Rx.rb</a:t>
            </a:r>
            <a:endParaRPr lang="en-US" dirty="0"/>
          </a:p>
          <a:p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878B534-7EC0-4C8E-B4F8-F08C64EA1FA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5693866"/>
          </a:xfrm>
        </p:spPr>
        <p:txBody>
          <a:bodyPr/>
          <a:lstStyle/>
          <a:p>
            <a:r>
              <a:rPr lang="en-US" dirty="0"/>
              <a:t>Python: </a:t>
            </a:r>
            <a:r>
              <a:rPr lang="en-US" dirty="0" err="1"/>
              <a:t>RxPY</a:t>
            </a:r>
            <a:endParaRPr lang="en-US" dirty="0"/>
          </a:p>
          <a:p>
            <a:r>
              <a:rPr lang="en-US" dirty="0"/>
              <a:t>Go: </a:t>
            </a:r>
            <a:r>
              <a:rPr lang="en-US" dirty="0" err="1"/>
              <a:t>RxGo</a:t>
            </a:r>
            <a:endParaRPr lang="en-US" dirty="0"/>
          </a:p>
          <a:p>
            <a:r>
              <a:rPr lang="en-US" dirty="0"/>
              <a:t>Groovy: </a:t>
            </a:r>
            <a:r>
              <a:rPr lang="en-US" dirty="0" err="1"/>
              <a:t>RxGroovy</a:t>
            </a:r>
            <a:endParaRPr lang="en-US" dirty="0"/>
          </a:p>
          <a:p>
            <a:r>
              <a:rPr lang="en-US" dirty="0" err="1"/>
              <a:t>JRuby</a:t>
            </a:r>
            <a:r>
              <a:rPr lang="en-US" dirty="0"/>
              <a:t>: </a:t>
            </a:r>
            <a:r>
              <a:rPr lang="en-US" dirty="0" err="1"/>
              <a:t>RxJRuby</a:t>
            </a:r>
            <a:endParaRPr lang="en-US" dirty="0"/>
          </a:p>
          <a:p>
            <a:r>
              <a:rPr lang="en-US" dirty="0"/>
              <a:t>Kotlin: </a:t>
            </a:r>
            <a:r>
              <a:rPr lang="en-US" dirty="0" err="1"/>
              <a:t>RxKotlin</a:t>
            </a:r>
            <a:endParaRPr lang="en-US" dirty="0"/>
          </a:p>
          <a:p>
            <a:r>
              <a:rPr lang="en-US" dirty="0"/>
              <a:t>Swift: </a:t>
            </a:r>
            <a:r>
              <a:rPr lang="en-US" dirty="0" err="1"/>
              <a:t>RxSwift</a:t>
            </a:r>
            <a:endParaRPr lang="en-US" dirty="0"/>
          </a:p>
          <a:p>
            <a:r>
              <a:rPr lang="en-US" dirty="0"/>
              <a:t>PHP: </a:t>
            </a:r>
            <a:r>
              <a:rPr lang="en-US" dirty="0" err="1"/>
              <a:t>RxPHP</a:t>
            </a:r>
            <a:endParaRPr lang="en-US" dirty="0"/>
          </a:p>
          <a:p>
            <a:r>
              <a:rPr lang="en-US" dirty="0"/>
              <a:t>Elixir: </a:t>
            </a:r>
            <a:r>
              <a:rPr lang="en-US" dirty="0" err="1"/>
              <a:t>reaxive</a:t>
            </a:r>
            <a:endParaRPr lang="en-US" dirty="0"/>
          </a:p>
          <a:p>
            <a:r>
              <a:rPr lang="en-US" dirty="0"/>
              <a:t>Dart: </a:t>
            </a:r>
            <a:r>
              <a:rPr lang="en-US" dirty="0" err="1"/>
              <a:t>RxDart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0120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Interactive vs Reactive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B9503A0-786F-4C88-9BF6-879FDD26E2B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538883"/>
          </a:xfrm>
        </p:spPr>
        <p:txBody>
          <a:bodyPr/>
          <a:lstStyle/>
          <a:p>
            <a:r>
              <a:rPr lang="en-US" dirty="0"/>
              <a:t>Interactive</a:t>
            </a:r>
          </a:p>
          <a:p>
            <a:pPr lvl="1"/>
            <a:r>
              <a:rPr lang="en-US" dirty="0"/>
              <a:t>Imperative</a:t>
            </a:r>
          </a:p>
          <a:p>
            <a:pPr lvl="1"/>
            <a:r>
              <a:rPr lang="en-US" dirty="0"/>
              <a:t>Pull</a:t>
            </a:r>
          </a:p>
          <a:p>
            <a:pPr lvl="1"/>
            <a:r>
              <a:rPr lang="en-US" dirty="0"/>
              <a:t>For each - do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117E17-8F7E-4DC4-9442-53B4CE8AABD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538883"/>
          </a:xfrm>
        </p:spPr>
        <p:txBody>
          <a:bodyPr/>
          <a:lstStyle/>
          <a:p>
            <a:r>
              <a:rPr lang="en-US" dirty="0"/>
              <a:t>Reactive</a:t>
            </a:r>
          </a:p>
          <a:p>
            <a:pPr lvl="1"/>
            <a:r>
              <a:rPr lang="en-US" dirty="0"/>
              <a:t>Declarative</a:t>
            </a:r>
          </a:p>
          <a:p>
            <a:pPr lvl="1"/>
            <a:r>
              <a:rPr lang="en-US" dirty="0"/>
              <a:t>Push</a:t>
            </a:r>
          </a:p>
          <a:p>
            <a:pPr lvl="1"/>
            <a:r>
              <a:rPr lang="en-US" dirty="0"/>
              <a:t>On next - call</a:t>
            </a:r>
          </a:p>
        </p:txBody>
      </p:sp>
    </p:spTree>
    <p:extLst>
      <p:ext uri="{BB962C8B-B14F-4D97-AF65-F5344CB8AC3E}">
        <p14:creationId xmlns:p14="http://schemas.microsoft.com/office/powerpoint/2010/main" val="2297466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Reactive Extensions Duality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B9503A0-786F-4C88-9BF6-879FDD26E2B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430887"/>
          </a:xfrm>
        </p:spPr>
        <p:txBody>
          <a:bodyPr/>
          <a:lstStyle/>
          <a:p>
            <a:r>
              <a:rPr lang="en-US" dirty="0"/>
              <a:t>Interactive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117E17-8F7E-4DC4-9442-53B4CE8AABD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430887"/>
          </a:xfrm>
        </p:spPr>
        <p:txBody>
          <a:bodyPr/>
          <a:lstStyle/>
          <a:p>
            <a:r>
              <a:rPr lang="en-US" dirty="0"/>
              <a:t>Reactive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B52FB5-9D19-4EDC-ADCE-DF647E06A9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200" y="2089094"/>
            <a:ext cx="3534268" cy="80021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8AECC2F-1DA5-4937-871D-21172C15D0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200" y="3076476"/>
            <a:ext cx="4163006" cy="98121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CAC9942-579E-4576-8B77-AC54F8429D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98303" y="3093254"/>
            <a:ext cx="3181350" cy="14287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4016CD0-9FE0-4E84-91E9-10B61D2E9E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98303" y="2108418"/>
            <a:ext cx="5010150" cy="828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673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Reactive Extensions Duality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B9503A0-786F-4C88-9BF6-879FDD26E2B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430887"/>
          </a:xfrm>
        </p:spPr>
        <p:txBody>
          <a:bodyPr/>
          <a:lstStyle/>
          <a:p>
            <a:r>
              <a:rPr lang="en-US" dirty="0"/>
              <a:t>Interactive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117E17-8F7E-4DC4-9442-53B4CE8AABD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430887"/>
          </a:xfrm>
        </p:spPr>
        <p:txBody>
          <a:bodyPr/>
          <a:lstStyle/>
          <a:p>
            <a:r>
              <a:rPr lang="en-US" dirty="0"/>
              <a:t>Reactive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B52FB5-9D19-4EDC-ADCE-DF647E06A9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200" y="2089094"/>
            <a:ext cx="3534268" cy="80021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BD15803-ABEF-400D-913A-66B0078C39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9914" y="2089094"/>
            <a:ext cx="4696480" cy="90500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DD8B4A4-8791-4ECE-AAA1-1502A2506F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89914" y="3110032"/>
            <a:ext cx="3753374" cy="120984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C118E48-F7E7-4C12-A258-9D0178D05E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4200" y="3076476"/>
            <a:ext cx="4163006" cy="981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16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5216" y="3033223"/>
            <a:ext cx="9144000" cy="498598"/>
          </a:xfrm>
        </p:spPr>
        <p:txBody>
          <a:bodyPr/>
          <a:lstStyle/>
          <a:p>
            <a:r>
              <a:rPr lang="en-US" dirty="0" err="1"/>
              <a:t>CoinTrading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585216" y="3977319"/>
            <a:ext cx="9144000" cy="307777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6DD1F0E-3D90-4F14-AFE7-5C58EF5CD4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3543" y="3033223"/>
            <a:ext cx="2143424" cy="2143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03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Reactive Operators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567404"/>
          </a:xfrm>
        </p:spPr>
        <p:txBody>
          <a:bodyPr/>
          <a:lstStyle/>
          <a:p>
            <a:r>
              <a:rPr lang="en-US" dirty="0"/>
              <a:t>Creating (Create, Defer, Interval…)</a:t>
            </a:r>
          </a:p>
          <a:p>
            <a:r>
              <a:rPr lang="en-US" dirty="0"/>
              <a:t>Transforming (Select, </a:t>
            </a:r>
            <a:r>
              <a:rPr lang="en-US" dirty="0" err="1"/>
              <a:t>SelectMany</a:t>
            </a:r>
            <a:r>
              <a:rPr lang="en-US" dirty="0"/>
              <a:t>, Buffer, </a:t>
            </a:r>
            <a:r>
              <a:rPr lang="en-US" dirty="0" err="1"/>
              <a:t>GroupBy</a:t>
            </a:r>
            <a:r>
              <a:rPr lang="en-US" dirty="0"/>
              <a:t>, Scan…)</a:t>
            </a:r>
          </a:p>
          <a:p>
            <a:r>
              <a:rPr lang="en-US" dirty="0"/>
              <a:t>Filtering (Debounce, Filter, Skip, Distinct…)</a:t>
            </a:r>
          </a:p>
          <a:p>
            <a:r>
              <a:rPr lang="en-US" dirty="0"/>
              <a:t>Combining (And, Join, Switch…)</a:t>
            </a:r>
          </a:p>
          <a:p>
            <a:r>
              <a:rPr lang="en-US" dirty="0"/>
              <a:t>Error handling (Catch, Retry)</a:t>
            </a:r>
          </a:p>
          <a:p>
            <a:r>
              <a:rPr lang="en-US" dirty="0"/>
              <a:t>Utility (Delay, Do, </a:t>
            </a:r>
            <a:r>
              <a:rPr lang="en-US" dirty="0" err="1"/>
              <a:t>ObserveOn</a:t>
            </a:r>
            <a:r>
              <a:rPr lang="en-US" dirty="0"/>
              <a:t>, Timeout…)</a:t>
            </a:r>
          </a:p>
          <a:p>
            <a:r>
              <a:rPr lang="en-US" dirty="0"/>
              <a:t>Conditionals (All, Contains, </a:t>
            </a:r>
            <a:r>
              <a:rPr lang="en-US" dirty="0" err="1"/>
              <a:t>SkipWhile</a:t>
            </a:r>
            <a:r>
              <a:rPr lang="en-US" dirty="0"/>
              <a:t>, </a:t>
            </a:r>
            <a:r>
              <a:rPr lang="en-US" dirty="0" err="1"/>
              <a:t>TakeUntil</a:t>
            </a:r>
            <a:r>
              <a:rPr lang="en-US" dirty="0"/>
              <a:t>…)</a:t>
            </a:r>
          </a:p>
          <a:p>
            <a:r>
              <a:rPr lang="en-US" dirty="0"/>
              <a:t>Mathematical (Average, Max, Count, Reduce…)</a:t>
            </a:r>
          </a:p>
          <a:p>
            <a:r>
              <a:rPr lang="en-US" dirty="0">
                <a:hlinkClick r:id="rId3"/>
              </a:rPr>
              <a:t>http://reactivex.io/documentation/operators.html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2237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Creating Observables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3016210"/>
          </a:xfrm>
        </p:spPr>
        <p:txBody>
          <a:bodyPr/>
          <a:lstStyle/>
          <a:p>
            <a:r>
              <a:rPr lang="en-US" dirty="0"/>
              <a:t>Research =&gt; </a:t>
            </a:r>
            <a:r>
              <a:rPr lang="en-US" dirty="0" err="1"/>
              <a:t>IObservable</a:t>
            </a:r>
            <a:r>
              <a:rPr lang="en-US" dirty="0"/>
              <a:t>&lt;T&gt;</a:t>
            </a:r>
          </a:p>
          <a:p>
            <a:r>
              <a:rPr lang="en-US" dirty="0"/>
              <a:t>Events =&gt; </a:t>
            </a:r>
            <a:r>
              <a:rPr lang="en-US" dirty="0" err="1"/>
              <a:t>FromEvent</a:t>
            </a:r>
            <a:r>
              <a:rPr lang="en-US" dirty="0"/>
              <a:t>, </a:t>
            </a:r>
            <a:r>
              <a:rPr lang="en-US" dirty="0" err="1"/>
              <a:t>FromEventPattern</a:t>
            </a:r>
            <a:endParaRPr lang="en-US" dirty="0"/>
          </a:p>
          <a:p>
            <a:r>
              <a:rPr lang="en-US" dirty="0"/>
              <a:t>Polling =&gt; Interval</a:t>
            </a:r>
          </a:p>
          <a:p>
            <a:r>
              <a:rPr lang="en-US" dirty="0"/>
              <a:t>Testing =&gt; Return, Empty, Never, Throw</a:t>
            </a:r>
          </a:p>
          <a:p>
            <a:r>
              <a:rPr lang="en-US" dirty="0" err="1"/>
              <a:t>Push|Pull</a:t>
            </a:r>
            <a:r>
              <a:rPr lang="en-US" dirty="0"/>
              <a:t> =&gt;Create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733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Concurrency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465016"/>
          </a:xfrm>
        </p:spPr>
        <p:txBody>
          <a:bodyPr/>
          <a:lstStyle/>
          <a:p>
            <a:r>
              <a:rPr lang="en-US" dirty="0"/>
              <a:t> Default, Immediate, </a:t>
            </a:r>
            <a:r>
              <a:rPr lang="en-US" dirty="0" err="1"/>
              <a:t>CurrentThread</a:t>
            </a:r>
            <a:r>
              <a:rPr lang="en-US" dirty="0"/>
              <a:t>, Dispatcher, Test - Scheduler</a:t>
            </a:r>
          </a:p>
          <a:p>
            <a:r>
              <a:rPr lang="en-US" dirty="0"/>
              <a:t>Scheduler as parameter</a:t>
            </a:r>
          </a:p>
          <a:p>
            <a:r>
              <a:rPr lang="en-US" dirty="0" err="1"/>
              <a:t>ObserveOn</a:t>
            </a:r>
            <a:r>
              <a:rPr lang="en-US" dirty="0"/>
              <a:t> / </a:t>
            </a:r>
            <a:r>
              <a:rPr lang="en-US" dirty="0" err="1"/>
              <a:t>SubscribeOn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6571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5216" y="3033223"/>
            <a:ext cx="9144000" cy="498598"/>
          </a:xfrm>
        </p:spPr>
        <p:txBody>
          <a:bodyPr/>
          <a:lstStyle/>
          <a:p>
            <a:r>
              <a:rPr lang="en-US" dirty="0" err="1"/>
              <a:t>LiveSearch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585216" y="3977319"/>
            <a:ext cx="9144000" cy="307777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5" name="Graphic 4" descr="Magnifying glass with solid fill">
            <a:extLst>
              <a:ext uri="{FF2B5EF4-FFF2-40B4-BE49-F238E27FC236}">
                <a16:creationId xmlns:a16="http://schemas.microsoft.com/office/drawing/2014/main" id="{2FD5E322-19A8-4E54-99AB-30707B890C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172849" y="3282522"/>
            <a:ext cx="1841754" cy="1841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768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Error Handling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465016"/>
          </a:xfrm>
        </p:spPr>
        <p:txBody>
          <a:bodyPr/>
          <a:lstStyle/>
          <a:p>
            <a:r>
              <a:rPr lang="en-US" dirty="0"/>
              <a:t>Subscribe(…, </a:t>
            </a:r>
            <a:r>
              <a:rPr lang="en-US" dirty="0" err="1"/>
              <a:t>OnError</a:t>
            </a:r>
            <a:r>
              <a:rPr lang="en-US" dirty="0"/>
              <a:t>)</a:t>
            </a:r>
          </a:p>
          <a:p>
            <a:r>
              <a:rPr lang="en-US" dirty="0" err="1"/>
              <a:t>Subscriber.OnError</a:t>
            </a:r>
            <a:endParaRPr lang="en-US" dirty="0"/>
          </a:p>
          <a:p>
            <a:r>
              <a:rPr lang="en-US" dirty="0"/>
              <a:t>Catch</a:t>
            </a:r>
          </a:p>
        </p:txBody>
      </p:sp>
    </p:spTree>
    <p:extLst>
      <p:ext uri="{BB962C8B-B14F-4D97-AF65-F5344CB8AC3E}">
        <p14:creationId xmlns:p14="http://schemas.microsoft.com/office/powerpoint/2010/main" val="1396964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1CBC41F-1740-48A3-9DDB-4F9A943A73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2355" y="896290"/>
            <a:ext cx="4347109" cy="5703804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5216" y="3033223"/>
            <a:ext cx="9144000" cy="498598"/>
          </a:xfrm>
        </p:spPr>
        <p:txBody>
          <a:bodyPr/>
          <a:lstStyle/>
          <a:p>
            <a:r>
              <a:rPr lang="en-US" dirty="0"/>
              <a:t>Testing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585216" y="3977319"/>
            <a:ext cx="9144000" cy="307777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565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UnitTesting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982081"/>
          </a:xfrm>
        </p:spPr>
        <p:txBody>
          <a:bodyPr/>
          <a:lstStyle/>
          <a:p>
            <a:r>
              <a:rPr lang="en-US" dirty="0" err="1"/>
              <a:t>Microsoft.Reactive.Testing</a:t>
            </a:r>
            <a:endParaRPr lang="en-US" dirty="0"/>
          </a:p>
          <a:p>
            <a:r>
              <a:rPr lang="en-US" dirty="0" err="1"/>
              <a:t>TestScheduler</a:t>
            </a:r>
            <a:r>
              <a:rPr lang="en-US" dirty="0"/>
              <a:t>, Recorded &amp; Notification</a:t>
            </a:r>
          </a:p>
          <a:p>
            <a:r>
              <a:rPr lang="en-US" dirty="0" err="1"/>
              <a:t>NUnit</a:t>
            </a:r>
            <a:r>
              <a:rPr lang="en-US" dirty="0"/>
              <a:t>, </a:t>
            </a:r>
            <a:r>
              <a:rPr lang="en-US" dirty="0" err="1"/>
              <a:t>Moq</a:t>
            </a:r>
            <a:r>
              <a:rPr lang="en-US" dirty="0"/>
              <a:t>…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09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Reactive Extensions Resources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982081"/>
          </a:xfrm>
        </p:spPr>
        <p:txBody>
          <a:bodyPr/>
          <a:lstStyle/>
          <a:p>
            <a:r>
              <a:rPr lang="en-US" dirty="0"/>
              <a:t>Main hub: </a:t>
            </a:r>
            <a:r>
              <a:rPr lang="en-US" dirty="0">
                <a:hlinkClick r:id="rId3"/>
              </a:rPr>
              <a:t>http://reactivex.io</a:t>
            </a:r>
            <a:endParaRPr lang="en-US" dirty="0"/>
          </a:p>
          <a:p>
            <a:r>
              <a:rPr lang="en-US" dirty="0"/>
              <a:t>Operators: </a:t>
            </a:r>
            <a:r>
              <a:rPr lang="en-US" dirty="0">
                <a:hlinkClick r:id="rId4"/>
              </a:rPr>
              <a:t>http://reactivex.io/documentation/operators.html</a:t>
            </a:r>
            <a:endParaRPr lang="en-US" dirty="0"/>
          </a:p>
          <a:p>
            <a:r>
              <a:rPr lang="en-US" dirty="0" err="1"/>
              <a:t>Github</a:t>
            </a:r>
            <a:r>
              <a:rPr lang="en-US" dirty="0"/>
              <a:t>: </a:t>
            </a:r>
            <a:r>
              <a:rPr lang="en-US" dirty="0">
                <a:hlinkClick r:id="rId5"/>
              </a:rPr>
              <a:t>http://github.com/dotnet/reactive</a:t>
            </a:r>
            <a:endParaRPr lang="en-US" dirty="0"/>
          </a:p>
          <a:p>
            <a:r>
              <a:rPr lang="en-US" dirty="0"/>
              <a:t>Methods visualization: </a:t>
            </a:r>
            <a:r>
              <a:rPr lang="en-US" dirty="0">
                <a:hlinkClick r:id="rId6"/>
              </a:rPr>
              <a:t>http://rxmarbles.com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3706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Reactive Extensions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465016"/>
          </a:xfrm>
        </p:spPr>
        <p:txBody>
          <a:bodyPr/>
          <a:lstStyle/>
          <a:p>
            <a:r>
              <a:rPr lang="en-US" dirty="0"/>
              <a:t>Pull vs Pull</a:t>
            </a:r>
          </a:p>
          <a:p>
            <a:r>
              <a:rPr lang="en-US" dirty="0"/>
              <a:t>RX = Observable + LINQ + Schedulers</a:t>
            </a:r>
          </a:p>
          <a:p>
            <a:r>
              <a:rPr lang="en-US" dirty="0"/>
              <a:t>Please write tests</a:t>
            </a:r>
          </a:p>
        </p:txBody>
      </p:sp>
    </p:spTree>
    <p:extLst>
      <p:ext uri="{BB962C8B-B14F-4D97-AF65-F5344CB8AC3E}">
        <p14:creationId xmlns:p14="http://schemas.microsoft.com/office/powerpoint/2010/main" val="3503627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06A2E13-2BA1-4D87-8978-C6B49C3D84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8188" y="0"/>
            <a:ext cx="37956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616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91544958-B0C3-414B-81A1-A854C674D39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990F116-B58F-4255-B05B-DA3808E0E5C6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630a2e83-186a-4a0f-ab27-bee8a8096abc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WHITE TEMPLATE</Template>
  <TotalTime>1725</TotalTime>
  <Words>872</Words>
  <Application>Microsoft Office PowerPoint</Application>
  <PresentationFormat>Widescreen</PresentationFormat>
  <Paragraphs>136</Paragraphs>
  <Slides>19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Segoe UI</vt:lpstr>
      <vt:lpstr>Segoe UI Light</vt:lpstr>
      <vt:lpstr>Segoe UI Semibold</vt:lpstr>
      <vt:lpstr>Segoe UI Semilight</vt:lpstr>
      <vt:lpstr>Wingdings</vt:lpstr>
      <vt:lpstr>WHITE TEMPLATE</vt:lpstr>
      <vt:lpstr>PowerPoint Presentation</vt:lpstr>
      <vt:lpstr>Reactive Extensions 101</vt:lpstr>
      <vt:lpstr>Goran Šiška</vt:lpstr>
      <vt:lpstr>Reactive Extensions Is…</vt:lpstr>
      <vt:lpstr>Languages</vt:lpstr>
      <vt:lpstr>Interactive vs Reactive</vt:lpstr>
      <vt:lpstr>Reactive Extensions Duality</vt:lpstr>
      <vt:lpstr>Reactive Extensions Duality</vt:lpstr>
      <vt:lpstr>CoinTrading</vt:lpstr>
      <vt:lpstr>Reactive Operators</vt:lpstr>
      <vt:lpstr>Creating Observables</vt:lpstr>
      <vt:lpstr>Concurrency</vt:lpstr>
      <vt:lpstr>LiveSearch</vt:lpstr>
      <vt:lpstr>Error Handling</vt:lpstr>
      <vt:lpstr>Testing</vt:lpstr>
      <vt:lpstr>UnitTesting</vt:lpstr>
      <vt:lpstr>Reactive Extensions Resources</vt:lpstr>
      <vt:lpstr>Reactive Extensions</vt:lpstr>
      <vt:lpstr>PowerPoint Presentation</vt:lpstr>
    </vt:vector>
  </TitlesOfParts>
  <Manager>&lt;Comms manager name here&gt;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Event name or  presentation title</dc:title>
  <dc:subject>&lt;Event name&gt;</dc:subject>
  <dc:creator>Robert Knežević</dc:creator>
  <cp:keywords/>
  <dc:description/>
  <cp:lastModifiedBy>Goran</cp:lastModifiedBy>
  <cp:revision>27</cp:revision>
  <dcterms:created xsi:type="dcterms:W3CDTF">2020-11-05T08:29:17Z</dcterms:created>
  <dcterms:modified xsi:type="dcterms:W3CDTF">2021-09-28T20:26:57Z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