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31"/>
  </p:notesMasterIdLst>
  <p:handoutMasterIdLst>
    <p:handoutMasterId r:id="rId32"/>
  </p:handoutMasterIdLst>
  <p:sldIdLst>
    <p:sldId id="1720" r:id="rId6"/>
    <p:sldId id="1722" r:id="rId7"/>
    <p:sldId id="1529" r:id="rId8"/>
    <p:sldId id="1731" r:id="rId9"/>
    <p:sldId id="1660" r:id="rId10"/>
    <p:sldId id="1723" r:id="rId11"/>
    <p:sldId id="1724" r:id="rId12"/>
    <p:sldId id="1725" r:id="rId13"/>
    <p:sldId id="1726" r:id="rId14"/>
    <p:sldId id="1727" r:id="rId15"/>
    <p:sldId id="1728" r:id="rId16"/>
    <p:sldId id="1729" r:id="rId17"/>
    <p:sldId id="1730" r:id="rId18"/>
    <p:sldId id="1732" r:id="rId19"/>
    <p:sldId id="1733" r:id="rId20"/>
    <p:sldId id="1734" r:id="rId21"/>
    <p:sldId id="1735" r:id="rId22"/>
    <p:sldId id="1736" r:id="rId23"/>
    <p:sldId id="1524" r:id="rId24"/>
    <p:sldId id="1738" r:id="rId25"/>
    <p:sldId id="1739" r:id="rId26"/>
    <p:sldId id="1740" r:id="rId27"/>
    <p:sldId id="1737" r:id="rId28"/>
    <p:sldId id="1721" r:id="rId29"/>
    <p:sldId id="1532" r:id="rId30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hite Template" id="{A073DAE3-B461-442F-A3D3-6642BD875E45}">
          <p14:sldIdLst>
            <p14:sldId id="1720"/>
            <p14:sldId id="1722"/>
            <p14:sldId id="1529"/>
            <p14:sldId id="1731"/>
            <p14:sldId id="1660"/>
            <p14:sldId id="1723"/>
            <p14:sldId id="1724"/>
            <p14:sldId id="1725"/>
            <p14:sldId id="1726"/>
            <p14:sldId id="1727"/>
            <p14:sldId id="1728"/>
            <p14:sldId id="1729"/>
            <p14:sldId id="1730"/>
            <p14:sldId id="1732"/>
            <p14:sldId id="1733"/>
            <p14:sldId id="1734"/>
            <p14:sldId id="1735"/>
            <p14:sldId id="1736"/>
            <p14:sldId id="1524"/>
            <p14:sldId id="1738"/>
            <p14:sldId id="1739"/>
            <p14:sldId id="1740"/>
            <p14:sldId id="1737"/>
            <p14:sldId id="1721"/>
            <p14:sldId id="1532"/>
          </p14:sldIdLst>
        </p14:section>
        <p14:section name="Soft Black template" id="{888AB95E-1B7E-4E95-8F39-C5D0E8372BC2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2109" autoAdjust="0"/>
  </p:normalViewPr>
  <p:slideViewPr>
    <p:cSldViewPr snapToGrid="0">
      <p:cViewPr varScale="1">
        <p:scale>
          <a:sx n="96" d="100"/>
          <a:sy n="96" d="100"/>
        </p:scale>
        <p:origin x="396" y="60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5/23/2018 11:52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5/23/2018 11:52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072DC8-D49D-432C-9D46-A7718B5F5490}" type="datetime8">
              <a:rPr lang="en-US" smtClean="0"/>
              <a:t>5/23/2018 11:52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1069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11:52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54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5/23/2018 11:52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2369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11:52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50260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11:52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0896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11:52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02324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5/23/2018 11:52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43083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49B14B72-BE03-4760-B747-D349DA60D861}" type="datetime8">
              <a:rPr lang="en-US" smtClean="0"/>
              <a:t>5/23/2018 11:52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0583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5/23/2018 11:52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90133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49B14B72-BE03-4760-B747-D349DA60D861}" type="datetime8">
              <a:rPr lang="en-US" smtClean="0"/>
              <a:t>5/23/2018 11:52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9149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ECFDC7D-F4BE-4668-920D-08874925A5D7}" type="datetime8">
              <a:rPr lang="en-US" smtClean="0">
                <a:solidFill>
                  <a:prstClr val="black"/>
                </a:solidFill>
              </a:rPr>
              <a:t>5/23/2018 11:52 PM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</p:spTree>
    <p:extLst>
      <p:ext uri="{BB962C8B-B14F-4D97-AF65-F5344CB8AC3E}">
        <p14:creationId xmlns:p14="http://schemas.microsoft.com/office/powerpoint/2010/main" val="2185510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lucene.apache.org/" TargetMode="External"/><Relationship Id="rId2" Type="http://schemas.openxmlformats.org/officeDocument/2006/relationships/hyperlink" Target="https://lucenenet.apache.org/" TargetMode="Externa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empira/PDFsharp/graphs/code-frequency" TargetMode="External"/><Relationship Id="rId2" Type="http://schemas.openxmlformats.org/officeDocument/2006/relationships/hyperlink" Target="https://github.com/apache/pdfbox/graphs/code-frequency" TargetMode="Externa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jnbridge.com/" TargetMode="Externa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kvm.net/" TargetMode="Externa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FlexSearch/FlexLucene" TargetMode="Externa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4200" y="2425780"/>
            <a:ext cx="9144000" cy="1107996"/>
          </a:xfrm>
        </p:spPr>
        <p:txBody>
          <a:bodyPr/>
          <a:lstStyle/>
          <a:p>
            <a:r>
              <a:rPr lang="en-US" dirty="0" err="1"/>
              <a:t>Najboljše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obeh</a:t>
            </a:r>
            <a:r>
              <a:rPr lang="en-US" dirty="0"/>
              <a:t> </a:t>
            </a:r>
            <a:r>
              <a:rPr lang="en-US" dirty="0" err="1"/>
              <a:t>svetov</a:t>
            </a:r>
            <a:r>
              <a:rPr lang="en-US" dirty="0"/>
              <a:t>: </a:t>
            </a:r>
            <a:br>
              <a:rPr lang="sl-SI" dirty="0"/>
            </a:br>
            <a:r>
              <a:rPr lang="en-US" dirty="0" err="1"/>
              <a:t>uporaba</a:t>
            </a:r>
            <a:r>
              <a:rPr lang="en-US" dirty="0"/>
              <a:t> </a:t>
            </a:r>
            <a:r>
              <a:rPr lang="en-US" dirty="0" err="1"/>
              <a:t>javanskih</a:t>
            </a:r>
            <a:r>
              <a:rPr lang="en-US" dirty="0"/>
              <a:t> </a:t>
            </a:r>
            <a:r>
              <a:rPr lang="en-US" dirty="0" err="1"/>
              <a:t>knjižnic</a:t>
            </a:r>
            <a:r>
              <a:rPr lang="en-US" dirty="0"/>
              <a:t> v .NET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584200" y="3962400"/>
            <a:ext cx="9144000" cy="615553"/>
          </a:xfrm>
        </p:spPr>
        <p:txBody>
          <a:bodyPr/>
          <a:lstStyle/>
          <a:p>
            <a:r>
              <a:rPr lang="sl-SI" dirty="0"/>
              <a:t>Marko Kokol, Semantika d. o. o.</a:t>
            </a:r>
          </a:p>
          <a:p>
            <a:r>
              <a:rPr lang="sl-SI" dirty="0" err="1"/>
              <a:t>marko.kokol@</a:t>
            </a:r>
            <a:r>
              <a:rPr lang="sl-SI" err="1"/>
              <a:t>semantika</a:t>
            </a:r>
            <a:r>
              <a:rPr lang="sl-SI"/>
              <a:t>.eu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228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Agenda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016210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Kratek pregled motivacije – zakaj?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Pristopi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Demo: uporaba preproste knjižnice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Predstavitev Lucene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Predstavitev postopka pretvorbe kompleksne knjižnice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Demo</a:t>
            </a:r>
            <a:r>
              <a:rPr lang="sl-SI"/>
              <a:t>: pretvorba </a:t>
            </a:r>
            <a:r>
              <a:rPr lang="sl-SI" dirty="0"/>
              <a:t>Lucene</a:t>
            </a:r>
          </a:p>
        </p:txBody>
      </p:sp>
    </p:spTree>
    <p:extLst>
      <p:ext uri="{BB962C8B-B14F-4D97-AF65-F5344CB8AC3E}">
        <p14:creationId xmlns:p14="http://schemas.microsoft.com/office/powerpoint/2010/main" val="377722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sl-SI" dirty="0"/>
              <a:t>Zakaj?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949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Izzivi „</a:t>
            </a:r>
            <a:r>
              <a:rPr lang="sl-SI" dirty="0" err="1"/>
              <a:t>portanja</a:t>
            </a:r>
            <a:r>
              <a:rPr lang="sl-SI" dirty="0"/>
              <a:t>“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30887"/>
          </a:xfrm>
        </p:spPr>
        <p:txBody>
          <a:bodyPr/>
          <a:lstStyle/>
          <a:p>
            <a:r>
              <a:rPr lang="sl-SI" dirty="0"/>
              <a:t>Vir: https://xkcd.com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819A3D-3835-4963-B576-B03BC40A74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6202" y="2030517"/>
            <a:ext cx="7899595" cy="4471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41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.NET </a:t>
            </a:r>
            <a:r>
              <a:rPr lang="sl-SI" dirty="0" err="1"/>
              <a:t>vs</a:t>
            </a:r>
            <a:r>
              <a:rPr lang="sl-SI" dirty="0"/>
              <a:t> Java: uporaba na spletnih straneh – vodi .NET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30887"/>
          </a:xfrm>
        </p:spPr>
        <p:txBody>
          <a:bodyPr/>
          <a:lstStyle/>
          <a:p>
            <a:r>
              <a:rPr lang="sl-SI" dirty="0"/>
              <a:t>Vir: https://w3techs.com/technologies/comparison/pl-aspnet,pl-java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0A0A256-EDFF-4190-A5EF-F77F7DE22B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5080" y="1865257"/>
            <a:ext cx="4661140" cy="107955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A86FA78-C73A-4F33-B624-26173F619A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7200" y="2944812"/>
            <a:ext cx="5816899" cy="292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72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.NET </a:t>
            </a:r>
            <a:r>
              <a:rPr lang="sl-SI" dirty="0" err="1"/>
              <a:t>vs</a:t>
            </a:r>
            <a:r>
              <a:rPr lang="sl-SI" dirty="0"/>
              <a:t> Java: uporaba na spletnih straneh – vodi .NET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30887"/>
          </a:xfrm>
        </p:spPr>
        <p:txBody>
          <a:bodyPr/>
          <a:lstStyle/>
          <a:p>
            <a:r>
              <a:rPr lang="sl-SI" dirty="0"/>
              <a:t>Vir: https://w3techs.com/technologies/comparison/pl-aspnet,pl-java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F92899-596D-4542-9F2F-D687C235D1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3495" y="2074555"/>
            <a:ext cx="4190318" cy="4326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67DE96-7B7A-4C58-895F-5F9619F5B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.NET </a:t>
            </a:r>
            <a:r>
              <a:rPr lang="sl-SI" dirty="0" err="1"/>
              <a:t>vs</a:t>
            </a:r>
            <a:r>
              <a:rPr lang="sl-SI" dirty="0"/>
              <a:t> Java: število projektov – vodi Java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73D70A-2ECF-445F-8C4F-5BDDC153D66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30887"/>
          </a:xfrm>
        </p:spPr>
        <p:txBody>
          <a:bodyPr/>
          <a:lstStyle/>
          <a:p>
            <a:r>
              <a:rPr lang="sl-SI" dirty="0"/>
              <a:t>Vir: https://octoverse.github.com/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1814FB-06F8-4CE7-A783-0CC964188E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104" y="2013113"/>
            <a:ext cx="9637662" cy="3846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551360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4A6F1-98BD-4D72-A7E0-7DB16384F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Povzetek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089BDE-35C7-421E-8D36-03C830B19B0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360920"/>
          </a:xfrm>
        </p:spPr>
        <p:txBody>
          <a:bodyPr/>
          <a:lstStyle/>
          <a:p>
            <a:r>
              <a:rPr lang="sl-SI" dirty="0"/>
              <a:t>Za Javo obstaja precej odprtokodnih knjižnic, za katere v .NET svetu ni ekvivalentov, precej zaostajajo v razvoju ali so pod manj ugodnimi licencami.</a:t>
            </a:r>
          </a:p>
          <a:p>
            <a:endParaRPr lang="sl-SI" dirty="0"/>
          </a:p>
          <a:p>
            <a:r>
              <a:rPr lang="sl-SI" dirty="0"/>
              <a:t>Primera: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Lucene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 err="1"/>
              <a:t>PDFBox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748516240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3CA64-4324-48F0-A5C5-997FC533B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Lucene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E631E1-5EF0-4423-B00E-41B300965A8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30887"/>
          </a:xfrm>
        </p:spPr>
        <p:txBody>
          <a:bodyPr/>
          <a:lstStyle/>
          <a:p>
            <a:r>
              <a:rPr lang="sl-SI" sz="2600" dirty="0"/>
              <a:t>Vir: </a:t>
            </a:r>
            <a:r>
              <a:rPr lang="sl-SI" sz="2600" dirty="0">
                <a:hlinkClick r:id="rId2"/>
              </a:rPr>
              <a:t>https://lucenenet.apache.org/</a:t>
            </a:r>
            <a:r>
              <a:rPr lang="sl-SI" sz="2600" dirty="0"/>
              <a:t> in </a:t>
            </a:r>
            <a:r>
              <a:rPr lang="sl-SI" sz="2600" dirty="0">
                <a:hlinkClick r:id="rId3"/>
              </a:rPr>
              <a:t>https://lucene.apache.org/</a:t>
            </a:r>
            <a:r>
              <a:rPr lang="sl-SI" sz="2600" dirty="0"/>
              <a:t> (maj 2018)</a:t>
            </a:r>
            <a:r>
              <a:rPr lang="sl-SI" dirty="0"/>
              <a:t> 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D90CE5-AB14-48BC-9B5B-94FC5EB2ED8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44945"/>
          <a:stretch/>
        </p:blipFill>
        <p:spPr>
          <a:xfrm>
            <a:off x="415884" y="2009710"/>
            <a:ext cx="4600063" cy="304735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F0E22D5-CEB4-44FE-BAA7-CB8CDA25B5A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452" t="13836" r="75159" b="65724"/>
          <a:stretch/>
        </p:blipFill>
        <p:spPr>
          <a:xfrm>
            <a:off x="1885103" y="5058368"/>
            <a:ext cx="2507993" cy="17996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E5C7FA3-2DD7-449C-9F19-8B1B5EA129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5650" y="2288428"/>
            <a:ext cx="4254298" cy="225927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BD40E54-923E-460C-A75F-DF97C5AA10B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9473" t="25995" r="6853" b="51422"/>
          <a:stretch/>
        </p:blipFill>
        <p:spPr>
          <a:xfrm>
            <a:off x="7176055" y="5169704"/>
            <a:ext cx="2710069" cy="1372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71878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61ADE0-C75C-4BC2-AF33-6790F080A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PDFBox</a:t>
            </a:r>
            <a:r>
              <a:rPr lang="sl-SI" dirty="0"/>
              <a:t> (</a:t>
            </a:r>
            <a:r>
              <a:rPr lang="sl-SI" dirty="0" err="1"/>
              <a:t>vs</a:t>
            </a:r>
            <a:r>
              <a:rPr lang="sl-SI" dirty="0"/>
              <a:t> </a:t>
            </a:r>
            <a:r>
              <a:rPr lang="sl-SI" dirty="0" err="1"/>
              <a:t>ITextPDF</a:t>
            </a:r>
            <a:r>
              <a:rPr lang="sl-SI" dirty="0"/>
              <a:t>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C59D37-D0EB-484E-9EB0-0E067516A9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263" y="1098090"/>
            <a:ext cx="10798464" cy="233090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719DA55-A71D-41CF-8101-DE15E34A41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562" y="3748958"/>
            <a:ext cx="11072881" cy="1459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895204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55312-6088-4653-8E03-2E08ED1B6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PDFBox</a:t>
            </a:r>
            <a:r>
              <a:rPr lang="sl-SI" dirty="0"/>
              <a:t> </a:t>
            </a:r>
            <a:r>
              <a:rPr lang="sl-SI" dirty="0" err="1"/>
              <a:t>vs</a:t>
            </a:r>
            <a:r>
              <a:rPr lang="sl-SI" dirty="0"/>
              <a:t> </a:t>
            </a:r>
            <a:r>
              <a:rPr lang="sl-SI" dirty="0" err="1"/>
              <a:t>PDFSharp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CD7DBA-5954-471C-A270-DC3691B5315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861774"/>
          </a:xfrm>
        </p:spPr>
        <p:txBody>
          <a:bodyPr/>
          <a:lstStyle/>
          <a:p>
            <a:r>
              <a:rPr lang="sl-SI" dirty="0"/>
              <a:t>Vir: </a:t>
            </a:r>
            <a:r>
              <a:rPr lang="sl-SI" dirty="0">
                <a:hlinkClick r:id="rId2"/>
              </a:rPr>
              <a:t>https://github.com/apache/pdfbox/graphs/code-frequency</a:t>
            </a:r>
            <a:r>
              <a:rPr lang="sl-SI" dirty="0"/>
              <a:t> in </a:t>
            </a:r>
            <a:r>
              <a:rPr lang="sl-SI" dirty="0">
                <a:hlinkClick r:id="rId3"/>
              </a:rPr>
              <a:t>https://github.com/empira/PDFsharp/graphs/code-frequency</a:t>
            </a:r>
            <a:endParaRPr lang="sl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D31705-9874-4718-B1C8-A1D54E8E60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345" y="2610678"/>
            <a:ext cx="4534639" cy="29381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A0A4311-F5B8-4F4C-AF8F-C3C27407EE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02660" y="2542478"/>
            <a:ext cx="4553605" cy="3006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502804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sl-SI" dirty="0"/>
              <a:t>Kako?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705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55312-6088-4653-8E03-2E08ED1B6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Pristopi integracije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CD7DBA-5954-471C-A270-DC3691B5315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607141"/>
          </a:xfrm>
        </p:spPr>
        <p:txBody>
          <a:bodyPr/>
          <a:lstStyle/>
          <a:p>
            <a:r>
              <a:rPr lang="sl-SI" dirty="0"/>
              <a:t>Nekaj pristopov: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Šibko sklapljanje (npr. spletne storitve), npr. </a:t>
            </a:r>
            <a:r>
              <a:rPr lang="sl-SI" dirty="0" err="1"/>
              <a:t>ElasticSearch</a:t>
            </a:r>
            <a:endParaRPr lang="sl-SI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Uporaba „mostov“, kot so IPC mostovi, npr. </a:t>
            </a:r>
            <a:r>
              <a:rPr lang="sl-SI" dirty="0">
                <a:hlinkClick r:id="rId2"/>
              </a:rPr>
              <a:t>https://jnbridge.com</a:t>
            </a:r>
            <a:r>
              <a:rPr lang="sl-SI" dirty="0"/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Pretvorba knjižnic iz </a:t>
            </a:r>
            <a:r>
              <a:rPr lang="sl-SI" dirty="0" err="1"/>
              <a:t>java</a:t>
            </a:r>
            <a:r>
              <a:rPr lang="sl-SI" dirty="0"/>
              <a:t> -&gt; .NET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dirty="0"/>
              <a:t>Prepis (Lucene -&gt; Lucene .NET)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dirty="0"/>
              <a:t>Samodejna pretvorba</a:t>
            </a:r>
          </a:p>
          <a:p>
            <a:pPr lvl="1"/>
            <a:endParaRPr lang="sl-SI" dirty="0"/>
          </a:p>
          <a:p>
            <a:r>
              <a:rPr lang="sl-SI" dirty="0"/>
              <a:t>Težava uporabe mostov je, da še zmeraj potrebujemo Java VM.</a:t>
            </a:r>
          </a:p>
        </p:txBody>
      </p:sp>
    </p:spTree>
    <p:extLst>
      <p:ext uri="{BB962C8B-B14F-4D97-AF65-F5344CB8AC3E}">
        <p14:creationId xmlns:p14="http://schemas.microsoft.com/office/powerpoint/2010/main" val="98805625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FC333C-AE2E-41F6-9F7A-14315BD1F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Primerjava pristopov integracije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D8AB40-7E5C-4B07-8769-C4DCC9F4746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9962B97-4B3A-4E7A-889F-F7D6344485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2350261"/>
              </p:ext>
            </p:extLst>
          </p:nvPr>
        </p:nvGraphicFramePr>
        <p:xfrm>
          <a:off x="586389" y="1434369"/>
          <a:ext cx="11018520" cy="37908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4630">
                  <a:extLst>
                    <a:ext uri="{9D8B030D-6E8A-4147-A177-3AD203B41FA5}">
                      <a16:colId xmlns:a16="http://schemas.microsoft.com/office/drawing/2014/main" val="3049187565"/>
                    </a:ext>
                  </a:extLst>
                </a:gridCol>
                <a:gridCol w="2754630">
                  <a:extLst>
                    <a:ext uri="{9D8B030D-6E8A-4147-A177-3AD203B41FA5}">
                      <a16:colId xmlns:a16="http://schemas.microsoft.com/office/drawing/2014/main" val="3765599932"/>
                    </a:ext>
                  </a:extLst>
                </a:gridCol>
                <a:gridCol w="2754630">
                  <a:extLst>
                    <a:ext uri="{9D8B030D-6E8A-4147-A177-3AD203B41FA5}">
                      <a16:colId xmlns:a16="http://schemas.microsoft.com/office/drawing/2014/main" val="4191362345"/>
                    </a:ext>
                  </a:extLst>
                </a:gridCol>
                <a:gridCol w="2754630">
                  <a:extLst>
                    <a:ext uri="{9D8B030D-6E8A-4147-A177-3AD203B41FA5}">
                      <a16:colId xmlns:a16="http://schemas.microsoft.com/office/drawing/2014/main" val="2840049932"/>
                    </a:ext>
                  </a:extLst>
                </a:gridCol>
              </a:tblGrid>
              <a:tr h="758165">
                <a:tc>
                  <a:txBody>
                    <a:bodyPr/>
                    <a:lstStyle/>
                    <a:p>
                      <a:endParaRPr lang="sl-SI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Šibko sklapljanje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Mostovi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Pretvorba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60157327"/>
                  </a:ext>
                </a:extLst>
              </a:tr>
              <a:tr h="758165">
                <a:tc>
                  <a:txBody>
                    <a:bodyPr/>
                    <a:lstStyle/>
                    <a:p>
                      <a:r>
                        <a:rPr lang="sl-SI" dirty="0"/>
                        <a:t>Zahteva JVM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DA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DA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NE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1509367"/>
                  </a:ext>
                </a:extLst>
              </a:tr>
              <a:tr h="758165">
                <a:tc>
                  <a:txBody>
                    <a:bodyPr/>
                    <a:lstStyle/>
                    <a:p>
                      <a:r>
                        <a:rPr lang="sl-SI" dirty="0"/>
                        <a:t>„</a:t>
                      </a:r>
                      <a:r>
                        <a:rPr lang="sl-SI" dirty="0" err="1"/>
                        <a:t>Overhead</a:t>
                      </a:r>
                      <a:r>
                        <a:rPr lang="sl-SI" dirty="0"/>
                        <a:t>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Visok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Majhen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Najnižji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55951453"/>
                  </a:ext>
                </a:extLst>
              </a:tr>
              <a:tr h="758165">
                <a:tc>
                  <a:txBody>
                    <a:bodyPr/>
                    <a:lstStyle/>
                    <a:p>
                      <a:r>
                        <a:rPr lang="sl-SI" dirty="0"/>
                        <a:t>Teče v istem procesu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DA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81174816"/>
                  </a:ext>
                </a:extLst>
              </a:tr>
              <a:tr h="758165">
                <a:tc>
                  <a:txBody>
                    <a:bodyPr/>
                    <a:lstStyle/>
                    <a:p>
                      <a:r>
                        <a:rPr lang="sl-SI" dirty="0"/>
                        <a:t>Neposredna integracija objektov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DA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65276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8802118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55312-6088-4653-8E03-2E08ED1B6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Pristop s samodejno pretvorbo kodo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CD7DBA-5954-471C-A270-DC3691B5315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163943"/>
          </a:xfrm>
        </p:spPr>
        <p:txBody>
          <a:bodyPr/>
          <a:lstStyle/>
          <a:p>
            <a:r>
              <a:rPr lang="sl-SI" dirty="0"/>
              <a:t>Kaj potrebujemo: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Implementacijo ključnih Java razredov v .NET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Java -&gt; CLR prevajalnik (</a:t>
            </a:r>
            <a:r>
              <a:rPr lang="sl-SI" i="1" dirty="0" err="1"/>
              <a:t>compiler</a:t>
            </a:r>
            <a:r>
              <a:rPr lang="sl-SI" dirty="0"/>
              <a:t>)</a:t>
            </a:r>
          </a:p>
          <a:p>
            <a:pPr lvl="1"/>
            <a:endParaRPr lang="sl-SI" dirty="0"/>
          </a:p>
          <a:p>
            <a:r>
              <a:rPr lang="sl-SI" dirty="0"/>
              <a:t>Precej razširjena implementacija: IKVM.NET (</a:t>
            </a:r>
            <a:r>
              <a:rPr lang="sl-SI" dirty="0">
                <a:hlinkClick r:id="rId2"/>
              </a:rPr>
              <a:t>https://www.ikvm.net/</a:t>
            </a:r>
            <a:r>
              <a:rPr lang="sl-SI" dirty="0"/>
              <a:t>)</a:t>
            </a:r>
          </a:p>
          <a:p>
            <a:r>
              <a:rPr lang="sl-SI" sz="2400" i="1" dirty="0"/>
              <a:t>Opomba: avtor je projekt v aprilu 2017 prenehal aktivno razvijati, kar pomeni, da lahko z IKVM.NET mogoče pretvarjati samo knjižnice, kompatibilne z Javo 8.</a:t>
            </a:r>
          </a:p>
        </p:txBody>
      </p:sp>
    </p:spTree>
    <p:extLst>
      <p:ext uri="{BB962C8B-B14F-4D97-AF65-F5344CB8AC3E}">
        <p14:creationId xmlns:p14="http://schemas.microsoft.com/office/powerpoint/2010/main" val="3085040961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08B59-619A-4E03-908F-847E1ABC4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Glavne značilnosti IKVM.NET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87CECB-6164-4725-80C6-B63654CB6F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360920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Vsebuje povsem delujoč javanski virtualni stroj (Java VM), implementiran v .NET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Vsebuje implementacijo javanskih knjižnic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Vsebuje prevajalnik iz </a:t>
            </a:r>
            <a:r>
              <a:rPr lang="sl-SI" dirty="0" err="1"/>
              <a:t>jave</a:t>
            </a:r>
            <a:r>
              <a:rPr lang="sl-SI" dirty="0"/>
              <a:t> (</a:t>
            </a:r>
            <a:r>
              <a:rPr lang="sl-SI" i="1" dirty="0" err="1"/>
              <a:t>bytecode</a:t>
            </a:r>
            <a:r>
              <a:rPr lang="sl-SI" i="1" dirty="0"/>
              <a:t>)</a:t>
            </a:r>
            <a:r>
              <a:rPr lang="sl-SI" dirty="0"/>
              <a:t> v CLR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sl-SI" dirty="0"/>
          </a:p>
          <a:p>
            <a:r>
              <a:rPr lang="sl-SI" dirty="0"/>
              <a:t>Uporabljamo ga lahko torej kot javanski virtualni stroj, ali da javanske knjižnice prevedemo v .NET IL.</a:t>
            </a:r>
          </a:p>
        </p:txBody>
      </p:sp>
    </p:spTree>
    <p:extLst>
      <p:ext uri="{BB962C8B-B14F-4D97-AF65-F5344CB8AC3E}">
        <p14:creationId xmlns:p14="http://schemas.microsoft.com/office/powerpoint/2010/main" val="4009753697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7C66C-4389-47D0-8C9E-1FC44172F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Še beseda o </a:t>
            </a:r>
            <a:r>
              <a:rPr lang="sl-SI" dirty="0" err="1"/>
              <a:t>generikih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7E0DEA-2865-484C-92F6-4DF18A4D1D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782300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 err="1"/>
              <a:t>Generiki</a:t>
            </a:r>
            <a:r>
              <a:rPr lang="sl-SI" dirty="0"/>
              <a:t> so v Javi in CLR implementirani različno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Java </a:t>
            </a:r>
            <a:r>
              <a:rPr lang="sl-SI" dirty="0" err="1"/>
              <a:t>generike</a:t>
            </a:r>
            <a:r>
              <a:rPr lang="sl-SI" dirty="0"/>
              <a:t> odstrani v fazi prevajanja kode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To pomeni, da javanske knjižnice v .NET pričakujejo ne-generične različice 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dirty="0" err="1"/>
              <a:t>Vector</a:t>
            </a:r>
            <a:r>
              <a:rPr lang="sl-SI" dirty="0"/>
              <a:t>&lt;</a:t>
            </a:r>
            <a:r>
              <a:rPr lang="sl-SI" dirty="0" err="1"/>
              <a:t>MyType</a:t>
            </a:r>
            <a:r>
              <a:rPr lang="sl-SI" dirty="0"/>
              <a:t>&gt; -&gt; </a:t>
            </a:r>
            <a:r>
              <a:rPr lang="sl-SI" dirty="0" err="1"/>
              <a:t>Vector</a:t>
            </a:r>
            <a:endParaRPr lang="sl-SI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b="1" dirty="0"/>
              <a:t>Tega ni mogoče spremeniti</a:t>
            </a:r>
          </a:p>
        </p:txBody>
      </p:sp>
    </p:spTree>
    <p:extLst>
      <p:ext uri="{BB962C8B-B14F-4D97-AF65-F5344CB8AC3E}">
        <p14:creationId xmlns:p14="http://schemas.microsoft.com/office/powerpoint/2010/main" val="141042875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7C66C-4389-47D0-8C9E-1FC44172F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Kaj bomo naredili?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7E0DEA-2865-484C-92F6-4DF18A4D1D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1465016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Knjižnico PDFBox.jar bomo pretvorili v PDFBox.dll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Pogledali, da je dejansko pretvorjena v .NET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Uporabili knjižnico v preprostem projektu</a:t>
            </a:r>
          </a:p>
        </p:txBody>
      </p:sp>
    </p:spTree>
    <p:extLst>
      <p:ext uri="{BB962C8B-B14F-4D97-AF65-F5344CB8AC3E}">
        <p14:creationId xmlns:p14="http://schemas.microsoft.com/office/powerpoint/2010/main" val="3481649049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981637"/>
            <a:ext cx="4160520" cy="430887"/>
          </a:xfrm>
        </p:spPr>
        <p:txBody>
          <a:bodyPr/>
          <a:lstStyle/>
          <a:p>
            <a:r>
              <a:rPr lang="sl-SI" dirty="0"/>
              <a:t>DEMO</a:t>
            </a:r>
            <a:endParaRPr lang="en-US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5DED53CC-74B2-46DB-A858-C60939A2E006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1166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sl-SI" dirty="0"/>
              <a:t>Lucene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91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7C66C-4389-47D0-8C9E-1FC44172F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Kaj je Lucene?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7E0DEA-2865-484C-92F6-4DF18A4D1D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705630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Lucene je rešitev za polno besedilno iskanje (</a:t>
            </a:r>
            <a:r>
              <a:rPr lang="sl-SI" i="1" dirty="0" err="1"/>
              <a:t>full</a:t>
            </a:r>
            <a:r>
              <a:rPr lang="sl-SI" i="1" dirty="0"/>
              <a:t> </a:t>
            </a:r>
            <a:r>
              <a:rPr lang="sl-SI" i="1" dirty="0" err="1"/>
              <a:t>text</a:t>
            </a:r>
            <a:r>
              <a:rPr lang="sl-SI" i="1" dirty="0"/>
              <a:t> </a:t>
            </a:r>
            <a:r>
              <a:rPr lang="sl-SI" i="1" dirty="0" err="1"/>
              <a:t>search</a:t>
            </a:r>
            <a:r>
              <a:rPr lang="sl-SI" dirty="0"/>
              <a:t>) in ena izmed najbolj razširjenih knjižnic v ta namen na svetu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Napisana je v Javi in je osnova za dobro znane produkte za iskanje in analitiko v podjetjih in po velikih zbirkah (npr. </a:t>
            </a:r>
            <a:r>
              <a:rPr lang="sl-SI" dirty="0" err="1"/>
              <a:t>Solr</a:t>
            </a:r>
            <a:r>
              <a:rPr lang="sl-SI" dirty="0"/>
              <a:t>, </a:t>
            </a:r>
            <a:r>
              <a:rPr lang="sl-SI" dirty="0" err="1"/>
              <a:t>ElasticSearch</a:t>
            </a:r>
            <a:r>
              <a:rPr lang="sl-SI" dirty="0"/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Deluje na podlagi indeksiranja </a:t>
            </a:r>
            <a:r>
              <a:rPr lang="sl-SI" dirty="0" err="1"/>
              <a:t>t.i</a:t>
            </a:r>
            <a:r>
              <a:rPr lang="sl-SI" dirty="0"/>
              <a:t>. dokumentov in podatke hrani v lastni obliki, pri čemer uporablja obrnjeno kazalo (</a:t>
            </a:r>
            <a:r>
              <a:rPr lang="sl-SI" i="1" dirty="0" err="1"/>
              <a:t>reverse</a:t>
            </a:r>
            <a:r>
              <a:rPr lang="sl-SI" i="1" dirty="0"/>
              <a:t> </a:t>
            </a:r>
            <a:r>
              <a:rPr lang="sl-SI" i="1" dirty="0" err="1"/>
              <a:t>index</a:t>
            </a:r>
            <a:r>
              <a:rPr lang="sl-SI" dirty="0"/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b="1" dirty="0"/>
              <a:t>Sestavljena je iz več posameznih modulov, ki jih je potrebno pretvoriti</a:t>
            </a:r>
          </a:p>
        </p:txBody>
      </p:sp>
    </p:spTree>
    <p:extLst>
      <p:ext uri="{BB962C8B-B14F-4D97-AF65-F5344CB8AC3E}">
        <p14:creationId xmlns:p14="http://schemas.microsoft.com/office/powerpoint/2010/main" val="1166375303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5BBE0-E777-4121-8DD4-B091D05A0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Kako se torej lotimo pretvorbe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22D28-91F8-4AAA-98A5-256AF4FF7F9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5232202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v 2 korakih: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dirty="0"/>
              <a:t>najprej pripravimo enotni javanski paket (JAR), ki vsebuje vse želene module</a:t>
            </a:r>
          </a:p>
          <a:p>
            <a:pPr marL="914400" lvl="2" indent="-457200">
              <a:buFont typeface="Arial" panose="020B0604020202020204" pitchFamily="34" charset="0"/>
              <a:buChar char="•"/>
            </a:pPr>
            <a:r>
              <a:rPr lang="sl-SI" dirty="0"/>
              <a:t>paket lahko dodatno poljubno obdelamo JAR paket, da npr. spremenimo imena paketov in/ali metod (velike začetnice imen metod, …)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dirty="0"/>
              <a:t>Pretvorimo JAR v .NET DLL (IL)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Kaj potrebujemo: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dirty="0"/>
              <a:t>jar pakete Lucene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dirty="0" err="1"/>
              <a:t>proguard</a:t>
            </a:r>
            <a:r>
              <a:rPr lang="sl-SI" dirty="0"/>
              <a:t> za združevanje / transformacijo JAR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dirty="0"/>
              <a:t>IKVM za pretvorbo JAR v IL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Obstaja že </a:t>
            </a:r>
            <a:r>
              <a:rPr lang="sl-SI" dirty="0" err="1"/>
              <a:t>GitHub</a:t>
            </a:r>
            <a:r>
              <a:rPr lang="sl-SI" dirty="0"/>
              <a:t> </a:t>
            </a:r>
            <a:r>
              <a:rPr lang="sl-SI" dirty="0" err="1"/>
              <a:t>repozitorij</a:t>
            </a:r>
            <a:r>
              <a:rPr lang="sl-SI" dirty="0"/>
              <a:t> in </a:t>
            </a:r>
            <a:r>
              <a:rPr lang="sl-SI" dirty="0" err="1"/>
              <a:t>NuGet</a:t>
            </a:r>
            <a:r>
              <a:rPr lang="sl-SI" dirty="0"/>
              <a:t> paket s skriptami za uporabo IKVM z Lucene: </a:t>
            </a:r>
            <a:r>
              <a:rPr lang="sl-SI" dirty="0">
                <a:hlinkClick r:id="rId2"/>
              </a:rPr>
              <a:t>https://github.com/FlexSearch/FlexLucene</a:t>
            </a:r>
            <a:r>
              <a:rPr lang="sl-SI" dirty="0"/>
              <a:t> - vendar ni vzdrževan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166358656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7C66C-4389-47D0-8C9E-1FC44172F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Kaj bomo naredili?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7E0DEA-2865-484C-92F6-4DF18A4D1D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1378839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Posamezne Lucene.JAR datoteke s pomočjo skripte pretvorili v skupno datoteko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Pogledali, da je dejansko pretvorjena v .NET</a:t>
            </a:r>
          </a:p>
        </p:txBody>
      </p:sp>
    </p:spTree>
    <p:extLst>
      <p:ext uri="{BB962C8B-B14F-4D97-AF65-F5344CB8AC3E}">
        <p14:creationId xmlns:p14="http://schemas.microsoft.com/office/powerpoint/2010/main" val="4159221140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981637"/>
            <a:ext cx="4160520" cy="430887"/>
          </a:xfrm>
        </p:spPr>
        <p:txBody>
          <a:bodyPr/>
          <a:lstStyle/>
          <a:p>
            <a:r>
              <a:rPr lang="sl-SI" dirty="0"/>
              <a:t>DEMO</a:t>
            </a:r>
            <a:endParaRPr lang="en-US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5DED53CC-74B2-46DB-A858-C60939A2E006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tretch>
            <a:fillRect/>
          </a:stretch>
        </p:blipFill>
        <p:spPr>
          <a:xfrm>
            <a:off x="5334000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897951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282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305</TotalTime>
  <Words>1052</Words>
  <Application>Microsoft Office PowerPoint</Application>
  <PresentationFormat>Widescreen</PresentationFormat>
  <Paragraphs>137</Paragraphs>
  <Slides>25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Arial</vt:lpstr>
      <vt:lpstr>Consolas</vt:lpstr>
      <vt:lpstr>Segoe UI</vt:lpstr>
      <vt:lpstr>Segoe UI Light</vt:lpstr>
      <vt:lpstr>Segoe UI Semibold</vt:lpstr>
      <vt:lpstr>Segoe UI Semilight</vt:lpstr>
      <vt:lpstr>Wingdings</vt:lpstr>
      <vt:lpstr>WHITE TEMPLATE</vt:lpstr>
      <vt:lpstr>SOFT BLACK TEMPLATE</vt:lpstr>
      <vt:lpstr>Najboljše iz obeh svetov:  uporaba javanskih knjižnic v .NET</vt:lpstr>
      <vt:lpstr>Agenda</vt:lpstr>
      <vt:lpstr>Zakaj?</vt:lpstr>
      <vt:lpstr>Izzivi „portanja“</vt:lpstr>
      <vt:lpstr>.NET vs Java: uporaba na spletnih straneh – vodi .NET</vt:lpstr>
      <vt:lpstr>.NET vs Java: uporaba na spletnih straneh – vodi .NET</vt:lpstr>
      <vt:lpstr>.NET vs Java: število projektov – vodi Java</vt:lpstr>
      <vt:lpstr>Povzetek</vt:lpstr>
      <vt:lpstr>Lucene</vt:lpstr>
      <vt:lpstr>PDFBox (vs ITextPDF)</vt:lpstr>
      <vt:lpstr>PDFBox vs PDFSharp</vt:lpstr>
      <vt:lpstr>Kako?</vt:lpstr>
      <vt:lpstr>Pristopi integracije</vt:lpstr>
      <vt:lpstr>Primerjava pristopov integracije</vt:lpstr>
      <vt:lpstr>Pristop s samodejno pretvorbo kodo</vt:lpstr>
      <vt:lpstr>Glavne značilnosti IKVM.NET</vt:lpstr>
      <vt:lpstr>Še beseda o generikih</vt:lpstr>
      <vt:lpstr>Kaj bomo naredili?</vt:lpstr>
      <vt:lpstr>DEMO</vt:lpstr>
      <vt:lpstr>Lucene</vt:lpstr>
      <vt:lpstr>Kaj je Lucene?</vt:lpstr>
      <vt:lpstr>Kako se torej lotimo pretvorbe</vt:lpstr>
      <vt:lpstr>Kaj bomo naredili?</vt:lpstr>
      <vt:lpstr>DEMO</vt:lpstr>
      <vt:lpstr>PowerPoint Presentation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Marko Kokol</cp:lastModifiedBy>
  <cp:revision>30</cp:revision>
  <dcterms:created xsi:type="dcterms:W3CDTF">2018-03-14T10:09:21Z</dcterms:created>
  <dcterms:modified xsi:type="dcterms:W3CDTF">2018-05-23T21:52:28Z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