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4"/>
  </p:sldMasterIdLst>
  <p:notesMasterIdLst>
    <p:notesMasterId r:id="rId32"/>
  </p:notesMasterIdLst>
  <p:sldIdLst>
    <p:sldId id="276" r:id="rId5"/>
    <p:sldId id="384" r:id="rId6"/>
    <p:sldId id="376" r:id="rId7"/>
    <p:sldId id="386" r:id="rId8"/>
    <p:sldId id="378" r:id="rId9"/>
    <p:sldId id="379" r:id="rId10"/>
    <p:sldId id="388" r:id="rId11"/>
    <p:sldId id="380" r:id="rId12"/>
    <p:sldId id="387" r:id="rId13"/>
    <p:sldId id="385" r:id="rId14"/>
    <p:sldId id="381" r:id="rId15"/>
    <p:sldId id="382" r:id="rId16"/>
    <p:sldId id="389" r:id="rId17"/>
    <p:sldId id="392" r:id="rId18"/>
    <p:sldId id="391" r:id="rId19"/>
    <p:sldId id="396" r:id="rId20"/>
    <p:sldId id="397" r:id="rId21"/>
    <p:sldId id="398" r:id="rId22"/>
    <p:sldId id="383" r:id="rId23"/>
    <p:sldId id="399" r:id="rId24"/>
    <p:sldId id="400" r:id="rId25"/>
    <p:sldId id="401" r:id="rId26"/>
    <p:sldId id="402" r:id="rId27"/>
    <p:sldId id="404" r:id="rId28"/>
    <p:sldId id="394" r:id="rId29"/>
    <p:sldId id="406" r:id="rId30"/>
    <p:sldId id="407" r:id="rId31"/>
  </p:sldIdLst>
  <p:sldSz cx="12192000" cy="6858000"/>
  <p:notesSz cx="6742113" cy="9872663"/>
  <p:custDataLst>
    <p:tags r:id="rId3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66404FF7-4670-4E9A-97E6-2733906BA0B5}">
          <p14:sldIdLst>
            <p14:sldId id="276"/>
            <p14:sldId id="384"/>
            <p14:sldId id="376"/>
            <p14:sldId id="386"/>
            <p14:sldId id="378"/>
            <p14:sldId id="379"/>
            <p14:sldId id="388"/>
            <p14:sldId id="380"/>
            <p14:sldId id="387"/>
            <p14:sldId id="385"/>
            <p14:sldId id="381"/>
            <p14:sldId id="382"/>
            <p14:sldId id="389"/>
            <p14:sldId id="392"/>
            <p14:sldId id="391"/>
            <p14:sldId id="396"/>
            <p14:sldId id="397"/>
            <p14:sldId id="398"/>
            <p14:sldId id="383"/>
            <p14:sldId id="399"/>
            <p14:sldId id="400"/>
            <p14:sldId id="401"/>
            <p14:sldId id="402"/>
            <p14:sldId id="404"/>
            <p14:sldId id="394"/>
            <p14:sldId id="406"/>
            <p14:sldId id="40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ensel, Holger" initials="FH" lastIdx="1" clrIdx="0">
    <p:extLst>
      <p:ext uri="{19B8F6BF-5375-455C-9EA6-DF929625EA0E}">
        <p15:presenceInfo xmlns:p15="http://schemas.microsoft.com/office/powerpoint/2012/main" userId="S-1-5-21-73586283-1292428093-1801674531-38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D6D7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C2160A-A816-4FF2-975C-C26DFE287D22}" v="3470" dt="2018-05-21T14:20:20.883"/>
    <p1510:client id="{AC130118-7E9F-47C9-9DE3-0C58FDF6DF22}" v="1" dt="2018-06-01T11:25:40.0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395" autoAdjust="0"/>
  </p:normalViewPr>
  <p:slideViewPr>
    <p:cSldViewPr snapToGrid="0" showGuides="1">
      <p:cViewPr varScale="1">
        <p:scale>
          <a:sx n="68" d="100"/>
          <a:sy n="68" d="100"/>
        </p:scale>
        <p:origin x="768" y="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97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93677E-3A96-43B4-A026-9E48BD9D3079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l-SI"/>
        </a:p>
      </dgm:t>
    </dgm:pt>
    <dgm:pt modelId="{07450CA2-3943-485C-A84F-EF59DC183857}">
      <dgm:prSet phldrT="[besedilo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sl-SI" dirty="0"/>
            <a:t>1</a:t>
          </a:r>
        </a:p>
      </dgm:t>
    </dgm:pt>
    <dgm:pt modelId="{50AB9727-A069-4053-BA26-0FBB4C9BEA70}" type="parTrans" cxnId="{514B93ED-C372-480D-B6D5-D28F23D808B8}">
      <dgm:prSet/>
      <dgm:spPr/>
      <dgm:t>
        <a:bodyPr/>
        <a:lstStyle/>
        <a:p>
          <a:endParaRPr lang="sl-SI"/>
        </a:p>
      </dgm:t>
    </dgm:pt>
    <dgm:pt modelId="{F83772FF-E3ED-4991-BC88-FAD65A999887}" type="sibTrans" cxnId="{514B93ED-C372-480D-B6D5-D28F23D808B8}">
      <dgm:prSet/>
      <dgm:spPr/>
      <dgm:t>
        <a:bodyPr/>
        <a:lstStyle/>
        <a:p>
          <a:endParaRPr lang="sl-SI"/>
        </a:p>
      </dgm:t>
    </dgm:pt>
    <dgm:pt modelId="{818C951E-8913-4312-A5E4-356B47080F73}">
      <dgm:prSet phldrT="[besedilo]"/>
      <dgm:spPr/>
      <dgm:t>
        <a:bodyPr/>
        <a:lstStyle/>
        <a:p>
          <a:r>
            <a:rPr lang="sl-SI" dirty="0"/>
            <a:t>Stanje pred selitvijo v oblak</a:t>
          </a:r>
        </a:p>
      </dgm:t>
    </dgm:pt>
    <dgm:pt modelId="{3AB56747-F942-40B7-B41B-5BEE3A27784B}" type="parTrans" cxnId="{C145AF8C-A970-4F24-A7AC-D97912436651}">
      <dgm:prSet/>
      <dgm:spPr/>
      <dgm:t>
        <a:bodyPr/>
        <a:lstStyle/>
        <a:p>
          <a:endParaRPr lang="sl-SI"/>
        </a:p>
      </dgm:t>
    </dgm:pt>
    <dgm:pt modelId="{9622E640-0045-4753-B59B-25431DEA4896}" type="sibTrans" cxnId="{C145AF8C-A970-4F24-A7AC-D97912436651}">
      <dgm:prSet/>
      <dgm:spPr/>
      <dgm:t>
        <a:bodyPr/>
        <a:lstStyle/>
        <a:p>
          <a:endParaRPr lang="sl-SI"/>
        </a:p>
      </dgm:t>
    </dgm:pt>
    <dgm:pt modelId="{68B18FAF-9AA1-47B4-A8D2-C33D72A7AC22}">
      <dgm:prSet phldrT="[besedilo]" custT="1"/>
      <dgm:spPr>
        <a:solidFill>
          <a:srgbClr val="B41311">
            <a:lumMod val="75000"/>
          </a:srgbClr>
        </a:solidFill>
        <a:ln w="19050" cap="flat" cmpd="sng" algn="ctr">
          <a:solidFill>
            <a:srgbClr val="B4131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31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2</a:t>
          </a:r>
        </a:p>
      </dgm:t>
    </dgm:pt>
    <dgm:pt modelId="{47549AB6-4731-401D-BEC2-9DBD1DA23DB1}" type="parTrans" cxnId="{4DC74680-17FD-4BB3-B127-5718D892A7F8}">
      <dgm:prSet/>
      <dgm:spPr/>
      <dgm:t>
        <a:bodyPr/>
        <a:lstStyle/>
        <a:p>
          <a:endParaRPr lang="sl-SI"/>
        </a:p>
      </dgm:t>
    </dgm:pt>
    <dgm:pt modelId="{DAEFD1B3-A538-45FB-8C86-2F587BD14FDC}" type="sibTrans" cxnId="{4DC74680-17FD-4BB3-B127-5718D892A7F8}">
      <dgm:prSet/>
      <dgm:spPr/>
      <dgm:t>
        <a:bodyPr/>
        <a:lstStyle/>
        <a:p>
          <a:endParaRPr lang="sl-SI"/>
        </a:p>
      </dgm:t>
    </dgm:pt>
    <dgm:pt modelId="{051C4A2B-AD10-486D-9CCA-2FEF0A11856A}">
      <dgm:prSet phldrT="[besedilo]"/>
      <dgm:spPr/>
      <dgm:t>
        <a:bodyPr/>
        <a:lstStyle/>
        <a:p>
          <a:r>
            <a:rPr lang="sl-SI" dirty="0"/>
            <a:t>Proces postavitve </a:t>
          </a:r>
          <a:r>
            <a:rPr lang="sl-SI" dirty="0" err="1"/>
            <a:t>Azure</a:t>
          </a:r>
          <a:r>
            <a:rPr lang="sl-SI" dirty="0"/>
            <a:t> </a:t>
          </a:r>
          <a:r>
            <a:rPr lang="sl-SI" dirty="0" err="1"/>
            <a:t>BaaS</a:t>
          </a:r>
          <a:r>
            <a:rPr lang="sl-SI" dirty="0"/>
            <a:t> </a:t>
          </a:r>
        </a:p>
      </dgm:t>
    </dgm:pt>
    <dgm:pt modelId="{60ED94D0-94F7-460B-98BD-D14CE4372FC5}" type="parTrans" cxnId="{BF3ED7B2-64AF-43DE-A1B0-6B3FE34BC485}">
      <dgm:prSet/>
      <dgm:spPr/>
      <dgm:t>
        <a:bodyPr/>
        <a:lstStyle/>
        <a:p>
          <a:endParaRPr lang="sl-SI"/>
        </a:p>
      </dgm:t>
    </dgm:pt>
    <dgm:pt modelId="{B3FE0B05-F737-430D-9E5E-5AABFAEBBB3C}" type="sibTrans" cxnId="{BF3ED7B2-64AF-43DE-A1B0-6B3FE34BC485}">
      <dgm:prSet/>
      <dgm:spPr/>
      <dgm:t>
        <a:bodyPr/>
        <a:lstStyle/>
        <a:p>
          <a:endParaRPr lang="sl-SI"/>
        </a:p>
      </dgm:t>
    </dgm:pt>
    <dgm:pt modelId="{12BC7AF4-7C0C-45FB-8DBA-90A2DD143DFA}">
      <dgm:prSet phldrT="[besedilo]" custT="1"/>
      <dgm:spPr>
        <a:solidFill>
          <a:srgbClr val="B41311">
            <a:lumMod val="75000"/>
          </a:srgbClr>
        </a:solidFill>
        <a:ln w="19050" cap="flat" cmpd="sng" algn="ctr">
          <a:solidFill>
            <a:srgbClr val="B41311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11430" tIns="11430" rIns="11430" bIns="11430" numCol="1" spcCol="1270" anchor="ctr" anchorCtr="0"/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31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3</a:t>
          </a:r>
        </a:p>
      </dgm:t>
    </dgm:pt>
    <dgm:pt modelId="{A3A760C4-8FFA-40EF-AA4B-84472C500F38}" type="parTrans" cxnId="{C444B14D-AEA1-4D64-91DD-91BD211252DF}">
      <dgm:prSet/>
      <dgm:spPr/>
      <dgm:t>
        <a:bodyPr/>
        <a:lstStyle/>
        <a:p>
          <a:endParaRPr lang="sl-SI"/>
        </a:p>
      </dgm:t>
    </dgm:pt>
    <dgm:pt modelId="{BF00997A-4E34-4541-A5DC-3912331A4C40}" type="sibTrans" cxnId="{C444B14D-AEA1-4D64-91DD-91BD211252DF}">
      <dgm:prSet/>
      <dgm:spPr/>
      <dgm:t>
        <a:bodyPr/>
        <a:lstStyle/>
        <a:p>
          <a:endParaRPr lang="sl-SI"/>
        </a:p>
      </dgm:t>
    </dgm:pt>
    <dgm:pt modelId="{EB0DCBA9-B8B5-4F2E-823F-65F0CC54F654}">
      <dgm:prSet phldrT="[besedilo]"/>
      <dgm:spPr/>
      <dgm:t>
        <a:bodyPr/>
        <a:lstStyle/>
        <a:p>
          <a:r>
            <a:rPr lang="sl-SI" dirty="0"/>
            <a:t>Končno stanje</a:t>
          </a:r>
        </a:p>
      </dgm:t>
    </dgm:pt>
    <dgm:pt modelId="{B7C1C4C7-DA0D-4EBA-8897-4F82FAFB735D}" type="parTrans" cxnId="{07A667BA-F78E-4E9F-A4A4-397BC403D89F}">
      <dgm:prSet/>
      <dgm:spPr/>
      <dgm:t>
        <a:bodyPr/>
        <a:lstStyle/>
        <a:p>
          <a:endParaRPr lang="sl-SI"/>
        </a:p>
      </dgm:t>
    </dgm:pt>
    <dgm:pt modelId="{7CCD4F35-976A-4B60-98C6-096F2819C7FC}" type="sibTrans" cxnId="{07A667BA-F78E-4E9F-A4A4-397BC403D89F}">
      <dgm:prSet/>
      <dgm:spPr/>
      <dgm:t>
        <a:bodyPr/>
        <a:lstStyle/>
        <a:p>
          <a:endParaRPr lang="sl-SI"/>
        </a:p>
      </dgm:t>
    </dgm:pt>
    <dgm:pt modelId="{28937DC4-56F1-4EB6-A68C-8FE85D65708B}" type="pres">
      <dgm:prSet presAssocID="{C993677E-3A96-43B4-A026-9E48BD9D3079}" presName="linearFlow" presStyleCnt="0">
        <dgm:presLayoutVars>
          <dgm:dir/>
          <dgm:animLvl val="lvl"/>
          <dgm:resizeHandles val="exact"/>
        </dgm:presLayoutVars>
      </dgm:prSet>
      <dgm:spPr/>
    </dgm:pt>
    <dgm:pt modelId="{2355C1D9-6B7F-4C19-8690-1428104131ED}" type="pres">
      <dgm:prSet presAssocID="{07450CA2-3943-485C-A84F-EF59DC183857}" presName="composite" presStyleCnt="0"/>
      <dgm:spPr/>
    </dgm:pt>
    <dgm:pt modelId="{FFE0DACB-6E2E-44CF-8AFC-92BDB940CEAC}" type="pres">
      <dgm:prSet presAssocID="{07450CA2-3943-485C-A84F-EF59DC183857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5282F258-9162-41AB-8527-41E7CE4FCEAA}" type="pres">
      <dgm:prSet presAssocID="{07450CA2-3943-485C-A84F-EF59DC183857}" presName="descendantText" presStyleLbl="alignAcc1" presStyleIdx="0" presStyleCnt="3">
        <dgm:presLayoutVars>
          <dgm:bulletEnabled val="1"/>
        </dgm:presLayoutVars>
      </dgm:prSet>
      <dgm:spPr/>
    </dgm:pt>
    <dgm:pt modelId="{430DDC4B-6884-4096-B540-C6E1EFFAA166}" type="pres">
      <dgm:prSet presAssocID="{F83772FF-E3ED-4991-BC88-FAD65A999887}" presName="sp" presStyleCnt="0"/>
      <dgm:spPr/>
    </dgm:pt>
    <dgm:pt modelId="{6A7E5DB1-EDF7-4116-BE47-359C80CAED94}" type="pres">
      <dgm:prSet presAssocID="{68B18FAF-9AA1-47B4-A8D2-C33D72A7AC22}" presName="composite" presStyleCnt="0"/>
      <dgm:spPr/>
    </dgm:pt>
    <dgm:pt modelId="{6ED1F1CD-1DCD-4115-BDF3-2EF23E5FD967}" type="pres">
      <dgm:prSet presAssocID="{68B18FAF-9AA1-47B4-A8D2-C33D72A7AC22}" presName="parentText" presStyleLbl="alignNode1" presStyleIdx="1" presStyleCnt="3">
        <dgm:presLayoutVars>
          <dgm:chMax val="1"/>
          <dgm:bulletEnabled val="1"/>
        </dgm:presLayoutVars>
      </dgm:prSet>
      <dgm:spPr>
        <a:xfrm rot="5400000">
          <a:off x="-224147" y="1525426"/>
          <a:ext cx="1494319" cy="1046023"/>
        </a:xfrm>
        <a:prstGeom prst="chevron">
          <a:avLst/>
        </a:prstGeom>
      </dgm:spPr>
    </dgm:pt>
    <dgm:pt modelId="{36D17013-3EAF-400E-A49B-867D1A0285AC}" type="pres">
      <dgm:prSet presAssocID="{68B18FAF-9AA1-47B4-A8D2-C33D72A7AC22}" presName="descendantText" presStyleLbl="alignAcc1" presStyleIdx="1" presStyleCnt="3">
        <dgm:presLayoutVars>
          <dgm:bulletEnabled val="1"/>
        </dgm:presLayoutVars>
      </dgm:prSet>
      <dgm:spPr/>
    </dgm:pt>
    <dgm:pt modelId="{9AC4EFD8-3F0F-489E-928E-2E87F3DFEEC2}" type="pres">
      <dgm:prSet presAssocID="{DAEFD1B3-A538-45FB-8C86-2F587BD14FDC}" presName="sp" presStyleCnt="0"/>
      <dgm:spPr/>
    </dgm:pt>
    <dgm:pt modelId="{D8F6B981-33FC-4149-B8F5-6D23BB8BFE60}" type="pres">
      <dgm:prSet presAssocID="{12BC7AF4-7C0C-45FB-8DBA-90A2DD143DFA}" presName="composite" presStyleCnt="0"/>
      <dgm:spPr/>
    </dgm:pt>
    <dgm:pt modelId="{5788D45F-15A4-4190-A3E2-4DE1BE20242E}" type="pres">
      <dgm:prSet presAssocID="{12BC7AF4-7C0C-45FB-8DBA-90A2DD143DFA}" presName="parentText" presStyleLbl="alignNode1" presStyleIdx="2" presStyleCnt="3">
        <dgm:presLayoutVars>
          <dgm:chMax val="1"/>
          <dgm:bulletEnabled val="1"/>
        </dgm:presLayoutVars>
      </dgm:prSet>
      <dgm:spPr>
        <a:xfrm rot="5400000">
          <a:off x="-224147" y="2824358"/>
          <a:ext cx="1494319" cy="1046023"/>
        </a:xfrm>
        <a:prstGeom prst="chevron">
          <a:avLst/>
        </a:prstGeom>
      </dgm:spPr>
    </dgm:pt>
    <dgm:pt modelId="{E135DD7B-AC48-40F5-B9F7-95F11EA6D23F}" type="pres">
      <dgm:prSet presAssocID="{12BC7AF4-7C0C-45FB-8DBA-90A2DD143DFA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2466A020-663A-4E41-899A-AE43537DB063}" type="presOf" srcId="{818C951E-8913-4312-A5E4-356B47080F73}" destId="{5282F258-9162-41AB-8527-41E7CE4FCEAA}" srcOrd="0" destOrd="0" presId="urn:microsoft.com/office/officeart/2005/8/layout/chevron2"/>
    <dgm:cxn modelId="{C444B14D-AEA1-4D64-91DD-91BD211252DF}" srcId="{C993677E-3A96-43B4-A026-9E48BD9D3079}" destId="{12BC7AF4-7C0C-45FB-8DBA-90A2DD143DFA}" srcOrd="2" destOrd="0" parTransId="{A3A760C4-8FFA-40EF-AA4B-84472C500F38}" sibTransId="{BF00997A-4E34-4541-A5DC-3912331A4C40}"/>
    <dgm:cxn modelId="{8ABA2A78-86C2-44EA-910B-CE62C3EBCC57}" type="presOf" srcId="{C993677E-3A96-43B4-A026-9E48BD9D3079}" destId="{28937DC4-56F1-4EB6-A68C-8FE85D65708B}" srcOrd="0" destOrd="0" presId="urn:microsoft.com/office/officeart/2005/8/layout/chevron2"/>
    <dgm:cxn modelId="{4DC74680-17FD-4BB3-B127-5718D892A7F8}" srcId="{C993677E-3A96-43B4-A026-9E48BD9D3079}" destId="{68B18FAF-9AA1-47B4-A8D2-C33D72A7AC22}" srcOrd="1" destOrd="0" parTransId="{47549AB6-4731-401D-BEC2-9DBD1DA23DB1}" sibTransId="{DAEFD1B3-A538-45FB-8C86-2F587BD14FDC}"/>
    <dgm:cxn modelId="{C145AF8C-A970-4F24-A7AC-D97912436651}" srcId="{07450CA2-3943-485C-A84F-EF59DC183857}" destId="{818C951E-8913-4312-A5E4-356B47080F73}" srcOrd="0" destOrd="0" parTransId="{3AB56747-F942-40B7-B41B-5BEE3A27784B}" sibTransId="{9622E640-0045-4753-B59B-25431DEA4896}"/>
    <dgm:cxn modelId="{D9DC2F94-5BC9-4F78-8086-4E67B2567D14}" type="presOf" srcId="{12BC7AF4-7C0C-45FB-8DBA-90A2DD143DFA}" destId="{5788D45F-15A4-4190-A3E2-4DE1BE20242E}" srcOrd="0" destOrd="0" presId="urn:microsoft.com/office/officeart/2005/8/layout/chevron2"/>
    <dgm:cxn modelId="{BF3ED7B2-64AF-43DE-A1B0-6B3FE34BC485}" srcId="{68B18FAF-9AA1-47B4-A8D2-C33D72A7AC22}" destId="{051C4A2B-AD10-486D-9CCA-2FEF0A11856A}" srcOrd="0" destOrd="0" parTransId="{60ED94D0-94F7-460B-98BD-D14CE4372FC5}" sibTransId="{B3FE0B05-F737-430D-9E5E-5AABFAEBBB3C}"/>
    <dgm:cxn modelId="{07A667BA-F78E-4E9F-A4A4-397BC403D89F}" srcId="{12BC7AF4-7C0C-45FB-8DBA-90A2DD143DFA}" destId="{EB0DCBA9-B8B5-4F2E-823F-65F0CC54F654}" srcOrd="0" destOrd="0" parTransId="{B7C1C4C7-DA0D-4EBA-8897-4F82FAFB735D}" sibTransId="{7CCD4F35-976A-4B60-98C6-096F2819C7FC}"/>
    <dgm:cxn modelId="{FB1785BB-05D2-4885-908A-C9A71E33C686}" type="presOf" srcId="{051C4A2B-AD10-486D-9CCA-2FEF0A11856A}" destId="{36D17013-3EAF-400E-A49B-867D1A0285AC}" srcOrd="0" destOrd="0" presId="urn:microsoft.com/office/officeart/2005/8/layout/chevron2"/>
    <dgm:cxn modelId="{0A55D9CD-D3EA-44FD-9E5B-75E5BE87500F}" type="presOf" srcId="{07450CA2-3943-485C-A84F-EF59DC183857}" destId="{FFE0DACB-6E2E-44CF-8AFC-92BDB940CEAC}" srcOrd="0" destOrd="0" presId="urn:microsoft.com/office/officeart/2005/8/layout/chevron2"/>
    <dgm:cxn modelId="{CB4489D1-054B-4687-99E1-25824334C0BE}" type="presOf" srcId="{68B18FAF-9AA1-47B4-A8D2-C33D72A7AC22}" destId="{6ED1F1CD-1DCD-4115-BDF3-2EF23E5FD967}" srcOrd="0" destOrd="0" presId="urn:microsoft.com/office/officeart/2005/8/layout/chevron2"/>
    <dgm:cxn modelId="{514B93ED-C372-480D-B6D5-D28F23D808B8}" srcId="{C993677E-3A96-43B4-A026-9E48BD9D3079}" destId="{07450CA2-3943-485C-A84F-EF59DC183857}" srcOrd="0" destOrd="0" parTransId="{50AB9727-A069-4053-BA26-0FBB4C9BEA70}" sibTransId="{F83772FF-E3ED-4991-BC88-FAD65A999887}"/>
    <dgm:cxn modelId="{E78516EE-E7FA-4D97-A3A7-5FC9A7C81FBC}" type="presOf" srcId="{EB0DCBA9-B8B5-4F2E-823F-65F0CC54F654}" destId="{E135DD7B-AC48-40F5-B9F7-95F11EA6D23F}" srcOrd="0" destOrd="0" presId="urn:microsoft.com/office/officeart/2005/8/layout/chevron2"/>
    <dgm:cxn modelId="{CD419236-1136-4EFD-A667-2BF11F16E128}" type="presParOf" srcId="{28937DC4-56F1-4EB6-A68C-8FE85D65708B}" destId="{2355C1D9-6B7F-4C19-8690-1428104131ED}" srcOrd="0" destOrd="0" presId="urn:microsoft.com/office/officeart/2005/8/layout/chevron2"/>
    <dgm:cxn modelId="{7256FDBF-7EAE-41E5-B571-2868C3814C1A}" type="presParOf" srcId="{2355C1D9-6B7F-4C19-8690-1428104131ED}" destId="{FFE0DACB-6E2E-44CF-8AFC-92BDB940CEAC}" srcOrd="0" destOrd="0" presId="urn:microsoft.com/office/officeart/2005/8/layout/chevron2"/>
    <dgm:cxn modelId="{B194AEF7-B14F-4B5F-A6D1-5821FC46334B}" type="presParOf" srcId="{2355C1D9-6B7F-4C19-8690-1428104131ED}" destId="{5282F258-9162-41AB-8527-41E7CE4FCEAA}" srcOrd="1" destOrd="0" presId="urn:microsoft.com/office/officeart/2005/8/layout/chevron2"/>
    <dgm:cxn modelId="{9968214B-F652-4B8B-9CE8-A5368284CD3C}" type="presParOf" srcId="{28937DC4-56F1-4EB6-A68C-8FE85D65708B}" destId="{430DDC4B-6884-4096-B540-C6E1EFFAA166}" srcOrd="1" destOrd="0" presId="urn:microsoft.com/office/officeart/2005/8/layout/chevron2"/>
    <dgm:cxn modelId="{9BDF07BB-66C4-4B4E-A25D-19D001CD9E92}" type="presParOf" srcId="{28937DC4-56F1-4EB6-A68C-8FE85D65708B}" destId="{6A7E5DB1-EDF7-4116-BE47-359C80CAED94}" srcOrd="2" destOrd="0" presId="urn:microsoft.com/office/officeart/2005/8/layout/chevron2"/>
    <dgm:cxn modelId="{C5C2F146-48ED-453D-8B0D-C5B594724890}" type="presParOf" srcId="{6A7E5DB1-EDF7-4116-BE47-359C80CAED94}" destId="{6ED1F1CD-1DCD-4115-BDF3-2EF23E5FD967}" srcOrd="0" destOrd="0" presId="urn:microsoft.com/office/officeart/2005/8/layout/chevron2"/>
    <dgm:cxn modelId="{93FE5769-179F-4FF5-9BB6-ECC979EBAC8C}" type="presParOf" srcId="{6A7E5DB1-EDF7-4116-BE47-359C80CAED94}" destId="{36D17013-3EAF-400E-A49B-867D1A0285AC}" srcOrd="1" destOrd="0" presId="urn:microsoft.com/office/officeart/2005/8/layout/chevron2"/>
    <dgm:cxn modelId="{73CB6676-5072-4AD8-94BA-022CC6909080}" type="presParOf" srcId="{28937DC4-56F1-4EB6-A68C-8FE85D65708B}" destId="{9AC4EFD8-3F0F-489E-928E-2E87F3DFEEC2}" srcOrd="3" destOrd="0" presId="urn:microsoft.com/office/officeart/2005/8/layout/chevron2"/>
    <dgm:cxn modelId="{5C964DC4-F1C0-453D-AEC1-E36E49BD502B}" type="presParOf" srcId="{28937DC4-56F1-4EB6-A68C-8FE85D65708B}" destId="{D8F6B981-33FC-4149-B8F5-6D23BB8BFE60}" srcOrd="4" destOrd="0" presId="urn:microsoft.com/office/officeart/2005/8/layout/chevron2"/>
    <dgm:cxn modelId="{F00A45BD-5098-4944-8DE8-5855E6E0B637}" type="presParOf" srcId="{D8F6B981-33FC-4149-B8F5-6D23BB8BFE60}" destId="{5788D45F-15A4-4190-A3E2-4DE1BE20242E}" srcOrd="0" destOrd="0" presId="urn:microsoft.com/office/officeart/2005/8/layout/chevron2"/>
    <dgm:cxn modelId="{EF56B61B-3472-4EAD-94E5-E9966A4D857B}" type="presParOf" srcId="{D8F6B981-33FC-4149-B8F5-6D23BB8BFE60}" destId="{E135DD7B-AC48-40F5-B9F7-95F11EA6D23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2E4D09-515A-4F86-983F-73FB1170223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84F2824-E8BF-48E9-B730-8AD0DB1304ED}">
      <dgm:prSet phldrT="[besedilo]"/>
      <dgm:spPr/>
      <dgm:t>
        <a:bodyPr/>
        <a:lstStyle/>
        <a:p>
          <a:pPr>
            <a:buFont typeface="+mj-lt"/>
            <a:buAutoNum type="arabicPeriod"/>
          </a:pPr>
          <a:r>
            <a:rPr lang="sl-SI" dirty="0"/>
            <a:t>STRANKA NI BILA ZADOVOLJNA Z OBSTOJEČIM SISTEMOM</a:t>
          </a:r>
        </a:p>
      </dgm:t>
    </dgm:pt>
    <dgm:pt modelId="{DBB53592-11A7-4DE6-BA10-7B75D2C18172}" type="parTrans" cxnId="{45707706-5B45-4B1E-8E33-69E7165D3557}">
      <dgm:prSet/>
      <dgm:spPr/>
      <dgm:t>
        <a:bodyPr/>
        <a:lstStyle/>
        <a:p>
          <a:endParaRPr lang="sl-SI"/>
        </a:p>
      </dgm:t>
    </dgm:pt>
    <dgm:pt modelId="{AA3E46D6-9066-44D4-8B61-6F7BE8ACBADE}" type="sibTrans" cxnId="{45707706-5B45-4B1E-8E33-69E7165D3557}">
      <dgm:prSet/>
      <dgm:spPr/>
      <dgm:t>
        <a:bodyPr/>
        <a:lstStyle/>
        <a:p>
          <a:endParaRPr lang="sl-SI"/>
        </a:p>
      </dgm:t>
    </dgm:pt>
    <dgm:pt modelId="{151C7A55-CBDB-4CF1-BD74-B25424270F1E}">
      <dgm:prSet phldrT="[besedilo]"/>
      <dgm:spPr/>
      <dgm:t>
        <a:bodyPr/>
        <a:lstStyle/>
        <a:p>
          <a:pPr>
            <a:buFont typeface="+mj-lt"/>
            <a:buAutoNum type="arabicPeriod"/>
          </a:pPr>
          <a:r>
            <a:rPr lang="sl-SI" dirty="0"/>
            <a:t>UČINKOVITA REŠITEV S SPREJEMLJI-VIMI STROŠKI</a:t>
          </a:r>
        </a:p>
      </dgm:t>
    </dgm:pt>
    <dgm:pt modelId="{199B9D93-1AF5-4A71-9D4D-EE9CC8CB481F}" type="parTrans" cxnId="{9E8134AF-2B3A-4FFF-8F7E-736344DAD9A7}">
      <dgm:prSet/>
      <dgm:spPr/>
      <dgm:t>
        <a:bodyPr/>
        <a:lstStyle/>
        <a:p>
          <a:endParaRPr lang="sl-SI"/>
        </a:p>
      </dgm:t>
    </dgm:pt>
    <dgm:pt modelId="{A7E767B0-FB8D-4557-9B4B-62797C66F6A2}" type="sibTrans" cxnId="{9E8134AF-2B3A-4FFF-8F7E-736344DAD9A7}">
      <dgm:prSet/>
      <dgm:spPr/>
      <dgm:t>
        <a:bodyPr/>
        <a:lstStyle/>
        <a:p>
          <a:endParaRPr lang="sl-SI"/>
        </a:p>
      </dgm:t>
    </dgm:pt>
    <dgm:pt modelId="{E509D80F-20F5-4CF8-AFD5-3CEEDCF20EF3}">
      <dgm:prSet phldrT="[besedilo]"/>
      <dgm:spPr/>
      <dgm:t>
        <a:bodyPr/>
        <a:lstStyle/>
        <a:p>
          <a:pPr>
            <a:buFont typeface="+mj-lt"/>
            <a:buAutoNum type="arabicPeriod"/>
          </a:pPr>
          <a:r>
            <a:rPr lang="sl-SI" dirty="0"/>
            <a:t>PRIMERJAVA MED TRENUTNO REŠITVIJO IN OBLAKOM</a:t>
          </a:r>
        </a:p>
      </dgm:t>
    </dgm:pt>
    <dgm:pt modelId="{D460D3C1-64A9-423F-BBC8-66F2CCB8B1AD}" type="parTrans" cxnId="{BFDF8D0A-221E-46E9-9C3B-5F919522F121}">
      <dgm:prSet/>
      <dgm:spPr/>
      <dgm:t>
        <a:bodyPr/>
        <a:lstStyle/>
        <a:p>
          <a:endParaRPr lang="sl-SI"/>
        </a:p>
      </dgm:t>
    </dgm:pt>
    <dgm:pt modelId="{3BB6756C-5702-406E-A946-8FFEFE16872E}" type="sibTrans" cxnId="{BFDF8D0A-221E-46E9-9C3B-5F919522F121}">
      <dgm:prSet/>
      <dgm:spPr/>
      <dgm:t>
        <a:bodyPr/>
        <a:lstStyle/>
        <a:p>
          <a:endParaRPr lang="sl-SI"/>
        </a:p>
      </dgm:t>
    </dgm:pt>
    <dgm:pt modelId="{6C9FB03E-1B37-4D03-A831-07B1FA2ADF3B}" type="pres">
      <dgm:prSet presAssocID="{512E4D09-515A-4F86-983F-73FB1170223B}" presName="CompostProcess" presStyleCnt="0">
        <dgm:presLayoutVars>
          <dgm:dir/>
          <dgm:resizeHandles val="exact"/>
        </dgm:presLayoutVars>
      </dgm:prSet>
      <dgm:spPr/>
    </dgm:pt>
    <dgm:pt modelId="{748B6E25-1D97-4CEF-8A85-4C479A860EC4}" type="pres">
      <dgm:prSet presAssocID="{512E4D09-515A-4F86-983F-73FB1170223B}" presName="arrow" presStyleLbl="bgShp" presStyleIdx="0" presStyleCnt="1"/>
      <dgm:spPr/>
    </dgm:pt>
    <dgm:pt modelId="{5906A101-CD82-4D86-9346-C8BA057A5374}" type="pres">
      <dgm:prSet presAssocID="{512E4D09-515A-4F86-983F-73FB1170223B}" presName="linearProcess" presStyleCnt="0"/>
      <dgm:spPr/>
    </dgm:pt>
    <dgm:pt modelId="{6238D339-A349-4E29-B08B-F3630B815136}" type="pres">
      <dgm:prSet presAssocID="{984F2824-E8BF-48E9-B730-8AD0DB1304ED}" presName="textNode" presStyleLbl="node1" presStyleIdx="0" presStyleCnt="3">
        <dgm:presLayoutVars>
          <dgm:bulletEnabled val="1"/>
        </dgm:presLayoutVars>
      </dgm:prSet>
      <dgm:spPr/>
    </dgm:pt>
    <dgm:pt modelId="{849A3F10-4CB0-47BA-B43B-DC2C9B44D432}" type="pres">
      <dgm:prSet presAssocID="{AA3E46D6-9066-44D4-8B61-6F7BE8ACBADE}" presName="sibTrans" presStyleCnt="0"/>
      <dgm:spPr/>
    </dgm:pt>
    <dgm:pt modelId="{5140C053-275A-4412-8169-14CE6865D371}" type="pres">
      <dgm:prSet presAssocID="{151C7A55-CBDB-4CF1-BD74-B25424270F1E}" presName="textNode" presStyleLbl="node1" presStyleIdx="1" presStyleCnt="3">
        <dgm:presLayoutVars>
          <dgm:bulletEnabled val="1"/>
        </dgm:presLayoutVars>
      </dgm:prSet>
      <dgm:spPr/>
    </dgm:pt>
    <dgm:pt modelId="{5E99A8AE-5D54-4F32-87B5-91B46B749772}" type="pres">
      <dgm:prSet presAssocID="{A7E767B0-FB8D-4557-9B4B-62797C66F6A2}" presName="sibTrans" presStyleCnt="0"/>
      <dgm:spPr/>
    </dgm:pt>
    <dgm:pt modelId="{0CAEDF30-6374-4AE0-81AF-9D0310BD39B3}" type="pres">
      <dgm:prSet presAssocID="{E509D80F-20F5-4CF8-AFD5-3CEEDCF20EF3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45707706-5B45-4B1E-8E33-69E7165D3557}" srcId="{512E4D09-515A-4F86-983F-73FB1170223B}" destId="{984F2824-E8BF-48E9-B730-8AD0DB1304ED}" srcOrd="0" destOrd="0" parTransId="{DBB53592-11A7-4DE6-BA10-7B75D2C18172}" sibTransId="{AA3E46D6-9066-44D4-8B61-6F7BE8ACBADE}"/>
    <dgm:cxn modelId="{BFDF8D0A-221E-46E9-9C3B-5F919522F121}" srcId="{512E4D09-515A-4F86-983F-73FB1170223B}" destId="{E509D80F-20F5-4CF8-AFD5-3CEEDCF20EF3}" srcOrd="2" destOrd="0" parTransId="{D460D3C1-64A9-423F-BBC8-66F2CCB8B1AD}" sibTransId="{3BB6756C-5702-406E-A946-8FFEFE16872E}"/>
    <dgm:cxn modelId="{EAA7C54A-27C9-4A67-A2C3-B1D586D79022}" type="presOf" srcId="{984F2824-E8BF-48E9-B730-8AD0DB1304ED}" destId="{6238D339-A349-4E29-B08B-F3630B815136}" srcOrd="0" destOrd="0" presId="urn:microsoft.com/office/officeart/2005/8/layout/hProcess9"/>
    <dgm:cxn modelId="{E50C4677-0F69-4947-8BDF-9D3E91C38DF2}" type="presOf" srcId="{E509D80F-20F5-4CF8-AFD5-3CEEDCF20EF3}" destId="{0CAEDF30-6374-4AE0-81AF-9D0310BD39B3}" srcOrd="0" destOrd="0" presId="urn:microsoft.com/office/officeart/2005/8/layout/hProcess9"/>
    <dgm:cxn modelId="{9E8134AF-2B3A-4FFF-8F7E-736344DAD9A7}" srcId="{512E4D09-515A-4F86-983F-73FB1170223B}" destId="{151C7A55-CBDB-4CF1-BD74-B25424270F1E}" srcOrd="1" destOrd="0" parTransId="{199B9D93-1AF5-4A71-9D4D-EE9CC8CB481F}" sibTransId="{A7E767B0-FB8D-4557-9B4B-62797C66F6A2}"/>
    <dgm:cxn modelId="{5A91FBB8-D191-4BDB-8F7C-7D854160F5E4}" type="presOf" srcId="{512E4D09-515A-4F86-983F-73FB1170223B}" destId="{6C9FB03E-1B37-4D03-A831-07B1FA2ADF3B}" srcOrd="0" destOrd="0" presId="urn:microsoft.com/office/officeart/2005/8/layout/hProcess9"/>
    <dgm:cxn modelId="{D0DB55FB-8812-4559-AA40-7528D8A8BB7C}" type="presOf" srcId="{151C7A55-CBDB-4CF1-BD74-B25424270F1E}" destId="{5140C053-275A-4412-8169-14CE6865D371}" srcOrd="0" destOrd="0" presId="urn:microsoft.com/office/officeart/2005/8/layout/hProcess9"/>
    <dgm:cxn modelId="{802FF87F-F73F-4F2D-9DE0-798E8FE6F997}" type="presParOf" srcId="{6C9FB03E-1B37-4D03-A831-07B1FA2ADF3B}" destId="{748B6E25-1D97-4CEF-8A85-4C479A860EC4}" srcOrd="0" destOrd="0" presId="urn:microsoft.com/office/officeart/2005/8/layout/hProcess9"/>
    <dgm:cxn modelId="{F61FF319-9610-481B-B711-2E9BD841DAD8}" type="presParOf" srcId="{6C9FB03E-1B37-4D03-A831-07B1FA2ADF3B}" destId="{5906A101-CD82-4D86-9346-C8BA057A5374}" srcOrd="1" destOrd="0" presId="urn:microsoft.com/office/officeart/2005/8/layout/hProcess9"/>
    <dgm:cxn modelId="{D92C7D86-2AD0-43CD-8D22-F0C550ABC979}" type="presParOf" srcId="{5906A101-CD82-4D86-9346-C8BA057A5374}" destId="{6238D339-A349-4E29-B08B-F3630B815136}" srcOrd="0" destOrd="0" presId="urn:microsoft.com/office/officeart/2005/8/layout/hProcess9"/>
    <dgm:cxn modelId="{B9DAEF72-3364-4297-8317-9748700A829E}" type="presParOf" srcId="{5906A101-CD82-4D86-9346-C8BA057A5374}" destId="{849A3F10-4CB0-47BA-B43B-DC2C9B44D432}" srcOrd="1" destOrd="0" presId="urn:microsoft.com/office/officeart/2005/8/layout/hProcess9"/>
    <dgm:cxn modelId="{4E38DA40-29EE-4E75-8AA2-6B6ED9C7A3B9}" type="presParOf" srcId="{5906A101-CD82-4D86-9346-C8BA057A5374}" destId="{5140C053-275A-4412-8169-14CE6865D371}" srcOrd="2" destOrd="0" presId="urn:microsoft.com/office/officeart/2005/8/layout/hProcess9"/>
    <dgm:cxn modelId="{67DDA660-B94B-40F3-9703-2C27685F5696}" type="presParOf" srcId="{5906A101-CD82-4D86-9346-C8BA057A5374}" destId="{5E99A8AE-5D54-4F32-87B5-91B46B749772}" srcOrd="3" destOrd="0" presId="urn:microsoft.com/office/officeart/2005/8/layout/hProcess9"/>
    <dgm:cxn modelId="{D781DB5E-4786-4E2C-B0C1-75AE489F6858}" type="presParOf" srcId="{5906A101-CD82-4D86-9346-C8BA057A5374}" destId="{0CAEDF30-6374-4AE0-81AF-9D0310BD39B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E0DACB-6E2E-44CF-8AFC-92BDB940CEAC}">
      <dsp:nvSpPr>
        <dsp:cNvPr id="0" name=""/>
        <dsp:cNvSpPr/>
      </dsp:nvSpPr>
      <dsp:spPr>
        <a:xfrm rot="5400000">
          <a:off x="-224147" y="226493"/>
          <a:ext cx="1494319" cy="1046023"/>
        </a:xfrm>
        <a:prstGeom prst="chevron">
          <a:avLst/>
        </a:prstGeom>
        <a:solidFill>
          <a:schemeClr val="accent1">
            <a:lumMod val="75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3100" kern="1200" dirty="0"/>
            <a:t>1</a:t>
          </a:r>
        </a:p>
      </dsp:txBody>
      <dsp:txXfrm rot="-5400000">
        <a:off x="2" y="525357"/>
        <a:ext cx="1046023" cy="448296"/>
      </dsp:txXfrm>
    </dsp:sp>
    <dsp:sp modelId="{5282F258-9162-41AB-8527-41E7CE4FCEAA}">
      <dsp:nvSpPr>
        <dsp:cNvPr id="0" name=""/>
        <dsp:cNvSpPr/>
      </dsp:nvSpPr>
      <dsp:spPr>
        <a:xfrm rot="5400000">
          <a:off x="3743530" y="-2695161"/>
          <a:ext cx="971307" cy="63663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3300" kern="1200" dirty="0"/>
            <a:t>Stanje pred selitvijo v oblak</a:t>
          </a:r>
        </a:p>
      </dsp:txBody>
      <dsp:txXfrm rot="-5400000">
        <a:off x="1046023" y="49761"/>
        <a:ext cx="6318907" cy="876477"/>
      </dsp:txXfrm>
    </dsp:sp>
    <dsp:sp modelId="{6ED1F1CD-1DCD-4115-BDF3-2EF23E5FD967}">
      <dsp:nvSpPr>
        <dsp:cNvPr id="0" name=""/>
        <dsp:cNvSpPr/>
      </dsp:nvSpPr>
      <dsp:spPr>
        <a:xfrm rot="5400000">
          <a:off x="-224147" y="1525426"/>
          <a:ext cx="1494319" cy="1046023"/>
        </a:xfrm>
        <a:prstGeom prst="chevron">
          <a:avLst/>
        </a:prstGeom>
        <a:solidFill>
          <a:srgbClr val="B41311">
            <a:lumMod val="75000"/>
          </a:srgbClr>
        </a:solidFill>
        <a:ln w="19050" cap="flat" cmpd="sng" algn="ctr">
          <a:solidFill>
            <a:srgbClr val="B4131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31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2</a:t>
          </a:r>
        </a:p>
      </dsp:txBody>
      <dsp:txXfrm rot="-5400000">
        <a:off x="2" y="1824290"/>
        <a:ext cx="1046023" cy="448296"/>
      </dsp:txXfrm>
    </dsp:sp>
    <dsp:sp modelId="{36D17013-3EAF-400E-A49B-867D1A0285AC}">
      <dsp:nvSpPr>
        <dsp:cNvPr id="0" name=""/>
        <dsp:cNvSpPr/>
      </dsp:nvSpPr>
      <dsp:spPr>
        <a:xfrm rot="5400000">
          <a:off x="3743530" y="-1396229"/>
          <a:ext cx="971307" cy="63663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3300" kern="1200" dirty="0"/>
            <a:t>Proces postavitve </a:t>
          </a:r>
          <a:r>
            <a:rPr lang="sl-SI" sz="3300" kern="1200" dirty="0" err="1"/>
            <a:t>Azure</a:t>
          </a:r>
          <a:r>
            <a:rPr lang="sl-SI" sz="3300" kern="1200" dirty="0"/>
            <a:t> </a:t>
          </a:r>
          <a:r>
            <a:rPr lang="sl-SI" sz="3300" kern="1200" dirty="0" err="1"/>
            <a:t>BaaS</a:t>
          </a:r>
          <a:r>
            <a:rPr lang="sl-SI" sz="3300" kern="1200" dirty="0"/>
            <a:t> </a:t>
          </a:r>
        </a:p>
      </dsp:txBody>
      <dsp:txXfrm rot="-5400000">
        <a:off x="1046023" y="1348693"/>
        <a:ext cx="6318907" cy="876477"/>
      </dsp:txXfrm>
    </dsp:sp>
    <dsp:sp modelId="{5788D45F-15A4-4190-A3E2-4DE1BE20242E}">
      <dsp:nvSpPr>
        <dsp:cNvPr id="0" name=""/>
        <dsp:cNvSpPr/>
      </dsp:nvSpPr>
      <dsp:spPr>
        <a:xfrm rot="5400000">
          <a:off x="-224147" y="2824358"/>
          <a:ext cx="1494319" cy="1046023"/>
        </a:xfrm>
        <a:prstGeom prst="chevron">
          <a:avLst/>
        </a:prstGeom>
        <a:solidFill>
          <a:srgbClr val="B41311">
            <a:lumMod val="75000"/>
          </a:srgbClr>
        </a:solidFill>
        <a:ln w="19050" cap="flat" cmpd="sng" algn="ctr">
          <a:solidFill>
            <a:srgbClr val="B41311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31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3</a:t>
          </a:r>
        </a:p>
      </dsp:txBody>
      <dsp:txXfrm rot="-5400000">
        <a:off x="2" y="3123222"/>
        <a:ext cx="1046023" cy="448296"/>
      </dsp:txXfrm>
    </dsp:sp>
    <dsp:sp modelId="{E135DD7B-AC48-40F5-B9F7-95F11EA6D23F}">
      <dsp:nvSpPr>
        <dsp:cNvPr id="0" name=""/>
        <dsp:cNvSpPr/>
      </dsp:nvSpPr>
      <dsp:spPr>
        <a:xfrm rot="5400000">
          <a:off x="3743530" y="-97296"/>
          <a:ext cx="971307" cy="63663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20955" rIns="20955" bIns="20955" numCol="1" spcCol="1270" anchor="ctr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3300" kern="1200" dirty="0"/>
            <a:t>Končno stanje</a:t>
          </a:r>
        </a:p>
      </dsp:txBody>
      <dsp:txXfrm rot="-5400000">
        <a:off x="1046023" y="2647626"/>
        <a:ext cx="6318907" cy="8764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8B6E25-1D97-4CEF-8A85-4C479A860EC4}">
      <dsp:nvSpPr>
        <dsp:cNvPr id="0" name=""/>
        <dsp:cNvSpPr/>
      </dsp:nvSpPr>
      <dsp:spPr>
        <a:xfrm>
          <a:off x="613265" y="0"/>
          <a:ext cx="6950336" cy="459111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38D339-A349-4E29-B08B-F3630B815136}">
      <dsp:nvSpPr>
        <dsp:cNvPr id="0" name=""/>
        <dsp:cNvSpPr/>
      </dsp:nvSpPr>
      <dsp:spPr>
        <a:xfrm>
          <a:off x="277087" y="1377335"/>
          <a:ext cx="2453060" cy="18364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sl-SI" sz="2200" kern="1200" dirty="0"/>
            <a:t>STRANKA NI BILA ZADOVOLJNA Z OBSTOJEČIM SISTEMOM</a:t>
          </a:r>
        </a:p>
      </dsp:txBody>
      <dsp:txXfrm>
        <a:off x="366735" y="1466983"/>
        <a:ext cx="2273764" cy="1657151"/>
      </dsp:txXfrm>
    </dsp:sp>
    <dsp:sp modelId="{5140C053-275A-4412-8169-14CE6865D371}">
      <dsp:nvSpPr>
        <dsp:cNvPr id="0" name=""/>
        <dsp:cNvSpPr/>
      </dsp:nvSpPr>
      <dsp:spPr>
        <a:xfrm>
          <a:off x="2861903" y="1377335"/>
          <a:ext cx="2453060" cy="18364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sl-SI" sz="2200" kern="1200" dirty="0"/>
            <a:t>UČINKOVITA REŠITEV S SPREJEMLJI-VIMI STROŠKI</a:t>
          </a:r>
        </a:p>
      </dsp:txBody>
      <dsp:txXfrm>
        <a:off x="2951551" y="1466983"/>
        <a:ext cx="2273764" cy="1657151"/>
      </dsp:txXfrm>
    </dsp:sp>
    <dsp:sp modelId="{0CAEDF30-6374-4AE0-81AF-9D0310BD39B3}">
      <dsp:nvSpPr>
        <dsp:cNvPr id="0" name=""/>
        <dsp:cNvSpPr/>
      </dsp:nvSpPr>
      <dsp:spPr>
        <a:xfrm>
          <a:off x="5446719" y="1377335"/>
          <a:ext cx="2453060" cy="18364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sl-SI" sz="2200" kern="1200" dirty="0"/>
            <a:t>PRIMERJAVA MED TRENUTNO REŠITVIJO IN OBLAKOM</a:t>
          </a:r>
        </a:p>
      </dsp:txBody>
      <dsp:txXfrm>
        <a:off x="5536367" y="1466983"/>
        <a:ext cx="2273764" cy="1657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7FB9A-2706-4831-BE8A-A47B6AF6D269}" type="datetimeFigureOut">
              <a:rPr lang="de-DE" smtClean="0"/>
              <a:t>01.06.2018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4212" y="4751220"/>
            <a:ext cx="539369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18971" y="9377318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06BA9-3152-46DD-873C-07EFB3D45255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032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06BA9-3152-46DD-873C-07EFB3D45255}" type="slidenum">
              <a:rPr lang="de-DE" smtClean="0">
                <a:solidFill>
                  <a:prstClr val="black"/>
                </a:solidFill>
              </a:rPr>
              <a:pPr/>
              <a:t>1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83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E06BA9-3152-46DD-873C-07EFB3D45255}" type="slidenum">
              <a:rPr lang="de-DE" smtClean="0">
                <a:solidFill>
                  <a:prstClr val="black"/>
                </a:solidFill>
              </a:rPr>
              <a:pPr/>
              <a:t>27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664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3" y="1467910"/>
            <a:ext cx="12191999" cy="1961093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868" y="1764243"/>
            <a:ext cx="11616267" cy="136842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44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orient="horz" pos="4178" userDrawn="1">
          <p15:clr>
            <a:srgbClr val="FBAE40"/>
          </p15:clr>
        </p15:guide>
        <p15:guide id="7" orient="horz" pos="527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868" y="1764243"/>
            <a:ext cx="11616267" cy="136842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00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orient="horz" pos="4178" userDrawn="1">
          <p15:clr>
            <a:srgbClr val="FBAE40"/>
          </p15:clr>
        </p15:guide>
        <p15:guide id="7" orient="horz" pos="52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3" y="836613"/>
            <a:ext cx="6095999" cy="579596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868" y="836613"/>
            <a:ext cx="5554133" cy="5795962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3600" b="1">
                <a:solidFill>
                  <a:schemeClr val="accent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36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orient="horz" pos="4178" userDrawn="1">
          <p15:clr>
            <a:srgbClr val="FBAE40"/>
          </p15:clr>
        </p15:guide>
        <p15:guide id="7" orient="horz" pos="52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ontent_splitt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0" y="1951173"/>
            <a:ext cx="12192000" cy="4669763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11" name="Rechteck 10"/>
          <p:cNvSpPr/>
          <p:nvPr userDrawn="1"/>
        </p:nvSpPr>
        <p:spPr>
          <a:xfrm>
            <a:off x="0" y="836616"/>
            <a:ext cx="12192000" cy="1003741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8" y="836616"/>
            <a:ext cx="11616267" cy="1003741"/>
          </a:xfrm>
          <a:prstGeom prst="rect">
            <a:avLst/>
          </a:prstGeom>
        </p:spPr>
        <p:txBody>
          <a:bodyPr anchor="ctr"/>
          <a:lstStyle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68" y="2041457"/>
            <a:ext cx="11616267" cy="441649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Rechteck 7"/>
          <p:cNvSpPr/>
          <p:nvPr userDrawn="1"/>
        </p:nvSpPr>
        <p:spPr>
          <a:xfrm>
            <a:off x="0" y="225425"/>
            <a:ext cx="6096000" cy="50037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CC0C0F"/>
              </a:solidFill>
            </a:endParaRPr>
          </a:p>
        </p:txBody>
      </p:sp>
      <p:sp>
        <p:nvSpPr>
          <p:cNvPr id="13" name="Subtitle 2"/>
          <p:cNvSpPr>
            <a:spLocks noGrp="1"/>
          </p:cNvSpPr>
          <p:nvPr>
            <p:ph type="subTitle" idx="10"/>
          </p:nvPr>
        </p:nvSpPr>
        <p:spPr>
          <a:xfrm>
            <a:off x="194732" y="225425"/>
            <a:ext cx="5901267" cy="50037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39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4178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ontent_combin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2052017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think-cell Slide" r:id="rId4" imgW="344" imgH="344" progId="TCLayout.ActiveDocument.1">
                  <p:embed/>
                </p:oleObj>
              </mc:Choice>
              <mc:Fallback>
                <p:oleObj name="think-cell Slide" r:id="rId4" imgW="344" imgH="344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hteck 10"/>
          <p:cNvSpPr/>
          <p:nvPr userDrawn="1"/>
        </p:nvSpPr>
        <p:spPr>
          <a:xfrm>
            <a:off x="0" y="836613"/>
            <a:ext cx="12192000" cy="579596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8" y="836616"/>
            <a:ext cx="11616267" cy="1003741"/>
          </a:xfrm>
          <a:prstGeom prst="rect">
            <a:avLst/>
          </a:prstGeom>
        </p:spPr>
        <p:txBody>
          <a:bodyPr anchor="ctr"/>
          <a:lstStyle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68" y="2041457"/>
            <a:ext cx="11616267" cy="441649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hteck 7"/>
          <p:cNvSpPr/>
          <p:nvPr userDrawn="1"/>
        </p:nvSpPr>
        <p:spPr>
          <a:xfrm>
            <a:off x="0" y="225425"/>
            <a:ext cx="6096000" cy="50037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CC0C0F"/>
              </a:solidFill>
            </a:endParaRPr>
          </a:p>
        </p:txBody>
      </p:sp>
      <p:sp>
        <p:nvSpPr>
          <p:cNvPr id="9" name="Subtitle 2"/>
          <p:cNvSpPr>
            <a:spLocks noGrp="1"/>
          </p:cNvSpPr>
          <p:nvPr>
            <p:ph type="subTitle" idx="10"/>
          </p:nvPr>
        </p:nvSpPr>
        <p:spPr>
          <a:xfrm>
            <a:off x="194732" y="225425"/>
            <a:ext cx="5901267" cy="50037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7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4178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Content_combin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8401853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think-cell Slide" r:id="rId4" imgW="344" imgH="344" progId="TCLayout.ActiveDocument.1">
                  <p:embed/>
                </p:oleObj>
              </mc:Choice>
              <mc:Fallback>
                <p:oleObj name="think-cell Slide" r:id="rId4" imgW="344" imgH="344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8" y="836616"/>
            <a:ext cx="11616267" cy="1003741"/>
          </a:xfrm>
          <a:prstGeom prst="rect">
            <a:avLst/>
          </a:prstGeom>
        </p:spPr>
        <p:txBody>
          <a:bodyPr anchor="ctr"/>
          <a:lstStyle>
            <a:lvl1pPr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68" y="2041457"/>
            <a:ext cx="11616267" cy="441649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0"/>
          </p:nvPr>
        </p:nvSpPr>
        <p:spPr>
          <a:xfrm>
            <a:off x="194732" y="225425"/>
            <a:ext cx="5901267" cy="50037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53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4770" userDrawn="1">
          <p15:clr>
            <a:srgbClr val="F26B43"/>
          </p15:clr>
        </p15:guide>
        <p15:guide id="3" pos="7499">
          <p15:clr>
            <a:srgbClr val="FBAE40"/>
          </p15:clr>
        </p15:guide>
        <p15:guide id="4" pos="181">
          <p15:clr>
            <a:srgbClr val="FBAE40"/>
          </p15:clr>
        </p15:guide>
        <p15:guide id="5" orient="horz" pos="4178">
          <p15:clr>
            <a:srgbClr val="FBAE40"/>
          </p15:clr>
        </p15:guide>
        <p15:guide id="6" orient="horz" pos="142">
          <p15:clr>
            <a:srgbClr val="FBAE40"/>
          </p15:clr>
        </p15:guide>
        <p15:guide id="7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ontent_s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/>
          <p:cNvSpPr/>
          <p:nvPr userDrawn="1"/>
        </p:nvSpPr>
        <p:spPr>
          <a:xfrm>
            <a:off x="0" y="836613"/>
            <a:ext cx="6096000" cy="579596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9" y="939800"/>
            <a:ext cx="5637447" cy="900554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69" y="2041457"/>
            <a:ext cx="5637447" cy="441649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hteck 7"/>
          <p:cNvSpPr/>
          <p:nvPr userDrawn="1"/>
        </p:nvSpPr>
        <p:spPr>
          <a:xfrm>
            <a:off x="0" y="225425"/>
            <a:ext cx="6096000" cy="50037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CC0C0F"/>
              </a:solidFill>
            </a:endParaRPr>
          </a:p>
        </p:txBody>
      </p:sp>
      <p:sp>
        <p:nvSpPr>
          <p:cNvPr id="9" name="Subtitle 2"/>
          <p:cNvSpPr>
            <a:spLocks noGrp="1"/>
          </p:cNvSpPr>
          <p:nvPr>
            <p:ph type="subTitle" idx="10"/>
          </p:nvPr>
        </p:nvSpPr>
        <p:spPr>
          <a:xfrm>
            <a:off x="194732" y="225425"/>
            <a:ext cx="5901267" cy="50037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98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4178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ontent_dou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/>
          <p:cNvSpPr/>
          <p:nvPr userDrawn="1"/>
        </p:nvSpPr>
        <p:spPr>
          <a:xfrm>
            <a:off x="0" y="836613"/>
            <a:ext cx="6096000" cy="579596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9" y="939800"/>
            <a:ext cx="5637447" cy="900554"/>
          </a:xfrm>
          <a:prstGeom prst="rect">
            <a:avLst/>
          </a:prstGeom>
        </p:spPr>
        <p:txBody>
          <a:bodyPr anchor="ctr"/>
          <a:lstStyle>
            <a:lvl1pPr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869" y="2041457"/>
            <a:ext cx="5637447" cy="441649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hteck 6"/>
          <p:cNvSpPr/>
          <p:nvPr userDrawn="1"/>
        </p:nvSpPr>
        <p:spPr>
          <a:xfrm>
            <a:off x="6213179" y="836613"/>
            <a:ext cx="5978820" cy="579596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CC0C0F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6383868" y="939802"/>
            <a:ext cx="5520267" cy="5518149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Rechteck 7"/>
          <p:cNvSpPr/>
          <p:nvPr userDrawn="1"/>
        </p:nvSpPr>
        <p:spPr>
          <a:xfrm>
            <a:off x="0" y="225425"/>
            <a:ext cx="6096000" cy="50037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CC0C0F"/>
              </a:solidFill>
            </a:endParaRPr>
          </a:p>
        </p:txBody>
      </p:sp>
      <p:sp>
        <p:nvSpPr>
          <p:cNvPr id="14" name="Subtitle 2"/>
          <p:cNvSpPr>
            <a:spLocks noGrp="1"/>
          </p:cNvSpPr>
          <p:nvPr>
            <p:ph type="subTitle" idx="10"/>
          </p:nvPr>
        </p:nvSpPr>
        <p:spPr>
          <a:xfrm>
            <a:off x="194732" y="225425"/>
            <a:ext cx="5901267" cy="50037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49305" y="6595534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bg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203200" y="6595535"/>
            <a:ext cx="11328400" cy="279400"/>
          </a:xfrm>
          <a:prstGeom prst="rect">
            <a:avLst/>
          </a:prstGeom>
        </p:spPr>
        <p:txBody>
          <a:bodyPr anchor="ctr"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14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499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4178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301654644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think-cell Slide" r:id="rId12" imgW="344" imgH="344" progId="TCLayout.ActiveDocument.1">
                  <p:embed/>
                </p:oleObj>
              </mc:Choice>
              <mc:Fallback>
                <p:oleObj name="think-cell Slide" r:id="rId12" imgW="344" imgH="344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I:\Executive\International Marketing\04_Coco\Coco Design Manual\Logo\COMPAREX_COCO_Logo on Shield_4c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464" y="188497"/>
            <a:ext cx="1614607" cy="58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453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9" r:id="rId2"/>
    <p:sldLayoutId id="2147483688" r:id="rId3"/>
    <p:sldLayoutId id="2147483672" r:id="rId4"/>
    <p:sldLayoutId id="2147483691" r:id="rId5"/>
    <p:sldLayoutId id="2147483746" r:id="rId6"/>
    <p:sldLayoutId id="2147483692" r:id="rId7"/>
    <p:sldLayoutId id="2147483693" r:id="rId8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comparex-group.com/web/com/comparex.htm" TargetMode="External"/><Relationship Id="rId4" Type="http://schemas.openxmlformats.org/officeDocument/2006/relationships/hyperlink" Target="mailto:Inside.sales@comparex.s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7469945" y="4753502"/>
            <a:ext cx="4722055" cy="136842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400" b="1" dirty="0">
                <a:solidFill>
                  <a:srgbClr val="B41311"/>
                </a:solidFill>
              </a:rPr>
              <a:t>COMPAREX d.o.o.</a:t>
            </a:r>
            <a:endParaRPr lang="en-US" sz="2400" b="1" dirty="0">
              <a:solidFill>
                <a:srgbClr val="B4131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base"/>
            <a:r>
              <a:rPr lang="sl-SI" dirty="0"/>
              <a:t>Ko </a:t>
            </a:r>
            <a:r>
              <a:rPr lang="sl-SI" dirty="0" err="1"/>
              <a:t>BaaS</a:t>
            </a:r>
            <a:r>
              <a:rPr lang="sl-SI" dirty="0"/>
              <a:t> v MS </a:t>
            </a:r>
            <a:r>
              <a:rPr lang="sl-SI" dirty="0" err="1"/>
              <a:t>Azure</a:t>
            </a:r>
            <a:r>
              <a:rPr lang="sl-SI" dirty="0"/>
              <a:t> zamenja tračno knjižnico</a:t>
            </a:r>
          </a:p>
        </p:txBody>
      </p:sp>
      <p:sp>
        <p:nvSpPr>
          <p:cNvPr id="6" name="Rechteck 2">
            <a:extLst>
              <a:ext uri="{FF2B5EF4-FFF2-40B4-BE49-F238E27FC236}">
                <a16:creationId xmlns:a16="http://schemas.microsoft.com/office/drawing/2014/main" id="{6D03CC8F-8803-41A9-923B-4FC6A446D545}"/>
              </a:ext>
            </a:extLst>
          </p:cNvPr>
          <p:cNvSpPr/>
          <p:nvPr/>
        </p:nvSpPr>
        <p:spPr>
          <a:xfrm>
            <a:off x="0" y="4753502"/>
            <a:ext cx="4722055" cy="136842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sl-SI" sz="2000" b="1" dirty="0">
                <a:solidFill>
                  <a:srgbClr val="B41311"/>
                </a:solidFill>
              </a:rPr>
              <a:t>Žiga Vuzem</a:t>
            </a:r>
          </a:p>
          <a:p>
            <a:pPr algn="just"/>
            <a:r>
              <a:rPr lang="sl-SI" sz="1400" i="1" dirty="0">
                <a:solidFill>
                  <a:srgbClr val="B41311"/>
                </a:solidFill>
              </a:rPr>
              <a:t>Skrbnik licenčnega programa CSP</a:t>
            </a:r>
          </a:p>
          <a:p>
            <a:pPr algn="just"/>
            <a:endParaRPr lang="sl-SI" sz="1400" i="1" dirty="0">
              <a:solidFill>
                <a:srgbClr val="B41311"/>
              </a:solidFill>
            </a:endParaRPr>
          </a:p>
          <a:p>
            <a:pPr algn="just"/>
            <a:r>
              <a:rPr lang="sl-SI" sz="2000" b="1" dirty="0">
                <a:solidFill>
                  <a:srgbClr val="B41311"/>
                </a:solidFill>
              </a:rPr>
              <a:t>Robert Primožič</a:t>
            </a:r>
          </a:p>
          <a:p>
            <a:pPr algn="just"/>
            <a:r>
              <a:rPr lang="sl-SI" sz="1400" i="1" dirty="0">
                <a:solidFill>
                  <a:srgbClr val="B41311"/>
                </a:solidFill>
              </a:rPr>
              <a:t>Software Specialist</a:t>
            </a:r>
          </a:p>
        </p:txBody>
      </p:sp>
    </p:spTree>
    <p:extLst>
      <p:ext uri="{BB962C8B-B14F-4D97-AF65-F5344CB8AC3E}">
        <p14:creationId xmlns:p14="http://schemas.microsoft.com/office/powerpoint/2010/main" val="166697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600" dirty="0"/>
              <a:t>Raziskave in statistični podatki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3200" dirty="0"/>
          </a:p>
          <a:p>
            <a:r>
              <a:rPr lang="sl-SI" sz="3200" dirty="0"/>
              <a:t>43% podjetij, ki so brez načrta </a:t>
            </a:r>
            <a:r>
              <a:rPr lang="pl-PL" sz="3200" dirty="0"/>
              <a:t>za okrevanje podatkov </a:t>
            </a:r>
            <a:r>
              <a:rPr lang="pt-BR" sz="3200" dirty="0"/>
              <a:t>propade v primeru večje izgube</a:t>
            </a:r>
            <a:r>
              <a:rPr lang="sl-SI" sz="3200" dirty="0"/>
              <a:t> podatkov</a:t>
            </a:r>
          </a:p>
          <a:p>
            <a:endParaRPr lang="sl-SI" dirty="0"/>
          </a:p>
          <a:p>
            <a:r>
              <a:rPr lang="sl-SI" sz="3200" dirty="0"/>
              <a:t>Manj kot 50% majhnih in srednjih podjetij varuje podatke vsak teden, zgolj 23% pa ima načrt v primeru izgube</a:t>
            </a:r>
          </a:p>
          <a:p>
            <a:endParaRPr lang="sl-SI" dirty="0"/>
          </a:p>
          <a:p>
            <a:endParaRPr lang="sl-SI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91DA363B-BE3A-471C-8C7E-36FB5B2CE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65" y="1564392"/>
            <a:ext cx="4977436" cy="2643889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31C48BB2-882A-43A6-B40D-67133282FE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142" y="1584427"/>
            <a:ext cx="4977437" cy="2761531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3FBC71A8-4BF6-4B98-A3E7-5095A008F4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502" y="4196672"/>
            <a:ext cx="5082143" cy="2587839"/>
          </a:xfrm>
          <a:prstGeom prst="rect">
            <a:avLst/>
          </a:prstGeom>
        </p:spPr>
      </p:pic>
      <p:pic>
        <p:nvPicPr>
          <p:cNvPr id="12" name="Slika 11">
            <a:extLst>
              <a:ext uri="{FF2B5EF4-FFF2-40B4-BE49-F238E27FC236}">
                <a16:creationId xmlns:a16="http://schemas.microsoft.com/office/drawing/2014/main" id="{6B257946-BC43-4BE4-88EF-5F2528B7DA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1742" y="4154049"/>
            <a:ext cx="5232748" cy="2703951"/>
          </a:xfrm>
          <a:prstGeom prst="rect">
            <a:avLst/>
          </a:prstGeom>
        </p:spPr>
      </p:pic>
      <p:pic>
        <p:nvPicPr>
          <p:cNvPr id="14" name="Slika 13">
            <a:extLst>
              <a:ext uri="{FF2B5EF4-FFF2-40B4-BE49-F238E27FC236}">
                <a16:creationId xmlns:a16="http://schemas.microsoft.com/office/drawing/2014/main" id="{36C9C1D3-69E9-44D2-B619-B45BF391C2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219156"/>
            <a:ext cx="12192000" cy="292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88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600" dirty="0" err="1"/>
              <a:t>Thermana</a:t>
            </a:r>
            <a:r>
              <a:rPr lang="sl-SI" sz="3600" dirty="0"/>
              <a:t> </a:t>
            </a:r>
            <a:r>
              <a:rPr lang="sl-SI" sz="3600" dirty="0" err="1"/>
              <a:t>d.d</a:t>
            </a:r>
            <a:r>
              <a:rPr lang="sl-SI" sz="3600" dirty="0"/>
              <a:t>.</a:t>
            </a:r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7" name="Označba mesta vsebine 5">
            <a:extLst>
              <a:ext uri="{FF2B5EF4-FFF2-40B4-BE49-F238E27FC236}">
                <a16:creationId xmlns:a16="http://schemas.microsoft.com/office/drawing/2014/main" id="{6DC96459-E839-42EC-A5BB-43E034EDE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438" y="2764113"/>
            <a:ext cx="3568657" cy="2242645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08EAEB0-AB66-4C84-99C5-1373E0D74D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9638397"/>
              </p:ext>
            </p:extLst>
          </p:nvPr>
        </p:nvGraphicFramePr>
        <p:xfrm>
          <a:off x="287865" y="2041457"/>
          <a:ext cx="7412346" cy="4096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1616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0A3E0F0-64DE-4B32-BF8B-EE8C8CFB2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Izzivi trenutnega okolja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5F8A745B-4631-49C5-947A-D1660AD13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Zastarelost strojne opreme</a:t>
            </a:r>
          </a:p>
          <a:p>
            <a:r>
              <a:rPr lang="sl-SI" dirty="0"/>
              <a:t>Zastarelost (nepodprtost) programske opreme za izvajanje varnostnega kopiranja</a:t>
            </a:r>
          </a:p>
          <a:p>
            <a:r>
              <a:rPr lang="sl-SI" dirty="0"/>
              <a:t>Iztrošenost tračne knjižnice in kaset</a:t>
            </a:r>
          </a:p>
          <a:p>
            <a:r>
              <a:rPr lang="sl-SI" dirty="0"/>
              <a:t>Nezanesljivost izvajanja procesov varnostnega kopiranja </a:t>
            </a:r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F39D404E-3520-4D81-BE87-27467F268348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60A7EB1B-6688-4C45-98EB-BCDAD3C0EE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172" y="4006986"/>
            <a:ext cx="6802987" cy="262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19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600" dirty="0"/>
              <a:t>Tračne </a:t>
            </a:r>
            <a:r>
              <a:rPr lang="sl-SI" sz="3600" dirty="0" err="1"/>
              <a:t>knjižjnjice</a:t>
            </a:r>
            <a:endParaRPr lang="sl-SI" sz="36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1C8720-18A6-40C0-984F-31D56DC75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323412" y="4040571"/>
            <a:ext cx="2024122" cy="977073"/>
          </a:xfrm>
          <a:prstGeom prst="rect">
            <a:avLst/>
          </a:prstGeom>
        </p:spPr>
      </p:pic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1F670C-0AED-4987-A79A-278BEFB19B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6279" y="5365140"/>
            <a:ext cx="1914055" cy="1133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ECEB57-D6C3-4959-B26A-529506AE94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8083" y="3429000"/>
            <a:ext cx="2219779" cy="9141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FCD877-368C-4485-93FB-F4A412B62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7353" y="4757223"/>
            <a:ext cx="2149926" cy="91417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0F489A5-D9B7-4302-945B-2592C1598A7D}"/>
              </a:ext>
            </a:extLst>
          </p:cNvPr>
          <p:cNvSpPr txBox="1"/>
          <p:nvPr/>
        </p:nvSpPr>
        <p:spPr>
          <a:xfrm>
            <a:off x="711498" y="2361914"/>
            <a:ext cx="58277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sl-SI" dirty="0"/>
              <a:t>Pregledali več proizvajalcev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Večinoma OEM enega proizvajalca</a:t>
            </a:r>
          </a:p>
          <a:p>
            <a:pPr marL="285750" indent="-285750">
              <a:buFontTx/>
              <a:buChar char="-"/>
            </a:pPr>
            <a:r>
              <a:rPr lang="sl-SI" dirty="0"/>
              <a:t>Okvirna rešitev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Cca 20.000 EUR investicija v knjižnico z 2 pogonoma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Trakovi LTO7 (cca – 2.295,00€)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Skupaj z iznosi se predvideva poraba 20 trakov letno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Cca 2.500 EUR strežnik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Neocenjeni stroški – prostor, klima, napajanje…..</a:t>
            </a:r>
          </a:p>
          <a:p>
            <a:pPr marL="742950" lvl="1" indent="-285750">
              <a:buFontTx/>
              <a:buChar char="-"/>
            </a:pPr>
            <a:r>
              <a:rPr lang="sl-SI" dirty="0"/>
              <a:t>Neocenjeni stroški – pravilno hranjenje trakov za arhivske namene (staranje, vlaga – mogoče potrebni prepisi)</a:t>
            </a:r>
          </a:p>
        </p:txBody>
      </p:sp>
    </p:spTree>
    <p:extLst>
      <p:ext uri="{BB962C8B-B14F-4D97-AF65-F5344CB8AC3E}">
        <p14:creationId xmlns:p14="http://schemas.microsoft.com/office/powerpoint/2010/main" val="21035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600" dirty="0"/>
              <a:t>Čas za menjavo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endParaRPr lang="sl-SI" sz="2400" dirty="0"/>
          </a:p>
          <a:p>
            <a:pPr marL="342900" indent="-342900">
              <a:buFont typeface="+mj-lt"/>
              <a:buAutoNum type="arabicPeriod"/>
            </a:pPr>
            <a:endParaRPr lang="sl-SI" sz="2400" dirty="0"/>
          </a:p>
          <a:p>
            <a:pPr marL="342900" indent="-342900">
              <a:buFont typeface="+mj-lt"/>
              <a:buAutoNum type="arabicPeriod"/>
            </a:pPr>
            <a:endParaRPr lang="sl-SI" sz="2400" dirty="0"/>
          </a:p>
          <a:p>
            <a:pPr marL="342900" indent="-342900">
              <a:buFont typeface="+mj-lt"/>
              <a:buAutoNum type="arabicPeriod"/>
            </a:pPr>
            <a:endParaRPr lang="sl-SI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E70904E-72DD-429E-9DDB-7D5D8C72FE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8986139"/>
              </p:ext>
            </p:extLst>
          </p:nvPr>
        </p:nvGraphicFramePr>
        <p:xfrm>
          <a:off x="1602858" y="1780201"/>
          <a:ext cx="8176867" cy="4591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415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7D9316A-FF2D-433D-B1D2-524E6C64C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Možnosti varnostnega kopiranja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6570F419-C410-4D35-96DE-525687792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b="1" dirty="0"/>
          </a:p>
          <a:p>
            <a:r>
              <a:rPr lang="sl-SI" sz="2400" b="1" dirty="0"/>
              <a:t>IBM </a:t>
            </a:r>
            <a:r>
              <a:rPr lang="sl-SI" sz="2400" b="1" dirty="0" err="1"/>
              <a:t>Spectrum</a:t>
            </a:r>
            <a:r>
              <a:rPr lang="sl-SI" sz="2400" b="1" dirty="0"/>
              <a:t> </a:t>
            </a:r>
            <a:r>
              <a:rPr lang="sl-SI" sz="2400" b="1" dirty="0" err="1"/>
              <a:t>Protect</a:t>
            </a:r>
            <a:r>
              <a:rPr lang="sl-SI" sz="2400" b="1" dirty="0"/>
              <a:t> (Tivoli </a:t>
            </a:r>
            <a:r>
              <a:rPr lang="sl-SI" sz="2400" b="1" dirty="0" err="1"/>
              <a:t>Storage</a:t>
            </a:r>
            <a:r>
              <a:rPr lang="sl-SI" sz="2400" b="1" dirty="0"/>
              <a:t> Manager)</a:t>
            </a:r>
          </a:p>
          <a:p>
            <a:r>
              <a:rPr lang="sl-SI" sz="2400" b="1" dirty="0" err="1"/>
              <a:t>Veeam</a:t>
            </a:r>
            <a:endParaRPr lang="sl-SI" sz="2400" b="1" dirty="0"/>
          </a:p>
          <a:p>
            <a:r>
              <a:rPr lang="sl-SI" sz="2400" b="1" dirty="0" err="1"/>
              <a:t>Azure</a:t>
            </a:r>
            <a:r>
              <a:rPr lang="sl-SI" sz="2400" b="1" dirty="0"/>
              <a:t> </a:t>
            </a:r>
            <a:r>
              <a:rPr lang="sl-SI" sz="2400" b="1" dirty="0" err="1"/>
              <a:t>Backup</a:t>
            </a:r>
            <a:endParaRPr lang="sl-SI" sz="2400" b="1" dirty="0"/>
          </a:p>
          <a:p>
            <a:r>
              <a:rPr lang="sl-SI" sz="2400" b="1" dirty="0" err="1"/>
              <a:t>Azure</a:t>
            </a:r>
            <a:r>
              <a:rPr lang="sl-SI" sz="2400" b="1" dirty="0"/>
              <a:t> Site </a:t>
            </a:r>
            <a:r>
              <a:rPr lang="sl-SI" sz="2400" b="1" dirty="0" err="1"/>
              <a:t>Recovery</a:t>
            </a:r>
            <a:endParaRPr lang="sl-SI" sz="2400" b="1" dirty="0"/>
          </a:p>
          <a:p>
            <a:r>
              <a:rPr lang="sl-SI" sz="2400" b="1" dirty="0" err="1"/>
              <a:t>Veritas</a:t>
            </a:r>
            <a:r>
              <a:rPr lang="sl-SI" sz="2400" b="1" dirty="0"/>
              <a:t> </a:t>
            </a:r>
            <a:r>
              <a:rPr lang="sl-SI" sz="2400" b="1" dirty="0" err="1"/>
              <a:t>Backup</a:t>
            </a:r>
            <a:r>
              <a:rPr lang="sl-SI" sz="2400" b="1" dirty="0"/>
              <a:t> </a:t>
            </a:r>
            <a:r>
              <a:rPr lang="sl-SI" sz="2400" b="1" dirty="0" err="1"/>
              <a:t>exec</a:t>
            </a:r>
            <a:endParaRPr lang="sl-SI" sz="2400" b="1" dirty="0"/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5FDBC7DF-F5BF-4919-81D1-B7F325C4F728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6" name="Grafika 5" descr="Prenos iz oblaka">
            <a:extLst>
              <a:ext uri="{FF2B5EF4-FFF2-40B4-BE49-F238E27FC236}">
                <a16:creationId xmlns:a16="http://schemas.microsoft.com/office/drawing/2014/main" id="{FC48CFEB-B6F5-41B9-A3FE-1230A4BCD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79920" y="2690709"/>
            <a:ext cx="4373880" cy="437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2DDCE38D-AC32-49E2-80A3-6A2F17BC2B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4124" y="1255316"/>
            <a:ext cx="10947635" cy="5265801"/>
          </a:xfrm>
        </p:spPr>
      </p:pic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</p:spTree>
    <p:extLst>
      <p:ext uri="{BB962C8B-B14F-4D97-AF65-F5344CB8AC3E}">
        <p14:creationId xmlns:p14="http://schemas.microsoft.com/office/powerpoint/2010/main" val="414429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5989280-F1B6-40BA-BAB4-D871A458B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Shema novega okolja</a:t>
            </a:r>
          </a:p>
        </p:txBody>
      </p:sp>
      <p:pic>
        <p:nvPicPr>
          <p:cNvPr id="5" name="Označba mesta vsebine 4">
            <a:extLst>
              <a:ext uri="{FF2B5EF4-FFF2-40B4-BE49-F238E27FC236}">
                <a16:creationId xmlns:a16="http://schemas.microsoft.com/office/drawing/2014/main" id="{ECD257E7-2F97-4A22-89D8-B4C9D070F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81349" y="1840357"/>
            <a:ext cx="7504611" cy="4324793"/>
          </a:xfrm>
          <a:prstGeom prst="rect">
            <a:avLst/>
          </a:prstGeo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C1B19AA9-5154-491C-91A8-4D2AA863C73A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</p:spTree>
    <p:extLst>
      <p:ext uri="{BB962C8B-B14F-4D97-AF65-F5344CB8AC3E}">
        <p14:creationId xmlns:p14="http://schemas.microsoft.com/office/powerpoint/2010/main" val="56110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D933690-2937-426D-A758-8091426CD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3600" dirty="0"/>
              <a:t>Pravilo 3 – 2 – 1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647B2D0-5692-4ADF-A0F9-5D37ABFA3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  <a:p>
            <a:r>
              <a:rPr lang="sl-SI" sz="2400" dirty="0"/>
              <a:t>3 različne kopije podatkov</a:t>
            </a:r>
          </a:p>
          <a:p>
            <a:endParaRPr lang="sl-SI" sz="2400" dirty="0"/>
          </a:p>
          <a:p>
            <a:r>
              <a:rPr lang="sl-SI" sz="2400" dirty="0"/>
              <a:t>2 različni kopiji</a:t>
            </a:r>
          </a:p>
          <a:p>
            <a:endParaRPr lang="sl-SI" sz="2400" dirty="0"/>
          </a:p>
          <a:p>
            <a:r>
              <a:rPr lang="sl-SI" sz="2400" dirty="0"/>
              <a:t>1 lokacija oddaljena</a:t>
            </a:r>
          </a:p>
          <a:p>
            <a:endParaRPr lang="sl-SI" sz="2400" dirty="0"/>
          </a:p>
          <a:p>
            <a:r>
              <a:rPr lang="sl-SI" sz="2400" dirty="0"/>
              <a:t>Pokriti vsi scenariji</a:t>
            </a:r>
          </a:p>
          <a:p>
            <a:endParaRPr lang="sl-SI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9E1AFC5E-C311-429D-A729-E1D58A46E551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537855E6-E74E-4EB6-B64B-5EA98D90CF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6185" y="2288292"/>
            <a:ext cx="4061466" cy="373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52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Veeam</a:t>
            </a:r>
            <a:r>
              <a:rPr lang="sl-SI" dirty="0"/>
              <a:t> </a:t>
            </a:r>
            <a:r>
              <a:rPr lang="sl-SI" dirty="0" err="1"/>
              <a:t>Cloud</a:t>
            </a:r>
            <a:r>
              <a:rPr lang="sl-SI" dirty="0"/>
              <a:t> </a:t>
            </a:r>
            <a:r>
              <a:rPr lang="sl-SI" dirty="0" err="1"/>
              <a:t>Connect</a:t>
            </a:r>
            <a:endParaRPr lang="sl-SI" dirty="0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dirty="0"/>
          </a:p>
          <a:p>
            <a:r>
              <a:rPr lang="sl-SI" sz="2400" dirty="0"/>
              <a:t>Hitra in </a:t>
            </a:r>
            <a:r>
              <a:rPr lang="sl-SI" sz="2400" dirty="0" err="1"/>
              <a:t>prednastavljena</a:t>
            </a:r>
            <a:r>
              <a:rPr lang="sl-SI" sz="2400" dirty="0"/>
              <a:t> rešitev v oblaku</a:t>
            </a:r>
          </a:p>
          <a:p>
            <a:r>
              <a:rPr lang="sl-SI" sz="2400" dirty="0"/>
              <a:t>Javni oblak ali </a:t>
            </a:r>
            <a:r>
              <a:rPr lang="sl-SI" sz="2400" dirty="0" err="1"/>
              <a:t>Cloud</a:t>
            </a:r>
            <a:r>
              <a:rPr lang="sl-SI" sz="2400" dirty="0"/>
              <a:t> </a:t>
            </a:r>
            <a:r>
              <a:rPr lang="sl-SI" sz="2400" dirty="0" err="1"/>
              <a:t>provider</a:t>
            </a:r>
            <a:endParaRPr lang="sl-SI" sz="2400" dirty="0"/>
          </a:p>
          <a:p>
            <a:r>
              <a:rPr lang="sl-SI" sz="2400" dirty="0"/>
              <a:t>Ni potrebna inštalacija v oblaku</a:t>
            </a:r>
          </a:p>
          <a:p>
            <a:r>
              <a:rPr lang="sl-SI" sz="2400" dirty="0"/>
              <a:t>Naročniški model</a:t>
            </a:r>
          </a:p>
          <a:p>
            <a:r>
              <a:rPr lang="sl-SI" sz="2400" dirty="0" err="1"/>
              <a:t>Veeam</a:t>
            </a:r>
            <a:r>
              <a:rPr lang="sl-SI" sz="2400" dirty="0"/>
              <a:t> že v okolju pri stranki</a:t>
            </a:r>
          </a:p>
          <a:p>
            <a:endParaRPr lang="sl-SI" sz="2400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78BD5F4E-DF80-49B4-991C-266314784B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6822" y="4249704"/>
            <a:ext cx="4453415" cy="130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2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Azure</a:t>
            </a:r>
            <a:endParaRPr lang="sl-SI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sp>
        <p:nvSpPr>
          <p:cNvPr id="8" name="Označba mesta vsebine 7">
            <a:extLst>
              <a:ext uri="{FF2B5EF4-FFF2-40B4-BE49-F238E27FC236}">
                <a16:creationId xmlns:a16="http://schemas.microsoft.com/office/drawing/2014/main" id="{FC575179-C230-486D-9257-985F3EFAFD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dirty="0"/>
          </a:p>
          <a:p>
            <a:r>
              <a:rPr lang="sl-SI" sz="2400" dirty="0"/>
              <a:t>Zakaj </a:t>
            </a:r>
            <a:r>
              <a:rPr lang="sl-SI" sz="2400" dirty="0" err="1"/>
              <a:t>Azure</a:t>
            </a:r>
            <a:r>
              <a:rPr lang="sl-SI" sz="2400" dirty="0"/>
              <a:t>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Microsoft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Skladnost z evropsko zakonodajo o varovanju podatkov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Platform as a </a:t>
            </a:r>
            <a:r>
              <a:rPr lang="sl-SI" sz="2000" dirty="0" err="1"/>
              <a:t>Service</a:t>
            </a:r>
            <a:r>
              <a:rPr lang="sl-SI" sz="2000" dirty="0"/>
              <a:t> in </a:t>
            </a:r>
            <a:r>
              <a:rPr lang="sl-SI" sz="2000" dirty="0" err="1"/>
              <a:t>Infrastructure</a:t>
            </a:r>
            <a:r>
              <a:rPr lang="sl-SI" sz="2000" dirty="0"/>
              <a:t> as a </a:t>
            </a:r>
            <a:r>
              <a:rPr lang="sl-SI" sz="2000" dirty="0" err="1"/>
              <a:t>Service</a:t>
            </a:r>
            <a:r>
              <a:rPr lang="sl-SI" sz="2000" dirty="0"/>
              <a:t>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Neomejene kapacitete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99,95% SLA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000" dirty="0"/>
              <a:t>Neskončno število priložnosti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sl-SI" sz="20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4D7CD642-5721-41F0-A14C-2B4F85804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170" y="3603070"/>
            <a:ext cx="4733732" cy="296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9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7AC5B0D-F4F4-4EA8-827B-169B2E94D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Cloud</a:t>
            </a:r>
            <a:r>
              <a:rPr lang="sl-SI" dirty="0"/>
              <a:t> </a:t>
            </a:r>
            <a:r>
              <a:rPr lang="sl-SI" dirty="0" err="1"/>
              <a:t>Solution</a:t>
            </a:r>
            <a:r>
              <a:rPr lang="sl-SI" dirty="0"/>
              <a:t> </a:t>
            </a:r>
            <a:r>
              <a:rPr lang="sl-SI" dirty="0" err="1"/>
              <a:t>Provider</a:t>
            </a:r>
            <a:endParaRPr lang="sl-SI" dirty="0"/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78868F46-A54C-49AC-993E-EF2CDEA6BD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  <a:p>
            <a:r>
              <a:rPr lang="sl-SI" sz="2400" dirty="0"/>
              <a:t>Zakaj CSP?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200" dirty="0" err="1"/>
              <a:t>Pay</a:t>
            </a:r>
            <a:r>
              <a:rPr lang="sl-SI" sz="2200" dirty="0"/>
              <a:t>-As-</a:t>
            </a:r>
            <a:r>
              <a:rPr lang="sl-SI" sz="2200" dirty="0" err="1"/>
              <a:t>You</a:t>
            </a:r>
            <a:r>
              <a:rPr lang="sl-SI" sz="2200" dirty="0"/>
              <a:t>-Go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200" dirty="0"/>
              <a:t>Ni visokih začetnih investicij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200" dirty="0"/>
              <a:t>COMPAREX podpora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200" dirty="0"/>
              <a:t>Licenčni model prihodnosti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l-SI" sz="2200" dirty="0"/>
              <a:t>Za stranke in partnerje</a:t>
            </a:r>
          </a:p>
          <a:p>
            <a:pPr marL="457200" lvl="1" indent="0">
              <a:buNone/>
            </a:pPr>
            <a:endParaRPr lang="sl-SI" sz="2200" dirty="0"/>
          </a:p>
          <a:p>
            <a:pPr lvl="1">
              <a:buFont typeface="Wingdings" panose="05000000000000000000" pitchFamily="2" charset="2"/>
              <a:buChar char="Ø"/>
            </a:pPr>
            <a:endParaRPr lang="sl-SI" sz="2200" dirty="0"/>
          </a:p>
          <a:p>
            <a:endParaRPr lang="sl-SI" dirty="0"/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DA2A45ED-56D5-4B17-8AB8-3C250C585A96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84D08C98-AC8A-4ECD-AB67-0391AAEFC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0868" y="4099604"/>
            <a:ext cx="5387508" cy="20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3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906EFBD-4F6E-4F24-A6D4-8C334D06F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Direktna ali indirektna prodaja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D4F7BC90-1567-44AB-89AF-F17AF7693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400" dirty="0" err="1"/>
              <a:t>Tier</a:t>
            </a:r>
            <a:r>
              <a:rPr lang="sl-SI" sz="2400" dirty="0"/>
              <a:t> 1 – Direkten model</a:t>
            </a:r>
          </a:p>
          <a:p>
            <a:endParaRPr lang="sl-SI" sz="2400" dirty="0"/>
          </a:p>
          <a:p>
            <a:endParaRPr lang="sl-SI" sz="2400" dirty="0"/>
          </a:p>
          <a:p>
            <a:endParaRPr lang="sl-SI" sz="2400" dirty="0"/>
          </a:p>
          <a:p>
            <a:endParaRPr lang="sl-SI" sz="2400" dirty="0"/>
          </a:p>
          <a:p>
            <a:r>
              <a:rPr lang="sl-SI" sz="2400" dirty="0" err="1"/>
              <a:t>Tier</a:t>
            </a:r>
            <a:r>
              <a:rPr lang="sl-SI" sz="2400" dirty="0"/>
              <a:t> 2 – Indirekten model</a:t>
            </a:r>
          </a:p>
          <a:p>
            <a:pPr marL="0" indent="0">
              <a:buNone/>
            </a:pPr>
            <a:endParaRPr lang="sl-SI" sz="2400" dirty="0"/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CF8A23FB-D3A4-4552-B24D-2B72EE885921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</a:t>
            </a:r>
          </a:p>
        </p:txBody>
      </p:sp>
      <p:sp>
        <p:nvSpPr>
          <p:cNvPr id="5" name="Elipsa 4">
            <a:extLst>
              <a:ext uri="{FF2B5EF4-FFF2-40B4-BE49-F238E27FC236}">
                <a16:creationId xmlns:a16="http://schemas.microsoft.com/office/drawing/2014/main" id="{12709250-C72C-4091-8FAE-8A6CD08BCEAC}"/>
              </a:ext>
            </a:extLst>
          </p:cNvPr>
          <p:cNvSpPr/>
          <p:nvPr/>
        </p:nvSpPr>
        <p:spPr>
          <a:xfrm>
            <a:off x="4699065" y="2608446"/>
            <a:ext cx="3242109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 dirty="0"/>
              <a:t>COMPAREX</a:t>
            </a:r>
          </a:p>
        </p:txBody>
      </p:sp>
      <p:sp>
        <p:nvSpPr>
          <p:cNvPr id="9" name="Elipsa 8">
            <a:extLst>
              <a:ext uri="{FF2B5EF4-FFF2-40B4-BE49-F238E27FC236}">
                <a16:creationId xmlns:a16="http://schemas.microsoft.com/office/drawing/2014/main" id="{0153BD62-D94C-4C03-BA44-B1EB5A4694E4}"/>
              </a:ext>
            </a:extLst>
          </p:cNvPr>
          <p:cNvSpPr/>
          <p:nvPr/>
        </p:nvSpPr>
        <p:spPr>
          <a:xfrm>
            <a:off x="9413504" y="2608446"/>
            <a:ext cx="2596503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 dirty="0"/>
              <a:t>Stranka</a:t>
            </a:r>
          </a:p>
        </p:txBody>
      </p:sp>
      <p:sp>
        <p:nvSpPr>
          <p:cNvPr id="10" name="Elipsa 9">
            <a:extLst>
              <a:ext uri="{FF2B5EF4-FFF2-40B4-BE49-F238E27FC236}">
                <a16:creationId xmlns:a16="http://schemas.microsoft.com/office/drawing/2014/main" id="{747B1B5A-831B-4FD9-B1FE-A1AF254EAC9D}"/>
              </a:ext>
            </a:extLst>
          </p:cNvPr>
          <p:cNvSpPr/>
          <p:nvPr/>
        </p:nvSpPr>
        <p:spPr>
          <a:xfrm>
            <a:off x="287865" y="2608446"/>
            <a:ext cx="2919309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 dirty="0"/>
              <a:t>Microsoft</a:t>
            </a:r>
          </a:p>
        </p:txBody>
      </p:sp>
      <p:cxnSp>
        <p:nvCxnSpPr>
          <p:cNvPr id="12" name="Raven puščični povezovalnik 11">
            <a:extLst>
              <a:ext uri="{FF2B5EF4-FFF2-40B4-BE49-F238E27FC236}">
                <a16:creationId xmlns:a16="http://schemas.microsoft.com/office/drawing/2014/main" id="{99B093DA-704F-49D4-9E88-E88C9C3D5F2E}"/>
              </a:ext>
            </a:extLst>
          </p:cNvPr>
          <p:cNvCxnSpPr>
            <a:cxnSpLocks/>
            <a:stCxn id="10" idx="6"/>
            <a:endCxn id="5" idx="2"/>
          </p:cNvCxnSpPr>
          <p:nvPr/>
        </p:nvCxnSpPr>
        <p:spPr>
          <a:xfrm>
            <a:off x="3207174" y="3190774"/>
            <a:ext cx="1491891" cy="0"/>
          </a:xfrm>
          <a:prstGeom prst="straightConnector1">
            <a:avLst/>
          </a:prstGeom>
          <a:ln w="19050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aven puščični povezovalnik 15">
            <a:extLst>
              <a:ext uri="{FF2B5EF4-FFF2-40B4-BE49-F238E27FC236}">
                <a16:creationId xmlns:a16="http://schemas.microsoft.com/office/drawing/2014/main" id="{AA5A245D-3F3E-48FF-A5C6-6A3191870735}"/>
              </a:ext>
            </a:extLst>
          </p:cNvPr>
          <p:cNvCxnSpPr>
            <a:cxnSpLocks/>
          </p:cNvCxnSpPr>
          <p:nvPr/>
        </p:nvCxnSpPr>
        <p:spPr>
          <a:xfrm>
            <a:off x="7941174" y="3190774"/>
            <a:ext cx="1491891" cy="0"/>
          </a:xfrm>
          <a:prstGeom prst="straightConnector1">
            <a:avLst/>
          </a:prstGeom>
          <a:ln w="19050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a 16">
            <a:extLst>
              <a:ext uri="{FF2B5EF4-FFF2-40B4-BE49-F238E27FC236}">
                <a16:creationId xmlns:a16="http://schemas.microsoft.com/office/drawing/2014/main" id="{B1B7116B-3C6C-4E41-889A-38CBA57862CE}"/>
              </a:ext>
            </a:extLst>
          </p:cNvPr>
          <p:cNvSpPr/>
          <p:nvPr/>
        </p:nvSpPr>
        <p:spPr>
          <a:xfrm>
            <a:off x="162739" y="5179304"/>
            <a:ext cx="2319992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 dirty="0"/>
              <a:t>Microsoft</a:t>
            </a:r>
          </a:p>
        </p:txBody>
      </p:sp>
      <p:sp>
        <p:nvSpPr>
          <p:cNvPr id="21" name="Elipsa 20">
            <a:extLst>
              <a:ext uri="{FF2B5EF4-FFF2-40B4-BE49-F238E27FC236}">
                <a16:creationId xmlns:a16="http://schemas.microsoft.com/office/drawing/2014/main" id="{93144919-D72C-4D98-B7B0-409FB84B6041}"/>
              </a:ext>
            </a:extLst>
          </p:cNvPr>
          <p:cNvSpPr/>
          <p:nvPr/>
        </p:nvSpPr>
        <p:spPr>
          <a:xfrm>
            <a:off x="9839412" y="5179304"/>
            <a:ext cx="2319992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/>
              <a:t>Stranka</a:t>
            </a:r>
            <a:endParaRPr lang="sl-SI" sz="2200" b="1" dirty="0"/>
          </a:p>
        </p:txBody>
      </p:sp>
      <p:sp>
        <p:nvSpPr>
          <p:cNvPr id="22" name="Elipsa 21">
            <a:extLst>
              <a:ext uri="{FF2B5EF4-FFF2-40B4-BE49-F238E27FC236}">
                <a16:creationId xmlns:a16="http://schemas.microsoft.com/office/drawing/2014/main" id="{E24BE65B-6F45-462E-8C13-BCB680412E13}"/>
              </a:ext>
            </a:extLst>
          </p:cNvPr>
          <p:cNvSpPr/>
          <p:nvPr/>
        </p:nvSpPr>
        <p:spPr>
          <a:xfrm>
            <a:off x="6607166" y="5179304"/>
            <a:ext cx="2319992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200" b="1" dirty="0"/>
              <a:t>Partner</a:t>
            </a:r>
          </a:p>
        </p:txBody>
      </p:sp>
      <p:sp>
        <p:nvSpPr>
          <p:cNvPr id="23" name="Elipsa 22">
            <a:extLst>
              <a:ext uri="{FF2B5EF4-FFF2-40B4-BE49-F238E27FC236}">
                <a16:creationId xmlns:a16="http://schemas.microsoft.com/office/drawing/2014/main" id="{DD7C72C9-3F36-4547-B62E-8E63E8F00ED6}"/>
              </a:ext>
            </a:extLst>
          </p:cNvPr>
          <p:cNvSpPr/>
          <p:nvPr/>
        </p:nvSpPr>
        <p:spPr>
          <a:xfrm>
            <a:off x="3379757" y="5179304"/>
            <a:ext cx="2328024" cy="11646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/>
              <a:t>COMPAREX</a:t>
            </a:r>
          </a:p>
        </p:txBody>
      </p:sp>
      <p:cxnSp>
        <p:nvCxnSpPr>
          <p:cNvPr id="27" name="Raven puščični povezovalnik 26">
            <a:extLst>
              <a:ext uri="{FF2B5EF4-FFF2-40B4-BE49-F238E27FC236}">
                <a16:creationId xmlns:a16="http://schemas.microsoft.com/office/drawing/2014/main" id="{2B5E7716-2C81-41AB-88E2-357B5B1AE878}"/>
              </a:ext>
            </a:extLst>
          </p:cNvPr>
          <p:cNvCxnSpPr>
            <a:cxnSpLocks/>
            <a:stCxn id="17" idx="6"/>
            <a:endCxn id="23" idx="2"/>
          </p:cNvCxnSpPr>
          <p:nvPr/>
        </p:nvCxnSpPr>
        <p:spPr>
          <a:xfrm>
            <a:off x="2482731" y="5761632"/>
            <a:ext cx="897026" cy="0"/>
          </a:xfrm>
          <a:prstGeom prst="straightConnector1">
            <a:avLst/>
          </a:prstGeom>
          <a:ln w="19050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Raven puščični povezovalnik 28">
            <a:extLst>
              <a:ext uri="{FF2B5EF4-FFF2-40B4-BE49-F238E27FC236}">
                <a16:creationId xmlns:a16="http://schemas.microsoft.com/office/drawing/2014/main" id="{AA699A04-E2F3-44B0-8B3E-7B05C77EC8F2}"/>
              </a:ext>
            </a:extLst>
          </p:cNvPr>
          <p:cNvCxnSpPr>
            <a:cxnSpLocks/>
            <a:stCxn id="22" idx="6"/>
          </p:cNvCxnSpPr>
          <p:nvPr/>
        </p:nvCxnSpPr>
        <p:spPr>
          <a:xfrm>
            <a:off x="8927158" y="5761632"/>
            <a:ext cx="909540" cy="0"/>
          </a:xfrm>
          <a:prstGeom prst="straightConnector1">
            <a:avLst/>
          </a:prstGeom>
          <a:ln w="19050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Raven puščični povezovalnik 29">
            <a:extLst>
              <a:ext uri="{FF2B5EF4-FFF2-40B4-BE49-F238E27FC236}">
                <a16:creationId xmlns:a16="http://schemas.microsoft.com/office/drawing/2014/main" id="{AF567327-45F6-4E12-AEBD-DA59E42C2ADA}"/>
              </a:ext>
            </a:extLst>
          </p:cNvPr>
          <p:cNvCxnSpPr>
            <a:cxnSpLocks/>
            <a:stCxn id="23" idx="6"/>
          </p:cNvCxnSpPr>
          <p:nvPr/>
        </p:nvCxnSpPr>
        <p:spPr>
          <a:xfrm flipV="1">
            <a:off x="5707781" y="5744896"/>
            <a:ext cx="899176" cy="16736"/>
          </a:xfrm>
          <a:prstGeom prst="straightConnector1">
            <a:avLst/>
          </a:prstGeom>
          <a:ln w="19050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00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906EFBD-4F6E-4F24-A6D4-8C334D06F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COMPAREX </a:t>
            </a:r>
            <a:r>
              <a:rPr lang="sl-SI" dirty="0" err="1"/>
              <a:t>Cloud</a:t>
            </a:r>
            <a:r>
              <a:rPr lang="sl-SI" dirty="0"/>
              <a:t> Center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D4F7BC90-1567-44AB-89AF-F17AF7693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sz="2400" dirty="0"/>
              <a:t>Portal za partnerje</a:t>
            </a:r>
          </a:p>
          <a:p>
            <a:r>
              <a:rPr lang="sl-SI" sz="2400" dirty="0"/>
              <a:t>Enostaven za uporabo</a:t>
            </a:r>
          </a:p>
          <a:p>
            <a:r>
              <a:rPr lang="sl-SI" sz="2400" dirty="0"/>
              <a:t>Avtomatizacija prodaje</a:t>
            </a:r>
          </a:p>
          <a:p>
            <a:r>
              <a:rPr lang="sl-SI" sz="2400" dirty="0"/>
              <a:t>Prodajno in reklamno gradivo</a:t>
            </a:r>
          </a:p>
          <a:p>
            <a:r>
              <a:rPr lang="sl-SI" sz="2400" dirty="0"/>
              <a:t>CSP </a:t>
            </a:r>
            <a:r>
              <a:rPr lang="sl-SI" sz="2400" dirty="0" err="1"/>
              <a:t>support</a:t>
            </a:r>
            <a:endParaRPr lang="sl-SI" sz="2400" dirty="0"/>
          </a:p>
          <a:p>
            <a:r>
              <a:rPr lang="sl-SI" sz="2400" dirty="0"/>
              <a:t>Vse na enem mestu</a:t>
            </a:r>
          </a:p>
          <a:p>
            <a:r>
              <a:rPr lang="sl-SI" sz="2400" dirty="0"/>
              <a:t>Tudi za stranke</a:t>
            </a:r>
          </a:p>
          <a:p>
            <a:endParaRPr lang="sl-SI" sz="2400" dirty="0"/>
          </a:p>
          <a:p>
            <a:endParaRPr lang="sl-SI" sz="2400" dirty="0"/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CF8A23FB-D3A4-4552-B24D-2B72EE885921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</a:t>
            </a: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F9CC86C3-48B7-416A-A3D5-D0B6BAE741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974" y="2593078"/>
            <a:ext cx="6348413" cy="375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7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EA2192A-9F9C-42C9-A6C7-81A5007C0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214FC248-5276-4AF6-AB3F-0A1CA69CC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1"/>
            <a:ext cx="12192000" cy="6858000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69B4D74F-1956-44B3-9342-312B40EEC6B5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6912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A4F2DDC-BA05-48BA-9EBD-C5E4EDB3F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C7BF69F1-F92E-4EFF-9DF2-A54B4314E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41BBC7FE-B777-4E6E-AA31-C56D36FEE7ED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675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86ADAF1-9E2D-4DDC-9965-347A15C6C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970589B5-B362-4CD2-AAA8-BA483DA2F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2223319" cy="6858000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C11A3539-25B6-48CE-80BD-7A4255E904AA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389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Cloud</a:t>
            </a:r>
            <a:r>
              <a:rPr lang="sl-SI" dirty="0"/>
              <a:t> </a:t>
            </a:r>
            <a:r>
              <a:rPr lang="sl-SI" dirty="0" err="1"/>
              <a:t>Consumption</a:t>
            </a:r>
            <a:r>
              <a:rPr lang="sl-SI" dirty="0"/>
              <a:t> Monitoring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dirty="0"/>
          </a:p>
          <a:p>
            <a:r>
              <a:rPr lang="sl-SI" sz="2400" dirty="0"/>
              <a:t>Še ena COMPAREX rešitev</a:t>
            </a:r>
          </a:p>
          <a:p>
            <a:r>
              <a:rPr lang="sl-SI" sz="2400" dirty="0"/>
              <a:t>Vpogled v porabo </a:t>
            </a:r>
            <a:r>
              <a:rPr lang="sl-SI" sz="2400" dirty="0" err="1"/>
              <a:t>Azure</a:t>
            </a:r>
            <a:r>
              <a:rPr lang="sl-SI" sz="2400" dirty="0"/>
              <a:t>-ja</a:t>
            </a:r>
          </a:p>
          <a:p>
            <a:r>
              <a:rPr lang="sl-SI" sz="2400" dirty="0"/>
              <a:t>Izvoz posameznih stroškov</a:t>
            </a:r>
          </a:p>
          <a:p>
            <a:r>
              <a:rPr lang="sl-SI" sz="2400" dirty="0"/>
              <a:t>Nastavitve mejnikov in opozoril</a:t>
            </a:r>
          </a:p>
          <a:p>
            <a:r>
              <a:rPr lang="sl-SI" sz="2400" dirty="0"/>
              <a:t>Možnost konfiguracije</a:t>
            </a:r>
          </a:p>
          <a:p>
            <a:endParaRPr lang="sl-SI" sz="2400" dirty="0"/>
          </a:p>
          <a:p>
            <a:endParaRPr lang="sl-SI" sz="2400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9D921DDE-7508-4414-AC6F-F9DFD4B0D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9341" y="2201012"/>
            <a:ext cx="5961003" cy="409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27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6078BB5-6B6B-4D5F-AF59-15FC40FA7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Podnaslov 3">
            <a:extLst>
              <a:ext uri="{FF2B5EF4-FFF2-40B4-BE49-F238E27FC236}">
                <a16:creationId xmlns:a16="http://schemas.microsoft.com/office/drawing/2014/main" id="{77C1C3A6-43DD-433D-8E68-8FA938D59022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18" name="Označba mesta vsebine 17">
            <a:extLst>
              <a:ext uri="{FF2B5EF4-FFF2-40B4-BE49-F238E27FC236}">
                <a16:creationId xmlns:a16="http://schemas.microsoft.com/office/drawing/2014/main" id="{0F19BD2B-37F0-4411-94E2-DC25F21CC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5901"/>
          </a:xfrm>
        </p:spPr>
      </p:pic>
    </p:spTree>
    <p:extLst>
      <p:ext uri="{BB962C8B-B14F-4D97-AF65-F5344CB8AC3E}">
        <p14:creationId xmlns:p14="http://schemas.microsoft.com/office/powerpoint/2010/main" val="222182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9DED31E-D57C-4577-877D-02F240398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24294CC5-4F15-4392-911F-D7A505DD5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7071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A02BE05C-E8D2-4118-809E-FE21E52EAC59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7771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67A5FE-5645-4DDD-8C67-D26E07618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67510505-3194-4B11-9DD5-403A0A6B62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5910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B7DDE565-141A-4904-B1DC-91059F27622D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3147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44EF710-5CC5-4DD8-96AD-C0F612098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B850BFF9-15DD-4E0F-9BAE-285B8AC0D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Podnaslov 3">
            <a:extLst>
              <a:ext uri="{FF2B5EF4-FFF2-40B4-BE49-F238E27FC236}">
                <a16:creationId xmlns:a16="http://schemas.microsoft.com/office/drawing/2014/main" id="{9309617B-373B-4357-8991-A70ABBD45546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3191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Reconcilliation</a:t>
            </a:r>
            <a:r>
              <a:rPr lang="sl-SI" dirty="0"/>
              <a:t> file</a:t>
            </a:r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18" name="Označba mesta vsebine 17">
            <a:extLst>
              <a:ext uri="{FF2B5EF4-FFF2-40B4-BE49-F238E27FC236}">
                <a16:creationId xmlns:a16="http://schemas.microsoft.com/office/drawing/2014/main" id="{F59AA241-F66D-4F37-9A7B-AB1CA0350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636459"/>
            <a:ext cx="12205128" cy="3023195"/>
          </a:xfrm>
        </p:spPr>
      </p:pic>
    </p:spTree>
    <p:extLst>
      <p:ext uri="{BB962C8B-B14F-4D97-AF65-F5344CB8AC3E}">
        <p14:creationId xmlns:p14="http://schemas.microsoft.com/office/powerpoint/2010/main" val="32314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Povzetek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dirty="0"/>
          </a:p>
          <a:p>
            <a:r>
              <a:rPr lang="sl-SI" sz="2400" dirty="0"/>
              <a:t>Stranka nezadovoljna z obstoječo rešitvijo</a:t>
            </a:r>
          </a:p>
          <a:p>
            <a:r>
              <a:rPr lang="sl-SI" sz="2400" dirty="0"/>
              <a:t>Primerjava obstoječe rešitve z oblačno</a:t>
            </a:r>
          </a:p>
          <a:p>
            <a:r>
              <a:rPr lang="sl-SI" sz="2400" dirty="0"/>
              <a:t>Odloči se za </a:t>
            </a:r>
            <a:r>
              <a:rPr lang="sl-SI" sz="2400" dirty="0" err="1"/>
              <a:t>backup</a:t>
            </a:r>
            <a:r>
              <a:rPr lang="sl-SI" sz="2400" dirty="0"/>
              <a:t> v </a:t>
            </a:r>
            <a:r>
              <a:rPr lang="sl-SI" sz="2400" dirty="0" err="1"/>
              <a:t>Azure</a:t>
            </a:r>
            <a:r>
              <a:rPr lang="sl-SI" sz="2400" dirty="0"/>
              <a:t> preko </a:t>
            </a:r>
            <a:r>
              <a:rPr lang="sl-SI" sz="2400" dirty="0" err="1"/>
              <a:t>Veeama</a:t>
            </a:r>
            <a:endParaRPr lang="sl-SI" sz="2400" dirty="0"/>
          </a:p>
          <a:p>
            <a:r>
              <a:rPr lang="sl-SI" sz="2400" dirty="0"/>
              <a:t>Postavitev in optimizacija</a:t>
            </a:r>
          </a:p>
          <a:p>
            <a:r>
              <a:rPr lang="sl-SI" sz="2400" dirty="0"/>
              <a:t>Zaenkrat brez večjih težav</a:t>
            </a:r>
          </a:p>
          <a:p>
            <a:endParaRPr lang="sl-SI" sz="2400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6" name="Grafika 5" descr="Znak za palec gor">
            <a:extLst>
              <a:ext uri="{FF2B5EF4-FFF2-40B4-BE49-F238E27FC236}">
                <a16:creationId xmlns:a16="http://schemas.microsoft.com/office/drawing/2014/main" id="{05760EA7-4017-4F4A-8D75-236EEECF67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02353" y="2332901"/>
            <a:ext cx="3833606" cy="383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31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EB7B0C8-E057-4657-8351-D2EDB4BF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Vprašanja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A274711-58FF-4D37-AE78-EC062F0F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sz="2400" dirty="0"/>
          </a:p>
          <a:p>
            <a:endParaRPr lang="sl-SI" sz="2400" dirty="0"/>
          </a:p>
        </p:txBody>
      </p:sp>
      <p:sp>
        <p:nvSpPr>
          <p:cNvPr id="5" name="Podnaslov 3">
            <a:extLst>
              <a:ext uri="{FF2B5EF4-FFF2-40B4-BE49-F238E27FC236}">
                <a16:creationId xmlns:a16="http://schemas.microsoft.com/office/drawing/2014/main" id="{78C293BA-2F2F-4202-A4B8-0F6B6EF1A563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sl-SI" dirty="0"/>
              <a:t>	COMPAREX Slovenija </a:t>
            </a:r>
          </a:p>
        </p:txBody>
      </p:sp>
      <p:pic>
        <p:nvPicPr>
          <p:cNvPr id="7" name="Grafika 6" descr="Pomoč">
            <a:extLst>
              <a:ext uri="{FF2B5EF4-FFF2-40B4-BE49-F238E27FC236}">
                <a16:creationId xmlns:a16="http://schemas.microsoft.com/office/drawing/2014/main" id="{640B55EF-4508-4B80-A0A0-F19590776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48763" y="1951177"/>
            <a:ext cx="4294471" cy="429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6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7469945" y="4753502"/>
            <a:ext cx="4722055" cy="136842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400" b="1" dirty="0">
                <a:solidFill>
                  <a:srgbClr val="B41311"/>
                </a:solidFill>
              </a:rPr>
              <a:t>COMPAREX d.o.o.</a:t>
            </a:r>
            <a:endParaRPr lang="en-US" sz="2400" b="1" dirty="0">
              <a:solidFill>
                <a:srgbClr val="B4131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base"/>
            <a:r>
              <a:rPr lang="sl-SI" dirty="0"/>
              <a:t>Hvala za vašo pozornost!</a:t>
            </a:r>
          </a:p>
        </p:txBody>
      </p:sp>
      <p:sp>
        <p:nvSpPr>
          <p:cNvPr id="6" name="Rechteck 2">
            <a:extLst>
              <a:ext uri="{FF2B5EF4-FFF2-40B4-BE49-F238E27FC236}">
                <a16:creationId xmlns:a16="http://schemas.microsoft.com/office/drawing/2014/main" id="{6D03CC8F-8803-41A9-923B-4FC6A446D545}"/>
              </a:ext>
            </a:extLst>
          </p:cNvPr>
          <p:cNvSpPr/>
          <p:nvPr/>
        </p:nvSpPr>
        <p:spPr>
          <a:xfrm>
            <a:off x="0" y="4753502"/>
            <a:ext cx="5014762" cy="136842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sl-SI" sz="1400" i="1" dirty="0">
                <a:solidFill>
                  <a:srgbClr val="B41311"/>
                </a:solidFill>
                <a:hlinkClick r:id="rId4"/>
              </a:rPr>
              <a:t>Inside.sales@comparex.si</a:t>
            </a:r>
            <a:endParaRPr lang="sl-SI" sz="1400" i="1" dirty="0">
              <a:solidFill>
                <a:srgbClr val="B41311"/>
              </a:solidFill>
            </a:endParaRPr>
          </a:p>
          <a:p>
            <a:pPr algn="just"/>
            <a:r>
              <a:rPr lang="sl-SI" sz="1400" i="1" dirty="0">
                <a:solidFill>
                  <a:srgbClr val="B41311"/>
                </a:solidFill>
                <a:hlinkClick r:id="rId5"/>
              </a:rPr>
              <a:t>https://www.comparex-group.com/web/com/comparex.htm</a:t>
            </a:r>
            <a:endParaRPr lang="sl-SI" sz="1400" i="1" dirty="0">
              <a:solidFill>
                <a:srgbClr val="B41311"/>
              </a:solidFill>
            </a:endParaRPr>
          </a:p>
          <a:p>
            <a:pPr algn="just"/>
            <a:endParaRPr lang="sl-SI" sz="1400" i="1" dirty="0">
              <a:solidFill>
                <a:srgbClr val="B4131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92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_PRES_CPX_2014_wide_DE">
  <a:themeElements>
    <a:clrScheme name="CPX_2014_DOC_colors">
      <a:dk1>
        <a:srgbClr val="3C3C3B"/>
      </a:dk1>
      <a:lt1>
        <a:srgbClr val="FFFFFF"/>
      </a:lt1>
      <a:dk2>
        <a:srgbClr val="575757"/>
      </a:dk2>
      <a:lt2>
        <a:srgbClr val="FFFFFF"/>
      </a:lt2>
      <a:accent1>
        <a:srgbClr val="B41311"/>
      </a:accent1>
      <a:accent2>
        <a:srgbClr val="B2B2B1"/>
      </a:accent2>
      <a:accent3>
        <a:srgbClr val="C14109"/>
      </a:accent3>
      <a:accent4>
        <a:srgbClr val="41BD44"/>
      </a:accent4>
      <a:accent5>
        <a:srgbClr val="FFCD00"/>
      </a:accent5>
      <a:accent6>
        <a:srgbClr val="195781"/>
      </a:accent6>
      <a:hlink>
        <a:srgbClr val="B41311"/>
      </a:hlink>
      <a:folHlink>
        <a:srgbClr val="800080"/>
      </a:folHlink>
    </a:clrScheme>
    <a:fontScheme name="COMPAREX Grou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Verbundene Kant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_PRES_CPX_2014_wide.potx" id="{8BA46699-3E36-4233-875E-1E611997DC78}" vid="{9362F06A-4AE5-47DF-83C7-890F5479F8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7B9C9B71305147B69E98F4B6B4FE7B" ma:contentTypeVersion="7" ma:contentTypeDescription="Create a new document." ma:contentTypeScope="" ma:versionID="303c013fe27b43301db170cf1a5550ea">
  <xsd:schema xmlns:xsd="http://www.w3.org/2001/XMLSchema" xmlns:xs="http://www.w3.org/2001/XMLSchema" xmlns:p="http://schemas.microsoft.com/office/2006/metadata/properties" xmlns:ns2="665deaa0-3036-4503-bf09-8518cda6c0a0" xmlns:ns3="310f40fc-34af-4ddf-999f-da04286e11b2" targetNamespace="http://schemas.microsoft.com/office/2006/metadata/properties" ma:root="true" ma:fieldsID="619dc544282718624e43aa34047c42ac" ns2:_="" ns3:_="">
    <xsd:import namespace="665deaa0-3036-4503-bf09-8518cda6c0a0"/>
    <xsd:import namespace="310f40fc-34af-4ddf-999f-da04286e11b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5deaa0-3036-4503-bf09-8518cda6c0a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0f40fc-34af-4ddf-999f-da04286e11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DDEDDC-F6F2-496D-941E-24072A3C5F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5deaa0-3036-4503-bf09-8518cda6c0a0"/>
    <ds:schemaRef ds:uri="310f40fc-34af-4ddf-999f-da04286e11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935500-B5B1-4EB2-A901-D12FD1567919}">
  <ds:schemaRefs>
    <ds:schemaRef ds:uri="http://purl.org/dc/elements/1.1/"/>
    <ds:schemaRef ds:uri="http://schemas.microsoft.com/office/2006/metadata/properties"/>
    <ds:schemaRef ds:uri="665deaa0-3036-4503-bf09-8518cda6c0a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310f40fc-34af-4ddf-999f-da04286e11b2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D1B604C-FF13-4E89-A6F3-44F36577D4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2437</TotalTime>
  <Words>451</Words>
  <Application>Microsoft Office PowerPoint</Application>
  <PresentationFormat>Širokozaslonsko</PresentationFormat>
  <Paragraphs>144</Paragraphs>
  <Slides>27</Slides>
  <Notes>2</Notes>
  <HiddenSlides>0</HiddenSlides>
  <MMClips>0</MMClips>
  <ScaleCrop>false</ScaleCrop>
  <HeadingPairs>
    <vt:vector size="8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27</vt:i4>
      </vt:variant>
    </vt:vector>
  </HeadingPairs>
  <TitlesOfParts>
    <vt:vector size="32" baseType="lpstr">
      <vt:lpstr>Arial</vt:lpstr>
      <vt:lpstr>Calibri</vt:lpstr>
      <vt:lpstr>Wingdings</vt:lpstr>
      <vt:lpstr>TEMP_PRES_CPX_2014_wide_DE</vt:lpstr>
      <vt:lpstr>think-cell Slide</vt:lpstr>
      <vt:lpstr>Ko BaaS v MS Azure zamenja tračno knjižnico</vt:lpstr>
      <vt:lpstr>Raziskave in statistični podatki</vt:lpstr>
      <vt:lpstr>Thermana d.d.</vt:lpstr>
      <vt:lpstr>Izzivi trenutnega okolja</vt:lpstr>
      <vt:lpstr>Tračne knjižjnjice</vt:lpstr>
      <vt:lpstr>Čas za menjavo</vt:lpstr>
      <vt:lpstr>Možnosti varnostnega kopiranja</vt:lpstr>
      <vt:lpstr>PowerPointova predstavitev</vt:lpstr>
      <vt:lpstr>Shema novega okolja</vt:lpstr>
      <vt:lpstr>Pravilo 3 – 2 – 1</vt:lpstr>
      <vt:lpstr>Veeam Cloud Connect</vt:lpstr>
      <vt:lpstr>Microsoft Azure</vt:lpstr>
      <vt:lpstr>Cloud Solution Provider</vt:lpstr>
      <vt:lpstr>Direktna ali indirektna prodaja</vt:lpstr>
      <vt:lpstr>COMPAREX Cloud Center</vt:lpstr>
      <vt:lpstr>PowerPointova predstavitev</vt:lpstr>
      <vt:lpstr>PowerPointova predstavitev</vt:lpstr>
      <vt:lpstr>PowerPointova predstavitev</vt:lpstr>
      <vt:lpstr>Cloud Consumption Monitoring</vt:lpstr>
      <vt:lpstr>PowerPointova predstavitev</vt:lpstr>
      <vt:lpstr>PowerPointova predstavitev</vt:lpstr>
      <vt:lpstr>PowerPointova predstavitev</vt:lpstr>
      <vt:lpstr>PowerPointova predstavitev</vt:lpstr>
      <vt:lpstr>Reconcilliation file</vt:lpstr>
      <vt:lpstr>Povzetek</vt:lpstr>
      <vt:lpstr>Vprašanja</vt:lpstr>
      <vt:lpstr>Hvala za vašo pozornost!</vt:lpstr>
    </vt:vector>
  </TitlesOfParts>
  <Company>COMPAREX AG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COMPAREX Company Presentation</dc:title>
  <dc:subject>Company Presentation</dc:subject>
  <dc:creator>Frensel, Holger</dc:creator>
  <cp:keywords/>
  <cp:lastModifiedBy>Vuzem, Ziga</cp:lastModifiedBy>
  <cp:revision>374</cp:revision>
  <cp:lastPrinted>2017-04-20T13:18:24Z</cp:lastPrinted>
  <dcterms:created xsi:type="dcterms:W3CDTF">2016-01-13T09:02:41Z</dcterms:created>
  <dcterms:modified xsi:type="dcterms:W3CDTF">2018-06-01T11:25:40Z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0x0101006B7B9C9B71305147B69E98F4B6B4FE7B</vt:lpwstr>
  </property>
</Properties>
</file>