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26"/>
  </p:notesMasterIdLst>
  <p:handoutMasterIdLst>
    <p:handoutMasterId r:id="rId27"/>
  </p:handoutMasterIdLst>
  <p:sldIdLst>
    <p:sldId id="1720" r:id="rId6"/>
    <p:sldId id="1660" r:id="rId7"/>
    <p:sldId id="1841" r:id="rId8"/>
    <p:sldId id="1842" r:id="rId9"/>
    <p:sldId id="1843" r:id="rId10"/>
    <p:sldId id="1844" r:id="rId11"/>
    <p:sldId id="1845" r:id="rId12"/>
    <p:sldId id="1846" r:id="rId13"/>
    <p:sldId id="1847" r:id="rId14"/>
    <p:sldId id="1848" r:id="rId15"/>
    <p:sldId id="1849" r:id="rId16"/>
    <p:sldId id="1850" r:id="rId17"/>
    <p:sldId id="1851" r:id="rId18"/>
    <p:sldId id="1852" r:id="rId19"/>
    <p:sldId id="1853" r:id="rId20"/>
    <p:sldId id="1854" r:id="rId21"/>
    <p:sldId id="1855" r:id="rId22"/>
    <p:sldId id="1856" r:id="rId23"/>
    <p:sldId id="1857" r:id="rId24"/>
    <p:sldId id="1840" r:id="rId25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09" autoAdjust="0"/>
  </p:normalViewPr>
  <p:slideViewPr>
    <p:cSldViewPr snapToGrid="0">
      <p:cViewPr varScale="1">
        <p:scale>
          <a:sx n="87" d="100"/>
          <a:sy n="87" d="100"/>
        </p:scale>
        <p:origin x="480" y="58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5/24/2018 1:42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5/24/2018 1:33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5/24/2018 1:33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1:33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5/24/2018 1:33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1209038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sccm/core/clients/manage/upgrade/upgrade-analytics" TargetMode="External"/><Relationship Id="rId2" Type="http://schemas.openxmlformats.org/officeDocument/2006/relationships/hyperlink" Target="https://docs.microsoft.com/en-us/sccm/core/clients/manage/sync-data-microsoft-operations-management-suite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docs.microsoft.com/en-us/sccm/apps/deploy-use/manage-apps-from-the-windows-store-for-busines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SCCM in hybrid world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615553"/>
          </a:xfrm>
        </p:spPr>
        <p:txBody>
          <a:bodyPr/>
          <a:lstStyle/>
          <a:p>
            <a:r>
              <a:rPr lang="en-US" dirty="0"/>
              <a:t>Predrag </a:t>
            </a:r>
            <a:r>
              <a:rPr lang="en-US" dirty="0" err="1"/>
              <a:t>Jelesijevi</a:t>
            </a:r>
            <a:r>
              <a:rPr lang="sr-Latn-RS" dirty="0"/>
              <a:t>ć</a:t>
            </a:r>
          </a:p>
          <a:p>
            <a:r>
              <a:rPr lang="sr-Latn-RS" dirty="0"/>
              <a:t>Microsoft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>
            <a:extLst>
              <a:ext uri="{FF2B5EF4-FFF2-40B4-BE49-F238E27FC236}">
                <a16:creationId xmlns:a16="http://schemas.microsoft.com/office/drawing/2014/main" id="{A3A2E9B6-1225-4603-BDDC-D0B3ABBDF7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sr-Latn-RS" altLang="en-US" sz="3500" b="1" dirty="0">
                <a:solidFill>
                  <a:srgbClr val="0C1937"/>
                </a:solidFill>
              </a:rPr>
              <a:t>What is SCCM?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7655CBD-A518-44FA-BEF3-B8E176392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489200"/>
            <a:ext cx="10515600" cy="264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100000"/>
              </a:lnSpc>
              <a:spcBef>
                <a:spcPts val="1000"/>
              </a:spcBef>
            </a:pPr>
            <a:r>
              <a:rPr lang="en-US" sz="2400" dirty="0"/>
              <a:t>Microsoft System Center </a:t>
            </a:r>
            <a:r>
              <a:rPr lang="en-US" sz="2400" b="1" dirty="0"/>
              <a:t>Configuration Manager</a:t>
            </a:r>
            <a:r>
              <a:rPr lang="en-US" sz="2400" dirty="0"/>
              <a:t> (</a:t>
            </a:r>
            <a:r>
              <a:rPr lang="en-US" sz="2400" b="1" dirty="0"/>
              <a:t>SCCM</a:t>
            </a:r>
            <a:r>
              <a:rPr lang="en-US" sz="2400" dirty="0"/>
              <a:t>) </a:t>
            </a:r>
            <a:r>
              <a:rPr lang="en-US" sz="2400" b="1" dirty="0"/>
              <a:t>is</a:t>
            </a:r>
            <a:r>
              <a:rPr lang="en-US" sz="2400" dirty="0"/>
              <a:t> a </a:t>
            </a:r>
            <a:r>
              <a:rPr lang="sr-Latn-RS" sz="2400" dirty="0"/>
              <a:t>Microsoft</a:t>
            </a:r>
            <a:r>
              <a:rPr lang="en-US" sz="2400" dirty="0"/>
              <a:t> product that enables administrators to manage the deployment and security of devices and applications across an enterprise.</a:t>
            </a:r>
          </a:p>
          <a:p>
            <a:pPr>
              <a:lnSpc>
                <a:spcPct val="100000"/>
              </a:lnSpc>
              <a:spcBef>
                <a:spcPts val="1000"/>
              </a:spcBef>
            </a:pPr>
            <a:endParaRPr lang="en-US" sz="2400" b="1" dirty="0"/>
          </a:p>
          <a:p>
            <a:pPr>
              <a:lnSpc>
                <a:spcPct val="100000"/>
              </a:lnSpc>
              <a:spcBef>
                <a:spcPts val="1000"/>
              </a:spcBef>
            </a:pPr>
            <a:r>
              <a:rPr lang="en-US" sz="2400" b="1" dirty="0"/>
              <a:t>SCCM is</a:t>
            </a:r>
            <a:r>
              <a:rPr lang="en-US" sz="2400" dirty="0"/>
              <a:t> part of the Microsoft System Center systems management suite.</a:t>
            </a:r>
            <a:endParaRPr lang="sr-Latn-RS" altLang="en-US" sz="2200" dirty="0">
              <a:solidFill>
                <a:srgbClr val="0C193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6B6AD504-2D9E-4882-87C5-0E910562C6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sr-Latn-RS" altLang="en-US" sz="3500" b="1" dirty="0">
                <a:solidFill>
                  <a:srgbClr val="0C1937"/>
                </a:solidFill>
              </a:rPr>
              <a:t>SCCM features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1FEB69F-630A-4DB4-8EB3-EE657A28D6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550538"/>
              </p:ext>
            </p:extLst>
          </p:nvPr>
        </p:nvGraphicFramePr>
        <p:xfrm>
          <a:off x="1786666" y="1524000"/>
          <a:ext cx="8534400" cy="41555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67200">
                  <a:extLst>
                    <a:ext uri="{9D8B030D-6E8A-4147-A177-3AD203B41FA5}">
                      <a16:colId xmlns:a16="http://schemas.microsoft.com/office/drawing/2014/main" val="287238524"/>
                    </a:ext>
                  </a:extLst>
                </a:gridCol>
                <a:gridCol w="4267200">
                  <a:extLst>
                    <a:ext uri="{9D8B030D-6E8A-4147-A177-3AD203B41FA5}">
                      <a16:colId xmlns:a16="http://schemas.microsoft.com/office/drawing/2014/main" val="3792749445"/>
                    </a:ext>
                  </a:extLst>
                </a:gridCol>
              </a:tblGrid>
              <a:tr h="2975659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sr-Latn-RS" sz="1600" dirty="0">
                        <a:effectLst/>
                      </a:endParaRP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Application delivery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effectLst/>
                        </a:rPr>
                        <a:t>PC, Mac, UNIX/Linux management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effectLst/>
                        </a:rPr>
                        <a:t>Virtual desktop management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effectLst/>
                        </a:rPr>
                        <a:t>Endpoint Protection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effectLst/>
                        </a:rPr>
                        <a:t>Compliance and settings management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Software update management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effectLst/>
                        </a:rPr>
                        <a:t>Power Management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effectLst/>
                        </a:rPr>
                        <a:t>OS deployment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effectLst/>
                        </a:rPr>
                        <a:t>Client health and monitoring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FFFF00"/>
                          </a:solidFill>
                          <a:effectLst/>
                        </a:rPr>
                        <a:t>Asset Intelligence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FFFF00"/>
                          </a:solidFill>
                          <a:effectLst/>
                        </a:rPr>
                        <a:t>Inventory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effectLst/>
                        </a:rPr>
                        <a:t>Integration with Microsoft Intune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sr-Latn-RS" sz="1600" dirty="0">
                        <a:effectLst/>
                      </a:endParaRP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Windows 10 Current Branch/Current Branch for Business support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Continuous support of new Windows 10 features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More frequent and easier Configuration Manager updates 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effectLst/>
                        </a:rPr>
                        <a:t>Management of Windows 10 via on-premises MDM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effectLst/>
                        </a:rPr>
                        <a:t>Unified end-user portal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Ability to run Configuration Manager in Azure Virtual Machines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Larger scale</a:t>
                      </a:r>
                    </a:p>
                    <a:p>
                      <a:pPr marL="285750" marR="0" indent="-2857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effectLst/>
                        </a:rPr>
                        <a:t>Windows 10 Long-Term Servicing Branch (July 2015) support</a:t>
                      </a:r>
                      <a:endParaRPr lang="sr-Latn-RS" sz="1600" dirty="0">
                        <a:effectLst/>
                      </a:endParaRPr>
                    </a:p>
                    <a:p>
                      <a:pPr marL="0" marR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sz="1600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601061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6608159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12B1C1C-1AF1-4E82-A786-1ED5D48B36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4450" y="272887"/>
            <a:ext cx="6915150" cy="3057525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DC3BBA01-E249-490D-B9CA-99E7137D97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725379"/>
            <a:ext cx="10515600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3500" b="1">
                <a:solidFill>
                  <a:srgbClr val="0C1937"/>
                </a:solidFill>
              </a:rPr>
              <a:t>Rare to see:</a:t>
            </a:r>
          </a:p>
          <a:p>
            <a:pPr>
              <a:lnSpc>
                <a:spcPct val="90000"/>
              </a:lnSpc>
            </a:pPr>
            <a:r>
              <a:rPr lang="en-US" altLang="en-US" sz="3500" b="1" dirty="0">
                <a:solidFill>
                  <a:srgbClr val="0C1937"/>
                </a:solidFill>
              </a:rPr>
              <a:t>Internet based clients</a:t>
            </a:r>
          </a:p>
          <a:p>
            <a:pPr>
              <a:lnSpc>
                <a:spcPct val="90000"/>
              </a:lnSpc>
            </a:pPr>
            <a:endParaRPr lang="en-US" altLang="en-US" sz="3500" b="1" dirty="0">
              <a:solidFill>
                <a:srgbClr val="0C1937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4FA96B-F52B-458A-9008-4C7F82A5F721}"/>
              </a:ext>
            </a:extLst>
          </p:cNvPr>
          <p:cNvSpPr txBox="1"/>
          <p:nvPr/>
        </p:nvSpPr>
        <p:spPr>
          <a:xfrm>
            <a:off x="325137" y="2780934"/>
            <a:ext cx="9144000" cy="335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Working, but limited. Not supported is:</a:t>
            </a:r>
          </a:p>
          <a:p>
            <a:endParaRPr lang="en-US" dirty="0"/>
          </a:p>
          <a:p>
            <a:pPr marL="1028700" lvl="1">
              <a:buFont typeface="Arial" panose="020B0604020202020204" pitchFamily="34" charset="0"/>
              <a:buChar char="•"/>
            </a:pPr>
            <a:r>
              <a:rPr lang="en-US" dirty="0"/>
              <a:t>Client deployment over the Internet - push installation </a:t>
            </a:r>
          </a:p>
          <a:p>
            <a:pPr marL="1028700" lvl="1">
              <a:buFont typeface="Arial" panose="020B0604020202020204" pitchFamily="34" charset="0"/>
              <a:buChar char="•"/>
            </a:pPr>
            <a:r>
              <a:rPr lang="en-US" dirty="0"/>
              <a:t>Automatic site assignment. </a:t>
            </a:r>
          </a:p>
          <a:p>
            <a:pPr marL="1028700" lvl="1">
              <a:buFont typeface="Arial" panose="020B0604020202020204" pitchFamily="34" charset="0"/>
              <a:buChar char="•"/>
            </a:pPr>
            <a:r>
              <a:rPr lang="en-US" dirty="0"/>
              <a:t>Wake-on-LAN. </a:t>
            </a:r>
          </a:p>
          <a:p>
            <a:pPr marL="1028700" lvl="1">
              <a:buFont typeface="Arial" panose="020B0604020202020204" pitchFamily="34" charset="0"/>
              <a:buChar char="•"/>
            </a:pPr>
            <a:r>
              <a:rPr lang="en-US" dirty="0"/>
              <a:t>Operating system deployment. However, you can deploy task sequences that do not deploy an operating system </a:t>
            </a:r>
          </a:p>
          <a:p>
            <a:pPr marL="1028700" lvl="1">
              <a:buFont typeface="Arial" panose="020B0604020202020204" pitchFamily="34" charset="0"/>
              <a:buChar char="•"/>
            </a:pPr>
            <a:r>
              <a:rPr lang="en-US" dirty="0"/>
              <a:t>Remote control. </a:t>
            </a:r>
          </a:p>
          <a:p>
            <a:pPr marL="1028700" lvl="1">
              <a:buFont typeface="Arial" panose="020B0604020202020204" pitchFamily="34" charset="0"/>
              <a:buChar char="•"/>
            </a:pPr>
            <a:r>
              <a:rPr lang="en-US" dirty="0"/>
              <a:t>Software deployment to users</a:t>
            </a:r>
          </a:p>
          <a:p>
            <a:pPr marL="1028700" lvl="1">
              <a:buFont typeface="Arial" panose="020B0604020202020204" pitchFamily="34" charset="0"/>
              <a:buChar char="•"/>
            </a:pPr>
            <a:r>
              <a:rPr lang="en-US" dirty="0"/>
              <a:t>Additionally, Internet-based client management does not support roaming. Roaming enables clients to always find the closest distribution points to download content.</a:t>
            </a:r>
          </a:p>
        </p:txBody>
      </p:sp>
    </p:spTree>
    <p:extLst>
      <p:ext uri="{BB962C8B-B14F-4D97-AF65-F5344CB8AC3E}">
        <p14:creationId xmlns:p14="http://schemas.microsoft.com/office/powerpoint/2010/main" val="1050534496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688CBDC9-5391-422F-9120-69F382486E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65125"/>
            <a:ext cx="6096000" cy="836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3500" b="1" dirty="0">
                <a:solidFill>
                  <a:srgbClr val="0C1937"/>
                </a:solidFill>
              </a:rPr>
              <a:t>Hybrid infrastructure</a:t>
            </a:r>
            <a:endParaRPr lang="sr-Latn-RS" altLang="en-US" sz="3500" b="1" dirty="0">
              <a:solidFill>
                <a:srgbClr val="0C1937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0C776B-699A-43E2-BDBA-7F0BD17B75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4161" y="1439252"/>
            <a:ext cx="8510953" cy="496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326372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6935E72C-D324-4F7A-A373-1CD810C3DA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65125"/>
            <a:ext cx="7162800" cy="836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3500" b="1" dirty="0">
                <a:solidFill>
                  <a:srgbClr val="0C1937"/>
                </a:solidFill>
              </a:rPr>
              <a:t>Hybrid identity</a:t>
            </a:r>
            <a:endParaRPr lang="sr-Latn-RS" altLang="en-US" sz="3500" b="1" dirty="0">
              <a:solidFill>
                <a:srgbClr val="0C1937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A5443E-CE4D-4B03-86FF-C156BB2E1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156" y="1201758"/>
            <a:ext cx="8889688" cy="5002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442443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EA47D309-7044-49DC-9BFF-93B1A8F5A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65125"/>
            <a:ext cx="8839200" cy="836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3500" b="1" dirty="0">
                <a:solidFill>
                  <a:srgbClr val="0C1937"/>
                </a:solidFill>
              </a:rPr>
              <a:t>SCCM Cloud Services </a:t>
            </a:r>
          </a:p>
          <a:p>
            <a:pPr>
              <a:lnSpc>
                <a:spcPct val="90000"/>
              </a:lnSpc>
            </a:pPr>
            <a:r>
              <a:rPr lang="en-US" altLang="en-US" b="1" dirty="0">
                <a:solidFill>
                  <a:srgbClr val="0C1937"/>
                </a:solidFill>
              </a:rPr>
              <a:t>(1706 and above)</a:t>
            </a:r>
            <a:endParaRPr lang="sr-Latn-RS" altLang="en-US" b="1" dirty="0">
              <a:solidFill>
                <a:srgbClr val="0C1937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556848-974F-40EC-AA1F-928CA609039A}"/>
              </a:ext>
            </a:extLst>
          </p:cNvPr>
          <p:cNvSpPr/>
          <p:nvPr/>
        </p:nvSpPr>
        <p:spPr>
          <a:xfrm>
            <a:off x="1600200" y="1981200"/>
            <a:ext cx="8991600" cy="2668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0000"/>
                </a:solidFill>
                <a:latin typeface="segoe-ui_bold"/>
              </a:rPr>
              <a:t>Cloud Management</a:t>
            </a:r>
            <a:r>
              <a:rPr lang="en-US" dirty="0">
                <a:solidFill>
                  <a:srgbClr val="000000"/>
                </a:solidFill>
                <a:latin typeface="segoe-ui_normal"/>
              </a:rPr>
              <a:t>: This service enables the site and clients to authenticate by using Azure AD.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  <a:latin typeface="segoe-ui_norm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0000"/>
                </a:solidFill>
                <a:latin typeface="segoe-ui_bold"/>
              </a:rPr>
              <a:t>OMS Connector</a:t>
            </a:r>
            <a:r>
              <a:rPr lang="en-US" dirty="0">
                <a:solidFill>
                  <a:srgbClr val="000000"/>
                </a:solidFill>
                <a:latin typeface="segoe-ui_normal"/>
              </a:rPr>
              <a:t>: </a:t>
            </a:r>
            <a:r>
              <a:rPr lang="en-US" b="0" i="0" u="sng" strike="noStrike" dirty="0">
                <a:solidFill>
                  <a:srgbClr val="FF0000"/>
                </a:solidFill>
                <a:effectLst/>
                <a:latin typeface="segoe-ui_normal"/>
                <a:hlinkClick r:id="rId2"/>
              </a:rPr>
              <a:t>Connect to Operations Management Suite</a:t>
            </a:r>
            <a:r>
              <a:rPr lang="en-US" dirty="0">
                <a:solidFill>
                  <a:srgbClr val="FF0000"/>
                </a:solidFill>
                <a:latin typeface="segoe-ui_normal"/>
              </a:rPr>
              <a:t> </a:t>
            </a:r>
            <a:r>
              <a:rPr lang="en-US" dirty="0">
                <a:solidFill>
                  <a:srgbClr val="000000"/>
                </a:solidFill>
                <a:latin typeface="segoe-ui_normal"/>
              </a:rPr>
              <a:t>(OMS).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  <a:latin typeface="segoe-ui_norm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0000"/>
                </a:solidFill>
                <a:latin typeface="segoe-ui_bold"/>
              </a:rPr>
              <a:t>Upgrade Readiness Connector</a:t>
            </a:r>
            <a:r>
              <a:rPr lang="en-US" dirty="0">
                <a:solidFill>
                  <a:srgbClr val="000000"/>
                </a:solidFill>
                <a:latin typeface="segoe-ui_normal"/>
              </a:rPr>
              <a:t>: Connect to Windows Analytics </a:t>
            </a:r>
            <a:r>
              <a:rPr lang="en-US" b="0" i="0" u="sng" strike="noStrike" dirty="0">
                <a:solidFill>
                  <a:srgbClr val="0050C5"/>
                </a:solidFill>
                <a:effectLst/>
                <a:latin typeface="segoe-ui_normal"/>
                <a:hlinkClick r:id="rId3"/>
              </a:rPr>
              <a:t>Upgrade Readiness</a:t>
            </a:r>
            <a:r>
              <a:rPr lang="en-US" dirty="0">
                <a:solidFill>
                  <a:srgbClr val="000000"/>
                </a:solidFill>
                <a:latin typeface="segoe-ui_normal"/>
              </a:rPr>
              <a:t>. View client upgrade compatibility data.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  <a:latin typeface="segoe-ui_norm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0000"/>
                </a:solidFill>
                <a:latin typeface="segoe-ui_bold"/>
              </a:rPr>
              <a:t>Microsoft Store for Business</a:t>
            </a:r>
            <a:r>
              <a:rPr lang="en-US" dirty="0">
                <a:solidFill>
                  <a:srgbClr val="000000"/>
                </a:solidFill>
                <a:latin typeface="segoe-ui_normal"/>
              </a:rPr>
              <a:t>: Connect to the </a:t>
            </a:r>
            <a:r>
              <a:rPr lang="en-US" b="0" i="0" u="sng" strike="noStrike" dirty="0">
                <a:solidFill>
                  <a:srgbClr val="0050C5"/>
                </a:solidFill>
                <a:effectLst/>
                <a:latin typeface="segoe-ui_normal"/>
                <a:hlinkClick r:id="rId4"/>
              </a:rPr>
              <a:t>Microsoft Store for Business</a:t>
            </a:r>
            <a:r>
              <a:rPr lang="en-US" dirty="0">
                <a:solidFill>
                  <a:srgbClr val="000000"/>
                </a:solidFill>
                <a:latin typeface="segoe-ui_normal"/>
              </a:rPr>
              <a:t>. Get store apps for your organization that you can deploy with Configuration Manager. </a:t>
            </a:r>
          </a:p>
        </p:txBody>
      </p:sp>
    </p:spTree>
    <p:extLst>
      <p:ext uri="{BB962C8B-B14F-4D97-AF65-F5344CB8AC3E}">
        <p14:creationId xmlns:p14="http://schemas.microsoft.com/office/powerpoint/2010/main" val="1249324246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CFB0F87E-724C-4DF5-8B1A-4C03A4808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65125"/>
            <a:ext cx="6096000" cy="836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3500" b="1" dirty="0">
                <a:solidFill>
                  <a:srgbClr val="0C1937"/>
                </a:solidFill>
              </a:rPr>
              <a:t>SCCM Cloud Management</a:t>
            </a:r>
            <a:endParaRPr lang="sr-Latn-RS" altLang="en-US" sz="3500" b="1" dirty="0">
              <a:solidFill>
                <a:srgbClr val="0C1937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D03289-DAD4-4E9A-A40B-2C01E3AED54D}"/>
              </a:ext>
            </a:extLst>
          </p:cNvPr>
          <p:cNvSpPr/>
          <p:nvPr/>
        </p:nvSpPr>
        <p:spPr>
          <a:xfrm>
            <a:off x="569342" y="1975336"/>
            <a:ext cx="6288658" cy="3441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segoe-ui_normal"/>
              </a:rPr>
              <a:t>Allow connection to multiple public cloud tenants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segoe-ui_normal"/>
              </a:rPr>
              <a:t>Can be deployed as WebApp or Native App – AD App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segoe-ui_normal"/>
              </a:rPr>
              <a:t>In one Azure AD we can create only one object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  <a:latin typeface="segoe-ui_norm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000000"/>
              </a:solidFill>
              <a:latin typeface="segoe-ui_norm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0000"/>
                </a:solidFill>
                <a:latin typeface="segoe-ui_normal"/>
              </a:rPr>
              <a:t>This is first step before deploy any other cloud services !!!!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>
              <a:solidFill>
                <a:srgbClr val="000000"/>
              </a:solidFill>
              <a:latin typeface="segoe-ui_norm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0000"/>
                </a:solidFill>
                <a:latin typeface="segoe-ui_normal"/>
              </a:rPr>
              <a:t>Allow you to enable and configure discovery of AAD objects 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>
              <a:solidFill>
                <a:srgbClr val="000000"/>
              </a:solidFill>
              <a:latin typeface="segoe-ui_norm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0000"/>
                </a:solidFill>
                <a:latin typeface="segoe-ui_normal"/>
              </a:rPr>
              <a:t>Install SCCM client to not AD domain joined computer without certificate</a:t>
            </a:r>
            <a:r>
              <a:rPr lang="en-US" dirty="0">
                <a:solidFill>
                  <a:srgbClr val="000000"/>
                </a:solidFill>
                <a:latin typeface="segoe-ui_normal"/>
              </a:rPr>
              <a:t> 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4CF44E1-5E01-42EE-9030-471BD58E6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287823"/>
            <a:ext cx="3229403" cy="3238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60FA90-BFFF-4963-BCAE-C3F2A77CB9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2968704"/>
            <a:ext cx="3914338" cy="3524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653116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52CC86C2-BDC1-463F-8BBF-397FFD9AAC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930" y="182542"/>
            <a:ext cx="6096000" cy="836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3500" b="1" dirty="0">
                <a:solidFill>
                  <a:srgbClr val="0C1937"/>
                </a:solidFill>
              </a:rPr>
              <a:t>How discovery works</a:t>
            </a:r>
            <a:endParaRPr lang="sr-Latn-RS" altLang="en-US" sz="3500" b="1" dirty="0">
              <a:solidFill>
                <a:srgbClr val="0C1937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911C69-DE48-4BA7-899A-146CA1BAA4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738" y="852231"/>
            <a:ext cx="6095999" cy="583191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3148621-CCC1-4FA7-A9A7-7E8B51BC4290}"/>
              </a:ext>
            </a:extLst>
          </p:cNvPr>
          <p:cNvSpPr/>
          <p:nvPr/>
        </p:nvSpPr>
        <p:spPr bwMode="auto">
          <a:xfrm>
            <a:off x="5011614" y="2936632"/>
            <a:ext cx="518746" cy="140677"/>
          </a:xfrm>
          <a:prstGeom prst="rect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2C0E46F-5C4E-4A15-81F1-98A6C004C0D3}"/>
              </a:ext>
            </a:extLst>
          </p:cNvPr>
          <p:cNvSpPr/>
          <p:nvPr/>
        </p:nvSpPr>
        <p:spPr bwMode="auto">
          <a:xfrm>
            <a:off x="4976446" y="3226777"/>
            <a:ext cx="606669" cy="202223"/>
          </a:xfrm>
          <a:prstGeom prst="rect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655066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3157E2D3-D514-490C-8F99-4D1E8AC561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930" y="182542"/>
            <a:ext cx="8221670" cy="1189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3500" b="1" dirty="0">
                <a:solidFill>
                  <a:srgbClr val="0C1937"/>
                </a:solidFill>
              </a:rPr>
              <a:t>OMS Connector</a:t>
            </a:r>
          </a:p>
          <a:p>
            <a:pPr>
              <a:lnSpc>
                <a:spcPct val="90000"/>
              </a:lnSpc>
            </a:pPr>
            <a:r>
              <a:rPr lang="en-US" altLang="en-US" b="1" dirty="0">
                <a:solidFill>
                  <a:srgbClr val="0C1937"/>
                </a:solidFill>
              </a:rPr>
              <a:t>(There is difference 1706vs1702)</a:t>
            </a:r>
            <a:endParaRPr lang="sr-Latn-RS" altLang="en-US" b="1" dirty="0">
              <a:solidFill>
                <a:srgbClr val="0C1937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2CFAF75-8818-4C79-86A8-EF191205E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7401" y="2743200"/>
            <a:ext cx="2493289" cy="30418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144B78-3071-4BCE-ACD8-5D11E984398B}"/>
              </a:ext>
            </a:extLst>
          </p:cNvPr>
          <p:cNvSpPr txBox="1"/>
          <p:nvPr/>
        </p:nvSpPr>
        <p:spPr>
          <a:xfrm>
            <a:off x="457200" y="1600200"/>
            <a:ext cx="7315200" cy="1638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import </a:t>
            </a:r>
            <a:r>
              <a:rPr lang="en-US" dirty="0" err="1"/>
              <a:t>ConfigMgr</a:t>
            </a:r>
            <a:r>
              <a:rPr lang="en-US" dirty="0"/>
              <a:t> device collections into OMS as computer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This makes data from the SCCM environment visible in the Operations Management Suite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Simplify update process for cloud located servers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63B56E-CF42-4170-8930-39743D454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616606"/>
            <a:ext cx="6265588" cy="2628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831699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CEB98FD7-7E4F-41DF-8949-4DF1C5216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930" y="182542"/>
            <a:ext cx="8221670" cy="1189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3600" dirty="0"/>
              <a:t>Cloud-based distribution point</a:t>
            </a:r>
            <a:endParaRPr lang="sr-Latn-RS" altLang="en-US" b="1" dirty="0">
              <a:solidFill>
                <a:srgbClr val="0C1937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7BA042-DF6F-4283-B72F-038583F73C80}"/>
              </a:ext>
            </a:extLst>
          </p:cNvPr>
          <p:cNvSpPr txBox="1"/>
          <p:nvPr/>
        </p:nvSpPr>
        <p:spPr>
          <a:xfrm>
            <a:off x="1134208" y="1371600"/>
            <a:ext cx="8686800" cy="4981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SCCM distribution point that is hosted in Microsoft Azure – as Service </a:t>
            </a:r>
          </a:p>
          <a:p>
            <a:endParaRPr lang="en-US" dirty="0"/>
          </a:p>
          <a:p>
            <a:r>
              <a:rPr lang="en-US" dirty="0"/>
              <a:t>As standard DP: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You manage cloud-based distribution points individually or as members of distribution point groups.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You can use a cloud-based distribution point as a fallback content location.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You receive support for both intranet and Internet-based clients.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Additionally: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Content that is sent to a cloud-based distribution point is encrypted by Configuration Manager before Configuration Manager sends it to Azure.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 Azure, you can manually scale the cloud service to meet changing demands for content requests by clients, without the requirement to install and provision additional distribution points.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cloud-based distribution point supports the download of content by clients that are configured for Windows BranchCache. </a:t>
            </a:r>
          </a:p>
        </p:txBody>
      </p:sp>
    </p:spTree>
    <p:extLst>
      <p:ext uri="{BB962C8B-B14F-4D97-AF65-F5344CB8AC3E}">
        <p14:creationId xmlns:p14="http://schemas.microsoft.com/office/powerpoint/2010/main" val="127100594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4582E37C-8692-4CA9-9C4C-0A937EB4D5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930" y="182542"/>
            <a:ext cx="8221670" cy="1189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3600" dirty="0"/>
              <a:t>Cloud-based distribution point</a:t>
            </a:r>
          </a:p>
          <a:p>
            <a:pPr>
              <a:lnSpc>
                <a:spcPct val="90000"/>
              </a:lnSpc>
            </a:pPr>
            <a:r>
              <a:rPr lang="en-US" altLang="en-US" sz="2800" b="1" dirty="0">
                <a:solidFill>
                  <a:srgbClr val="0C1937"/>
                </a:solidFill>
              </a:rPr>
              <a:t>What we need to be careful about:</a:t>
            </a:r>
            <a:endParaRPr lang="sr-Latn-RS" altLang="en-US" sz="2800" b="1" dirty="0">
              <a:solidFill>
                <a:srgbClr val="0C1937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EE8A75-CB15-4A6F-9DFC-22B45F8F441A}"/>
              </a:ext>
            </a:extLst>
          </p:cNvPr>
          <p:cNvSpPr txBox="1"/>
          <p:nvPr/>
        </p:nvSpPr>
        <p:spPr>
          <a:xfrm>
            <a:off x="1125416" y="1471246"/>
            <a:ext cx="8686800" cy="4729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You cannot use a cloud-based distribution point for PXE or multicast-enabled deployments.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Clients are not offered a cloud-based distribution point as a content location for a task sequence that is deployed by using the deployment option </a:t>
            </a:r>
            <a:r>
              <a:rPr lang="en-US" b="1" dirty="0"/>
              <a:t>Download content locally when needed by running task sequence</a:t>
            </a:r>
            <a:r>
              <a:rPr lang="en-US" dirty="0"/>
              <a:t>. However, task sequences that are deployed by using the deployment option of </a:t>
            </a:r>
            <a:r>
              <a:rPr lang="en-US" b="1" dirty="0"/>
              <a:t>Download all content locally before starting task sequence</a:t>
            </a:r>
            <a:r>
              <a:rPr lang="en-US" dirty="0"/>
              <a:t> can use a cloud-based distribution point as a valid content location.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cloud-based distribution point does not support packages that run from the distribution point. All content must be downloaded by the client and then run locally.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cloud-based distribution point does not support streaming applications by using Application Virtualization or similar programs.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cloud-based distribution point does not support </a:t>
            </a:r>
            <a:r>
              <a:rPr lang="en-US" dirty="0" err="1"/>
              <a:t>prestaged</a:t>
            </a:r>
            <a:r>
              <a:rPr lang="en-US" dirty="0"/>
              <a:t> content. The distribution manager of the primary site that manages the distribution point transfers all content to the distribution point.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 cloud-based distribution point cannot be configured as a pull-distribution point.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Software update packages supported &gt; 1702</a:t>
            </a:r>
          </a:p>
        </p:txBody>
      </p:sp>
    </p:spTree>
    <p:extLst>
      <p:ext uri="{BB962C8B-B14F-4D97-AF65-F5344CB8AC3E}">
        <p14:creationId xmlns:p14="http://schemas.microsoft.com/office/powerpoint/2010/main" val="39749276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A2739E96-F4C0-4BAE-8430-A56EA1311B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930" y="182542"/>
            <a:ext cx="8221670" cy="1189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3600" dirty="0"/>
              <a:t>Cloud-based distribution point</a:t>
            </a:r>
          </a:p>
          <a:p>
            <a:pPr>
              <a:lnSpc>
                <a:spcPct val="90000"/>
              </a:lnSpc>
            </a:pPr>
            <a:r>
              <a:rPr lang="en-US" altLang="en-US" sz="2800" b="1" dirty="0">
                <a:solidFill>
                  <a:srgbClr val="0C1937"/>
                </a:solidFill>
              </a:rPr>
              <a:t>How to deploy</a:t>
            </a:r>
            <a:endParaRPr lang="sr-Latn-RS" altLang="en-US" sz="2800" b="1" dirty="0">
              <a:solidFill>
                <a:srgbClr val="0C1937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5AA053-DB1A-4570-ABC8-B323F27F0C91}"/>
              </a:ext>
            </a:extLst>
          </p:cNvPr>
          <p:cNvSpPr txBox="1"/>
          <p:nvPr/>
        </p:nvSpPr>
        <p:spPr>
          <a:xfrm>
            <a:off x="609600" y="1767947"/>
            <a:ext cx="5105400" cy="1122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Add management certificate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Deploy service from SCCM – wait 30 min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Configure DNS resolution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Activate using Client Settings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AA3213-C875-4382-9D4B-C43EA0176B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791256"/>
            <a:ext cx="4748212" cy="528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093946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66E93574-C15A-4102-9D33-A46E44048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930" y="182542"/>
            <a:ext cx="8221670" cy="1189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3600" dirty="0"/>
              <a:t>Cloud-based distribution point</a:t>
            </a:r>
          </a:p>
          <a:p>
            <a:pPr>
              <a:lnSpc>
                <a:spcPct val="90000"/>
              </a:lnSpc>
            </a:pPr>
            <a:r>
              <a:rPr lang="en-US" altLang="en-US" sz="2800" b="1" dirty="0">
                <a:solidFill>
                  <a:srgbClr val="0C1937"/>
                </a:solidFill>
              </a:rPr>
              <a:t>Example - Behind traffic manager</a:t>
            </a:r>
            <a:endParaRPr lang="sr-Latn-RS" altLang="en-US" sz="2800" b="1" dirty="0">
              <a:solidFill>
                <a:srgbClr val="0C1937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D1865A-82FA-44E4-A55D-9D3D474AF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662" y="1836996"/>
            <a:ext cx="5400675" cy="387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52529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0381A881-37F8-482B-ADAE-C16C54F5C7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930" y="182542"/>
            <a:ext cx="8221670" cy="1189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3600" dirty="0"/>
              <a:t>Cloud Management Gateway</a:t>
            </a:r>
          </a:p>
          <a:p>
            <a:pPr>
              <a:lnSpc>
                <a:spcPct val="90000"/>
              </a:lnSpc>
            </a:pPr>
            <a:r>
              <a:rPr lang="en-US" dirty="0"/>
              <a:t>Starting from 1610 in prerelease – 1802 release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25A441-DF2C-462A-92F7-1568AF1B5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542" y="1430747"/>
            <a:ext cx="8983670" cy="457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291628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39DD324E-9434-49AC-8CA7-BE1CDF861F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930" y="182542"/>
            <a:ext cx="8221670" cy="1189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3600" dirty="0"/>
              <a:t>Cloud Management Gateway</a:t>
            </a:r>
          </a:p>
          <a:p>
            <a:pPr>
              <a:lnSpc>
                <a:spcPct val="90000"/>
              </a:lnSpc>
            </a:pPr>
            <a:r>
              <a:rPr lang="en-US" dirty="0"/>
              <a:t>How to deploy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B0CB9C-C415-4C2C-99C0-FD3940F69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72" y="1482815"/>
            <a:ext cx="4835728" cy="48702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096AC0D-DAFF-4F0A-9130-CDADACFC5A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967" y="938567"/>
            <a:ext cx="4246233" cy="325243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68E5BF2-6ECB-46B1-9AC1-53897B51E0B1}"/>
              </a:ext>
            </a:extLst>
          </p:cNvPr>
          <p:cNvSpPr/>
          <p:nvPr/>
        </p:nvSpPr>
        <p:spPr>
          <a:xfrm>
            <a:off x="5562600" y="4441255"/>
            <a:ext cx="6096000" cy="112287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0" i="0" u="none" strike="noStrike" dirty="0">
                <a:solidFill>
                  <a:srgbClr val="333333"/>
                </a:solidFill>
                <a:effectLst/>
                <a:latin typeface="Segoe UI" panose="020B0502040204020203" pitchFamily="34" charset="0"/>
              </a:rPr>
              <a:t>The client machines will receive CMG connection info which can be verified by the following registry key – </a:t>
            </a:r>
            <a:r>
              <a:rPr lang="en-US" b="1" i="0" u="none" strike="noStrike" dirty="0">
                <a:solidFill>
                  <a:srgbClr val="333333"/>
                </a:solidFill>
                <a:effectLst/>
                <a:latin typeface="Segoe UI" panose="020B0502040204020203" pitchFamily="34" charset="0"/>
              </a:rPr>
              <a:t>HKEY_LOCAL_MACHINE\SOFTWARE\Microsoft\SMS\Client\Internet Facing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515992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0BDDB400-03D2-44E6-B551-0FA5E6A22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930" y="182542"/>
            <a:ext cx="8221670" cy="703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3600" dirty="0"/>
              <a:t>SCCM &amp; Intune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F563CD-4DFC-4EDD-862A-D96005CE7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825" y="885724"/>
            <a:ext cx="7372350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39219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761A6703-89A0-405F-B07A-95E0AECFA0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930" y="182542"/>
            <a:ext cx="8221670" cy="703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  <a:tab pos="9434513" algn="l"/>
                <a:tab pos="9883775" algn="l"/>
                <a:tab pos="103330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Noto Sans CJK SC Regular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3600" dirty="0"/>
              <a:t>Windows </a:t>
            </a:r>
            <a:r>
              <a:rPr lang="en-US" sz="3600" dirty="0" err="1"/>
              <a:t>AutoPilot</a:t>
            </a:r>
            <a:r>
              <a:rPr lang="en-US" sz="3600" dirty="0"/>
              <a:t>	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CFB8D2-7581-4CD0-A226-C6DECD257F7C}"/>
              </a:ext>
            </a:extLst>
          </p:cNvPr>
          <p:cNvSpPr/>
          <p:nvPr/>
        </p:nvSpPr>
        <p:spPr>
          <a:xfrm>
            <a:off x="153942" y="885623"/>
            <a:ext cx="7391400" cy="525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0" i="0" u="none" strike="noStrike" dirty="0">
                <a:solidFill>
                  <a:srgbClr val="003978"/>
                </a:solidFill>
                <a:effectLst/>
                <a:latin typeface="&amp;quot"/>
              </a:rPr>
              <a:t>Windows Autopilot is a cloud-based service that does not require any special infrastructure. Here’s a typical OSD scenario using Windows Autopilot:</a:t>
            </a:r>
          </a:p>
          <a:p>
            <a:endParaRPr lang="en-US" b="0" i="0" u="none" strike="noStrike" dirty="0">
              <a:solidFill>
                <a:srgbClr val="003978"/>
              </a:solidFill>
              <a:effectLst/>
              <a:latin typeface="&amp;quot"/>
            </a:endParaRPr>
          </a:p>
          <a:p>
            <a:pPr>
              <a:buFont typeface="+mj-lt"/>
              <a:buAutoNum type="arabicPeriod"/>
            </a:pPr>
            <a:r>
              <a:rPr lang="en-US" b="0" i="0" u="none" strike="noStrike" dirty="0" err="1">
                <a:solidFill>
                  <a:srgbClr val="003978"/>
                </a:solidFill>
                <a:effectLst/>
                <a:latin typeface="&amp;quot"/>
              </a:rPr>
              <a:t>SysAdmin</a:t>
            </a:r>
            <a:r>
              <a:rPr lang="en-US" b="0" i="0" u="none" strike="noStrike" dirty="0">
                <a:solidFill>
                  <a:srgbClr val="003978"/>
                </a:solidFill>
                <a:effectLst/>
                <a:latin typeface="&amp;quot"/>
              </a:rPr>
              <a:t> creates device profile(s)</a:t>
            </a:r>
          </a:p>
          <a:p>
            <a:pPr>
              <a:buFont typeface="+mj-lt"/>
              <a:buAutoNum type="arabicPeriod"/>
            </a:pPr>
            <a:endParaRPr lang="en-US" b="0" i="0" u="none" strike="noStrike" dirty="0">
              <a:solidFill>
                <a:srgbClr val="003978"/>
              </a:solidFill>
              <a:effectLst/>
              <a:latin typeface="&amp;quot"/>
            </a:endParaRPr>
          </a:p>
          <a:p>
            <a:pPr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03978"/>
                </a:solidFill>
                <a:effectLst/>
                <a:latin typeface="&amp;quot"/>
              </a:rPr>
              <a:t>Sysadmin registers the device(s) with the Windows Autopilot service</a:t>
            </a:r>
          </a:p>
          <a:p>
            <a:pPr>
              <a:buFont typeface="+mj-lt"/>
              <a:buAutoNum type="arabicPeriod"/>
            </a:pPr>
            <a:endParaRPr lang="en-US" b="0" i="0" u="none" strike="noStrike" dirty="0">
              <a:solidFill>
                <a:srgbClr val="003978"/>
              </a:solidFill>
              <a:effectLst/>
              <a:latin typeface="&amp;quot"/>
            </a:endParaRPr>
          </a:p>
          <a:p>
            <a:pPr>
              <a:buFont typeface="+mj-lt"/>
              <a:buAutoNum type="arabicPeriod"/>
            </a:pPr>
            <a:r>
              <a:rPr lang="en-US" b="0" i="0" u="none" strike="noStrike" dirty="0" err="1">
                <a:solidFill>
                  <a:srgbClr val="003978"/>
                </a:solidFill>
                <a:effectLst/>
                <a:latin typeface="&amp;quot"/>
              </a:rPr>
              <a:t>SysAdmin</a:t>
            </a:r>
            <a:r>
              <a:rPr lang="en-US" b="0" i="0" u="none" strike="noStrike" dirty="0">
                <a:solidFill>
                  <a:srgbClr val="003978"/>
                </a:solidFill>
                <a:effectLst/>
                <a:latin typeface="&amp;quot"/>
              </a:rPr>
              <a:t> assigns a profile to the device(s)</a:t>
            </a:r>
          </a:p>
          <a:p>
            <a:pPr>
              <a:buFont typeface="+mj-lt"/>
              <a:buAutoNum type="arabicPeriod"/>
            </a:pPr>
            <a:endParaRPr lang="en-US" b="0" i="0" u="none" strike="noStrike" dirty="0">
              <a:solidFill>
                <a:srgbClr val="003978"/>
              </a:solidFill>
              <a:effectLst/>
              <a:latin typeface="&amp;quot"/>
            </a:endParaRPr>
          </a:p>
          <a:p>
            <a:pPr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03978"/>
                </a:solidFill>
                <a:effectLst/>
                <a:latin typeface="&amp;quot"/>
              </a:rPr>
              <a:t>Device is booted by end user</a:t>
            </a:r>
          </a:p>
          <a:p>
            <a:pPr>
              <a:buFont typeface="+mj-lt"/>
              <a:buAutoNum type="arabicPeriod"/>
            </a:pPr>
            <a:endParaRPr lang="en-US" b="0" i="0" u="none" strike="noStrike" dirty="0">
              <a:solidFill>
                <a:srgbClr val="003978"/>
              </a:solidFill>
              <a:effectLst/>
              <a:latin typeface="&amp;quot"/>
            </a:endParaRPr>
          </a:p>
          <a:p>
            <a:pPr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03978"/>
                </a:solidFill>
                <a:effectLst/>
                <a:latin typeface="&amp;quot"/>
              </a:rPr>
              <a:t>Device is connected to network (any Network – home, work, public)</a:t>
            </a:r>
          </a:p>
          <a:p>
            <a:pPr>
              <a:buFont typeface="+mj-lt"/>
              <a:buAutoNum type="arabicPeriod"/>
            </a:pPr>
            <a:endParaRPr lang="en-US" b="0" i="0" u="none" strike="noStrike" dirty="0">
              <a:solidFill>
                <a:srgbClr val="003978"/>
              </a:solidFill>
              <a:effectLst/>
              <a:latin typeface="&amp;quot"/>
            </a:endParaRPr>
          </a:p>
          <a:p>
            <a:pPr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03978"/>
                </a:solidFill>
                <a:effectLst/>
                <a:latin typeface="&amp;quot"/>
              </a:rPr>
              <a:t>User provides enterprise credentials, Language and Keyboard settings</a:t>
            </a:r>
          </a:p>
          <a:p>
            <a:pPr>
              <a:buFont typeface="+mj-lt"/>
              <a:buAutoNum type="arabicPeriod"/>
            </a:pPr>
            <a:endParaRPr lang="en-US" b="0" i="0" u="none" strike="noStrike" dirty="0">
              <a:solidFill>
                <a:srgbClr val="003978"/>
              </a:solidFill>
              <a:effectLst/>
              <a:latin typeface="&amp;quot"/>
            </a:endParaRPr>
          </a:p>
          <a:p>
            <a:pPr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03978"/>
                </a:solidFill>
                <a:effectLst/>
                <a:latin typeface="&amp;quot"/>
              </a:rPr>
              <a:t>Device self configures based on assigned profiles</a:t>
            </a:r>
          </a:p>
          <a:p>
            <a:pPr>
              <a:buFont typeface="+mj-lt"/>
              <a:buAutoNum type="arabicPeriod"/>
            </a:pPr>
            <a:endParaRPr lang="en-US" b="0" i="0" u="none" strike="noStrike" dirty="0">
              <a:solidFill>
                <a:srgbClr val="003978"/>
              </a:solidFill>
              <a:effectLst/>
              <a:latin typeface="&amp;quot"/>
            </a:endParaRPr>
          </a:p>
          <a:p>
            <a:pPr>
              <a:buFont typeface="+mj-lt"/>
              <a:buAutoNum type="arabicPeriod"/>
            </a:pPr>
            <a:r>
              <a:rPr lang="en-US" b="0" i="0" u="none" strike="noStrike" dirty="0">
                <a:solidFill>
                  <a:srgbClr val="003978"/>
                </a:solidFill>
                <a:effectLst/>
                <a:latin typeface="&amp;quot"/>
              </a:rPr>
              <a:t>If the organization uses Intune additional polices and applications may be delivered to the device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F567624-AF32-45E8-869D-5816559149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576" y="3415004"/>
            <a:ext cx="4238824" cy="2747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930E04-6D3A-44DA-BA23-0F524F106D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680" y="457200"/>
            <a:ext cx="4590378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057776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246353-62A2-4D98-8571-D02DC18FF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165" y="1527462"/>
            <a:ext cx="8983670" cy="45767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5D8F6E7-D243-4732-BECE-E18C4F95535C}"/>
              </a:ext>
            </a:extLst>
          </p:cNvPr>
          <p:cNvSpPr txBox="1"/>
          <p:nvPr/>
        </p:nvSpPr>
        <p:spPr>
          <a:xfrm>
            <a:off x="360485" y="360485"/>
            <a:ext cx="4440115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Goal is that we do not need to know where is user!</a:t>
            </a:r>
          </a:p>
        </p:txBody>
      </p:sp>
    </p:spTree>
    <p:extLst>
      <p:ext uri="{BB962C8B-B14F-4D97-AF65-F5344CB8AC3E}">
        <p14:creationId xmlns:p14="http://schemas.microsoft.com/office/powerpoint/2010/main" val="3659878453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7688B11-91F5-4ADF-807E-7FED3A171997}"/>
              </a:ext>
            </a:extLst>
          </p:cNvPr>
          <p:cNvSpPr txBox="1"/>
          <p:nvPr/>
        </p:nvSpPr>
        <p:spPr>
          <a:xfrm>
            <a:off x="720969" y="1855177"/>
            <a:ext cx="573258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49553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482</TotalTime>
  <Words>1023</Words>
  <Application>Microsoft Office PowerPoint</Application>
  <PresentationFormat>Widescreen</PresentationFormat>
  <Paragraphs>137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3" baseType="lpstr">
      <vt:lpstr>&amp;quot</vt:lpstr>
      <vt:lpstr>Arial</vt:lpstr>
      <vt:lpstr>Consolas</vt:lpstr>
      <vt:lpstr>Noto Sans CJK SC Regular</vt:lpstr>
      <vt:lpstr>Segoe UI</vt:lpstr>
      <vt:lpstr>Segoe UI Light</vt:lpstr>
      <vt:lpstr>Segoe UI Semibold</vt:lpstr>
      <vt:lpstr>Segoe UI Semilight</vt:lpstr>
      <vt:lpstr>segoe-ui_bold</vt:lpstr>
      <vt:lpstr>segoe-ui_normal</vt:lpstr>
      <vt:lpstr>Wingdings</vt:lpstr>
      <vt:lpstr>WHITE TEMPLATE</vt:lpstr>
      <vt:lpstr>SOFT BLACK TEMPLATE</vt:lpstr>
      <vt:lpstr>SCCM in hybrid world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Predrag Jelesijevic</cp:lastModifiedBy>
  <cp:revision>19</cp:revision>
  <dcterms:created xsi:type="dcterms:W3CDTF">2018-03-14T10:09:21Z</dcterms:created>
  <dcterms:modified xsi:type="dcterms:W3CDTF">2018-05-24T00:03:29Z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