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60" r:id="rId4"/>
    <p:sldMasterId id="2147483669" r:id="rId5"/>
  </p:sldMasterIdLst>
  <p:notesMasterIdLst>
    <p:notesMasterId r:id="rId22"/>
  </p:notesMasterIdLst>
  <p:handoutMasterIdLst>
    <p:handoutMasterId r:id="rId23"/>
  </p:handoutMasterIdLst>
  <p:sldIdLst>
    <p:sldId id="1841" r:id="rId6"/>
    <p:sldId id="1844" r:id="rId7"/>
    <p:sldId id="275" r:id="rId8"/>
    <p:sldId id="281" r:id="rId9"/>
    <p:sldId id="339" r:id="rId10"/>
    <p:sldId id="340" r:id="rId11"/>
    <p:sldId id="439" r:id="rId12"/>
    <p:sldId id="440" r:id="rId13"/>
    <p:sldId id="347" r:id="rId14"/>
    <p:sldId id="346" r:id="rId15"/>
    <p:sldId id="341" r:id="rId16"/>
    <p:sldId id="342" r:id="rId17"/>
    <p:sldId id="344" r:id="rId18"/>
    <p:sldId id="343" r:id="rId19"/>
    <p:sldId id="1851" r:id="rId20"/>
    <p:sldId id="1848" r:id="rId21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710" autoAdjust="0"/>
  </p:normalViewPr>
  <p:slideViewPr>
    <p:cSldViewPr>
      <p:cViewPr varScale="1">
        <p:scale>
          <a:sx n="92" d="100"/>
          <a:sy n="92" d="100"/>
        </p:scale>
        <p:origin x="740" y="5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4" d="100"/>
          <a:sy n="74" d="100"/>
        </p:scale>
        <p:origin x="2745" y="48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6827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11AF0EC5-8906-4725-851D-24EA4A568B3C}" type="datetimeFigureOut">
              <a:rPr lang="en-US" smtClean="0"/>
              <a:pPr/>
              <a:t>9/26/2023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20725"/>
            <a:ext cx="64008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63A4A94-D1CC-4DFD-B110-BEC9B31588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9313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3.png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0.png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odule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624418" y="2000240"/>
            <a:ext cx="10974916" cy="4400560"/>
          </a:xfrm>
        </p:spPr>
        <p:txBody>
          <a:bodyPr/>
          <a:lstStyle>
            <a:lvl1pPr marL="0" indent="0">
              <a:buFontTx/>
              <a:buNone/>
              <a:defRPr sz="4800" baseline="0"/>
            </a:lvl1pPr>
          </a:lstStyle>
          <a:p>
            <a:r>
              <a:rPr lang="en-US" dirty="0"/>
              <a:t>&lt;Enter module title here&gt;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&lt;Enter slide title here&gt;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600" y="71415"/>
            <a:ext cx="10972800" cy="668319"/>
          </a:xfrm>
        </p:spPr>
        <p:txBody>
          <a:bodyPr/>
          <a:lstStyle>
            <a:lvl1pPr>
              <a:defRPr sz="4000" baseline="0"/>
            </a:lvl1pPr>
          </a:lstStyle>
          <a:p>
            <a:r>
              <a:rPr lang="en-US" dirty="0"/>
              <a:t>&lt;Enter slide title here&gt;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AutoShape 4"/>
          <p:cNvSpPr>
            <a:spLocks noChangeArrowheads="1"/>
          </p:cNvSpPr>
          <p:nvPr userDrawn="1"/>
        </p:nvSpPr>
        <p:spPr bwMode="auto">
          <a:xfrm rot="5400000">
            <a:off x="797985" y="792693"/>
            <a:ext cx="184150" cy="19261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800">
              <a:solidFill>
                <a:schemeClr val="bg2"/>
              </a:solidFill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952466" y="749509"/>
            <a:ext cx="10629369" cy="285752"/>
          </a:xfrm>
        </p:spPr>
        <p:txBody>
          <a:bodyPr anchor="ctr" anchorCtr="0"/>
          <a:lstStyle>
            <a:lvl1pPr marL="0" indent="0">
              <a:buNone/>
              <a:defRPr sz="18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&lt;Enter slide subtitle here&gt;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CB9665-AF7A-4210-B047-22CE383B080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© 2013 SolidQ –  Think Big. Move Fast.</a:t>
            </a:r>
            <a:endParaRPr lang="en-US" i="1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Demonstr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602" y="188913"/>
            <a:ext cx="9105925" cy="792162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Demonstration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&lt;Enter demonstration title here&gt;</a:t>
            </a:r>
          </a:p>
        </p:txBody>
      </p:sp>
      <p:grpSp>
        <p:nvGrpSpPr>
          <p:cNvPr id="4" name="Group 3"/>
          <p:cNvGrpSpPr>
            <a:grpSpLocks/>
          </p:cNvGrpSpPr>
          <p:nvPr userDrawn="1"/>
        </p:nvGrpSpPr>
        <p:grpSpPr bwMode="auto">
          <a:xfrm>
            <a:off x="9838269" y="98426"/>
            <a:ext cx="2209801" cy="804863"/>
            <a:chOff x="2109" y="164"/>
            <a:chExt cx="2520" cy="1224"/>
          </a:xfrm>
        </p:grpSpPr>
        <p:sp>
          <p:nvSpPr>
            <p:cNvPr id="5" name="AutoShape 4"/>
            <p:cNvSpPr>
              <a:spLocks noChangeAspect="1" noChangeArrowheads="1" noTextEdit="1"/>
            </p:cNvSpPr>
            <p:nvPr/>
          </p:nvSpPr>
          <p:spPr bwMode="auto">
            <a:xfrm>
              <a:off x="2109" y="164"/>
              <a:ext cx="2520" cy="12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3409" y="260"/>
              <a:ext cx="1148" cy="1124"/>
            </a:xfrm>
            <a:custGeom>
              <a:avLst/>
              <a:gdLst>
                <a:gd name="T0" fmla="*/ 1148 w 1148"/>
                <a:gd name="T1" fmla="*/ 638 h 1124"/>
                <a:gd name="T2" fmla="*/ 942 w 1148"/>
                <a:gd name="T3" fmla="*/ 358 h 1124"/>
                <a:gd name="T4" fmla="*/ 850 w 1148"/>
                <a:gd name="T5" fmla="*/ 358 h 1124"/>
                <a:gd name="T6" fmla="*/ 844 w 1148"/>
                <a:gd name="T7" fmla="*/ 382 h 1124"/>
                <a:gd name="T8" fmla="*/ 814 w 1148"/>
                <a:gd name="T9" fmla="*/ 412 h 1124"/>
                <a:gd name="T10" fmla="*/ 766 w 1148"/>
                <a:gd name="T11" fmla="*/ 424 h 1124"/>
                <a:gd name="T12" fmla="*/ 730 w 1148"/>
                <a:gd name="T13" fmla="*/ 412 h 1124"/>
                <a:gd name="T14" fmla="*/ 698 w 1148"/>
                <a:gd name="T15" fmla="*/ 388 h 1124"/>
                <a:gd name="T16" fmla="*/ 692 w 1148"/>
                <a:gd name="T17" fmla="*/ 358 h 1124"/>
                <a:gd name="T18" fmla="*/ 614 w 1148"/>
                <a:gd name="T19" fmla="*/ 358 h 1124"/>
                <a:gd name="T20" fmla="*/ 468 w 1148"/>
                <a:gd name="T21" fmla="*/ 468 h 1124"/>
                <a:gd name="T22" fmla="*/ 444 w 1148"/>
                <a:gd name="T23" fmla="*/ 462 h 1124"/>
                <a:gd name="T24" fmla="*/ 340 w 1148"/>
                <a:gd name="T25" fmla="*/ 322 h 1124"/>
                <a:gd name="T26" fmla="*/ 280 w 1148"/>
                <a:gd name="T27" fmla="*/ 364 h 1124"/>
                <a:gd name="T28" fmla="*/ 6 w 1148"/>
                <a:gd name="T29" fmla="*/ 0 h 1124"/>
                <a:gd name="T30" fmla="*/ 0 w 1148"/>
                <a:gd name="T31" fmla="*/ 30 h 1124"/>
                <a:gd name="T32" fmla="*/ 262 w 1148"/>
                <a:gd name="T33" fmla="*/ 382 h 1124"/>
                <a:gd name="T34" fmla="*/ 214 w 1148"/>
                <a:gd name="T35" fmla="*/ 424 h 1124"/>
                <a:gd name="T36" fmla="*/ 408 w 1148"/>
                <a:gd name="T37" fmla="*/ 680 h 1124"/>
                <a:gd name="T38" fmla="*/ 444 w 1148"/>
                <a:gd name="T39" fmla="*/ 692 h 1124"/>
                <a:gd name="T40" fmla="*/ 474 w 1148"/>
                <a:gd name="T41" fmla="*/ 680 h 1124"/>
                <a:gd name="T42" fmla="*/ 572 w 1148"/>
                <a:gd name="T43" fmla="*/ 614 h 1124"/>
                <a:gd name="T44" fmla="*/ 572 w 1148"/>
                <a:gd name="T45" fmla="*/ 1124 h 1124"/>
                <a:gd name="T46" fmla="*/ 996 w 1148"/>
                <a:gd name="T47" fmla="*/ 1124 h 1124"/>
                <a:gd name="T48" fmla="*/ 996 w 1148"/>
                <a:gd name="T49" fmla="*/ 838 h 1124"/>
                <a:gd name="T50" fmla="*/ 984 w 1148"/>
                <a:gd name="T51" fmla="*/ 808 h 1124"/>
                <a:gd name="T52" fmla="*/ 1148 w 1148"/>
                <a:gd name="T53" fmla="*/ 692 h 1124"/>
                <a:gd name="T54" fmla="*/ 1148 w 1148"/>
                <a:gd name="T55" fmla="*/ 638 h 1124"/>
                <a:gd name="T56" fmla="*/ 832 w 1148"/>
                <a:gd name="T57" fmla="*/ 946 h 1124"/>
                <a:gd name="T58" fmla="*/ 644 w 1148"/>
                <a:gd name="T59" fmla="*/ 680 h 1124"/>
                <a:gd name="T60" fmla="*/ 826 w 1148"/>
                <a:gd name="T61" fmla="*/ 558 h 1124"/>
                <a:gd name="T62" fmla="*/ 906 w 1148"/>
                <a:gd name="T63" fmla="*/ 674 h 1124"/>
                <a:gd name="T64" fmla="*/ 844 w 1148"/>
                <a:gd name="T65" fmla="*/ 722 h 1124"/>
                <a:gd name="T66" fmla="*/ 942 w 1148"/>
                <a:gd name="T67" fmla="*/ 862 h 1124"/>
                <a:gd name="T68" fmla="*/ 832 w 1148"/>
                <a:gd name="T69" fmla="*/ 946 h 112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48"/>
                <a:gd name="T106" fmla="*/ 0 h 1124"/>
                <a:gd name="T107" fmla="*/ 1148 w 1148"/>
                <a:gd name="T108" fmla="*/ 1124 h 112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48" h="1124">
                  <a:moveTo>
                    <a:pt x="1148" y="638"/>
                  </a:moveTo>
                  <a:lnTo>
                    <a:pt x="942" y="358"/>
                  </a:lnTo>
                  <a:lnTo>
                    <a:pt x="850" y="358"/>
                  </a:lnTo>
                  <a:lnTo>
                    <a:pt x="844" y="382"/>
                  </a:lnTo>
                  <a:lnTo>
                    <a:pt x="814" y="412"/>
                  </a:lnTo>
                  <a:lnTo>
                    <a:pt x="766" y="424"/>
                  </a:lnTo>
                  <a:lnTo>
                    <a:pt x="730" y="412"/>
                  </a:lnTo>
                  <a:lnTo>
                    <a:pt x="698" y="388"/>
                  </a:lnTo>
                  <a:lnTo>
                    <a:pt x="692" y="358"/>
                  </a:lnTo>
                  <a:lnTo>
                    <a:pt x="614" y="358"/>
                  </a:lnTo>
                  <a:lnTo>
                    <a:pt x="468" y="468"/>
                  </a:lnTo>
                  <a:lnTo>
                    <a:pt x="444" y="462"/>
                  </a:lnTo>
                  <a:lnTo>
                    <a:pt x="340" y="322"/>
                  </a:lnTo>
                  <a:lnTo>
                    <a:pt x="280" y="364"/>
                  </a:lnTo>
                  <a:lnTo>
                    <a:pt x="6" y="0"/>
                  </a:lnTo>
                  <a:lnTo>
                    <a:pt x="0" y="30"/>
                  </a:lnTo>
                  <a:lnTo>
                    <a:pt x="262" y="382"/>
                  </a:lnTo>
                  <a:lnTo>
                    <a:pt x="214" y="424"/>
                  </a:lnTo>
                  <a:lnTo>
                    <a:pt x="408" y="680"/>
                  </a:lnTo>
                  <a:lnTo>
                    <a:pt x="444" y="692"/>
                  </a:lnTo>
                  <a:lnTo>
                    <a:pt x="474" y="680"/>
                  </a:lnTo>
                  <a:lnTo>
                    <a:pt x="572" y="614"/>
                  </a:lnTo>
                  <a:lnTo>
                    <a:pt x="572" y="1124"/>
                  </a:lnTo>
                  <a:lnTo>
                    <a:pt x="996" y="1124"/>
                  </a:lnTo>
                  <a:lnTo>
                    <a:pt x="996" y="838"/>
                  </a:lnTo>
                  <a:lnTo>
                    <a:pt x="984" y="808"/>
                  </a:lnTo>
                  <a:lnTo>
                    <a:pt x="1148" y="692"/>
                  </a:lnTo>
                  <a:lnTo>
                    <a:pt x="1148" y="638"/>
                  </a:lnTo>
                  <a:close/>
                  <a:moveTo>
                    <a:pt x="832" y="946"/>
                  </a:moveTo>
                  <a:lnTo>
                    <a:pt x="644" y="680"/>
                  </a:lnTo>
                  <a:lnTo>
                    <a:pt x="826" y="558"/>
                  </a:lnTo>
                  <a:lnTo>
                    <a:pt x="906" y="674"/>
                  </a:lnTo>
                  <a:lnTo>
                    <a:pt x="844" y="722"/>
                  </a:lnTo>
                  <a:lnTo>
                    <a:pt x="942" y="862"/>
                  </a:lnTo>
                  <a:lnTo>
                    <a:pt x="832" y="94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AU" sz="4400">
                <a:solidFill>
                  <a:schemeClr val="bg1"/>
                </a:solidFill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041" y="320"/>
              <a:ext cx="280" cy="280"/>
            </a:xfrm>
            <a:custGeom>
              <a:avLst/>
              <a:gdLst>
                <a:gd name="T0" fmla="*/ 140 w 280"/>
                <a:gd name="T1" fmla="*/ 280 h 280"/>
                <a:gd name="T2" fmla="*/ 168 w 280"/>
                <a:gd name="T3" fmla="*/ 276 h 280"/>
                <a:gd name="T4" fmla="*/ 194 w 280"/>
                <a:gd name="T5" fmla="*/ 268 h 280"/>
                <a:gd name="T6" fmla="*/ 218 w 280"/>
                <a:gd name="T7" fmla="*/ 256 h 280"/>
                <a:gd name="T8" fmla="*/ 238 w 280"/>
                <a:gd name="T9" fmla="*/ 238 h 280"/>
                <a:gd name="T10" fmla="*/ 256 w 280"/>
                <a:gd name="T11" fmla="*/ 218 h 280"/>
                <a:gd name="T12" fmla="*/ 268 w 280"/>
                <a:gd name="T13" fmla="*/ 194 h 280"/>
                <a:gd name="T14" fmla="*/ 276 w 280"/>
                <a:gd name="T15" fmla="*/ 168 h 280"/>
                <a:gd name="T16" fmla="*/ 280 w 280"/>
                <a:gd name="T17" fmla="*/ 140 h 280"/>
                <a:gd name="T18" fmla="*/ 278 w 280"/>
                <a:gd name="T19" fmla="*/ 126 h 280"/>
                <a:gd name="T20" fmla="*/ 272 w 280"/>
                <a:gd name="T21" fmla="*/ 98 h 280"/>
                <a:gd name="T22" fmla="*/ 262 w 280"/>
                <a:gd name="T23" fmla="*/ 74 h 280"/>
                <a:gd name="T24" fmla="*/ 248 w 280"/>
                <a:gd name="T25" fmla="*/ 52 h 280"/>
                <a:gd name="T26" fmla="*/ 228 w 280"/>
                <a:gd name="T27" fmla="*/ 32 h 280"/>
                <a:gd name="T28" fmla="*/ 206 w 280"/>
                <a:gd name="T29" fmla="*/ 18 h 280"/>
                <a:gd name="T30" fmla="*/ 182 w 280"/>
                <a:gd name="T31" fmla="*/ 8 h 280"/>
                <a:gd name="T32" fmla="*/ 154 w 280"/>
                <a:gd name="T33" fmla="*/ 2 h 280"/>
                <a:gd name="T34" fmla="*/ 140 w 280"/>
                <a:gd name="T35" fmla="*/ 0 h 280"/>
                <a:gd name="T36" fmla="*/ 112 w 280"/>
                <a:gd name="T37" fmla="*/ 4 h 280"/>
                <a:gd name="T38" fmla="*/ 86 w 280"/>
                <a:gd name="T39" fmla="*/ 12 h 280"/>
                <a:gd name="T40" fmla="*/ 62 w 280"/>
                <a:gd name="T41" fmla="*/ 24 h 280"/>
                <a:gd name="T42" fmla="*/ 42 w 280"/>
                <a:gd name="T43" fmla="*/ 42 h 280"/>
                <a:gd name="T44" fmla="*/ 24 w 280"/>
                <a:gd name="T45" fmla="*/ 62 h 280"/>
                <a:gd name="T46" fmla="*/ 12 w 280"/>
                <a:gd name="T47" fmla="*/ 86 h 280"/>
                <a:gd name="T48" fmla="*/ 2 w 280"/>
                <a:gd name="T49" fmla="*/ 112 h 280"/>
                <a:gd name="T50" fmla="*/ 0 w 280"/>
                <a:gd name="T51" fmla="*/ 140 h 280"/>
                <a:gd name="T52" fmla="*/ 0 w 280"/>
                <a:gd name="T53" fmla="*/ 154 h 280"/>
                <a:gd name="T54" fmla="*/ 6 w 280"/>
                <a:gd name="T55" fmla="*/ 182 h 280"/>
                <a:gd name="T56" fmla="*/ 16 w 280"/>
                <a:gd name="T57" fmla="*/ 206 h 280"/>
                <a:gd name="T58" fmla="*/ 32 w 280"/>
                <a:gd name="T59" fmla="*/ 230 h 280"/>
                <a:gd name="T60" fmla="*/ 50 w 280"/>
                <a:gd name="T61" fmla="*/ 248 h 280"/>
                <a:gd name="T62" fmla="*/ 74 w 280"/>
                <a:gd name="T63" fmla="*/ 262 h 280"/>
                <a:gd name="T64" fmla="*/ 98 w 280"/>
                <a:gd name="T65" fmla="*/ 274 h 280"/>
                <a:gd name="T66" fmla="*/ 126 w 280"/>
                <a:gd name="T67" fmla="*/ 280 h 280"/>
                <a:gd name="T68" fmla="*/ 140 w 280"/>
                <a:gd name="T69" fmla="*/ 280 h 28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80"/>
                <a:gd name="T106" fmla="*/ 0 h 280"/>
                <a:gd name="T107" fmla="*/ 280 w 280"/>
                <a:gd name="T108" fmla="*/ 280 h 28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80" h="280">
                  <a:moveTo>
                    <a:pt x="140" y="280"/>
                  </a:moveTo>
                  <a:lnTo>
                    <a:pt x="140" y="280"/>
                  </a:lnTo>
                  <a:lnTo>
                    <a:pt x="154" y="280"/>
                  </a:lnTo>
                  <a:lnTo>
                    <a:pt x="168" y="276"/>
                  </a:lnTo>
                  <a:lnTo>
                    <a:pt x="182" y="274"/>
                  </a:lnTo>
                  <a:lnTo>
                    <a:pt x="194" y="268"/>
                  </a:lnTo>
                  <a:lnTo>
                    <a:pt x="206" y="262"/>
                  </a:lnTo>
                  <a:lnTo>
                    <a:pt x="218" y="256"/>
                  </a:lnTo>
                  <a:lnTo>
                    <a:pt x="228" y="248"/>
                  </a:lnTo>
                  <a:lnTo>
                    <a:pt x="238" y="238"/>
                  </a:lnTo>
                  <a:lnTo>
                    <a:pt x="248" y="230"/>
                  </a:lnTo>
                  <a:lnTo>
                    <a:pt x="256" y="218"/>
                  </a:lnTo>
                  <a:lnTo>
                    <a:pt x="262" y="206"/>
                  </a:lnTo>
                  <a:lnTo>
                    <a:pt x="268" y="194"/>
                  </a:lnTo>
                  <a:lnTo>
                    <a:pt x="272" y="182"/>
                  </a:lnTo>
                  <a:lnTo>
                    <a:pt x="276" y="168"/>
                  </a:lnTo>
                  <a:lnTo>
                    <a:pt x="278" y="154"/>
                  </a:lnTo>
                  <a:lnTo>
                    <a:pt x="280" y="140"/>
                  </a:lnTo>
                  <a:lnTo>
                    <a:pt x="278" y="126"/>
                  </a:lnTo>
                  <a:lnTo>
                    <a:pt x="276" y="112"/>
                  </a:lnTo>
                  <a:lnTo>
                    <a:pt x="272" y="98"/>
                  </a:lnTo>
                  <a:lnTo>
                    <a:pt x="268" y="86"/>
                  </a:lnTo>
                  <a:lnTo>
                    <a:pt x="262" y="74"/>
                  </a:lnTo>
                  <a:lnTo>
                    <a:pt x="256" y="62"/>
                  </a:lnTo>
                  <a:lnTo>
                    <a:pt x="248" y="52"/>
                  </a:lnTo>
                  <a:lnTo>
                    <a:pt x="238" y="42"/>
                  </a:lnTo>
                  <a:lnTo>
                    <a:pt x="228" y="32"/>
                  </a:lnTo>
                  <a:lnTo>
                    <a:pt x="218" y="24"/>
                  </a:lnTo>
                  <a:lnTo>
                    <a:pt x="206" y="18"/>
                  </a:lnTo>
                  <a:lnTo>
                    <a:pt x="194" y="12"/>
                  </a:lnTo>
                  <a:lnTo>
                    <a:pt x="182" y="8"/>
                  </a:lnTo>
                  <a:lnTo>
                    <a:pt x="168" y="4"/>
                  </a:lnTo>
                  <a:lnTo>
                    <a:pt x="154" y="2"/>
                  </a:lnTo>
                  <a:lnTo>
                    <a:pt x="140" y="0"/>
                  </a:lnTo>
                  <a:lnTo>
                    <a:pt x="126" y="2"/>
                  </a:lnTo>
                  <a:lnTo>
                    <a:pt x="112" y="4"/>
                  </a:lnTo>
                  <a:lnTo>
                    <a:pt x="98" y="8"/>
                  </a:lnTo>
                  <a:lnTo>
                    <a:pt x="86" y="12"/>
                  </a:lnTo>
                  <a:lnTo>
                    <a:pt x="74" y="18"/>
                  </a:lnTo>
                  <a:lnTo>
                    <a:pt x="62" y="24"/>
                  </a:lnTo>
                  <a:lnTo>
                    <a:pt x="50" y="32"/>
                  </a:lnTo>
                  <a:lnTo>
                    <a:pt x="42" y="42"/>
                  </a:lnTo>
                  <a:lnTo>
                    <a:pt x="32" y="52"/>
                  </a:lnTo>
                  <a:lnTo>
                    <a:pt x="24" y="62"/>
                  </a:lnTo>
                  <a:lnTo>
                    <a:pt x="16" y="74"/>
                  </a:lnTo>
                  <a:lnTo>
                    <a:pt x="12" y="86"/>
                  </a:lnTo>
                  <a:lnTo>
                    <a:pt x="6" y="98"/>
                  </a:lnTo>
                  <a:lnTo>
                    <a:pt x="2" y="112"/>
                  </a:lnTo>
                  <a:lnTo>
                    <a:pt x="0" y="126"/>
                  </a:lnTo>
                  <a:lnTo>
                    <a:pt x="0" y="140"/>
                  </a:lnTo>
                  <a:lnTo>
                    <a:pt x="0" y="154"/>
                  </a:lnTo>
                  <a:lnTo>
                    <a:pt x="2" y="168"/>
                  </a:lnTo>
                  <a:lnTo>
                    <a:pt x="6" y="182"/>
                  </a:lnTo>
                  <a:lnTo>
                    <a:pt x="12" y="194"/>
                  </a:lnTo>
                  <a:lnTo>
                    <a:pt x="16" y="206"/>
                  </a:lnTo>
                  <a:lnTo>
                    <a:pt x="24" y="218"/>
                  </a:lnTo>
                  <a:lnTo>
                    <a:pt x="32" y="230"/>
                  </a:lnTo>
                  <a:lnTo>
                    <a:pt x="42" y="238"/>
                  </a:lnTo>
                  <a:lnTo>
                    <a:pt x="50" y="248"/>
                  </a:lnTo>
                  <a:lnTo>
                    <a:pt x="62" y="256"/>
                  </a:lnTo>
                  <a:lnTo>
                    <a:pt x="74" y="262"/>
                  </a:lnTo>
                  <a:lnTo>
                    <a:pt x="86" y="268"/>
                  </a:lnTo>
                  <a:lnTo>
                    <a:pt x="98" y="274"/>
                  </a:lnTo>
                  <a:lnTo>
                    <a:pt x="112" y="276"/>
                  </a:lnTo>
                  <a:lnTo>
                    <a:pt x="126" y="280"/>
                  </a:lnTo>
                  <a:lnTo>
                    <a:pt x="140" y="28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AU" sz="4400">
                <a:solidFill>
                  <a:schemeClr val="bg1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463" y="854"/>
              <a:ext cx="244" cy="244"/>
            </a:xfrm>
            <a:custGeom>
              <a:avLst/>
              <a:gdLst>
                <a:gd name="T0" fmla="*/ 122 w 244"/>
                <a:gd name="T1" fmla="*/ 244 h 244"/>
                <a:gd name="T2" fmla="*/ 122 w 244"/>
                <a:gd name="T3" fmla="*/ 244 h 244"/>
                <a:gd name="T4" fmla="*/ 134 w 244"/>
                <a:gd name="T5" fmla="*/ 242 h 244"/>
                <a:gd name="T6" fmla="*/ 146 w 244"/>
                <a:gd name="T7" fmla="*/ 240 h 244"/>
                <a:gd name="T8" fmla="*/ 158 w 244"/>
                <a:gd name="T9" fmla="*/ 238 h 244"/>
                <a:gd name="T10" fmla="*/ 170 w 244"/>
                <a:gd name="T11" fmla="*/ 234 h 244"/>
                <a:gd name="T12" fmla="*/ 190 w 244"/>
                <a:gd name="T13" fmla="*/ 222 h 244"/>
                <a:gd name="T14" fmla="*/ 208 w 244"/>
                <a:gd name="T15" fmla="*/ 208 h 244"/>
                <a:gd name="T16" fmla="*/ 224 w 244"/>
                <a:gd name="T17" fmla="*/ 190 h 244"/>
                <a:gd name="T18" fmla="*/ 234 w 244"/>
                <a:gd name="T19" fmla="*/ 168 h 244"/>
                <a:gd name="T20" fmla="*/ 238 w 244"/>
                <a:gd name="T21" fmla="*/ 158 h 244"/>
                <a:gd name="T22" fmla="*/ 242 w 244"/>
                <a:gd name="T23" fmla="*/ 146 h 244"/>
                <a:gd name="T24" fmla="*/ 244 w 244"/>
                <a:gd name="T25" fmla="*/ 134 h 244"/>
                <a:gd name="T26" fmla="*/ 244 w 244"/>
                <a:gd name="T27" fmla="*/ 122 h 244"/>
                <a:gd name="T28" fmla="*/ 244 w 244"/>
                <a:gd name="T29" fmla="*/ 122 h 244"/>
                <a:gd name="T30" fmla="*/ 244 w 244"/>
                <a:gd name="T31" fmla="*/ 108 h 244"/>
                <a:gd name="T32" fmla="*/ 242 w 244"/>
                <a:gd name="T33" fmla="*/ 96 h 244"/>
                <a:gd name="T34" fmla="*/ 238 w 244"/>
                <a:gd name="T35" fmla="*/ 84 h 244"/>
                <a:gd name="T36" fmla="*/ 234 w 244"/>
                <a:gd name="T37" fmla="*/ 74 h 244"/>
                <a:gd name="T38" fmla="*/ 224 w 244"/>
                <a:gd name="T39" fmla="*/ 54 h 244"/>
                <a:gd name="T40" fmla="*/ 208 w 244"/>
                <a:gd name="T41" fmla="*/ 34 h 244"/>
                <a:gd name="T42" fmla="*/ 190 w 244"/>
                <a:gd name="T43" fmla="*/ 20 h 244"/>
                <a:gd name="T44" fmla="*/ 170 w 244"/>
                <a:gd name="T45" fmla="*/ 8 h 244"/>
                <a:gd name="T46" fmla="*/ 158 w 244"/>
                <a:gd name="T47" fmla="*/ 4 h 244"/>
                <a:gd name="T48" fmla="*/ 146 w 244"/>
                <a:gd name="T49" fmla="*/ 2 h 244"/>
                <a:gd name="T50" fmla="*/ 134 w 244"/>
                <a:gd name="T51" fmla="*/ 0 h 244"/>
                <a:gd name="T52" fmla="*/ 122 w 244"/>
                <a:gd name="T53" fmla="*/ 0 h 244"/>
                <a:gd name="T54" fmla="*/ 122 w 244"/>
                <a:gd name="T55" fmla="*/ 0 h 244"/>
                <a:gd name="T56" fmla="*/ 110 w 244"/>
                <a:gd name="T57" fmla="*/ 0 h 244"/>
                <a:gd name="T58" fmla="*/ 98 w 244"/>
                <a:gd name="T59" fmla="*/ 2 h 244"/>
                <a:gd name="T60" fmla="*/ 86 w 244"/>
                <a:gd name="T61" fmla="*/ 4 h 244"/>
                <a:gd name="T62" fmla="*/ 74 w 244"/>
                <a:gd name="T63" fmla="*/ 8 h 244"/>
                <a:gd name="T64" fmla="*/ 54 w 244"/>
                <a:gd name="T65" fmla="*/ 20 h 244"/>
                <a:gd name="T66" fmla="*/ 36 w 244"/>
                <a:gd name="T67" fmla="*/ 34 h 244"/>
                <a:gd name="T68" fmla="*/ 20 w 244"/>
                <a:gd name="T69" fmla="*/ 54 h 244"/>
                <a:gd name="T70" fmla="*/ 10 w 244"/>
                <a:gd name="T71" fmla="*/ 74 h 244"/>
                <a:gd name="T72" fmla="*/ 6 w 244"/>
                <a:gd name="T73" fmla="*/ 84 h 244"/>
                <a:gd name="T74" fmla="*/ 2 w 244"/>
                <a:gd name="T75" fmla="*/ 96 h 244"/>
                <a:gd name="T76" fmla="*/ 0 w 244"/>
                <a:gd name="T77" fmla="*/ 108 h 244"/>
                <a:gd name="T78" fmla="*/ 0 w 244"/>
                <a:gd name="T79" fmla="*/ 122 h 244"/>
                <a:gd name="T80" fmla="*/ 0 w 244"/>
                <a:gd name="T81" fmla="*/ 122 h 244"/>
                <a:gd name="T82" fmla="*/ 0 w 244"/>
                <a:gd name="T83" fmla="*/ 134 h 244"/>
                <a:gd name="T84" fmla="*/ 2 w 244"/>
                <a:gd name="T85" fmla="*/ 146 h 244"/>
                <a:gd name="T86" fmla="*/ 6 w 244"/>
                <a:gd name="T87" fmla="*/ 158 h 244"/>
                <a:gd name="T88" fmla="*/ 10 w 244"/>
                <a:gd name="T89" fmla="*/ 168 h 244"/>
                <a:gd name="T90" fmla="*/ 20 w 244"/>
                <a:gd name="T91" fmla="*/ 190 h 244"/>
                <a:gd name="T92" fmla="*/ 36 w 244"/>
                <a:gd name="T93" fmla="*/ 208 h 244"/>
                <a:gd name="T94" fmla="*/ 54 w 244"/>
                <a:gd name="T95" fmla="*/ 222 h 244"/>
                <a:gd name="T96" fmla="*/ 74 w 244"/>
                <a:gd name="T97" fmla="*/ 234 h 244"/>
                <a:gd name="T98" fmla="*/ 86 w 244"/>
                <a:gd name="T99" fmla="*/ 238 h 244"/>
                <a:gd name="T100" fmla="*/ 98 w 244"/>
                <a:gd name="T101" fmla="*/ 240 h 244"/>
                <a:gd name="T102" fmla="*/ 110 w 244"/>
                <a:gd name="T103" fmla="*/ 242 h 244"/>
                <a:gd name="T104" fmla="*/ 122 w 244"/>
                <a:gd name="T105" fmla="*/ 244 h 244"/>
                <a:gd name="T106" fmla="*/ 122 w 244"/>
                <a:gd name="T107" fmla="*/ 244 h 24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44"/>
                <a:gd name="T163" fmla="*/ 0 h 244"/>
                <a:gd name="T164" fmla="*/ 244 w 244"/>
                <a:gd name="T165" fmla="*/ 244 h 24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44" h="244">
                  <a:moveTo>
                    <a:pt x="122" y="244"/>
                  </a:moveTo>
                  <a:lnTo>
                    <a:pt x="122" y="244"/>
                  </a:lnTo>
                  <a:lnTo>
                    <a:pt x="134" y="242"/>
                  </a:lnTo>
                  <a:lnTo>
                    <a:pt x="146" y="240"/>
                  </a:lnTo>
                  <a:lnTo>
                    <a:pt x="158" y="238"/>
                  </a:lnTo>
                  <a:lnTo>
                    <a:pt x="170" y="234"/>
                  </a:lnTo>
                  <a:lnTo>
                    <a:pt x="190" y="222"/>
                  </a:lnTo>
                  <a:lnTo>
                    <a:pt x="208" y="208"/>
                  </a:lnTo>
                  <a:lnTo>
                    <a:pt x="224" y="190"/>
                  </a:lnTo>
                  <a:lnTo>
                    <a:pt x="234" y="168"/>
                  </a:lnTo>
                  <a:lnTo>
                    <a:pt x="238" y="158"/>
                  </a:lnTo>
                  <a:lnTo>
                    <a:pt x="242" y="146"/>
                  </a:lnTo>
                  <a:lnTo>
                    <a:pt x="244" y="134"/>
                  </a:lnTo>
                  <a:lnTo>
                    <a:pt x="244" y="122"/>
                  </a:lnTo>
                  <a:lnTo>
                    <a:pt x="244" y="108"/>
                  </a:lnTo>
                  <a:lnTo>
                    <a:pt x="242" y="96"/>
                  </a:lnTo>
                  <a:lnTo>
                    <a:pt x="238" y="84"/>
                  </a:lnTo>
                  <a:lnTo>
                    <a:pt x="234" y="74"/>
                  </a:lnTo>
                  <a:lnTo>
                    <a:pt x="224" y="54"/>
                  </a:lnTo>
                  <a:lnTo>
                    <a:pt x="208" y="34"/>
                  </a:lnTo>
                  <a:lnTo>
                    <a:pt x="190" y="20"/>
                  </a:lnTo>
                  <a:lnTo>
                    <a:pt x="170" y="8"/>
                  </a:lnTo>
                  <a:lnTo>
                    <a:pt x="158" y="4"/>
                  </a:lnTo>
                  <a:lnTo>
                    <a:pt x="146" y="2"/>
                  </a:lnTo>
                  <a:lnTo>
                    <a:pt x="134" y="0"/>
                  </a:lnTo>
                  <a:lnTo>
                    <a:pt x="122" y="0"/>
                  </a:lnTo>
                  <a:lnTo>
                    <a:pt x="110" y="0"/>
                  </a:lnTo>
                  <a:lnTo>
                    <a:pt x="98" y="2"/>
                  </a:lnTo>
                  <a:lnTo>
                    <a:pt x="86" y="4"/>
                  </a:lnTo>
                  <a:lnTo>
                    <a:pt x="74" y="8"/>
                  </a:lnTo>
                  <a:lnTo>
                    <a:pt x="54" y="20"/>
                  </a:lnTo>
                  <a:lnTo>
                    <a:pt x="36" y="34"/>
                  </a:lnTo>
                  <a:lnTo>
                    <a:pt x="20" y="54"/>
                  </a:lnTo>
                  <a:lnTo>
                    <a:pt x="10" y="74"/>
                  </a:lnTo>
                  <a:lnTo>
                    <a:pt x="6" y="84"/>
                  </a:lnTo>
                  <a:lnTo>
                    <a:pt x="2" y="96"/>
                  </a:lnTo>
                  <a:lnTo>
                    <a:pt x="0" y="108"/>
                  </a:lnTo>
                  <a:lnTo>
                    <a:pt x="0" y="122"/>
                  </a:lnTo>
                  <a:lnTo>
                    <a:pt x="0" y="134"/>
                  </a:lnTo>
                  <a:lnTo>
                    <a:pt x="2" y="146"/>
                  </a:lnTo>
                  <a:lnTo>
                    <a:pt x="6" y="158"/>
                  </a:lnTo>
                  <a:lnTo>
                    <a:pt x="10" y="168"/>
                  </a:lnTo>
                  <a:lnTo>
                    <a:pt x="20" y="190"/>
                  </a:lnTo>
                  <a:lnTo>
                    <a:pt x="36" y="208"/>
                  </a:lnTo>
                  <a:lnTo>
                    <a:pt x="54" y="222"/>
                  </a:lnTo>
                  <a:lnTo>
                    <a:pt x="74" y="234"/>
                  </a:lnTo>
                  <a:lnTo>
                    <a:pt x="86" y="238"/>
                  </a:lnTo>
                  <a:lnTo>
                    <a:pt x="98" y="240"/>
                  </a:lnTo>
                  <a:lnTo>
                    <a:pt x="110" y="242"/>
                  </a:lnTo>
                  <a:lnTo>
                    <a:pt x="122" y="24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AU" sz="4400">
                <a:solidFill>
                  <a:schemeClr val="bg1"/>
                </a:solidFill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333" y="1136"/>
              <a:ext cx="504" cy="252"/>
            </a:xfrm>
            <a:custGeom>
              <a:avLst/>
              <a:gdLst>
                <a:gd name="T0" fmla="*/ 378 w 504"/>
                <a:gd name="T1" fmla="*/ 0 h 252"/>
                <a:gd name="T2" fmla="*/ 126 w 504"/>
                <a:gd name="T3" fmla="*/ 0 h 252"/>
                <a:gd name="T4" fmla="*/ 126 w 504"/>
                <a:gd name="T5" fmla="*/ 0 h 252"/>
                <a:gd name="T6" fmla="*/ 114 w 504"/>
                <a:gd name="T7" fmla="*/ 0 h 252"/>
                <a:gd name="T8" fmla="*/ 100 w 504"/>
                <a:gd name="T9" fmla="*/ 2 h 252"/>
                <a:gd name="T10" fmla="*/ 88 w 504"/>
                <a:gd name="T11" fmla="*/ 6 h 252"/>
                <a:gd name="T12" fmla="*/ 76 w 504"/>
                <a:gd name="T13" fmla="*/ 10 h 252"/>
                <a:gd name="T14" fmla="*/ 56 w 504"/>
                <a:gd name="T15" fmla="*/ 22 h 252"/>
                <a:gd name="T16" fmla="*/ 36 w 504"/>
                <a:gd name="T17" fmla="*/ 36 h 252"/>
                <a:gd name="T18" fmla="*/ 22 w 504"/>
                <a:gd name="T19" fmla="*/ 56 h 252"/>
                <a:gd name="T20" fmla="*/ 10 w 504"/>
                <a:gd name="T21" fmla="*/ 76 h 252"/>
                <a:gd name="T22" fmla="*/ 6 w 504"/>
                <a:gd name="T23" fmla="*/ 88 h 252"/>
                <a:gd name="T24" fmla="*/ 2 w 504"/>
                <a:gd name="T25" fmla="*/ 100 h 252"/>
                <a:gd name="T26" fmla="*/ 0 w 504"/>
                <a:gd name="T27" fmla="*/ 114 h 252"/>
                <a:gd name="T28" fmla="*/ 0 w 504"/>
                <a:gd name="T29" fmla="*/ 126 h 252"/>
                <a:gd name="T30" fmla="*/ 0 w 504"/>
                <a:gd name="T31" fmla="*/ 252 h 252"/>
                <a:gd name="T32" fmla="*/ 504 w 504"/>
                <a:gd name="T33" fmla="*/ 252 h 252"/>
                <a:gd name="T34" fmla="*/ 504 w 504"/>
                <a:gd name="T35" fmla="*/ 126 h 252"/>
                <a:gd name="T36" fmla="*/ 504 w 504"/>
                <a:gd name="T37" fmla="*/ 126 h 252"/>
                <a:gd name="T38" fmla="*/ 504 w 504"/>
                <a:gd name="T39" fmla="*/ 114 h 252"/>
                <a:gd name="T40" fmla="*/ 502 w 504"/>
                <a:gd name="T41" fmla="*/ 100 h 252"/>
                <a:gd name="T42" fmla="*/ 498 w 504"/>
                <a:gd name="T43" fmla="*/ 88 h 252"/>
                <a:gd name="T44" fmla="*/ 494 w 504"/>
                <a:gd name="T45" fmla="*/ 76 h 252"/>
                <a:gd name="T46" fmla="*/ 482 w 504"/>
                <a:gd name="T47" fmla="*/ 56 h 252"/>
                <a:gd name="T48" fmla="*/ 468 w 504"/>
                <a:gd name="T49" fmla="*/ 36 h 252"/>
                <a:gd name="T50" fmla="*/ 448 w 504"/>
                <a:gd name="T51" fmla="*/ 22 h 252"/>
                <a:gd name="T52" fmla="*/ 428 w 504"/>
                <a:gd name="T53" fmla="*/ 10 h 252"/>
                <a:gd name="T54" fmla="*/ 416 w 504"/>
                <a:gd name="T55" fmla="*/ 6 h 252"/>
                <a:gd name="T56" fmla="*/ 404 w 504"/>
                <a:gd name="T57" fmla="*/ 2 h 252"/>
                <a:gd name="T58" fmla="*/ 390 w 504"/>
                <a:gd name="T59" fmla="*/ 0 h 252"/>
                <a:gd name="T60" fmla="*/ 378 w 504"/>
                <a:gd name="T61" fmla="*/ 0 h 252"/>
                <a:gd name="T62" fmla="*/ 378 w 504"/>
                <a:gd name="T63" fmla="*/ 0 h 25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04"/>
                <a:gd name="T97" fmla="*/ 0 h 252"/>
                <a:gd name="T98" fmla="*/ 504 w 504"/>
                <a:gd name="T99" fmla="*/ 252 h 252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04" h="252">
                  <a:moveTo>
                    <a:pt x="378" y="0"/>
                  </a:moveTo>
                  <a:lnTo>
                    <a:pt x="126" y="0"/>
                  </a:lnTo>
                  <a:lnTo>
                    <a:pt x="114" y="0"/>
                  </a:lnTo>
                  <a:lnTo>
                    <a:pt x="100" y="2"/>
                  </a:lnTo>
                  <a:lnTo>
                    <a:pt x="88" y="6"/>
                  </a:lnTo>
                  <a:lnTo>
                    <a:pt x="76" y="10"/>
                  </a:lnTo>
                  <a:lnTo>
                    <a:pt x="56" y="22"/>
                  </a:lnTo>
                  <a:lnTo>
                    <a:pt x="36" y="36"/>
                  </a:lnTo>
                  <a:lnTo>
                    <a:pt x="22" y="56"/>
                  </a:lnTo>
                  <a:lnTo>
                    <a:pt x="10" y="76"/>
                  </a:lnTo>
                  <a:lnTo>
                    <a:pt x="6" y="88"/>
                  </a:lnTo>
                  <a:lnTo>
                    <a:pt x="2" y="100"/>
                  </a:lnTo>
                  <a:lnTo>
                    <a:pt x="0" y="114"/>
                  </a:lnTo>
                  <a:lnTo>
                    <a:pt x="0" y="126"/>
                  </a:lnTo>
                  <a:lnTo>
                    <a:pt x="0" y="252"/>
                  </a:lnTo>
                  <a:lnTo>
                    <a:pt x="504" y="252"/>
                  </a:lnTo>
                  <a:lnTo>
                    <a:pt x="504" y="126"/>
                  </a:lnTo>
                  <a:lnTo>
                    <a:pt x="504" y="114"/>
                  </a:lnTo>
                  <a:lnTo>
                    <a:pt x="502" y="100"/>
                  </a:lnTo>
                  <a:lnTo>
                    <a:pt x="498" y="88"/>
                  </a:lnTo>
                  <a:lnTo>
                    <a:pt x="494" y="76"/>
                  </a:lnTo>
                  <a:lnTo>
                    <a:pt x="482" y="56"/>
                  </a:lnTo>
                  <a:lnTo>
                    <a:pt x="468" y="36"/>
                  </a:lnTo>
                  <a:lnTo>
                    <a:pt x="448" y="22"/>
                  </a:lnTo>
                  <a:lnTo>
                    <a:pt x="428" y="10"/>
                  </a:lnTo>
                  <a:lnTo>
                    <a:pt x="416" y="6"/>
                  </a:lnTo>
                  <a:lnTo>
                    <a:pt x="404" y="2"/>
                  </a:lnTo>
                  <a:lnTo>
                    <a:pt x="390" y="0"/>
                  </a:lnTo>
                  <a:lnTo>
                    <a:pt x="37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AU" sz="4400">
                <a:solidFill>
                  <a:schemeClr val="bg1"/>
                </a:solidFill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2887" y="854"/>
              <a:ext cx="244" cy="244"/>
            </a:xfrm>
            <a:custGeom>
              <a:avLst/>
              <a:gdLst>
                <a:gd name="T0" fmla="*/ 122 w 244"/>
                <a:gd name="T1" fmla="*/ 244 h 244"/>
                <a:gd name="T2" fmla="*/ 122 w 244"/>
                <a:gd name="T3" fmla="*/ 244 h 244"/>
                <a:gd name="T4" fmla="*/ 134 w 244"/>
                <a:gd name="T5" fmla="*/ 242 h 244"/>
                <a:gd name="T6" fmla="*/ 146 w 244"/>
                <a:gd name="T7" fmla="*/ 240 h 244"/>
                <a:gd name="T8" fmla="*/ 158 w 244"/>
                <a:gd name="T9" fmla="*/ 238 h 244"/>
                <a:gd name="T10" fmla="*/ 170 w 244"/>
                <a:gd name="T11" fmla="*/ 234 h 244"/>
                <a:gd name="T12" fmla="*/ 190 w 244"/>
                <a:gd name="T13" fmla="*/ 222 h 244"/>
                <a:gd name="T14" fmla="*/ 208 w 244"/>
                <a:gd name="T15" fmla="*/ 208 h 244"/>
                <a:gd name="T16" fmla="*/ 224 w 244"/>
                <a:gd name="T17" fmla="*/ 190 h 244"/>
                <a:gd name="T18" fmla="*/ 234 w 244"/>
                <a:gd name="T19" fmla="*/ 168 h 244"/>
                <a:gd name="T20" fmla="*/ 238 w 244"/>
                <a:gd name="T21" fmla="*/ 158 h 244"/>
                <a:gd name="T22" fmla="*/ 242 w 244"/>
                <a:gd name="T23" fmla="*/ 146 h 244"/>
                <a:gd name="T24" fmla="*/ 244 w 244"/>
                <a:gd name="T25" fmla="*/ 134 h 244"/>
                <a:gd name="T26" fmla="*/ 244 w 244"/>
                <a:gd name="T27" fmla="*/ 122 h 244"/>
                <a:gd name="T28" fmla="*/ 244 w 244"/>
                <a:gd name="T29" fmla="*/ 122 h 244"/>
                <a:gd name="T30" fmla="*/ 244 w 244"/>
                <a:gd name="T31" fmla="*/ 108 h 244"/>
                <a:gd name="T32" fmla="*/ 242 w 244"/>
                <a:gd name="T33" fmla="*/ 96 h 244"/>
                <a:gd name="T34" fmla="*/ 238 w 244"/>
                <a:gd name="T35" fmla="*/ 84 h 244"/>
                <a:gd name="T36" fmla="*/ 234 w 244"/>
                <a:gd name="T37" fmla="*/ 74 h 244"/>
                <a:gd name="T38" fmla="*/ 224 w 244"/>
                <a:gd name="T39" fmla="*/ 54 h 244"/>
                <a:gd name="T40" fmla="*/ 208 w 244"/>
                <a:gd name="T41" fmla="*/ 34 h 244"/>
                <a:gd name="T42" fmla="*/ 190 w 244"/>
                <a:gd name="T43" fmla="*/ 20 h 244"/>
                <a:gd name="T44" fmla="*/ 170 w 244"/>
                <a:gd name="T45" fmla="*/ 8 h 244"/>
                <a:gd name="T46" fmla="*/ 158 w 244"/>
                <a:gd name="T47" fmla="*/ 4 h 244"/>
                <a:gd name="T48" fmla="*/ 146 w 244"/>
                <a:gd name="T49" fmla="*/ 2 h 244"/>
                <a:gd name="T50" fmla="*/ 134 w 244"/>
                <a:gd name="T51" fmla="*/ 0 h 244"/>
                <a:gd name="T52" fmla="*/ 122 w 244"/>
                <a:gd name="T53" fmla="*/ 0 h 244"/>
                <a:gd name="T54" fmla="*/ 122 w 244"/>
                <a:gd name="T55" fmla="*/ 0 h 244"/>
                <a:gd name="T56" fmla="*/ 110 w 244"/>
                <a:gd name="T57" fmla="*/ 0 h 244"/>
                <a:gd name="T58" fmla="*/ 98 w 244"/>
                <a:gd name="T59" fmla="*/ 2 h 244"/>
                <a:gd name="T60" fmla="*/ 86 w 244"/>
                <a:gd name="T61" fmla="*/ 4 h 244"/>
                <a:gd name="T62" fmla="*/ 74 w 244"/>
                <a:gd name="T63" fmla="*/ 8 h 244"/>
                <a:gd name="T64" fmla="*/ 54 w 244"/>
                <a:gd name="T65" fmla="*/ 20 h 244"/>
                <a:gd name="T66" fmla="*/ 36 w 244"/>
                <a:gd name="T67" fmla="*/ 34 h 244"/>
                <a:gd name="T68" fmla="*/ 20 w 244"/>
                <a:gd name="T69" fmla="*/ 54 h 244"/>
                <a:gd name="T70" fmla="*/ 10 w 244"/>
                <a:gd name="T71" fmla="*/ 74 h 244"/>
                <a:gd name="T72" fmla="*/ 6 w 244"/>
                <a:gd name="T73" fmla="*/ 84 h 244"/>
                <a:gd name="T74" fmla="*/ 2 w 244"/>
                <a:gd name="T75" fmla="*/ 96 h 244"/>
                <a:gd name="T76" fmla="*/ 0 w 244"/>
                <a:gd name="T77" fmla="*/ 108 h 244"/>
                <a:gd name="T78" fmla="*/ 0 w 244"/>
                <a:gd name="T79" fmla="*/ 122 h 244"/>
                <a:gd name="T80" fmla="*/ 0 w 244"/>
                <a:gd name="T81" fmla="*/ 122 h 244"/>
                <a:gd name="T82" fmla="*/ 0 w 244"/>
                <a:gd name="T83" fmla="*/ 134 h 244"/>
                <a:gd name="T84" fmla="*/ 2 w 244"/>
                <a:gd name="T85" fmla="*/ 146 h 244"/>
                <a:gd name="T86" fmla="*/ 6 w 244"/>
                <a:gd name="T87" fmla="*/ 158 h 244"/>
                <a:gd name="T88" fmla="*/ 10 w 244"/>
                <a:gd name="T89" fmla="*/ 168 h 244"/>
                <a:gd name="T90" fmla="*/ 20 w 244"/>
                <a:gd name="T91" fmla="*/ 190 h 244"/>
                <a:gd name="T92" fmla="*/ 36 w 244"/>
                <a:gd name="T93" fmla="*/ 208 h 244"/>
                <a:gd name="T94" fmla="*/ 54 w 244"/>
                <a:gd name="T95" fmla="*/ 222 h 244"/>
                <a:gd name="T96" fmla="*/ 74 w 244"/>
                <a:gd name="T97" fmla="*/ 234 h 244"/>
                <a:gd name="T98" fmla="*/ 86 w 244"/>
                <a:gd name="T99" fmla="*/ 238 h 244"/>
                <a:gd name="T100" fmla="*/ 98 w 244"/>
                <a:gd name="T101" fmla="*/ 240 h 244"/>
                <a:gd name="T102" fmla="*/ 110 w 244"/>
                <a:gd name="T103" fmla="*/ 242 h 244"/>
                <a:gd name="T104" fmla="*/ 122 w 244"/>
                <a:gd name="T105" fmla="*/ 244 h 244"/>
                <a:gd name="T106" fmla="*/ 122 w 244"/>
                <a:gd name="T107" fmla="*/ 244 h 24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44"/>
                <a:gd name="T163" fmla="*/ 0 h 244"/>
                <a:gd name="T164" fmla="*/ 244 w 244"/>
                <a:gd name="T165" fmla="*/ 244 h 24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44" h="244">
                  <a:moveTo>
                    <a:pt x="122" y="244"/>
                  </a:moveTo>
                  <a:lnTo>
                    <a:pt x="122" y="244"/>
                  </a:lnTo>
                  <a:lnTo>
                    <a:pt x="134" y="242"/>
                  </a:lnTo>
                  <a:lnTo>
                    <a:pt x="146" y="240"/>
                  </a:lnTo>
                  <a:lnTo>
                    <a:pt x="158" y="238"/>
                  </a:lnTo>
                  <a:lnTo>
                    <a:pt x="170" y="234"/>
                  </a:lnTo>
                  <a:lnTo>
                    <a:pt x="190" y="222"/>
                  </a:lnTo>
                  <a:lnTo>
                    <a:pt x="208" y="208"/>
                  </a:lnTo>
                  <a:lnTo>
                    <a:pt x="224" y="190"/>
                  </a:lnTo>
                  <a:lnTo>
                    <a:pt x="234" y="168"/>
                  </a:lnTo>
                  <a:lnTo>
                    <a:pt x="238" y="158"/>
                  </a:lnTo>
                  <a:lnTo>
                    <a:pt x="242" y="146"/>
                  </a:lnTo>
                  <a:lnTo>
                    <a:pt x="244" y="134"/>
                  </a:lnTo>
                  <a:lnTo>
                    <a:pt x="244" y="122"/>
                  </a:lnTo>
                  <a:lnTo>
                    <a:pt x="244" y="108"/>
                  </a:lnTo>
                  <a:lnTo>
                    <a:pt x="242" y="96"/>
                  </a:lnTo>
                  <a:lnTo>
                    <a:pt x="238" y="84"/>
                  </a:lnTo>
                  <a:lnTo>
                    <a:pt x="234" y="74"/>
                  </a:lnTo>
                  <a:lnTo>
                    <a:pt x="224" y="54"/>
                  </a:lnTo>
                  <a:lnTo>
                    <a:pt x="208" y="34"/>
                  </a:lnTo>
                  <a:lnTo>
                    <a:pt x="190" y="20"/>
                  </a:lnTo>
                  <a:lnTo>
                    <a:pt x="170" y="8"/>
                  </a:lnTo>
                  <a:lnTo>
                    <a:pt x="158" y="4"/>
                  </a:lnTo>
                  <a:lnTo>
                    <a:pt x="146" y="2"/>
                  </a:lnTo>
                  <a:lnTo>
                    <a:pt x="134" y="0"/>
                  </a:lnTo>
                  <a:lnTo>
                    <a:pt x="122" y="0"/>
                  </a:lnTo>
                  <a:lnTo>
                    <a:pt x="110" y="0"/>
                  </a:lnTo>
                  <a:lnTo>
                    <a:pt x="98" y="2"/>
                  </a:lnTo>
                  <a:lnTo>
                    <a:pt x="86" y="4"/>
                  </a:lnTo>
                  <a:lnTo>
                    <a:pt x="74" y="8"/>
                  </a:lnTo>
                  <a:lnTo>
                    <a:pt x="54" y="20"/>
                  </a:lnTo>
                  <a:lnTo>
                    <a:pt x="36" y="34"/>
                  </a:lnTo>
                  <a:lnTo>
                    <a:pt x="20" y="54"/>
                  </a:lnTo>
                  <a:lnTo>
                    <a:pt x="10" y="74"/>
                  </a:lnTo>
                  <a:lnTo>
                    <a:pt x="6" y="84"/>
                  </a:lnTo>
                  <a:lnTo>
                    <a:pt x="2" y="96"/>
                  </a:lnTo>
                  <a:lnTo>
                    <a:pt x="0" y="108"/>
                  </a:lnTo>
                  <a:lnTo>
                    <a:pt x="0" y="122"/>
                  </a:lnTo>
                  <a:lnTo>
                    <a:pt x="0" y="134"/>
                  </a:lnTo>
                  <a:lnTo>
                    <a:pt x="2" y="146"/>
                  </a:lnTo>
                  <a:lnTo>
                    <a:pt x="6" y="158"/>
                  </a:lnTo>
                  <a:lnTo>
                    <a:pt x="10" y="168"/>
                  </a:lnTo>
                  <a:lnTo>
                    <a:pt x="20" y="190"/>
                  </a:lnTo>
                  <a:lnTo>
                    <a:pt x="36" y="208"/>
                  </a:lnTo>
                  <a:lnTo>
                    <a:pt x="54" y="222"/>
                  </a:lnTo>
                  <a:lnTo>
                    <a:pt x="74" y="234"/>
                  </a:lnTo>
                  <a:lnTo>
                    <a:pt x="86" y="238"/>
                  </a:lnTo>
                  <a:lnTo>
                    <a:pt x="98" y="240"/>
                  </a:lnTo>
                  <a:lnTo>
                    <a:pt x="110" y="242"/>
                  </a:lnTo>
                  <a:lnTo>
                    <a:pt x="122" y="24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AU" sz="4400">
                <a:solidFill>
                  <a:schemeClr val="bg1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757" y="1136"/>
              <a:ext cx="504" cy="252"/>
            </a:xfrm>
            <a:custGeom>
              <a:avLst/>
              <a:gdLst>
                <a:gd name="T0" fmla="*/ 378 w 504"/>
                <a:gd name="T1" fmla="*/ 0 h 252"/>
                <a:gd name="T2" fmla="*/ 126 w 504"/>
                <a:gd name="T3" fmla="*/ 0 h 252"/>
                <a:gd name="T4" fmla="*/ 126 w 504"/>
                <a:gd name="T5" fmla="*/ 0 h 252"/>
                <a:gd name="T6" fmla="*/ 114 w 504"/>
                <a:gd name="T7" fmla="*/ 0 h 252"/>
                <a:gd name="T8" fmla="*/ 100 w 504"/>
                <a:gd name="T9" fmla="*/ 2 h 252"/>
                <a:gd name="T10" fmla="*/ 88 w 504"/>
                <a:gd name="T11" fmla="*/ 6 h 252"/>
                <a:gd name="T12" fmla="*/ 76 w 504"/>
                <a:gd name="T13" fmla="*/ 10 h 252"/>
                <a:gd name="T14" fmla="*/ 56 w 504"/>
                <a:gd name="T15" fmla="*/ 22 h 252"/>
                <a:gd name="T16" fmla="*/ 36 w 504"/>
                <a:gd name="T17" fmla="*/ 36 h 252"/>
                <a:gd name="T18" fmla="*/ 22 w 504"/>
                <a:gd name="T19" fmla="*/ 56 h 252"/>
                <a:gd name="T20" fmla="*/ 10 w 504"/>
                <a:gd name="T21" fmla="*/ 76 h 252"/>
                <a:gd name="T22" fmla="*/ 6 w 504"/>
                <a:gd name="T23" fmla="*/ 88 h 252"/>
                <a:gd name="T24" fmla="*/ 2 w 504"/>
                <a:gd name="T25" fmla="*/ 100 h 252"/>
                <a:gd name="T26" fmla="*/ 0 w 504"/>
                <a:gd name="T27" fmla="*/ 114 h 252"/>
                <a:gd name="T28" fmla="*/ 0 w 504"/>
                <a:gd name="T29" fmla="*/ 126 h 252"/>
                <a:gd name="T30" fmla="*/ 0 w 504"/>
                <a:gd name="T31" fmla="*/ 252 h 252"/>
                <a:gd name="T32" fmla="*/ 504 w 504"/>
                <a:gd name="T33" fmla="*/ 252 h 252"/>
                <a:gd name="T34" fmla="*/ 504 w 504"/>
                <a:gd name="T35" fmla="*/ 126 h 252"/>
                <a:gd name="T36" fmla="*/ 504 w 504"/>
                <a:gd name="T37" fmla="*/ 126 h 252"/>
                <a:gd name="T38" fmla="*/ 504 w 504"/>
                <a:gd name="T39" fmla="*/ 114 h 252"/>
                <a:gd name="T40" fmla="*/ 502 w 504"/>
                <a:gd name="T41" fmla="*/ 100 h 252"/>
                <a:gd name="T42" fmla="*/ 498 w 504"/>
                <a:gd name="T43" fmla="*/ 88 h 252"/>
                <a:gd name="T44" fmla="*/ 494 w 504"/>
                <a:gd name="T45" fmla="*/ 76 h 252"/>
                <a:gd name="T46" fmla="*/ 482 w 504"/>
                <a:gd name="T47" fmla="*/ 56 h 252"/>
                <a:gd name="T48" fmla="*/ 468 w 504"/>
                <a:gd name="T49" fmla="*/ 36 h 252"/>
                <a:gd name="T50" fmla="*/ 448 w 504"/>
                <a:gd name="T51" fmla="*/ 22 h 252"/>
                <a:gd name="T52" fmla="*/ 428 w 504"/>
                <a:gd name="T53" fmla="*/ 10 h 252"/>
                <a:gd name="T54" fmla="*/ 416 w 504"/>
                <a:gd name="T55" fmla="*/ 6 h 252"/>
                <a:gd name="T56" fmla="*/ 404 w 504"/>
                <a:gd name="T57" fmla="*/ 2 h 252"/>
                <a:gd name="T58" fmla="*/ 390 w 504"/>
                <a:gd name="T59" fmla="*/ 0 h 252"/>
                <a:gd name="T60" fmla="*/ 378 w 504"/>
                <a:gd name="T61" fmla="*/ 0 h 252"/>
                <a:gd name="T62" fmla="*/ 378 w 504"/>
                <a:gd name="T63" fmla="*/ 0 h 25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04"/>
                <a:gd name="T97" fmla="*/ 0 h 252"/>
                <a:gd name="T98" fmla="*/ 504 w 504"/>
                <a:gd name="T99" fmla="*/ 252 h 252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04" h="252">
                  <a:moveTo>
                    <a:pt x="378" y="0"/>
                  </a:moveTo>
                  <a:lnTo>
                    <a:pt x="126" y="0"/>
                  </a:lnTo>
                  <a:lnTo>
                    <a:pt x="114" y="0"/>
                  </a:lnTo>
                  <a:lnTo>
                    <a:pt x="100" y="2"/>
                  </a:lnTo>
                  <a:lnTo>
                    <a:pt x="88" y="6"/>
                  </a:lnTo>
                  <a:lnTo>
                    <a:pt x="76" y="10"/>
                  </a:lnTo>
                  <a:lnTo>
                    <a:pt x="56" y="22"/>
                  </a:lnTo>
                  <a:lnTo>
                    <a:pt x="36" y="36"/>
                  </a:lnTo>
                  <a:lnTo>
                    <a:pt x="22" y="56"/>
                  </a:lnTo>
                  <a:lnTo>
                    <a:pt x="10" y="76"/>
                  </a:lnTo>
                  <a:lnTo>
                    <a:pt x="6" y="88"/>
                  </a:lnTo>
                  <a:lnTo>
                    <a:pt x="2" y="100"/>
                  </a:lnTo>
                  <a:lnTo>
                    <a:pt x="0" y="114"/>
                  </a:lnTo>
                  <a:lnTo>
                    <a:pt x="0" y="126"/>
                  </a:lnTo>
                  <a:lnTo>
                    <a:pt x="0" y="252"/>
                  </a:lnTo>
                  <a:lnTo>
                    <a:pt x="504" y="252"/>
                  </a:lnTo>
                  <a:lnTo>
                    <a:pt x="504" y="126"/>
                  </a:lnTo>
                  <a:lnTo>
                    <a:pt x="504" y="114"/>
                  </a:lnTo>
                  <a:lnTo>
                    <a:pt x="502" y="100"/>
                  </a:lnTo>
                  <a:lnTo>
                    <a:pt x="498" y="88"/>
                  </a:lnTo>
                  <a:lnTo>
                    <a:pt x="494" y="76"/>
                  </a:lnTo>
                  <a:lnTo>
                    <a:pt x="482" y="56"/>
                  </a:lnTo>
                  <a:lnTo>
                    <a:pt x="468" y="36"/>
                  </a:lnTo>
                  <a:lnTo>
                    <a:pt x="448" y="22"/>
                  </a:lnTo>
                  <a:lnTo>
                    <a:pt x="428" y="10"/>
                  </a:lnTo>
                  <a:lnTo>
                    <a:pt x="416" y="6"/>
                  </a:lnTo>
                  <a:lnTo>
                    <a:pt x="404" y="2"/>
                  </a:lnTo>
                  <a:lnTo>
                    <a:pt x="390" y="0"/>
                  </a:lnTo>
                  <a:lnTo>
                    <a:pt x="37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AU" sz="4400">
                <a:solidFill>
                  <a:schemeClr val="bg1"/>
                </a:solidFill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2311" y="854"/>
              <a:ext cx="244" cy="244"/>
            </a:xfrm>
            <a:custGeom>
              <a:avLst/>
              <a:gdLst>
                <a:gd name="T0" fmla="*/ 122 w 244"/>
                <a:gd name="T1" fmla="*/ 244 h 244"/>
                <a:gd name="T2" fmla="*/ 122 w 244"/>
                <a:gd name="T3" fmla="*/ 244 h 244"/>
                <a:gd name="T4" fmla="*/ 134 w 244"/>
                <a:gd name="T5" fmla="*/ 242 h 244"/>
                <a:gd name="T6" fmla="*/ 146 w 244"/>
                <a:gd name="T7" fmla="*/ 240 h 244"/>
                <a:gd name="T8" fmla="*/ 158 w 244"/>
                <a:gd name="T9" fmla="*/ 238 h 244"/>
                <a:gd name="T10" fmla="*/ 170 w 244"/>
                <a:gd name="T11" fmla="*/ 234 h 244"/>
                <a:gd name="T12" fmla="*/ 190 w 244"/>
                <a:gd name="T13" fmla="*/ 222 h 244"/>
                <a:gd name="T14" fmla="*/ 208 w 244"/>
                <a:gd name="T15" fmla="*/ 208 h 244"/>
                <a:gd name="T16" fmla="*/ 224 w 244"/>
                <a:gd name="T17" fmla="*/ 190 h 244"/>
                <a:gd name="T18" fmla="*/ 234 w 244"/>
                <a:gd name="T19" fmla="*/ 168 h 244"/>
                <a:gd name="T20" fmla="*/ 238 w 244"/>
                <a:gd name="T21" fmla="*/ 158 h 244"/>
                <a:gd name="T22" fmla="*/ 242 w 244"/>
                <a:gd name="T23" fmla="*/ 146 h 244"/>
                <a:gd name="T24" fmla="*/ 244 w 244"/>
                <a:gd name="T25" fmla="*/ 134 h 244"/>
                <a:gd name="T26" fmla="*/ 244 w 244"/>
                <a:gd name="T27" fmla="*/ 122 h 244"/>
                <a:gd name="T28" fmla="*/ 244 w 244"/>
                <a:gd name="T29" fmla="*/ 122 h 244"/>
                <a:gd name="T30" fmla="*/ 244 w 244"/>
                <a:gd name="T31" fmla="*/ 108 h 244"/>
                <a:gd name="T32" fmla="*/ 242 w 244"/>
                <a:gd name="T33" fmla="*/ 96 h 244"/>
                <a:gd name="T34" fmla="*/ 238 w 244"/>
                <a:gd name="T35" fmla="*/ 84 h 244"/>
                <a:gd name="T36" fmla="*/ 234 w 244"/>
                <a:gd name="T37" fmla="*/ 74 h 244"/>
                <a:gd name="T38" fmla="*/ 224 w 244"/>
                <a:gd name="T39" fmla="*/ 54 h 244"/>
                <a:gd name="T40" fmla="*/ 208 w 244"/>
                <a:gd name="T41" fmla="*/ 34 h 244"/>
                <a:gd name="T42" fmla="*/ 190 w 244"/>
                <a:gd name="T43" fmla="*/ 20 h 244"/>
                <a:gd name="T44" fmla="*/ 170 w 244"/>
                <a:gd name="T45" fmla="*/ 8 h 244"/>
                <a:gd name="T46" fmla="*/ 158 w 244"/>
                <a:gd name="T47" fmla="*/ 4 h 244"/>
                <a:gd name="T48" fmla="*/ 146 w 244"/>
                <a:gd name="T49" fmla="*/ 2 h 244"/>
                <a:gd name="T50" fmla="*/ 134 w 244"/>
                <a:gd name="T51" fmla="*/ 0 h 244"/>
                <a:gd name="T52" fmla="*/ 122 w 244"/>
                <a:gd name="T53" fmla="*/ 0 h 244"/>
                <a:gd name="T54" fmla="*/ 122 w 244"/>
                <a:gd name="T55" fmla="*/ 0 h 244"/>
                <a:gd name="T56" fmla="*/ 110 w 244"/>
                <a:gd name="T57" fmla="*/ 0 h 244"/>
                <a:gd name="T58" fmla="*/ 98 w 244"/>
                <a:gd name="T59" fmla="*/ 2 h 244"/>
                <a:gd name="T60" fmla="*/ 86 w 244"/>
                <a:gd name="T61" fmla="*/ 4 h 244"/>
                <a:gd name="T62" fmla="*/ 74 w 244"/>
                <a:gd name="T63" fmla="*/ 8 h 244"/>
                <a:gd name="T64" fmla="*/ 54 w 244"/>
                <a:gd name="T65" fmla="*/ 20 h 244"/>
                <a:gd name="T66" fmla="*/ 36 w 244"/>
                <a:gd name="T67" fmla="*/ 34 h 244"/>
                <a:gd name="T68" fmla="*/ 20 w 244"/>
                <a:gd name="T69" fmla="*/ 54 h 244"/>
                <a:gd name="T70" fmla="*/ 10 w 244"/>
                <a:gd name="T71" fmla="*/ 74 h 244"/>
                <a:gd name="T72" fmla="*/ 6 w 244"/>
                <a:gd name="T73" fmla="*/ 84 h 244"/>
                <a:gd name="T74" fmla="*/ 2 w 244"/>
                <a:gd name="T75" fmla="*/ 96 h 244"/>
                <a:gd name="T76" fmla="*/ 0 w 244"/>
                <a:gd name="T77" fmla="*/ 108 h 244"/>
                <a:gd name="T78" fmla="*/ 0 w 244"/>
                <a:gd name="T79" fmla="*/ 122 h 244"/>
                <a:gd name="T80" fmla="*/ 0 w 244"/>
                <a:gd name="T81" fmla="*/ 122 h 244"/>
                <a:gd name="T82" fmla="*/ 0 w 244"/>
                <a:gd name="T83" fmla="*/ 134 h 244"/>
                <a:gd name="T84" fmla="*/ 2 w 244"/>
                <a:gd name="T85" fmla="*/ 146 h 244"/>
                <a:gd name="T86" fmla="*/ 6 w 244"/>
                <a:gd name="T87" fmla="*/ 158 h 244"/>
                <a:gd name="T88" fmla="*/ 10 w 244"/>
                <a:gd name="T89" fmla="*/ 168 h 244"/>
                <a:gd name="T90" fmla="*/ 20 w 244"/>
                <a:gd name="T91" fmla="*/ 190 h 244"/>
                <a:gd name="T92" fmla="*/ 36 w 244"/>
                <a:gd name="T93" fmla="*/ 208 h 244"/>
                <a:gd name="T94" fmla="*/ 54 w 244"/>
                <a:gd name="T95" fmla="*/ 222 h 244"/>
                <a:gd name="T96" fmla="*/ 74 w 244"/>
                <a:gd name="T97" fmla="*/ 234 h 244"/>
                <a:gd name="T98" fmla="*/ 86 w 244"/>
                <a:gd name="T99" fmla="*/ 238 h 244"/>
                <a:gd name="T100" fmla="*/ 98 w 244"/>
                <a:gd name="T101" fmla="*/ 240 h 244"/>
                <a:gd name="T102" fmla="*/ 110 w 244"/>
                <a:gd name="T103" fmla="*/ 242 h 244"/>
                <a:gd name="T104" fmla="*/ 122 w 244"/>
                <a:gd name="T105" fmla="*/ 244 h 244"/>
                <a:gd name="T106" fmla="*/ 122 w 244"/>
                <a:gd name="T107" fmla="*/ 244 h 24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44"/>
                <a:gd name="T163" fmla="*/ 0 h 244"/>
                <a:gd name="T164" fmla="*/ 244 w 244"/>
                <a:gd name="T165" fmla="*/ 244 h 24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44" h="244">
                  <a:moveTo>
                    <a:pt x="122" y="244"/>
                  </a:moveTo>
                  <a:lnTo>
                    <a:pt x="122" y="244"/>
                  </a:lnTo>
                  <a:lnTo>
                    <a:pt x="134" y="242"/>
                  </a:lnTo>
                  <a:lnTo>
                    <a:pt x="146" y="240"/>
                  </a:lnTo>
                  <a:lnTo>
                    <a:pt x="158" y="238"/>
                  </a:lnTo>
                  <a:lnTo>
                    <a:pt x="170" y="234"/>
                  </a:lnTo>
                  <a:lnTo>
                    <a:pt x="190" y="222"/>
                  </a:lnTo>
                  <a:lnTo>
                    <a:pt x="208" y="208"/>
                  </a:lnTo>
                  <a:lnTo>
                    <a:pt x="224" y="190"/>
                  </a:lnTo>
                  <a:lnTo>
                    <a:pt x="234" y="168"/>
                  </a:lnTo>
                  <a:lnTo>
                    <a:pt x="238" y="158"/>
                  </a:lnTo>
                  <a:lnTo>
                    <a:pt x="242" y="146"/>
                  </a:lnTo>
                  <a:lnTo>
                    <a:pt x="244" y="134"/>
                  </a:lnTo>
                  <a:lnTo>
                    <a:pt x="244" y="122"/>
                  </a:lnTo>
                  <a:lnTo>
                    <a:pt x="244" y="108"/>
                  </a:lnTo>
                  <a:lnTo>
                    <a:pt x="242" y="96"/>
                  </a:lnTo>
                  <a:lnTo>
                    <a:pt x="238" y="84"/>
                  </a:lnTo>
                  <a:lnTo>
                    <a:pt x="234" y="74"/>
                  </a:lnTo>
                  <a:lnTo>
                    <a:pt x="224" y="54"/>
                  </a:lnTo>
                  <a:lnTo>
                    <a:pt x="208" y="34"/>
                  </a:lnTo>
                  <a:lnTo>
                    <a:pt x="190" y="20"/>
                  </a:lnTo>
                  <a:lnTo>
                    <a:pt x="170" y="8"/>
                  </a:lnTo>
                  <a:lnTo>
                    <a:pt x="158" y="4"/>
                  </a:lnTo>
                  <a:lnTo>
                    <a:pt x="146" y="2"/>
                  </a:lnTo>
                  <a:lnTo>
                    <a:pt x="134" y="0"/>
                  </a:lnTo>
                  <a:lnTo>
                    <a:pt x="122" y="0"/>
                  </a:lnTo>
                  <a:lnTo>
                    <a:pt x="110" y="0"/>
                  </a:lnTo>
                  <a:lnTo>
                    <a:pt x="98" y="2"/>
                  </a:lnTo>
                  <a:lnTo>
                    <a:pt x="86" y="4"/>
                  </a:lnTo>
                  <a:lnTo>
                    <a:pt x="74" y="8"/>
                  </a:lnTo>
                  <a:lnTo>
                    <a:pt x="54" y="20"/>
                  </a:lnTo>
                  <a:lnTo>
                    <a:pt x="36" y="34"/>
                  </a:lnTo>
                  <a:lnTo>
                    <a:pt x="20" y="54"/>
                  </a:lnTo>
                  <a:lnTo>
                    <a:pt x="10" y="74"/>
                  </a:lnTo>
                  <a:lnTo>
                    <a:pt x="6" y="84"/>
                  </a:lnTo>
                  <a:lnTo>
                    <a:pt x="2" y="96"/>
                  </a:lnTo>
                  <a:lnTo>
                    <a:pt x="0" y="108"/>
                  </a:lnTo>
                  <a:lnTo>
                    <a:pt x="0" y="122"/>
                  </a:lnTo>
                  <a:lnTo>
                    <a:pt x="0" y="134"/>
                  </a:lnTo>
                  <a:lnTo>
                    <a:pt x="2" y="146"/>
                  </a:lnTo>
                  <a:lnTo>
                    <a:pt x="6" y="158"/>
                  </a:lnTo>
                  <a:lnTo>
                    <a:pt x="10" y="168"/>
                  </a:lnTo>
                  <a:lnTo>
                    <a:pt x="20" y="190"/>
                  </a:lnTo>
                  <a:lnTo>
                    <a:pt x="36" y="208"/>
                  </a:lnTo>
                  <a:lnTo>
                    <a:pt x="54" y="222"/>
                  </a:lnTo>
                  <a:lnTo>
                    <a:pt x="74" y="234"/>
                  </a:lnTo>
                  <a:lnTo>
                    <a:pt x="86" y="238"/>
                  </a:lnTo>
                  <a:lnTo>
                    <a:pt x="98" y="240"/>
                  </a:lnTo>
                  <a:lnTo>
                    <a:pt x="110" y="242"/>
                  </a:lnTo>
                  <a:lnTo>
                    <a:pt x="122" y="24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AU" sz="4400">
                <a:solidFill>
                  <a:schemeClr val="bg1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2181" y="1136"/>
              <a:ext cx="504" cy="252"/>
            </a:xfrm>
            <a:custGeom>
              <a:avLst/>
              <a:gdLst>
                <a:gd name="T0" fmla="*/ 378 w 504"/>
                <a:gd name="T1" fmla="*/ 0 h 252"/>
                <a:gd name="T2" fmla="*/ 126 w 504"/>
                <a:gd name="T3" fmla="*/ 0 h 252"/>
                <a:gd name="T4" fmla="*/ 126 w 504"/>
                <a:gd name="T5" fmla="*/ 0 h 252"/>
                <a:gd name="T6" fmla="*/ 114 w 504"/>
                <a:gd name="T7" fmla="*/ 0 h 252"/>
                <a:gd name="T8" fmla="*/ 100 w 504"/>
                <a:gd name="T9" fmla="*/ 2 h 252"/>
                <a:gd name="T10" fmla="*/ 88 w 504"/>
                <a:gd name="T11" fmla="*/ 6 h 252"/>
                <a:gd name="T12" fmla="*/ 76 w 504"/>
                <a:gd name="T13" fmla="*/ 10 h 252"/>
                <a:gd name="T14" fmla="*/ 56 w 504"/>
                <a:gd name="T15" fmla="*/ 22 h 252"/>
                <a:gd name="T16" fmla="*/ 36 w 504"/>
                <a:gd name="T17" fmla="*/ 36 h 252"/>
                <a:gd name="T18" fmla="*/ 22 w 504"/>
                <a:gd name="T19" fmla="*/ 56 h 252"/>
                <a:gd name="T20" fmla="*/ 10 w 504"/>
                <a:gd name="T21" fmla="*/ 76 h 252"/>
                <a:gd name="T22" fmla="*/ 6 w 504"/>
                <a:gd name="T23" fmla="*/ 88 h 252"/>
                <a:gd name="T24" fmla="*/ 2 w 504"/>
                <a:gd name="T25" fmla="*/ 100 h 252"/>
                <a:gd name="T26" fmla="*/ 0 w 504"/>
                <a:gd name="T27" fmla="*/ 114 h 252"/>
                <a:gd name="T28" fmla="*/ 0 w 504"/>
                <a:gd name="T29" fmla="*/ 126 h 252"/>
                <a:gd name="T30" fmla="*/ 0 w 504"/>
                <a:gd name="T31" fmla="*/ 252 h 252"/>
                <a:gd name="T32" fmla="*/ 504 w 504"/>
                <a:gd name="T33" fmla="*/ 252 h 252"/>
                <a:gd name="T34" fmla="*/ 504 w 504"/>
                <a:gd name="T35" fmla="*/ 126 h 252"/>
                <a:gd name="T36" fmla="*/ 504 w 504"/>
                <a:gd name="T37" fmla="*/ 126 h 252"/>
                <a:gd name="T38" fmla="*/ 504 w 504"/>
                <a:gd name="T39" fmla="*/ 114 h 252"/>
                <a:gd name="T40" fmla="*/ 502 w 504"/>
                <a:gd name="T41" fmla="*/ 100 h 252"/>
                <a:gd name="T42" fmla="*/ 498 w 504"/>
                <a:gd name="T43" fmla="*/ 88 h 252"/>
                <a:gd name="T44" fmla="*/ 494 w 504"/>
                <a:gd name="T45" fmla="*/ 76 h 252"/>
                <a:gd name="T46" fmla="*/ 482 w 504"/>
                <a:gd name="T47" fmla="*/ 56 h 252"/>
                <a:gd name="T48" fmla="*/ 468 w 504"/>
                <a:gd name="T49" fmla="*/ 36 h 252"/>
                <a:gd name="T50" fmla="*/ 448 w 504"/>
                <a:gd name="T51" fmla="*/ 22 h 252"/>
                <a:gd name="T52" fmla="*/ 428 w 504"/>
                <a:gd name="T53" fmla="*/ 10 h 252"/>
                <a:gd name="T54" fmla="*/ 416 w 504"/>
                <a:gd name="T55" fmla="*/ 6 h 252"/>
                <a:gd name="T56" fmla="*/ 404 w 504"/>
                <a:gd name="T57" fmla="*/ 2 h 252"/>
                <a:gd name="T58" fmla="*/ 390 w 504"/>
                <a:gd name="T59" fmla="*/ 0 h 252"/>
                <a:gd name="T60" fmla="*/ 378 w 504"/>
                <a:gd name="T61" fmla="*/ 0 h 252"/>
                <a:gd name="T62" fmla="*/ 378 w 504"/>
                <a:gd name="T63" fmla="*/ 0 h 25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04"/>
                <a:gd name="T97" fmla="*/ 0 h 252"/>
                <a:gd name="T98" fmla="*/ 504 w 504"/>
                <a:gd name="T99" fmla="*/ 252 h 252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04" h="252">
                  <a:moveTo>
                    <a:pt x="378" y="0"/>
                  </a:moveTo>
                  <a:lnTo>
                    <a:pt x="126" y="0"/>
                  </a:lnTo>
                  <a:lnTo>
                    <a:pt x="114" y="0"/>
                  </a:lnTo>
                  <a:lnTo>
                    <a:pt x="100" y="2"/>
                  </a:lnTo>
                  <a:lnTo>
                    <a:pt x="88" y="6"/>
                  </a:lnTo>
                  <a:lnTo>
                    <a:pt x="76" y="10"/>
                  </a:lnTo>
                  <a:lnTo>
                    <a:pt x="56" y="22"/>
                  </a:lnTo>
                  <a:lnTo>
                    <a:pt x="36" y="36"/>
                  </a:lnTo>
                  <a:lnTo>
                    <a:pt x="22" y="56"/>
                  </a:lnTo>
                  <a:lnTo>
                    <a:pt x="10" y="76"/>
                  </a:lnTo>
                  <a:lnTo>
                    <a:pt x="6" y="88"/>
                  </a:lnTo>
                  <a:lnTo>
                    <a:pt x="2" y="100"/>
                  </a:lnTo>
                  <a:lnTo>
                    <a:pt x="0" y="114"/>
                  </a:lnTo>
                  <a:lnTo>
                    <a:pt x="0" y="126"/>
                  </a:lnTo>
                  <a:lnTo>
                    <a:pt x="0" y="252"/>
                  </a:lnTo>
                  <a:lnTo>
                    <a:pt x="504" y="252"/>
                  </a:lnTo>
                  <a:lnTo>
                    <a:pt x="504" y="126"/>
                  </a:lnTo>
                  <a:lnTo>
                    <a:pt x="504" y="114"/>
                  </a:lnTo>
                  <a:lnTo>
                    <a:pt x="502" y="100"/>
                  </a:lnTo>
                  <a:lnTo>
                    <a:pt x="498" y="88"/>
                  </a:lnTo>
                  <a:lnTo>
                    <a:pt x="494" y="76"/>
                  </a:lnTo>
                  <a:lnTo>
                    <a:pt x="482" y="56"/>
                  </a:lnTo>
                  <a:lnTo>
                    <a:pt x="468" y="36"/>
                  </a:lnTo>
                  <a:lnTo>
                    <a:pt x="448" y="22"/>
                  </a:lnTo>
                  <a:lnTo>
                    <a:pt x="428" y="10"/>
                  </a:lnTo>
                  <a:lnTo>
                    <a:pt x="416" y="6"/>
                  </a:lnTo>
                  <a:lnTo>
                    <a:pt x="404" y="2"/>
                  </a:lnTo>
                  <a:lnTo>
                    <a:pt x="390" y="0"/>
                  </a:lnTo>
                  <a:lnTo>
                    <a:pt x="37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AU" sz="4400">
                <a:solidFill>
                  <a:schemeClr val="bg1"/>
                </a:solidFill>
              </a:endParaRPr>
            </a:p>
          </p:txBody>
        </p:sp>
      </p:grpSp>
      <p:sp>
        <p:nvSpPr>
          <p:cNvPr id="14" name="Slide Number Placeholder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B9665-AF7A-4210-B047-22CE383B080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2013 SolidQ –  Think Big. Move Fast.</a:t>
            </a:r>
            <a:endParaRPr lang="en-US" i="1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b with C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600" y="188913"/>
            <a:ext cx="8153419" cy="792162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Lab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dirty="0"/>
              <a:t>&lt;Enter lab title here&gt;</a:t>
            </a:r>
          </a:p>
        </p:txBody>
      </p:sp>
      <p:pic>
        <p:nvPicPr>
          <p:cNvPr id="14" name="Picture 4" descr="lab_logo_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33002" y="223839"/>
            <a:ext cx="1869017" cy="684212"/>
          </a:xfrm>
          <a:prstGeom prst="rect">
            <a:avLst/>
          </a:prstGeom>
          <a:noFill/>
        </p:spPr>
      </p:pic>
      <p:pic>
        <p:nvPicPr>
          <p:cNvPr id="15" name="Picture 5" descr="clock_icon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2034" y="260351"/>
            <a:ext cx="865717" cy="649288"/>
          </a:xfrm>
          <a:prstGeom prst="rect">
            <a:avLst/>
          </a:prstGeom>
          <a:noFill/>
        </p:spPr>
      </p:pic>
      <p:sp>
        <p:nvSpPr>
          <p:cNvPr id="18" name="Text Placeholder 17"/>
          <p:cNvSpPr>
            <a:spLocks noGrp="1"/>
          </p:cNvSpPr>
          <p:nvPr>
            <p:ph type="body" sz="quarter" idx="10" hasCustomPrompt="1"/>
          </p:nvPr>
        </p:nvSpPr>
        <p:spPr>
          <a:xfrm>
            <a:off x="9173050" y="399578"/>
            <a:ext cx="666756" cy="357189"/>
          </a:xfrm>
        </p:spPr>
        <p:txBody>
          <a:bodyPr anchor="ctr" anchorCtr="0"/>
          <a:lstStyle>
            <a:lvl1pPr marL="0" indent="0" algn="ctr">
              <a:buNone/>
              <a:defRPr sz="2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00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CB9665-AF7A-4210-B047-22CE383B080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© 2013 SolidQ –  Think Big. Move Fast.</a:t>
            </a:r>
            <a:endParaRPr lang="en-US" i="1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b without C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601" y="188913"/>
            <a:ext cx="9201177" cy="792162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/>
              <a:t>Lab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dirty="0"/>
              <a:t>&lt;Enter lab title here&gt;</a:t>
            </a:r>
          </a:p>
        </p:txBody>
      </p:sp>
      <p:pic>
        <p:nvPicPr>
          <p:cNvPr id="14" name="Picture 4" descr="lab_logo_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33002" y="223839"/>
            <a:ext cx="1869017" cy="684212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B9665-AF7A-4210-B047-22CE383B080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2013 SolidQ –  Think Big. Move Fast.</a:t>
            </a:r>
            <a:endParaRPr lang="en-US" i="1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9728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998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51351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12" indent="0" algn="ctr">
              <a:buNone/>
              <a:defRPr sz="2000"/>
            </a:lvl2pPr>
            <a:lvl3pPr marL="914225" indent="0" algn="ctr">
              <a:buNone/>
              <a:defRPr sz="1800"/>
            </a:lvl3pPr>
            <a:lvl4pPr marL="1371337" indent="0" algn="ctr">
              <a:buNone/>
              <a:defRPr sz="1600"/>
            </a:lvl4pPr>
            <a:lvl5pPr marL="1828449" indent="0" algn="ctr">
              <a:buNone/>
              <a:defRPr sz="1600"/>
            </a:lvl5pPr>
            <a:lvl6pPr marL="2285561" indent="0" algn="ctr">
              <a:buNone/>
              <a:defRPr sz="1600"/>
            </a:lvl6pPr>
            <a:lvl7pPr marL="2742674" indent="0" algn="ctr">
              <a:buNone/>
              <a:defRPr sz="1600"/>
            </a:lvl7pPr>
            <a:lvl8pPr marL="3199785" indent="0" algn="ctr">
              <a:buNone/>
              <a:defRPr sz="1600"/>
            </a:lvl8pPr>
            <a:lvl9pPr marL="3656897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4077-32F9-4B87-A470-8E7983FAAAA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C35D9-DFCF-4A64-8B6F-18F0A9AB5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763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639" y="0"/>
            <a:ext cx="121807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7309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445808-4074-B94B-A4BC-32B49477B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17958687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A09A67-B572-3244-A390-08310CB2B9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01754" y="2875002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 algn="l"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01754" y="3800474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 algn="l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3852188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B6B966-3A02-BF4C-B27A-9F3ACCE06A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6DAC7C-182F-5C46-9807-19A6537E82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4200" y="4454086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solidFill>
                  <a:schemeClr val="tx1"/>
                </a:soli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BA87077-B7AB-0647-8E46-A7ADECDA05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5379558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39575139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a logo&#10;&#10;Description automatically generated">
            <a:extLst>
              <a:ext uri="{FF2B5EF4-FFF2-40B4-BE49-F238E27FC236}">
                <a16:creationId xmlns:a16="http://schemas.microsoft.com/office/drawing/2014/main" id="{E449761B-C8B1-EF9C-D1E2-2F8AB24AE7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73FAD7-7B35-55F5-E868-ED430BB3751D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3C33A2-B8C9-B96C-E30B-4F8D37721C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00326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1FEEA535-8D84-C252-1CD2-0C06CB61C30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0E24AE-7AFE-CC89-54CD-6C2680AD71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52D520-F8F1-4071-1840-2C8FC3FB53C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</p:spTree>
    <p:extLst>
      <p:ext uri="{BB962C8B-B14F-4D97-AF65-F5344CB8AC3E}">
        <p14:creationId xmlns:p14="http://schemas.microsoft.com/office/powerpoint/2010/main" val="928975957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2A604CC4-039E-9A99-4B4B-1D359039FC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A47610-A639-CCC6-C423-5C8717618680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321DD-105B-AA9F-A0AF-6C784B8BB69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26077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12B2F66F-930F-0F99-9958-78D2C049D6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92AD05-DF0D-8FA0-7202-5586555FBA85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4D23D3-ECE3-9AD3-9037-23CF604BAF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458184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FDD4BD59-D187-E2E9-97DD-B1E1F09B03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CD8B7D-7C9D-82A9-4CBD-E6A247F65D11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D0379-1768-66D6-A6D7-B08AEA09A6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0940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olorful background with letters&#10;&#10;Description automatically generated">
            <a:extLst>
              <a:ext uri="{FF2B5EF4-FFF2-40B4-BE49-F238E27FC236}">
                <a16:creationId xmlns:a16="http://schemas.microsoft.com/office/drawing/2014/main" id="{95145C5F-FA8B-3804-C21B-C64CC26A273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3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0D9446-219C-E1ED-4A7B-659B026B76B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497180" y="5382172"/>
            <a:ext cx="1287016" cy="128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082787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849CE94-4896-DD4F-8977-17C107DDE1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52845698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logo&#10;&#10;Description automatically generated">
            <a:extLst>
              <a:ext uri="{FF2B5EF4-FFF2-40B4-BE49-F238E27FC236}">
                <a16:creationId xmlns:a16="http://schemas.microsoft.com/office/drawing/2014/main" id="{DC135C12-935C-8B05-6B50-E06CA6CD1F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Picture Placeholder 23">
            <a:extLst>
              <a:ext uri="{FF2B5EF4-FFF2-40B4-BE49-F238E27FC236}">
                <a16:creationId xmlns:a16="http://schemas.microsoft.com/office/drawing/2014/main" id="{B7A55722-E12E-4745-97D0-C6FE2ABF19F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12814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 dirty="0"/>
              <a:t>Add your image here [Drag and Drop]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38D8DC2-3DFD-CF46-9521-01551DFF0AE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5523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13955EB-D48F-F640-BE35-EB01D83FB7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58232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AA7416A-763F-E54E-AD0C-CB78DA3D17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5178" y="264103"/>
            <a:ext cx="10664822" cy="61555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000" b="0">
                <a:solidFill>
                  <a:srgbClr val="832B8F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B3E4FD-769E-B84A-834C-0212AAE99A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0522" y="928650"/>
            <a:ext cx="10664822" cy="430887"/>
          </a:xfrm>
          <a:prstGeom prst="rect">
            <a:avLst/>
          </a:prstGeom>
          <a:noFill/>
        </p:spPr>
        <p:txBody>
          <a:bodyPr anchor="ctr"/>
          <a:lstStyle>
            <a:lvl1pPr marL="228600" marR="0" indent="-228600" algn="ctr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300" b="0" spc="0">
                <a:solidFill>
                  <a:srgbClr val="FFC000"/>
                </a:solidFill>
                <a:latin typeface="+mj-lt"/>
              </a:defRPr>
            </a:lvl1pPr>
            <a:lvl2pPr>
              <a:defRPr sz="2400"/>
            </a:lvl2pPr>
            <a:lvl3pPr>
              <a:defRPr sz="2600"/>
            </a:lvl3pPr>
            <a:lvl4pPr>
              <a:defRPr sz="2800"/>
            </a:lvl4pPr>
            <a:lvl5pPr>
              <a:defRPr sz="3400"/>
            </a:lvl5pPr>
            <a:lvl6pPr>
              <a:defRPr sz="2800"/>
            </a:lvl6pPr>
            <a:lvl7pPr>
              <a:defRPr sz="2800"/>
            </a:lvl7pPr>
            <a:lvl8pPr algn="r">
              <a:buNone/>
              <a:defRPr/>
            </a:lvl8pPr>
          </a:lstStyle>
          <a:p>
            <a:pPr marL="3497783" marR="0" lvl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Click to edit Master text styles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26F191-734D-F208-3FF8-C386BA148E9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70E03D-B0A3-57E2-587F-588839D1E66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495373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27767337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22244131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12047713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838317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3406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9837039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1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188913"/>
            <a:ext cx="1097280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268415"/>
            <a:ext cx="10972800" cy="5056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3"/>
          <p:cNvSpPr txBox="1">
            <a:spLocks/>
          </p:cNvSpPr>
          <p:nvPr/>
        </p:nvSpPr>
        <p:spPr>
          <a:xfrm>
            <a:off x="8839200" y="6381750"/>
            <a:ext cx="27432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B9665-AF7A-4210-B047-22CE383B080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3"/>
          </p:nvPr>
        </p:nvSpPr>
        <p:spPr>
          <a:xfrm>
            <a:off x="609600" y="6356351"/>
            <a:ext cx="416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en-US"/>
              <a:t>© 2013 SolidQ –  Think Big. Move Fast.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03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  <p:sldLayoutId id="2147483687" r:id="rId18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cikit-learn.org/stable/auto_examples/cluster/plot_cluster_comparison.html" TargetMode="External"/><Relationship Id="rId2" Type="http://schemas.openxmlformats.org/officeDocument/2006/relationships/hyperlink" Target="https://iterationinsights.com/article/cluster-analysis-in-power-bi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ompas-xnet.si/izobrazevanja/koledar-tecajev-t/DP100" TargetMode="External"/><Relationship Id="rId2" Type="http://schemas.openxmlformats.org/officeDocument/2006/relationships/hyperlink" Target="https://www.kompas-xnet.si/izobrazevanja/koledar-tecajev-t/PL300" TargetMode="Externa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662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1AF365B-9116-5944-B129-BC854B3FDEB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53200" y="838200"/>
            <a:ext cx="4008437" cy="1107996"/>
          </a:xfrm>
        </p:spPr>
        <p:txBody>
          <a:bodyPr/>
          <a:lstStyle/>
          <a:p>
            <a:r>
              <a:rPr lang="sl-SI" sz="3600" b="1" i="1" dirty="0"/>
              <a:t>Data Science in Power BI</a:t>
            </a:r>
            <a:endParaRPr lang="en-H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04E3DA-754A-C440-8D05-92B65B8266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553200" y="2239822"/>
            <a:ext cx="4087812" cy="430887"/>
          </a:xfrm>
        </p:spPr>
        <p:txBody>
          <a:bodyPr/>
          <a:lstStyle/>
          <a:p>
            <a:pPr marL="0" indent="0">
              <a:buNone/>
            </a:pPr>
            <a:r>
              <a:rPr lang="sl-SI" dirty="0"/>
              <a:t>Dejan Sarka</a:t>
            </a:r>
            <a:endParaRPr lang="en-HR" dirty="0"/>
          </a:p>
        </p:txBody>
      </p:sp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9EEA17EA-50B1-8602-27BA-42913E3B249D}"/>
              </a:ext>
            </a:extLst>
          </p:cNvPr>
          <p:cNvSpPr txBox="1">
            <a:spLocks/>
          </p:cNvSpPr>
          <p:nvPr/>
        </p:nvSpPr>
        <p:spPr>
          <a:xfrm>
            <a:off x="6553200" y="3962400"/>
            <a:ext cx="4008437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lvl1pPr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25" marR="0" indent="-20002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63" marR="0" indent="-1809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38" marR="0" indent="-1682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l-SI" sz="2400" i="1" dirty="0"/>
              <a:t>From: </a:t>
            </a:r>
            <a:r>
              <a:rPr lang="en-US" sz="2400" i="1" dirty="0"/>
              <a:t>Business Analytics</a:t>
            </a:r>
            <a:r>
              <a:rPr lang="sl-SI" sz="2400" i="1" dirty="0"/>
              <a:t> </a:t>
            </a:r>
            <a:r>
              <a:rPr lang="en-US" sz="2400" i="1" dirty="0"/>
              <a:t>Using Power</a:t>
            </a:r>
            <a:r>
              <a:rPr lang="sl-SI" sz="2400" i="1" dirty="0"/>
              <a:t> </a:t>
            </a:r>
            <a:r>
              <a:rPr lang="en-US" sz="2400" i="1" dirty="0"/>
              <a:t>BI and Excel</a:t>
            </a:r>
            <a:r>
              <a:rPr lang="sl-SI" sz="2400" i="1" dirty="0"/>
              <a:t> by</a:t>
            </a:r>
            <a:endParaRPr lang="en-HR" sz="2400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446B8C1-132A-5496-BBC4-E58125EA1FC2}"/>
              </a:ext>
            </a:extLst>
          </p:cNvPr>
          <p:cNvSpPr txBox="1">
            <a:spLocks/>
          </p:cNvSpPr>
          <p:nvPr/>
        </p:nvSpPr>
        <p:spPr>
          <a:xfrm>
            <a:off x="6553200" y="4830622"/>
            <a:ext cx="4087812" cy="110799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2286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25" marR="0" indent="-20002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63" marR="0" indent="-1809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38" marR="0" indent="-1682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en-HR" sz="2400" dirty="0"/>
              <a:t>Dejan Sarka</a:t>
            </a:r>
          </a:p>
          <a:p>
            <a:pPr marL="0" indent="0"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en-HR" sz="2400" dirty="0"/>
              <a:t>Jernej Rihar</a:t>
            </a:r>
          </a:p>
          <a:p>
            <a:pPr marL="0" indent="0"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en-HR" sz="2400" dirty="0"/>
              <a:t>Klemen Vončina</a:t>
            </a:r>
          </a:p>
        </p:txBody>
      </p:sp>
    </p:spTree>
    <p:extLst>
      <p:ext uri="{BB962C8B-B14F-4D97-AF65-F5344CB8AC3E}">
        <p14:creationId xmlns:p14="http://schemas.microsoft.com/office/powerpoint/2010/main" val="88664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Introduction</a:t>
            </a:r>
            <a:endParaRPr lang="en-US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9CB1FC5-9755-4520-A6F2-D45344F0D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8415"/>
            <a:ext cx="6934200" cy="5056186"/>
          </a:xfrm>
        </p:spPr>
        <p:txBody>
          <a:bodyPr/>
          <a:lstStyle/>
          <a:p>
            <a:r>
              <a:rPr lang="en-US" sz="3600" dirty="0"/>
              <a:t>Dejan Sarka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sl-SI" dirty="0"/>
              <a:t>~40 </a:t>
            </a:r>
            <a:r>
              <a:rPr lang="en-US" dirty="0"/>
              <a:t>years of experience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sl-SI" dirty="0"/>
              <a:t>Data Platform</a:t>
            </a:r>
            <a:r>
              <a:rPr lang="en-US" dirty="0"/>
              <a:t> MVP</a:t>
            </a:r>
            <a:r>
              <a:rPr lang="sl-SI" dirty="0"/>
              <a:t> Alumni</a:t>
            </a:r>
            <a:r>
              <a:rPr lang="en-US" dirty="0"/>
              <a:t>, MCT</a:t>
            </a:r>
            <a:endParaRPr lang="sl-SI" dirty="0"/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sl-SI" dirty="0"/>
              <a:t>20 </a:t>
            </a:r>
            <a:r>
              <a:rPr lang="en-US" dirty="0"/>
              <a:t>books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dirty="0"/>
              <a:t>20+ courses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dirty="0"/>
              <a:t>Focus: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sl-SI" dirty="0"/>
              <a:t>SQL Server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dirty="0"/>
              <a:t>Data </a:t>
            </a:r>
            <a:r>
              <a:rPr lang="sl-SI" dirty="0"/>
              <a:t>science</a:t>
            </a:r>
            <a:endParaRPr lang="en-US" dirty="0"/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dirty="0"/>
              <a:t>Data quality</a:t>
            </a:r>
            <a:endParaRPr lang="sl-SI" dirty="0"/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en-US" dirty="0"/>
              <a:t>Data modeling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3EEE26-0F37-4FB5-A8CF-ACCD9FB166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1056786"/>
            <a:ext cx="3505200" cy="526781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sz="2800" dirty="0"/>
              <a:t>Analytics in visuals</a:t>
            </a:r>
          </a:p>
          <a:p>
            <a:r>
              <a:rPr lang="sl-SI" sz="2800" dirty="0"/>
              <a:t>Advanced visuals</a:t>
            </a:r>
          </a:p>
          <a:p>
            <a:pPr lvl="0"/>
            <a:r>
              <a:rPr lang="sl-SI" sz="2800" dirty="0"/>
              <a:t>R and Python data sources</a:t>
            </a:r>
          </a:p>
          <a:p>
            <a:pPr lvl="0"/>
            <a:r>
              <a:rPr lang="sl-SI" sz="2800" dirty="0"/>
              <a:t>R and Python visuals</a:t>
            </a:r>
          </a:p>
          <a:p>
            <a:pPr lvl="0"/>
            <a:r>
              <a:rPr lang="sl-SI" sz="2800" dirty="0"/>
              <a:t>R and Python in Power Query</a:t>
            </a:r>
          </a:p>
          <a:p>
            <a:pPr lvl="0"/>
            <a:r>
              <a:rPr lang="sl-SI" sz="2800" dirty="0"/>
              <a:t>Custom visuals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307445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5A6D7-E17C-43F5-8166-C3B16D032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PBI Visuals Analytics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5CAE3-6CF4-4E6A-8CA4-3199848F5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268415"/>
            <a:ext cx="6096000" cy="4217985"/>
          </a:xfrm>
        </p:spPr>
        <p:txBody>
          <a:bodyPr/>
          <a:lstStyle/>
          <a:p>
            <a:r>
              <a:rPr lang="sl-SI" dirty="0"/>
              <a:t>Many visuals have  analytics features</a:t>
            </a:r>
          </a:p>
          <a:p>
            <a:pPr lvl="1"/>
            <a:r>
              <a:rPr lang="en-US" dirty="0"/>
              <a:t>X-Axis constant line</a:t>
            </a:r>
          </a:p>
          <a:p>
            <a:pPr lvl="1"/>
            <a:r>
              <a:rPr lang="en-US" dirty="0"/>
              <a:t>Y-Axis constant line</a:t>
            </a:r>
          </a:p>
          <a:p>
            <a:pPr lvl="1"/>
            <a:r>
              <a:rPr lang="en-US" dirty="0"/>
              <a:t>Min line</a:t>
            </a:r>
          </a:p>
          <a:p>
            <a:pPr lvl="1"/>
            <a:r>
              <a:rPr lang="en-US" dirty="0"/>
              <a:t>Max line</a:t>
            </a:r>
          </a:p>
          <a:p>
            <a:pPr lvl="1"/>
            <a:r>
              <a:rPr lang="en-US" dirty="0"/>
              <a:t>Average line</a:t>
            </a:r>
          </a:p>
          <a:p>
            <a:pPr lvl="1"/>
            <a:r>
              <a:rPr lang="en-US" dirty="0"/>
              <a:t>Median line</a:t>
            </a:r>
          </a:p>
          <a:p>
            <a:pPr lvl="1"/>
            <a:r>
              <a:rPr lang="en-US" dirty="0"/>
              <a:t>Percentile line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D1C909-637F-BF58-C434-8401AB28AA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374939"/>
            <a:ext cx="5724525" cy="6448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6166374-AEDE-BAAC-3156-BDF5098D08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3433474"/>
            <a:ext cx="3086100" cy="17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1210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B4FA6-FF8B-4FCD-A6AA-374AF2C4E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PBI </a:t>
            </a:r>
            <a:r>
              <a:rPr lang="sl-SI"/>
              <a:t>Visuals Advanced </a:t>
            </a:r>
            <a:r>
              <a:rPr lang="sl-SI" dirty="0"/>
              <a:t>Analytics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095F63-0416-43D1-A17D-F74734FDE5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8415"/>
            <a:ext cx="8305800" cy="5056186"/>
          </a:xfrm>
        </p:spPr>
        <p:txBody>
          <a:bodyPr/>
          <a:lstStyle/>
          <a:p>
            <a:r>
              <a:rPr lang="sl-SI" dirty="0"/>
              <a:t>In a Scatter chart, you can add:</a:t>
            </a:r>
          </a:p>
          <a:p>
            <a:pPr lvl="1"/>
            <a:r>
              <a:rPr lang="sl-SI" dirty="0"/>
              <a:t>Trend line – linear regression</a:t>
            </a:r>
          </a:p>
          <a:p>
            <a:pPr lvl="1"/>
            <a:r>
              <a:rPr lang="sl-SI" dirty="0"/>
              <a:t>Symmetry shading and Ratio line</a:t>
            </a:r>
          </a:p>
          <a:p>
            <a:pPr lvl="2"/>
            <a:r>
              <a:rPr lang="en-US" dirty="0"/>
              <a:t>Points to the left of the ratio line favor the y-axis measure more than overall, and points to the right favor the x-axis more </a:t>
            </a:r>
            <a:endParaRPr lang="sl-SI" dirty="0"/>
          </a:p>
          <a:p>
            <a:pPr lvl="2"/>
            <a:r>
              <a:rPr lang="sl-SI" dirty="0"/>
              <a:t>For symmetry shading, must have equal scale</a:t>
            </a:r>
          </a:p>
          <a:p>
            <a:r>
              <a:rPr lang="sl-SI" dirty="0"/>
              <a:t>In a Line chart, you can add a forecast</a:t>
            </a:r>
          </a:p>
          <a:p>
            <a:pPr lvl="1"/>
            <a:r>
              <a:rPr lang="sl-SI" dirty="0"/>
              <a:t>Specify number of time points to forecast</a:t>
            </a:r>
          </a:p>
          <a:p>
            <a:pPr lvl="1"/>
            <a:r>
              <a:rPr lang="sl-SI" dirty="0"/>
              <a:t>Can specify seasonality</a:t>
            </a:r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2670B9A-11F2-5273-0FF8-2E78B47C02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84593" y="0"/>
            <a:ext cx="24074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1616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98E82-4475-C755-4D8D-9251D7A89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Clustering in Core Power BI Visuals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3826B3-D7C6-CC35-DCBA-98F73EA62C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Scatterplot – cluster cases based on two input variables</a:t>
            </a:r>
          </a:p>
          <a:p>
            <a:r>
              <a:rPr lang="en-US" dirty="0"/>
              <a:t>Table – up to 15 input variables</a:t>
            </a:r>
          </a:p>
          <a:p>
            <a:r>
              <a:rPr lang="en-US" dirty="0"/>
              <a:t>The technique not really revealed, but it is most likely the k-means method</a:t>
            </a:r>
          </a:p>
          <a:p>
            <a:pPr lvl="1"/>
            <a:r>
              <a:rPr lang="en-US" dirty="0" err="1"/>
              <a:t>Stephe</a:t>
            </a:r>
            <a:r>
              <a:rPr lang="sl-SI" dirty="0"/>
              <a:t>n</a:t>
            </a:r>
            <a:r>
              <a:rPr lang="en-US" dirty="0"/>
              <a:t> </a:t>
            </a:r>
            <a:r>
              <a:rPr lang="en-US" dirty="0" err="1"/>
              <a:t>Zielke</a:t>
            </a:r>
            <a:r>
              <a:rPr lang="en-US" dirty="0"/>
              <a:t>, PhD: </a:t>
            </a:r>
            <a:r>
              <a:rPr lang="en-US" b="0" i="0" dirty="0">
                <a:effectLst/>
                <a:latin typeface="Monserrat SemiBold"/>
                <a:hlinkClick r:id="rId2"/>
              </a:rPr>
              <a:t>Cluster Analysis in Power BI</a:t>
            </a:r>
            <a:endParaRPr lang="en-US" b="0" i="0" dirty="0">
              <a:effectLst/>
              <a:latin typeface="Monserrat SemiBold"/>
            </a:endParaRPr>
          </a:p>
          <a:p>
            <a:pPr lvl="1"/>
            <a:r>
              <a:rPr lang="en-US" dirty="0"/>
              <a:t>Based on the </a:t>
            </a:r>
            <a:r>
              <a:rPr lang="en-US" b="0" i="0" u="none" strike="noStrike" dirty="0">
                <a:effectLst/>
                <a:latin typeface="Monserrat Regular"/>
                <a:hlinkClick r:id="rId3"/>
              </a:rPr>
              <a:t>scikit-learn cluster comparison example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437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EDFB1-A9B1-D12B-6AE8-F0454DABEA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PBI Visuals Clustering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032298-40F2-95FE-E492-8FF7A80B32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8415"/>
            <a:ext cx="10972800" cy="1141620"/>
          </a:xfrm>
        </p:spPr>
        <p:txBody>
          <a:bodyPr/>
          <a:lstStyle/>
          <a:p>
            <a:r>
              <a:rPr lang="sl-SI" sz="2800" dirty="0"/>
              <a:t>Use the More options (...) button in the visual</a:t>
            </a:r>
          </a:p>
          <a:p>
            <a:r>
              <a:rPr lang="sl-SI" sz="2800" dirty="0"/>
              <a:t>Seems that the algorithm prefers a bigger number of clusters</a:t>
            </a:r>
            <a:endParaRPr lang="en-US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422E5DF-1934-1038-0476-9335CA3B4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" y="2638635"/>
            <a:ext cx="5642984" cy="368596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E2021BC-08A1-794B-E4D3-6E24E55F4A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7824" y="2638635"/>
            <a:ext cx="5462587" cy="307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6353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1AE8DDF-3810-4EB1-8998-B3E32C7A72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1" y="2330091"/>
            <a:ext cx="7620000" cy="440525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67822EA-A15A-4CCF-8F39-EFF9A28512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PBI Advanced Visuals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EF6D17-2C68-429F-B012-5D8972E319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8415"/>
            <a:ext cx="10972800" cy="560385"/>
          </a:xfrm>
        </p:spPr>
        <p:txBody>
          <a:bodyPr/>
          <a:lstStyle/>
          <a:p>
            <a:r>
              <a:rPr lang="en-US" dirty="0"/>
              <a:t>Decomposition tree – manual decision trees</a:t>
            </a:r>
          </a:p>
          <a:p>
            <a:r>
              <a:rPr lang="en-US" dirty="0"/>
              <a:t>Key influencers – uses logistic regression</a:t>
            </a:r>
          </a:p>
        </p:txBody>
      </p:sp>
    </p:spTree>
    <p:extLst>
      <p:ext uri="{BB962C8B-B14F-4D97-AF65-F5344CB8AC3E}">
        <p14:creationId xmlns:p14="http://schemas.microsoft.com/office/powerpoint/2010/main" val="1771806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BC6CF-005B-4813-87AB-A75348E14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Using Custom Visuals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C40992-4627-4766-8FA2-21AF46FE33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8415"/>
            <a:ext cx="5029200" cy="5056186"/>
          </a:xfrm>
        </p:spPr>
        <p:txBody>
          <a:bodyPr/>
          <a:lstStyle/>
          <a:p>
            <a:r>
              <a:rPr lang="sl-SI" dirty="0"/>
              <a:t>Import the visual from the marketplace or from a downloaded file</a:t>
            </a:r>
          </a:p>
          <a:p>
            <a:r>
              <a:rPr lang="sl-SI" dirty="0"/>
              <a:t>Enable custom visuals</a:t>
            </a:r>
          </a:p>
          <a:p>
            <a:r>
              <a:rPr lang="sl-SI" dirty="0"/>
              <a:t>Check the prerequisites for the visual</a:t>
            </a:r>
          </a:p>
          <a:p>
            <a:pPr lvl="1"/>
            <a:r>
              <a:rPr lang="sl-SI" dirty="0"/>
              <a:t>E.g., R engine, with a list of packages installed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97E4B0B-2E27-4B41-A9EC-560CBF1B0E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2655" y="1371600"/>
            <a:ext cx="5781675" cy="427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4063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08DCB8-43AF-43B4-90C9-F88688D18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Using R and Python in Power BI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32CF88-9945-4689-8DF4-449FC1CEC9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8415"/>
            <a:ext cx="4191000" cy="5056186"/>
          </a:xfrm>
        </p:spPr>
        <p:txBody>
          <a:bodyPr/>
          <a:lstStyle/>
          <a:p>
            <a:r>
              <a:rPr lang="sl-SI" dirty="0"/>
              <a:t>Use R and Python scripts for data sources, inside visuals, or in Power Query </a:t>
            </a:r>
          </a:p>
          <a:p>
            <a:pPr lvl="1"/>
            <a:r>
              <a:rPr lang="sl-SI" dirty="0"/>
              <a:t>Or call R and Python from T-SQL</a:t>
            </a:r>
          </a:p>
          <a:p>
            <a:r>
              <a:rPr lang="sl-SI" dirty="0"/>
              <a:t>Set up the scripting options – the engine and the IDE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917F4DD-A487-4D37-B351-00841CC7CB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6745" y="1371600"/>
            <a:ext cx="7280280" cy="48006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3CFBF67-5E00-4D3A-8DCA-D1E232A65675}"/>
              </a:ext>
            </a:extLst>
          </p:cNvPr>
          <p:cNvSpPr/>
          <p:nvPr/>
        </p:nvSpPr>
        <p:spPr>
          <a:xfrm>
            <a:off x="4800600" y="3387432"/>
            <a:ext cx="1676400" cy="533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535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60DD4-A0F6-4138-981B-317FE80CC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R and Python Data Sources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A24290-C0F5-4D10-A28E-3FF038FB84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8415"/>
            <a:ext cx="4419600" cy="5056186"/>
          </a:xfrm>
        </p:spPr>
        <p:txBody>
          <a:bodyPr/>
          <a:lstStyle/>
          <a:p>
            <a:r>
              <a:rPr lang="sl-SI" dirty="0"/>
              <a:t>Install all packages you need in advance</a:t>
            </a:r>
          </a:p>
          <a:p>
            <a:r>
              <a:rPr lang="sl-SI" dirty="0"/>
              <a:t>Load necessary libraries</a:t>
            </a:r>
          </a:p>
          <a:p>
            <a:r>
              <a:rPr lang="sl-SI" dirty="0"/>
              <a:t>Must return one or more data frames</a:t>
            </a:r>
          </a:p>
          <a:p>
            <a:pPr lvl="1"/>
            <a:r>
              <a:rPr lang="sl-SI" dirty="0"/>
              <a:t>Might need to add an index to maintain original rows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1B18D2-7BBC-4751-B505-C30A1ADB83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1600" y="1639308"/>
            <a:ext cx="6000899" cy="79216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D4C0712-95B3-4C44-9FB0-8A61DBA9F8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600" y="3214688"/>
            <a:ext cx="6686550" cy="256222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428376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60DD4-A0F6-4138-981B-317FE80CC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R and Python Transformations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A24290-C0F5-4D10-A28E-3FF038FB84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8415"/>
            <a:ext cx="4419600" cy="5056186"/>
          </a:xfrm>
        </p:spPr>
        <p:txBody>
          <a:bodyPr/>
          <a:lstStyle/>
          <a:p>
            <a:r>
              <a:rPr lang="sl-SI" dirty="0"/>
              <a:t>Use R.Execute or Python.Execute</a:t>
            </a:r>
          </a:p>
          <a:p>
            <a:r>
              <a:rPr lang="sl-SI" dirty="0"/>
              <a:t>Must return a data frame </a:t>
            </a:r>
            <a:r>
              <a:rPr lang="sl-SI" sz="2400" dirty="0"/>
              <a:t>(output &lt;- dataset)</a:t>
            </a:r>
          </a:p>
          <a:p>
            <a:r>
              <a:rPr lang="sl-SI" dirty="0"/>
              <a:t>Might have to deal with data type clashes</a:t>
            </a:r>
          </a:p>
          <a:p>
            <a:pPr lvl="1"/>
            <a:r>
              <a:rPr lang="sl-SI" dirty="0"/>
              <a:t>E.g., change dates to text for Python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0E5DCE1-6B8D-48B7-BF88-125B005875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4200" y="1440665"/>
            <a:ext cx="4800600" cy="449417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DF2A976-D434-4ED0-B893-689E437D8908}"/>
              </a:ext>
            </a:extLst>
          </p:cNvPr>
          <p:cNvSpPr/>
          <p:nvPr/>
        </p:nvSpPr>
        <p:spPr>
          <a:xfrm>
            <a:off x="7924800" y="3048000"/>
            <a:ext cx="2133600" cy="1844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A2EF513-4132-4456-A8D1-78B55F3B81FC}"/>
              </a:ext>
            </a:extLst>
          </p:cNvPr>
          <p:cNvSpPr/>
          <p:nvPr/>
        </p:nvSpPr>
        <p:spPr>
          <a:xfrm>
            <a:off x="10093034" y="4853594"/>
            <a:ext cx="1641765" cy="1756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EB27D3-7647-472A-96FF-EFAECDC39C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6145" y="1440665"/>
            <a:ext cx="1590675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7598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D99C66-08C8-4A2D-96DA-6CFF3D08A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R and Python Visuals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4366D0-385D-423E-AAE3-BCFFC96D4E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8415"/>
            <a:ext cx="5181600" cy="5056186"/>
          </a:xfrm>
        </p:spPr>
        <p:txBody>
          <a:bodyPr/>
          <a:lstStyle/>
          <a:p>
            <a:r>
              <a:rPr lang="sl-SI" dirty="0"/>
              <a:t>Install all packages you need in advance</a:t>
            </a:r>
          </a:p>
          <a:p>
            <a:pPr lvl="1"/>
            <a:r>
              <a:rPr lang="sl-SI" dirty="0"/>
              <a:t>Load necessary libraries</a:t>
            </a:r>
          </a:p>
          <a:p>
            <a:r>
              <a:rPr lang="sl-SI" dirty="0"/>
              <a:t>Select the columns you need in the visual</a:t>
            </a:r>
          </a:p>
          <a:p>
            <a:pPr lvl="1"/>
            <a:r>
              <a:rPr lang="sl-SI" dirty="0"/>
              <a:t>Probably you need a key as well</a:t>
            </a:r>
          </a:p>
          <a:p>
            <a:r>
              <a:rPr lang="sl-SI" dirty="0"/>
              <a:t>Refer to the dataframe called </a:t>
            </a:r>
            <a:r>
              <a:rPr lang="sl-SI" i="1" dirty="0"/>
              <a:t>dataset</a:t>
            </a:r>
          </a:p>
          <a:p>
            <a:r>
              <a:rPr lang="sl-SI" dirty="0"/>
              <a:t>Can use external IDE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B28923-6865-469A-87D5-3D40D80E22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7400" y="5638800"/>
            <a:ext cx="3648075" cy="9715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753F83-2E38-490E-BE5F-FF6FF1345F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7400" y="1371600"/>
            <a:ext cx="6096000" cy="34671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526868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5B15B64C-E2AB-BD9D-9533-6122FA033847}"/>
              </a:ext>
            </a:extLst>
          </p:cNvPr>
          <p:cNvSpPr txBox="1">
            <a:spLocks/>
          </p:cNvSpPr>
          <p:nvPr/>
        </p:nvSpPr>
        <p:spPr>
          <a:xfrm>
            <a:off x="5967024" y="789070"/>
            <a:ext cx="5691575" cy="2639930"/>
          </a:xfrm>
          <a:prstGeom prst="rect">
            <a:avLst/>
          </a:prstGeom>
        </p:spPr>
        <p:txBody>
          <a:bodyPr/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b="1" kern="1200" cap="none" spc="-5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HR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This is not school, but we</a:t>
            </a:r>
            <a:r>
              <a:rPr kumimoji="0" lang="sl-SI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 </a:t>
            </a:r>
            <a:r>
              <a:rPr kumimoji="0" lang="en-HR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832B8F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love</a:t>
            </a:r>
            <a:r>
              <a:rPr kumimoji="0" lang="en-HR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 to get grades.</a:t>
            </a:r>
            <a:r>
              <a:rPr kumimoji="0" lang="sl-SI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 </a:t>
            </a:r>
            <a:r>
              <a:rPr kumimoji="0" lang="en-HR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Please fill out our 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HR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questoineers and leave us your feedback.</a:t>
            </a:r>
            <a:r>
              <a:rPr kumimoji="0" lang="sl-SI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 </a:t>
            </a:r>
            <a:r>
              <a:rPr kumimoji="0" lang="en-HR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You may even </a:t>
            </a:r>
            <a:r>
              <a:rPr kumimoji="0" lang="en-HR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ED2FA0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win</a:t>
            </a:r>
            <a:r>
              <a:rPr kumimoji="0" lang="en-HR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 some 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HR" sz="28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cool rewards.</a:t>
            </a:r>
          </a:p>
        </p:txBody>
      </p:sp>
      <p:sp>
        <p:nvSpPr>
          <p:cNvPr id="2" name="Title 4">
            <a:extLst>
              <a:ext uri="{FF2B5EF4-FFF2-40B4-BE49-F238E27FC236}">
                <a16:creationId xmlns:a16="http://schemas.microsoft.com/office/drawing/2014/main" id="{FF429BB5-19DC-EB86-A434-EA7514BDD385}"/>
              </a:ext>
            </a:extLst>
          </p:cNvPr>
          <p:cNvSpPr txBox="1">
            <a:spLocks/>
          </p:cNvSpPr>
          <p:nvPr/>
        </p:nvSpPr>
        <p:spPr>
          <a:xfrm>
            <a:off x="5967023" y="3429000"/>
            <a:ext cx="5691575" cy="2639930"/>
          </a:xfrm>
          <a:prstGeom prst="rect">
            <a:avLst/>
          </a:prstGeom>
        </p:spPr>
        <p:txBody>
          <a:bodyPr/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b="1" kern="1200" cap="none" spc="-5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2800" dirty="0">
                <a:solidFill>
                  <a:srgbClr val="1A1A1A"/>
                </a:solidFill>
                <a:latin typeface="Segoe UI Semibold"/>
              </a:rPr>
              <a:t>Learn more at Kompas Xnet courses:</a:t>
            </a:r>
          </a:p>
          <a:p>
            <a:pPr marL="285750" marR="0" indent="-285750" algn="l" rtl="0">
              <a:buFont typeface="Arial" panose="020B0604020202020204" pitchFamily="34" charset="0"/>
              <a:buChar char="•"/>
            </a:pPr>
            <a:r>
              <a:rPr lang="nn-NO" sz="2400" b="1" i="0" u="none" strike="noStrike" baseline="0" dirty="0">
                <a:solidFill>
                  <a:srgbClr val="4B82AA"/>
                </a:solidFill>
                <a:latin typeface="Source Sans Pro" panose="020F0502020204030204" pitchFamily="34" charset="0"/>
                <a:hlinkClick r:id="rId2"/>
              </a:rPr>
              <a:t>Microsoft Power BI Data Analyst</a:t>
            </a:r>
            <a:r>
              <a:rPr lang="nn-NO" sz="2400" b="0" i="0" u="none" strike="noStrike" baseline="0" dirty="0">
                <a:solidFill>
                  <a:srgbClr val="4B82AA"/>
                </a:solidFill>
                <a:latin typeface="Times New Roman" panose="02020603050405020304" pitchFamily="18" charset="0"/>
                <a:hlinkClick r:id="rId2"/>
              </a:rPr>
              <a:t>, </a:t>
            </a:r>
            <a:r>
              <a:rPr lang="nn-NO" sz="2400" b="0" i="0" u="none" strike="noStrike" baseline="0" dirty="0">
                <a:solidFill>
                  <a:srgbClr val="474747"/>
                </a:solidFill>
                <a:latin typeface="Source Sans Pro" panose="020F0502020204030204" pitchFamily="34" charset="0"/>
                <a:hlinkClick r:id="rId2"/>
              </a:rPr>
              <a:t>11.12 - 13.12.2023</a:t>
            </a:r>
          </a:p>
          <a:p>
            <a:pPr marL="285750" marR="0" indent="-285750" algn="l" rtl="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B82AA"/>
                </a:solidFill>
                <a:latin typeface="Source Sans Pro" panose="020F0502020204030204" pitchFamily="34" charset="0"/>
                <a:hlinkClick r:id="rId3"/>
              </a:rPr>
              <a:t>Designing and Implementing a Data Science Solution on Azure</a:t>
            </a:r>
            <a:r>
              <a:rPr lang="en-US" sz="2400" b="0" dirty="0">
                <a:solidFill>
                  <a:srgbClr val="4B82AA"/>
                </a:solidFill>
                <a:latin typeface="Times New Roman" panose="02020603050405020304" pitchFamily="18" charset="0"/>
                <a:hlinkClick r:id="rId3"/>
              </a:rPr>
              <a:t>, </a:t>
            </a:r>
            <a:r>
              <a:rPr lang="en-US" sz="2400" b="0" dirty="0">
                <a:solidFill>
                  <a:srgbClr val="474747"/>
                </a:solidFill>
                <a:latin typeface="Source Sans Pro" panose="020F0502020204030204" pitchFamily="34" charset="0"/>
                <a:hlinkClick r:id="rId3"/>
              </a:rPr>
              <a:t>23.10 - 26.10.2023</a:t>
            </a:r>
          </a:p>
          <a:p>
            <a:pPr marR="0" algn="l" rtl="0"/>
            <a:endParaRPr lang="en-US" sz="1800" b="0" i="0" u="none" strike="noStrike" baseline="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42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3339425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SolidQCourseTemplate">
  <a:themeElements>
    <a:clrScheme name="SolidQ New Palette 20110510">
      <a:dk1>
        <a:sysClr val="windowText" lastClr="000000"/>
      </a:dk1>
      <a:lt1>
        <a:srgbClr val="FFFFFF"/>
      </a:lt1>
      <a:dk2>
        <a:srgbClr val="003052"/>
      </a:dk2>
      <a:lt2>
        <a:srgbClr val="E1F0F5"/>
      </a:lt2>
      <a:accent1>
        <a:srgbClr val="887E6F"/>
      </a:accent1>
      <a:accent2>
        <a:srgbClr val="9FC2D3"/>
      </a:accent2>
      <a:accent3>
        <a:srgbClr val="D52C33"/>
      </a:accent3>
      <a:accent4>
        <a:srgbClr val="FFC945"/>
      </a:accent4>
      <a:accent5>
        <a:srgbClr val="9F9311"/>
      </a:accent5>
      <a:accent6>
        <a:srgbClr val="E6942D"/>
      </a:accent6>
      <a:hlink>
        <a:srgbClr val="0000FF"/>
      </a:hlink>
      <a:folHlink>
        <a:srgbClr val="B674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E63CE9C2-82EA-874C-9BA4-00C33B3FC2E8}" vid="{D9AD0D0C-C573-6442-869B-93F2C6AC17E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xsi="http://www.w3.org/2001/XMLSchema-instance" xmlns:p="http://schemas.microsoft.com/office/2006/metadata/properties">
  <documentManagement>
    <OldId xmlns="71d2365e-429e-4e55-b1c0-8a780321cab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C7F9DCE47B1948AD6DBF88A457233B" ma:contentTypeVersion="1" ma:contentTypeDescription="Create a new document." ma:contentTypeScope="" ma:versionID="5f6a80bad15b8aeb0d84eea324c70bac">
  <xsd:schema xmlns:xsd="http://www.w3.org/2001/XMLSchema" xmlns:xs="http://www.w3.org/2001/XMLSchema" xmlns:p="http://schemas.microsoft.com/office/2006/metadata/properties" xmlns:ns2="71d2365e-429e-4e55-b1c0-8a780321cab3" targetNamespace="http://schemas.microsoft.com/office/2006/metadata/properties" ma:root="true" ma:fieldsID="abcc3fb238016b0ddface90a0038d231" ns2:_="">
    <xsd:import namespace="71d2365e-429e-4e55-b1c0-8a780321cab3"/>
    <xsd:element name="properties">
      <xsd:complexType>
        <xsd:sequence>
          <xsd:element name="documentManagement">
            <xsd:complexType>
              <xsd:all>
                <xsd:element ref="ns2:Old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d2365e-429e-4e55-b1c0-8a780321cab3" elementFormDefault="qualified">
    <xsd:import namespace="http://schemas.microsoft.com/office/2006/documentManagement/types"/>
    <xsd:import namespace="http://schemas.microsoft.com/office/infopath/2007/PartnerControls"/>
    <xsd:element name="OldId" ma:index="8" nillable="true" ma:displayName="OldId" ma:hidden="true" ma:internalName="OldId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E6D67AF-0C85-4258-AAAE-85AE0861C5F1}">
  <ds:schemaRefs>
    <ds:schemaRef ds:uri="http://purl.org/dc/terms/"/>
    <ds:schemaRef ds:uri="http://purl.org/dc/dcmitype/"/>
    <ds:schemaRef ds:uri="http://purl.org/dc/elements/1.1/"/>
    <ds:schemaRef ds:uri="http://schemas.microsoft.com/office/2006/metadata/properties"/>
    <ds:schemaRef ds:uri="71d2365e-429e-4e55-b1c0-8a780321cab3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AB5B96DB-AC95-4D00-9B03-A7DBA765BDB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78D7122-6169-4762-A79C-3EEFC04E08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d2365e-429e-4e55-b1c0-8a780321cab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7735</TotalTime>
  <Words>514</Words>
  <Application>Microsoft Office PowerPoint</Application>
  <PresentationFormat>Widescreen</PresentationFormat>
  <Paragraphs>86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Monserrat Regular</vt:lpstr>
      <vt:lpstr>Monserrat SemiBold</vt:lpstr>
      <vt:lpstr>Segoe UI</vt:lpstr>
      <vt:lpstr>Segoe UI Semibold</vt:lpstr>
      <vt:lpstr>Segoe UI Semilight</vt:lpstr>
      <vt:lpstr>Source Sans Pro</vt:lpstr>
      <vt:lpstr>Times New Roman</vt:lpstr>
      <vt:lpstr>Wingdings</vt:lpstr>
      <vt:lpstr>SolidQCourseTemplate</vt:lpstr>
      <vt:lpstr>WHITE TEMPLATE</vt:lpstr>
      <vt:lpstr>PowerPoint Presentation</vt:lpstr>
      <vt:lpstr>PowerPoint Presentation</vt:lpstr>
      <vt:lpstr>Introduction</vt:lpstr>
      <vt:lpstr>Agenda</vt:lpstr>
      <vt:lpstr>PBI Visuals Analytics</vt:lpstr>
      <vt:lpstr>PBI Visuals Advanced Analytics</vt:lpstr>
      <vt:lpstr>Clustering in Core Power BI Visuals</vt:lpstr>
      <vt:lpstr>PBI Visuals Clustering</vt:lpstr>
      <vt:lpstr>PBI Advanced Visuals</vt:lpstr>
      <vt:lpstr>Using Custom Visuals</vt:lpstr>
      <vt:lpstr>Using R and Python in Power BI</vt:lpstr>
      <vt:lpstr>R and Python Data Sources</vt:lpstr>
      <vt:lpstr>R and Python Transformations</vt:lpstr>
      <vt:lpstr>R and Python Visuals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JBudd</dc:creator>
  <cp:lastModifiedBy>Dejan Sarka</cp:lastModifiedBy>
  <cp:revision>376</cp:revision>
  <cp:lastPrinted>2012-07-27T16:27:55Z</cp:lastPrinted>
  <dcterms:created xsi:type="dcterms:W3CDTF">2007-10-01T14:03:25Z</dcterms:created>
  <dcterms:modified xsi:type="dcterms:W3CDTF">2023-09-26T15:59:13Z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0x01010044C7F9DCE47B1948AD6DBF88A457233B</vt:lpwstr>
  </property>
  <property fmtid="{D5CDD505-2E9C-101B-9397-08002B2CF9AE}" pid="3" name="Order">
    <vt:r8>402200</vt:r8>
  </property>
</Properties>
</file>