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28"/>
  </p:notesMasterIdLst>
  <p:handoutMasterIdLst>
    <p:handoutMasterId r:id="rId29"/>
  </p:handoutMasterIdLst>
  <p:sldIdLst>
    <p:sldId id="1556" r:id="rId5"/>
    <p:sldId id="1593" r:id="rId6"/>
    <p:sldId id="1561" r:id="rId7"/>
    <p:sldId id="1559" r:id="rId8"/>
    <p:sldId id="1594" r:id="rId9"/>
    <p:sldId id="1565" r:id="rId10"/>
    <p:sldId id="1600" r:id="rId11"/>
    <p:sldId id="1614" r:id="rId12"/>
    <p:sldId id="1595" r:id="rId13"/>
    <p:sldId id="1601" r:id="rId14"/>
    <p:sldId id="1596" r:id="rId15"/>
    <p:sldId id="1602" r:id="rId16"/>
    <p:sldId id="1606" r:id="rId17"/>
    <p:sldId id="1597" r:id="rId18"/>
    <p:sldId id="1603" r:id="rId19"/>
    <p:sldId id="1615" r:id="rId20"/>
    <p:sldId id="1598" r:id="rId21"/>
    <p:sldId id="1608" r:id="rId22"/>
    <p:sldId id="1563" r:id="rId23"/>
    <p:sldId id="1607" r:id="rId24"/>
    <p:sldId id="1609" r:id="rId25"/>
    <p:sldId id="1616" r:id="rId26"/>
    <p:sldId id="1613" r:id="rId27"/>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6"/>
          </p14:sldIdLst>
        </p14:section>
        <p14:section name="NT Tehnologija" id="{7BA3AB53-B0D3-4155-A793-FCE390968904}">
          <p14:sldIdLst>
            <p14:sldId id="1593"/>
            <p14:sldId id="1561"/>
            <p14:sldId id="1559"/>
            <p14:sldId id="1594"/>
            <p14:sldId id="1565"/>
            <p14:sldId id="1600"/>
            <p14:sldId id="1614"/>
            <p14:sldId id="1595"/>
            <p14:sldId id="1601"/>
            <p14:sldId id="1596"/>
            <p14:sldId id="1602"/>
            <p14:sldId id="1606"/>
            <p14:sldId id="1597"/>
            <p14:sldId id="1603"/>
            <p14:sldId id="1615"/>
            <p14:sldId id="1598"/>
            <p14:sldId id="1608"/>
            <p14:sldId id="1563"/>
            <p14:sldId id="1607"/>
            <p14:sldId id="1609"/>
            <p14:sldId id="1616"/>
            <p14:sldId id="1613"/>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50"/>
    <a:srgbClr val="E4491C"/>
    <a:srgbClr val="F26522"/>
    <a:srgbClr val="F1E16B"/>
    <a:srgbClr val="F2F240"/>
    <a:srgbClr val="00AEEF"/>
    <a:srgbClr val="00254A"/>
    <a:srgbClr val="00BCF2"/>
    <a:srgbClr val="F0840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2136" autoAdjust="0"/>
  </p:normalViewPr>
  <p:slideViewPr>
    <p:cSldViewPr>
      <p:cViewPr varScale="1">
        <p:scale>
          <a:sx n="86" d="100"/>
          <a:sy n="86" d="100"/>
        </p:scale>
        <p:origin x="355" y="62"/>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4F9632-C8CB-4B8E-84B6-806B850ED509}" type="doc">
      <dgm:prSet loTypeId="urn:microsoft.com/office/officeart/2005/8/layout/process1" loCatId="process" qsTypeId="urn:microsoft.com/office/officeart/2005/8/quickstyle/simple1" qsCatId="simple" csTypeId="urn:microsoft.com/office/officeart/2005/8/colors/accent1_2" csCatId="accent1" phldr="1"/>
      <dgm:spPr/>
    </dgm:pt>
    <dgm:pt modelId="{3C09DFA7-47B1-4C51-96D6-3225B100AD26}">
      <dgm:prSet phldrT="[Text]" custT="1"/>
      <dgm:spPr/>
      <dgm:t>
        <a:bodyPr/>
        <a:lstStyle/>
        <a:p>
          <a:r>
            <a:rPr lang="en-US" sz="1800" dirty="0" smtClean="0"/>
            <a:t>OOB SharePoint Content Type</a:t>
          </a:r>
          <a:endParaRPr lang="en-US" sz="1800" dirty="0"/>
        </a:p>
      </dgm:t>
    </dgm:pt>
    <dgm:pt modelId="{BD9F8A2E-BC78-437C-BBE9-E75461CDA184}" type="parTrans" cxnId="{4FB80860-AEC7-490E-A59D-FDC1BAD0BAC3}">
      <dgm:prSet/>
      <dgm:spPr/>
      <dgm:t>
        <a:bodyPr/>
        <a:lstStyle/>
        <a:p>
          <a:endParaRPr lang="en-US"/>
        </a:p>
      </dgm:t>
    </dgm:pt>
    <dgm:pt modelId="{DB28A2C9-4438-4554-BF52-2505E709C94E}" type="sibTrans" cxnId="{4FB80860-AEC7-490E-A59D-FDC1BAD0BAC3}">
      <dgm:prSet/>
      <dgm:spPr/>
      <dgm:t>
        <a:bodyPr/>
        <a:lstStyle/>
        <a:p>
          <a:endParaRPr lang="en-US"/>
        </a:p>
      </dgm:t>
    </dgm:pt>
    <dgm:pt modelId="{C4C4154B-2C23-4A79-8766-160066130288}">
      <dgm:prSet phldrT="[Text]" custT="1"/>
      <dgm:spPr/>
      <dgm:t>
        <a:bodyPr/>
        <a:lstStyle/>
        <a:p>
          <a:r>
            <a:rPr lang="en-US" sz="1800" dirty="0" smtClean="0"/>
            <a:t>Agitavit Base </a:t>
          </a:r>
          <a:r>
            <a:rPr lang="en-US" sz="1800" smtClean="0"/>
            <a:t>Content Type</a:t>
          </a:r>
          <a:endParaRPr lang="en-US" sz="1800" dirty="0"/>
        </a:p>
      </dgm:t>
    </dgm:pt>
    <dgm:pt modelId="{8067AD55-E6C8-4797-B7E7-59DAEF93A625}" type="parTrans" cxnId="{941A2388-B638-4195-BF9F-FB8023C2B977}">
      <dgm:prSet/>
      <dgm:spPr/>
      <dgm:t>
        <a:bodyPr/>
        <a:lstStyle/>
        <a:p>
          <a:endParaRPr lang="en-US"/>
        </a:p>
      </dgm:t>
    </dgm:pt>
    <dgm:pt modelId="{D23B0652-AC5C-46F3-BC87-705F17901B03}" type="sibTrans" cxnId="{941A2388-B638-4195-BF9F-FB8023C2B977}">
      <dgm:prSet/>
      <dgm:spPr/>
      <dgm:t>
        <a:bodyPr/>
        <a:lstStyle/>
        <a:p>
          <a:endParaRPr lang="en-US"/>
        </a:p>
      </dgm:t>
    </dgm:pt>
    <dgm:pt modelId="{8D0D796A-4F87-4313-8445-015F4C779908}">
      <dgm:prSet phldrT="[Text]" custT="1"/>
      <dgm:spPr/>
      <dgm:t>
        <a:bodyPr/>
        <a:lstStyle/>
        <a:p>
          <a:r>
            <a:rPr lang="en-US" sz="1800" dirty="0" smtClean="0"/>
            <a:t>Agitavit Custom Content Type</a:t>
          </a:r>
          <a:endParaRPr lang="en-US" sz="1800" dirty="0"/>
        </a:p>
      </dgm:t>
    </dgm:pt>
    <dgm:pt modelId="{3C563E0B-7092-40B0-B94B-FAD748B30FFC}" type="parTrans" cxnId="{634586C4-A0D0-46D5-9D33-023FA335DE78}">
      <dgm:prSet/>
      <dgm:spPr/>
      <dgm:t>
        <a:bodyPr/>
        <a:lstStyle/>
        <a:p>
          <a:endParaRPr lang="en-US"/>
        </a:p>
      </dgm:t>
    </dgm:pt>
    <dgm:pt modelId="{709B6EA6-6CE3-4B45-AD75-2DDE0D1EFBAA}" type="sibTrans" cxnId="{634586C4-A0D0-46D5-9D33-023FA335DE78}">
      <dgm:prSet/>
      <dgm:spPr/>
      <dgm:t>
        <a:bodyPr/>
        <a:lstStyle/>
        <a:p>
          <a:endParaRPr lang="en-US"/>
        </a:p>
      </dgm:t>
    </dgm:pt>
    <dgm:pt modelId="{944E406D-B469-47E1-858B-DA4B2A1BC447}" type="pres">
      <dgm:prSet presAssocID="{F04F9632-C8CB-4B8E-84B6-806B850ED509}" presName="Name0" presStyleCnt="0">
        <dgm:presLayoutVars>
          <dgm:dir/>
          <dgm:resizeHandles val="exact"/>
        </dgm:presLayoutVars>
      </dgm:prSet>
      <dgm:spPr/>
    </dgm:pt>
    <dgm:pt modelId="{64E320BA-EDC0-4436-8906-81F48847F10B}" type="pres">
      <dgm:prSet presAssocID="{3C09DFA7-47B1-4C51-96D6-3225B100AD26}" presName="node" presStyleLbl="node1" presStyleIdx="0" presStyleCnt="3" custLinFactNeighborX="7429" custLinFactNeighborY="-52469">
        <dgm:presLayoutVars>
          <dgm:bulletEnabled val="1"/>
        </dgm:presLayoutVars>
      </dgm:prSet>
      <dgm:spPr/>
      <dgm:t>
        <a:bodyPr/>
        <a:lstStyle/>
        <a:p>
          <a:endParaRPr lang="en-US"/>
        </a:p>
      </dgm:t>
    </dgm:pt>
    <dgm:pt modelId="{2CB99147-7258-4E11-BD35-15D3260DC924}" type="pres">
      <dgm:prSet presAssocID="{DB28A2C9-4438-4554-BF52-2505E709C94E}" presName="sibTrans" presStyleLbl="sibTrans2D1" presStyleIdx="0" presStyleCnt="2"/>
      <dgm:spPr/>
      <dgm:t>
        <a:bodyPr/>
        <a:lstStyle/>
        <a:p>
          <a:endParaRPr lang="en-US"/>
        </a:p>
      </dgm:t>
    </dgm:pt>
    <dgm:pt modelId="{0B238579-F015-4A30-9E6D-ACEBFF887ED9}" type="pres">
      <dgm:prSet presAssocID="{DB28A2C9-4438-4554-BF52-2505E709C94E}" presName="connectorText" presStyleLbl="sibTrans2D1" presStyleIdx="0" presStyleCnt="2"/>
      <dgm:spPr/>
      <dgm:t>
        <a:bodyPr/>
        <a:lstStyle/>
        <a:p>
          <a:endParaRPr lang="en-US"/>
        </a:p>
      </dgm:t>
    </dgm:pt>
    <dgm:pt modelId="{435725EE-55CE-4302-BACF-B1C9A5378FE5}" type="pres">
      <dgm:prSet presAssocID="{C4C4154B-2C23-4A79-8766-160066130288}" presName="node" presStyleLbl="node1" presStyleIdx="1" presStyleCnt="3" custLinFactNeighborY="-52469">
        <dgm:presLayoutVars>
          <dgm:bulletEnabled val="1"/>
        </dgm:presLayoutVars>
      </dgm:prSet>
      <dgm:spPr/>
      <dgm:t>
        <a:bodyPr/>
        <a:lstStyle/>
        <a:p>
          <a:endParaRPr lang="en-US"/>
        </a:p>
      </dgm:t>
    </dgm:pt>
    <dgm:pt modelId="{AAFC4254-AAE4-4EEA-A1AF-3FB17D18BBF1}" type="pres">
      <dgm:prSet presAssocID="{D23B0652-AC5C-46F3-BC87-705F17901B03}" presName="sibTrans" presStyleLbl="sibTrans2D1" presStyleIdx="1" presStyleCnt="2"/>
      <dgm:spPr/>
      <dgm:t>
        <a:bodyPr/>
        <a:lstStyle/>
        <a:p>
          <a:endParaRPr lang="en-US"/>
        </a:p>
      </dgm:t>
    </dgm:pt>
    <dgm:pt modelId="{C4489A15-BDA9-4798-8FD0-215D92B0D6CB}" type="pres">
      <dgm:prSet presAssocID="{D23B0652-AC5C-46F3-BC87-705F17901B03}" presName="connectorText" presStyleLbl="sibTrans2D1" presStyleIdx="1" presStyleCnt="2"/>
      <dgm:spPr/>
      <dgm:t>
        <a:bodyPr/>
        <a:lstStyle/>
        <a:p>
          <a:endParaRPr lang="en-US"/>
        </a:p>
      </dgm:t>
    </dgm:pt>
    <dgm:pt modelId="{8A4BDD60-8F34-4123-863F-DFDA67585A00}" type="pres">
      <dgm:prSet presAssocID="{8D0D796A-4F87-4313-8445-015F4C779908}" presName="node" presStyleLbl="node1" presStyleIdx="2" presStyleCnt="3" custLinFactNeighborX="-6545" custLinFactNeighborY="-52469">
        <dgm:presLayoutVars>
          <dgm:bulletEnabled val="1"/>
        </dgm:presLayoutVars>
      </dgm:prSet>
      <dgm:spPr/>
      <dgm:t>
        <a:bodyPr/>
        <a:lstStyle/>
        <a:p>
          <a:endParaRPr lang="en-US"/>
        </a:p>
      </dgm:t>
    </dgm:pt>
  </dgm:ptLst>
  <dgm:cxnLst>
    <dgm:cxn modelId="{9DB032C0-592B-4DD7-8D73-27DEB6CAC9D8}" type="presOf" srcId="{8D0D796A-4F87-4313-8445-015F4C779908}" destId="{8A4BDD60-8F34-4123-863F-DFDA67585A00}" srcOrd="0" destOrd="0" presId="urn:microsoft.com/office/officeart/2005/8/layout/process1"/>
    <dgm:cxn modelId="{4FB80860-AEC7-490E-A59D-FDC1BAD0BAC3}" srcId="{F04F9632-C8CB-4B8E-84B6-806B850ED509}" destId="{3C09DFA7-47B1-4C51-96D6-3225B100AD26}" srcOrd="0" destOrd="0" parTransId="{BD9F8A2E-BC78-437C-BBE9-E75461CDA184}" sibTransId="{DB28A2C9-4438-4554-BF52-2505E709C94E}"/>
    <dgm:cxn modelId="{08B00E7A-C371-46AC-AF64-8B0743B085E1}" type="presOf" srcId="{3C09DFA7-47B1-4C51-96D6-3225B100AD26}" destId="{64E320BA-EDC0-4436-8906-81F48847F10B}" srcOrd="0" destOrd="0" presId="urn:microsoft.com/office/officeart/2005/8/layout/process1"/>
    <dgm:cxn modelId="{C1427D2F-4478-4937-BA4F-99B5318B0DD6}" type="presOf" srcId="{F04F9632-C8CB-4B8E-84B6-806B850ED509}" destId="{944E406D-B469-47E1-858B-DA4B2A1BC447}" srcOrd="0" destOrd="0" presId="urn:microsoft.com/office/officeart/2005/8/layout/process1"/>
    <dgm:cxn modelId="{941A2388-B638-4195-BF9F-FB8023C2B977}" srcId="{F04F9632-C8CB-4B8E-84B6-806B850ED509}" destId="{C4C4154B-2C23-4A79-8766-160066130288}" srcOrd="1" destOrd="0" parTransId="{8067AD55-E6C8-4797-B7E7-59DAEF93A625}" sibTransId="{D23B0652-AC5C-46F3-BC87-705F17901B03}"/>
    <dgm:cxn modelId="{EF81A4A0-21DE-4712-A635-9F2EC2351DBA}" type="presOf" srcId="{C4C4154B-2C23-4A79-8766-160066130288}" destId="{435725EE-55CE-4302-BACF-B1C9A5378FE5}" srcOrd="0" destOrd="0" presId="urn:microsoft.com/office/officeart/2005/8/layout/process1"/>
    <dgm:cxn modelId="{634586C4-A0D0-46D5-9D33-023FA335DE78}" srcId="{F04F9632-C8CB-4B8E-84B6-806B850ED509}" destId="{8D0D796A-4F87-4313-8445-015F4C779908}" srcOrd="2" destOrd="0" parTransId="{3C563E0B-7092-40B0-B94B-FAD748B30FFC}" sibTransId="{709B6EA6-6CE3-4B45-AD75-2DDE0D1EFBAA}"/>
    <dgm:cxn modelId="{A6FB0612-6925-4B6D-A8C5-38A8948F7A2E}" type="presOf" srcId="{D23B0652-AC5C-46F3-BC87-705F17901B03}" destId="{C4489A15-BDA9-4798-8FD0-215D92B0D6CB}" srcOrd="1" destOrd="0" presId="urn:microsoft.com/office/officeart/2005/8/layout/process1"/>
    <dgm:cxn modelId="{D6909F7F-F5DD-4339-81F6-3413D36984FB}" type="presOf" srcId="{DB28A2C9-4438-4554-BF52-2505E709C94E}" destId="{0B238579-F015-4A30-9E6D-ACEBFF887ED9}" srcOrd="1" destOrd="0" presId="urn:microsoft.com/office/officeart/2005/8/layout/process1"/>
    <dgm:cxn modelId="{2B788AD7-27B1-47EA-B6BD-4C0E1EEBC657}" type="presOf" srcId="{DB28A2C9-4438-4554-BF52-2505E709C94E}" destId="{2CB99147-7258-4E11-BD35-15D3260DC924}" srcOrd="0" destOrd="0" presId="urn:microsoft.com/office/officeart/2005/8/layout/process1"/>
    <dgm:cxn modelId="{7A4E6655-02CA-492D-A96E-9C2F41E99C86}" type="presOf" srcId="{D23B0652-AC5C-46F3-BC87-705F17901B03}" destId="{AAFC4254-AAE4-4EEA-A1AF-3FB17D18BBF1}" srcOrd="0" destOrd="0" presId="urn:microsoft.com/office/officeart/2005/8/layout/process1"/>
    <dgm:cxn modelId="{452F533C-7EFC-42E5-B82A-64DD5C479BE4}" type="presParOf" srcId="{944E406D-B469-47E1-858B-DA4B2A1BC447}" destId="{64E320BA-EDC0-4436-8906-81F48847F10B}" srcOrd="0" destOrd="0" presId="urn:microsoft.com/office/officeart/2005/8/layout/process1"/>
    <dgm:cxn modelId="{C32A3F58-405E-455C-B672-CFF27498DB21}" type="presParOf" srcId="{944E406D-B469-47E1-858B-DA4B2A1BC447}" destId="{2CB99147-7258-4E11-BD35-15D3260DC924}" srcOrd="1" destOrd="0" presId="urn:microsoft.com/office/officeart/2005/8/layout/process1"/>
    <dgm:cxn modelId="{FBFC3D00-1856-4DAD-ADE3-A979308A59CA}" type="presParOf" srcId="{2CB99147-7258-4E11-BD35-15D3260DC924}" destId="{0B238579-F015-4A30-9E6D-ACEBFF887ED9}" srcOrd="0" destOrd="0" presId="urn:microsoft.com/office/officeart/2005/8/layout/process1"/>
    <dgm:cxn modelId="{D7B7F517-0E18-4781-A513-184C11E9C99C}" type="presParOf" srcId="{944E406D-B469-47E1-858B-DA4B2A1BC447}" destId="{435725EE-55CE-4302-BACF-B1C9A5378FE5}" srcOrd="2" destOrd="0" presId="urn:microsoft.com/office/officeart/2005/8/layout/process1"/>
    <dgm:cxn modelId="{A605D8B8-D43D-434C-B243-D58CD5AC9079}" type="presParOf" srcId="{944E406D-B469-47E1-858B-DA4B2A1BC447}" destId="{AAFC4254-AAE4-4EEA-A1AF-3FB17D18BBF1}" srcOrd="3" destOrd="0" presId="urn:microsoft.com/office/officeart/2005/8/layout/process1"/>
    <dgm:cxn modelId="{C2156168-D207-4FC0-9152-2E12680467C1}" type="presParOf" srcId="{AAFC4254-AAE4-4EEA-A1AF-3FB17D18BBF1}" destId="{C4489A15-BDA9-4798-8FD0-215D92B0D6CB}" srcOrd="0" destOrd="0" presId="urn:microsoft.com/office/officeart/2005/8/layout/process1"/>
    <dgm:cxn modelId="{BB79AED1-C050-4C60-B168-0E451D108F1F}" type="presParOf" srcId="{944E406D-B469-47E1-858B-DA4B2A1BC447}" destId="{8A4BDD60-8F34-4123-863F-DFDA67585A00}"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E320BA-EDC0-4436-8906-81F48847F10B}">
      <dsp:nvSpPr>
        <dsp:cNvPr id="0" name=""/>
        <dsp:cNvSpPr/>
      </dsp:nvSpPr>
      <dsp:spPr>
        <a:xfrm>
          <a:off x="75673" y="789023"/>
          <a:ext cx="2288855" cy="1373313"/>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OOB SharePoint Content Type</a:t>
          </a:r>
          <a:endParaRPr lang="en-US" sz="1800" kern="1200" dirty="0"/>
        </a:p>
      </dsp:txBody>
      <dsp:txXfrm>
        <a:off x="115896" y="829246"/>
        <a:ext cx="2208409" cy="1292867"/>
      </dsp:txXfrm>
    </dsp:sp>
    <dsp:sp modelId="{2CB99147-7258-4E11-BD35-15D3260DC924}">
      <dsp:nvSpPr>
        <dsp:cNvPr id="0" name=""/>
        <dsp:cNvSpPr/>
      </dsp:nvSpPr>
      <dsp:spPr>
        <a:xfrm>
          <a:off x="2576411" y="1191862"/>
          <a:ext cx="449189" cy="5676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2576411" y="1305389"/>
        <a:ext cx="314432" cy="340582"/>
      </dsp:txXfrm>
    </dsp:sp>
    <dsp:sp modelId="{435725EE-55CE-4302-BACF-B1C9A5378FE5}">
      <dsp:nvSpPr>
        <dsp:cNvPr id="0" name=""/>
        <dsp:cNvSpPr/>
      </dsp:nvSpPr>
      <dsp:spPr>
        <a:xfrm>
          <a:off x="3212056" y="789023"/>
          <a:ext cx="2288855" cy="1373313"/>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Agitavit Base </a:t>
          </a:r>
          <a:r>
            <a:rPr lang="en-US" sz="1800" kern="1200" smtClean="0"/>
            <a:t>Content Type</a:t>
          </a:r>
          <a:endParaRPr lang="en-US" sz="1800" kern="1200" dirty="0"/>
        </a:p>
      </dsp:txBody>
      <dsp:txXfrm>
        <a:off x="3252279" y="829246"/>
        <a:ext cx="2208409" cy="1292867"/>
      </dsp:txXfrm>
    </dsp:sp>
    <dsp:sp modelId="{AAFC4254-AAE4-4EEA-A1AF-3FB17D18BBF1}">
      <dsp:nvSpPr>
        <dsp:cNvPr id="0" name=""/>
        <dsp:cNvSpPr/>
      </dsp:nvSpPr>
      <dsp:spPr>
        <a:xfrm>
          <a:off x="5714816" y="1191862"/>
          <a:ext cx="453478" cy="56763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5714816" y="1305389"/>
        <a:ext cx="317435" cy="340582"/>
      </dsp:txXfrm>
    </dsp:sp>
    <dsp:sp modelId="{8A4BDD60-8F34-4123-863F-DFDA67585A00}">
      <dsp:nvSpPr>
        <dsp:cNvPr id="0" name=""/>
        <dsp:cNvSpPr/>
      </dsp:nvSpPr>
      <dsp:spPr>
        <a:xfrm>
          <a:off x="6356532" y="789023"/>
          <a:ext cx="2288855" cy="1373313"/>
        </a:xfrm>
        <a:prstGeom prst="roundRect">
          <a:avLst>
            <a:gd name="adj" fmla="val 10000"/>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t>Agitavit Custom Content Type</a:t>
          </a:r>
          <a:endParaRPr lang="en-US" sz="1800" kern="1200" dirty="0"/>
        </a:p>
      </dsp:txBody>
      <dsp:txXfrm>
        <a:off x="6396755" y="829246"/>
        <a:ext cx="2208409" cy="129286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5/23/2017 8:00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5/23/2017 8:00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5/23/2017 8:00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2</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3144943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1394535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4</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472892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5</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929270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42059624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7</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151183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8</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9399460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127129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10</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569196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3899578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12</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3773424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13</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1849997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29803500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15</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474766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16</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0238429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3609845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2512175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2257261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5/23/2017 8:00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3307527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2"/>
          </p:nvPr>
        </p:nvSpPr>
        <p:spPr/>
        <p:txBody>
          <a:bodyPr/>
          <a:lstStyle/>
          <a:p>
            <a:fld id="{B4008EB6-D09E-4580-8CD6-DDB14511944F}" type="slidenum">
              <a:rPr lang="en-US" smtClean="0"/>
              <a:pPr/>
              <a:t>21</a:t>
            </a:fld>
            <a:endParaRPr lang="en-US" dirty="0"/>
          </a:p>
        </p:txBody>
      </p:sp>
      <p:sp>
        <p:nvSpPr>
          <p:cNvPr id="10" name="Date Placeholder 9"/>
          <p:cNvSpPr>
            <a:spLocks noGrp="1"/>
          </p:cNvSpPr>
          <p:nvPr>
            <p:ph type="dt" idx="13"/>
          </p:nvPr>
        </p:nvSpPr>
        <p:spPr/>
        <p:txBody>
          <a:bodyPr/>
          <a:lstStyle/>
          <a:p>
            <a:fld id="{C279D0AF-5102-465F-9774-3BAAD6555D09}" type="datetime8">
              <a:rPr lang="en-US" smtClean="0"/>
              <a:t>5/23/2017 8:00 AM</a:t>
            </a:fld>
            <a:endParaRPr lang="en-US" dirty="0"/>
          </a:p>
        </p:txBody>
      </p:sp>
      <p:sp>
        <p:nvSpPr>
          <p:cNvPr id="12" name="Header Placeholder 11"/>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1519227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5/23/2017 8:00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22</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14187040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5/23/2017 8:00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23</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42483347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00254A"/>
        </a:solidFill>
        <a:effectLst/>
      </p:bgPr>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0" y="-31131"/>
            <a:ext cx="12436475" cy="7025655"/>
          </a:xfrm>
          <a:prstGeom prst="rect">
            <a:avLst/>
          </a:prstGeom>
        </p:spPr>
      </p:pic>
      <p:pic>
        <p:nvPicPr>
          <p:cNvPr id="9" name="Picture 8"/>
          <p:cNvPicPr>
            <a:picLocks noChangeAspect="1"/>
          </p:cNvPicPr>
          <p:nvPr userDrawn="1"/>
        </p:nvPicPr>
        <p:blipFill>
          <a:blip r:embed="rId3"/>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4"/>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5"/>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6"/>
          <a:stretch>
            <a:fillRect/>
          </a:stretch>
        </p:blipFill>
        <p:spPr>
          <a:xfrm>
            <a:off x="7500465" y="2613025"/>
            <a:ext cx="5270500" cy="4381500"/>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smtClean="0"/>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smtClean="0"/>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smtClean="0"/>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smtClean="0"/>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smtClean="0"/>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smtClean="0"/>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60" r:id="rId13"/>
    <p:sldLayoutId id="2147484299" r:id="rId14"/>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565" y="2273126"/>
            <a:ext cx="6912768" cy="2289858"/>
          </a:xfrm>
          <a:prstGeom prst="rect">
            <a:avLst/>
          </a:prstGeom>
          <a:noFill/>
        </p:spPr>
        <p:txBody>
          <a:bodyPr wrap="square" lIns="182880" tIns="146304" rIns="182880" bIns="146304" rtlCol="0">
            <a:spAutoFit/>
          </a:bodyPr>
          <a:lstStyle/>
          <a:p>
            <a:pPr>
              <a:lnSpc>
                <a:spcPct val="90000"/>
              </a:lnSpc>
              <a:spcAft>
                <a:spcPts val="600"/>
              </a:spcAft>
            </a:pPr>
            <a:r>
              <a:rPr lang="sl-SI" sz="4800" dirty="0" err="1" smtClean="0">
                <a:gradFill>
                  <a:gsLst>
                    <a:gs pos="2917">
                      <a:schemeClr val="tx1"/>
                    </a:gs>
                    <a:gs pos="30000">
                      <a:schemeClr val="tx1"/>
                    </a:gs>
                  </a:gsLst>
                  <a:lin ang="5400000" scaled="0"/>
                </a:gradFill>
              </a:rPr>
              <a:t>The</a:t>
            </a:r>
            <a:r>
              <a:rPr lang="sl-SI" sz="4800" dirty="0" smtClean="0">
                <a:gradFill>
                  <a:gsLst>
                    <a:gs pos="2917">
                      <a:schemeClr val="tx1"/>
                    </a:gs>
                    <a:gs pos="30000">
                      <a:schemeClr val="tx1"/>
                    </a:gs>
                  </a:gsLst>
                  <a:lin ang="5400000" scaled="0"/>
                </a:gradFill>
              </a:rPr>
              <a:t> </a:t>
            </a:r>
            <a:r>
              <a:rPr lang="sl-SI" sz="4800" dirty="0" err="1" smtClean="0">
                <a:gradFill>
                  <a:gsLst>
                    <a:gs pos="2917">
                      <a:schemeClr val="tx1"/>
                    </a:gs>
                    <a:gs pos="30000">
                      <a:schemeClr val="tx1"/>
                    </a:gs>
                  </a:gsLst>
                  <a:lin ang="5400000" scaled="0"/>
                </a:gradFill>
              </a:rPr>
              <a:t>secret</a:t>
            </a:r>
            <a:r>
              <a:rPr lang="sl-SI" sz="4800" dirty="0" smtClean="0">
                <a:gradFill>
                  <a:gsLst>
                    <a:gs pos="2917">
                      <a:schemeClr val="tx1"/>
                    </a:gs>
                    <a:gs pos="30000">
                      <a:schemeClr val="tx1"/>
                    </a:gs>
                  </a:gsLst>
                  <a:lin ang="5400000" scaled="0"/>
                </a:gradFill>
              </a:rPr>
              <a:t> </a:t>
            </a:r>
            <a:r>
              <a:rPr lang="sl-SI" sz="4800" dirty="0" err="1" smtClean="0">
                <a:gradFill>
                  <a:gsLst>
                    <a:gs pos="2917">
                      <a:schemeClr val="tx1"/>
                    </a:gs>
                    <a:gs pos="30000">
                      <a:schemeClr val="tx1"/>
                    </a:gs>
                  </a:gsLst>
                  <a:lin ang="5400000" scaled="0"/>
                </a:gradFill>
              </a:rPr>
              <a:t>behind</a:t>
            </a:r>
            <a:r>
              <a:rPr lang="sl-SI" sz="4800" dirty="0" smtClean="0">
                <a:gradFill>
                  <a:gsLst>
                    <a:gs pos="2917">
                      <a:schemeClr val="tx1"/>
                    </a:gs>
                    <a:gs pos="30000">
                      <a:schemeClr val="tx1"/>
                    </a:gs>
                  </a:gsLst>
                  <a:lin ang="5400000" scaled="0"/>
                </a:gradFill>
              </a:rPr>
              <a:t> </a:t>
            </a:r>
            <a:r>
              <a:rPr lang="sl-SI" sz="4800" dirty="0" err="1" smtClean="0">
                <a:gradFill>
                  <a:gsLst>
                    <a:gs pos="2917">
                      <a:schemeClr val="tx1"/>
                    </a:gs>
                    <a:gs pos="30000">
                      <a:schemeClr val="tx1"/>
                    </a:gs>
                  </a:gsLst>
                  <a:lin ang="5400000" scaled="0"/>
                </a:gradFill>
              </a:rPr>
              <a:t>building</a:t>
            </a:r>
            <a:r>
              <a:rPr lang="sl-SI" sz="4800" dirty="0" smtClean="0">
                <a:gradFill>
                  <a:gsLst>
                    <a:gs pos="2917">
                      <a:schemeClr val="tx1"/>
                    </a:gs>
                    <a:gs pos="30000">
                      <a:schemeClr val="tx1"/>
                    </a:gs>
                  </a:gsLst>
                  <a:lin ang="5400000" scaled="0"/>
                </a:gradFill>
              </a:rPr>
              <a:t> a </a:t>
            </a:r>
            <a:r>
              <a:rPr lang="sl-SI" sz="4800" dirty="0" err="1" smtClean="0">
                <a:gradFill>
                  <a:gsLst>
                    <a:gs pos="2917">
                      <a:schemeClr val="tx1"/>
                    </a:gs>
                    <a:gs pos="30000">
                      <a:schemeClr val="tx1"/>
                    </a:gs>
                  </a:gsLst>
                  <a:lin ang="5400000" scaled="0"/>
                </a:gradFill>
              </a:rPr>
              <a:t>ready</a:t>
            </a:r>
            <a:r>
              <a:rPr lang="sl-SI" sz="4800" dirty="0" smtClean="0">
                <a:gradFill>
                  <a:gsLst>
                    <a:gs pos="2917">
                      <a:schemeClr val="tx1"/>
                    </a:gs>
                    <a:gs pos="30000">
                      <a:schemeClr val="tx1"/>
                    </a:gs>
                  </a:gsLst>
                  <a:lin ang="5400000" scaled="0"/>
                </a:gradFill>
              </a:rPr>
              <a:t>-to-go Intranet</a:t>
            </a:r>
            <a:endParaRPr lang="en-US" sz="4800" dirty="0" err="1" smtClean="0">
              <a:gradFill>
                <a:gsLst>
                  <a:gs pos="2917">
                    <a:schemeClr val="tx1"/>
                  </a:gs>
                  <a:gs pos="30000">
                    <a:schemeClr val="tx1"/>
                  </a:gs>
                </a:gsLst>
                <a:lin ang="5400000" scaled="0"/>
              </a:gradFill>
            </a:endParaRPr>
          </a:p>
        </p:txBody>
      </p:sp>
      <p:sp>
        <p:nvSpPr>
          <p:cNvPr id="4" name="TextBox 3"/>
          <p:cNvSpPr txBox="1"/>
          <p:nvPr/>
        </p:nvSpPr>
        <p:spPr>
          <a:xfrm>
            <a:off x="169565" y="4865414"/>
            <a:ext cx="6696744" cy="981807"/>
          </a:xfrm>
          <a:prstGeom prst="rect">
            <a:avLst/>
          </a:prstGeom>
          <a:noFill/>
        </p:spPr>
        <p:txBody>
          <a:bodyPr wrap="square" lIns="182880" tIns="146304" rIns="182880" bIns="146304" rtlCol="0">
            <a:spAutoFit/>
          </a:bodyPr>
          <a:lstStyle/>
          <a:p>
            <a:pPr>
              <a:lnSpc>
                <a:spcPct val="90000"/>
              </a:lnSpc>
              <a:spcAft>
                <a:spcPts val="600"/>
              </a:spcAft>
            </a:pPr>
            <a:r>
              <a:rPr lang="sl-SI" sz="2400" dirty="0" smtClean="0">
                <a:gradFill>
                  <a:gsLst>
                    <a:gs pos="2917">
                      <a:schemeClr val="tx1"/>
                    </a:gs>
                    <a:gs pos="30000">
                      <a:schemeClr val="tx1"/>
                    </a:gs>
                  </a:gsLst>
                  <a:lin ang="5400000" scaled="0"/>
                </a:gradFill>
              </a:rPr>
              <a:t>Biserka Cvetkovska</a:t>
            </a:r>
            <a:endParaRPr lang="en-US" sz="2400" dirty="0" smtClean="0">
              <a:gradFill>
                <a:gsLst>
                  <a:gs pos="2917">
                    <a:schemeClr val="tx1"/>
                  </a:gs>
                  <a:gs pos="30000">
                    <a:schemeClr val="tx1"/>
                  </a:gs>
                </a:gsLst>
                <a:lin ang="5400000" scaled="0"/>
              </a:gradFill>
            </a:endParaRPr>
          </a:p>
          <a:p>
            <a:pPr>
              <a:lnSpc>
                <a:spcPct val="90000"/>
              </a:lnSpc>
              <a:spcAft>
                <a:spcPts val="600"/>
              </a:spcAft>
            </a:pPr>
            <a:r>
              <a:rPr lang="en-US" sz="2000" dirty="0" smtClean="0">
                <a:gradFill>
                  <a:gsLst>
                    <a:gs pos="2917">
                      <a:schemeClr val="tx1"/>
                    </a:gs>
                    <a:gs pos="30000">
                      <a:schemeClr val="tx1"/>
                    </a:gs>
                  </a:gsLst>
                  <a:lin ang="5400000" scaled="0"/>
                </a:gradFill>
              </a:rPr>
              <a:t>Agitavit Solutions </a:t>
            </a:r>
            <a:r>
              <a:rPr lang="en-US" sz="2000" dirty="0" err="1" smtClean="0">
                <a:gradFill>
                  <a:gsLst>
                    <a:gs pos="2917">
                      <a:schemeClr val="tx1"/>
                    </a:gs>
                    <a:gs pos="30000">
                      <a:schemeClr val="tx1"/>
                    </a:gs>
                  </a:gsLst>
                  <a:lin ang="5400000" scaled="0"/>
                </a:gradFill>
              </a:rPr>
              <a:t>d.o.o</a:t>
            </a:r>
            <a:r>
              <a:rPr lang="en-US" sz="2000" dirty="0" smtClean="0">
                <a:gradFill>
                  <a:gsLst>
                    <a:gs pos="2917">
                      <a:schemeClr val="tx1"/>
                    </a:gs>
                    <a:gs pos="30000">
                      <a:schemeClr val="tx1"/>
                    </a:gs>
                  </a:gsLst>
                  <a:lin ang="5400000" scaled="0"/>
                </a:gradFill>
              </a:rPr>
              <a:t>.</a:t>
            </a:r>
            <a:endParaRPr lang="sl-SI" sz="2000" dirty="0" smtClean="0">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605" y="1625054"/>
            <a:ext cx="7272808" cy="2597634"/>
          </a:xfrm>
          <a:prstGeom prst="rect">
            <a:avLst/>
          </a:prstGeom>
          <a:noFill/>
        </p:spPr>
        <p:txBody>
          <a:bodyPr wrap="square" lIns="182880" tIns="146304" rIns="182880" bIns="146304" rtlCol="0">
            <a:spAutoFit/>
          </a:bodyPr>
          <a:lstStyle/>
          <a:p>
            <a:pPr>
              <a:lnSpc>
                <a:spcPct val="90000"/>
              </a:lnSpc>
              <a:spcAft>
                <a:spcPts val="600"/>
              </a:spcAft>
            </a:pPr>
            <a:r>
              <a:rPr lang="sl-SI" sz="4800" dirty="0" smtClean="0">
                <a:gradFill>
                  <a:gsLst>
                    <a:gs pos="2917">
                      <a:schemeClr val="tx1"/>
                    </a:gs>
                    <a:gs pos="30000">
                      <a:schemeClr val="tx1"/>
                    </a:gs>
                  </a:gsLst>
                  <a:lin ang="5400000" scaled="0"/>
                </a:gradFill>
              </a:rPr>
              <a:t>Biserka Cvetkovska</a:t>
            </a:r>
            <a:endParaRPr lang="en-US" sz="4800" dirty="0" smtClean="0">
              <a:gradFill>
                <a:gsLst>
                  <a:gs pos="2917">
                    <a:schemeClr val="tx1"/>
                  </a:gs>
                  <a:gs pos="30000">
                    <a:schemeClr val="tx1"/>
                  </a:gs>
                </a:gsLst>
                <a:lin ang="5400000" scaled="0"/>
              </a:gradFill>
            </a:endParaRPr>
          </a:p>
          <a:p>
            <a:pPr>
              <a:lnSpc>
                <a:spcPct val="90000"/>
              </a:lnSpc>
              <a:spcAft>
                <a:spcPts val="600"/>
              </a:spcAft>
            </a:pPr>
            <a:endParaRPr lang="en-US" sz="2400" dirty="0">
              <a:gradFill>
                <a:gsLst>
                  <a:gs pos="2917">
                    <a:schemeClr val="tx1"/>
                  </a:gs>
                  <a:gs pos="30000">
                    <a:schemeClr val="tx1"/>
                  </a:gs>
                </a:gsLst>
                <a:lin ang="5400000" scaled="0"/>
              </a:gradFill>
            </a:endParaRPr>
          </a:p>
          <a:p>
            <a:pPr>
              <a:lnSpc>
                <a:spcPct val="90000"/>
              </a:lnSpc>
              <a:spcAft>
                <a:spcPts val="600"/>
              </a:spcAft>
            </a:pPr>
            <a:r>
              <a:rPr lang="en-US" sz="2400" dirty="0" smtClean="0">
                <a:gradFill>
                  <a:gsLst>
                    <a:gs pos="2917">
                      <a:schemeClr val="tx1"/>
                    </a:gs>
                    <a:gs pos="30000">
                      <a:schemeClr val="tx1"/>
                    </a:gs>
                  </a:gsLst>
                  <a:lin ang="5400000" scaled="0"/>
                </a:gradFill>
              </a:rPr>
              <a:t>@biserka_</a:t>
            </a:r>
          </a:p>
          <a:p>
            <a:pPr>
              <a:lnSpc>
                <a:spcPct val="90000"/>
              </a:lnSpc>
              <a:spcAft>
                <a:spcPts val="600"/>
              </a:spcAft>
            </a:pPr>
            <a:r>
              <a:rPr lang="en-US" sz="2400" dirty="0" smtClean="0"/>
              <a:t>http://biserkacvetkovska.com</a:t>
            </a:r>
          </a:p>
          <a:p>
            <a:pPr>
              <a:lnSpc>
                <a:spcPct val="90000"/>
              </a:lnSpc>
              <a:spcAft>
                <a:spcPts val="600"/>
              </a:spcAft>
            </a:pPr>
            <a:r>
              <a:rPr lang="en-US" sz="2400" dirty="0" smtClean="0">
                <a:gradFill>
                  <a:gsLst>
                    <a:gs pos="2917">
                      <a:schemeClr val="tx1"/>
                    </a:gs>
                    <a:gs pos="30000">
                      <a:schemeClr val="tx1"/>
                    </a:gs>
                  </a:gsLst>
                  <a:lin ang="5400000" scaled="0"/>
                </a:gradFill>
              </a:rPr>
              <a:t>biserka.cvetkovska@agitavit.com</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421" y="951496"/>
            <a:ext cx="1987200" cy="1987200"/>
          </a:xfrm>
          <a:prstGeom prst="ellipse">
            <a:avLst/>
          </a:prstGeom>
          <a:noFill/>
        </p:spPr>
      </p:pic>
      <p:sp>
        <p:nvSpPr>
          <p:cNvPr id="4" name="Oval 3"/>
          <p:cNvSpPr/>
          <p:nvPr/>
        </p:nvSpPr>
        <p:spPr bwMode="auto">
          <a:xfrm>
            <a:off x="4615408" y="1439862"/>
            <a:ext cx="3528392" cy="3456384"/>
          </a:xfrm>
          <a:prstGeom prst="ellipse">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smtClean="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596835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132"/>
            <a:ext cx="4892040" cy="1514261"/>
          </a:xfrm>
        </p:spPr>
        <p:txBody>
          <a:bodyPr/>
          <a:lstStyle/>
          <a:p>
            <a:r>
              <a:rPr lang="en-US" dirty="0" smtClean="0"/>
              <a:t>A ready-to-go Intranet</a:t>
            </a:r>
            <a:endParaRPr lang="en-US" dirty="0"/>
          </a:p>
        </p:txBody>
      </p:sp>
      <p:pic>
        <p:nvPicPr>
          <p:cNvPr id="6" name="Picture Placeholder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120" r="13120"/>
          <a:stretch>
            <a:fillRect/>
          </a:stretch>
        </p:blipFill>
        <p:spPr/>
      </p:pic>
    </p:spTree>
    <p:extLst>
      <p:ext uri="{BB962C8B-B14F-4D97-AF65-F5344CB8AC3E}">
        <p14:creationId xmlns:p14="http://schemas.microsoft.com/office/powerpoint/2010/main" val="3439387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Why a ready-to-go Intranet?</a:t>
            </a:r>
            <a:endParaRPr lang="en-US" dirty="0"/>
          </a:p>
        </p:txBody>
      </p:sp>
      <p:sp>
        <p:nvSpPr>
          <p:cNvPr id="6" name="Text Placeholder 5"/>
          <p:cNvSpPr>
            <a:spLocks noGrp="1"/>
          </p:cNvSpPr>
          <p:nvPr>
            <p:ph type="body" sz="quarter" idx="10"/>
          </p:nvPr>
        </p:nvSpPr>
        <p:spPr>
          <a:xfrm>
            <a:off x="274702" y="1211287"/>
            <a:ext cx="11888787" cy="4770537"/>
          </a:xfrm>
        </p:spPr>
        <p:txBody>
          <a:bodyPr/>
          <a:lstStyle/>
          <a:p>
            <a:r>
              <a:rPr lang="en-US" dirty="0" smtClean="0"/>
              <a:t>Reducing the time needed for planning, development and deployment of custom Intranet portals</a:t>
            </a:r>
          </a:p>
          <a:p>
            <a:r>
              <a:rPr lang="en-US" dirty="0" smtClean="0"/>
              <a:t>Reducing risks and costs</a:t>
            </a:r>
          </a:p>
          <a:p>
            <a:r>
              <a:rPr lang="en-US" dirty="0" smtClean="0"/>
              <a:t>Dedication to what matters the most</a:t>
            </a:r>
          </a:p>
          <a:p>
            <a:pPr lvl="1"/>
            <a:r>
              <a:rPr lang="en-US" dirty="0" smtClean="0"/>
              <a:t>Great content</a:t>
            </a:r>
          </a:p>
          <a:p>
            <a:pPr lvl="1"/>
            <a:r>
              <a:rPr lang="en-US" dirty="0" smtClean="0"/>
              <a:t>Collaboration</a:t>
            </a:r>
          </a:p>
          <a:p>
            <a:pPr lvl="1"/>
            <a:r>
              <a:rPr lang="en-US" dirty="0" smtClean="0"/>
              <a:t>Proper resourcing</a:t>
            </a:r>
          </a:p>
          <a:p>
            <a:pPr lvl="1"/>
            <a:r>
              <a:rPr lang="en-US" dirty="0" smtClean="0"/>
              <a:t>User adoption</a:t>
            </a:r>
          </a:p>
          <a:p>
            <a:pPr lvl="1"/>
            <a:endParaRPr lang="en-US" dirty="0"/>
          </a:p>
        </p:txBody>
      </p:sp>
    </p:spTree>
    <p:extLst>
      <p:ext uri="{BB962C8B-B14F-4D97-AF65-F5344CB8AC3E}">
        <p14:creationId xmlns:p14="http://schemas.microsoft.com/office/powerpoint/2010/main" val="2194173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Crucial features when developing a </a:t>
            </a:r>
            <a:br>
              <a:rPr lang="en-US" dirty="0" smtClean="0"/>
            </a:br>
            <a:r>
              <a:rPr lang="en-US" dirty="0" smtClean="0"/>
              <a:t>ready-to-go Intranet</a:t>
            </a:r>
            <a:endParaRPr lang="en-US" dirty="0"/>
          </a:p>
        </p:txBody>
      </p:sp>
      <p:sp>
        <p:nvSpPr>
          <p:cNvPr id="6" name="Text Placeholder 5"/>
          <p:cNvSpPr>
            <a:spLocks noGrp="1"/>
          </p:cNvSpPr>
          <p:nvPr>
            <p:ph type="body" sz="quarter" idx="10"/>
          </p:nvPr>
        </p:nvSpPr>
        <p:spPr>
          <a:xfrm>
            <a:off x="385589" y="1985094"/>
            <a:ext cx="11888787" cy="4093428"/>
          </a:xfrm>
        </p:spPr>
        <p:txBody>
          <a:bodyPr/>
          <a:lstStyle/>
          <a:p>
            <a:r>
              <a:rPr lang="en-US" dirty="0" smtClean="0"/>
              <a:t>Easily maintainable solution</a:t>
            </a:r>
          </a:p>
          <a:p>
            <a:r>
              <a:rPr lang="en-US" dirty="0" smtClean="0"/>
              <a:t>A hybrid solution</a:t>
            </a:r>
          </a:p>
          <a:p>
            <a:r>
              <a:rPr lang="en-US" dirty="0" smtClean="0"/>
              <a:t>Clean, customizable and easily adaptable responsive design</a:t>
            </a:r>
          </a:p>
          <a:p>
            <a:r>
              <a:rPr lang="en-US" dirty="0" smtClean="0"/>
              <a:t>Must enable content classification and tagging</a:t>
            </a:r>
          </a:p>
          <a:p>
            <a:r>
              <a:rPr lang="en-US" dirty="0" smtClean="0"/>
              <a:t>Must encourage collaboration and communication</a:t>
            </a:r>
          </a:p>
          <a:p>
            <a:pPr lvl="1"/>
            <a:endParaRPr lang="en-US" dirty="0"/>
          </a:p>
        </p:txBody>
      </p:sp>
    </p:spTree>
    <p:extLst>
      <p:ext uri="{BB962C8B-B14F-4D97-AF65-F5344CB8AC3E}">
        <p14:creationId xmlns:p14="http://schemas.microsoft.com/office/powerpoint/2010/main" val="368796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1181862"/>
          </a:xfrm>
        </p:spPr>
        <p:txBody>
          <a:bodyPr/>
          <a:lstStyle/>
          <a:p>
            <a:r>
              <a:rPr lang="en-US" dirty="0"/>
              <a:t>E</a:t>
            </a:r>
            <a:r>
              <a:rPr lang="en-US" sz="7200" dirty="0" smtClean="0"/>
              <a:t>asily maintainable solution</a:t>
            </a:r>
            <a:endParaRPr lang="en-US" sz="7200" dirty="0"/>
          </a:p>
        </p:txBody>
      </p:sp>
    </p:spTree>
    <p:extLst>
      <p:ext uri="{BB962C8B-B14F-4D97-AF65-F5344CB8AC3E}">
        <p14:creationId xmlns:p14="http://schemas.microsoft.com/office/powerpoint/2010/main" val="131110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Solution structure &amp; component implementation</a:t>
            </a:r>
            <a:br>
              <a:rPr lang="en-US" dirty="0" smtClean="0"/>
            </a:br>
            <a:r>
              <a:rPr lang="en-US" dirty="0"/>
              <a:t/>
            </a:r>
            <a:br>
              <a:rPr lang="en-US" dirty="0"/>
            </a:br>
            <a:endParaRPr lang="en-US" dirty="0"/>
          </a:p>
        </p:txBody>
      </p:sp>
      <p:sp>
        <p:nvSpPr>
          <p:cNvPr id="6" name="Text Placeholder 5"/>
          <p:cNvSpPr>
            <a:spLocks noGrp="1"/>
          </p:cNvSpPr>
          <p:nvPr>
            <p:ph type="body" sz="quarter" idx="10"/>
          </p:nvPr>
        </p:nvSpPr>
        <p:spPr>
          <a:xfrm>
            <a:off x="385589" y="1913086"/>
            <a:ext cx="11888787" cy="4881336"/>
          </a:xfrm>
        </p:spPr>
        <p:txBody>
          <a:bodyPr/>
          <a:lstStyle/>
          <a:p>
            <a:r>
              <a:rPr lang="en-US" dirty="0" smtClean="0"/>
              <a:t>A solution consisted of multiple client-side components</a:t>
            </a:r>
            <a:endParaRPr lang="sl-SI" dirty="0" smtClean="0"/>
          </a:p>
          <a:p>
            <a:r>
              <a:rPr lang="en-US" dirty="0"/>
              <a:t>Component </a:t>
            </a:r>
            <a:r>
              <a:rPr lang="sl-SI" dirty="0"/>
              <a:t>== </a:t>
            </a:r>
            <a:r>
              <a:rPr lang="sl-SI" dirty="0" smtClean="0"/>
              <a:t>Web part</a:t>
            </a:r>
            <a:endParaRPr lang="en-US" dirty="0"/>
          </a:p>
          <a:p>
            <a:r>
              <a:rPr lang="en-US" dirty="0" smtClean="0"/>
              <a:t>Component </a:t>
            </a:r>
            <a:r>
              <a:rPr lang="en-US" dirty="0"/>
              <a:t>implementation</a:t>
            </a:r>
          </a:p>
          <a:p>
            <a:pPr lvl="1"/>
            <a:r>
              <a:rPr lang="en-US" dirty="0" smtClean="0"/>
              <a:t>TypeScript +</a:t>
            </a:r>
            <a:r>
              <a:rPr lang="en-US" dirty="0"/>
              <a:t> </a:t>
            </a:r>
            <a:r>
              <a:rPr lang="en-US" dirty="0" smtClean="0"/>
              <a:t>React in </a:t>
            </a:r>
            <a:r>
              <a:rPr lang="en-US" dirty="0"/>
              <a:t>combination </a:t>
            </a:r>
            <a:r>
              <a:rPr lang="en-US" dirty="0" smtClean="0"/>
              <a:t>with</a:t>
            </a:r>
            <a:endParaRPr lang="en-US" dirty="0"/>
          </a:p>
          <a:p>
            <a:pPr lvl="2"/>
            <a:r>
              <a:rPr lang="en-US" dirty="0"/>
              <a:t>SharePoint REST API</a:t>
            </a:r>
          </a:p>
          <a:p>
            <a:pPr lvl="2"/>
            <a:r>
              <a:rPr lang="en-US" dirty="0"/>
              <a:t>SharePoint Search REST </a:t>
            </a:r>
            <a:r>
              <a:rPr lang="en-US" dirty="0" smtClean="0"/>
              <a:t>API</a:t>
            </a:r>
          </a:p>
          <a:p>
            <a:endParaRPr lang="en-US" dirty="0" smtClean="0"/>
          </a:p>
          <a:p>
            <a:endParaRPr lang="en-US" dirty="0" smtClean="0"/>
          </a:p>
          <a:p>
            <a:pPr lvl="1"/>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3120" y="3539042"/>
            <a:ext cx="1611222" cy="155353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26349" y="2777182"/>
            <a:ext cx="2115242" cy="2115242"/>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85352" y="2419023"/>
            <a:ext cx="2286758" cy="1545106"/>
          </a:xfrm>
          <a:prstGeom prst="rect">
            <a:avLst/>
          </a:prstGeom>
        </p:spPr>
      </p:pic>
    </p:spTree>
    <p:extLst>
      <p:ext uri="{BB962C8B-B14F-4D97-AF65-F5344CB8AC3E}">
        <p14:creationId xmlns:p14="http://schemas.microsoft.com/office/powerpoint/2010/main" val="88357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Technologies &amp; languages used</a:t>
            </a:r>
            <a:endParaRPr lang="en-US" dirty="0"/>
          </a:p>
        </p:txBody>
      </p:sp>
      <p:sp>
        <p:nvSpPr>
          <p:cNvPr id="6" name="Text Placeholder 5"/>
          <p:cNvSpPr>
            <a:spLocks noGrp="1"/>
          </p:cNvSpPr>
          <p:nvPr>
            <p:ph type="body" sz="quarter" idx="10"/>
          </p:nvPr>
        </p:nvSpPr>
        <p:spPr>
          <a:xfrm>
            <a:off x="274702" y="1211287"/>
            <a:ext cx="11888787" cy="6167842"/>
          </a:xfrm>
        </p:spPr>
        <p:txBody>
          <a:bodyPr/>
          <a:lstStyle/>
          <a:p>
            <a:r>
              <a:rPr lang="en-US" dirty="0"/>
              <a:t>Typescript</a:t>
            </a:r>
          </a:p>
          <a:p>
            <a:pPr lvl="1"/>
            <a:r>
              <a:rPr lang="en-US" dirty="0"/>
              <a:t>A superset of JavaScript that offers:</a:t>
            </a:r>
          </a:p>
          <a:p>
            <a:pPr lvl="2"/>
            <a:r>
              <a:rPr lang="en-US" dirty="0"/>
              <a:t>Type checking</a:t>
            </a:r>
          </a:p>
          <a:p>
            <a:pPr lvl="2"/>
            <a:r>
              <a:rPr lang="en-US" dirty="0"/>
              <a:t>Class declarations and modularity</a:t>
            </a:r>
          </a:p>
          <a:p>
            <a:pPr lvl="2"/>
            <a:r>
              <a:rPr lang="en-US" dirty="0"/>
              <a:t>Better tooling</a:t>
            </a:r>
          </a:p>
          <a:p>
            <a:pPr lvl="2"/>
            <a:r>
              <a:rPr lang="en-US" dirty="0"/>
              <a:t>Interoperability</a:t>
            </a:r>
          </a:p>
          <a:p>
            <a:r>
              <a:rPr lang="en-US" dirty="0"/>
              <a:t>React</a:t>
            </a:r>
          </a:p>
          <a:p>
            <a:pPr lvl="1"/>
            <a:r>
              <a:rPr lang="en-US" dirty="0"/>
              <a:t>A client-side framework that is:</a:t>
            </a:r>
          </a:p>
          <a:p>
            <a:pPr lvl="2"/>
            <a:r>
              <a:rPr lang="en-US" dirty="0"/>
              <a:t>Lightweight, solely concentrated on the view</a:t>
            </a:r>
          </a:p>
          <a:p>
            <a:pPr lvl="2"/>
            <a:r>
              <a:rPr lang="en-US" dirty="0"/>
              <a:t>Easy to use</a:t>
            </a:r>
          </a:p>
          <a:p>
            <a:pPr lvl="2"/>
            <a:r>
              <a:rPr lang="en-US" dirty="0"/>
              <a:t>Easy to learn</a:t>
            </a:r>
          </a:p>
          <a:p>
            <a:endParaRPr lang="en-US" dirty="0" smtClean="0"/>
          </a:p>
          <a:p>
            <a:pPr lvl="1"/>
            <a:endParaRPr lang="en-US" dirty="0"/>
          </a:p>
        </p:txBody>
      </p:sp>
    </p:spTree>
    <p:extLst>
      <p:ext uri="{BB962C8B-B14F-4D97-AF65-F5344CB8AC3E}">
        <p14:creationId xmlns:p14="http://schemas.microsoft.com/office/powerpoint/2010/main" val="4017657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7200" dirty="0" smtClean="0"/>
              <a:t>A hybrid solution</a:t>
            </a:r>
            <a:endParaRPr lang="en-US" sz="7200" dirty="0"/>
          </a:p>
        </p:txBody>
      </p:sp>
    </p:spTree>
    <p:extLst>
      <p:ext uri="{BB962C8B-B14F-4D97-AF65-F5344CB8AC3E}">
        <p14:creationId xmlns:p14="http://schemas.microsoft.com/office/powerpoint/2010/main" val="1299671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Component implementation</a:t>
            </a:r>
            <a:endParaRPr lang="en-US" dirty="0"/>
          </a:p>
        </p:txBody>
      </p:sp>
      <p:sp>
        <p:nvSpPr>
          <p:cNvPr id="6" name="Text Placeholder 5"/>
          <p:cNvSpPr>
            <a:spLocks noGrp="1"/>
          </p:cNvSpPr>
          <p:nvPr>
            <p:ph type="body" sz="quarter" idx="10"/>
          </p:nvPr>
        </p:nvSpPr>
        <p:spPr>
          <a:xfrm>
            <a:off x="274702" y="1211287"/>
            <a:ext cx="11888787" cy="1292662"/>
          </a:xfrm>
        </p:spPr>
        <p:txBody>
          <a:bodyPr/>
          <a:lstStyle/>
          <a:p>
            <a:r>
              <a:rPr lang="en-US" dirty="0" smtClean="0"/>
              <a:t>Every functionality must work in both environments</a:t>
            </a:r>
          </a:p>
          <a:p>
            <a:r>
              <a:rPr lang="en-US" dirty="0" smtClean="0"/>
              <a:t>Every component must be configurable</a:t>
            </a:r>
            <a:endParaRPr lang="en-US"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2174" y="4658262"/>
            <a:ext cx="1566192" cy="609346"/>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2174" y="3439151"/>
            <a:ext cx="544642" cy="1003908"/>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2224" t="2614" r="4360" b="5916"/>
          <a:stretch/>
        </p:blipFill>
        <p:spPr>
          <a:xfrm>
            <a:off x="2617838" y="2849190"/>
            <a:ext cx="3024336" cy="2520280"/>
          </a:xfrm>
          <a:prstGeom prst="rect">
            <a:avLst/>
          </a:prstGeom>
          <a:ln>
            <a:noFill/>
          </a:ln>
        </p:spPr>
      </p:pic>
    </p:spTree>
    <p:extLst>
      <p:ext uri="{BB962C8B-B14F-4D97-AF65-F5344CB8AC3E}">
        <p14:creationId xmlns:p14="http://schemas.microsoft.com/office/powerpoint/2010/main" val="2118377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en-US" sz="7200" dirty="0" smtClean="0"/>
              <a:t>Clean, customizable and easily adaptable responsive design</a:t>
            </a:r>
            <a:endParaRPr lang="en-US" sz="7200" dirty="0"/>
          </a:p>
        </p:txBody>
      </p:sp>
    </p:spTree>
    <p:extLst>
      <p:ext uri="{BB962C8B-B14F-4D97-AF65-F5344CB8AC3E}">
        <p14:creationId xmlns:p14="http://schemas.microsoft.com/office/powerpoint/2010/main" val="222924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Do-s and don’t-s when styling</a:t>
            </a:r>
            <a:endParaRPr lang="en-US" dirty="0"/>
          </a:p>
        </p:txBody>
      </p:sp>
      <p:sp>
        <p:nvSpPr>
          <p:cNvPr id="6" name="Text Placeholder 5"/>
          <p:cNvSpPr>
            <a:spLocks noGrp="1"/>
          </p:cNvSpPr>
          <p:nvPr>
            <p:ph type="body" sz="quarter" idx="10"/>
          </p:nvPr>
        </p:nvSpPr>
        <p:spPr>
          <a:xfrm>
            <a:off x="274702" y="1211287"/>
            <a:ext cx="11888787" cy="5244513"/>
          </a:xfrm>
        </p:spPr>
        <p:txBody>
          <a:bodyPr/>
          <a:lstStyle/>
          <a:p>
            <a:r>
              <a:rPr lang="en-US" dirty="0" smtClean="0"/>
              <a:t>OOB SharePoint styling mechanisms must be used</a:t>
            </a:r>
          </a:p>
          <a:p>
            <a:pPr lvl="1"/>
            <a:r>
              <a:rPr lang="en-US" dirty="0" smtClean="0"/>
              <a:t>Themes</a:t>
            </a:r>
          </a:p>
          <a:p>
            <a:pPr lvl="1"/>
            <a:r>
              <a:rPr lang="en-US" dirty="0" smtClean="0"/>
              <a:t>Composed looks</a:t>
            </a:r>
          </a:p>
          <a:p>
            <a:r>
              <a:rPr lang="en-US" dirty="0" smtClean="0"/>
              <a:t>Setting the following properties in all components must be avoided</a:t>
            </a:r>
          </a:p>
          <a:p>
            <a:pPr lvl="1"/>
            <a:r>
              <a:rPr lang="en-US" dirty="0" smtClean="0"/>
              <a:t>font-size, font-family</a:t>
            </a:r>
          </a:p>
          <a:p>
            <a:pPr lvl="1"/>
            <a:r>
              <a:rPr lang="en-US" dirty="0"/>
              <a:t>c</a:t>
            </a:r>
            <a:r>
              <a:rPr lang="en-US" dirty="0" smtClean="0"/>
              <a:t>olor, background-color, border-color</a:t>
            </a:r>
          </a:p>
          <a:p>
            <a:pPr lvl="1"/>
            <a:r>
              <a:rPr lang="en-US" dirty="0" smtClean="0"/>
              <a:t>width, height</a:t>
            </a:r>
          </a:p>
          <a:p>
            <a:r>
              <a:rPr lang="en-US" dirty="0"/>
              <a:t>Custom master pages are not recommended  </a:t>
            </a:r>
            <a:endParaRPr lang="en-US" dirty="0" smtClean="0"/>
          </a:p>
          <a:p>
            <a:pPr lvl="1"/>
            <a:endParaRPr lang="en-US" dirty="0"/>
          </a:p>
        </p:txBody>
      </p:sp>
    </p:spTree>
    <p:extLst>
      <p:ext uri="{BB962C8B-B14F-4D97-AF65-F5344CB8AC3E}">
        <p14:creationId xmlns:p14="http://schemas.microsoft.com/office/powerpoint/2010/main" val="690814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Responsive components</a:t>
            </a:r>
            <a:endParaRPr lang="en-US" dirty="0"/>
          </a:p>
        </p:txBody>
      </p:sp>
      <p:sp>
        <p:nvSpPr>
          <p:cNvPr id="6" name="Text Placeholder 5"/>
          <p:cNvSpPr>
            <a:spLocks noGrp="1"/>
          </p:cNvSpPr>
          <p:nvPr>
            <p:ph type="body" sz="quarter" idx="10"/>
          </p:nvPr>
        </p:nvSpPr>
        <p:spPr>
          <a:xfrm>
            <a:off x="274702" y="1211287"/>
            <a:ext cx="11888787" cy="2579168"/>
          </a:xfrm>
        </p:spPr>
        <p:txBody>
          <a:bodyPr/>
          <a:lstStyle/>
          <a:p>
            <a:r>
              <a:rPr lang="en-US" dirty="0" smtClean="0"/>
              <a:t>Office UI Fabric  </a:t>
            </a:r>
          </a:p>
          <a:p>
            <a:pPr lvl="1"/>
            <a:r>
              <a:rPr lang="en-US" dirty="0"/>
              <a:t>Responsive grid </a:t>
            </a:r>
            <a:r>
              <a:rPr lang="en-US" dirty="0" smtClean="0"/>
              <a:t>layout</a:t>
            </a:r>
            <a:endParaRPr lang="en-US" dirty="0"/>
          </a:p>
          <a:p>
            <a:pPr lvl="1"/>
            <a:r>
              <a:rPr lang="en-US" dirty="0" smtClean="0"/>
              <a:t>Office look and feel without custom CSS</a:t>
            </a:r>
          </a:p>
          <a:p>
            <a:pPr lvl="1"/>
            <a:r>
              <a:rPr lang="en-US" dirty="0" smtClean="0"/>
              <a:t>Tons of ready-to-use React components</a:t>
            </a:r>
          </a:p>
          <a:p>
            <a:pPr lvl="1"/>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78477" y="1048990"/>
            <a:ext cx="3647370" cy="1852002"/>
          </a:xfrm>
          <a:prstGeom prst="rect">
            <a:avLst/>
          </a:prstGeom>
        </p:spPr>
      </p:pic>
    </p:spTree>
    <p:extLst>
      <p:ext uri="{BB962C8B-B14F-4D97-AF65-F5344CB8AC3E}">
        <p14:creationId xmlns:p14="http://schemas.microsoft.com/office/powerpoint/2010/main" val="2789655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en-US" sz="7200" dirty="0" smtClean="0"/>
              <a:t>Content classification and tagging</a:t>
            </a:r>
            <a:endParaRPr lang="en-US" sz="7200" dirty="0"/>
          </a:p>
        </p:txBody>
      </p:sp>
    </p:spTree>
    <p:extLst>
      <p:ext uri="{BB962C8B-B14F-4D97-AF65-F5344CB8AC3E}">
        <p14:creationId xmlns:p14="http://schemas.microsoft.com/office/powerpoint/2010/main" val="509013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Metadata, metadata, metadata …</a:t>
            </a:r>
            <a:endParaRPr lang="en-US" dirty="0"/>
          </a:p>
        </p:txBody>
      </p:sp>
      <p:sp>
        <p:nvSpPr>
          <p:cNvPr id="6" name="Text Placeholder 5"/>
          <p:cNvSpPr>
            <a:spLocks noGrp="1"/>
          </p:cNvSpPr>
          <p:nvPr>
            <p:ph type="body" sz="quarter" idx="10"/>
          </p:nvPr>
        </p:nvSpPr>
        <p:spPr>
          <a:xfrm>
            <a:off x="274702" y="1211287"/>
            <a:ext cx="11888787" cy="2714589"/>
          </a:xfrm>
        </p:spPr>
        <p:txBody>
          <a:bodyPr/>
          <a:lstStyle/>
          <a:p>
            <a:r>
              <a:rPr lang="en-US" dirty="0" smtClean="0"/>
              <a:t>Metadata fields should be available on all items</a:t>
            </a:r>
          </a:p>
          <a:p>
            <a:pPr lvl="1"/>
            <a:r>
              <a:rPr lang="en-US" dirty="0" smtClean="0"/>
              <a:t>Documents, list items, news, announcements, applications, links, etc.</a:t>
            </a:r>
          </a:p>
          <a:p>
            <a:r>
              <a:rPr lang="en-US" dirty="0" smtClean="0"/>
              <a:t>Benefits</a:t>
            </a:r>
          </a:p>
          <a:p>
            <a:pPr lvl="1"/>
            <a:r>
              <a:rPr lang="en-US" dirty="0" smtClean="0"/>
              <a:t>Boost Search capabilities</a:t>
            </a:r>
          </a:p>
          <a:p>
            <a:pPr lvl="1"/>
            <a:r>
              <a:rPr lang="en-US" dirty="0" smtClean="0"/>
              <a:t>Find important information easier and faster</a:t>
            </a:r>
          </a:p>
        </p:txBody>
      </p:sp>
    </p:spTree>
    <p:extLst>
      <p:ext uri="{BB962C8B-B14F-4D97-AF65-F5344CB8AC3E}">
        <p14:creationId xmlns:p14="http://schemas.microsoft.com/office/powerpoint/2010/main" val="2782152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Content type hierarchy …</a:t>
            </a:r>
            <a:endParaRPr lang="en-US" dirty="0"/>
          </a:p>
        </p:txBody>
      </p:sp>
      <p:grpSp>
        <p:nvGrpSpPr>
          <p:cNvPr id="5" name="Group 4"/>
          <p:cNvGrpSpPr/>
          <p:nvPr/>
        </p:nvGrpSpPr>
        <p:grpSpPr>
          <a:xfrm>
            <a:off x="1537717" y="1120998"/>
            <a:ext cx="8712968" cy="4392488"/>
            <a:chOff x="1465709" y="1409030"/>
            <a:chExt cx="8712968" cy="4392488"/>
          </a:xfrm>
        </p:grpSpPr>
        <p:graphicFrame>
          <p:nvGraphicFramePr>
            <p:cNvPr id="2" name="Diagram 1"/>
            <p:cNvGraphicFramePr/>
            <p:nvPr>
              <p:extLst>
                <p:ext uri="{D42A27DB-BD31-4B8C-83A1-F6EECF244321}">
                  <p14:modId xmlns:p14="http://schemas.microsoft.com/office/powerpoint/2010/main" val="2552173603"/>
                </p:ext>
              </p:extLst>
            </p:nvPr>
          </p:nvGraphicFramePr>
          <p:xfrm>
            <a:off x="1465709" y="1409030"/>
            <a:ext cx="8712968" cy="4392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Group 6"/>
            <p:cNvGrpSpPr/>
            <p:nvPr/>
          </p:nvGrpSpPr>
          <p:grpSpPr>
            <a:xfrm>
              <a:off x="4677765" y="4396828"/>
              <a:ext cx="2288855" cy="1393808"/>
              <a:chOff x="7286" y="2110260"/>
              <a:chExt cx="2178002" cy="1306801"/>
            </a:xfrm>
          </p:grpSpPr>
          <p:sp>
            <p:nvSpPr>
              <p:cNvPr id="8" name="Rounded Rectangle 7"/>
              <p:cNvSpPr/>
              <p:nvPr/>
            </p:nvSpPr>
            <p:spPr>
              <a:xfrm>
                <a:off x="7286" y="2110260"/>
                <a:ext cx="2178002" cy="1306801"/>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Rounded Rectangle 4"/>
              <p:cNvSpPr txBox="1"/>
              <p:nvPr/>
            </p:nvSpPr>
            <p:spPr>
              <a:xfrm>
                <a:off x="56846" y="2186810"/>
                <a:ext cx="2101452" cy="123025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8580" tIns="68580" rIns="68580" bIns="68580" numCol="1" spcCol="1270" anchor="ctr" anchorCtr="0">
                <a:noAutofit/>
              </a:bodyPr>
              <a:lstStyle/>
              <a:p>
                <a:pPr algn="ctr">
                  <a:lnSpc>
                    <a:spcPct val="90000"/>
                  </a:lnSpc>
                  <a:spcAft>
                    <a:spcPts val="600"/>
                  </a:spcAft>
                </a:pPr>
                <a:r>
                  <a:rPr lang="en-US" dirty="0" smtClean="0">
                    <a:solidFill>
                      <a:schemeClr val="bg1"/>
                    </a:solidFill>
                  </a:rPr>
                  <a:t>General </a:t>
                </a:r>
                <a:r>
                  <a:rPr lang="en-US" dirty="0">
                    <a:solidFill>
                      <a:schemeClr val="bg1"/>
                    </a:solidFill>
                  </a:rPr>
                  <a:t>Keywords</a:t>
                </a:r>
              </a:p>
              <a:p>
                <a:pPr algn="ctr">
                  <a:lnSpc>
                    <a:spcPct val="90000"/>
                  </a:lnSpc>
                  <a:spcAft>
                    <a:spcPts val="600"/>
                  </a:spcAft>
                </a:pPr>
                <a:r>
                  <a:rPr lang="en-US" dirty="0">
                    <a:solidFill>
                      <a:schemeClr val="bg1"/>
                    </a:solidFill>
                  </a:rPr>
                  <a:t>Content </a:t>
                </a:r>
                <a:r>
                  <a:rPr lang="en-US" dirty="0" smtClean="0">
                    <a:solidFill>
                      <a:schemeClr val="bg1"/>
                    </a:solidFill>
                  </a:rPr>
                  <a:t>Type</a:t>
                </a:r>
              </a:p>
              <a:p>
                <a:pPr algn="ctr">
                  <a:lnSpc>
                    <a:spcPct val="90000"/>
                  </a:lnSpc>
                  <a:spcAft>
                    <a:spcPts val="600"/>
                  </a:spcAft>
                </a:pPr>
                <a:r>
                  <a:rPr lang="en-US" dirty="0" smtClean="0">
                    <a:solidFill>
                      <a:schemeClr val="bg1"/>
                    </a:solidFill>
                  </a:rPr>
                  <a:t>Responsible Persons</a:t>
                </a:r>
                <a:endParaRPr lang="en-US" dirty="0">
                  <a:solidFill>
                    <a:schemeClr val="bg1"/>
                  </a:solidFill>
                </a:endParaRPr>
              </a:p>
            </p:txBody>
          </p:sp>
        </p:grpSp>
        <p:sp>
          <p:nvSpPr>
            <p:cNvPr id="4" name="Plus 3"/>
            <p:cNvSpPr/>
            <p:nvPr/>
          </p:nvSpPr>
          <p:spPr bwMode="auto">
            <a:xfrm>
              <a:off x="5582342" y="3747751"/>
              <a:ext cx="454038" cy="460814"/>
            </a:xfrm>
            <a:prstGeom prst="mathPlus">
              <a:avLst/>
            </a:pr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smtClean="0">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648013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en-US" sz="7200" dirty="0" smtClean="0"/>
              <a:t>Collaboration and communication</a:t>
            </a:r>
            <a:endParaRPr lang="en-US" sz="7200" dirty="0"/>
          </a:p>
        </p:txBody>
      </p:sp>
    </p:spTree>
    <p:extLst>
      <p:ext uri="{BB962C8B-B14F-4D97-AF65-F5344CB8AC3E}">
        <p14:creationId xmlns:p14="http://schemas.microsoft.com/office/powerpoint/2010/main" val="1480238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Tools</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0205" y="1419216"/>
            <a:ext cx="4909392" cy="3712728"/>
          </a:xfrm>
          <a:prstGeom prst="rect">
            <a:avLst/>
          </a:prstGeom>
        </p:spPr>
      </p:pic>
      <p:sp>
        <p:nvSpPr>
          <p:cNvPr id="10" name="Text Placeholder 5"/>
          <p:cNvSpPr txBox="1">
            <a:spLocks/>
          </p:cNvSpPr>
          <p:nvPr/>
        </p:nvSpPr>
        <p:spPr>
          <a:xfrm>
            <a:off x="274702" y="1211287"/>
            <a:ext cx="11888787" cy="4905958"/>
          </a:xfrm>
          <a:prstGeom prst="rect">
            <a:avLst/>
          </a:prstGeom>
        </p:spPr>
        <p:txBody>
          <a:bodyPr/>
          <a:lst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t>Discussion lists</a:t>
            </a:r>
          </a:p>
          <a:p>
            <a:r>
              <a:rPr lang="en-US" dirty="0" smtClean="0"/>
              <a:t>Blogs</a:t>
            </a:r>
          </a:p>
          <a:p>
            <a:r>
              <a:rPr lang="en-US" dirty="0" smtClean="0"/>
              <a:t>Team </a:t>
            </a:r>
            <a:r>
              <a:rPr lang="en-US" dirty="0"/>
              <a:t>Sites + </a:t>
            </a:r>
            <a:r>
              <a:rPr lang="en-US" dirty="0" smtClean="0"/>
              <a:t>Yammer</a:t>
            </a:r>
            <a:endParaRPr lang="en-US" dirty="0"/>
          </a:p>
          <a:p>
            <a:r>
              <a:rPr lang="en-US" dirty="0"/>
              <a:t>Likes</a:t>
            </a:r>
          </a:p>
          <a:p>
            <a:r>
              <a:rPr lang="en-US" dirty="0" smtClean="0"/>
              <a:t>Comments</a:t>
            </a:r>
            <a:endParaRPr lang="en-US" dirty="0"/>
          </a:p>
        </p:txBody>
      </p:sp>
    </p:spTree>
    <p:extLst>
      <p:ext uri="{BB962C8B-B14F-4D97-AF65-F5344CB8AC3E}">
        <p14:creationId xmlns:p14="http://schemas.microsoft.com/office/powerpoint/2010/main" val="4184761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p:txBody>
          <a:bodyPr/>
          <a:lstStyle/>
          <a:p>
            <a:r>
              <a:rPr lang="en-US" dirty="0" smtClean="0"/>
              <a:t>Biserka Cvetkovska</a:t>
            </a:r>
            <a:endParaRPr lang="en-US" dirty="0"/>
          </a:p>
        </p:txBody>
      </p:sp>
    </p:spTree>
    <p:extLst>
      <p:ext uri="{BB962C8B-B14F-4D97-AF65-F5344CB8AC3E}">
        <p14:creationId xmlns:p14="http://schemas.microsoft.com/office/powerpoint/2010/main" val="183356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en-US" dirty="0" smtClean="0"/>
              <a:t>User adoption</a:t>
            </a:r>
            <a:endParaRPr lang="en-US" dirty="0"/>
          </a:p>
        </p:txBody>
      </p:sp>
      <p:pic>
        <p:nvPicPr>
          <p:cNvPr id="9" name="Picture Placeholder 8"/>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6659" r="16659"/>
          <a:stretch>
            <a:fillRect/>
          </a:stretch>
        </p:blipFill>
        <p:spPr>
          <a:xfrm>
            <a:off x="5468938" y="-22225"/>
            <a:ext cx="6994525" cy="6992938"/>
          </a:xfrm>
        </p:spPr>
      </p:pic>
    </p:spTree>
    <p:extLst>
      <p:ext uri="{BB962C8B-B14F-4D97-AF65-F5344CB8AC3E}">
        <p14:creationId xmlns:p14="http://schemas.microsoft.com/office/powerpoint/2010/main" val="4169638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How to increase user adoption?</a:t>
            </a:r>
            <a:endParaRPr lang="en-US" dirty="0"/>
          </a:p>
        </p:txBody>
      </p:sp>
      <p:sp>
        <p:nvSpPr>
          <p:cNvPr id="6" name="Text Placeholder 5"/>
          <p:cNvSpPr>
            <a:spLocks noGrp="1"/>
          </p:cNvSpPr>
          <p:nvPr>
            <p:ph type="body" sz="quarter" idx="10"/>
          </p:nvPr>
        </p:nvSpPr>
        <p:spPr>
          <a:xfrm>
            <a:off x="274702" y="1211287"/>
            <a:ext cx="11888787" cy="4339650"/>
          </a:xfrm>
        </p:spPr>
        <p:txBody>
          <a:bodyPr/>
          <a:lstStyle/>
          <a:p>
            <a:r>
              <a:rPr lang="en-US" dirty="0" smtClean="0"/>
              <a:t>Training sessions / workshops</a:t>
            </a:r>
          </a:p>
          <a:p>
            <a:r>
              <a:rPr lang="en-US" dirty="0" smtClean="0"/>
              <a:t>Social collaboration (comments, likes, Yammer, …)</a:t>
            </a:r>
          </a:p>
          <a:p>
            <a:r>
              <a:rPr lang="en-US" dirty="0" smtClean="0"/>
              <a:t>Maintain content</a:t>
            </a:r>
          </a:p>
          <a:p>
            <a:r>
              <a:rPr lang="en-US" dirty="0" smtClean="0"/>
              <a:t>Implement analytics and measure (Google Analytics, PIWIK)</a:t>
            </a:r>
          </a:p>
          <a:p>
            <a:r>
              <a:rPr lang="en-US" dirty="0" smtClean="0"/>
              <a:t>Build an easy to use feedback form</a:t>
            </a:r>
          </a:p>
          <a:p>
            <a:r>
              <a:rPr lang="en-US" dirty="0" smtClean="0"/>
              <a:t>Simple, clean and user-friendly design</a:t>
            </a:r>
          </a:p>
          <a:p>
            <a:r>
              <a:rPr lang="en-US" dirty="0" smtClean="0"/>
              <a:t>Internal marketing</a:t>
            </a:r>
            <a:endParaRPr lang="en-US" dirty="0"/>
          </a:p>
        </p:txBody>
      </p:sp>
    </p:spTree>
    <p:extLst>
      <p:ext uri="{BB962C8B-B14F-4D97-AF65-F5344CB8AC3E}">
        <p14:creationId xmlns:p14="http://schemas.microsoft.com/office/powerpoint/2010/main" val="1900274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605" y="1625054"/>
            <a:ext cx="7272808" cy="1369606"/>
          </a:xfrm>
          <a:prstGeom prst="rect">
            <a:avLst/>
          </a:prstGeom>
          <a:noFill/>
        </p:spPr>
        <p:txBody>
          <a:bodyPr wrap="square" lIns="182880" tIns="146304" rIns="182880" bIns="146304" rtlCol="0">
            <a:spAutoFit/>
          </a:bodyPr>
          <a:lstStyle/>
          <a:p>
            <a:pPr>
              <a:lnSpc>
                <a:spcPct val="90000"/>
              </a:lnSpc>
              <a:spcAft>
                <a:spcPts val="600"/>
              </a:spcAft>
            </a:pPr>
            <a:r>
              <a:rPr lang="en-US" sz="4800" dirty="0" smtClean="0">
                <a:gradFill>
                  <a:gsLst>
                    <a:gs pos="2917">
                      <a:schemeClr val="tx1"/>
                    </a:gs>
                    <a:gs pos="30000">
                      <a:schemeClr val="tx1"/>
                    </a:gs>
                  </a:gsLst>
                  <a:lin ang="5400000" scaled="0"/>
                </a:gradFill>
              </a:rPr>
              <a:t>Questions?</a:t>
            </a:r>
          </a:p>
          <a:p>
            <a:pPr>
              <a:lnSpc>
                <a:spcPct val="90000"/>
              </a:lnSpc>
              <a:spcAft>
                <a:spcPts val="600"/>
              </a:spcAft>
            </a:pPr>
            <a:endParaRPr lang="en-US" sz="2400" dirty="0">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1778707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605" y="1625054"/>
            <a:ext cx="7272808" cy="2597634"/>
          </a:xfrm>
          <a:prstGeom prst="rect">
            <a:avLst/>
          </a:prstGeom>
          <a:noFill/>
        </p:spPr>
        <p:txBody>
          <a:bodyPr wrap="square" lIns="182880" tIns="146304" rIns="182880" bIns="146304" rtlCol="0">
            <a:spAutoFit/>
          </a:bodyPr>
          <a:lstStyle/>
          <a:p>
            <a:pPr>
              <a:lnSpc>
                <a:spcPct val="90000"/>
              </a:lnSpc>
              <a:spcAft>
                <a:spcPts val="600"/>
              </a:spcAft>
            </a:pPr>
            <a:r>
              <a:rPr lang="sl-SI" sz="4800" dirty="0" smtClean="0">
                <a:gradFill>
                  <a:gsLst>
                    <a:gs pos="2917">
                      <a:schemeClr val="tx1"/>
                    </a:gs>
                    <a:gs pos="30000">
                      <a:schemeClr val="tx1"/>
                    </a:gs>
                  </a:gsLst>
                  <a:lin ang="5400000" scaled="0"/>
                </a:gradFill>
              </a:rPr>
              <a:t>Biserka Cvetkovska</a:t>
            </a:r>
            <a:endParaRPr lang="en-US" sz="4800" dirty="0" smtClean="0">
              <a:gradFill>
                <a:gsLst>
                  <a:gs pos="2917">
                    <a:schemeClr val="tx1"/>
                  </a:gs>
                  <a:gs pos="30000">
                    <a:schemeClr val="tx1"/>
                  </a:gs>
                </a:gsLst>
                <a:lin ang="5400000" scaled="0"/>
              </a:gradFill>
            </a:endParaRPr>
          </a:p>
          <a:p>
            <a:pPr>
              <a:lnSpc>
                <a:spcPct val="90000"/>
              </a:lnSpc>
              <a:spcAft>
                <a:spcPts val="600"/>
              </a:spcAft>
            </a:pPr>
            <a:endParaRPr lang="en-US" sz="2400" dirty="0">
              <a:gradFill>
                <a:gsLst>
                  <a:gs pos="2917">
                    <a:schemeClr val="tx1"/>
                  </a:gs>
                  <a:gs pos="30000">
                    <a:schemeClr val="tx1"/>
                  </a:gs>
                </a:gsLst>
                <a:lin ang="5400000" scaled="0"/>
              </a:gradFill>
            </a:endParaRPr>
          </a:p>
          <a:p>
            <a:pPr>
              <a:lnSpc>
                <a:spcPct val="90000"/>
              </a:lnSpc>
              <a:spcAft>
                <a:spcPts val="600"/>
              </a:spcAft>
            </a:pPr>
            <a:r>
              <a:rPr lang="en-US" sz="2400" dirty="0" smtClean="0">
                <a:gradFill>
                  <a:gsLst>
                    <a:gs pos="2917">
                      <a:schemeClr val="tx1"/>
                    </a:gs>
                    <a:gs pos="30000">
                      <a:schemeClr val="tx1"/>
                    </a:gs>
                  </a:gsLst>
                  <a:lin ang="5400000" scaled="0"/>
                </a:gradFill>
              </a:rPr>
              <a:t>@biserka_</a:t>
            </a:r>
          </a:p>
          <a:p>
            <a:pPr>
              <a:lnSpc>
                <a:spcPct val="90000"/>
              </a:lnSpc>
              <a:spcAft>
                <a:spcPts val="600"/>
              </a:spcAft>
            </a:pPr>
            <a:r>
              <a:rPr lang="en-US" sz="2400" dirty="0" smtClean="0"/>
              <a:t>http://biserkacvetkovska.com</a:t>
            </a:r>
          </a:p>
          <a:p>
            <a:pPr>
              <a:lnSpc>
                <a:spcPct val="90000"/>
              </a:lnSpc>
              <a:spcAft>
                <a:spcPts val="600"/>
              </a:spcAft>
            </a:pPr>
            <a:r>
              <a:rPr lang="en-US" sz="2400" dirty="0" smtClean="0">
                <a:gradFill>
                  <a:gsLst>
                    <a:gs pos="2917">
                      <a:schemeClr val="tx1"/>
                    </a:gs>
                    <a:gs pos="30000">
                      <a:schemeClr val="tx1"/>
                    </a:gs>
                  </a:gsLst>
                  <a:lin ang="5400000" scaled="0"/>
                </a:gradFill>
              </a:rPr>
              <a:t>biserka.cvetkovska@agitavit.com</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5421" y="951496"/>
            <a:ext cx="1987200" cy="1987200"/>
          </a:xfrm>
          <a:prstGeom prst="ellipse">
            <a:avLst/>
          </a:prstGeom>
          <a:noFill/>
        </p:spPr>
      </p:pic>
      <p:sp>
        <p:nvSpPr>
          <p:cNvPr id="4" name="Oval 3"/>
          <p:cNvSpPr/>
          <p:nvPr/>
        </p:nvSpPr>
        <p:spPr bwMode="auto">
          <a:xfrm>
            <a:off x="4615408" y="1439862"/>
            <a:ext cx="3528392" cy="3456384"/>
          </a:xfrm>
          <a:prstGeom prst="ellipse">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smtClean="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75450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NTK_2017_Biz_ppt" id="{9FDCA7EF-1417-41E8-8763-100BAA52DB97}" vid="{82D97F85-C213-4157-AB73-F108064F431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990F116-B58F-4255-B05B-DA3808E0E5C6}">
  <ds:schemaRefs>
    <ds:schemaRef ds:uri="http://schemas.microsoft.com/office/infopath/2007/PartnerControls"/>
    <ds:schemaRef ds:uri="630a2e83-186a-4a0f-ab27-bee8a8096abc"/>
    <ds:schemaRef ds:uri="http://www.w3.org/XML/1998/namespace"/>
    <ds:schemaRef ds:uri="http://schemas.microsoft.com/office/2006/documentManagement/types"/>
    <ds:schemaRef ds:uri="http://purl.org/dc/dcmitype/"/>
    <ds:schemaRef ds:uri="http://purl.org/dc/elements/1.1/"/>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NTK_2017_ biserka.cvetkovska</Template>
  <TotalTime>0</TotalTime>
  <Words>1151</Words>
  <Application>Microsoft Office PowerPoint</Application>
  <PresentationFormat>Custom</PresentationFormat>
  <Paragraphs>171</Paragraphs>
  <Slides>23</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Consolas</vt:lpstr>
      <vt:lpstr>Segoe UI</vt:lpstr>
      <vt:lpstr>Segoe UI Light</vt:lpstr>
      <vt:lpstr>Segoe UI Semilight</vt:lpstr>
      <vt:lpstr>Wingdings</vt:lpstr>
      <vt:lpstr>MS_WinDays17_PPT_template</vt:lpstr>
      <vt:lpstr>PowerPoint Presentation</vt:lpstr>
      <vt:lpstr>PowerPoint Presentation</vt:lpstr>
      <vt:lpstr>A ready-to-go Intranet</vt:lpstr>
      <vt:lpstr>Why a ready-to-go Intranet?</vt:lpstr>
      <vt:lpstr>Crucial features when developing a  ready-to-go Intranet</vt:lpstr>
      <vt:lpstr>Easily maintainable solution</vt:lpstr>
      <vt:lpstr>Solution structure &amp; component implementation  </vt:lpstr>
      <vt:lpstr>Technologies &amp; languages used</vt:lpstr>
      <vt:lpstr>A hybrid solution</vt:lpstr>
      <vt:lpstr>Component implementation</vt:lpstr>
      <vt:lpstr>Clean, customizable and easily adaptable responsive design</vt:lpstr>
      <vt:lpstr>Do-s and don’t-s when styling</vt:lpstr>
      <vt:lpstr>Responsive components</vt:lpstr>
      <vt:lpstr>Content classification and tagging</vt:lpstr>
      <vt:lpstr>Metadata, metadata, metadata …</vt:lpstr>
      <vt:lpstr>Content type hierarchy …</vt:lpstr>
      <vt:lpstr>Collaboration and communication</vt:lpstr>
      <vt:lpstr>Tools</vt:lpstr>
      <vt:lpstr>Demo</vt:lpstr>
      <vt:lpstr>User adoption</vt:lpstr>
      <vt:lpstr>How to increase user adoption?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Biserka Cvetkovska</dc:creator>
  <cp:keywords/>
  <dc:description>Template: _x000d_
Formatting: _x000d_
Audience Type:</dc:description>
  <cp:lastModifiedBy>Biserka Cvetkovska</cp:lastModifiedBy>
  <cp:revision>44</cp:revision>
  <dcterms:created xsi:type="dcterms:W3CDTF">2017-04-24T07:22:04Z</dcterms:created>
  <dcterms:modified xsi:type="dcterms:W3CDTF">2017-05-23T06:01:21Z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