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49"/>
  </p:notesMasterIdLst>
  <p:handoutMasterIdLst>
    <p:handoutMasterId r:id="rId50"/>
  </p:handoutMasterIdLst>
  <p:sldIdLst>
    <p:sldId id="1841" r:id="rId5"/>
    <p:sldId id="1661" r:id="rId6"/>
    <p:sldId id="1849" r:id="rId7"/>
    <p:sldId id="1852" r:id="rId8"/>
    <p:sldId id="1854" r:id="rId9"/>
    <p:sldId id="1855" r:id="rId10"/>
    <p:sldId id="1850" r:id="rId11"/>
    <p:sldId id="1857" r:id="rId12"/>
    <p:sldId id="1858" r:id="rId13"/>
    <p:sldId id="1856" r:id="rId14"/>
    <p:sldId id="1862" r:id="rId15"/>
    <p:sldId id="1863" r:id="rId16"/>
    <p:sldId id="1880" r:id="rId17"/>
    <p:sldId id="1877" r:id="rId18"/>
    <p:sldId id="1881" r:id="rId19"/>
    <p:sldId id="1878" r:id="rId20"/>
    <p:sldId id="1882" r:id="rId21"/>
    <p:sldId id="1883" r:id="rId22"/>
    <p:sldId id="1866" r:id="rId23"/>
    <p:sldId id="1875" r:id="rId24"/>
    <p:sldId id="1865" r:id="rId25"/>
    <p:sldId id="1861" r:id="rId26"/>
    <p:sldId id="1867" r:id="rId27"/>
    <p:sldId id="1873" r:id="rId28"/>
    <p:sldId id="1874" r:id="rId29"/>
    <p:sldId id="1879" r:id="rId30"/>
    <p:sldId id="1885" r:id="rId31"/>
    <p:sldId id="1884" r:id="rId32"/>
    <p:sldId id="1886" r:id="rId33"/>
    <p:sldId id="1888" r:id="rId34"/>
    <p:sldId id="1887" r:id="rId35"/>
    <p:sldId id="1895" r:id="rId36"/>
    <p:sldId id="1889" r:id="rId37"/>
    <p:sldId id="1890" r:id="rId38"/>
    <p:sldId id="1891" r:id="rId39"/>
    <p:sldId id="1892" r:id="rId40"/>
    <p:sldId id="1896" r:id="rId41"/>
    <p:sldId id="1893" r:id="rId42"/>
    <p:sldId id="1897" r:id="rId43"/>
    <p:sldId id="1894" r:id="rId44"/>
    <p:sldId id="1870" r:id="rId45"/>
    <p:sldId id="1527" r:id="rId46"/>
    <p:sldId id="1851" r:id="rId47"/>
    <p:sldId id="1848" r:id="rId48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D2FA0"/>
    <a:srgbClr val="832B8F"/>
    <a:srgbClr val="5E5E60"/>
    <a:srgbClr val="B02E7F"/>
    <a:srgbClr val="F26224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40" autoAdjust="0"/>
    <p:restoredTop sz="92109" autoAdjust="0"/>
  </p:normalViewPr>
  <p:slideViewPr>
    <p:cSldViewPr snapToGrid="0">
      <p:cViewPr>
        <p:scale>
          <a:sx n="94" d="100"/>
          <a:sy n="94" d="100"/>
        </p:scale>
        <p:origin x="528" y="43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9/26/2022 12:23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38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20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242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6541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879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3349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9519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040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710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6104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9859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1231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9/26/2022 12:23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922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32779-AAD1-30AC-ED4A-22D5D23C3C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98DF7D-DEA5-4311-FC9A-F5D48F2F2B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78B115-6E89-A130-6F7E-75FBFEF4C9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D19995-9243-8042-FE4F-3A045AE80B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B92111-9D65-7537-17FA-6AE4E022418A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B7245D-CC92-BA79-3B73-CEAA6F227C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312930-BEAE-90CE-BD01-AFD8C080DFBF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chemeClr val="accent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chemeClr val="tx1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47C851-21E2-E775-673A-E6F7E1B46F2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87682"/>
            <a:ext cx="12192000" cy="69456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Tech 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Business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00900" y="4141408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 dirty="0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38" r:id="rId13"/>
    <p:sldLayoutId id="2147484673" r:id="rId14"/>
    <p:sldLayoutId id="2147484249" r:id="rId15"/>
    <p:sldLayoutId id="2147484683" r:id="rId16"/>
    <p:sldLayoutId id="2147484684" r:id="rId17"/>
    <p:sldLayoutId id="2147484256" r:id="rId18"/>
    <p:sldLayoutId id="2147484682" r:id="rId19"/>
    <p:sldLayoutId id="2147484263" r:id="rId20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ebis.si/besana/razuzdana-besana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forbes.com/sites/cognitiveworld/2019/06/19/7-types-of-artificial-intelligence/?sh=42358537233e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@ali_88273/regression-vs-classification-87c224350d69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europarl.europa.eu/news/en/headlines/society/20201015STO89417/ai-rules-what-the-european-parliament-wants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digital-strategy.ec.europa.eu/en/policies/regulatory-framework-ai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zure/machine-learning/concept-deep-learning-vs-machine-learnin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nealanalytics.com/expertise/mlops/" TargetMode="Externa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labelstud.io/" TargetMode="Externa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catalog.ngc.nvidia.com/orgs/nvidia/resources/torch_tensorrt_notebooks" TargetMode="External"/><Relationship Id="rId2" Type="http://schemas.openxmlformats.org/officeDocument/2006/relationships/hyperlink" Target="https://docs.nvidia.com/deeplearning/tensorrt/quick-start-guide/index.html" TargetMode="Externa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towardsdatascience.com/get-started-with-mlops-fd7062cab018" TargetMode="Externa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s://dev.azure.com/bekeen/_git/MLOps-Example-Project" TargetMode="Externa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devops.com/in-the-hands-of-the-demo-gods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769023"/>
            <a:ext cx="9144000" cy="1107996"/>
          </a:xfrm>
        </p:spPr>
        <p:txBody>
          <a:bodyPr/>
          <a:lstStyle/>
          <a:p>
            <a:r>
              <a:rPr lang="pl-PL" dirty="0"/>
              <a:t>Modeli umetne inteligence od razvoja do produkcije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5653" y="4237477"/>
            <a:ext cx="9144000" cy="307777"/>
          </a:xfrm>
        </p:spPr>
        <p:txBody>
          <a:bodyPr/>
          <a:lstStyle/>
          <a:p>
            <a:r>
              <a:rPr lang="en-US" dirty="0"/>
              <a:t>Marko Kokol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Vsebina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420057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Vsebina</a:t>
            </a:r>
            <a:r>
              <a:rPr lang="en-US" dirty="0"/>
              <a:t> </a:t>
            </a:r>
            <a:r>
              <a:rPr lang="en-US" dirty="0" err="1"/>
              <a:t>predavanja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50559"/>
          </a:xfrm>
        </p:spPr>
        <p:txBody>
          <a:bodyPr/>
          <a:lstStyle/>
          <a:p>
            <a:r>
              <a:rPr lang="sl-SI" dirty="0"/>
              <a:t>Nekaj osnov umetne </a:t>
            </a:r>
            <a:r>
              <a:rPr lang="sl-SI" dirty="0" err="1"/>
              <a:t>intel</a:t>
            </a:r>
            <a:r>
              <a:rPr lang="en-US" dirty="0" err="1"/>
              <a:t>igence</a:t>
            </a:r>
            <a:r>
              <a:rPr lang="en-US" dirty="0"/>
              <a:t> in </a:t>
            </a:r>
            <a:r>
              <a:rPr lang="en-US" dirty="0" err="1"/>
              <a:t>strojnega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učenja</a:t>
            </a:r>
            <a:endParaRPr lang="sl-SI" dirty="0"/>
          </a:p>
          <a:p>
            <a:r>
              <a:rPr lang="sl-SI" dirty="0"/>
              <a:t>Renesansa nevronskih mrež</a:t>
            </a:r>
          </a:p>
          <a:p>
            <a:pPr lvl="1"/>
            <a:r>
              <a:rPr lang="sl-SI" dirty="0"/>
              <a:t>Nekaj primerov uporabe</a:t>
            </a:r>
          </a:p>
          <a:p>
            <a:r>
              <a:rPr lang="en-US" dirty="0"/>
              <a:t>“</a:t>
            </a:r>
            <a:r>
              <a:rPr lang="en-US" dirty="0" err="1"/>
              <a:t>Nivoji</a:t>
            </a:r>
            <a:r>
              <a:rPr lang="en-US" dirty="0"/>
              <a:t>” </a:t>
            </a:r>
            <a:r>
              <a:rPr lang="en-US" dirty="0" err="1"/>
              <a:t>uporabe</a:t>
            </a:r>
            <a:r>
              <a:rPr lang="en-US" dirty="0"/>
              <a:t> UI</a:t>
            </a:r>
            <a:endParaRPr lang="sl-SI" dirty="0"/>
          </a:p>
          <a:p>
            <a:r>
              <a:rPr lang="en-US" dirty="0"/>
              <a:t>DevOps vs </a:t>
            </a:r>
            <a:r>
              <a:rPr lang="en-US" dirty="0" err="1"/>
              <a:t>MLOps</a:t>
            </a:r>
            <a:endParaRPr lang="en-US" dirty="0"/>
          </a:p>
          <a:p>
            <a:r>
              <a:rPr lang="en-US" dirty="0" err="1"/>
              <a:t>Izzivi</a:t>
            </a:r>
            <a:r>
              <a:rPr lang="en-US" dirty="0"/>
              <a:t> in </a:t>
            </a:r>
            <a:r>
              <a:rPr lang="en-US" dirty="0" err="1"/>
              <a:t>pristopi</a:t>
            </a:r>
            <a:r>
              <a:rPr lang="en-US" dirty="0"/>
              <a:t> </a:t>
            </a:r>
            <a:r>
              <a:rPr lang="en-US" dirty="0" err="1"/>
              <a:t>reševanja</a:t>
            </a:r>
            <a:r>
              <a:rPr lang="en-US" dirty="0"/>
              <a:t> </a:t>
            </a:r>
            <a:r>
              <a:rPr lang="en-US" dirty="0" err="1"/>
              <a:t>posameznih</a:t>
            </a:r>
            <a:r>
              <a:rPr lang="en-US" dirty="0"/>
              <a:t> </a:t>
            </a:r>
            <a:r>
              <a:rPr lang="en-US" dirty="0" err="1"/>
              <a:t>faz</a:t>
            </a:r>
            <a:r>
              <a:rPr lang="en-US" dirty="0"/>
              <a:t> od </a:t>
            </a:r>
            <a:r>
              <a:rPr lang="en-US" dirty="0" err="1"/>
              <a:t>razvoja</a:t>
            </a:r>
            <a:r>
              <a:rPr lang="en-US" dirty="0"/>
              <a:t> do </a:t>
            </a:r>
            <a:r>
              <a:rPr lang="en-US" dirty="0" err="1"/>
              <a:t>produkcije</a:t>
            </a:r>
            <a:endParaRPr lang="sl-SI" dirty="0"/>
          </a:p>
          <a:p>
            <a:endParaRPr lang="sl-SI" dirty="0"/>
          </a:p>
          <a:p>
            <a:pPr marL="0" indent="0">
              <a:buNone/>
            </a:pPr>
            <a:r>
              <a:rPr lang="en-US" i="1" dirty="0"/>
              <a:t>V </a:t>
            </a:r>
            <a:r>
              <a:rPr lang="en-US" i="1" dirty="0" err="1"/>
              <a:t>sredo</a:t>
            </a:r>
            <a:r>
              <a:rPr lang="en-US" i="1" dirty="0"/>
              <a:t> </a:t>
            </a:r>
            <a:r>
              <a:rPr lang="en-US" i="1" dirty="0" err="1"/>
              <a:t>ob</a:t>
            </a:r>
            <a:r>
              <a:rPr lang="en-US" i="1" dirty="0"/>
              <a:t> 15:15 </a:t>
            </a:r>
            <a:r>
              <a:rPr lang="en-US" i="1" dirty="0" err="1"/>
              <a:t>vabljeni</a:t>
            </a:r>
            <a:r>
              <a:rPr lang="en-US" i="1" dirty="0"/>
              <a:t> </a:t>
            </a:r>
            <a:r>
              <a:rPr lang="en-US" i="1" dirty="0" err="1"/>
              <a:t>na</a:t>
            </a:r>
            <a:r>
              <a:rPr lang="en-US" i="1" dirty="0"/>
              <a:t> </a:t>
            </a:r>
            <a:r>
              <a:rPr lang="en-US" i="1" dirty="0" err="1"/>
              <a:t>predavanje</a:t>
            </a:r>
            <a:r>
              <a:rPr lang="en-US" i="1" dirty="0"/>
              <a:t> o </a:t>
            </a:r>
            <a:r>
              <a:rPr lang="en-US" i="1" dirty="0" err="1"/>
              <a:t>AutoML</a:t>
            </a:r>
            <a:r>
              <a:rPr lang="en-US" i="1" dirty="0"/>
              <a:t> v Emerald 1</a:t>
            </a:r>
            <a:endParaRPr lang="sl-SI" i="1" dirty="0"/>
          </a:p>
          <a:p>
            <a:pPr marL="0" indent="0" algn="r">
              <a:buNone/>
            </a:pPr>
            <a:r>
              <a:rPr lang="en-US" i="1" dirty="0" err="1"/>
              <a:t>Vir</a:t>
            </a:r>
            <a:r>
              <a:rPr lang="en-US" i="1" dirty="0"/>
              <a:t> </a:t>
            </a:r>
            <a:r>
              <a:rPr lang="en-US" i="1" dirty="0" err="1"/>
              <a:t>slike</a:t>
            </a:r>
            <a:r>
              <a:rPr lang="sl-SI" i="1" dirty="0"/>
              <a:t>: </a:t>
            </a:r>
            <a:r>
              <a:rPr lang="sl-SI" i="1" dirty="0" err="1"/>
              <a:t>xkcd</a:t>
            </a:r>
            <a:endParaRPr lang="sl-SI" i="1" dirty="0"/>
          </a:p>
        </p:txBody>
      </p:sp>
      <p:pic>
        <p:nvPicPr>
          <p:cNvPr id="1026" name="Picture 2" descr="https://miro.medium.com/max/550/1*Mn-fVEpGReyAzUdtouKv9A.png">
            <a:extLst>
              <a:ext uri="{FF2B5EF4-FFF2-40B4-BE49-F238E27FC236}">
                <a16:creationId xmlns:a16="http://schemas.microsoft.com/office/drawing/2014/main" id="{5BD4CD33-35E8-4ECC-B81B-708265148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50" y="309074"/>
            <a:ext cx="2619375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61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Osnove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82221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Nekaj </a:t>
            </a:r>
            <a:r>
              <a:rPr lang="en-US" dirty="0" err="1"/>
              <a:t>osnov</a:t>
            </a:r>
            <a:r>
              <a:rPr lang="en-US" dirty="0"/>
              <a:t> </a:t>
            </a:r>
            <a:r>
              <a:rPr lang="en-US" dirty="0" err="1"/>
              <a:t>umetne</a:t>
            </a:r>
            <a:r>
              <a:rPr lang="en-US" dirty="0"/>
              <a:t> intelligence - </a:t>
            </a:r>
            <a:r>
              <a:rPr lang="en-US" dirty="0" err="1"/>
              <a:t>teme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50559"/>
          </a:xfrm>
        </p:spPr>
        <p:txBody>
          <a:bodyPr/>
          <a:lstStyle/>
          <a:p>
            <a:r>
              <a:rPr lang="sl-SI" dirty="0"/>
              <a:t>Obnašanje, ki posnema človeško inteligenco</a:t>
            </a:r>
          </a:p>
          <a:p>
            <a:r>
              <a:rPr lang="sl-SI" dirty="0"/>
              <a:t>Strojno učenje in poučevanje sta relativno nova koncepta</a:t>
            </a:r>
          </a:p>
          <a:p>
            <a:r>
              <a:rPr lang="sl-SI" dirty="0"/>
              <a:t>Turingov test</a:t>
            </a:r>
          </a:p>
          <a:p>
            <a:r>
              <a:rPr lang="sl-SI" dirty="0"/>
              <a:t>Poznamo več vrst inteligentnih sistemov</a:t>
            </a:r>
          </a:p>
          <a:p>
            <a:r>
              <a:rPr lang="sl-SI" dirty="0"/>
              <a:t>Poznamo nadzorovano in nenadzorovano učenje</a:t>
            </a:r>
          </a:p>
          <a:p>
            <a:r>
              <a:rPr lang="sl-SI" dirty="0"/>
              <a:t>Probleme, ki jih rešuje delimo v več kategorij</a:t>
            </a:r>
          </a:p>
          <a:p>
            <a:pPr marL="0" indent="0">
              <a:buNone/>
            </a:pPr>
            <a:br>
              <a:rPr lang="sl-SI" i="1" dirty="0"/>
            </a:br>
            <a:endParaRPr lang="sl-SI" i="1" dirty="0"/>
          </a:p>
          <a:p>
            <a:pPr marL="0" indent="0">
              <a:buNone/>
            </a:pPr>
            <a:endParaRPr lang="sl-SI" i="1" dirty="0"/>
          </a:p>
          <a:p>
            <a:pPr marL="0" indent="0" algn="r">
              <a:buNone/>
            </a:pPr>
            <a:r>
              <a:rPr lang="sl-SI" sz="2000" i="1" dirty="0"/>
              <a:t>Slika: </a:t>
            </a:r>
            <a:r>
              <a:rPr lang="sl-SI" sz="2000" dirty="0">
                <a:hlinkClick r:id="rId3"/>
              </a:rPr>
              <a:t>Kako Besana včasih ustreli kozla? • Amebis</a:t>
            </a:r>
            <a:endParaRPr lang="sl-SI" sz="2000" i="1" dirty="0"/>
          </a:p>
        </p:txBody>
      </p:sp>
      <p:pic>
        <p:nvPicPr>
          <p:cNvPr id="2050" name="Picture 2" descr="Razuzdana Besana">
            <a:extLst>
              <a:ext uri="{FF2B5EF4-FFF2-40B4-BE49-F238E27FC236}">
                <a16:creationId xmlns:a16="http://schemas.microsoft.com/office/drawing/2014/main" id="{58867F9C-AEF8-4BBC-8E3A-26D81C25D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327" y="4627439"/>
            <a:ext cx="55245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92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D5D54-B8B1-4264-B1F5-88BC7D5B0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Turingov</a:t>
            </a:r>
            <a:r>
              <a:rPr lang="en-US" dirty="0"/>
              <a:t> test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4B234-4405-44B5-800B-FCE38FA41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55093"/>
          </a:xfrm>
        </p:spPr>
        <p:txBody>
          <a:bodyPr/>
          <a:lstStyle/>
          <a:p>
            <a:r>
              <a:rPr lang="sl-SI" dirty="0"/>
              <a:t>Človek se pogovarja s “črno škatlo”, za katero ne ve, ali jo upravlja UI ali človek</a:t>
            </a:r>
          </a:p>
          <a:p>
            <a:r>
              <a:rPr lang="sl-SI" dirty="0"/>
              <a:t>Če tega na podlagi pogovora sodnik ne more ugotoviti, govorimo o uspešno </a:t>
            </a:r>
            <a:r>
              <a:rPr lang="sl-SI" dirty="0" err="1"/>
              <a:t>prestalem</a:t>
            </a:r>
            <a:r>
              <a:rPr lang="sl-SI" dirty="0"/>
              <a:t> Turing testu</a:t>
            </a:r>
          </a:p>
          <a:p>
            <a:pPr lvl="1"/>
            <a:r>
              <a:rPr lang="sl-SI" dirty="0"/>
              <a:t>&gt; 30% uspešnost v več 5 minutnih pogovorih</a:t>
            </a:r>
            <a:r>
              <a:rPr lang="en-US" dirty="0"/>
              <a:t> (Turing je </a:t>
            </a:r>
            <a:r>
              <a:rPr lang="en-US" dirty="0" err="1"/>
              <a:t>predvidel</a:t>
            </a:r>
            <a:r>
              <a:rPr lang="en-US" dirty="0"/>
              <a:t>, da </a:t>
            </a:r>
            <a:r>
              <a:rPr lang="en-US" dirty="0" err="1"/>
              <a:t>bo</a:t>
            </a:r>
            <a:r>
              <a:rPr lang="en-US" dirty="0"/>
              <a:t> to </a:t>
            </a:r>
            <a:r>
              <a:rPr lang="en-US" dirty="0" err="1"/>
              <a:t>doseženo</a:t>
            </a:r>
            <a:r>
              <a:rPr lang="en-US" dirty="0"/>
              <a:t> </a:t>
            </a:r>
            <a:r>
              <a:rPr lang="en-US" dirty="0" err="1"/>
              <a:t>leta</a:t>
            </a:r>
            <a:r>
              <a:rPr lang="en-US" dirty="0"/>
              <a:t> 2000)</a:t>
            </a:r>
            <a:endParaRPr lang="sl-SI" dirty="0"/>
          </a:p>
          <a:p>
            <a:pPr marL="0" indent="0">
              <a:buNone/>
            </a:pPr>
            <a:endParaRPr lang="sl-SI" dirty="0"/>
          </a:p>
          <a:p>
            <a:endParaRPr lang="en-US" dirty="0"/>
          </a:p>
          <a:p>
            <a:endParaRPr lang="sl-SI" dirty="0"/>
          </a:p>
          <a:p>
            <a:r>
              <a:rPr lang="sl-SI" dirty="0"/>
              <a:t>Prvi uspešno prestani test: 2014 (</a:t>
            </a:r>
            <a:r>
              <a:rPr lang="sl-SI" dirty="0" err="1"/>
              <a:t>Eugene</a:t>
            </a:r>
            <a:r>
              <a:rPr lang="sl-SI" dirty="0"/>
              <a:t>)</a:t>
            </a:r>
            <a:r>
              <a:rPr lang="en-US" dirty="0"/>
              <a:t> – vsaj po </a:t>
            </a:r>
            <a:r>
              <a:rPr lang="en-US" dirty="0" err="1"/>
              <a:t>mnenju</a:t>
            </a:r>
            <a:r>
              <a:rPr lang="en-US" dirty="0"/>
              <a:t> </a:t>
            </a:r>
            <a:r>
              <a:rPr lang="en-US" dirty="0" err="1"/>
              <a:t>nekaterih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5685075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6FC94-C844-4B8E-94B5-884031227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Vrste</a:t>
            </a:r>
            <a:r>
              <a:rPr lang="en-US" dirty="0"/>
              <a:t> </a:t>
            </a:r>
            <a:r>
              <a:rPr lang="en-US" dirty="0" err="1"/>
              <a:t>umetne</a:t>
            </a:r>
            <a:r>
              <a:rPr lang="en-US" dirty="0"/>
              <a:t> </a:t>
            </a:r>
            <a:r>
              <a:rPr lang="en-US" dirty="0" err="1"/>
              <a:t>inteligence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33CE80-DC5D-4A09-A8A8-96A12D6C9C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7687872" cy="4481227"/>
          </a:xfrm>
        </p:spPr>
        <p:txBody>
          <a:bodyPr/>
          <a:lstStyle/>
          <a:p>
            <a:r>
              <a:rPr lang="en-US" dirty="0" err="1"/>
              <a:t>Delimo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več</a:t>
            </a:r>
            <a:r>
              <a:rPr lang="en-US" dirty="0"/>
              <a:t> </a:t>
            </a:r>
            <a:r>
              <a:rPr lang="en-US" dirty="0" err="1"/>
              <a:t>različnih</a:t>
            </a:r>
            <a:r>
              <a:rPr lang="en-US" dirty="0"/>
              <a:t> </a:t>
            </a:r>
            <a:r>
              <a:rPr lang="en-US" dirty="0" err="1"/>
              <a:t>načinov</a:t>
            </a:r>
            <a:endParaRPr lang="en-US" dirty="0"/>
          </a:p>
          <a:p>
            <a:r>
              <a:rPr lang="en-US" dirty="0" err="1"/>
              <a:t>Trenutni</a:t>
            </a:r>
            <a:r>
              <a:rPr lang="en-US" dirty="0"/>
              <a:t> </a:t>
            </a:r>
            <a:r>
              <a:rPr lang="en-US" dirty="0" err="1"/>
              <a:t>sistemi</a:t>
            </a:r>
            <a:r>
              <a:rPr lang="en-US" dirty="0"/>
              <a:t> so </a:t>
            </a:r>
            <a:r>
              <a:rPr lang="en-US" dirty="0" err="1"/>
              <a:t>reaktivni</a:t>
            </a:r>
            <a:r>
              <a:rPr lang="en-US" dirty="0"/>
              <a:t> in </a:t>
            </a:r>
            <a:r>
              <a:rPr lang="en-US" dirty="0" err="1"/>
              <a:t>sistemi</a:t>
            </a:r>
            <a:r>
              <a:rPr lang="en-US" dirty="0"/>
              <a:t> z </a:t>
            </a:r>
            <a:r>
              <a:rPr lang="en-US" dirty="0" err="1"/>
              <a:t>omejeno</a:t>
            </a:r>
            <a:r>
              <a:rPr lang="en-US" dirty="0"/>
              <a:t> </a:t>
            </a:r>
            <a:r>
              <a:rPr lang="en-US" dirty="0" err="1"/>
              <a:t>kapaciteto</a:t>
            </a:r>
            <a:endParaRPr lang="en-US" dirty="0"/>
          </a:p>
          <a:p>
            <a:r>
              <a:rPr lang="en-US" dirty="0" err="1"/>
              <a:t>Preostali</a:t>
            </a:r>
            <a:r>
              <a:rPr lang="en-US" dirty="0"/>
              <a:t> tipi so </a:t>
            </a:r>
            <a:r>
              <a:rPr lang="en-US" dirty="0" err="1"/>
              <a:t>zaenkrat</a:t>
            </a:r>
            <a:r>
              <a:rPr lang="en-US" dirty="0"/>
              <a:t> </a:t>
            </a:r>
            <a:r>
              <a:rPr lang="en-US" dirty="0" err="1"/>
              <a:t>teoretični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122" name="Picture 2" descr="uncaptioned">
            <a:extLst>
              <a:ext uri="{FF2B5EF4-FFF2-40B4-BE49-F238E27FC236}">
                <a16:creationId xmlns:a16="http://schemas.microsoft.com/office/drawing/2014/main" id="{BD44D551-9AE9-48B4-8747-E16264CA2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072" y="0"/>
            <a:ext cx="3919928" cy="391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239549-54EC-4F29-AA5D-7156B84836CF}"/>
              </a:ext>
            </a:extLst>
          </p:cNvPr>
          <p:cNvSpPr txBox="1"/>
          <p:nvPr/>
        </p:nvSpPr>
        <p:spPr>
          <a:xfrm>
            <a:off x="2991437" y="5861988"/>
            <a:ext cx="184378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2000" i="1" dirty="0" err="1"/>
              <a:t>Vir</a:t>
            </a:r>
            <a:r>
              <a:rPr lang="en-US" sz="2000" i="1" dirty="0"/>
              <a:t>: </a:t>
            </a:r>
            <a:r>
              <a:rPr lang="en-US" sz="2000" dirty="0"/>
              <a:t>xkcd.com</a:t>
            </a:r>
            <a:endParaRPr lang="en-SI" sz="2000" i="1" dirty="0"/>
          </a:p>
        </p:txBody>
      </p:sp>
      <p:pic>
        <p:nvPicPr>
          <p:cNvPr id="5124" name="Picture 4" descr="https://miro.medium.com/max/454/1*EtMthO6msloUsboFjkjJqQ.png">
            <a:extLst>
              <a:ext uri="{FF2B5EF4-FFF2-40B4-BE49-F238E27FC236}">
                <a16:creationId xmlns:a16="http://schemas.microsoft.com/office/drawing/2014/main" id="{092DDFDA-B3D6-4EF8-AA51-423A30E30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403" y="3335311"/>
            <a:ext cx="2060767" cy="339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2CB7F0-9D6F-46B8-B806-719F7E0EA921}"/>
              </a:ext>
            </a:extLst>
          </p:cNvPr>
          <p:cNvSpPr txBox="1"/>
          <p:nvPr/>
        </p:nvSpPr>
        <p:spPr>
          <a:xfrm>
            <a:off x="8183380" y="3919928"/>
            <a:ext cx="400862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2000" i="1" dirty="0" err="1"/>
              <a:t>Vir</a:t>
            </a:r>
            <a:r>
              <a:rPr lang="en-US" sz="2000" i="1" dirty="0"/>
              <a:t>: </a:t>
            </a:r>
            <a:r>
              <a:rPr lang="en-US" sz="2000" dirty="0">
                <a:hlinkClick r:id="rId4"/>
              </a:rPr>
              <a:t>7 Types Of Artificial Intelligence (forbes.com)</a:t>
            </a:r>
            <a:endParaRPr lang="en-SI" sz="2000" i="1" dirty="0"/>
          </a:p>
        </p:txBody>
      </p:sp>
    </p:spTree>
    <p:extLst>
      <p:ext uri="{BB962C8B-B14F-4D97-AF65-F5344CB8AC3E}">
        <p14:creationId xmlns:p14="http://schemas.microsoft.com/office/powerpoint/2010/main" val="224750667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E294D-E195-4E17-B27A-CD892BAEE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Vrste</a:t>
            </a:r>
            <a:r>
              <a:rPr lang="en-US" dirty="0"/>
              <a:t> UI - </a:t>
            </a:r>
            <a:r>
              <a:rPr lang="en-US" dirty="0" err="1"/>
              <a:t>drugič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D76A3-ACD6-4BC2-B9DD-D3BE095F88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en-US" dirty="0"/>
              <a:t>1960: </a:t>
            </a:r>
            <a:r>
              <a:rPr lang="en-US" dirty="0" err="1"/>
              <a:t>Simbolična</a:t>
            </a:r>
            <a:r>
              <a:rPr lang="en-US" dirty="0"/>
              <a:t> UI</a:t>
            </a:r>
          </a:p>
          <a:p>
            <a:r>
              <a:rPr lang="en-US" dirty="0"/>
              <a:t>1980: </a:t>
            </a:r>
            <a:r>
              <a:rPr lang="en-US" dirty="0" err="1"/>
              <a:t>Ekspertni</a:t>
            </a:r>
            <a:r>
              <a:rPr lang="en-US" dirty="0"/>
              <a:t> </a:t>
            </a:r>
            <a:r>
              <a:rPr lang="en-US" dirty="0" err="1"/>
              <a:t>sistemi</a:t>
            </a:r>
            <a:endParaRPr lang="en-US" dirty="0"/>
          </a:p>
          <a:p>
            <a:r>
              <a:rPr lang="en-US" dirty="0"/>
              <a:t>1990: </a:t>
            </a:r>
            <a:r>
              <a:rPr lang="en-US" dirty="0" err="1"/>
              <a:t>začetki</a:t>
            </a:r>
            <a:r>
              <a:rPr lang="en-US" dirty="0"/>
              <a:t> </a:t>
            </a:r>
            <a:r>
              <a:rPr lang="en-US" dirty="0" err="1"/>
              <a:t>statistične</a:t>
            </a:r>
            <a:r>
              <a:rPr lang="en-US" dirty="0"/>
              <a:t> UI</a:t>
            </a:r>
          </a:p>
          <a:p>
            <a:r>
              <a:rPr lang="en-US" dirty="0"/>
              <a:t>2010 (2012): </a:t>
            </a:r>
            <a:r>
              <a:rPr lang="en-US" dirty="0" err="1"/>
              <a:t>razcvet</a:t>
            </a:r>
            <a:r>
              <a:rPr lang="en-US" dirty="0"/>
              <a:t> </a:t>
            </a:r>
            <a:r>
              <a:rPr lang="en-US" dirty="0" err="1"/>
              <a:t>statistične</a:t>
            </a:r>
            <a:r>
              <a:rPr lang="en-US" dirty="0"/>
              <a:t> UI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22816484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Nadzorovano</a:t>
            </a:r>
            <a:r>
              <a:rPr lang="en-US" dirty="0"/>
              <a:t> vs </a:t>
            </a:r>
            <a:r>
              <a:rPr lang="en-US" dirty="0" err="1"/>
              <a:t>nenadzorovano</a:t>
            </a:r>
            <a:r>
              <a:rPr lang="en-US" dirty="0"/>
              <a:t> </a:t>
            </a:r>
            <a:r>
              <a:rPr lang="en-US" dirty="0" err="1"/>
              <a:t>učenje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809726"/>
          </a:xfrm>
        </p:spPr>
        <p:txBody>
          <a:bodyPr/>
          <a:lstStyle/>
          <a:p>
            <a:r>
              <a:rPr lang="en-US" dirty="0" err="1"/>
              <a:t>Nadzorovano</a:t>
            </a:r>
            <a:r>
              <a:rPr lang="en-US" dirty="0"/>
              <a:t>: </a:t>
            </a:r>
            <a:r>
              <a:rPr lang="en-US" dirty="0" err="1"/>
              <a:t>najdi</a:t>
            </a:r>
            <a:r>
              <a:rPr lang="en-US" dirty="0"/>
              <a:t> </a:t>
            </a:r>
            <a:r>
              <a:rPr lang="en-US" dirty="0" err="1"/>
              <a:t>transformacijo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iz </a:t>
            </a:r>
            <a:r>
              <a:rPr lang="en-US" dirty="0" err="1"/>
              <a:t>znanih</a:t>
            </a:r>
            <a:r>
              <a:rPr lang="en-US" dirty="0"/>
              <a:t> </a:t>
            </a:r>
            <a:r>
              <a:rPr lang="en-US" dirty="0" err="1"/>
              <a:t>vhodnih</a:t>
            </a:r>
            <a:r>
              <a:rPr lang="en-US" dirty="0"/>
              <a:t> </a:t>
            </a:r>
            <a:r>
              <a:rPr lang="en-US" dirty="0" err="1"/>
              <a:t>podatkov</a:t>
            </a:r>
            <a:r>
              <a:rPr lang="en-US" dirty="0"/>
              <a:t> </a:t>
            </a:r>
            <a:r>
              <a:rPr lang="en-US" dirty="0" err="1"/>
              <a:t>najde</a:t>
            </a:r>
            <a:r>
              <a:rPr lang="en-US" dirty="0"/>
              <a:t> </a:t>
            </a:r>
            <a:r>
              <a:rPr lang="en-US" dirty="0" err="1"/>
              <a:t>znane</a:t>
            </a:r>
            <a:r>
              <a:rPr lang="en-US" dirty="0"/>
              <a:t> </a:t>
            </a:r>
            <a:r>
              <a:rPr lang="en-US" dirty="0" err="1"/>
              <a:t>izhodne</a:t>
            </a:r>
            <a:r>
              <a:rPr lang="en-US" dirty="0"/>
              <a:t> </a:t>
            </a:r>
            <a:r>
              <a:rPr lang="en-US" dirty="0" err="1"/>
              <a:t>podatke</a:t>
            </a:r>
            <a:endParaRPr lang="en-US" dirty="0"/>
          </a:p>
          <a:p>
            <a:r>
              <a:rPr lang="en-US" dirty="0" err="1"/>
              <a:t>Nenadzorovano</a:t>
            </a:r>
            <a:r>
              <a:rPr lang="en-US" dirty="0"/>
              <a:t>: </a:t>
            </a:r>
            <a:r>
              <a:rPr lang="en-US" dirty="0" err="1"/>
              <a:t>najdi</a:t>
            </a:r>
            <a:r>
              <a:rPr lang="en-US" dirty="0"/>
              <a:t> </a:t>
            </a:r>
            <a:r>
              <a:rPr lang="en-US" dirty="0" err="1"/>
              <a:t>vzorec</a:t>
            </a:r>
            <a:r>
              <a:rPr lang="en-US" dirty="0"/>
              <a:t> v </a:t>
            </a:r>
            <a:r>
              <a:rPr lang="en-US" dirty="0" err="1"/>
              <a:t>znanih</a:t>
            </a:r>
            <a:r>
              <a:rPr lang="en-US" dirty="0"/>
              <a:t> </a:t>
            </a:r>
            <a:r>
              <a:rPr lang="en-US" dirty="0" err="1"/>
              <a:t>vhodnih</a:t>
            </a:r>
            <a:r>
              <a:rPr lang="en-US" dirty="0"/>
              <a:t> </a:t>
            </a:r>
            <a:r>
              <a:rPr lang="en-US" dirty="0" err="1"/>
              <a:t>podatkih</a:t>
            </a:r>
            <a:r>
              <a:rPr lang="en-US" dirty="0"/>
              <a:t> -&gt; </a:t>
            </a:r>
            <a:r>
              <a:rPr lang="en-US" dirty="0" err="1"/>
              <a:t>izhodi</a:t>
            </a:r>
            <a:r>
              <a:rPr lang="en-US" dirty="0"/>
              <a:t> </a:t>
            </a:r>
            <a:r>
              <a:rPr lang="en-US" dirty="0" err="1"/>
              <a:t>niso</a:t>
            </a:r>
            <a:r>
              <a:rPr lang="en-US" dirty="0"/>
              <a:t> </a:t>
            </a:r>
            <a:r>
              <a:rPr lang="en-US" dirty="0" err="1"/>
              <a:t>poznani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291899079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Nadzorovano</a:t>
            </a:r>
            <a:r>
              <a:rPr lang="en-US" dirty="0"/>
              <a:t> </a:t>
            </a:r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podrobneje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US" dirty="0" err="1"/>
              <a:t>Regresija</a:t>
            </a:r>
            <a:endParaRPr lang="en-US" dirty="0"/>
          </a:p>
          <a:p>
            <a:r>
              <a:rPr lang="en-US" dirty="0" err="1"/>
              <a:t>Umeščanje</a:t>
            </a:r>
            <a:r>
              <a:rPr lang="en-US" dirty="0"/>
              <a:t> / </a:t>
            </a:r>
            <a:r>
              <a:rPr lang="en-US" dirty="0" err="1"/>
              <a:t>kategorizacija</a:t>
            </a:r>
            <a:endParaRPr lang="en-SI" dirty="0"/>
          </a:p>
        </p:txBody>
      </p:sp>
      <p:pic>
        <p:nvPicPr>
          <p:cNvPr id="10242" name="Picture 2" descr="https://miro.medium.com/max/1400/1*wH09k0DhF4JQhVMymtVQHQ.jpeg">
            <a:extLst>
              <a:ext uri="{FF2B5EF4-FFF2-40B4-BE49-F238E27FC236}">
                <a16:creationId xmlns:a16="http://schemas.microsoft.com/office/drawing/2014/main" id="{6BF42603-1129-4599-B238-4A22D395B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521" y="1079077"/>
            <a:ext cx="4943249" cy="37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837BF7-47CE-4E0A-B1A5-8070D364621F}"/>
              </a:ext>
            </a:extLst>
          </p:cNvPr>
          <p:cNvSpPr txBox="1"/>
          <p:nvPr/>
        </p:nvSpPr>
        <p:spPr>
          <a:xfrm>
            <a:off x="7141854" y="4892690"/>
            <a:ext cx="4936027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>
                <a:hlinkClick r:id="rId3"/>
              </a:rPr>
              <a:t>Regression vs Classification. In machine learning Regression and… | by Ali Reza </a:t>
            </a:r>
            <a:r>
              <a:rPr lang="en-US" sz="2000" dirty="0" err="1">
                <a:hlinkClick r:id="rId3"/>
              </a:rPr>
              <a:t>Kohani</a:t>
            </a:r>
            <a:r>
              <a:rPr lang="en-US" sz="2000" dirty="0">
                <a:hlinkClick r:id="rId3"/>
              </a:rPr>
              <a:t> | Medium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208384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6F88C-6DFC-4D95-B1DF-904085B56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Nekateri</a:t>
            </a:r>
            <a:r>
              <a:rPr lang="en-US" dirty="0"/>
              <a:t> </a:t>
            </a:r>
            <a:r>
              <a:rPr lang="en-US" dirty="0" err="1"/>
              <a:t>znani</a:t>
            </a:r>
            <a:r>
              <a:rPr lang="en-US" dirty="0"/>
              <a:t> </a:t>
            </a:r>
            <a:r>
              <a:rPr lang="en-US" dirty="0" err="1"/>
              <a:t>izzivi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EB5D48-BBE9-4E3F-AD97-94F6A1EA0E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641271"/>
          </a:xfrm>
        </p:spPr>
        <p:txBody>
          <a:bodyPr/>
          <a:lstStyle/>
          <a:p>
            <a:r>
              <a:rPr lang="en-US" dirty="0" err="1"/>
              <a:t>Neuravnovešeni</a:t>
            </a:r>
            <a:r>
              <a:rPr lang="sl-SI" dirty="0"/>
              <a:t> podatki</a:t>
            </a:r>
          </a:p>
          <a:p>
            <a:pPr lvl="1"/>
            <a:r>
              <a:rPr lang="sl-SI" dirty="0"/>
              <a:t>COVID-19: število umrlih v primerjavi s številom okuženih nizko</a:t>
            </a:r>
          </a:p>
          <a:p>
            <a:r>
              <a:rPr lang="sl-SI" dirty="0"/>
              <a:t>Premalo / preveč podatkov</a:t>
            </a:r>
          </a:p>
          <a:p>
            <a:pPr lvl="1"/>
            <a:r>
              <a:rPr lang="sl-SI" dirty="0" err="1"/>
              <a:t>Overfitting</a:t>
            </a:r>
            <a:r>
              <a:rPr lang="sl-SI" dirty="0"/>
              <a:t> </a:t>
            </a:r>
            <a:r>
              <a:rPr lang="sl-SI" dirty="0" err="1"/>
              <a:t>vs</a:t>
            </a:r>
            <a:r>
              <a:rPr lang="sl-SI" dirty="0"/>
              <a:t> </a:t>
            </a:r>
            <a:r>
              <a:rPr lang="sl-SI" dirty="0" err="1"/>
              <a:t>Underfitting</a:t>
            </a:r>
            <a:endParaRPr lang="sl-SI" dirty="0"/>
          </a:p>
          <a:p>
            <a:pPr lvl="1"/>
            <a:r>
              <a:rPr lang="sl-SI" dirty="0"/>
              <a:t>Delitev podatkov</a:t>
            </a:r>
          </a:p>
          <a:p>
            <a:r>
              <a:rPr lang="sl-SI" dirty="0"/>
              <a:t>Nekvalitetni </a:t>
            </a:r>
            <a:r>
              <a:rPr lang="sl-SI" dirty="0" err="1"/>
              <a:t>podatk</a:t>
            </a:r>
            <a:r>
              <a:rPr lang="en-US" dirty="0" err="1"/>
              <a:t>i</a:t>
            </a:r>
            <a:r>
              <a:rPr lang="en-US" dirty="0"/>
              <a:t> (</a:t>
            </a:r>
            <a:r>
              <a:rPr lang="en-US" dirty="0" err="1"/>
              <a:t>znan</a:t>
            </a:r>
            <a:r>
              <a:rPr lang="en-US" dirty="0"/>
              <a:t> </a:t>
            </a:r>
            <a:r>
              <a:rPr lang="en-US" dirty="0" err="1"/>
              <a:t>tudi</a:t>
            </a:r>
            <a:r>
              <a:rPr lang="en-US" dirty="0"/>
              <a:t> kot: garbage in -&gt; garbage out)</a:t>
            </a:r>
            <a:endParaRPr lang="sl-SI" dirty="0"/>
          </a:p>
          <a:p>
            <a:r>
              <a:rPr lang="sl-SI" dirty="0"/>
              <a:t>Podatki, ki so pristranski</a:t>
            </a:r>
          </a:p>
          <a:p>
            <a:pPr marL="0" indent="0" algn="r">
              <a:buNone/>
            </a:pPr>
            <a:endParaRPr lang="sl-SI" i="1" dirty="0"/>
          </a:p>
          <a:p>
            <a:pPr marL="0" indent="0" algn="r">
              <a:buNone/>
            </a:pPr>
            <a:endParaRPr lang="sl-SI" i="1" dirty="0"/>
          </a:p>
          <a:p>
            <a:pPr marL="0" indent="0" algn="r">
              <a:buNone/>
            </a:pPr>
            <a:r>
              <a:rPr lang="sl-SI" i="1" dirty="0"/>
              <a:t>Vir slike: </a:t>
            </a:r>
            <a:r>
              <a:rPr lang="sl-SI" i="1" dirty="0" err="1"/>
              <a:t>xkcd</a:t>
            </a:r>
            <a:endParaRPr lang="sl-SI" i="1" dirty="0"/>
          </a:p>
        </p:txBody>
      </p:sp>
      <p:pic>
        <p:nvPicPr>
          <p:cNvPr id="3074" name="Picture 2" descr="https://miro.medium.com/max/792/1*cyAWMdF9301OkBcIjMtUWg.png">
            <a:extLst>
              <a:ext uri="{FF2B5EF4-FFF2-40B4-BE49-F238E27FC236}">
                <a16:creationId xmlns:a16="http://schemas.microsoft.com/office/drawing/2014/main" id="{95DF65E8-044C-49B9-8A2B-F6701B654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1219" y="204863"/>
            <a:ext cx="3282971" cy="326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681257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Primeri</a:t>
            </a:r>
            <a:r>
              <a:rPr lang="en-US" dirty="0"/>
              <a:t> (</a:t>
            </a:r>
            <a:r>
              <a:rPr lang="en-US" dirty="0" err="1"/>
              <a:t>poslovne</a:t>
            </a:r>
            <a:r>
              <a:rPr lang="en-US" dirty="0"/>
              <a:t>) </a:t>
            </a:r>
            <a:r>
              <a:rPr lang="en-US" dirty="0" err="1"/>
              <a:t>uporabe</a:t>
            </a:r>
            <a:endParaRPr lang="en-HR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680A85-CD46-0F46-39F5-4F601689956B}"/>
              </a:ext>
            </a:extLst>
          </p:cNvPr>
          <p:cNvSpPr/>
          <p:nvPr/>
        </p:nvSpPr>
        <p:spPr bwMode="auto">
          <a:xfrm>
            <a:off x="6129051" y="525136"/>
            <a:ext cx="5607585" cy="1836145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i="1" dirty="0">
                <a:solidFill>
                  <a:schemeClr val="bg1"/>
                </a:solidFill>
                <a:ea typeface="Segoe UI" pitchFamily="34" charset="0"/>
                <a:cs typeface="Segoe UI" pitchFamily="34" charset="0"/>
              </a:rPr>
              <a:t>All models are wrong, but some of them are useful</a:t>
            </a:r>
          </a:p>
          <a:p>
            <a:pPr algn="r" defTabSz="932472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i="1" dirty="0">
                <a:solidFill>
                  <a:schemeClr val="bg1"/>
                </a:solidFill>
                <a:ea typeface="Segoe UI" pitchFamily="34" charset="0"/>
                <a:cs typeface="Segoe UI" pitchFamily="34" charset="0"/>
              </a:rPr>
              <a:t>George Box</a:t>
            </a:r>
            <a:endParaRPr lang="sl-SI" sz="2000" b="1" i="1" dirty="0" err="1">
              <a:solidFill>
                <a:schemeClr val="bg1"/>
              </a:soli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64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Kdo</a:t>
            </a:r>
            <a:r>
              <a:rPr lang="en-US" dirty="0"/>
              <a:t>, </a:t>
            </a:r>
            <a:r>
              <a:rPr lang="en-US" dirty="0" err="1"/>
              <a:t>kdaj</a:t>
            </a:r>
            <a:r>
              <a:rPr lang="en-US" dirty="0"/>
              <a:t> in </a:t>
            </a:r>
            <a:r>
              <a:rPr lang="en-US" dirty="0" err="1"/>
              <a:t>kje</a:t>
            </a:r>
            <a:r>
              <a:rPr lang="en-US" dirty="0"/>
              <a:t>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1259363"/>
            <a:ext cx="8719047" cy="2979277"/>
          </a:xfrm>
        </p:spPr>
        <p:txBody>
          <a:bodyPr/>
          <a:lstStyle/>
          <a:p>
            <a:r>
              <a:rPr lang="en-US" dirty="0"/>
              <a:t>Gartner </a:t>
            </a:r>
            <a:r>
              <a:rPr lang="en-US" dirty="0" err="1"/>
              <a:t>ocenjuje</a:t>
            </a:r>
            <a:r>
              <a:rPr lang="en-US" dirty="0"/>
              <a:t> do </a:t>
            </a:r>
            <a:r>
              <a:rPr lang="en-US" dirty="0" err="1"/>
              <a:t>bo</a:t>
            </a:r>
            <a:r>
              <a:rPr lang="en-US" dirty="0"/>
              <a:t> do </a:t>
            </a:r>
            <a:r>
              <a:rPr lang="en-US" dirty="0" err="1"/>
              <a:t>leta</a:t>
            </a:r>
            <a:r>
              <a:rPr lang="en-US" dirty="0"/>
              <a:t> 2026 80% </a:t>
            </a:r>
            <a:r>
              <a:rPr lang="en-US" dirty="0" err="1"/>
              <a:t>vseh</a:t>
            </a:r>
            <a:r>
              <a:rPr lang="en-US" dirty="0"/>
              <a:t> </a:t>
            </a:r>
            <a:r>
              <a:rPr lang="en-US" dirty="0" err="1"/>
              <a:t>največjih</a:t>
            </a:r>
            <a:r>
              <a:rPr lang="en-US" dirty="0"/>
              <a:t> </a:t>
            </a:r>
            <a:r>
              <a:rPr lang="en-US" dirty="0" err="1"/>
              <a:t>podjetji</a:t>
            </a:r>
            <a:r>
              <a:rPr lang="en-US" dirty="0"/>
              <a:t> </a:t>
            </a:r>
            <a:r>
              <a:rPr lang="en-US" dirty="0" err="1"/>
              <a:t>uporabljalo</a:t>
            </a:r>
            <a:r>
              <a:rPr lang="en-US" dirty="0"/>
              <a:t> </a:t>
            </a:r>
            <a:r>
              <a:rPr lang="en-US" dirty="0" err="1"/>
              <a:t>umetno</a:t>
            </a:r>
            <a:r>
              <a:rPr lang="en-US" dirty="0"/>
              <a:t> </a:t>
            </a:r>
            <a:r>
              <a:rPr lang="en-US" dirty="0" err="1"/>
              <a:t>inteligenco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različnih</a:t>
            </a:r>
            <a:r>
              <a:rPr lang="en-US" dirty="0"/>
              <a:t> </a:t>
            </a:r>
            <a:r>
              <a:rPr lang="en-US" dirty="0" err="1"/>
              <a:t>področjih</a:t>
            </a:r>
            <a:endParaRPr lang="en-US" dirty="0"/>
          </a:p>
          <a:p>
            <a:r>
              <a:rPr lang="en-US" dirty="0" err="1"/>
              <a:t>Več</a:t>
            </a:r>
            <a:r>
              <a:rPr lang="en-US" dirty="0"/>
              <a:t> kot 50 % </a:t>
            </a:r>
            <a:r>
              <a:rPr lang="en-US" dirty="0" err="1"/>
              <a:t>udeležncev</a:t>
            </a:r>
            <a:r>
              <a:rPr lang="en-US" dirty="0"/>
              <a:t> </a:t>
            </a:r>
            <a:r>
              <a:rPr lang="en-US" dirty="0" err="1"/>
              <a:t>Gartnerjeve</a:t>
            </a:r>
            <a:r>
              <a:rPr lang="en-US" dirty="0"/>
              <a:t> </a:t>
            </a:r>
            <a:r>
              <a:rPr lang="en-US" dirty="0" err="1"/>
              <a:t>ankete</a:t>
            </a:r>
            <a:r>
              <a:rPr lang="en-US" dirty="0"/>
              <a:t> </a:t>
            </a:r>
            <a:r>
              <a:rPr lang="en-US" dirty="0" err="1"/>
              <a:t>ocenjuje</a:t>
            </a:r>
            <a:r>
              <a:rPr lang="en-US" dirty="0"/>
              <a:t>, da </a:t>
            </a:r>
            <a:r>
              <a:rPr lang="en-US" dirty="0" err="1"/>
              <a:t>sta</a:t>
            </a:r>
            <a:r>
              <a:rPr lang="en-US" dirty="0"/>
              <a:t> </a:t>
            </a:r>
            <a:r>
              <a:rPr lang="en-US" dirty="0" err="1"/>
              <a:t>največja</a:t>
            </a:r>
            <a:r>
              <a:rPr lang="en-US" dirty="0"/>
              <a:t> </a:t>
            </a:r>
            <a:r>
              <a:rPr lang="en-US" dirty="0" err="1"/>
              <a:t>težava</a:t>
            </a:r>
            <a:r>
              <a:rPr lang="en-US" dirty="0"/>
              <a:t> </a:t>
            </a:r>
            <a:r>
              <a:rPr lang="en-US" dirty="0" err="1"/>
              <a:t>dve</a:t>
            </a:r>
            <a:r>
              <a:rPr lang="en-US" dirty="0"/>
              <a:t> </a:t>
            </a:r>
            <a:r>
              <a:rPr lang="en-US" dirty="0" err="1"/>
              <a:t>področji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Usposobljenost</a:t>
            </a:r>
            <a:r>
              <a:rPr lang="en-US" dirty="0"/>
              <a:t> </a:t>
            </a:r>
            <a:r>
              <a:rPr lang="en-US" dirty="0" err="1"/>
              <a:t>kadrov</a:t>
            </a:r>
            <a:endParaRPr lang="en-US" dirty="0"/>
          </a:p>
          <a:p>
            <a:pPr lvl="1"/>
            <a:r>
              <a:rPr lang="en-US" dirty="0" err="1"/>
              <a:t>Procesi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52097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D25E0-5AAD-F662-7406-929DBD6BD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91488-96CC-E323-06A3-030AC776B6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6182466"/>
            <a:ext cx="11018520" cy="184666"/>
          </a:xfrm>
        </p:spPr>
        <p:txBody>
          <a:bodyPr/>
          <a:lstStyle/>
          <a:p>
            <a:pPr marL="0" indent="0" algn="r">
              <a:buNone/>
            </a:pPr>
            <a:r>
              <a:rPr lang="en-US" sz="1200" dirty="0" err="1"/>
              <a:t>Vir</a:t>
            </a:r>
            <a:r>
              <a:rPr lang="en-US" sz="1200" dirty="0"/>
              <a:t>: </a:t>
            </a:r>
            <a:r>
              <a:rPr lang="en-US" sz="1200" dirty="0">
                <a:hlinkClick r:id="rId2"/>
              </a:rPr>
              <a:t>AI rules: what the European Parliament wants | News | European Parliament (europa.eu)</a:t>
            </a:r>
            <a:endParaRPr lang="sl-SI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A76456-A27C-3BC4-D1A9-EDDD2FBD44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923" y="490868"/>
            <a:ext cx="7163313" cy="553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8100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Znani</a:t>
            </a:r>
            <a:r>
              <a:rPr lang="en-US" dirty="0"/>
              <a:t> </a:t>
            </a:r>
            <a:r>
              <a:rPr lang="en-US" dirty="0" err="1"/>
              <a:t>regulatorni</a:t>
            </a:r>
            <a:r>
              <a:rPr lang="en-US" dirty="0"/>
              <a:t> </a:t>
            </a:r>
            <a:r>
              <a:rPr lang="en-US" dirty="0" err="1"/>
              <a:t>izzivi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1259363"/>
            <a:ext cx="8719047" cy="1982081"/>
          </a:xfrm>
        </p:spPr>
        <p:txBody>
          <a:bodyPr/>
          <a:lstStyle/>
          <a:p>
            <a:r>
              <a:rPr lang="en-US" dirty="0"/>
              <a:t>FAIR</a:t>
            </a:r>
            <a:endParaRPr lang="en-US" i="1" dirty="0"/>
          </a:p>
          <a:p>
            <a:r>
              <a:rPr lang="en-US" dirty="0" err="1"/>
              <a:t>Explainability</a:t>
            </a:r>
            <a:endParaRPr lang="en-US" dirty="0"/>
          </a:p>
          <a:p>
            <a:r>
              <a:rPr lang="en-US" dirty="0"/>
              <a:t>Copyright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6EC820-5154-AF6F-6E7A-871FD4A1CA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3639" y="1786297"/>
            <a:ext cx="6507296" cy="321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1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D25E0-5AAD-F662-7406-929DBD6BD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91488-96CC-E323-06A3-030AC776B6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6182466"/>
            <a:ext cx="11018520" cy="184666"/>
          </a:xfrm>
        </p:spPr>
        <p:txBody>
          <a:bodyPr/>
          <a:lstStyle/>
          <a:p>
            <a:pPr marL="0" indent="0" algn="r">
              <a:buNone/>
            </a:pPr>
            <a:r>
              <a:rPr lang="en-US" sz="1200" dirty="0" err="1"/>
              <a:t>Vir</a:t>
            </a:r>
            <a:r>
              <a:rPr lang="en-US" sz="1200" dirty="0"/>
              <a:t>: </a:t>
            </a:r>
            <a:r>
              <a:rPr lang="en-US" sz="1000" dirty="0">
                <a:hlinkClick r:id="rId2"/>
              </a:rPr>
              <a:t>Regulatory framework proposal on artificial intelligence | Shaping Europe’s digital future (europa.eu)</a:t>
            </a:r>
            <a:endParaRPr lang="sl-SI" sz="1200" dirty="0"/>
          </a:p>
        </p:txBody>
      </p:sp>
      <p:pic>
        <p:nvPicPr>
          <p:cNvPr id="2050" name="Picture 2" descr="pyramid showing the four levels of risk: Unacceptable risk; High-risk; limited risk, minimal or no risk">
            <a:extLst>
              <a:ext uri="{FF2B5EF4-FFF2-40B4-BE49-F238E27FC236}">
                <a16:creationId xmlns:a16="http://schemas.microsoft.com/office/drawing/2014/main" id="{D78145EF-A213-26A6-D1FB-F3A66E3B2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150" y="920977"/>
            <a:ext cx="8041108" cy="501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122951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630CF-BF58-C030-1A72-D11CFA24E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Najpogostejše</a:t>
            </a:r>
            <a:r>
              <a:rPr lang="en-US" dirty="0"/>
              <a:t> </a:t>
            </a:r>
            <a:r>
              <a:rPr lang="en-US" dirty="0" err="1"/>
              <a:t>vrste</a:t>
            </a:r>
            <a:r>
              <a:rPr lang="en-US" dirty="0"/>
              <a:t> </a:t>
            </a:r>
            <a:r>
              <a:rPr lang="en-US" dirty="0" err="1"/>
              <a:t>modelov</a:t>
            </a:r>
            <a:r>
              <a:rPr lang="en-US" dirty="0"/>
              <a:t> / </a:t>
            </a:r>
            <a:r>
              <a:rPr lang="en-US" dirty="0" err="1"/>
              <a:t>problemov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FE3C6-4C6D-82C0-E9EE-9576E3261E8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456605"/>
          </a:xfrm>
        </p:spPr>
        <p:txBody>
          <a:bodyPr/>
          <a:lstStyle/>
          <a:p>
            <a:r>
              <a:rPr lang="en-US" dirty="0" err="1"/>
              <a:t>Klasični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, </a:t>
            </a:r>
            <a:r>
              <a:rPr lang="en-US" dirty="0" err="1"/>
              <a:t>npr</a:t>
            </a:r>
            <a:r>
              <a:rPr lang="en-US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err="1">
                <a:solidFill>
                  <a:srgbClr val="171717"/>
                </a:solidFill>
                <a:latin typeface="Segoe UI" panose="020B0502040204020203" pitchFamily="34" charset="0"/>
              </a:rPr>
              <a:t>časovne</a:t>
            </a:r>
            <a:r>
              <a:rPr lang="en-US" sz="1800" dirty="0">
                <a:solidFill>
                  <a:srgbClr val="171717"/>
                </a:solidFill>
                <a:latin typeface="Segoe UI" panose="020B0502040204020203" pitchFamily="34" charset="0"/>
              </a:rPr>
              <a:t> </a:t>
            </a:r>
            <a:r>
              <a:rPr lang="en-US" sz="1800" dirty="0" err="1">
                <a:solidFill>
                  <a:srgbClr val="171717"/>
                </a:solidFill>
                <a:latin typeface="Segoe UI" panose="020B0502040204020203" pitchFamily="34" charset="0"/>
              </a:rPr>
              <a:t>vrste</a:t>
            </a:r>
            <a:endParaRPr lang="en-US" sz="1800" dirty="0">
              <a:solidFill>
                <a:srgbClr val="171717"/>
              </a:solidFill>
              <a:latin typeface="Segoe UI" panose="020B0502040204020203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regresije</a:t>
            </a:r>
            <a:endParaRPr lang="en-US" sz="1800" dirty="0">
              <a:solidFill>
                <a:srgbClr val="171717"/>
              </a:solidFill>
              <a:latin typeface="Segoe UI" panose="020B0502040204020203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klasifikacije</a:t>
            </a:r>
            <a:endParaRPr lang="en-US" sz="1800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ARIMA, SARIMA, VAR, SES, LSTM</a:t>
            </a:r>
            <a:endParaRPr lang="en-US" sz="1800" dirty="0"/>
          </a:p>
          <a:p>
            <a:r>
              <a:rPr lang="en-US" dirty="0" err="1"/>
              <a:t>Modeli</a:t>
            </a:r>
            <a:r>
              <a:rPr lang="en-US" dirty="0"/>
              <a:t> za </a:t>
            </a:r>
            <a:r>
              <a:rPr lang="en-US" dirty="0" err="1"/>
              <a:t>strojni</a:t>
            </a:r>
            <a:r>
              <a:rPr lang="en-US" dirty="0"/>
              <a:t> vid (CV)</a:t>
            </a:r>
          </a:p>
          <a:p>
            <a:r>
              <a:rPr lang="en-US" dirty="0" err="1"/>
              <a:t>Modeli</a:t>
            </a:r>
            <a:r>
              <a:rPr lang="en-US" dirty="0"/>
              <a:t> za </a:t>
            </a:r>
            <a:r>
              <a:rPr lang="en-US" dirty="0" err="1"/>
              <a:t>jezikovno</a:t>
            </a:r>
            <a:r>
              <a:rPr lang="en-US" dirty="0"/>
              <a:t> </a:t>
            </a:r>
            <a:r>
              <a:rPr lang="en-US" dirty="0" err="1"/>
              <a:t>razpoznavo</a:t>
            </a:r>
            <a:r>
              <a:rPr lang="en-US" dirty="0"/>
              <a:t> (NLP), </a:t>
            </a:r>
            <a:r>
              <a:rPr lang="en-US" dirty="0" err="1"/>
              <a:t>npr</a:t>
            </a:r>
            <a:r>
              <a:rPr lang="en-US" dirty="0"/>
              <a:t>.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razpoznavanje</a:t>
            </a:r>
            <a:r>
              <a:rPr lang="en-US" sz="1800" b="0" i="0" dirty="0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 </a:t>
            </a: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jezikovnih</a:t>
            </a:r>
            <a:r>
              <a:rPr lang="en-US" sz="1800" b="0" i="0" dirty="0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 </a:t>
            </a: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enot</a:t>
            </a:r>
            <a:endParaRPr lang="en-US" sz="1800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1800" dirty="0" err="1">
                <a:solidFill>
                  <a:srgbClr val="171717"/>
                </a:solidFill>
                <a:latin typeface="Segoe UI" panose="020B0502040204020203" pitchFamily="34" charset="0"/>
              </a:rPr>
              <a:t>k</a:t>
            </a: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lasifikacija</a:t>
            </a:r>
            <a:r>
              <a:rPr lang="en-US" sz="1800" b="0" i="0" dirty="0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 </a:t>
            </a: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besedil</a:t>
            </a:r>
            <a:endParaRPr lang="en-US" sz="1800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1800" dirty="0" err="1">
                <a:solidFill>
                  <a:srgbClr val="171717"/>
                </a:solidFill>
                <a:latin typeface="Segoe UI" panose="020B0502040204020203" pitchFamily="34" charset="0"/>
              </a:rPr>
              <a:t>g</a:t>
            </a: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eneriranje</a:t>
            </a:r>
            <a:r>
              <a:rPr lang="en-US" sz="1800" b="0" i="0" dirty="0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 </a:t>
            </a: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besedil</a:t>
            </a:r>
            <a:endParaRPr lang="en-US" sz="1800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analiza</a:t>
            </a:r>
            <a:r>
              <a:rPr lang="en-US" sz="1800" b="0" i="0" dirty="0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 </a:t>
            </a: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tona</a:t>
            </a:r>
            <a:endParaRPr lang="en-US" sz="1800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US" sz="1800" b="0" i="0" dirty="0" err="1">
                <a:solidFill>
                  <a:srgbClr val="171717"/>
                </a:solidFill>
                <a:effectLst/>
                <a:latin typeface="Segoe UI" panose="020B0502040204020203" pitchFamily="34" charset="0"/>
              </a:rPr>
              <a:t>prevajanje</a:t>
            </a:r>
            <a:endParaRPr lang="en-US" sz="1800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4" name="Picture 2" descr="https://miro.medium.com/max/534/1*wUZiI2Mg2cncuMWWXIiBgQ.png">
            <a:extLst>
              <a:ext uri="{FF2B5EF4-FFF2-40B4-BE49-F238E27FC236}">
                <a16:creationId xmlns:a16="http://schemas.microsoft.com/office/drawing/2014/main" id="{5D8B3ADD-69D8-9AE8-79A0-806826E23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545" y="1155303"/>
            <a:ext cx="2543175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93239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411FA-B266-408E-B356-BF6396C03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Več</a:t>
            </a:r>
            <a:r>
              <a:rPr lang="en-US" dirty="0"/>
              <a:t> </a:t>
            </a:r>
            <a:r>
              <a:rPr lang="en-US" dirty="0" err="1"/>
              <a:t>nivojev</a:t>
            </a:r>
            <a:r>
              <a:rPr lang="en-US" dirty="0"/>
              <a:t> </a:t>
            </a:r>
            <a:r>
              <a:rPr lang="en-US" dirty="0" err="1"/>
              <a:t>uporabe</a:t>
            </a:r>
            <a:r>
              <a:rPr lang="en-US" dirty="0"/>
              <a:t> </a:t>
            </a:r>
            <a:r>
              <a:rPr lang="en-US" dirty="0" err="1"/>
              <a:t>modelov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2296C-5172-413A-84C7-D39BB23B94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6778670" cy="4653582"/>
          </a:xfrm>
        </p:spPr>
        <p:txBody>
          <a:bodyPr/>
          <a:lstStyle/>
          <a:p>
            <a:r>
              <a:rPr lang="sl-SI" dirty="0"/>
              <a:t>Uporaba </a:t>
            </a:r>
            <a:r>
              <a:rPr lang="en-US" dirty="0" err="1"/>
              <a:t>vnaprej</a:t>
            </a:r>
            <a:r>
              <a:rPr lang="en-US" dirty="0"/>
              <a:t> </a:t>
            </a:r>
            <a:r>
              <a:rPr lang="sl-SI" dirty="0"/>
              <a:t>naučen</a:t>
            </a:r>
            <a:r>
              <a:rPr lang="en-US" dirty="0" err="1"/>
              <a:t>ih</a:t>
            </a:r>
            <a:r>
              <a:rPr lang="en-US" dirty="0"/>
              <a:t> </a:t>
            </a:r>
            <a:r>
              <a:rPr lang="en-US" dirty="0" err="1"/>
              <a:t>modelov</a:t>
            </a:r>
            <a:r>
              <a:rPr lang="en-US" dirty="0"/>
              <a:t> </a:t>
            </a:r>
            <a:r>
              <a:rPr lang="sl-SI" dirty="0"/>
              <a:t>na naših podatkih</a:t>
            </a:r>
          </a:p>
          <a:p>
            <a:r>
              <a:rPr lang="sl-SI" dirty="0"/>
              <a:t>Uporaba (do)treniran</a:t>
            </a:r>
            <a:r>
              <a:rPr lang="en-US" dirty="0" err="1"/>
              <a:t>ih</a:t>
            </a:r>
            <a:r>
              <a:rPr lang="sl-SI" dirty="0"/>
              <a:t> </a:t>
            </a:r>
            <a:r>
              <a:rPr lang="en-US" dirty="0" err="1"/>
              <a:t>modelov</a:t>
            </a:r>
            <a:r>
              <a:rPr lang="sl-SI" dirty="0"/>
              <a:t> na naših podatkih</a:t>
            </a:r>
            <a:r>
              <a:rPr lang="en-US" dirty="0"/>
              <a:t> (</a:t>
            </a:r>
            <a:r>
              <a:rPr lang="en-US" i="1" dirty="0"/>
              <a:t>transfer learning)</a:t>
            </a:r>
            <a:endParaRPr lang="sl-SI" dirty="0"/>
          </a:p>
          <a:p>
            <a:r>
              <a:rPr lang="sl-SI" dirty="0"/>
              <a:t>Uporaba vnaprej pripravljene arhitekture na naših podatkih</a:t>
            </a:r>
          </a:p>
          <a:p>
            <a:r>
              <a:rPr lang="sl-SI" dirty="0"/>
              <a:t>Priprava nove arhitekture na naših podatkih</a:t>
            </a:r>
          </a:p>
          <a:p>
            <a:r>
              <a:rPr lang="sl-SI" dirty="0"/>
              <a:t>Povsem nov pristop k treningu / arhitekturi / …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56CB2F3-C125-4D97-A2EA-AECB9B8D47B4}"/>
              </a:ext>
            </a:extLst>
          </p:cNvPr>
          <p:cNvCxnSpPr/>
          <p:nvPr/>
        </p:nvCxnSpPr>
        <p:spPr>
          <a:xfrm>
            <a:off x="588263" y="4223479"/>
            <a:ext cx="6791942" cy="0"/>
          </a:xfrm>
          <a:prstGeom prst="line">
            <a:avLst/>
          </a:prstGeom>
          <a:ln>
            <a:solidFill>
              <a:schemeClr val="tx1"/>
            </a:solidFill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3690651-531D-43DE-9A82-2CE64C852103}"/>
              </a:ext>
            </a:extLst>
          </p:cNvPr>
          <p:cNvCxnSpPr/>
          <p:nvPr/>
        </p:nvCxnSpPr>
        <p:spPr>
          <a:xfrm flipV="1">
            <a:off x="588263" y="3245371"/>
            <a:ext cx="6791942" cy="44971"/>
          </a:xfrm>
          <a:prstGeom prst="line">
            <a:avLst/>
          </a:prstGeom>
          <a:ln>
            <a:solidFill>
              <a:schemeClr val="tx1"/>
            </a:solidFill>
            <a:headEnd type="none" w="lg" len="med"/>
            <a:tailEnd type="non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DPhi on Twitter: &quot;How to confuse a Convolutional Neural Net (CNNs)? Show it  images with Chihuahuas and muffins. Goes without saying, even tend to  confuse in images! 😂 P.S: We put together">
            <a:extLst>
              <a:ext uri="{FF2B5EF4-FFF2-40B4-BE49-F238E27FC236}">
                <a16:creationId xmlns:a16="http://schemas.microsoft.com/office/drawing/2014/main" id="{5052EA45-8C62-FC0D-2868-1655C75186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018" y="457200"/>
            <a:ext cx="4129489" cy="412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212534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23342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Kaj so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1259363"/>
            <a:ext cx="8719047" cy="3705630"/>
          </a:xfrm>
        </p:spPr>
        <p:txBody>
          <a:bodyPr/>
          <a:lstStyle/>
          <a:p>
            <a:r>
              <a:rPr lang="en-US" dirty="0"/>
              <a:t>So del </a:t>
            </a:r>
            <a:r>
              <a:rPr lang="en-US" dirty="0" err="1"/>
              <a:t>statistične</a:t>
            </a:r>
            <a:r>
              <a:rPr lang="en-US" dirty="0"/>
              <a:t> AI</a:t>
            </a:r>
          </a:p>
          <a:p>
            <a:r>
              <a:rPr lang="en-US" dirty="0" err="1"/>
              <a:t>Trenirajo</a:t>
            </a:r>
            <a:r>
              <a:rPr lang="en-US" dirty="0"/>
              <a:t> </a:t>
            </a:r>
            <a:r>
              <a:rPr lang="en-US" dirty="0" err="1"/>
              <a:t>funkcijo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m </a:t>
            </a:r>
            <a:r>
              <a:rPr lang="en-US" dirty="0" err="1"/>
              <a:t>vhodov</a:t>
            </a:r>
            <a:r>
              <a:rPr lang="en-US" dirty="0"/>
              <a:t> </a:t>
            </a:r>
            <a:r>
              <a:rPr lang="en-US" dirty="0" err="1"/>
              <a:t>pretvori</a:t>
            </a:r>
            <a:r>
              <a:rPr lang="en-US" dirty="0"/>
              <a:t> v n </a:t>
            </a:r>
            <a:r>
              <a:rPr lang="en-US" dirty="0" err="1"/>
              <a:t>izhodov</a:t>
            </a:r>
            <a:r>
              <a:rPr lang="en-US" dirty="0"/>
              <a:t> z </a:t>
            </a:r>
            <a:r>
              <a:rPr lang="en-US" dirty="0" err="1"/>
              <a:t>uporabo</a:t>
            </a:r>
            <a:r>
              <a:rPr lang="en-US" dirty="0"/>
              <a:t> </a:t>
            </a:r>
            <a:r>
              <a:rPr lang="en-US" dirty="0" err="1"/>
              <a:t>linearnih</a:t>
            </a:r>
            <a:r>
              <a:rPr lang="en-US" dirty="0"/>
              <a:t> </a:t>
            </a:r>
            <a:r>
              <a:rPr lang="en-US" dirty="0" err="1"/>
              <a:t>kombinacij</a:t>
            </a:r>
            <a:r>
              <a:rPr lang="en-US" dirty="0"/>
              <a:t> in </a:t>
            </a:r>
            <a:r>
              <a:rPr lang="en-US" dirty="0" err="1"/>
              <a:t>t.i.</a:t>
            </a:r>
            <a:r>
              <a:rPr lang="en-US" dirty="0"/>
              <a:t> </a:t>
            </a:r>
            <a:r>
              <a:rPr lang="en-US" i="1" dirty="0" err="1"/>
              <a:t>aktivacijskih</a:t>
            </a:r>
            <a:r>
              <a:rPr lang="en-US" i="1" dirty="0"/>
              <a:t> </a:t>
            </a:r>
            <a:r>
              <a:rPr lang="en-US" i="1" dirty="0" err="1"/>
              <a:t>funkcij</a:t>
            </a:r>
            <a:endParaRPr lang="en-US" dirty="0"/>
          </a:p>
          <a:p>
            <a:r>
              <a:rPr lang="en-US" dirty="0" err="1"/>
              <a:t>Okrog</a:t>
            </a:r>
            <a:r>
              <a:rPr lang="en-US" dirty="0"/>
              <a:t> </a:t>
            </a:r>
            <a:r>
              <a:rPr lang="en-US" dirty="0" err="1"/>
              <a:t>leta</a:t>
            </a:r>
            <a:r>
              <a:rPr lang="en-US" dirty="0"/>
              <a:t> 2012 – z </a:t>
            </a:r>
            <a:r>
              <a:rPr lang="en-US" dirty="0" err="1"/>
              <a:t>objavo</a:t>
            </a:r>
            <a:r>
              <a:rPr lang="en-US" dirty="0"/>
              <a:t> </a:t>
            </a:r>
            <a:r>
              <a:rPr lang="en-US" dirty="0" err="1"/>
              <a:t>prve</a:t>
            </a:r>
            <a:r>
              <a:rPr lang="en-US" dirty="0"/>
              <a:t> </a:t>
            </a:r>
            <a:r>
              <a:rPr lang="en-US" dirty="0" err="1"/>
              <a:t>uspešne</a:t>
            </a:r>
            <a:r>
              <a:rPr lang="en-US" dirty="0"/>
              <a:t> </a:t>
            </a:r>
            <a:r>
              <a:rPr lang="en-US" dirty="0" err="1"/>
              <a:t>večje</a:t>
            </a:r>
            <a:r>
              <a:rPr lang="en-US" dirty="0"/>
              <a:t> RNN</a:t>
            </a:r>
          </a:p>
          <a:p>
            <a:r>
              <a:rPr lang="en-US" dirty="0" err="1"/>
              <a:t>Ponovno</a:t>
            </a:r>
            <a:r>
              <a:rPr lang="en-US" dirty="0"/>
              <a:t> </a:t>
            </a:r>
            <a:r>
              <a:rPr lang="en-US" dirty="0" err="1"/>
              <a:t>zanimanje</a:t>
            </a:r>
            <a:r>
              <a:rPr lang="en-US" dirty="0"/>
              <a:t> za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 je </a:t>
            </a:r>
            <a:r>
              <a:rPr lang="en-US" dirty="0" err="1"/>
              <a:t>predvsem</a:t>
            </a:r>
            <a:r>
              <a:rPr lang="en-US" dirty="0"/>
              <a:t> </a:t>
            </a:r>
            <a:r>
              <a:rPr lang="en-US" dirty="0" err="1"/>
              <a:t>posledica</a:t>
            </a:r>
            <a:r>
              <a:rPr lang="en-US" dirty="0"/>
              <a:t> </a:t>
            </a:r>
            <a:r>
              <a:rPr lang="en-US" dirty="0" err="1"/>
              <a:t>sposobnosti</a:t>
            </a:r>
            <a:r>
              <a:rPr lang="en-US" dirty="0"/>
              <a:t> </a:t>
            </a:r>
            <a:r>
              <a:rPr lang="en-US" dirty="0" err="1"/>
              <a:t>hitrejšega</a:t>
            </a:r>
            <a:r>
              <a:rPr lang="en-US" dirty="0"/>
              <a:t> </a:t>
            </a:r>
            <a:r>
              <a:rPr lang="en-US" dirty="0" err="1"/>
              <a:t>učenja</a:t>
            </a:r>
            <a:r>
              <a:rPr lang="en-US" dirty="0"/>
              <a:t> in </a:t>
            </a:r>
            <a:r>
              <a:rPr lang="en-US" dirty="0" err="1"/>
              <a:t>posledično</a:t>
            </a:r>
            <a:r>
              <a:rPr lang="en-US" dirty="0"/>
              <a:t> </a:t>
            </a:r>
            <a:r>
              <a:rPr lang="en-US" dirty="0" err="1"/>
              <a:t>treninga</a:t>
            </a:r>
            <a:r>
              <a:rPr lang="en-US" dirty="0"/>
              <a:t> </a:t>
            </a:r>
            <a:r>
              <a:rPr lang="en-US" dirty="0" err="1"/>
              <a:t>večjih</a:t>
            </a:r>
            <a:r>
              <a:rPr lang="en-US" dirty="0"/>
              <a:t> </a:t>
            </a:r>
            <a:r>
              <a:rPr lang="en-US" dirty="0" err="1"/>
              <a:t>nevronskih</a:t>
            </a:r>
            <a:r>
              <a:rPr lang="en-US" dirty="0"/>
              <a:t> </a:t>
            </a:r>
            <a:r>
              <a:rPr lang="en-US" dirty="0" err="1"/>
              <a:t>mrež</a:t>
            </a:r>
            <a:br>
              <a:rPr lang="sl-SI" i="1" dirty="0"/>
            </a:br>
            <a:endParaRPr lang="sl-SI" i="1" dirty="0"/>
          </a:p>
        </p:txBody>
      </p:sp>
    </p:spTree>
    <p:extLst>
      <p:ext uri="{BB962C8B-B14F-4D97-AF65-F5344CB8AC3E}">
        <p14:creationId xmlns:p14="http://schemas.microsoft.com/office/powerpoint/2010/main" val="10851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411FA-B266-408E-B356-BF6396C03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Umestitev</a:t>
            </a:r>
            <a:r>
              <a:rPr lang="en-US" dirty="0"/>
              <a:t> </a:t>
            </a:r>
            <a:r>
              <a:rPr lang="en-US" dirty="0" err="1"/>
              <a:t>globokih</a:t>
            </a:r>
            <a:r>
              <a:rPr lang="en-US" dirty="0"/>
              <a:t> </a:t>
            </a:r>
            <a:r>
              <a:rPr lang="en-US" dirty="0" err="1"/>
              <a:t>mrež</a:t>
            </a:r>
            <a:r>
              <a:rPr lang="en-US" dirty="0"/>
              <a:t> v </a:t>
            </a:r>
            <a:r>
              <a:rPr lang="en-US" dirty="0" err="1"/>
              <a:t>strojno</a:t>
            </a:r>
            <a:r>
              <a:rPr lang="en-US" dirty="0"/>
              <a:t> </a:t>
            </a:r>
            <a:r>
              <a:rPr lang="en-US" dirty="0" err="1"/>
              <a:t>učenje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2296C-5172-413A-84C7-D39BB23B94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6778670" cy="3188565"/>
          </a:xfrm>
        </p:spPr>
        <p:txBody>
          <a:bodyPr/>
          <a:lstStyle/>
          <a:p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globokih</a:t>
            </a:r>
            <a:r>
              <a:rPr lang="en-US" dirty="0"/>
              <a:t> </a:t>
            </a:r>
            <a:r>
              <a:rPr lang="en-US" dirty="0" err="1"/>
              <a:t>nevronskih</a:t>
            </a:r>
            <a:r>
              <a:rPr lang="en-US" dirty="0"/>
              <a:t> </a:t>
            </a:r>
            <a:r>
              <a:rPr lang="en-US" dirty="0" err="1"/>
              <a:t>mrež</a:t>
            </a:r>
            <a:r>
              <a:rPr lang="en-US" dirty="0"/>
              <a:t> </a:t>
            </a:r>
            <a:r>
              <a:rPr lang="en-US" dirty="0" err="1"/>
              <a:t>sodi</a:t>
            </a:r>
            <a:r>
              <a:rPr lang="en-US" dirty="0"/>
              <a:t> v </a:t>
            </a:r>
            <a:r>
              <a:rPr lang="en-US" dirty="0" err="1"/>
              <a:t>področje</a:t>
            </a:r>
            <a:r>
              <a:rPr lang="en-US" dirty="0"/>
              <a:t> </a:t>
            </a:r>
            <a:r>
              <a:rPr lang="en-US" dirty="0" err="1"/>
              <a:t>strojnega</a:t>
            </a:r>
            <a:r>
              <a:rPr lang="en-US" dirty="0"/>
              <a:t> </a:t>
            </a:r>
            <a:r>
              <a:rPr lang="en-US" dirty="0" err="1"/>
              <a:t>učenja</a:t>
            </a:r>
            <a:r>
              <a:rPr lang="en-US" dirty="0"/>
              <a:t>, le-to pa v </a:t>
            </a:r>
            <a:r>
              <a:rPr lang="en-US" dirty="0" err="1"/>
              <a:t>področje</a:t>
            </a:r>
            <a:r>
              <a:rPr lang="en-US" dirty="0"/>
              <a:t> </a:t>
            </a:r>
            <a:r>
              <a:rPr lang="en-US" dirty="0" err="1"/>
              <a:t>umetne</a:t>
            </a:r>
            <a:r>
              <a:rPr lang="en-US" dirty="0"/>
              <a:t> </a:t>
            </a:r>
            <a:r>
              <a:rPr lang="en-US" dirty="0" err="1"/>
              <a:t>inteligence</a:t>
            </a:r>
            <a:endParaRPr lang="en-US" dirty="0"/>
          </a:p>
          <a:p>
            <a:r>
              <a:rPr lang="en-US" dirty="0" err="1"/>
              <a:t>Omogočajo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nadzorovano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nenadzorovano</a:t>
            </a:r>
            <a:r>
              <a:rPr lang="en-US" dirty="0"/>
              <a:t> </a:t>
            </a:r>
            <a:r>
              <a:rPr lang="en-US" dirty="0" err="1"/>
              <a:t>učenje</a:t>
            </a:r>
            <a:endParaRPr lang="en-US" dirty="0"/>
          </a:p>
          <a:p>
            <a:r>
              <a:rPr lang="en-US" dirty="0" err="1"/>
              <a:t>Razvijalci</a:t>
            </a:r>
            <a:r>
              <a:rPr lang="en-US" dirty="0"/>
              <a:t>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uporabljamo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več</a:t>
            </a:r>
            <a:r>
              <a:rPr lang="en-US" dirty="0"/>
              <a:t> </a:t>
            </a:r>
            <a:r>
              <a:rPr lang="en-US" dirty="0" err="1"/>
              <a:t>načinov</a:t>
            </a:r>
            <a:endParaRPr lang="en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AA1C15-D370-4488-BD41-3F1B2DC94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0867" y="1133597"/>
            <a:ext cx="4667241" cy="32585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1BD685-B515-4AB1-9278-E7BE03E1CF42}"/>
              </a:ext>
            </a:extLst>
          </p:cNvPr>
          <p:cNvSpPr txBox="1"/>
          <p:nvPr/>
        </p:nvSpPr>
        <p:spPr>
          <a:xfrm>
            <a:off x="7380205" y="4392152"/>
            <a:ext cx="453733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>
                <a:hlinkClick r:id="rId3"/>
              </a:rPr>
              <a:t>Deep learning vs. machine learning - Azure Machine Learning | Microsoft Docs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22096230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Ampak </a:t>
            </a:r>
            <a:r>
              <a:rPr lang="en-US" dirty="0" err="1"/>
              <a:t>konkretno</a:t>
            </a:r>
            <a:r>
              <a:rPr lang="en-US" dirty="0"/>
              <a:t>: kaj so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50559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Seznam</a:t>
            </a:r>
            <a:r>
              <a:rPr lang="en-US" dirty="0"/>
              <a:t> </a:t>
            </a:r>
            <a:r>
              <a:rPr lang="en-US" dirty="0" err="1"/>
              <a:t>povezanih</a:t>
            </a:r>
            <a:r>
              <a:rPr lang="en-US" dirty="0"/>
              <a:t> “</a:t>
            </a:r>
            <a:r>
              <a:rPr lang="en-US" dirty="0" err="1"/>
              <a:t>nevronov</a:t>
            </a:r>
            <a:r>
              <a:rPr lang="en-US" dirty="0"/>
              <a:t>” in </a:t>
            </a:r>
            <a:r>
              <a:rPr lang="en-US" dirty="0" err="1"/>
              <a:t>uteži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pretvorijo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vhode</a:t>
            </a:r>
            <a:r>
              <a:rPr lang="en-US" dirty="0"/>
              <a:t> v </a:t>
            </a:r>
            <a:r>
              <a:rPr lang="en-US" dirty="0" err="1"/>
              <a:t>izhode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br>
              <a:rPr lang="sl-SI" i="1" dirty="0"/>
            </a:br>
            <a:endParaRPr lang="sl-SI" i="1" dirty="0"/>
          </a:p>
          <a:p>
            <a:pPr marL="0" indent="0">
              <a:buNone/>
            </a:pPr>
            <a:endParaRPr lang="sl-SI" i="1" dirty="0"/>
          </a:p>
          <a:p>
            <a:pPr marL="0" indent="0" algn="r">
              <a:buNone/>
            </a:pPr>
            <a:r>
              <a:rPr lang="sl-SI" sz="2000" i="1" dirty="0"/>
              <a:t>Slik</a:t>
            </a:r>
            <a:r>
              <a:rPr lang="en-US" sz="2000" i="1" dirty="0"/>
              <a:t>e</a:t>
            </a:r>
            <a:r>
              <a:rPr lang="sl-SI" sz="2000" i="1" dirty="0"/>
              <a:t>: </a:t>
            </a:r>
            <a:r>
              <a:rPr lang="en-US" sz="2000" i="1" dirty="0"/>
              <a:t>Wikipedia, </a:t>
            </a:r>
            <a:r>
              <a:rPr lang="en-US" sz="2000" dirty="0"/>
              <a:t>xkcd.com</a:t>
            </a:r>
            <a:endParaRPr lang="sl-SI" sz="2000" i="1" dirty="0"/>
          </a:p>
        </p:txBody>
      </p:sp>
      <p:pic>
        <p:nvPicPr>
          <p:cNvPr id="5" name="Picture 2" descr="https://miro.medium.com/max/742/1*UKIHA2AHtB9WPG-KrfwSZg.png">
            <a:extLst>
              <a:ext uri="{FF2B5EF4-FFF2-40B4-BE49-F238E27FC236}">
                <a16:creationId xmlns:a16="http://schemas.microsoft.com/office/drawing/2014/main" id="{D93D0D4A-AFD2-4EFC-8B91-2481E22D0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195" y="1011198"/>
            <a:ext cx="3533775" cy="418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Artificial neural network - Wikipedia">
            <a:extLst>
              <a:ext uri="{FF2B5EF4-FFF2-40B4-BE49-F238E27FC236}">
                <a16:creationId xmlns:a16="http://schemas.microsoft.com/office/drawing/2014/main" id="{3E88A1F5-4906-4245-9FD5-122C02628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402" y="2723448"/>
            <a:ext cx="266700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00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pripravimo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493538"/>
          </a:xfrm>
        </p:spPr>
        <p:txBody>
          <a:bodyPr/>
          <a:lstStyle/>
          <a:p>
            <a:r>
              <a:rPr lang="en-US" dirty="0"/>
              <a:t>Kateri </a:t>
            </a:r>
            <a:r>
              <a:rPr lang="en-US" dirty="0" err="1"/>
              <a:t>algoritmi</a:t>
            </a:r>
            <a:endParaRPr lang="en-US" dirty="0"/>
          </a:p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bomo </a:t>
            </a:r>
            <a:r>
              <a:rPr lang="en-US" dirty="0" err="1"/>
              <a:t>trenirali</a:t>
            </a:r>
            <a:r>
              <a:rPr lang="en-US" dirty="0"/>
              <a:t> (</a:t>
            </a:r>
            <a:r>
              <a:rPr lang="en-US" dirty="0" err="1"/>
              <a:t>hiper-parametri</a:t>
            </a:r>
            <a:r>
              <a:rPr lang="en-US" dirty="0"/>
              <a:t>)</a:t>
            </a:r>
          </a:p>
          <a:p>
            <a:r>
              <a:rPr lang="en-US" dirty="0" err="1"/>
              <a:t>Katera</a:t>
            </a:r>
            <a:r>
              <a:rPr lang="en-US" dirty="0"/>
              <a:t> </a:t>
            </a:r>
            <a:r>
              <a:rPr lang="en-US" dirty="0" err="1"/>
              <a:t>osnovna</a:t>
            </a:r>
            <a:r>
              <a:rPr lang="en-US" dirty="0"/>
              <a:t> </a:t>
            </a:r>
            <a:r>
              <a:rPr lang="en-US" dirty="0" err="1"/>
              <a:t>arhitekura</a:t>
            </a:r>
            <a:endParaRPr lang="en-US" dirty="0"/>
          </a:p>
          <a:p>
            <a:r>
              <a:rPr lang="en-US" dirty="0"/>
              <a:t>Za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Kakšna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posameznega</a:t>
            </a:r>
            <a:r>
              <a:rPr lang="en-US" dirty="0"/>
              <a:t> </a:t>
            </a:r>
            <a:r>
              <a:rPr lang="en-US" dirty="0" err="1"/>
              <a:t>nevrona</a:t>
            </a:r>
            <a:endParaRPr lang="en-US" dirty="0"/>
          </a:p>
          <a:p>
            <a:pPr lvl="1"/>
            <a:r>
              <a:rPr lang="en-US" dirty="0" err="1"/>
              <a:t>Kakšna</a:t>
            </a:r>
            <a:r>
              <a:rPr lang="en-US" dirty="0"/>
              <a:t> </a:t>
            </a:r>
            <a:r>
              <a:rPr lang="en-US" dirty="0" err="1"/>
              <a:t>aktivacijski</a:t>
            </a:r>
            <a:r>
              <a:rPr lang="en-US" dirty="0"/>
              <a:t> </a:t>
            </a:r>
            <a:r>
              <a:rPr lang="en-US" dirty="0" err="1"/>
              <a:t>funkcija</a:t>
            </a:r>
            <a:endParaRPr lang="en-US" dirty="0"/>
          </a:p>
          <a:p>
            <a:pPr lvl="1"/>
            <a:r>
              <a:rPr lang="en-US" dirty="0" err="1"/>
              <a:t>Stopnja</a:t>
            </a:r>
            <a:r>
              <a:rPr lang="en-US" dirty="0"/>
              <a:t> </a:t>
            </a:r>
            <a:r>
              <a:rPr lang="en-US" dirty="0" err="1"/>
              <a:t>povezanosti</a:t>
            </a:r>
            <a:endParaRPr lang="en-US" dirty="0"/>
          </a:p>
          <a:p>
            <a:pPr lvl="1"/>
            <a:r>
              <a:rPr lang="en-US" dirty="0"/>
              <a:t>Kako </a:t>
            </a:r>
            <a:r>
              <a:rPr lang="en-US" dirty="0" err="1"/>
              <a:t>spreminjamo</a:t>
            </a:r>
            <a:r>
              <a:rPr lang="en-US" dirty="0"/>
              <a:t> </a:t>
            </a:r>
            <a:r>
              <a:rPr lang="en-US" dirty="0" err="1"/>
              <a:t>uteži</a:t>
            </a:r>
            <a:r>
              <a:rPr lang="en-US" dirty="0"/>
              <a:t>?</a:t>
            </a:r>
          </a:p>
          <a:p>
            <a:r>
              <a:rPr lang="en-US" dirty="0" err="1"/>
              <a:t>Različna</a:t>
            </a:r>
            <a:r>
              <a:rPr lang="en-US" dirty="0"/>
              <a:t> </a:t>
            </a:r>
            <a:r>
              <a:rPr lang="en-US" dirty="0" err="1"/>
              <a:t>ogrodja</a:t>
            </a:r>
            <a:r>
              <a:rPr lang="en-US" dirty="0"/>
              <a:t>: </a:t>
            </a:r>
            <a:r>
              <a:rPr lang="en-US" dirty="0" err="1"/>
              <a:t>Tensorflow</a:t>
            </a:r>
            <a:r>
              <a:rPr lang="en-US" dirty="0"/>
              <a:t>/</a:t>
            </a:r>
            <a:r>
              <a:rPr lang="en-US" dirty="0" err="1"/>
              <a:t>Keras</a:t>
            </a:r>
            <a:r>
              <a:rPr lang="en-US" dirty="0"/>
              <a:t>, </a:t>
            </a:r>
            <a:r>
              <a:rPr lang="en-US" dirty="0" err="1"/>
              <a:t>MXNet</a:t>
            </a:r>
            <a:r>
              <a:rPr lang="en-US" dirty="0"/>
              <a:t>, ML.NET, … </a:t>
            </a:r>
          </a:p>
          <a:p>
            <a:r>
              <a:rPr lang="en-US" dirty="0" err="1"/>
              <a:t>AutoML</a:t>
            </a:r>
            <a:endParaRPr lang="en-SI" dirty="0"/>
          </a:p>
        </p:txBody>
      </p:sp>
      <p:pic>
        <p:nvPicPr>
          <p:cNvPr id="17410" name="Picture 2" descr="Building Decisions into Process Models | APQC">
            <a:extLst>
              <a:ext uri="{FF2B5EF4-FFF2-40B4-BE49-F238E27FC236}">
                <a16:creationId xmlns:a16="http://schemas.microsoft.com/office/drawing/2014/main" id="{EA18CD8E-041E-4683-9E6C-B94C65C81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297" y="0"/>
            <a:ext cx="3163703" cy="356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516007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Primer: </a:t>
            </a:r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nevronskih</a:t>
            </a:r>
            <a:r>
              <a:rPr lang="en-US" dirty="0"/>
              <a:t> </a:t>
            </a:r>
            <a:r>
              <a:rPr lang="en-US" dirty="0" err="1"/>
              <a:t>mrež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628960"/>
          </a:xfrm>
        </p:spPr>
        <p:txBody>
          <a:bodyPr/>
          <a:lstStyle/>
          <a:p>
            <a:r>
              <a:rPr lang="en-US" dirty="0" err="1"/>
              <a:t>Večinoma</a:t>
            </a:r>
            <a:r>
              <a:rPr lang="en-US" dirty="0"/>
              <a:t> je </a:t>
            </a:r>
            <a:r>
              <a:rPr lang="en-US" dirty="0" err="1"/>
              <a:t>osnova</a:t>
            </a:r>
            <a:r>
              <a:rPr lang="en-US" dirty="0"/>
              <a:t> </a:t>
            </a:r>
            <a:r>
              <a:rPr lang="en-US" dirty="0" err="1"/>
              <a:t>t.i.</a:t>
            </a:r>
            <a:r>
              <a:rPr lang="en-US" dirty="0"/>
              <a:t> SGD (Stochastic Gradient </a:t>
            </a:r>
            <a:br>
              <a:rPr lang="en-US" dirty="0"/>
            </a:br>
            <a:r>
              <a:rPr lang="en-US" dirty="0"/>
              <a:t>Descent)</a:t>
            </a:r>
          </a:p>
          <a:p>
            <a:pPr lvl="1"/>
            <a:r>
              <a:rPr lang="en-US" dirty="0"/>
              <a:t>Quasi-Newton </a:t>
            </a:r>
            <a:r>
              <a:rPr lang="en-US" dirty="0" err="1"/>
              <a:t>metoda</a:t>
            </a:r>
            <a:r>
              <a:rPr lang="en-US" dirty="0"/>
              <a:t> </a:t>
            </a:r>
            <a:r>
              <a:rPr lang="en-US" dirty="0" err="1"/>
              <a:t>optimizacije</a:t>
            </a:r>
            <a:endParaRPr lang="en-US" dirty="0"/>
          </a:p>
          <a:p>
            <a:r>
              <a:rPr lang="en-US" dirty="0" err="1"/>
              <a:t>Iterativna</a:t>
            </a:r>
            <a:r>
              <a:rPr lang="en-US" dirty="0"/>
              <a:t> </a:t>
            </a:r>
            <a:r>
              <a:rPr lang="en-US" dirty="0" err="1"/>
              <a:t>metoda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V </a:t>
            </a:r>
            <a:r>
              <a:rPr lang="en-US" dirty="0" err="1"/>
              <a:t>vsakem</a:t>
            </a:r>
            <a:r>
              <a:rPr lang="en-US" dirty="0"/>
              <a:t> </a:t>
            </a:r>
            <a:r>
              <a:rPr lang="en-US" dirty="0" err="1"/>
              <a:t>koraku</a:t>
            </a:r>
            <a:r>
              <a:rPr lang="en-US" dirty="0"/>
              <a:t> za </a:t>
            </a:r>
            <a:r>
              <a:rPr lang="en-US" dirty="0" err="1"/>
              <a:t>vsak</a:t>
            </a:r>
            <a:r>
              <a:rPr lang="en-US" dirty="0"/>
              <a:t> </a:t>
            </a:r>
            <a:r>
              <a:rPr lang="en-US" dirty="0" err="1"/>
              <a:t>vhod</a:t>
            </a:r>
            <a:r>
              <a:rPr lang="en-US" dirty="0"/>
              <a:t> </a:t>
            </a:r>
            <a:r>
              <a:rPr lang="en-US" dirty="0" err="1"/>
              <a:t>izračunamo</a:t>
            </a:r>
            <a:r>
              <a:rPr lang="en-US" dirty="0"/>
              <a:t> </a:t>
            </a:r>
            <a:r>
              <a:rPr lang="en-US" dirty="0" err="1"/>
              <a:t>izhod</a:t>
            </a:r>
            <a:endParaRPr lang="en-US" dirty="0"/>
          </a:p>
          <a:p>
            <a:pPr lvl="1"/>
            <a:r>
              <a:rPr lang="en-US" dirty="0" err="1"/>
              <a:t>Ocenimo</a:t>
            </a:r>
            <a:r>
              <a:rPr lang="en-US" dirty="0"/>
              <a:t>, </a:t>
            </a:r>
            <a:r>
              <a:rPr lang="en-US" dirty="0" err="1"/>
              <a:t>koliko</a:t>
            </a:r>
            <a:r>
              <a:rPr lang="en-US" dirty="0"/>
              <a:t> se </a:t>
            </a:r>
            <a:r>
              <a:rPr lang="en-US" dirty="0" err="1"/>
              <a:t>izhod</a:t>
            </a:r>
            <a:r>
              <a:rPr lang="en-US" dirty="0"/>
              <a:t> </a:t>
            </a:r>
            <a:r>
              <a:rPr lang="en-US" dirty="0" err="1"/>
              <a:t>razlikuje</a:t>
            </a:r>
            <a:r>
              <a:rPr lang="en-US" dirty="0"/>
              <a:t> od </a:t>
            </a:r>
            <a:r>
              <a:rPr lang="en-US" dirty="0" err="1"/>
              <a:t>pričakovane</a:t>
            </a:r>
            <a:r>
              <a:rPr lang="en-US" dirty="0"/>
              <a:t> </a:t>
            </a:r>
            <a:r>
              <a:rPr lang="en-US" dirty="0" err="1"/>
              <a:t>vrednosti</a:t>
            </a:r>
            <a:r>
              <a:rPr lang="en-US" dirty="0"/>
              <a:t> (</a:t>
            </a:r>
            <a:r>
              <a:rPr lang="en-US" dirty="0" err="1"/>
              <a:t>cena</a:t>
            </a:r>
            <a:r>
              <a:rPr lang="en-US" dirty="0"/>
              <a:t>)</a:t>
            </a:r>
          </a:p>
          <a:p>
            <a:r>
              <a:rPr lang="en-US" dirty="0" err="1"/>
              <a:t>Najtežje</a:t>
            </a:r>
            <a:r>
              <a:rPr lang="en-US" dirty="0"/>
              <a:t> </a:t>
            </a:r>
            <a:r>
              <a:rPr lang="en-US" dirty="0" err="1"/>
              <a:t>izbire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Kakšno</a:t>
            </a:r>
            <a:r>
              <a:rPr lang="en-US" dirty="0"/>
              <a:t> </a:t>
            </a:r>
            <a:r>
              <a:rPr lang="en-US" dirty="0" err="1"/>
              <a:t>funkcijo</a:t>
            </a:r>
            <a:r>
              <a:rPr lang="en-US" dirty="0"/>
              <a:t> za </a:t>
            </a:r>
            <a:r>
              <a:rPr lang="en-US" dirty="0" err="1"/>
              <a:t>ocenjevanje</a:t>
            </a:r>
            <a:r>
              <a:rPr lang="en-US" dirty="0"/>
              <a:t> </a:t>
            </a:r>
            <a:r>
              <a:rPr lang="en-US" dirty="0" err="1"/>
              <a:t>izbrati</a:t>
            </a:r>
            <a:endParaRPr lang="en-US" dirty="0"/>
          </a:p>
          <a:p>
            <a:pPr lvl="1"/>
            <a:r>
              <a:rPr lang="en-US" dirty="0"/>
              <a:t>Kateri </a:t>
            </a:r>
            <a:r>
              <a:rPr lang="en-US" dirty="0" err="1"/>
              <a:t>algoritem</a:t>
            </a:r>
            <a:r>
              <a:rPr lang="en-US" dirty="0"/>
              <a:t> za </a:t>
            </a:r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izbati</a:t>
            </a:r>
            <a:r>
              <a:rPr lang="en-US" dirty="0"/>
              <a:t> (</a:t>
            </a:r>
            <a:r>
              <a:rPr lang="en-US" dirty="0" err="1"/>
              <a:t>sgd</a:t>
            </a:r>
            <a:r>
              <a:rPr lang="en-US" dirty="0"/>
              <a:t>, </a:t>
            </a:r>
            <a:r>
              <a:rPr lang="en-US" dirty="0" err="1"/>
              <a:t>izpeljanke</a:t>
            </a:r>
            <a:r>
              <a:rPr lang="en-US" dirty="0"/>
              <a:t>, kaj </a:t>
            </a:r>
            <a:r>
              <a:rPr lang="en-US" dirty="0" err="1"/>
              <a:t>tretjega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Hiperparametri</a:t>
            </a:r>
            <a:r>
              <a:rPr lang="en-US" dirty="0"/>
              <a:t> </a:t>
            </a:r>
            <a:r>
              <a:rPr lang="en-US" dirty="0" err="1"/>
              <a:t>algoritma</a:t>
            </a:r>
            <a:r>
              <a:rPr lang="en-US" dirty="0"/>
              <a:t> </a:t>
            </a:r>
            <a:r>
              <a:rPr lang="en-US" dirty="0" err="1"/>
              <a:t>učenja</a:t>
            </a:r>
            <a:endParaRPr lang="en-US" dirty="0"/>
          </a:p>
          <a:p>
            <a:endParaRPr lang="en-SI" dirty="0"/>
          </a:p>
        </p:txBody>
      </p:sp>
      <p:pic>
        <p:nvPicPr>
          <p:cNvPr id="5" name="Picture 2" descr="Pin on Funny Machine Learning">
            <a:extLst>
              <a:ext uri="{FF2B5EF4-FFF2-40B4-BE49-F238E27FC236}">
                <a16:creationId xmlns:a16="http://schemas.microsoft.com/office/drawing/2014/main" id="{FF792198-5DFA-4321-A399-4542FBA59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310" y="320760"/>
            <a:ext cx="2466975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716369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Druge </a:t>
            </a:r>
            <a:r>
              <a:rPr lang="en-US" dirty="0" err="1"/>
              <a:t>vrste</a:t>
            </a:r>
            <a:r>
              <a:rPr lang="en-US" dirty="0"/>
              <a:t> </a:t>
            </a:r>
            <a:r>
              <a:rPr lang="en-US" dirty="0" err="1"/>
              <a:t>modelov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53673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pripravimo</a:t>
            </a:r>
            <a:r>
              <a:rPr lang="en-US" dirty="0"/>
              <a:t> (déjà vu)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67404"/>
          </a:xfrm>
        </p:spPr>
        <p:txBody>
          <a:bodyPr/>
          <a:lstStyle/>
          <a:p>
            <a:r>
              <a:rPr lang="en-US" dirty="0"/>
              <a:t>Kateri </a:t>
            </a:r>
            <a:r>
              <a:rPr lang="en-US" dirty="0" err="1"/>
              <a:t>algoritmi</a:t>
            </a:r>
            <a:endParaRPr lang="en-US" dirty="0"/>
          </a:p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bomo </a:t>
            </a:r>
            <a:r>
              <a:rPr lang="en-US" dirty="0" err="1"/>
              <a:t>trenirali</a:t>
            </a:r>
            <a:r>
              <a:rPr lang="en-US" dirty="0"/>
              <a:t> (</a:t>
            </a:r>
            <a:r>
              <a:rPr lang="en-US" dirty="0" err="1"/>
              <a:t>hiper-parametri</a:t>
            </a:r>
            <a:r>
              <a:rPr lang="en-US" dirty="0"/>
              <a:t>)</a:t>
            </a:r>
          </a:p>
          <a:p>
            <a:r>
              <a:rPr lang="en-US" dirty="0" err="1"/>
              <a:t>Katera</a:t>
            </a:r>
            <a:r>
              <a:rPr lang="en-US" dirty="0"/>
              <a:t> </a:t>
            </a:r>
            <a:r>
              <a:rPr lang="en-US" dirty="0" err="1"/>
              <a:t>osnovna</a:t>
            </a:r>
            <a:r>
              <a:rPr lang="en-US" dirty="0"/>
              <a:t> </a:t>
            </a:r>
            <a:r>
              <a:rPr lang="en-US" dirty="0" err="1"/>
              <a:t>arhitekura</a:t>
            </a:r>
            <a:endParaRPr lang="en-US" dirty="0"/>
          </a:p>
          <a:p>
            <a:r>
              <a:rPr lang="en-US" dirty="0"/>
              <a:t>Kako </a:t>
            </a:r>
            <a:r>
              <a:rPr lang="en-US" dirty="0" err="1"/>
              <a:t>kombinirati</a:t>
            </a:r>
            <a:r>
              <a:rPr lang="en-US" dirty="0"/>
              <a:t> </a:t>
            </a:r>
            <a:r>
              <a:rPr lang="en-US" dirty="0" err="1"/>
              <a:t>metode</a:t>
            </a:r>
            <a:endParaRPr lang="en-US" dirty="0"/>
          </a:p>
          <a:p>
            <a:r>
              <a:rPr lang="en-US" dirty="0" err="1"/>
              <a:t>Različna</a:t>
            </a:r>
            <a:r>
              <a:rPr lang="en-US" dirty="0"/>
              <a:t> </a:t>
            </a:r>
            <a:r>
              <a:rPr lang="en-US" dirty="0" err="1"/>
              <a:t>ogordja</a:t>
            </a:r>
            <a:r>
              <a:rPr lang="en-US" dirty="0"/>
              <a:t>: sci-kit, Weka,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AutoML</a:t>
            </a:r>
            <a:endParaRPr lang="en-SI" dirty="0"/>
          </a:p>
        </p:txBody>
      </p:sp>
      <p:pic>
        <p:nvPicPr>
          <p:cNvPr id="17410" name="Picture 2" descr="Building Decisions into Process Models | APQC">
            <a:extLst>
              <a:ext uri="{FF2B5EF4-FFF2-40B4-BE49-F238E27FC236}">
                <a16:creationId xmlns:a16="http://schemas.microsoft.com/office/drawing/2014/main" id="{EA18CD8E-041E-4683-9E6C-B94C65C81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297" y="0"/>
            <a:ext cx="3163703" cy="356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636022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MLOps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75519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MLOps</a:t>
            </a:r>
            <a:r>
              <a:rPr lang="en-US" dirty="0"/>
              <a:t> v </a:t>
            </a:r>
            <a:r>
              <a:rPr lang="en-US" dirty="0" err="1"/>
              <a:t>eni</a:t>
            </a:r>
            <a:r>
              <a:rPr lang="en-US" dirty="0"/>
              <a:t> </a:t>
            </a:r>
            <a:r>
              <a:rPr lang="en-US" dirty="0" err="1"/>
              <a:t>sliki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6113993"/>
            <a:ext cx="11018520" cy="184666"/>
          </a:xfrm>
        </p:spPr>
        <p:txBody>
          <a:bodyPr/>
          <a:lstStyle/>
          <a:p>
            <a:pPr marL="0" indent="0" algn="r">
              <a:buNone/>
            </a:pPr>
            <a:r>
              <a:rPr lang="en-US" sz="1200" dirty="0" err="1"/>
              <a:t>Vir</a:t>
            </a:r>
            <a:r>
              <a:rPr lang="en-US" sz="1200" dirty="0"/>
              <a:t>: </a:t>
            </a:r>
            <a:r>
              <a:rPr lang="en-US" sz="1200" dirty="0">
                <a:hlinkClick r:id="rId2"/>
              </a:rPr>
              <a:t>Machine Learning Operations (</a:t>
            </a:r>
            <a:r>
              <a:rPr lang="en-US" sz="1200" dirty="0" err="1">
                <a:hlinkClick r:id="rId2"/>
              </a:rPr>
              <a:t>MLOps</a:t>
            </a:r>
            <a:r>
              <a:rPr lang="en-US" sz="1200" dirty="0">
                <a:hlinkClick r:id="rId2"/>
              </a:rPr>
              <a:t>) - Neal Analytics</a:t>
            </a:r>
            <a:endParaRPr lang="en-SI" sz="1200" dirty="0"/>
          </a:p>
        </p:txBody>
      </p:sp>
      <p:pic>
        <p:nvPicPr>
          <p:cNvPr id="4098" name="Picture 2" descr="MLOps cycle">
            <a:extLst>
              <a:ext uri="{FF2B5EF4-FFF2-40B4-BE49-F238E27FC236}">
                <a16:creationId xmlns:a16="http://schemas.microsoft.com/office/drawing/2014/main" id="{9FCE9584-180E-6D79-E8DD-7D643250A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195" y="1476147"/>
            <a:ext cx="8651913" cy="375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772048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Nekaj</a:t>
            </a:r>
            <a:r>
              <a:rPr lang="en-US" dirty="0"/>
              <a:t> o “</a:t>
            </a:r>
            <a:r>
              <a:rPr lang="en-US" dirty="0" err="1"/>
              <a:t>kontejnerjih</a:t>
            </a:r>
            <a:r>
              <a:rPr lang="en-US" dirty="0"/>
              <a:t>”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385542"/>
          </a:xfrm>
        </p:spPr>
        <p:txBody>
          <a:bodyPr/>
          <a:lstStyle/>
          <a:p>
            <a:r>
              <a:rPr lang="en-US" dirty="0" err="1"/>
              <a:t>Vitka</a:t>
            </a:r>
            <a:r>
              <a:rPr lang="en-US" dirty="0"/>
              <a:t> </a:t>
            </a:r>
            <a:r>
              <a:rPr lang="en-US" dirty="0" err="1"/>
              <a:t>virtualizacija</a:t>
            </a:r>
            <a:endParaRPr lang="en-US" dirty="0"/>
          </a:p>
          <a:p>
            <a:r>
              <a:rPr lang="en-US" dirty="0" err="1"/>
              <a:t>Jedro</a:t>
            </a:r>
            <a:r>
              <a:rPr lang="en-US" dirty="0"/>
              <a:t> </a:t>
            </a:r>
            <a:r>
              <a:rPr lang="en-US" dirty="0" err="1"/>
              <a:t>teče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osnovnem</a:t>
            </a:r>
            <a:r>
              <a:rPr lang="en-US" dirty="0"/>
              <a:t> </a:t>
            </a:r>
            <a:r>
              <a:rPr lang="en-US" dirty="0" err="1"/>
              <a:t>operacijkem</a:t>
            </a:r>
            <a:r>
              <a:rPr lang="en-US" dirty="0"/>
              <a:t> </a:t>
            </a:r>
            <a:r>
              <a:rPr lang="en-US" dirty="0" err="1"/>
              <a:t>sistemu</a:t>
            </a:r>
            <a:endParaRPr lang="en-US" dirty="0"/>
          </a:p>
          <a:p>
            <a:pPr lvl="1"/>
            <a:r>
              <a:rPr lang="en-US" dirty="0" err="1"/>
              <a:t>Virtualizacija</a:t>
            </a:r>
            <a:r>
              <a:rPr lang="en-US" dirty="0"/>
              <a:t> </a:t>
            </a:r>
            <a:r>
              <a:rPr lang="en-US" dirty="0" err="1"/>
              <a:t>sistemskih</a:t>
            </a:r>
            <a:r>
              <a:rPr lang="en-US" dirty="0"/>
              <a:t> </a:t>
            </a:r>
            <a:r>
              <a:rPr lang="en-US" dirty="0" err="1"/>
              <a:t>klicev</a:t>
            </a:r>
            <a:endParaRPr lang="en-US" dirty="0"/>
          </a:p>
          <a:p>
            <a:r>
              <a:rPr lang="en-US" dirty="0" err="1"/>
              <a:t>Najbolj</a:t>
            </a:r>
            <a:r>
              <a:rPr lang="en-US" dirty="0"/>
              <a:t> </a:t>
            </a:r>
            <a:r>
              <a:rPr lang="en-US" dirty="0" err="1"/>
              <a:t>znana</a:t>
            </a:r>
            <a:r>
              <a:rPr lang="en-US" dirty="0"/>
              <a:t>: Docker in </a:t>
            </a:r>
            <a:r>
              <a:rPr lang="en-US" dirty="0" err="1"/>
              <a:t>Podman</a:t>
            </a:r>
            <a:endParaRPr lang="en-US" dirty="0"/>
          </a:p>
          <a:p>
            <a:r>
              <a:rPr lang="en-US" dirty="0"/>
              <a:t>On-premise in v </a:t>
            </a:r>
            <a:r>
              <a:rPr lang="en-US" dirty="0" err="1"/>
              <a:t>oblaku</a:t>
            </a:r>
            <a:endParaRPr lang="en-US" dirty="0"/>
          </a:p>
          <a:p>
            <a:r>
              <a:rPr lang="en-US" dirty="0" err="1"/>
              <a:t>Zgrajen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podlagi</a:t>
            </a:r>
            <a:r>
              <a:rPr lang="en-US" dirty="0"/>
              <a:t> </a:t>
            </a:r>
            <a:r>
              <a:rPr lang="en-US" dirty="0" err="1"/>
              <a:t>osnovne</a:t>
            </a:r>
            <a:r>
              <a:rPr lang="en-US" dirty="0"/>
              <a:t> </a:t>
            </a:r>
            <a:r>
              <a:rPr lang="en-US" dirty="0" err="1"/>
              <a:t>slike</a:t>
            </a:r>
            <a:endParaRPr lang="en-US" dirty="0"/>
          </a:p>
          <a:p>
            <a:r>
              <a:rPr lang="en-US" i="1" dirty="0" err="1"/>
              <a:t>Olajša</a:t>
            </a:r>
            <a:r>
              <a:rPr lang="en-US" dirty="0"/>
              <a:t> (</a:t>
            </a:r>
            <a:r>
              <a:rPr lang="en-US" dirty="0" err="1"/>
              <a:t>standardizira</a:t>
            </a:r>
            <a:r>
              <a:rPr lang="en-US" dirty="0"/>
              <a:t>) </a:t>
            </a:r>
            <a:r>
              <a:rPr lang="en-US" dirty="0" err="1"/>
              <a:t>namestitve</a:t>
            </a:r>
            <a:r>
              <a:rPr lang="en-US" dirty="0"/>
              <a:t> in </a:t>
            </a:r>
            <a:r>
              <a:rPr lang="en-US" dirty="0" err="1"/>
              <a:t>konfiguracijo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102CAF9-7DDD-0586-F7F0-FD1808671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534" y="0"/>
            <a:ext cx="4359466" cy="326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7215959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1107996"/>
          </a:xfrm>
        </p:spPr>
        <p:txBody>
          <a:bodyPr/>
          <a:lstStyle/>
          <a:p>
            <a:r>
              <a:rPr lang="en-US" dirty="0" err="1"/>
              <a:t>MLOps</a:t>
            </a:r>
            <a:r>
              <a:rPr lang="en-US" dirty="0"/>
              <a:t> za </a:t>
            </a:r>
            <a:r>
              <a:rPr lang="en-US" dirty="0" err="1"/>
              <a:t>klasične</a:t>
            </a:r>
            <a:r>
              <a:rPr lang="en-US" dirty="0"/>
              <a:t> </a:t>
            </a:r>
            <a:r>
              <a:rPr lang="en-US" dirty="0" err="1"/>
              <a:t>modele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azure v </a:t>
            </a:r>
            <a:r>
              <a:rPr lang="en-US" dirty="0" err="1"/>
              <a:t>eni</a:t>
            </a:r>
            <a:r>
              <a:rPr lang="en-US" dirty="0"/>
              <a:t> (</a:t>
            </a:r>
            <a:r>
              <a:rPr lang="en-US" dirty="0" err="1"/>
              <a:t>komplicirani</a:t>
            </a:r>
            <a:r>
              <a:rPr lang="en-US" dirty="0"/>
              <a:t>) </a:t>
            </a:r>
            <a:r>
              <a:rPr lang="en-US" dirty="0" err="1"/>
              <a:t>sliki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6113993"/>
            <a:ext cx="11018520" cy="184666"/>
          </a:xfrm>
        </p:spPr>
        <p:txBody>
          <a:bodyPr/>
          <a:lstStyle/>
          <a:p>
            <a:pPr marL="0" indent="0" algn="r">
              <a:buNone/>
            </a:pPr>
            <a:r>
              <a:rPr lang="en-US" sz="1200" dirty="0" err="1"/>
              <a:t>Vir</a:t>
            </a:r>
            <a:r>
              <a:rPr lang="en-US" sz="1200" dirty="0"/>
              <a:t>: https://learn.microsoft.com/en-us/azure/architecture/data-guide/technology-choices/machine-learning-operations-v2</a:t>
            </a:r>
            <a:endParaRPr lang="en-SI" sz="1200" dirty="0"/>
          </a:p>
        </p:txBody>
      </p:sp>
      <p:pic>
        <p:nvPicPr>
          <p:cNvPr id="6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B15CBC9-2729-9288-1069-BA8C35AC4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780" y="1565196"/>
            <a:ext cx="9522338" cy="438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385442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Priprava</a:t>
            </a:r>
            <a:r>
              <a:rPr lang="en-US" dirty="0"/>
              <a:t> </a:t>
            </a:r>
            <a:r>
              <a:rPr lang="en-US" dirty="0" err="1"/>
              <a:t>podatkov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5453801"/>
          </a:xfrm>
        </p:spPr>
        <p:txBody>
          <a:bodyPr/>
          <a:lstStyle/>
          <a:p>
            <a:r>
              <a:rPr lang="en-US" dirty="0" err="1"/>
              <a:t>Zbiranje</a:t>
            </a:r>
            <a:endParaRPr lang="en-US" dirty="0"/>
          </a:p>
          <a:p>
            <a:r>
              <a:rPr lang="en-US" dirty="0" err="1"/>
              <a:t>Čiščenje</a:t>
            </a:r>
            <a:endParaRPr lang="en-US" dirty="0"/>
          </a:p>
          <a:p>
            <a:pPr lvl="1"/>
            <a:r>
              <a:rPr lang="en-US" dirty="0" err="1"/>
              <a:t>Normalizacija</a:t>
            </a:r>
            <a:endParaRPr lang="en-US" dirty="0"/>
          </a:p>
          <a:p>
            <a:pPr lvl="1"/>
            <a:r>
              <a:rPr lang="en-US" dirty="0"/>
              <a:t>Imputation</a:t>
            </a:r>
          </a:p>
          <a:p>
            <a:pPr lvl="1"/>
            <a:r>
              <a:rPr lang="en-US" dirty="0" err="1"/>
              <a:t>Statistična</a:t>
            </a:r>
            <a:r>
              <a:rPr lang="en-US" dirty="0"/>
              <a:t> </a:t>
            </a:r>
            <a:r>
              <a:rPr lang="en-US" dirty="0" err="1"/>
              <a:t>predobdelava</a:t>
            </a:r>
            <a:endParaRPr lang="en-US" dirty="0"/>
          </a:p>
          <a:p>
            <a:r>
              <a:rPr lang="en-US" dirty="0"/>
              <a:t>Labelling</a:t>
            </a:r>
          </a:p>
          <a:p>
            <a:r>
              <a:rPr lang="en-US" dirty="0" err="1"/>
              <a:t>Validacija</a:t>
            </a:r>
            <a:endParaRPr lang="en-US" dirty="0"/>
          </a:p>
          <a:p>
            <a:r>
              <a:rPr lang="en-US" dirty="0" err="1"/>
              <a:t>Nekaj</a:t>
            </a:r>
            <a:r>
              <a:rPr lang="en-US" dirty="0"/>
              <a:t> </a:t>
            </a:r>
            <a:r>
              <a:rPr lang="en-US" dirty="0" err="1"/>
              <a:t>orodji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Azure Machine Learning Data Labelling</a:t>
            </a:r>
          </a:p>
          <a:p>
            <a:pPr lvl="1"/>
            <a:r>
              <a:rPr lang="en-US" dirty="0"/>
              <a:t>Label Studio (</a:t>
            </a:r>
            <a:r>
              <a:rPr lang="en-US" dirty="0">
                <a:hlinkClick r:id="rId2"/>
              </a:rPr>
              <a:t>https://labelstud.io/</a:t>
            </a:r>
            <a:r>
              <a:rPr lang="en-US" dirty="0"/>
              <a:t>)</a:t>
            </a:r>
          </a:p>
          <a:p>
            <a:pPr lvl="1"/>
            <a:endParaRPr lang="en-US" dirty="0"/>
          </a:p>
          <a:p>
            <a:pPr marL="228600" lvl="1" indent="0" algn="r">
              <a:buNone/>
            </a:pPr>
            <a:r>
              <a:rPr lang="en-US" dirty="0" err="1"/>
              <a:t>Vir</a:t>
            </a:r>
            <a:r>
              <a:rPr lang="en-US" dirty="0"/>
              <a:t> </a:t>
            </a:r>
            <a:r>
              <a:rPr lang="en-US" dirty="0" err="1"/>
              <a:t>slike</a:t>
            </a:r>
            <a:r>
              <a:rPr lang="en-US" dirty="0"/>
              <a:t>: xckd.com</a:t>
            </a:r>
          </a:p>
          <a:p>
            <a:pPr lvl="1"/>
            <a:endParaRPr lang="en-SI" dirty="0"/>
          </a:p>
        </p:txBody>
      </p:sp>
      <p:pic>
        <p:nvPicPr>
          <p:cNvPr id="1026" name="Picture 2" descr="xkcd: Flawed Data">
            <a:extLst>
              <a:ext uri="{FF2B5EF4-FFF2-40B4-BE49-F238E27FC236}">
                <a16:creationId xmlns:a16="http://schemas.microsoft.com/office/drawing/2014/main" id="{83B72256-0032-A3B7-D6BA-C8A51270C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745" y="910971"/>
            <a:ext cx="5514975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0264602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Razvoj </a:t>
            </a:r>
            <a:r>
              <a:rPr lang="en-US" dirty="0" err="1"/>
              <a:t>modela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en-US" dirty="0" err="1"/>
              <a:t>Ogrodja</a:t>
            </a:r>
            <a:r>
              <a:rPr lang="en-US" dirty="0"/>
              <a:t>: TensorFlow, </a:t>
            </a:r>
            <a:r>
              <a:rPr lang="en-US" dirty="0" err="1"/>
              <a:t>Keras</a:t>
            </a:r>
            <a:r>
              <a:rPr lang="en-US" dirty="0"/>
              <a:t>, </a:t>
            </a:r>
            <a:r>
              <a:rPr lang="en-US" dirty="0" err="1"/>
              <a:t>MXNet</a:t>
            </a:r>
            <a:r>
              <a:rPr lang="en-US" dirty="0"/>
              <a:t>, ML.NET</a:t>
            </a:r>
          </a:p>
          <a:p>
            <a:endParaRPr lang="en-US" dirty="0"/>
          </a:p>
          <a:p>
            <a:r>
              <a:rPr lang="en-US" dirty="0" err="1"/>
              <a:t>Dodatna</a:t>
            </a:r>
            <a:r>
              <a:rPr lang="en-US" dirty="0"/>
              <a:t> </a:t>
            </a:r>
            <a:r>
              <a:rPr lang="en-US" dirty="0" err="1"/>
              <a:t>ogrodja</a:t>
            </a:r>
            <a:r>
              <a:rPr lang="en-US" dirty="0"/>
              <a:t>: CUDA (Nvidia), </a:t>
            </a:r>
            <a:r>
              <a:rPr lang="en-US" dirty="0" err="1"/>
              <a:t>oneAPI</a:t>
            </a:r>
            <a:r>
              <a:rPr lang="en-US" dirty="0"/>
              <a:t> (Intel)</a:t>
            </a:r>
            <a:endParaRPr lang="en-SI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C749077-6741-16B6-9BBA-7FB7BC80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220" y="3429000"/>
            <a:ext cx="85725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058232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Testiranje</a:t>
            </a:r>
            <a:r>
              <a:rPr lang="en-US" dirty="0"/>
              <a:t> </a:t>
            </a:r>
            <a:r>
              <a:rPr lang="en-US" dirty="0" err="1"/>
              <a:t>modela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US" dirty="0"/>
              <a:t>Cross-validation, Train/Test Split</a:t>
            </a:r>
          </a:p>
          <a:p>
            <a:r>
              <a:rPr lang="en-US" dirty="0"/>
              <a:t>A/B Testing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1754983886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Optimizacija</a:t>
            </a:r>
            <a:r>
              <a:rPr lang="en-US" dirty="0"/>
              <a:t> </a:t>
            </a:r>
            <a:r>
              <a:rPr lang="en-US" dirty="0" err="1"/>
              <a:t>modela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360920"/>
          </a:xfrm>
        </p:spPr>
        <p:txBody>
          <a:bodyPr/>
          <a:lstStyle/>
          <a:p>
            <a:r>
              <a:rPr lang="en-US" dirty="0"/>
              <a:t>Intel </a:t>
            </a:r>
            <a:r>
              <a:rPr lang="en-US" dirty="0" err="1"/>
              <a:t>OpenVino</a:t>
            </a:r>
            <a:endParaRPr lang="en-US" dirty="0"/>
          </a:p>
          <a:p>
            <a:r>
              <a:rPr lang="en-US" dirty="0"/>
              <a:t>Nvidia </a:t>
            </a:r>
            <a:r>
              <a:rPr lang="en-US" dirty="0" err="1"/>
              <a:t>TensoRT</a:t>
            </a:r>
            <a:r>
              <a:rPr lang="en-US" dirty="0"/>
              <a:t> / Triton Server</a:t>
            </a:r>
          </a:p>
          <a:p>
            <a:endParaRPr lang="en-US" dirty="0"/>
          </a:p>
          <a:p>
            <a:r>
              <a:rPr lang="sl-SI" dirty="0">
                <a:hlinkClick r:id="rId2"/>
              </a:rPr>
              <a:t>https://docs.nvidia.com/deeplearning/tensorrt/quick-start-guide/index.html</a:t>
            </a:r>
            <a:endParaRPr lang="en-US" dirty="0"/>
          </a:p>
          <a:p>
            <a:r>
              <a:rPr lang="sl-SI" dirty="0">
                <a:hlinkClick r:id="rId3"/>
              </a:rPr>
              <a:t>https://catalog.ngc.nvidia.com/orgs/nvidia/resources/torch_tensorrt_notebooks</a:t>
            </a:r>
            <a:r>
              <a:rPr lang="en-US" dirty="0"/>
              <a:t> 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253408947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Deployment </a:t>
            </a:r>
            <a:r>
              <a:rPr lang="en-US" dirty="0" err="1"/>
              <a:t>modela</a:t>
            </a:r>
            <a:endParaRPr lang="en-SI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E18A151-FB16-B806-E55A-8B065CEF1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120" y="1435497"/>
            <a:ext cx="6976301" cy="452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167913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Monitoring </a:t>
            </a:r>
            <a:r>
              <a:rPr lang="en-US" dirty="0" err="1"/>
              <a:t>modela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95049"/>
          </a:xfrm>
        </p:spPr>
        <p:txBody>
          <a:bodyPr/>
          <a:lstStyle/>
          <a:p>
            <a:r>
              <a:rPr lang="en-US" dirty="0" err="1"/>
              <a:t>zaznavanje</a:t>
            </a:r>
            <a:r>
              <a:rPr lang="en-US" dirty="0"/>
              <a:t> </a:t>
            </a:r>
            <a:r>
              <a:rPr lang="en-US" i="1" dirty="0" err="1"/>
              <a:t>drsenja</a:t>
            </a:r>
            <a:r>
              <a:rPr lang="en-US" i="1" dirty="0"/>
              <a:t> (drift): </a:t>
            </a:r>
            <a:r>
              <a:rPr lang="en-US" dirty="0" err="1"/>
              <a:t>spremembe</a:t>
            </a:r>
            <a:r>
              <a:rPr lang="en-US" dirty="0"/>
              <a:t> v </a:t>
            </a:r>
            <a:r>
              <a:rPr lang="en-US" dirty="0" err="1"/>
              <a:t>izhodih</a:t>
            </a:r>
            <a:r>
              <a:rPr lang="en-US" dirty="0"/>
              <a:t> (prediction), </a:t>
            </a:r>
            <a:r>
              <a:rPr lang="en-US" dirty="0" err="1"/>
              <a:t>korelaciji</a:t>
            </a:r>
            <a:r>
              <a:rPr lang="en-US" dirty="0"/>
              <a:t> med </a:t>
            </a:r>
            <a:r>
              <a:rPr lang="en-US" dirty="0" err="1"/>
              <a:t>vhodi</a:t>
            </a:r>
            <a:r>
              <a:rPr lang="en-US" dirty="0"/>
              <a:t> in </a:t>
            </a:r>
            <a:r>
              <a:rPr lang="en-US" dirty="0" err="1"/>
              <a:t>izhodi</a:t>
            </a:r>
            <a:r>
              <a:rPr lang="en-US" dirty="0"/>
              <a:t> (concept), </a:t>
            </a:r>
            <a:r>
              <a:rPr lang="en-US" dirty="0" err="1"/>
              <a:t>spremembe</a:t>
            </a:r>
            <a:r>
              <a:rPr lang="en-US" dirty="0"/>
              <a:t> v </a:t>
            </a:r>
            <a:r>
              <a:rPr lang="en-US" dirty="0" err="1"/>
              <a:t>izhodih</a:t>
            </a:r>
            <a:r>
              <a:rPr lang="en-US" dirty="0"/>
              <a:t> glede </a:t>
            </a:r>
            <a:r>
              <a:rPr lang="en-US" dirty="0" err="1"/>
              <a:t>na</a:t>
            </a:r>
            <a:r>
              <a:rPr lang="en-US" dirty="0"/>
              <a:t> model (label/outcome), </a:t>
            </a:r>
            <a:r>
              <a:rPr lang="en-US" dirty="0" err="1"/>
              <a:t>spremembe</a:t>
            </a:r>
            <a:r>
              <a:rPr lang="en-US" dirty="0"/>
              <a:t> v </a:t>
            </a:r>
            <a:r>
              <a:rPr lang="en-US" dirty="0" err="1"/>
              <a:t>zaznavanju</a:t>
            </a:r>
            <a:r>
              <a:rPr lang="en-US" dirty="0"/>
              <a:t> </a:t>
            </a:r>
            <a:r>
              <a:rPr lang="en-US" dirty="0" err="1"/>
              <a:t>vhodnih</a:t>
            </a:r>
            <a:r>
              <a:rPr lang="en-US" dirty="0"/>
              <a:t> </a:t>
            </a:r>
            <a:r>
              <a:rPr lang="en-US" dirty="0" err="1"/>
              <a:t>podatkov</a:t>
            </a:r>
            <a:endParaRPr lang="en-US" dirty="0"/>
          </a:p>
          <a:p>
            <a:r>
              <a:rPr lang="en-US" dirty="0" err="1"/>
              <a:t>zaznavanje</a:t>
            </a:r>
            <a:r>
              <a:rPr lang="en-US" dirty="0"/>
              <a:t> </a:t>
            </a:r>
            <a:r>
              <a:rPr lang="en-US" dirty="0" err="1"/>
              <a:t>skrajnih</a:t>
            </a:r>
            <a:r>
              <a:rPr lang="en-US" dirty="0"/>
              <a:t> </a:t>
            </a:r>
            <a:r>
              <a:rPr lang="en-US" dirty="0" err="1"/>
              <a:t>primerov</a:t>
            </a:r>
            <a:r>
              <a:rPr lang="en-US" dirty="0"/>
              <a:t> (</a:t>
            </a:r>
            <a:r>
              <a:rPr lang="en-US" i="1" dirty="0"/>
              <a:t>outliers</a:t>
            </a:r>
            <a:r>
              <a:rPr lang="en-US" dirty="0"/>
              <a:t>)</a:t>
            </a:r>
          </a:p>
          <a:p>
            <a:r>
              <a:rPr lang="en-US" dirty="0" err="1"/>
              <a:t>zaznavanje</a:t>
            </a:r>
            <a:r>
              <a:rPr lang="en-US" dirty="0"/>
              <a:t> </a:t>
            </a:r>
            <a:r>
              <a:rPr lang="en-US" dirty="0" err="1"/>
              <a:t>namernih</a:t>
            </a:r>
            <a:r>
              <a:rPr lang="en-US" dirty="0"/>
              <a:t> </a:t>
            </a:r>
            <a:r>
              <a:rPr lang="en-US" dirty="0" err="1"/>
              <a:t>napadov</a:t>
            </a:r>
            <a:endParaRPr lang="en-US" dirty="0"/>
          </a:p>
          <a:p>
            <a:r>
              <a:rPr lang="en-US" dirty="0" err="1"/>
              <a:t>explainability</a:t>
            </a:r>
            <a:r>
              <a:rPr lang="en-US" dirty="0"/>
              <a:t>/interpretability</a:t>
            </a:r>
          </a:p>
          <a:p>
            <a:endParaRPr lang="en-US" dirty="0"/>
          </a:p>
          <a:p>
            <a:r>
              <a:rPr lang="en-US" dirty="0" err="1"/>
              <a:t>Ogrodja</a:t>
            </a:r>
            <a:r>
              <a:rPr lang="en-US" dirty="0"/>
              <a:t>: Azure ML, Azure DevOps, </a:t>
            </a:r>
            <a:r>
              <a:rPr lang="en-US" dirty="0" err="1"/>
              <a:t>mlflow</a:t>
            </a:r>
            <a:r>
              <a:rPr lang="en-US" dirty="0"/>
              <a:t>, Seldon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333940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Konkreten</a:t>
            </a:r>
            <a:r>
              <a:rPr lang="en-US" dirty="0"/>
              <a:t> primer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24976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B1A2A-B0A2-1D6E-60B1-60716705E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Prvi</a:t>
            </a:r>
            <a:r>
              <a:rPr lang="en-US" dirty="0"/>
              <a:t> </a:t>
            </a:r>
            <a:r>
              <a:rPr lang="en-US" dirty="0" err="1"/>
              <a:t>scenarij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BC45B2-7CD6-4A81-609C-E6B48B851C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378839"/>
          </a:xfrm>
        </p:spPr>
        <p:txBody>
          <a:bodyPr/>
          <a:lstStyle/>
          <a:p>
            <a:r>
              <a:rPr lang="en-US" dirty="0"/>
              <a:t>Primer </a:t>
            </a:r>
            <a:r>
              <a:rPr lang="en-US" dirty="0" err="1"/>
              <a:t>vzpostavitve</a:t>
            </a:r>
            <a:r>
              <a:rPr lang="en-US" dirty="0"/>
              <a:t> </a:t>
            </a:r>
            <a:r>
              <a:rPr lang="en-US" dirty="0" err="1"/>
              <a:t>MLOps</a:t>
            </a:r>
            <a:r>
              <a:rPr lang="en-US" dirty="0"/>
              <a:t> z </a:t>
            </a:r>
            <a:r>
              <a:rPr lang="en-US" dirty="0" err="1"/>
              <a:t>uporabo</a:t>
            </a:r>
            <a:r>
              <a:rPr lang="en-US" dirty="0"/>
              <a:t> </a:t>
            </a:r>
            <a:r>
              <a:rPr lang="en-US" dirty="0" err="1"/>
              <a:t>mlflow</a:t>
            </a:r>
            <a:r>
              <a:rPr lang="en-US" dirty="0"/>
              <a:t> + Seldon: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Get started with </a:t>
            </a:r>
            <a:r>
              <a:rPr lang="en-US" dirty="0" err="1">
                <a:hlinkClick r:id="rId2"/>
              </a:rPr>
              <a:t>MLOps</a:t>
            </a:r>
            <a:r>
              <a:rPr lang="en-US" dirty="0">
                <a:hlinkClick r:id="rId2"/>
              </a:rPr>
              <a:t>. A comprehensive </a:t>
            </a:r>
            <a:r>
              <a:rPr lang="en-US" dirty="0" err="1">
                <a:hlinkClick r:id="rId2"/>
              </a:rPr>
              <a:t>MLOps</a:t>
            </a:r>
            <a:r>
              <a:rPr lang="en-US" dirty="0">
                <a:hlinkClick r:id="rId2"/>
              </a:rPr>
              <a:t> tutorial with… | by Mathias Gruber | Towards Data Science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96678566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</a:t>
            </a:r>
            <a:r>
              <a:rPr lang="en-US" dirty="0" err="1"/>
              <a:t>scenarij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861774"/>
          </a:xfrm>
        </p:spPr>
        <p:txBody>
          <a:bodyPr/>
          <a:lstStyle/>
          <a:p>
            <a:r>
              <a:rPr lang="en-US" dirty="0"/>
              <a:t>Starting point:</a:t>
            </a:r>
            <a:br>
              <a:rPr lang="en-US" dirty="0"/>
            </a:br>
            <a:r>
              <a:rPr lang="sl-SI" dirty="0" err="1">
                <a:hlinkClick r:id="rId2"/>
              </a:rPr>
              <a:t>MLOps</a:t>
            </a:r>
            <a:r>
              <a:rPr lang="sl-SI" dirty="0">
                <a:hlinkClick r:id="rId2"/>
              </a:rPr>
              <a:t>-</a:t>
            </a:r>
            <a:r>
              <a:rPr lang="sl-SI" dirty="0" err="1">
                <a:hlinkClick r:id="rId2"/>
              </a:rPr>
              <a:t>Example</a:t>
            </a:r>
            <a:r>
              <a:rPr lang="sl-SI" dirty="0">
                <a:hlinkClick r:id="rId2"/>
              </a:rPr>
              <a:t>-Project - </a:t>
            </a:r>
            <a:r>
              <a:rPr lang="sl-SI" dirty="0" err="1">
                <a:hlinkClick r:id="rId2"/>
              </a:rPr>
              <a:t>Repos</a:t>
            </a:r>
            <a:r>
              <a:rPr lang="sl-SI" dirty="0">
                <a:hlinkClick r:id="rId2"/>
              </a:rPr>
              <a:t> (azure.com)</a:t>
            </a:r>
            <a:endParaRPr lang="en-US" dirty="0"/>
          </a:p>
        </p:txBody>
      </p:sp>
      <p:pic>
        <p:nvPicPr>
          <p:cNvPr id="6146" name="Picture 2" descr="Expectation vs Reality..😂😂😂 - devRant">
            <a:extLst>
              <a:ext uri="{FF2B5EF4-FFF2-40B4-BE49-F238E27FC236}">
                <a16:creationId xmlns:a16="http://schemas.microsoft.com/office/drawing/2014/main" id="{C74DE4D1-D81F-7441-D367-CC714CCBD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7343" y="257059"/>
            <a:ext cx="3614113" cy="344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84278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C0CD-98E4-4C25-818B-F6AE369A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  <a:endParaRPr lang="en-SI" dirty="0"/>
          </a:p>
        </p:txBody>
      </p:sp>
      <p:pic>
        <p:nvPicPr>
          <p:cNvPr id="14338" name="Picture 2" descr="https://devops.com/wp-content/uploads/2018/10/demo-gods-02b.jpg">
            <a:extLst>
              <a:ext uri="{FF2B5EF4-FFF2-40B4-BE49-F238E27FC236}">
                <a16:creationId xmlns:a16="http://schemas.microsoft.com/office/drawing/2014/main" id="{E6AA0621-A88D-4353-BD3C-9FF6E0082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153" y="1233409"/>
            <a:ext cx="6191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93D3-344E-4244-AD23-4C057127B540}"/>
              </a:ext>
            </a:extLst>
          </p:cNvPr>
          <p:cNvSpPr txBox="1"/>
          <p:nvPr/>
        </p:nvSpPr>
        <p:spPr>
          <a:xfrm>
            <a:off x="2087381" y="5971769"/>
            <a:ext cx="989949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slike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>
                <a:hlinkClick r:id="rId3"/>
              </a:rPr>
              <a:t>In the Hands of the Demo Gods - DevOps.com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47203759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D30DFAE-A967-70BE-5B85-E0AAFA0FA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0320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21442759">
            <a:off x="6118624" y="897461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055DAE-F89C-4A41-8A5F-108692B6BB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00900" y="4209913"/>
            <a:ext cx="4648200" cy="492443"/>
          </a:xfrm>
        </p:spPr>
        <p:txBody>
          <a:bodyPr/>
          <a:lstStyle/>
          <a:p>
            <a:r>
              <a:rPr lang="en-US" dirty="0"/>
              <a:t>Hvala!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91E98D4F-D377-1D4C-9F47-39EE5D97A4C5}" vid="{26B8182C-BC4A-544B-8313-35D84F553FA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NTK2022-template</Template>
  <TotalTime>437</TotalTime>
  <Words>1643</Words>
  <Application>Microsoft Office PowerPoint</Application>
  <PresentationFormat>Widescreen</PresentationFormat>
  <Paragraphs>257</Paragraphs>
  <Slides>44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Modeli umetne inteligence od razvoja do produkcije</vt:lpstr>
      <vt:lpstr>Vsebina</vt:lpstr>
      <vt:lpstr>Vsebina predavanja</vt:lpstr>
      <vt:lpstr>Osnove</vt:lpstr>
      <vt:lpstr>Nekaj osnov umetne intelligence - teme</vt:lpstr>
      <vt:lpstr>Turingov test</vt:lpstr>
      <vt:lpstr>Vrste umetne inteligence</vt:lpstr>
      <vt:lpstr>Vrste UI - drugič</vt:lpstr>
      <vt:lpstr>Nadzorovano vs nenadzorovano učenje</vt:lpstr>
      <vt:lpstr>Nadzorovano učenje podrobneje</vt:lpstr>
      <vt:lpstr>Nekateri znani izzivi</vt:lpstr>
      <vt:lpstr>Primeri (poslovne) uporabe</vt:lpstr>
      <vt:lpstr>Kdo, kdaj in kje?</vt:lpstr>
      <vt:lpstr>PowerPoint Presentation</vt:lpstr>
      <vt:lpstr>Znani regulatorni izzivi</vt:lpstr>
      <vt:lpstr>PowerPoint Presentation</vt:lpstr>
      <vt:lpstr>Najpogostejše vrste modelov / problemov</vt:lpstr>
      <vt:lpstr>Več nivojev uporabe modelov</vt:lpstr>
      <vt:lpstr>Nevronske mreže</vt:lpstr>
      <vt:lpstr>Kaj so nevronske mreže?</vt:lpstr>
      <vt:lpstr>Umestitev globokih mrež v strojno učenje</vt:lpstr>
      <vt:lpstr>Ampak konkretno: kaj so nevronske mreže?</vt:lpstr>
      <vt:lpstr>Kako jih pripravimo</vt:lpstr>
      <vt:lpstr>Primer: učenje nevronskih mrež</vt:lpstr>
      <vt:lpstr>Druge vrste modelov</vt:lpstr>
      <vt:lpstr>Kako jih pripravimo (déjà vu)</vt:lpstr>
      <vt:lpstr>MLOps</vt:lpstr>
      <vt:lpstr>MLOps v eni sliki</vt:lpstr>
      <vt:lpstr>Nekaj o “kontejnerjih”</vt:lpstr>
      <vt:lpstr>MLOps za klasične modele na azure v eni (komplicirani) sliki</vt:lpstr>
      <vt:lpstr>Priprava podatkov</vt:lpstr>
      <vt:lpstr>Razvoj modela</vt:lpstr>
      <vt:lpstr>Testiranje modela</vt:lpstr>
      <vt:lpstr>Optimizacija modela</vt:lpstr>
      <vt:lpstr>Deployment modela</vt:lpstr>
      <vt:lpstr>Monitoring modela</vt:lpstr>
      <vt:lpstr>Konkreten primer</vt:lpstr>
      <vt:lpstr>Prvi scenarij</vt:lpstr>
      <vt:lpstr>Azure scenarij</vt:lpstr>
      <vt:lpstr>DEMO</vt:lpstr>
      <vt:lpstr>DEMO</vt:lpstr>
      <vt:lpstr>PowerPoint Presentation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Marko Kokol</dc:creator>
  <cp:keywords/>
  <dc:description/>
  <cp:lastModifiedBy>Marko Kokol</cp:lastModifiedBy>
  <cp:revision>24</cp:revision>
  <dcterms:created xsi:type="dcterms:W3CDTF">2022-09-25T14:00:15Z</dcterms:created>
  <dcterms:modified xsi:type="dcterms:W3CDTF">2022-09-26T14:27:15Z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