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handoutMasterIdLst>
    <p:handoutMasterId r:id="rId48"/>
  </p:handoutMasterIdLst>
  <p:sldIdLst>
    <p:sldId id="2901" r:id="rId2"/>
    <p:sldId id="2902" r:id="rId3"/>
    <p:sldId id="2913" r:id="rId4"/>
    <p:sldId id="1904" r:id="rId5"/>
    <p:sldId id="262" r:id="rId6"/>
    <p:sldId id="2903" r:id="rId7"/>
    <p:sldId id="261" r:id="rId8"/>
    <p:sldId id="1637" r:id="rId9"/>
    <p:sldId id="1894" r:id="rId10"/>
    <p:sldId id="300" r:id="rId11"/>
    <p:sldId id="578" r:id="rId12"/>
    <p:sldId id="295" r:id="rId13"/>
    <p:sldId id="296" r:id="rId14"/>
    <p:sldId id="297" r:id="rId15"/>
    <p:sldId id="1645" r:id="rId16"/>
    <p:sldId id="301" r:id="rId17"/>
    <p:sldId id="1902" r:id="rId18"/>
    <p:sldId id="2904" r:id="rId19"/>
    <p:sldId id="1903" r:id="rId20"/>
    <p:sldId id="2925" r:id="rId21"/>
    <p:sldId id="2905" r:id="rId22"/>
    <p:sldId id="1895" r:id="rId23"/>
    <p:sldId id="1651" r:id="rId24"/>
    <p:sldId id="307" r:id="rId25"/>
    <p:sldId id="1642" r:id="rId26"/>
    <p:sldId id="1646" r:id="rId27"/>
    <p:sldId id="2911" r:id="rId28"/>
    <p:sldId id="2912" r:id="rId29"/>
    <p:sldId id="2910" r:id="rId30"/>
    <p:sldId id="2906" r:id="rId31"/>
    <p:sldId id="2915" r:id="rId32"/>
    <p:sldId id="2916" r:id="rId33"/>
    <p:sldId id="2917" r:id="rId34"/>
    <p:sldId id="2918" r:id="rId35"/>
    <p:sldId id="2919" r:id="rId36"/>
    <p:sldId id="2920" r:id="rId37"/>
    <p:sldId id="2926" r:id="rId38"/>
    <p:sldId id="2907" r:id="rId39"/>
    <p:sldId id="2908" r:id="rId40"/>
    <p:sldId id="2909" r:id="rId41"/>
    <p:sldId id="2706" r:id="rId42"/>
    <p:sldId id="2914" r:id="rId43"/>
    <p:sldId id="2922" r:id="rId44"/>
    <p:sldId id="2923" r:id="rId45"/>
    <p:sldId id="2924" r:id="rId46"/>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2963"/>
    <a:srgbClr val="DE4276"/>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92" autoAdjust="0"/>
    <p:restoredTop sz="66148" autoAdjust="0"/>
  </p:normalViewPr>
  <p:slideViewPr>
    <p:cSldViewPr snapToGrid="0" snapToObjects="1">
      <p:cViewPr varScale="1">
        <p:scale>
          <a:sx n="29" d="100"/>
          <a:sy n="29" d="100"/>
        </p:scale>
        <p:origin x="1541" y="72"/>
      </p:cViewPr>
      <p:guideLst>
        <p:guide orient="horz" pos="4344"/>
        <p:guide pos="7678"/>
      </p:guideLst>
    </p:cSldViewPr>
  </p:slideViewPr>
  <p:notesTextViewPr>
    <p:cViewPr>
      <p:scale>
        <a:sx n="125" d="100"/>
        <a:sy n="125"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5/23/2019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5/23/2019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Lepo pozdravljeni na NT konferenci, na mojem predavanju, kjer bomo govorili o najnovejših tehnologijah in funkcionalnostih, ki nam jih ponuja Microsoft v SharePoint svetu.</a:t>
            </a:r>
          </a:p>
          <a:p>
            <a:r>
              <a:rPr lang="sl-SI" dirty="0"/>
              <a:t>In sicer na on-prem strani imamo tu SharePoint 2019, na cloud strani pa SharePoint Online.</a:t>
            </a:r>
          </a:p>
          <a:p>
            <a:endParaRPr lang="sl-SI" dirty="0"/>
          </a:p>
          <a:p>
            <a:r>
              <a:rPr lang="sl-SI" dirty="0"/>
              <a:t>Pogledali si bomo, kaj je novega in kje so problemi v primerjavi s tem, kar že poznamo od prej iz starejših verzij.</a:t>
            </a:r>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a:t>
            </a:fld>
            <a:endParaRPr lang="en-US" dirty="0"/>
          </a:p>
        </p:txBody>
      </p:sp>
    </p:spTree>
    <p:extLst>
      <p:ext uri="{BB962C8B-B14F-4D97-AF65-F5344CB8AC3E}">
        <p14:creationId xmlns:p14="http://schemas.microsoft.com/office/powerpoint/2010/main" val="882537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a:p>
        </p:txBody>
      </p:sp>
    </p:spTree>
    <p:extLst>
      <p:ext uri="{BB962C8B-B14F-4D97-AF65-F5344CB8AC3E}">
        <p14:creationId xmlns:p14="http://schemas.microsoft.com/office/powerpoint/2010/main" val="2078573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EF3AD731-148C-4F99-BFCC-0C7857977D81}"/>
              </a:ext>
            </a:extLst>
          </p:cNvPr>
          <p:cNvSpPr>
            <a:spLocks noGrp="1"/>
          </p:cNvSpPr>
          <p:nvPr>
            <p:ph type="body" idx="1"/>
          </p:nvPr>
        </p:nvSpPr>
        <p:spPr/>
        <p:txBody>
          <a:bodyPr/>
          <a:lstStyle/>
          <a:p>
            <a:pPr marL="0" indent="0">
              <a:buFontTx/>
              <a:buNone/>
            </a:pPr>
            <a:r>
              <a:rPr lang="sl-SI" sz="2400" dirty="0"/>
              <a:t>Potrebno je vedeti, da je že od verzije 2016 le ta pobrana iz SharePoint cloud verzije SharePointa, kjer so izvzeti iz njega featurei, ki so cloud-only dependent (dostop do Microsoft Grapha, od začetka dostop do PowerAppsov, Flow-a itd)</a:t>
            </a:r>
          </a:p>
          <a:p>
            <a:pPr marL="342900" indent="-342900">
              <a:buFontTx/>
              <a:buChar char="-"/>
            </a:pPr>
            <a:endParaRPr lang="sl-SI" sz="2400" dirty="0"/>
          </a:p>
          <a:p>
            <a:pPr marL="0" indent="0">
              <a:buFontTx/>
              <a:buNone/>
            </a:pPr>
            <a:r>
              <a:rPr lang="sl-SI" sz="2400" dirty="0"/>
              <a:t>SharePoint 2019 je bil vzet iz clouda sredi leta 2018, torej pomeni, da vsebuje featuree, ki so bili v cloudu razviti in stestirani do takrat (kateri so tej, si bomo pogledali v nadaljevanju).</a:t>
            </a:r>
          </a:p>
          <a:p>
            <a:pPr marL="342900" indent="-342900">
              <a:buFontTx/>
              <a:buChar char="-"/>
            </a:pPr>
            <a:endParaRPr lang="sl-SI" sz="2400" dirty="0"/>
          </a:p>
          <a:p>
            <a:pPr marL="0" indent="0">
              <a:buFontTx/>
              <a:buNone/>
            </a:pPr>
            <a:r>
              <a:rPr lang="sl-SI" sz="2400" dirty="0"/>
              <a:t>Ob tem velja omeniti tudi to, da je SharePoint Server 2019 v t.i. Perpetual release verziji.</a:t>
            </a:r>
            <a:endParaRPr lang="en-SI" sz="2400" dirty="0"/>
          </a:p>
        </p:txBody>
      </p:sp>
    </p:spTree>
    <p:extLst>
      <p:ext uri="{BB962C8B-B14F-4D97-AF65-F5344CB8AC3E}">
        <p14:creationId xmlns:p14="http://schemas.microsoft.com/office/powerpoint/2010/main" val="1130951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a:p>
        </p:txBody>
      </p:sp>
      <p:sp>
        <p:nvSpPr>
          <p:cNvPr id="3" name="Notes Placeholder 2">
            <a:extLst>
              <a:ext uri="{FF2B5EF4-FFF2-40B4-BE49-F238E27FC236}">
                <a16:creationId xmlns:a16="http://schemas.microsoft.com/office/drawing/2014/main" id="{1D33E2A6-8BB2-4EC0-B9D2-AFE3529C3BCF}"/>
              </a:ext>
            </a:extLst>
          </p:cNvPr>
          <p:cNvSpPr>
            <a:spLocks noGrp="1"/>
          </p:cNvSpPr>
          <p:nvPr>
            <p:ph type="body" idx="1"/>
          </p:nvPr>
        </p:nvSpPr>
        <p:spPr/>
        <p:txBody>
          <a:bodyPr/>
          <a:lstStyle/>
          <a:p>
            <a:r>
              <a:rPr lang="sl-SI" dirty="0"/>
              <a:t>To pomeni, da naj od sedaj naprej nebi bilo več nobenih novih verzij, novih major releasov, tako kot to že poznamo na Windows 10.</a:t>
            </a:r>
          </a:p>
          <a:p>
            <a:endParaRPr lang="sl-SI" dirty="0"/>
          </a:p>
          <a:p>
            <a:r>
              <a:rPr lang="sl-SI" dirty="0"/>
              <a:t>Vse bo dodajano kot Feature Packsi, tej naj bi bili tudi drugače zastavljeni in poenostavljeni, kar pomeni, da naj nebi bilo z njimi več takih težav oz dolgotrajnih postopkov, kot jih verjetno že poznate do sedaj.</a:t>
            </a:r>
            <a:endParaRPr lang="en-US" dirty="0"/>
          </a:p>
        </p:txBody>
      </p:sp>
    </p:spTree>
    <p:extLst>
      <p:ext uri="{BB962C8B-B14F-4D97-AF65-F5344CB8AC3E}">
        <p14:creationId xmlns:p14="http://schemas.microsoft.com/office/powerpoint/2010/main" val="2184230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sr-Latn-RS" altLang="sr-Latn-RS" dirty="0">
                <a:latin typeface="Calibri Light" panose="020F0302020204030204" pitchFamily="34" charset="0"/>
              </a:rPr>
              <a:t>Torej kaj nam novi SharePoint prinaša?</a:t>
            </a:r>
          </a:p>
          <a:p>
            <a:pPr>
              <a:spcBef>
                <a:spcPct val="0"/>
              </a:spcBef>
            </a:pPr>
            <a:endParaRPr lang="sr-Latn-RS" altLang="sr-Latn-RS" dirty="0">
              <a:latin typeface="Calibri Light" panose="020F0302020204030204" pitchFamily="34" charset="0"/>
            </a:endParaRPr>
          </a:p>
          <a:p>
            <a:pPr>
              <a:spcBef>
                <a:spcPct val="0"/>
              </a:spcBef>
            </a:pPr>
            <a:r>
              <a:rPr lang="sr-Latn-RS" altLang="sr-Latn-RS" dirty="0">
                <a:latin typeface="Calibri Light" panose="020F0302020204030204" pitchFamily="34" charset="0"/>
              </a:rPr>
              <a:t>Veliko. Kličemo ga lahko Modern SharePoint, ker dejansko so naredili velik preskok na temu, da stvar izgleda končno moderno in jo tako lahko tudi tretiramo, uporabljamo oz razširjamo.</a:t>
            </a: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6</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387391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Še vedno je v ozadju v osnovi SharePoint 2016.</a:t>
            </a:r>
          </a:p>
          <a:p>
            <a:endParaRPr lang="sl-SI" dirty="0"/>
          </a:p>
          <a:p>
            <a:r>
              <a:rPr lang="sl-SI" dirty="0"/>
              <a:t>Če si gremo ogledat SharePoint 2019 hive folder, lahko vidimo, da je struktura folderjev in vsega v njih enaka, kot jo poznamo že od nekdaj -&gt; osnova je torej enaka, na temu stvari dograjujejo oz dodelujejo. </a:t>
            </a:r>
          </a:p>
          <a:p>
            <a:endParaRPr lang="sl-SI" dirty="0"/>
          </a:p>
          <a:p>
            <a:r>
              <a:rPr lang="sl-SI" dirty="0"/>
              <a:t>Vse nove zadeve, ki so prišle z modernim SharePointom so postavljene v nov folder </a:t>
            </a:r>
            <a:r>
              <a:rPr lang="sl-SI" b="1" dirty="0"/>
              <a:t>Next</a:t>
            </a:r>
            <a:endParaRPr lang="sl-SI" dirty="0"/>
          </a:p>
          <a:p>
            <a:r>
              <a:rPr lang="en-US" dirty="0"/>
              <a:t>C:\Program Files\Common Files\</a:t>
            </a:r>
            <a:r>
              <a:rPr lang="en-US" dirty="0" err="1"/>
              <a:t>microsoft</a:t>
            </a:r>
            <a:r>
              <a:rPr lang="en-US" dirty="0"/>
              <a:t> shared\Web Server Extensions\16\TEMPLATE\LAYOUTS\Next</a:t>
            </a:r>
            <a:endParaRPr lang="sl-SI" dirty="0"/>
          </a:p>
          <a:p>
            <a:endParaRPr lang="sl-SI" dirty="0"/>
          </a:p>
          <a:p>
            <a:r>
              <a:rPr lang="sl-SI" dirty="0"/>
              <a:t>Kjer najdete ogromno JS in ostalih fajlov, ki vse zadeve skupaj predstavljajo modern client-side sharepoint, zgrajen na osnovi React frameworka ter typescript jezika.</a:t>
            </a:r>
          </a:p>
          <a:p>
            <a:endParaRPr lang="sl-SI" dirty="0"/>
          </a:p>
          <a:p>
            <a:r>
              <a:rPr lang="sl-SI" dirty="0"/>
              <a:t>Ob tem je potrebno vedeti, da sta si Online ter On-prem verziji skozi le bolj blizu.</a:t>
            </a:r>
            <a:endParaRPr lang="en-US" dirty="0"/>
          </a:p>
        </p:txBody>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a:p>
        </p:txBody>
      </p:sp>
    </p:spTree>
    <p:extLst>
      <p:ext uri="{BB962C8B-B14F-4D97-AF65-F5344CB8AC3E}">
        <p14:creationId xmlns:p14="http://schemas.microsoft.com/office/powerpoint/2010/main" val="3038246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07C77F51-E792-4C45-9EBF-8836A6D1A4C2}"/>
              </a:ext>
            </a:extLst>
          </p:cNvPr>
          <p:cNvSpPr>
            <a:spLocks noGrp="1"/>
          </p:cNvSpPr>
          <p:nvPr>
            <p:ph type="body" idx="1"/>
          </p:nvPr>
        </p:nvSpPr>
        <p:spPr/>
        <p:txBody>
          <a:bodyPr/>
          <a:lstStyle/>
          <a:p>
            <a:r>
              <a:rPr lang="sl-SI" dirty="0"/>
              <a:t>Torej kaj je novega:</a:t>
            </a:r>
          </a:p>
          <a:p>
            <a:pPr marL="342900" indent="-342900">
              <a:buFontTx/>
              <a:buChar char="-"/>
            </a:pPr>
            <a:r>
              <a:rPr lang="sl-SI" dirty="0"/>
              <a:t>Pohitreno kreiranje novih site collectionov, ki so ustvarjeni praktično v sekundi -&gt; torej ni več počasnega kreiranja SC, kot ga poznamo iz starih SharePoint verzijah.</a:t>
            </a:r>
          </a:p>
          <a:p>
            <a:pPr marL="342900" indent="-342900">
              <a:buFontTx/>
              <a:buChar char="-"/>
            </a:pPr>
            <a:r>
              <a:rPr lang="sl-SI" dirty="0"/>
              <a:t>Ob tem je potrebno tudi vedeti, da modern SharePoint ne priporoča več kreiranja subsitov, ampak zgolj sitecollectione, sitecollectione pa povezuješ med sabo v hierarhijo preko hub sitov, kar si bomo pogledali kasneje v primeru.</a:t>
            </a:r>
            <a:endParaRPr lang="en-US" dirty="0"/>
          </a:p>
        </p:txBody>
      </p:sp>
    </p:spTree>
    <p:extLst>
      <p:ext uri="{BB962C8B-B14F-4D97-AF65-F5344CB8AC3E}">
        <p14:creationId xmlns:p14="http://schemas.microsoft.com/office/powerpoint/2010/main" val="3616044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2A11DCFB-33C7-4B77-AD62-844C7913F941}"/>
              </a:ext>
            </a:extLst>
          </p:cNvPr>
          <p:cNvSpPr>
            <a:spLocks noGrp="1"/>
          </p:cNvSpPr>
          <p:nvPr>
            <p:ph type="body" idx="1"/>
          </p:nvPr>
        </p:nvSpPr>
        <p:spPr/>
        <p:txBody>
          <a:bodyPr/>
          <a:lstStyle/>
          <a:p>
            <a:r>
              <a:rPr lang="sl-SI" dirty="0"/>
              <a:t>Trenutno imamo tako v SharePoint 2019 kot SharePoint Online na voljo team site template, modern responsive design, zgrajen z zadnjimi client-side tehnologijami.</a:t>
            </a:r>
          </a:p>
          <a:p>
            <a:endParaRPr lang="sl-SI" dirty="0"/>
          </a:p>
          <a:p>
            <a:r>
              <a:rPr lang="sl-SI" dirty="0"/>
              <a:t>Team site so namenjeni za teame znotraj vašega podjetja, kamor odlagate dokumente, si ogledate dogodke v koledarju, novice itd.</a:t>
            </a:r>
            <a:endParaRPr lang="en-US" dirty="0"/>
          </a:p>
        </p:txBody>
      </p:sp>
    </p:spTree>
    <p:extLst>
      <p:ext uri="{BB962C8B-B14F-4D97-AF65-F5344CB8AC3E}">
        <p14:creationId xmlns:p14="http://schemas.microsoft.com/office/powerpoint/2010/main" val="2685554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E5BD6E79-6083-4820-8A39-99C3BA4CBECF}"/>
              </a:ext>
            </a:extLst>
          </p:cNvPr>
          <p:cNvSpPr>
            <a:spLocks noGrp="1"/>
          </p:cNvSpPr>
          <p:nvPr>
            <p:ph type="body" idx="1"/>
          </p:nvPr>
        </p:nvSpPr>
        <p:spPr/>
        <p:txBody>
          <a:bodyPr/>
          <a:lstStyle/>
          <a:p>
            <a:r>
              <a:rPr lang="sl-SI" dirty="0"/>
              <a:t>Drug template, za katerega veljajo enake stvari, so Communication Sites, ki so bolj namenjeni predstavitvi podjetja</a:t>
            </a:r>
            <a:endParaRPr lang="en-US" dirty="0"/>
          </a:p>
        </p:txBody>
      </p:sp>
    </p:spTree>
    <p:extLst>
      <p:ext uri="{BB962C8B-B14F-4D97-AF65-F5344CB8AC3E}">
        <p14:creationId xmlns:p14="http://schemas.microsoft.com/office/powerpoint/2010/main" val="3651056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Naslednji tip strani so Hub Sites, ki pa so trenutno na voljo samo v SharePoint Online.</a:t>
            </a:r>
          </a:p>
          <a:p>
            <a:endParaRPr lang="sl-SI" dirty="0"/>
          </a:p>
          <a:p>
            <a:r>
              <a:rPr lang="sl-SI" dirty="0"/>
              <a:t>Namenjeni so temu, da lahko z njimi povežeš različne team in communication sites v neko hierarhijo -&gt; torej tako, da bodo spadali pod isti hub site (hub site je torej parent vseh teh povezanih sitov).</a:t>
            </a:r>
          </a:p>
          <a:p>
            <a:endParaRPr lang="sl-SI" dirty="0"/>
          </a:p>
          <a:p>
            <a:r>
              <a:rPr lang="sl-SI" dirty="0"/>
              <a:t>Na hub situ definiraš temo, logo, navigacijo, ki bodo podedovani na vse povezane strani.</a:t>
            </a:r>
          </a:p>
          <a:p>
            <a:r>
              <a:rPr lang="sl-SI" dirty="0"/>
              <a:t>Hub site potem predstavlja tudi search scope, scope novic in aktivnosti.</a:t>
            </a:r>
            <a:endParaRPr lang="en-US" dirty="0"/>
          </a:p>
        </p:txBody>
      </p:sp>
      <p:sp>
        <p:nvSpPr>
          <p:cNvPr id="4" name="Slide Number Placeholder 3"/>
          <p:cNvSpPr>
            <a:spLocks noGrp="1"/>
          </p:cNvSpPr>
          <p:nvPr>
            <p:ph type="sldNum" sz="quarter" idx="10"/>
          </p:nvPr>
        </p:nvSpPr>
        <p:spPr/>
        <p:txBody>
          <a:bodyPr/>
          <a:lstStyle/>
          <a:p>
            <a:fld id="{FFFE696B-C6D7-4499-9D66-69727BDDB17C}" type="slidenum">
              <a:rPr lang="en-US" smtClean="0"/>
              <a:t>11</a:t>
            </a:fld>
            <a:endParaRPr lang="en-US"/>
          </a:p>
        </p:txBody>
      </p:sp>
    </p:spTree>
    <p:extLst>
      <p:ext uri="{BB962C8B-B14F-4D97-AF65-F5344CB8AC3E}">
        <p14:creationId xmlns:p14="http://schemas.microsoft.com/office/powerpoint/2010/main" val="582233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2DD7F814-343E-4966-B0F1-87A4E8CD810F}"/>
              </a:ext>
            </a:extLst>
          </p:cNvPr>
          <p:cNvSpPr>
            <a:spLocks noGrp="1"/>
          </p:cNvSpPr>
          <p:nvPr>
            <p:ph type="body" idx="1"/>
          </p:nvPr>
        </p:nvSpPr>
        <p:spPr/>
        <p:txBody>
          <a:bodyPr/>
          <a:lstStyle/>
          <a:p>
            <a:r>
              <a:rPr lang="sl-SI" dirty="0"/>
              <a:t>Tako na 2019 kot online so na voljo tudi nove modern libraries, kjer je posodobljen responsive UI design, enak kot jih poznamo z vsemi ostalimi produkti v o365.</a:t>
            </a:r>
            <a:endParaRPr lang="en-US" dirty="0"/>
          </a:p>
        </p:txBody>
      </p:sp>
    </p:spTree>
    <p:extLst>
      <p:ext uri="{BB962C8B-B14F-4D97-AF65-F5344CB8AC3E}">
        <p14:creationId xmlns:p14="http://schemas.microsoft.com/office/powerpoint/2010/main" val="210365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019A8EE6-57C0-492C-ABEC-8D14D1A3FA85}"/>
              </a:ext>
            </a:extLst>
          </p:cNvPr>
          <p:cNvSpPr>
            <a:spLocks noGrp="1"/>
          </p:cNvSpPr>
          <p:nvPr>
            <p:ph type="body" idx="1"/>
          </p:nvPr>
        </p:nvSpPr>
        <p:spPr/>
        <p:txBody>
          <a:bodyPr/>
          <a:lstStyle/>
          <a:p>
            <a:r>
              <a:rPr lang="sl-SI" dirty="0"/>
              <a:t>Prenovljeni so bili t.i. Modern listsi, kjer je poenostavljeno upravljanje le njih, filtriranje, dodajanje novih vrstic, formatiranje stolpcev ali vrstic</a:t>
            </a:r>
            <a:endParaRPr lang="en-US" dirty="0"/>
          </a:p>
        </p:txBody>
      </p:sp>
    </p:spTree>
    <p:extLst>
      <p:ext uri="{BB962C8B-B14F-4D97-AF65-F5344CB8AC3E}">
        <p14:creationId xmlns:p14="http://schemas.microsoft.com/office/powerpoint/2010/main" val="3146324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14F845C3-A1C7-4D80-A2D9-64E6245674B9}"/>
              </a:ext>
            </a:extLst>
          </p:cNvPr>
          <p:cNvSpPr>
            <a:spLocks noGrp="1"/>
          </p:cNvSpPr>
          <p:nvPr>
            <p:ph type="body" idx="1"/>
          </p:nvPr>
        </p:nvSpPr>
        <p:spPr/>
        <p:txBody>
          <a:bodyPr/>
          <a:lstStyle/>
          <a:p>
            <a:r>
              <a:rPr lang="sl-SI" dirty="0"/>
              <a:t>Poenostavljeno kreiranje novic, strani, inline editing, moderni web parti v SharePoint itd.</a:t>
            </a:r>
            <a:endParaRPr lang="en-US" dirty="0"/>
          </a:p>
        </p:txBody>
      </p:sp>
    </p:spTree>
    <p:extLst>
      <p:ext uri="{BB962C8B-B14F-4D97-AF65-F5344CB8AC3E}">
        <p14:creationId xmlns:p14="http://schemas.microsoft.com/office/powerpoint/2010/main" val="2217840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359" marR="0" lvl="0" indent="0" algn="l" defTabSz="94916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B8F5CB18-8D1C-44BC-A207-7B424CC767ED}"/>
              </a:ext>
            </a:extLst>
          </p:cNvPr>
          <p:cNvSpPr>
            <a:spLocks noGrp="1"/>
          </p:cNvSpPr>
          <p:nvPr>
            <p:ph type="body" idx="1"/>
          </p:nvPr>
        </p:nvSpPr>
        <p:spPr/>
        <p:txBody>
          <a:bodyPr/>
          <a:lstStyle/>
          <a:p>
            <a:r>
              <a:rPr lang="sl-SI" dirty="0"/>
              <a:t>Vse skupaj je responsive, mobile friendly.</a:t>
            </a:r>
            <a:endParaRPr lang="en-US" dirty="0"/>
          </a:p>
        </p:txBody>
      </p:sp>
    </p:spTree>
    <p:extLst>
      <p:ext uri="{BB962C8B-B14F-4D97-AF65-F5344CB8AC3E}">
        <p14:creationId xmlns:p14="http://schemas.microsoft.com/office/powerpoint/2010/main" val="961848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7148893F-5817-4CB0-BC51-D77D1D220C08}"/>
              </a:ext>
            </a:extLst>
          </p:cNvPr>
          <p:cNvSpPr>
            <a:spLocks noGrp="1"/>
          </p:cNvSpPr>
          <p:nvPr>
            <p:ph type="body" idx="1"/>
          </p:nvPr>
        </p:nvSpPr>
        <p:spPr/>
        <p:txBody>
          <a:bodyPr/>
          <a:lstStyle/>
          <a:p>
            <a:r>
              <a:rPr lang="sl-SI" dirty="0"/>
              <a:t>Nov je seveda tudi Modern Search experience</a:t>
            </a:r>
            <a:endParaRPr lang="en-US" dirty="0"/>
          </a:p>
        </p:txBody>
      </p:sp>
    </p:spTree>
    <p:extLst>
      <p:ext uri="{BB962C8B-B14F-4D97-AF65-F5344CB8AC3E}">
        <p14:creationId xmlns:p14="http://schemas.microsoft.com/office/powerpoint/2010/main" val="31284767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A674402F-6E53-43E8-A8B6-14CD6AEC6B19}"/>
              </a:ext>
            </a:extLst>
          </p:cNvPr>
          <p:cNvSpPr>
            <a:spLocks noGrp="1"/>
          </p:cNvSpPr>
          <p:nvPr>
            <p:ph type="body" idx="1"/>
          </p:nvPr>
        </p:nvSpPr>
        <p:spPr/>
        <p:txBody>
          <a:bodyPr/>
          <a:lstStyle/>
          <a:p>
            <a:r>
              <a:rPr lang="sl-SI" dirty="0"/>
              <a:t>Prav tako je bil izdelan nov Workflow manager, ki podpira tudi stare 2010 in 2013 workflowe ter možnost povezave na PowerAppse in Flow s on-prem Sharepointom 2019 preko data gatewaya.</a:t>
            </a:r>
            <a:endParaRPr lang="en-US" dirty="0"/>
          </a:p>
        </p:txBody>
      </p:sp>
    </p:spTree>
    <p:extLst>
      <p:ext uri="{BB962C8B-B14F-4D97-AF65-F5344CB8AC3E}">
        <p14:creationId xmlns:p14="http://schemas.microsoft.com/office/powerpoint/2010/main" val="39388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18</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4188475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38E74814-740B-4A2E-A1F2-A2D5A4B09F92}"/>
              </a:ext>
            </a:extLst>
          </p:cNvPr>
          <p:cNvSpPr>
            <a:spLocks noGrp="1"/>
          </p:cNvSpPr>
          <p:nvPr>
            <p:ph type="body" idx="1"/>
          </p:nvPr>
        </p:nvSpPr>
        <p:spPr/>
        <p:txBody>
          <a:bodyPr/>
          <a:lstStyle/>
          <a:p>
            <a:r>
              <a:rPr lang="sl-SI" dirty="0"/>
              <a:t>S perspektive developerja je bil razvit SharePoint Framework, ki omogoča izdelavo mobile ready client-side web partov, s katerimi lahko razširimo experience na SharePointu s svojimi funkcionalnostmi itd.</a:t>
            </a:r>
            <a:endParaRPr lang="en-US" dirty="0"/>
          </a:p>
        </p:txBody>
      </p:sp>
    </p:spTree>
    <p:extLst>
      <p:ext uri="{BB962C8B-B14F-4D97-AF65-F5344CB8AC3E}">
        <p14:creationId xmlns:p14="http://schemas.microsoft.com/office/powerpoint/2010/main" val="558678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21</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217158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9B0527BD-9B10-492E-9852-8469C0BF8A44}"/>
              </a:ext>
            </a:extLst>
          </p:cNvPr>
          <p:cNvSpPr>
            <a:spLocks noGrp="1"/>
          </p:cNvSpPr>
          <p:nvPr>
            <p:ph type="body" idx="1"/>
          </p:nvPr>
        </p:nvSpPr>
        <p:spPr/>
        <p:txBody>
          <a:bodyPr/>
          <a:lstStyle/>
          <a:p>
            <a:r>
              <a:rPr lang="sl-SI" dirty="0"/>
              <a:t>Iz IT perspektive je bil poenostavljena postavitev hibrida</a:t>
            </a:r>
            <a:endParaRPr lang="en-US" dirty="0"/>
          </a:p>
        </p:txBody>
      </p:sp>
    </p:spTree>
    <p:extLst>
      <p:ext uri="{BB962C8B-B14F-4D97-AF65-F5344CB8AC3E}">
        <p14:creationId xmlns:p14="http://schemas.microsoft.com/office/powerpoint/2010/main" val="33077703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A04B40BA-186B-4F82-BDB6-8BB642A3C191}"/>
              </a:ext>
            </a:extLst>
          </p:cNvPr>
          <p:cNvSpPr>
            <a:spLocks noGrp="1"/>
          </p:cNvSpPr>
          <p:nvPr>
            <p:ph type="body" idx="1"/>
          </p:nvPr>
        </p:nvSpPr>
        <p:spPr/>
        <p:txBody>
          <a:bodyPr/>
          <a:lstStyle/>
          <a:p>
            <a:r>
              <a:rPr lang="sl-SI" dirty="0"/>
              <a:t>SMTP končno potema autenticated, ne več anonymous</a:t>
            </a:r>
            <a:endParaRPr lang="en-US" dirty="0"/>
          </a:p>
        </p:txBody>
      </p:sp>
    </p:spTree>
    <p:extLst>
      <p:ext uri="{BB962C8B-B14F-4D97-AF65-F5344CB8AC3E}">
        <p14:creationId xmlns:p14="http://schemas.microsoft.com/office/powerpoint/2010/main" val="1147502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50464"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50464"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50464"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50464"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50464"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969EAE64-FD5D-46EC-8230-B6DD3A94309C}"/>
              </a:ext>
            </a:extLst>
          </p:cNvPr>
          <p:cNvSpPr>
            <a:spLocks noGrp="1"/>
          </p:cNvSpPr>
          <p:nvPr>
            <p:ph type="body" idx="1"/>
          </p:nvPr>
        </p:nvSpPr>
        <p:spPr/>
        <p:txBody>
          <a:bodyPr/>
          <a:lstStyle/>
          <a:p>
            <a:r>
              <a:rPr lang="sl-SI" dirty="0"/>
              <a:t>v imenih folderjev lahko dodamo posebne znake</a:t>
            </a:r>
          </a:p>
          <a:p>
            <a:endParaRPr lang="sl-SI" dirty="0"/>
          </a:p>
          <a:p>
            <a:r>
              <a:rPr lang="sl-SI" dirty="0"/>
              <a:t>Dalši URL path</a:t>
            </a:r>
          </a:p>
          <a:p>
            <a:endParaRPr lang="sl-SI" dirty="0"/>
          </a:p>
          <a:p>
            <a:r>
              <a:rPr lang="sl-SI" dirty="0"/>
              <a:t>Boljši koš</a:t>
            </a:r>
          </a:p>
          <a:p>
            <a:endParaRPr lang="sl-SI" dirty="0"/>
          </a:p>
          <a:p>
            <a:r>
              <a:rPr lang="sl-SI" dirty="0"/>
              <a:t>Boljše performance</a:t>
            </a:r>
          </a:p>
          <a:p>
            <a:endParaRPr lang="sl-SI" dirty="0"/>
          </a:p>
          <a:p>
            <a:r>
              <a:rPr lang="sl-SI" dirty="0"/>
              <a:t>Pobrane proč IIS6 dependencies</a:t>
            </a:r>
            <a:endParaRPr lang="en-US" dirty="0"/>
          </a:p>
        </p:txBody>
      </p:sp>
    </p:spTree>
    <p:extLst>
      <p:ext uri="{BB962C8B-B14F-4D97-AF65-F5344CB8AC3E}">
        <p14:creationId xmlns:p14="http://schemas.microsoft.com/office/powerpoint/2010/main" val="34534065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BFC1F8EC-ACB0-4E72-949B-1E550395D904}"/>
              </a:ext>
            </a:extLst>
          </p:cNvPr>
          <p:cNvSpPr>
            <a:spLocks noGrp="1"/>
          </p:cNvSpPr>
          <p:nvPr>
            <p:ph type="body" idx="1"/>
          </p:nvPr>
        </p:nvSpPr>
        <p:spPr/>
        <p:txBody>
          <a:bodyPr/>
          <a:lstStyle/>
          <a:p>
            <a:r>
              <a:rPr lang="sl-SI" dirty="0"/>
              <a:t>Kaj je bilo odstranjeno, kaj je deprecated</a:t>
            </a:r>
            <a:endParaRPr lang="en-SI" dirty="0"/>
          </a:p>
        </p:txBody>
      </p:sp>
    </p:spTree>
    <p:extLst>
      <p:ext uri="{BB962C8B-B14F-4D97-AF65-F5344CB8AC3E}">
        <p14:creationId xmlns:p14="http://schemas.microsoft.com/office/powerpoint/2010/main" val="103633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632397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sr-Latn-RS" altLang="sr-Latn-RS" dirty="0">
                <a:latin typeface="Calibri Light" panose="020F0302020204030204" pitchFamily="34" charset="0"/>
              </a:rPr>
              <a:t>Poglejmo si, kakšne so trenutne razlike med 2019 in Online SharePointom</a:t>
            </a: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27</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923012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82359"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5/23/2019 9:46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BFC1F8EC-ACB0-4E72-949B-1E550395D904}"/>
              </a:ext>
            </a:extLst>
          </p:cNvPr>
          <p:cNvSpPr>
            <a:spLocks noGrp="1"/>
          </p:cNvSpPr>
          <p:nvPr>
            <p:ph type="body" idx="1"/>
          </p:nvPr>
        </p:nvSpPr>
        <p:spPr/>
        <p:txBody>
          <a:bodyPr/>
          <a:lstStyle/>
          <a:p>
            <a:r>
              <a:rPr lang="sl-SI" dirty="0"/>
              <a:t>Na SharePointu 2019 imamo na voljo skoraj vse developer feature oz tehnike, ki jih poznamo že iz SharePoint 2016 (torej kreiranje seznamov, web templatov, content typov, columnsov, web partov, event receiverjev, timer jobov itd) -&gt; torej vse zadeve, ki smo jih lahko dodali preko WSP solutiona.</a:t>
            </a:r>
          </a:p>
          <a:p>
            <a:r>
              <a:rPr lang="sl-SI" dirty="0"/>
              <a:t>Na SharePoint Online tega nimamo.</a:t>
            </a:r>
          </a:p>
          <a:p>
            <a:endParaRPr lang="sl-SI" dirty="0"/>
          </a:p>
          <a:p>
            <a:r>
              <a:rPr lang="sl-SI" dirty="0"/>
              <a:t>Na SharePoint online imamo za to na voljo cel kup novih funkcionalnostih, ki so jih razvili za to, da lažje premostimo to izgubo.</a:t>
            </a:r>
          </a:p>
          <a:p>
            <a:endParaRPr lang="sl-SI" dirty="0"/>
          </a:p>
          <a:p>
            <a:r>
              <a:rPr lang="sl-SI" dirty="0"/>
              <a:t>Namesto InfoPatha je bil razvit oz se razvija PowerApps, ki ga lahko uporabljamo tudi na 2019. Namesto starega in zelo slabega workflow 2010 in 2013 so razvili Flow, ki ga lahko tudi uporabljamo na 2019. Ima sicer še par slabosti, ampak niso kritične.</a:t>
            </a:r>
          </a:p>
          <a:p>
            <a:endParaRPr lang="sl-SI" dirty="0"/>
          </a:p>
          <a:p>
            <a:r>
              <a:rPr lang="sl-SI" dirty="0"/>
              <a:t>Samo na SharePoint Online imamo Hub sites.</a:t>
            </a:r>
          </a:p>
          <a:p>
            <a:endParaRPr lang="sl-SI" dirty="0"/>
          </a:p>
          <a:p>
            <a:r>
              <a:rPr lang="sl-SI" dirty="0"/>
              <a:t>Na SharePoint 2019 imamo Event receiverje, kar na Online rešimo v kombinaciji z MS Flow + Azure.</a:t>
            </a:r>
          </a:p>
          <a:p>
            <a:r>
              <a:rPr lang="sl-SI" dirty="0"/>
              <a:t>Namesto timer jobov na online uporabimo Azure funkcije oz Azure jobe.</a:t>
            </a:r>
          </a:p>
          <a:p>
            <a:endParaRPr lang="sl-SI" dirty="0"/>
          </a:p>
          <a:p>
            <a:r>
              <a:rPr lang="sl-SI" dirty="0"/>
              <a:t>Namesto Custom Site definicij oz web templatov imamo na online zelo močno orodje PnP Provisioning Engine, ki si ga bomo na kratko danes tudi pogledali.</a:t>
            </a:r>
          </a:p>
          <a:p>
            <a:endParaRPr lang="sl-SI" dirty="0"/>
          </a:p>
          <a:p>
            <a:r>
              <a:rPr lang="sl-SI" dirty="0"/>
              <a:t>Na 2019 imamo možnost pisanja Server Side kode. Sicer imamo to možnost tudi na Online, ampak je ta server side koda lahko samo remote, spet na azure.</a:t>
            </a:r>
          </a:p>
          <a:p>
            <a:endParaRPr lang="sl-SI" dirty="0"/>
          </a:p>
          <a:p>
            <a:r>
              <a:rPr lang="sl-SI" dirty="0"/>
              <a:t>Na Online imamo končno tudi nova centralna administacija, ki je ravno tako moderna -&gt; ni še v celoti prenesena.</a:t>
            </a:r>
          </a:p>
          <a:p>
            <a:endParaRPr lang="sl-SI" dirty="0"/>
          </a:p>
          <a:p>
            <a:r>
              <a:rPr lang="sl-SI" dirty="0"/>
              <a:t>Slabost je da imamo na 2019 še veliko manjkajočih modern SharePoint featurejev, ki jih poznamo iz Online, saj je trenutna verzija SP2019 pobrana iz Online verzije sredi leta 2018, kar pomeni, da veliko stvari, ki jih je bilo od takrat razvitih na Online, tu še ni -&gt; teh stvari pa ni malo. SharePoint se v zadnjem dobrem letu razvija zelo hitro.</a:t>
            </a:r>
          </a:p>
          <a:p>
            <a:endParaRPr lang="sl-SI" dirty="0"/>
          </a:p>
          <a:p>
            <a:endParaRPr lang="sl-SI" dirty="0"/>
          </a:p>
        </p:txBody>
      </p:sp>
    </p:spTree>
    <p:extLst>
      <p:ext uri="{BB962C8B-B14F-4D97-AF65-F5344CB8AC3E}">
        <p14:creationId xmlns:p14="http://schemas.microsoft.com/office/powerpoint/2010/main" val="40374828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29</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0829238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30</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128767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a:p>
        </p:txBody>
      </p:sp>
    </p:spTree>
    <p:extLst>
      <p:ext uri="{BB962C8B-B14F-4D97-AF65-F5344CB8AC3E}">
        <p14:creationId xmlns:p14="http://schemas.microsoft.com/office/powerpoint/2010/main" val="20128864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a:p>
        </p:txBody>
      </p:sp>
    </p:spTree>
    <p:extLst>
      <p:ext uri="{BB962C8B-B14F-4D97-AF65-F5344CB8AC3E}">
        <p14:creationId xmlns:p14="http://schemas.microsoft.com/office/powerpoint/2010/main" val="1527720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38</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5527009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39</a:t>
            </a:fld>
            <a:endParaRPr lang="en-US"/>
          </a:p>
        </p:txBody>
      </p:sp>
      <p:sp>
        <p:nvSpPr>
          <p:cNvPr id="3" name="Notes Placeholder 2">
            <a:extLst>
              <a:ext uri="{FF2B5EF4-FFF2-40B4-BE49-F238E27FC236}">
                <a16:creationId xmlns:a16="http://schemas.microsoft.com/office/drawing/2014/main" id="{17E3F2ED-B785-4AA6-88DD-B6F2F47FFFB2}"/>
              </a:ext>
            </a:extLst>
          </p:cNvPr>
          <p:cNvSpPr>
            <a:spLocks noGrp="1"/>
          </p:cNvSpPr>
          <p:nvPr>
            <p:ph type="body" idx="1"/>
          </p:nvPr>
        </p:nvSpPr>
        <p:spPr/>
        <p:txBody>
          <a:bodyPr/>
          <a:lstStyle/>
          <a:p>
            <a:r>
              <a:rPr lang="sl-SI" dirty="0"/>
              <a:t>Če hočeš skalabilnost in farmo brez napak / težav, potem izberi Online</a:t>
            </a:r>
          </a:p>
          <a:p>
            <a:r>
              <a:rPr lang="sl-SI" dirty="0"/>
              <a:t>Pa seveda če hočeš dobit vedno zadnje update</a:t>
            </a:r>
            <a:endParaRPr lang="en-US" dirty="0"/>
          </a:p>
        </p:txBody>
      </p:sp>
    </p:spTree>
    <p:extLst>
      <p:ext uri="{BB962C8B-B14F-4D97-AF65-F5344CB8AC3E}">
        <p14:creationId xmlns:p14="http://schemas.microsoft.com/office/powerpoint/2010/main" val="42595099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40</a:t>
            </a:fld>
            <a:endParaRPr lang="en-US"/>
          </a:p>
        </p:txBody>
      </p:sp>
      <p:sp>
        <p:nvSpPr>
          <p:cNvPr id="3" name="Notes Placeholder 2">
            <a:extLst>
              <a:ext uri="{FF2B5EF4-FFF2-40B4-BE49-F238E27FC236}">
                <a16:creationId xmlns:a16="http://schemas.microsoft.com/office/drawing/2014/main" id="{4F997102-2D61-4719-9249-FC49A9ACC0BA}"/>
              </a:ext>
            </a:extLst>
          </p:cNvPr>
          <p:cNvSpPr>
            <a:spLocks noGrp="1"/>
          </p:cNvSpPr>
          <p:nvPr>
            <p:ph type="body" idx="1"/>
          </p:nvPr>
        </p:nvSpPr>
        <p:spPr/>
        <p:txBody>
          <a:bodyPr/>
          <a:lstStyle/>
          <a:p>
            <a:r>
              <a:rPr lang="sl-SI" dirty="0"/>
              <a:t>On-Premise</a:t>
            </a:r>
          </a:p>
          <a:p>
            <a:endParaRPr lang="sl-SI" dirty="0"/>
          </a:p>
          <a:p>
            <a:r>
              <a:rPr lang="sl-SI" dirty="0"/>
              <a:t>Za org z višjimi security standardi -&gt; če pač nočeš v cloud</a:t>
            </a:r>
          </a:p>
          <a:p>
            <a:r>
              <a:rPr lang="sl-SI" dirty="0"/>
              <a:t>Requirementi po večjih customizacijah, čeprav lahko 99% stvari narediš tudi v cloudu, samo na drugačne način, ne več tako old way</a:t>
            </a:r>
          </a:p>
          <a:p>
            <a:r>
              <a:rPr lang="sl-SI" dirty="0"/>
              <a:t>Če rabiš več storagea</a:t>
            </a:r>
            <a:endParaRPr lang="en-US" dirty="0"/>
          </a:p>
        </p:txBody>
      </p:sp>
    </p:spTree>
    <p:extLst>
      <p:ext uri="{BB962C8B-B14F-4D97-AF65-F5344CB8AC3E}">
        <p14:creationId xmlns:p14="http://schemas.microsoft.com/office/powerpoint/2010/main" val="13393002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41</a:t>
            </a:fld>
            <a:endParaRPr lang="en-US" altLang="sr-Latn-RS" sz="1200">
              <a:latin typeface="Calibri Light" panose="020F03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42</a:t>
            </a:fld>
            <a:endParaRPr lang="en-US"/>
          </a:p>
        </p:txBody>
      </p:sp>
    </p:spTree>
    <p:extLst>
      <p:ext uri="{BB962C8B-B14F-4D97-AF65-F5344CB8AC3E}">
        <p14:creationId xmlns:p14="http://schemas.microsoft.com/office/powerpoint/2010/main" val="41888463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43</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1913623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44</a:t>
            </a:fld>
            <a:endParaRPr lang="en-US"/>
          </a:p>
        </p:txBody>
      </p:sp>
    </p:spTree>
    <p:extLst>
      <p:ext uri="{BB962C8B-B14F-4D97-AF65-F5344CB8AC3E}">
        <p14:creationId xmlns:p14="http://schemas.microsoft.com/office/powerpoint/2010/main" val="34541308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r>
              <a:rPr lang="en-US"/>
              <a:t>Microsoft Ignite 2016</a:t>
            </a: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5/23/2019 9:46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45</a:t>
            </a:fld>
            <a:endParaRPr lang="en-US"/>
          </a:p>
        </p:txBody>
      </p:sp>
      <p:sp>
        <p:nvSpPr>
          <p:cNvPr id="3" name="Notes Placeholder 2">
            <a:extLst>
              <a:ext uri="{FF2B5EF4-FFF2-40B4-BE49-F238E27FC236}">
                <a16:creationId xmlns:a16="http://schemas.microsoft.com/office/drawing/2014/main" id="{1B146BD8-6F0E-4027-8AD0-A70D6A5802AD}"/>
              </a:ext>
            </a:extLst>
          </p:cNvPr>
          <p:cNvSpPr>
            <a:spLocks noGrp="1"/>
          </p:cNvSpPr>
          <p:nvPr>
            <p:ph type="body" idx="1"/>
          </p:nvPr>
        </p:nvSpPr>
        <p:spPr/>
        <p:txBody>
          <a:bodyPr/>
          <a:lstStyle/>
          <a:p>
            <a:r>
              <a:rPr lang="sl-SI" dirty="0"/>
              <a:t>Do 31.5. 30% popust (zgodnje prijave)</a:t>
            </a:r>
            <a:endParaRPr lang="en-US" dirty="0"/>
          </a:p>
        </p:txBody>
      </p:sp>
    </p:spTree>
    <p:extLst>
      <p:ext uri="{BB962C8B-B14F-4D97-AF65-F5344CB8AC3E}">
        <p14:creationId xmlns:p14="http://schemas.microsoft.com/office/powerpoint/2010/main" val="1041895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1172475" y="2868740"/>
            <a:ext cx="22031301" cy="3301380"/>
          </a:xfrm>
        </p:spPr>
        <p:txBody>
          <a:bodyPr wrap="square">
            <a:spAutoFit/>
          </a:bodyPr>
          <a:lstStyle>
            <a:lvl1pPr marL="0" indent="0">
              <a:buNone/>
              <a:defRPr/>
            </a:lvl1pPr>
            <a:lvl2pPr marL="457086" indent="0">
              <a:buNone/>
              <a:defRPr/>
            </a:lvl2pPr>
            <a:lvl3pPr marL="914171" indent="0">
              <a:buNone/>
              <a:defRPr/>
            </a:lvl3pPr>
            <a:lvl4pPr marL="1371257" indent="0">
              <a:buNone/>
              <a:defRPr/>
            </a:lvl4pPr>
            <a:lvl5pPr marL="1828343"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0450242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1168096" y="2870994"/>
            <a:ext cx="22031301" cy="4616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668761"/>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1168096" y="2874962"/>
            <a:ext cx="10421445" cy="3299364"/>
          </a:xfrm>
        </p:spPr>
        <p:txBody>
          <a:bodyPr wrap="square">
            <a:spAutoFit/>
          </a:bodyPr>
          <a:lstStyle>
            <a:lvl1pPr marL="463434" indent="-463434">
              <a:spcBef>
                <a:spcPts val="2447"/>
              </a:spcBef>
              <a:buClr>
                <a:schemeClr val="tx1"/>
              </a:buClr>
              <a:buFont typeface="Wingdings" panose="05000000000000000000" pitchFamily="2" charset="2"/>
              <a:buChar char=""/>
              <a:defRPr sz="5599" b="0">
                <a:latin typeface="Segoe UI Semilight" panose="020B0402040204020203" pitchFamily="34" charset="0"/>
                <a:cs typeface="Segoe UI Semilight" panose="020B0402040204020203" pitchFamily="34" charset="0"/>
              </a:defRPr>
            </a:lvl1pPr>
            <a:lvl2pPr marL="853862" indent="-342814">
              <a:buFont typeface="Wingdings" panose="05000000000000000000" pitchFamily="2" charset="2"/>
              <a:buChar char=""/>
              <a:defRPr sz="3999" b="0"/>
            </a:lvl2pPr>
            <a:lvl3pPr marL="1279206" indent="-377732">
              <a:buFont typeface="Wingdings" panose="05000000000000000000" pitchFamily="2" charset="2"/>
              <a:buChar char=""/>
              <a:tabLst/>
              <a:defRPr sz="3199" b="0"/>
            </a:lvl3pPr>
            <a:lvl4pPr marL="1656936" indent="-352338">
              <a:buFont typeface="Wingdings" panose="05000000000000000000" pitchFamily="2" charset="2"/>
              <a:buChar char=""/>
              <a:defRPr sz="2799" b="0"/>
            </a:lvl4pPr>
            <a:lvl5pPr marL="2047364" indent="-339641">
              <a:buFont typeface="Wingdings" panose="05000000000000000000" pitchFamily="2" charset="2"/>
              <a:buChar char=""/>
              <a:tabLst/>
              <a:defRPr sz="2799"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12776500" y="2874962"/>
            <a:ext cx="10421445" cy="3299364"/>
          </a:xfrm>
        </p:spPr>
        <p:txBody>
          <a:bodyPr wrap="square">
            <a:spAutoFit/>
          </a:bodyPr>
          <a:lstStyle>
            <a:lvl1pPr marL="463434" indent="-463434">
              <a:spcBef>
                <a:spcPts val="2447"/>
              </a:spcBef>
              <a:buClr>
                <a:schemeClr val="tx1"/>
              </a:buClr>
              <a:buFont typeface="Wingdings" panose="05000000000000000000" pitchFamily="2" charset="2"/>
              <a:buChar char=""/>
              <a:defRPr sz="5599" b="0">
                <a:latin typeface="Segoe UI Semilight" panose="020B0402040204020203" pitchFamily="34" charset="0"/>
                <a:cs typeface="Segoe UI Semilight" panose="020B0402040204020203" pitchFamily="34" charset="0"/>
              </a:defRPr>
            </a:lvl1pPr>
            <a:lvl2pPr marL="853862" indent="-342814">
              <a:buFont typeface="Wingdings" panose="05000000000000000000" pitchFamily="2" charset="2"/>
              <a:buChar char=""/>
              <a:defRPr sz="3999" b="0"/>
            </a:lvl2pPr>
            <a:lvl3pPr marL="1279206" indent="-377732">
              <a:buFont typeface="Wingdings" panose="05000000000000000000" pitchFamily="2" charset="2"/>
              <a:buChar char=""/>
              <a:tabLst/>
              <a:defRPr sz="3199" b="0"/>
            </a:lvl3pPr>
            <a:lvl4pPr marL="1656936" indent="-352338">
              <a:buFont typeface="Wingdings" panose="05000000000000000000" pitchFamily="2" charset="2"/>
              <a:buChar char=""/>
              <a:defRPr sz="2799" b="0"/>
            </a:lvl4pPr>
            <a:lvl5pPr marL="2047364" indent="-339641">
              <a:buFont typeface="Wingdings" panose="05000000000000000000" pitchFamily="2" charset="2"/>
              <a:buChar char=""/>
              <a:tabLst/>
              <a:defRPr sz="2799"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62351460"/>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21678630"/>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34F1-470D-44FC-B3F4-3B9381F76C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E75C4D-ED96-4848-A795-BA10D35F162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BC3260-04C4-464D-96C5-8627F873AC1C}"/>
              </a:ext>
            </a:extLst>
          </p:cNvPr>
          <p:cNvSpPr>
            <a:spLocks noGrp="1"/>
          </p:cNvSpPr>
          <p:nvPr>
            <p:ph type="dt" sz="half" idx="10"/>
          </p:nvPr>
        </p:nvSpPr>
        <p:spPr/>
        <p:txBody>
          <a:bodyPr/>
          <a:lstStyle/>
          <a:p>
            <a:fld id="{D5675F3C-0613-4DF3-A86B-021A1035CB89}" type="datetimeFigureOut">
              <a:rPr lang="en-US" smtClean="0"/>
              <a:t>5/23/2019</a:t>
            </a:fld>
            <a:endParaRPr lang="en-US"/>
          </a:p>
        </p:txBody>
      </p:sp>
      <p:sp>
        <p:nvSpPr>
          <p:cNvPr id="5" name="Footer Placeholder 4">
            <a:extLst>
              <a:ext uri="{FF2B5EF4-FFF2-40B4-BE49-F238E27FC236}">
                <a16:creationId xmlns:a16="http://schemas.microsoft.com/office/drawing/2014/main" id="{0FE28352-93A6-4E39-9C2D-E846694E76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E2F171-C27E-4740-88B3-9FC47BC08591}"/>
              </a:ext>
            </a:extLst>
          </p:cNvPr>
          <p:cNvSpPr>
            <a:spLocks noGrp="1"/>
          </p:cNvSpPr>
          <p:nvPr>
            <p:ph type="sldNum" sz="quarter" idx="12"/>
          </p:nvPr>
        </p:nvSpPr>
        <p:spPr/>
        <p:txBody>
          <a:bodyPr/>
          <a:lstStyle/>
          <a:p>
            <a:fld id="{84DF3E60-E229-47F2-AD6E-7DC7C76BE4A5}" type="slidenum">
              <a:rPr lang="en-US" smtClean="0"/>
              <a:t>‹#›</a:t>
            </a:fld>
            <a:endParaRPr lang="en-US"/>
          </a:p>
        </p:txBody>
      </p:sp>
    </p:spTree>
    <p:extLst>
      <p:ext uri="{BB962C8B-B14F-4D97-AF65-F5344CB8AC3E}">
        <p14:creationId xmlns:p14="http://schemas.microsoft.com/office/powerpoint/2010/main" val="1863374160"/>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theme" Target="../theme/theme1.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image" Target="../media/image1.pn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7">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 id="2147484131" r:id="rId61"/>
    <p:sldLayoutId id="2147484132" r:id="rId62"/>
    <p:sldLayoutId id="2147484133" r:id="rId63"/>
    <p:sldLayoutId id="2147484134" r:id="rId64"/>
    <p:sldLayoutId id="2147484135" r:id="rId65"/>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rasper87.wordpress.com/" TargetMode="External"/><Relationship Id="rId2" Type="http://schemas.openxmlformats.org/officeDocument/2006/relationships/notesSlide" Target="../notesSlides/notesSlide2.xml"/><Relationship Id="rId1" Type="http://schemas.openxmlformats.org/officeDocument/2006/relationships/slideLayout" Target="../slideLayouts/slideLayout6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5.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6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6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6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6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6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6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62.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4.xml"/></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3.xml"/></Relationships>
</file>

<file path=ppt/slides/_rels/slide2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65.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65.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5.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5.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5.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5.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5.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5.xml"/></Relationships>
</file>

<file path=ppt/slides/_rels/slide4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aka.ms/sharepointlookbook" TargetMode="External"/><Relationship Id="rId7" Type="http://schemas.openxmlformats.org/officeDocument/2006/relationships/hyperlink" Target="https://github.com/microsoftgraph/microsoft-graph-toolkit" TargetMode="External"/><Relationship Id="rId2" Type="http://schemas.openxmlformats.org/officeDocument/2006/relationships/notesSlide" Target="../notesSlides/notesSlide35.xml"/><Relationship Id="rId1" Type="http://schemas.openxmlformats.org/officeDocument/2006/relationships/slideLayout" Target="../slideLayouts/slideLayout65.xml"/><Relationship Id="rId6" Type="http://schemas.openxmlformats.org/officeDocument/2006/relationships/hyperlink" Target="https://docs.microsoft.com/en-us/sharepoint/dev/solution-guidance/pnp-remote-provisioning" TargetMode="External"/><Relationship Id="rId5" Type="http://schemas.openxmlformats.org/officeDocument/2006/relationships/hyperlink" Target="https://github.com/SharePoint/sp-starter-kit" TargetMode="External"/><Relationship Id="rId4" Type="http://schemas.openxmlformats.org/officeDocument/2006/relationships/hyperlink" Target="http://aka.ms/spprovisioning"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kompas-xnet.si/izobrazevanja/koledar-tecajev-t/MS300" TargetMode="External"/><Relationship Id="rId7" Type="http://schemas.openxmlformats.org/officeDocument/2006/relationships/hyperlink" Target="https://www.kompas-xnet.si/" TargetMode="External"/><Relationship Id="rId2" Type="http://schemas.openxmlformats.org/officeDocument/2006/relationships/notesSlide" Target="../notesSlides/notesSlide37.xml"/><Relationship Id="rId1" Type="http://schemas.openxmlformats.org/officeDocument/2006/relationships/slideLayout" Target="../slideLayouts/slideLayout65.xml"/><Relationship Id="rId6" Type="http://schemas.openxmlformats.org/officeDocument/2006/relationships/hyperlink" Target="https://www.kompas-xnet.si/izobrazevanja/koledar-tecajev-t/55238" TargetMode="External"/><Relationship Id="rId5" Type="http://schemas.openxmlformats.org/officeDocument/2006/relationships/hyperlink" Target="https://www.kompas-xnet.si/izobrazevanja/koledar-tecajev-t/55215" TargetMode="External"/><Relationship Id="rId4" Type="http://schemas.openxmlformats.org/officeDocument/2006/relationships/hyperlink" Target="https://www.kompas-xnet.si/izobrazevanja/koledar-tecajev-t/MS301"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thriveconf.com/" TargetMode="External"/><Relationship Id="rId2" Type="http://schemas.openxmlformats.org/officeDocument/2006/relationships/notesSlide" Target="../notesSlides/notesSlide38.xml"/><Relationship Id="rId1" Type="http://schemas.openxmlformats.org/officeDocument/2006/relationships/slideLayout" Target="../slideLayouts/slideLayout65.xml"/><Relationship Id="rId5" Type="http://schemas.openxmlformats.org/officeDocument/2006/relationships/image" Target="../media/image3.png"/><Relationship Id="rId4" Type="http://schemas.openxmlformats.org/officeDocument/2006/relationships/hyperlink" Target="https://www.kompas-xnet.s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4376738" y="2843213"/>
            <a:ext cx="15700375" cy="5386090"/>
          </a:xfrm>
          <a:prstGeom prst="rect">
            <a:avLst/>
          </a:prstGeom>
          <a:noFill/>
        </p:spPr>
        <p:txBody>
          <a:bodyPr>
            <a:spAutoFit/>
          </a:bodyPr>
          <a:lstStyle/>
          <a:p>
            <a:pPr algn="ctr" defTabSz="1828434" eaLnBrk="1" fontAlgn="auto" hangingPunct="1">
              <a:spcBef>
                <a:spcPts val="0"/>
              </a:spcBef>
              <a:spcAft>
                <a:spcPts val="0"/>
              </a:spcAft>
              <a:defRPr/>
            </a:pPr>
            <a:r>
              <a:rPr lang="en-US" sz="11500" b="1" spc="600" dirty="0">
                <a:solidFill>
                  <a:srgbClr val="422963"/>
                </a:solidFill>
                <a:latin typeface="Helvetica" pitchFamily="2" charset="0"/>
                <a:ea typeface="Montserrat" charset="0"/>
                <a:cs typeface="Montserrat" charset="0"/>
              </a:rPr>
              <a:t>SharePoint 2019 vs SharePoint Online: </a:t>
            </a:r>
            <a:br>
              <a:rPr lang="en-US" sz="11500" b="1" spc="600" dirty="0">
                <a:solidFill>
                  <a:srgbClr val="422963"/>
                </a:solidFill>
                <a:latin typeface="Helvetica" pitchFamily="2" charset="0"/>
                <a:ea typeface="Montserrat" charset="0"/>
                <a:cs typeface="Montserrat" charset="0"/>
              </a:rPr>
            </a:br>
            <a:br>
              <a:rPr lang="en-US" sz="5400" b="1" spc="600" dirty="0">
                <a:solidFill>
                  <a:srgbClr val="422963"/>
                </a:solidFill>
                <a:latin typeface="Helvetica" pitchFamily="2" charset="0"/>
                <a:ea typeface="Montserrat" charset="0"/>
                <a:cs typeface="Montserrat" charset="0"/>
              </a:rPr>
            </a:br>
            <a:r>
              <a:rPr lang="en-US" sz="5400" b="1" spc="600" dirty="0" err="1">
                <a:solidFill>
                  <a:srgbClr val="422963"/>
                </a:solidFill>
                <a:latin typeface="Helvetica" pitchFamily="2" charset="0"/>
                <a:ea typeface="Montserrat" charset="0"/>
                <a:cs typeface="Montserrat" charset="0"/>
              </a:rPr>
              <a:t>Kaj</a:t>
            </a:r>
            <a:r>
              <a:rPr lang="en-US" sz="5400" b="1" spc="600" dirty="0">
                <a:solidFill>
                  <a:srgbClr val="422963"/>
                </a:solidFill>
                <a:latin typeface="Helvetica" pitchFamily="2" charset="0"/>
                <a:ea typeface="Montserrat" charset="0"/>
                <a:cs typeface="Montserrat" charset="0"/>
              </a:rPr>
              <a:t> je </a:t>
            </a:r>
            <a:r>
              <a:rPr lang="en-US" sz="5400" b="1" spc="600" dirty="0" err="1">
                <a:solidFill>
                  <a:srgbClr val="422963"/>
                </a:solidFill>
                <a:latin typeface="Helvetica" pitchFamily="2" charset="0"/>
                <a:ea typeface="Montserrat" charset="0"/>
                <a:cs typeface="Montserrat" charset="0"/>
              </a:rPr>
              <a:t>novega</a:t>
            </a:r>
            <a:r>
              <a:rPr lang="en-US" sz="5400" b="1" spc="600" dirty="0">
                <a:solidFill>
                  <a:srgbClr val="422963"/>
                </a:solidFill>
                <a:latin typeface="Helvetica" pitchFamily="2" charset="0"/>
                <a:ea typeface="Montserrat" charset="0"/>
                <a:cs typeface="Montserrat" charset="0"/>
              </a:rPr>
              <a:t> in </a:t>
            </a:r>
            <a:r>
              <a:rPr lang="en-US" sz="5400" b="1" spc="600" dirty="0" err="1">
                <a:solidFill>
                  <a:srgbClr val="422963"/>
                </a:solidFill>
                <a:latin typeface="Helvetica" pitchFamily="2" charset="0"/>
                <a:ea typeface="Montserrat" charset="0"/>
                <a:cs typeface="Montserrat" charset="0"/>
              </a:rPr>
              <a:t>kje</a:t>
            </a:r>
            <a:r>
              <a:rPr lang="en-US" sz="5400" b="1" spc="600" dirty="0">
                <a:solidFill>
                  <a:srgbClr val="422963"/>
                </a:solidFill>
                <a:latin typeface="Helvetica" pitchFamily="2" charset="0"/>
                <a:ea typeface="Montserrat" charset="0"/>
                <a:cs typeface="Montserrat" charset="0"/>
              </a:rPr>
              <a:t> so </a:t>
            </a:r>
            <a:r>
              <a:rPr lang="en-US" sz="5400" b="1" spc="600" dirty="0" err="1">
                <a:solidFill>
                  <a:srgbClr val="422963"/>
                </a:solidFill>
                <a:latin typeface="Helvetica" pitchFamily="2" charset="0"/>
                <a:ea typeface="Montserrat" charset="0"/>
                <a:cs typeface="Montserrat" charset="0"/>
              </a:rPr>
              <a:t>problemi</a:t>
            </a:r>
            <a:endParaRPr lang="en-US" sz="23900" b="1" spc="600" dirty="0">
              <a:solidFill>
                <a:srgbClr val="422963"/>
              </a:solidFill>
              <a:latin typeface="Helvetica" pitchFamily="2" charset="0"/>
              <a:ea typeface="Montserrat" charset="0"/>
              <a:cs typeface="Montserrat" charset="0"/>
            </a:endParaRPr>
          </a:p>
        </p:txBody>
      </p:sp>
      <p:sp>
        <p:nvSpPr>
          <p:cNvPr id="3" name="TextBox 2">
            <a:extLst>
              <a:ext uri="{FF2B5EF4-FFF2-40B4-BE49-F238E27FC236}">
                <a16:creationId xmlns:a16="http://schemas.microsoft.com/office/drawing/2014/main" id="{F796FC13-D778-1F46-9344-152D914E0B2A}"/>
              </a:ext>
            </a:extLst>
          </p:cNvPr>
          <p:cNvSpPr txBox="1"/>
          <p:nvPr/>
        </p:nvSpPr>
        <p:spPr>
          <a:xfrm>
            <a:off x="7211780" y="10287000"/>
            <a:ext cx="10030310"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b="1" spc="600" dirty="0">
                <a:latin typeface="Helvetica" pitchFamily="2" charset="0"/>
                <a:ea typeface="Montserrat" charset="0"/>
                <a:cs typeface="Montserrat" charset="0"/>
              </a:rPr>
              <a:t>Gašper Rupnik</a:t>
            </a:r>
            <a:r>
              <a:rPr lang="en-US" sz="3200" spc="600" dirty="0">
                <a:latin typeface="Helvetica" pitchFamily="2" charset="0"/>
                <a:ea typeface="Montserrat" charset="0"/>
                <a:cs typeface="Montserrat" charset="0"/>
              </a:rPr>
              <a:t>  |  </a:t>
            </a:r>
            <a:r>
              <a:rPr lang="en-US" sz="3200" spc="600" dirty="0" err="1">
                <a:latin typeface="Helvetica" pitchFamily="2" charset="0"/>
                <a:ea typeface="Montserrat" charset="0"/>
                <a:cs typeface="Montserrat" charset="0"/>
              </a:rPr>
              <a:t>Kompas</a:t>
            </a:r>
            <a:r>
              <a:rPr lang="en-US" sz="3200" spc="600" dirty="0">
                <a:latin typeface="Helvetica" pitchFamily="2" charset="0"/>
                <a:ea typeface="Montserrat" charset="0"/>
                <a:cs typeface="Montserrat" charset="0"/>
              </a:rPr>
              <a:t> </a:t>
            </a:r>
            <a:r>
              <a:rPr lang="en-US" sz="3200" spc="600" dirty="0" err="1">
                <a:latin typeface="Helvetica" pitchFamily="2" charset="0"/>
                <a:ea typeface="Montserrat" charset="0"/>
                <a:cs typeface="Montserrat" charset="0"/>
              </a:rPr>
              <a:t>Xnet</a:t>
            </a:r>
            <a:r>
              <a:rPr lang="en-US" sz="3200" spc="600" dirty="0">
                <a:latin typeface="Helvetica" pitchFamily="2" charset="0"/>
                <a:ea typeface="Montserrat" charset="0"/>
                <a:cs typeface="Montserrat" charset="0"/>
              </a:rPr>
              <a:t> d.o.o.</a:t>
            </a:r>
            <a:endParaRPr lang="en-US" sz="4800" spc="600" dirty="0">
              <a:latin typeface="Helvetica" pitchFamily="2" charset="0"/>
              <a:ea typeface="Montserrat" charset="0"/>
              <a:cs typeface="Montserrat" charset="0"/>
            </a:endParaRPr>
          </a:p>
        </p:txBody>
      </p:sp>
    </p:spTree>
    <p:extLst>
      <p:ext uri="{BB962C8B-B14F-4D97-AF65-F5344CB8AC3E}">
        <p14:creationId xmlns:p14="http://schemas.microsoft.com/office/powerpoint/2010/main" val="166123255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latin typeface="Segoe UI Light" panose="020B0502040204020203" pitchFamily="34" charset="0"/>
                <a:cs typeface="Segoe UI Light" panose="020B0502040204020203" pitchFamily="34" charset="0"/>
              </a:rPr>
              <a:t>About me</a:t>
            </a:r>
            <a:endParaRPr lang="en-US" dirty="0">
              <a:latin typeface="Segoe UI Light" panose="020B0502040204020203" pitchFamily="34" charset="0"/>
              <a:cs typeface="Segoe UI Light" panose="020B0502040204020203" pitchFamily="34" charset="0"/>
            </a:endParaRPr>
          </a:p>
        </p:txBody>
      </p:sp>
      <p:sp>
        <p:nvSpPr>
          <p:cNvPr id="5" name="Content Placeholder 4"/>
          <p:cNvSpPr>
            <a:spLocks noGrp="1"/>
          </p:cNvSpPr>
          <p:nvPr>
            <p:ph idx="1"/>
          </p:nvPr>
        </p:nvSpPr>
        <p:spPr>
          <a:prstGeom prst="rect">
            <a:avLst/>
          </a:prstGeom>
        </p:spPr>
        <p:txBody>
          <a:bodyPr/>
          <a:lstStyle/>
          <a:p>
            <a:r>
              <a:rPr lang="sl-SI" sz="8000" dirty="0">
                <a:latin typeface="Segoe UI Light" panose="020B0502040204020203" pitchFamily="34" charset="0"/>
                <a:cs typeface="Segoe UI Light" panose="020B0502040204020203" pitchFamily="34" charset="0"/>
              </a:rPr>
              <a:t>Gašper Rupnik</a:t>
            </a:r>
            <a:br>
              <a:rPr lang="sl-SI" dirty="0">
                <a:latin typeface="Segoe UI Light" panose="020B0502040204020203" pitchFamily="34" charset="0"/>
                <a:cs typeface="Segoe UI Light" panose="020B0502040204020203" pitchFamily="34" charset="0"/>
              </a:rPr>
            </a:br>
            <a:endParaRPr lang="sl-SI" dirty="0">
              <a:latin typeface="Segoe UI Light" panose="020B0502040204020203" pitchFamily="34" charset="0"/>
              <a:cs typeface="Segoe UI Light" panose="020B0502040204020203" pitchFamily="34" charset="0"/>
            </a:endParaRPr>
          </a:p>
          <a:p>
            <a:r>
              <a:rPr lang="sl-SI" b="1" dirty="0">
                <a:latin typeface="Segoe UI Light" panose="020B0502040204020203" pitchFamily="34" charset="0"/>
                <a:cs typeface="Segoe UI Light" panose="020B0502040204020203" pitchFamily="34" charset="0"/>
              </a:rPr>
              <a:t>Kompas Xnet d.o.o.</a:t>
            </a:r>
          </a:p>
          <a:p>
            <a:r>
              <a:rPr lang="sl-SI" dirty="0">
                <a:latin typeface="Segoe UI Light" panose="020B0502040204020203" pitchFamily="34" charset="0"/>
                <a:cs typeface="Segoe UI Light" panose="020B0502040204020203" pitchFamily="34" charset="0"/>
              </a:rPr>
              <a:t>Lead Developer, Trainer</a:t>
            </a:r>
          </a:p>
          <a:p>
            <a:endParaRPr lang="sl-SI" dirty="0">
              <a:latin typeface="Segoe UI Light" panose="020B0502040204020203" pitchFamily="34" charset="0"/>
              <a:cs typeface="Segoe UI Light" panose="020B0502040204020203" pitchFamily="34" charset="0"/>
            </a:endParaRPr>
          </a:p>
          <a:p>
            <a:r>
              <a:rPr lang="sl-SI" dirty="0">
                <a:latin typeface="Segoe UI Light" panose="020B0502040204020203" pitchFamily="34" charset="0"/>
                <a:cs typeface="Segoe UI Light" panose="020B0502040204020203" pitchFamily="34" charset="0"/>
              </a:rPr>
              <a:t>MCSA, MCSD, MCT</a:t>
            </a:r>
          </a:p>
          <a:p>
            <a:endParaRPr lang="sl-SI" dirty="0">
              <a:latin typeface="Segoe UI Light" panose="020B0502040204020203" pitchFamily="34" charset="0"/>
              <a:cs typeface="Segoe UI Light" panose="020B0502040204020203" pitchFamily="34" charset="0"/>
            </a:endParaRPr>
          </a:p>
          <a:p>
            <a:r>
              <a:rPr lang="en-US" dirty="0">
                <a:hlinkClick r:id="rId3"/>
              </a:rPr>
              <a:t>https://rasper87.wordpress.com/</a:t>
            </a:r>
            <a:endParaRPr lang="sl-SI" dirty="0">
              <a:latin typeface="Segoe UI Light" panose="020B0502040204020203" pitchFamily="34" charset="0"/>
              <a:cs typeface="Segoe UI Light" panose="020B0502040204020203" pitchFamily="34" charset="0"/>
            </a:endParaRPr>
          </a:p>
        </p:txBody>
      </p:sp>
      <p:pic>
        <p:nvPicPr>
          <p:cNvPr id="8194" name="Picture 9" descr="image001">
            <a:extLst>
              <a:ext uri="{FF2B5EF4-FFF2-40B4-BE49-F238E27FC236}">
                <a16:creationId xmlns:a16="http://schemas.microsoft.com/office/drawing/2014/main" id="{A69BB856-5140-4D45-9A70-4D6245F442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53646" y="3888255"/>
            <a:ext cx="5264896" cy="5264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1443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rrow: Bent 14">
            <a:extLst>
              <a:ext uri="{FF2B5EF4-FFF2-40B4-BE49-F238E27FC236}">
                <a16:creationId xmlns:a16="http://schemas.microsoft.com/office/drawing/2014/main" id="{D8630348-566A-4F46-980C-79324B715F26}"/>
              </a:ext>
            </a:extLst>
          </p:cNvPr>
          <p:cNvSpPr/>
          <p:nvPr/>
        </p:nvSpPr>
        <p:spPr bwMode="auto">
          <a:xfrm rot="5400000">
            <a:off x="16669075" y="4942674"/>
            <a:ext cx="3471950" cy="3347166"/>
          </a:xfrm>
          <a:prstGeom prst="bentArrow">
            <a:avLst>
              <a:gd name="adj1" fmla="val 20703"/>
              <a:gd name="adj2" fmla="val 34889"/>
              <a:gd name="adj3" fmla="val 50000"/>
              <a:gd name="adj4" fmla="val 50000"/>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3250" rIns="0" bIns="93250" numCol="1" rtlCol="0" anchor="ctr" anchorCtr="0" compatLnSpc="1">
            <a:prstTxWarp prst="textNoShape">
              <a:avLst/>
            </a:prstTxWarp>
          </a:bodyPr>
          <a:lstStyle/>
          <a:p>
            <a:pPr algn="ctr" defTabSz="1864478" eaLnBrk="1" hangingPunct="1">
              <a:defRPr/>
            </a:pPr>
            <a:endParaRPr lang="en-US" sz="3199">
              <a:gradFill>
                <a:gsLst>
                  <a:gs pos="40075">
                    <a:srgbClr val="FFFFFF"/>
                  </a:gs>
                  <a:gs pos="30000">
                    <a:srgbClr val="FFFFFF"/>
                  </a:gs>
                </a:gsLst>
                <a:lin ang="5400000" scaled="0"/>
              </a:gradFill>
              <a:latin typeface="Segoe UI"/>
            </a:endParaRPr>
          </a:p>
        </p:txBody>
      </p:sp>
      <p:sp>
        <p:nvSpPr>
          <p:cNvPr id="8" name="Arrow: Bent 7">
            <a:extLst>
              <a:ext uri="{FF2B5EF4-FFF2-40B4-BE49-F238E27FC236}">
                <a16:creationId xmlns:a16="http://schemas.microsoft.com/office/drawing/2014/main" id="{5920FF04-296A-4DA0-9FFB-AC53DF9D5FA7}"/>
              </a:ext>
            </a:extLst>
          </p:cNvPr>
          <p:cNvSpPr/>
          <p:nvPr/>
        </p:nvSpPr>
        <p:spPr bwMode="auto">
          <a:xfrm rot="5400000">
            <a:off x="3128052" y="4926230"/>
            <a:ext cx="3471950" cy="3347166"/>
          </a:xfrm>
          <a:prstGeom prst="bentArrow">
            <a:avLst>
              <a:gd name="adj1" fmla="val 20703"/>
              <a:gd name="adj2" fmla="val 34889"/>
              <a:gd name="adj3" fmla="val 50000"/>
              <a:gd name="adj4" fmla="val 50000"/>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3250" rIns="0" bIns="93250" numCol="1" rtlCol="0" anchor="ctr" anchorCtr="0" compatLnSpc="1">
            <a:prstTxWarp prst="textNoShape">
              <a:avLst/>
            </a:prstTxWarp>
          </a:bodyPr>
          <a:lstStyle/>
          <a:p>
            <a:pPr algn="ctr" defTabSz="1864478" eaLnBrk="1" hangingPunct="1">
              <a:defRPr/>
            </a:pPr>
            <a:endParaRPr lang="en-US" sz="3199">
              <a:gradFill>
                <a:gsLst>
                  <a:gs pos="40075">
                    <a:srgbClr val="FFFFFF"/>
                  </a:gs>
                  <a:gs pos="30000">
                    <a:srgbClr val="FFFFFF"/>
                  </a:gs>
                </a:gsLst>
                <a:lin ang="5400000" scaled="0"/>
              </a:gradFill>
              <a:latin typeface="Segoe UI"/>
            </a:endParaRPr>
          </a:p>
        </p:txBody>
      </p:sp>
      <p:sp>
        <p:nvSpPr>
          <p:cNvPr id="2" name="Title 1">
            <a:extLst>
              <a:ext uri="{FF2B5EF4-FFF2-40B4-BE49-F238E27FC236}">
                <a16:creationId xmlns:a16="http://schemas.microsoft.com/office/drawing/2014/main" id="{44FEB830-FBAB-4A29-9975-1A883F207FD2}"/>
              </a:ext>
            </a:extLst>
          </p:cNvPr>
          <p:cNvSpPr>
            <a:spLocks noGrp="1"/>
          </p:cNvSpPr>
          <p:nvPr>
            <p:ph type="title"/>
          </p:nvPr>
        </p:nvSpPr>
        <p:spPr/>
        <p:txBody>
          <a:bodyPr/>
          <a:lstStyle/>
          <a:p>
            <a:r>
              <a:rPr lang="en-US" dirty="0"/>
              <a:t>Cloud Born Release</a:t>
            </a:r>
          </a:p>
        </p:txBody>
      </p:sp>
      <p:grpSp>
        <p:nvGrpSpPr>
          <p:cNvPr id="25" name="Group 24">
            <a:extLst>
              <a:ext uri="{FF2B5EF4-FFF2-40B4-BE49-F238E27FC236}">
                <a16:creationId xmlns:a16="http://schemas.microsoft.com/office/drawing/2014/main" id="{3D5C01AB-F57B-4C5D-B150-DC053B7683F6}"/>
              </a:ext>
            </a:extLst>
          </p:cNvPr>
          <p:cNvGrpSpPr/>
          <p:nvPr/>
        </p:nvGrpSpPr>
        <p:grpSpPr>
          <a:xfrm>
            <a:off x="3425883" y="8441778"/>
            <a:ext cx="3871164" cy="3772121"/>
            <a:chOff x="3155855" y="1629848"/>
            <a:chExt cx="1928102" cy="2059748"/>
          </a:xfrm>
          <a:solidFill>
            <a:schemeClr val="accent6"/>
          </a:solidFill>
        </p:grpSpPr>
        <p:sp>
          <p:nvSpPr>
            <p:cNvPr id="26" name="Oval 25">
              <a:extLst>
                <a:ext uri="{FF2B5EF4-FFF2-40B4-BE49-F238E27FC236}">
                  <a16:creationId xmlns:a16="http://schemas.microsoft.com/office/drawing/2014/main" id="{CAB78794-A1A8-4689-B044-8BF7C8CCA6B7}"/>
                </a:ext>
              </a:extLst>
            </p:cNvPr>
            <p:cNvSpPr/>
            <p:nvPr/>
          </p:nvSpPr>
          <p:spPr>
            <a:xfrm>
              <a:off x="3155855" y="1629848"/>
              <a:ext cx="1928102" cy="2059748"/>
            </a:xfrm>
            <a:prstGeom prst="ellipse">
              <a:avLst/>
            </a:prstGeom>
            <a:gr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Oval 5">
              <a:extLst>
                <a:ext uri="{FF2B5EF4-FFF2-40B4-BE49-F238E27FC236}">
                  <a16:creationId xmlns:a16="http://schemas.microsoft.com/office/drawing/2014/main" id="{189877DA-AE4D-4CBB-9193-88194E194756}"/>
                </a:ext>
              </a:extLst>
            </p:cNvPr>
            <p:cNvSpPr txBox="1"/>
            <p:nvPr/>
          </p:nvSpPr>
          <p:spPr>
            <a:xfrm>
              <a:off x="3431233" y="2010965"/>
              <a:ext cx="1377347" cy="1471138"/>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65" tIns="55865" rIns="55865" bIns="55865" numCol="1" spcCol="1270" anchor="ctr" anchorCtr="0">
              <a:noAutofit/>
            </a:bodyPr>
            <a:lstStyle/>
            <a:p>
              <a:pPr algn="ctr" defTabSz="1955311" eaLnBrk="1" fontAlgn="auto" hangingPunct="1">
                <a:lnSpc>
                  <a:spcPct val="90000"/>
                </a:lnSpc>
                <a:spcAft>
                  <a:spcPct val="35000"/>
                </a:spcAft>
                <a:defRPr/>
              </a:pPr>
              <a:r>
                <a:rPr lang="en-US" sz="4399">
                  <a:solidFill>
                    <a:srgbClr val="1A1A1A">
                      <a:hueOff val="0"/>
                      <a:satOff val="0"/>
                      <a:lumOff val="0"/>
                      <a:alphaOff val="0"/>
                    </a:srgbClr>
                  </a:solidFill>
                  <a:latin typeface="Segoe UI"/>
                </a:rPr>
                <a:t>SharePoint Server 2016</a:t>
              </a:r>
            </a:p>
          </p:txBody>
        </p:sp>
      </p:grpSp>
      <p:grpSp>
        <p:nvGrpSpPr>
          <p:cNvPr id="29" name="Group 28">
            <a:extLst>
              <a:ext uri="{FF2B5EF4-FFF2-40B4-BE49-F238E27FC236}">
                <a16:creationId xmlns:a16="http://schemas.microsoft.com/office/drawing/2014/main" id="{8CDC387E-AAC5-4554-9827-D3D54416E6F5}"/>
              </a:ext>
            </a:extLst>
          </p:cNvPr>
          <p:cNvGrpSpPr/>
          <p:nvPr/>
        </p:nvGrpSpPr>
        <p:grpSpPr>
          <a:xfrm>
            <a:off x="16976102" y="8441778"/>
            <a:ext cx="3871164" cy="3772121"/>
            <a:chOff x="3155855" y="1629848"/>
            <a:chExt cx="1928102" cy="2059748"/>
          </a:xfrm>
          <a:solidFill>
            <a:schemeClr val="accent6"/>
          </a:solidFill>
        </p:grpSpPr>
        <p:sp>
          <p:nvSpPr>
            <p:cNvPr id="30" name="Oval 29">
              <a:extLst>
                <a:ext uri="{FF2B5EF4-FFF2-40B4-BE49-F238E27FC236}">
                  <a16:creationId xmlns:a16="http://schemas.microsoft.com/office/drawing/2014/main" id="{0A4D68FB-B58D-4EF1-B713-90B2F077F4EC}"/>
                </a:ext>
              </a:extLst>
            </p:cNvPr>
            <p:cNvSpPr/>
            <p:nvPr/>
          </p:nvSpPr>
          <p:spPr>
            <a:xfrm>
              <a:off x="3155855" y="1629848"/>
              <a:ext cx="1928102" cy="2059748"/>
            </a:xfrm>
            <a:prstGeom prst="ellipse">
              <a:avLst/>
            </a:prstGeom>
            <a:gr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1" name="Oval 5">
              <a:extLst>
                <a:ext uri="{FF2B5EF4-FFF2-40B4-BE49-F238E27FC236}">
                  <a16:creationId xmlns:a16="http://schemas.microsoft.com/office/drawing/2014/main" id="{5F33FE88-FF59-4A0D-96BD-2250DC1F1341}"/>
                </a:ext>
              </a:extLst>
            </p:cNvPr>
            <p:cNvSpPr txBox="1"/>
            <p:nvPr/>
          </p:nvSpPr>
          <p:spPr>
            <a:xfrm>
              <a:off x="3431233" y="2010965"/>
              <a:ext cx="1377347" cy="1471138"/>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65" tIns="55865" rIns="55865" bIns="55865" numCol="1" spcCol="1270" anchor="ctr" anchorCtr="0">
              <a:noAutofit/>
            </a:bodyPr>
            <a:lstStyle/>
            <a:p>
              <a:pPr algn="ctr" defTabSz="1955311" eaLnBrk="1" fontAlgn="auto" hangingPunct="1">
                <a:lnSpc>
                  <a:spcPct val="90000"/>
                </a:lnSpc>
                <a:spcAft>
                  <a:spcPct val="35000"/>
                </a:spcAft>
                <a:defRPr/>
              </a:pPr>
              <a:r>
                <a:rPr lang="en-US" sz="4399">
                  <a:solidFill>
                    <a:srgbClr val="1A1A1A">
                      <a:hueOff val="0"/>
                      <a:satOff val="0"/>
                      <a:lumOff val="0"/>
                      <a:alphaOff val="0"/>
                    </a:srgbClr>
                  </a:solidFill>
                  <a:latin typeface="Segoe UI"/>
                </a:rPr>
                <a:t>SharePoint Server 2019</a:t>
              </a:r>
            </a:p>
          </p:txBody>
        </p:sp>
      </p:grpSp>
      <p:grpSp>
        <p:nvGrpSpPr>
          <p:cNvPr id="9" name="Group 8">
            <a:extLst>
              <a:ext uri="{FF2B5EF4-FFF2-40B4-BE49-F238E27FC236}">
                <a16:creationId xmlns:a16="http://schemas.microsoft.com/office/drawing/2014/main" id="{BD333C01-FAC2-436E-AA02-650EAE367DF0}"/>
              </a:ext>
            </a:extLst>
          </p:cNvPr>
          <p:cNvGrpSpPr/>
          <p:nvPr/>
        </p:nvGrpSpPr>
        <p:grpSpPr>
          <a:xfrm>
            <a:off x="0" y="2843305"/>
            <a:ext cx="24377650" cy="3772122"/>
            <a:chOff x="-1" y="1421129"/>
            <a:chExt cx="12333668" cy="1886552"/>
          </a:xfrm>
        </p:grpSpPr>
        <p:sp>
          <p:nvSpPr>
            <p:cNvPr id="3" name="Arrow: Notched Right 2">
              <a:extLst>
                <a:ext uri="{FF2B5EF4-FFF2-40B4-BE49-F238E27FC236}">
                  <a16:creationId xmlns:a16="http://schemas.microsoft.com/office/drawing/2014/main" id="{C566CBEA-5916-4A50-A33E-AC07E2D4A935}"/>
                </a:ext>
              </a:extLst>
            </p:cNvPr>
            <p:cNvSpPr/>
            <p:nvPr/>
          </p:nvSpPr>
          <p:spPr bwMode="auto">
            <a:xfrm>
              <a:off x="271633" y="1421129"/>
              <a:ext cx="11820362" cy="1886552"/>
            </a:xfrm>
            <a:prstGeom prst="notchedRightArrow">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3250" rIns="0" bIns="93250" numCol="1" rtlCol="0" anchor="ctr" anchorCtr="0" compatLnSpc="1">
              <a:prstTxWarp prst="textNoShape">
                <a:avLst/>
              </a:prstTxWarp>
            </a:bodyPr>
            <a:lstStyle/>
            <a:p>
              <a:pPr algn="ctr" defTabSz="1864478" eaLnBrk="1" hangingPunct="1">
                <a:defRPr/>
              </a:pPr>
              <a:endParaRPr lang="en-US" sz="3199">
                <a:gradFill>
                  <a:gsLst>
                    <a:gs pos="40075">
                      <a:srgbClr val="FFFFFF"/>
                    </a:gs>
                    <a:gs pos="30000">
                      <a:srgbClr val="FFFFFF"/>
                    </a:gs>
                  </a:gsLst>
                  <a:lin ang="5400000" scaled="0"/>
                </a:gradFill>
                <a:latin typeface="Segoe UI"/>
              </a:endParaRPr>
            </a:p>
          </p:txBody>
        </p:sp>
        <p:sp>
          <p:nvSpPr>
            <p:cNvPr id="6" name="TextBox 5">
              <a:extLst>
                <a:ext uri="{FF2B5EF4-FFF2-40B4-BE49-F238E27FC236}">
                  <a16:creationId xmlns:a16="http://schemas.microsoft.com/office/drawing/2014/main" id="{4AC4DA09-2ADF-4674-ABCA-B67DFE2D7B29}"/>
                </a:ext>
              </a:extLst>
            </p:cNvPr>
            <p:cNvSpPr txBox="1"/>
            <p:nvPr/>
          </p:nvSpPr>
          <p:spPr>
            <a:xfrm>
              <a:off x="-1" y="2105794"/>
              <a:ext cx="12333668" cy="430935"/>
            </a:xfrm>
            <a:prstGeom prst="rect">
              <a:avLst/>
            </a:prstGeom>
            <a:noFill/>
          </p:spPr>
          <p:txBody>
            <a:bodyPr wrap="square" lIns="0" tIns="0" rIns="0" bIns="0" rtlCol="0">
              <a:spAutoFit/>
            </a:bodyPr>
            <a:lstStyle/>
            <a:p>
              <a:pPr algn="ctr" defTabSz="1828277" eaLnBrk="1" fontAlgn="auto" hangingPunct="1">
                <a:spcBef>
                  <a:spcPts val="0"/>
                </a:spcBef>
                <a:spcAft>
                  <a:spcPts val="0"/>
                </a:spcAft>
                <a:defRPr/>
              </a:pPr>
              <a:r>
                <a:rPr lang="en-US" sz="5599">
                  <a:solidFill>
                    <a:srgbClr val="FFFFFF"/>
                  </a:solidFill>
                  <a:latin typeface="Segoe UI"/>
                </a:rPr>
                <a:t>SharePoint and OneDrive cloud code base</a:t>
              </a:r>
            </a:p>
          </p:txBody>
        </p:sp>
      </p:grpSp>
      <p:sp>
        <p:nvSpPr>
          <p:cNvPr id="4" name="TextBox 3">
            <a:extLst>
              <a:ext uri="{FF2B5EF4-FFF2-40B4-BE49-F238E27FC236}">
                <a16:creationId xmlns:a16="http://schemas.microsoft.com/office/drawing/2014/main" id="{504E6D67-FFCF-4A79-9E99-2F010D1BEFA4}"/>
              </a:ext>
            </a:extLst>
          </p:cNvPr>
          <p:cNvSpPr txBox="1"/>
          <p:nvPr/>
        </p:nvSpPr>
        <p:spPr>
          <a:xfrm>
            <a:off x="17744739" y="6959443"/>
            <a:ext cx="2549637" cy="707886"/>
          </a:xfrm>
          <a:prstGeom prst="rect">
            <a:avLst/>
          </a:prstGeom>
          <a:noFill/>
        </p:spPr>
        <p:txBody>
          <a:bodyPr wrap="square" rtlCol="0">
            <a:spAutoFit/>
          </a:bodyPr>
          <a:lstStyle/>
          <a:p>
            <a:r>
              <a:rPr lang="en-US" sz="4000" dirty="0">
                <a:highlight>
                  <a:srgbClr val="FFFF00"/>
                </a:highlight>
              </a:rPr>
              <a:t>Mid 2018</a:t>
            </a:r>
            <a:endParaRPr lang="en-SI" sz="4000" dirty="0">
              <a:highlight>
                <a:srgbClr val="FFFF00"/>
              </a:highlight>
            </a:endParaRPr>
          </a:p>
        </p:txBody>
      </p:sp>
      <p:sp>
        <p:nvSpPr>
          <p:cNvPr id="5" name="TextBox 4">
            <a:extLst>
              <a:ext uri="{FF2B5EF4-FFF2-40B4-BE49-F238E27FC236}">
                <a16:creationId xmlns:a16="http://schemas.microsoft.com/office/drawing/2014/main" id="{83F08285-3286-4D34-BDB1-E7D6DC69F588}"/>
              </a:ext>
            </a:extLst>
          </p:cNvPr>
          <p:cNvSpPr txBox="1"/>
          <p:nvPr/>
        </p:nvSpPr>
        <p:spPr>
          <a:xfrm>
            <a:off x="16329823" y="12531866"/>
            <a:ext cx="5163721" cy="646331"/>
          </a:xfrm>
          <a:prstGeom prst="rect">
            <a:avLst/>
          </a:prstGeom>
          <a:noFill/>
        </p:spPr>
        <p:txBody>
          <a:bodyPr wrap="none" rtlCol="0">
            <a:spAutoFit/>
          </a:bodyPr>
          <a:lstStyle/>
          <a:p>
            <a:r>
              <a:rPr lang="en-US" dirty="0"/>
              <a:t>a.k.a. “perpetual release”</a:t>
            </a:r>
            <a:endParaRPr lang="en-SI" dirty="0"/>
          </a:p>
        </p:txBody>
      </p:sp>
    </p:spTree>
    <p:extLst>
      <p:ext uri="{BB962C8B-B14F-4D97-AF65-F5344CB8AC3E}">
        <p14:creationId xmlns:p14="http://schemas.microsoft.com/office/powerpoint/2010/main" val="12874745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0-#ppt_w/2"/>
                                          </p:val>
                                        </p:tav>
                                        <p:tav tm="100000">
                                          <p:val>
                                            <p:strVal val="#ppt_x"/>
                                          </p:val>
                                        </p:tav>
                                      </p:tavLst>
                                    </p:anim>
                                    <p:anim calcmode="lin" valueType="num">
                                      <p:cBhvr additive="base">
                                        <p:cTn id="8" dur="4000" fill="hold"/>
                                        <p:tgtEl>
                                          <p:spTgt spid="9"/>
                                        </p:tgtEl>
                                        <p:attrNameLst>
                                          <p:attrName>ppt_y</p:attrName>
                                        </p:attrNameLst>
                                      </p:cBhvr>
                                      <p:tavLst>
                                        <p:tav tm="0">
                                          <p:val>
                                            <p:strVal val="#ppt_y"/>
                                          </p:val>
                                        </p:tav>
                                        <p:tav tm="100000">
                                          <p:val>
                                            <p:strVal val="#ppt_y"/>
                                          </p:val>
                                        </p:tav>
                                      </p:tavLst>
                                    </p:anim>
                                  </p:childTnLst>
                                </p:cTn>
                              </p:par>
                              <p:par>
                                <p:cTn id="9" presetID="22" presetClass="entr" presetSubtype="1" fill="hold" grpId="0" nodeType="with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250"/>
                                        <p:tgtEl>
                                          <p:spTgt spid="8"/>
                                        </p:tgtEl>
                                      </p:cBhvr>
                                    </p:animEffect>
                                  </p:childTnLst>
                                </p:cTn>
                              </p:par>
                              <p:par>
                                <p:cTn id="12" presetID="10" presetClass="entr" presetSubtype="0" fill="hold" nodeType="withEffect">
                                  <p:stCondLst>
                                    <p:cond delay="175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par>
                                <p:cTn id="15" presetID="22" presetClass="entr" presetSubtype="1" fill="hold" grpId="0" nodeType="withEffect">
                                  <p:stCondLst>
                                    <p:cond delay="2250"/>
                                  </p:stCondLst>
                                  <p:childTnLst>
                                    <p:set>
                                      <p:cBhvr>
                                        <p:cTn id="16" dur="1" fill="hold">
                                          <p:stCondLst>
                                            <p:cond delay="0"/>
                                          </p:stCondLst>
                                        </p:cTn>
                                        <p:tgtEl>
                                          <p:spTgt spid="15"/>
                                        </p:tgtEl>
                                        <p:attrNameLst>
                                          <p:attrName>style.visibility</p:attrName>
                                        </p:attrNameLst>
                                      </p:cBhvr>
                                      <p:to>
                                        <p:strVal val="visible"/>
                                      </p:to>
                                    </p:set>
                                    <p:animEffect transition="in" filter="wipe(up)">
                                      <p:cBhvr>
                                        <p:cTn id="17" dur="1250"/>
                                        <p:tgtEl>
                                          <p:spTgt spid="15"/>
                                        </p:tgtEl>
                                      </p:cBhvr>
                                    </p:animEffect>
                                  </p:childTnLst>
                                </p:cTn>
                              </p:par>
                              <p:par>
                                <p:cTn id="18" presetID="10" presetClass="entr" presetSubtype="0" fill="hold" nodeType="withEffect">
                                  <p:stCondLst>
                                    <p:cond delay="350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What means “perpetual release”?</a:t>
            </a:r>
          </a:p>
        </p:txBody>
      </p:sp>
      <p:sp>
        <p:nvSpPr>
          <p:cNvPr id="5" name="Content Placeholder 4"/>
          <p:cNvSpPr>
            <a:spLocks noGrp="1"/>
          </p:cNvSpPr>
          <p:nvPr>
            <p:ph idx="1"/>
          </p:nvPr>
        </p:nvSpPr>
        <p:spPr>
          <a:prstGeom prst="rect">
            <a:avLst/>
          </a:prstGeom>
        </p:spPr>
        <p:txBody>
          <a:bodyPr/>
          <a:lstStyle/>
          <a:p>
            <a:r>
              <a:rPr lang="en-US" dirty="0">
                <a:latin typeface="Segoe UI Light" panose="020B0502040204020203" pitchFamily="34" charset="0"/>
                <a:cs typeface="Segoe UI Light" panose="020B0502040204020203" pitchFamily="34" charset="0"/>
              </a:rPr>
              <a:t>Like Windows 10</a:t>
            </a:r>
          </a:p>
          <a:p>
            <a:pPr lvl="1"/>
            <a:r>
              <a:rPr lang="en-US" dirty="0">
                <a:latin typeface="Segoe UI Light" panose="020B0502040204020203" pitchFamily="34" charset="0"/>
                <a:cs typeface="Segoe UI Light" panose="020B0502040204020203" pitchFamily="34" charset="0"/>
              </a:rPr>
              <a:t>Based on updates: Creators Update, Fall Creators Update, Redstone 4, etc.</a:t>
            </a:r>
          </a:p>
          <a:p>
            <a:r>
              <a:rPr lang="en-US" dirty="0">
                <a:latin typeface="Segoe UI Light" panose="020B0502040204020203" pitchFamily="34" charset="0"/>
                <a:cs typeface="Segoe UI Light" panose="020B0502040204020203" pitchFamily="34" charset="0"/>
              </a:rPr>
              <a:t>Updates and new feature releases based on Feature Packs</a:t>
            </a:r>
          </a:p>
          <a:p>
            <a:r>
              <a:rPr lang="en-US" dirty="0">
                <a:solidFill>
                  <a:schemeClr val="tx1"/>
                </a:solidFill>
                <a:latin typeface="Segoe UI Light" panose="020B0502040204020203" pitchFamily="34" charset="0"/>
                <a:cs typeface="Segoe UI Light" panose="020B0502040204020203" pitchFamily="34" charset="0"/>
              </a:rPr>
              <a:t>No more major releases</a:t>
            </a:r>
            <a:r>
              <a:rPr lang="en-US" dirty="0">
                <a:latin typeface="Segoe UI Light" panose="020B0502040204020203" pitchFamily="34" charset="0"/>
                <a:cs typeface="Segoe UI Light" panose="020B0502040204020203" pitchFamily="34" charset="0"/>
              </a:rPr>
              <a:t> or “new versions”</a:t>
            </a:r>
          </a:p>
          <a:p>
            <a:r>
              <a:rPr lang="en-US" dirty="0">
                <a:latin typeface="Segoe UI Light" panose="020B0502040204020203" pitchFamily="34" charset="0"/>
                <a:cs typeface="Segoe UI Light" panose="020B0502040204020203" pitchFamily="34" charset="0"/>
              </a:rPr>
              <a:t>“Perpetual license” means 2019 will be the last license keys</a:t>
            </a:r>
            <a:endParaRPr lang="en-US" dirty="0">
              <a:solidFill>
                <a:schemeClr val="tx1"/>
              </a:solidFill>
              <a:latin typeface="Segoe UI Light" panose="020B0502040204020203" pitchFamily="34" charset="0"/>
              <a:cs typeface="Segoe UI Light" panose="020B0502040204020203" pitchFamily="34" charset="0"/>
            </a:endParaRPr>
          </a:p>
        </p:txBody>
      </p:sp>
      <p:sp>
        <p:nvSpPr>
          <p:cNvPr id="6" name="Rectangle 5">
            <a:extLst>
              <a:ext uri="{FF2B5EF4-FFF2-40B4-BE49-F238E27FC236}">
                <a16:creationId xmlns:a16="http://schemas.microsoft.com/office/drawing/2014/main" id="{A49BF193-9899-463B-9AD6-9F6BD13C0366}"/>
              </a:ext>
            </a:extLst>
          </p:cNvPr>
          <p:cNvSpPr/>
          <p:nvPr/>
        </p:nvSpPr>
        <p:spPr bwMode="auto">
          <a:xfrm>
            <a:off x="-3027960" y="20930"/>
            <a:ext cx="2837939" cy="149365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1416" rIns="0" bIns="91416" numCol="1" rtlCol="0" anchor="ctr" anchorCtr="0" compatLnSpc="1">
            <a:prstTxWarp prst="textNoShape">
              <a:avLst/>
            </a:prstTxWarp>
          </a:bodyPr>
          <a:lstStyle/>
          <a:p>
            <a:pPr algn="ctr" defTabSz="1827747"/>
            <a:r>
              <a:rPr lang="en-US" sz="3921" dirty="0">
                <a:gradFill>
                  <a:gsLst>
                    <a:gs pos="5439">
                      <a:srgbClr val="F8F8F8"/>
                    </a:gs>
                    <a:gs pos="10000">
                      <a:srgbClr val="F8F8F8"/>
                    </a:gs>
                  </a:gsLst>
                  <a:lin ang="5400000" scaled="0"/>
                </a:gradFill>
              </a:rPr>
              <a:t>TROY</a:t>
            </a:r>
          </a:p>
        </p:txBody>
      </p:sp>
    </p:spTree>
    <p:extLst>
      <p:ext uri="{BB962C8B-B14F-4D97-AF65-F5344CB8AC3E}">
        <p14:creationId xmlns:p14="http://schemas.microsoft.com/office/powerpoint/2010/main" val="1263760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123658"/>
          </a:xfrm>
          <a:prstGeom prst="rect">
            <a:avLst/>
          </a:prstGeom>
          <a:noFill/>
        </p:spPr>
        <p:txBody>
          <a:bodyPr wrap="square">
            <a:spAutoFit/>
          </a:bodyPr>
          <a:lstStyle/>
          <a:p>
            <a:pPr defTabSz="1828434" eaLnBrk="1" fontAlgn="auto" hangingPunct="1">
              <a:spcBef>
                <a:spcPts val="0"/>
              </a:spcBef>
              <a:spcAft>
                <a:spcPts val="0"/>
              </a:spcAft>
              <a:defRPr/>
            </a:pPr>
            <a:r>
              <a:rPr lang="en-US" sz="6600" spc="3000" dirty="0">
                <a:solidFill>
                  <a:srgbClr val="D2D3D4"/>
                </a:solidFill>
                <a:latin typeface="Gill Sans"/>
                <a:ea typeface="Montserrat" charset="0"/>
                <a:cs typeface="Montserrat" charset="0"/>
              </a:rPr>
              <a:t>Modern SharePoint</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35774174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1ECFEB-E4C3-49B6-A954-AB32BFE3DB7B}"/>
              </a:ext>
            </a:extLst>
          </p:cNvPr>
          <p:cNvSpPr>
            <a:spLocks noGrp="1"/>
          </p:cNvSpPr>
          <p:nvPr>
            <p:ph type="title"/>
          </p:nvPr>
        </p:nvSpPr>
        <p:spPr>
          <a:xfrm>
            <a:off x="1676400" y="730251"/>
            <a:ext cx="21024850" cy="1980842"/>
          </a:xfrm>
        </p:spPr>
        <p:txBody>
          <a:bodyPr/>
          <a:lstStyle/>
          <a:p>
            <a:r>
              <a:rPr lang="en-US" dirty="0">
                <a:latin typeface="Segoe UI Light" panose="020B0502040204020203" pitchFamily="34" charset="0"/>
                <a:cs typeface="Segoe UI Light" panose="020B0502040204020203" pitchFamily="34" charset="0"/>
              </a:rPr>
              <a:t>SharePoint Server 2019 “Perpetual release”</a:t>
            </a:r>
          </a:p>
        </p:txBody>
      </p:sp>
      <p:sp>
        <p:nvSpPr>
          <p:cNvPr id="5" name="Rectangle 4">
            <a:extLst>
              <a:ext uri="{FF2B5EF4-FFF2-40B4-BE49-F238E27FC236}">
                <a16:creationId xmlns:a16="http://schemas.microsoft.com/office/drawing/2014/main" id="{67390902-3B17-4771-A663-81C3627472AB}"/>
              </a:ext>
            </a:extLst>
          </p:cNvPr>
          <p:cNvSpPr/>
          <p:nvPr/>
        </p:nvSpPr>
        <p:spPr bwMode="auto">
          <a:xfrm>
            <a:off x="3565343" y="3665205"/>
            <a:ext cx="19588627" cy="194186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ctr" anchorCtr="0" forceAA="0" compatLnSpc="1">
            <a:prstTxWarp prst="textNoShape">
              <a:avLst/>
            </a:prstTxWarp>
            <a:noAutofit/>
          </a:bodyPr>
          <a:lstStyle/>
          <a:p>
            <a:pPr defTabSz="1791734"/>
            <a:r>
              <a:rPr lang="en-US" sz="7056" spc="-140" dirty="0">
                <a:gradFill>
                  <a:gsLst>
                    <a:gs pos="1000">
                      <a:schemeClr val="tx2"/>
                    </a:gs>
                    <a:gs pos="98000">
                      <a:schemeClr val="tx2"/>
                    </a:gs>
                  </a:gsLst>
                  <a:lin ang="5400000" scaled="0"/>
                </a:gradFill>
                <a:latin typeface="Segoe UI Light" panose="020B0502040204020203" pitchFamily="34" charset="0"/>
                <a:cs typeface="Segoe UI Light" panose="020B0502040204020203" pitchFamily="34" charset="0"/>
              </a:rPr>
              <a:t>Built on the foundational release of SharePoint 2016</a:t>
            </a:r>
          </a:p>
        </p:txBody>
      </p:sp>
      <p:sp>
        <p:nvSpPr>
          <p:cNvPr id="6" name="Rectangle 5">
            <a:extLst>
              <a:ext uri="{FF2B5EF4-FFF2-40B4-BE49-F238E27FC236}">
                <a16:creationId xmlns:a16="http://schemas.microsoft.com/office/drawing/2014/main" id="{0EE8880E-0217-46BE-B9A6-A0940BAC6AFE}"/>
              </a:ext>
            </a:extLst>
          </p:cNvPr>
          <p:cNvSpPr/>
          <p:nvPr/>
        </p:nvSpPr>
        <p:spPr bwMode="auto">
          <a:xfrm>
            <a:off x="3565343" y="6353780"/>
            <a:ext cx="19588627" cy="194186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ctr" anchorCtr="0" forceAA="0" compatLnSpc="1">
            <a:prstTxWarp prst="textNoShape">
              <a:avLst/>
            </a:prstTxWarp>
            <a:noAutofit/>
          </a:bodyPr>
          <a:lstStyle/>
          <a:p>
            <a:pPr defTabSz="1791734"/>
            <a:r>
              <a:rPr lang="en-US" sz="7056" spc="-140" dirty="0">
                <a:gradFill>
                  <a:gsLst>
                    <a:gs pos="1000">
                      <a:schemeClr val="tx2"/>
                    </a:gs>
                    <a:gs pos="98000">
                      <a:schemeClr val="tx2"/>
                    </a:gs>
                  </a:gsLst>
                  <a:lin ang="5400000" scaled="0"/>
                </a:gradFill>
                <a:latin typeface="Segoe UI Light" panose="020B0502040204020203" pitchFamily="34" charset="0"/>
                <a:cs typeface="Segoe UI Light" panose="020B0502040204020203" pitchFamily="34" charset="0"/>
              </a:rPr>
              <a:t>Brings you closer to the cloud</a:t>
            </a:r>
          </a:p>
        </p:txBody>
      </p:sp>
      <p:sp>
        <p:nvSpPr>
          <p:cNvPr id="7" name="Rectangle 6">
            <a:extLst>
              <a:ext uri="{FF2B5EF4-FFF2-40B4-BE49-F238E27FC236}">
                <a16:creationId xmlns:a16="http://schemas.microsoft.com/office/drawing/2014/main" id="{FF52BBB4-38A9-4FA4-8459-C526F773E04D}"/>
              </a:ext>
            </a:extLst>
          </p:cNvPr>
          <p:cNvSpPr/>
          <p:nvPr/>
        </p:nvSpPr>
        <p:spPr bwMode="auto">
          <a:xfrm>
            <a:off x="3565343" y="9042354"/>
            <a:ext cx="19588627" cy="200882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ctr" anchorCtr="0" forceAA="0" compatLnSpc="1">
            <a:prstTxWarp prst="textNoShape">
              <a:avLst/>
            </a:prstTxWarp>
            <a:noAutofit/>
          </a:bodyPr>
          <a:lstStyle/>
          <a:p>
            <a:pPr defTabSz="1791734"/>
            <a:r>
              <a:rPr lang="en-US" sz="7056" spc="-140" dirty="0">
                <a:gradFill>
                  <a:gsLst>
                    <a:gs pos="1000">
                      <a:schemeClr val="tx2"/>
                    </a:gs>
                    <a:gs pos="98000">
                      <a:schemeClr val="tx2"/>
                    </a:gs>
                  </a:gsLst>
                  <a:lin ang="5400000" scaled="0"/>
                </a:gradFill>
                <a:latin typeface="Segoe UI Light" panose="020B0502040204020203" pitchFamily="34" charset="0"/>
                <a:cs typeface="Segoe UI Light" panose="020B0502040204020203" pitchFamily="34" charset="0"/>
              </a:rPr>
              <a:t>Brings the cloud closer to you</a:t>
            </a:r>
          </a:p>
        </p:txBody>
      </p:sp>
      <p:sp>
        <p:nvSpPr>
          <p:cNvPr id="9" name="Rectangle 8">
            <a:extLst>
              <a:ext uri="{FF2B5EF4-FFF2-40B4-BE49-F238E27FC236}">
                <a16:creationId xmlns:a16="http://schemas.microsoft.com/office/drawing/2014/main" id="{D9D29F05-2BFE-4B66-A811-C77C87B7B165}"/>
              </a:ext>
            </a:extLst>
          </p:cNvPr>
          <p:cNvSpPr/>
          <p:nvPr/>
        </p:nvSpPr>
        <p:spPr bwMode="auto">
          <a:xfrm>
            <a:off x="876768" y="9042354"/>
            <a:ext cx="2688574" cy="2008823"/>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19" tIns="89619" rIns="89619" bIns="89619" numCol="1" spcCol="0" rtlCol="0" fromWordArt="0" anchor="ctr" anchorCtr="0" forceAA="0" compatLnSpc="1">
            <a:prstTxWarp prst="textNoShape">
              <a:avLst/>
            </a:prstTxWarp>
            <a:noAutofit/>
          </a:bodyPr>
          <a:lstStyle/>
          <a:p>
            <a:pPr algn="ctr" defTabSz="1791734"/>
            <a:endParaRPr lang="en-US" sz="4313" dirty="0">
              <a:gradFill>
                <a:gsLst>
                  <a:gs pos="0">
                    <a:srgbClr val="FFFFFF"/>
                  </a:gs>
                  <a:gs pos="100000">
                    <a:srgbClr val="FFFFFF"/>
                  </a:gs>
                </a:gsLst>
                <a:lin ang="5400000" scaled="0"/>
              </a:gradFill>
              <a:ea typeface="Segoe UI" pitchFamily="34" charset="0"/>
              <a:cs typeface="Segoe UI" pitchFamily="34" charset="0"/>
            </a:endParaRPr>
          </a:p>
        </p:txBody>
      </p:sp>
      <p:sp>
        <p:nvSpPr>
          <p:cNvPr id="14" name="Rectangle 13">
            <a:extLst>
              <a:ext uri="{FF2B5EF4-FFF2-40B4-BE49-F238E27FC236}">
                <a16:creationId xmlns:a16="http://schemas.microsoft.com/office/drawing/2014/main" id="{62CA482F-6ADD-48C3-819E-2D6FC7F71971}"/>
              </a:ext>
            </a:extLst>
          </p:cNvPr>
          <p:cNvSpPr/>
          <p:nvPr/>
        </p:nvSpPr>
        <p:spPr bwMode="auto">
          <a:xfrm>
            <a:off x="866321" y="3659216"/>
            <a:ext cx="2688574" cy="1941862"/>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19" tIns="89619" rIns="89619" bIns="89619" numCol="1" spcCol="0" rtlCol="0" fromWordArt="0" anchor="ctr" anchorCtr="0" forceAA="0" compatLnSpc="1">
            <a:prstTxWarp prst="textNoShape">
              <a:avLst/>
            </a:prstTxWarp>
            <a:noAutofit/>
          </a:bodyPr>
          <a:lstStyle/>
          <a:p>
            <a:pPr algn="ctr" defTabSz="1791734"/>
            <a:endParaRPr lang="en-US" sz="4313" dirty="0">
              <a:gradFill>
                <a:gsLst>
                  <a:gs pos="0">
                    <a:srgbClr val="FFFFFF"/>
                  </a:gs>
                  <a:gs pos="100000">
                    <a:srgbClr val="FFFFFF"/>
                  </a:gs>
                </a:gsLst>
                <a:lin ang="5400000" scaled="0"/>
              </a:gradFill>
              <a:ea typeface="Segoe UI" pitchFamily="34" charset="0"/>
              <a:cs typeface="Segoe UI" pitchFamily="34" charset="0"/>
            </a:endParaRPr>
          </a:p>
        </p:txBody>
      </p:sp>
      <p:sp>
        <p:nvSpPr>
          <p:cNvPr id="17" name="Rectangle 16">
            <a:extLst>
              <a:ext uri="{FF2B5EF4-FFF2-40B4-BE49-F238E27FC236}">
                <a16:creationId xmlns:a16="http://schemas.microsoft.com/office/drawing/2014/main" id="{75217AFA-99A3-48D9-B85E-38200BA1D874}"/>
              </a:ext>
            </a:extLst>
          </p:cNvPr>
          <p:cNvSpPr/>
          <p:nvPr/>
        </p:nvSpPr>
        <p:spPr bwMode="auto">
          <a:xfrm>
            <a:off x="876768" y="6353780"/>
            <a:ext cx="2688574" cy="1941862"/>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19" tIns="89619" rIns="89619" bIns="89619" numCol="1" spcCol="0" rtlCol="0" fromWordArt="0" anchor="ctr" anchorCtr="0" forceAA="0" compatLnSpc="1">
            <a:prstTxWarp prst="textNoShape">
              <a:avLst/>
            </a:prstTxWarp>
            <a:noAutofit/>
          </a:bodyPr>
          <a:lstStyle/>
          <a:p>
            <a:pPr algn="ctr" defTabSz="1791734"/>
            <a:endParaRPr lang="en-US" sz="4313" dirty="0">
              <a:gradFill>
                <a:gsLst>
                  <a:gs pos="0">
                    <a:srgbClr val="FFFFFF"/>
                  </a:gs>
                  <a:gs pos="100000">
                    <a:srgbClr val="FFFFFF"/>
                  </a:gs>
                </a:gsLst>
                <a:lin ang="5400000" scaled="0"/>
              </a:gradFill>
              <a:ea typeface="Segoe UI" pitchFamily="34" charset="0"/>
              <a:cs typeface="Segoe UI" pitchFamily="34" charset="0"/>
            </a:endParaRPr>
          </a:p>
        </p:txBody>
      </p:sp>
      <p:pic>
        <p:nvPicPr>
          <p:cNvPr id="20" name="Graphic 19" descr="City">
            <a:extLst>
              <a:ext uri="{FF2B5EF4-FFF2-40B4-BE49-F238E27FC236}">
                <a16:creationId xmlns:a16="http://schemas.microsoft.com/office/drawing/2014/main" id="{A39319E8-1038-415B-A97F-A2B1A65AFD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14417" y="4062504"/>
            <a:ext cx="1792383" cy="1339216"/>
          </a:xfrm>
          <a:prstGeom prst="rect">
            <a:avLst/>
          </a:prstGeom>
        </p:spPr>
      </p:pic>
      <p:pic>
        <p:nvPicPr>
          <p:cNvPr id="22" name="Graphic 21" descr="Download from cloud">
            <a:extLst>
              <a:ext uri="{FF2B5EF4-FFF2-40B4-BE49-F238E27FC236}">
                <a16:creationId xmlns:a16="http://schemas.microsoft.com/office/drawing/2014/main" id="{80C6196D-AD9F-48E0-A1E8-B31503D449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95566" y="6815179"/>
            <a:ext cx="1792383" cy="1339216"/>
          </a:xfrm>
          <a:prstGeom prst="rect">
            <a:avLst/>
          </a:prstGeom>
        </p:spPr>
      </p:pic>
      <p:pic>
        <p:nvPicPr>
          <p:cNvPr id="24" name="Graphic 23" descr="Cloud">
            <a:extLst>
              <a:ext uri="{FF2B5EF4-FFF2-40B4-BE49-F238E27FC236}">
                <a16:creationId xmlns:a16="http://schemas.microsoft.com/office/drawing/2014/main" id="{9716ED45-5461-46C3-BA1B-BAB6858857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95566" y="9490450"/>
            <a:ext cx="1792383" cy="1339216"/>
          </a:xfrm>
          <a:prstGeom prst="rect">
            <a:avLst/>
          </a:prstGeom>
        </p:spPr>
      </p:pic>
    </p:spTree>
    <p:extLst>
      <p:ext uri="{BB962C8B-B14F-4D97-AF65-F5344CB8AC3E}">
        <p14:creationId xmlns:p14="http://schemas.microsoft.com/office/powerpoint/2010/main" val="2321836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750" fill="hold"/>
                                        <p:tgtEl>
                                          <p:spTgt spid="6"/>
                                        </p:tgtEl>
                                        <p:attrNameLst>
                                          <p:attrName>ppt_x</p:attrName>
                                        </p:attrNameLst>
                                      </p:cBhvr>
                                      <p:tavLst>
                                        <p:tav tm="0">
                                          <p:val>
                                            <p:strVal val="0-#ppt_w/2"/>
                                          </p:val>
                                        </p:tav>
                                        <p:tav tm="100000">
                                          <p:val>
                                            <p:strVal val="#ppt_x"/>
                                          </p:val>
                                        </p:tav>
                                      </p:tavLst>
                                    </p:anim>
                                    <p:anim calcmode="lin" valueType="num">
                                      <p:cBhvr additive="base">
                                        <p:cTn id="13" dur="75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750" fill="hold"/>
                                        <p:tgtEl>
                                          <p:spTgt spid="7"/>
                                        </p:tgtEl>
                                        <p:attrNameLst>
                                          <p:attrName>ppt_x</p:attrName>
                                        </p:attrNameLst>
                                      </p:cBhvr>
                                      <p:tavLst>
                                        <p:tav tm="0">
                                          <p:val>
                                            <p:strVal val="0-#ppt_w/2"/>
                                          </p:val>
                                        </p:tav>
                                        <p:tav tm="100000">
                                          <p:val>
                                            <p:strVal val="#ppt_x"/>
                                          </p:val>
                                        </p:tav>
                                      </p:tavLst>
                                    </p:anim>
                                    <p:anim calcmode="lin" valueType="num">
                                      <p:cBhvr additive="base">
                                        <p:cTn id="18"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C68BD2-B415-49FF-A5B7-4470F62A2AB1}"/>
              </a:ext>
            </a:extLst>
          </p:cNvPr>
          <p:cNvSpPr>
            <a:spLocks noGrp="1"/>
          </p:cNvSpPr>
          <p:nvPr>
            <p:ph type="title"/>
          </p:nvPr>
        </p:nvSpPr>
        <p:spPr/>
        <p:txBody>
          <a:bodyPr/>
          <a:lstStyle/>
          <a:p>
            <a:r>
              <a:rPr lang="en-US"/>
              <a:t>Site Creation</a:t>
            </a:r>
          </a:p>
        </p:txBody>
      </p:sp>
      <p:sp>
        <p:nvSpPr>
          <p:cNvPr id="4" name="Text Placeholder 3">
            <a:extLst>
              <a:ext uri="{FF2B5EF4-FFF2-40B4-BE49-F238E27FC236}">
                <a16:creationId xmlns:a16="http://schemas.microsoft.com/office/drawing/2014/main" id="{87233A12-9D26-458E-8DC4-3571A4E1764C}"/>
              </a:ext>
            </a:extLst>
          </p:cNvPr>
          <p:cNvSpPr>
            <a:spLocks noGrp="1"/>
          </p:cNvSpPr>
          <p:nvPr>
            <p:ph type="body" sz="quarter" idx="10"/>
          </p:nvPr>
        </p:nvSpPr>
        <p:spPr>
          <a:xfrm>
            <a:off x="1172475" y="2869780"/>
            <a:ext cx="10463866" cy="6511105"/>
          </a:xfrm>
        </p:spPr>
        <p:txBody>
          <a:bodyPr/>
          <a:lstStyle/>
          <a:p>
            <a:r>
              <a:rPr lang="en-US">
                <a:solidFill>
                  <a:schemeClr val="tx1"/>
                </a:solidFill>
              </a:rPr>
              <a:t>Simple site creation experience for Team and Communication sites</a:t>
            </a:r>
          </a:p>
          <a:p>
            <a:pPr>
              <a:lnSpc>
                <a:spcPct val="150000"/>
              </a:lnSpc>
            </a:pPr>
            <a:r>
              <a:rPr lang="en-US">
                <a:solidFill>
                  <a:schemeClr val="tx1"/>
                </a:solidFill>
              </a:rPr>
              <a:t>Create sites in seconds</a:t>
            </a:r>
          </a:p>
          <a:p>
            <a:pPr lvl="1"/>
            <a:r>
              <a:rPr lang="en-US" sz="5599">
                <a:latin typeface="Segoe UI Semilight" panose="020B0402040204020203" pitchFamily="34" charset="0"/>
                <a:cs typeface="Segoe UI Semilight" panose="020B0402040204020203" pitchFamily="34" charset="0"/>
              </a:rPr>
              <a:t>OneDrive personal sites</a:t>
            </a:r>
          </a:p>
          <a:p>
            <a:pPr lvl="1"/>
            <a:r>
              <a:rPr lang="en-US" sz="5599">
                <a:latin typeface="Segoe UI Semilight" panose="020B0402040204020203" pitchFamily="34" charset="0"/>
                <a:cs typeface="Segoe UI Semilight" panose="020B0402040204020203" pitchFamily="34" charset="0"/>
              </a:rPr>
              <a:t>Modern Team sites</a:t>
            </a:r>
          </a:p>
          <a:p>
            <a:pPr lvl="1"/>
            <a:r>
              <a:rPr lang="en-US" sz="5599">
                <a:latin typeface="Segoe UI Semilight" panose="020B0402040204020203" pitchFamily="34" charset="0"/>
                <a:cs typeface="Segoe UI Semilight" panose="020B0402040204020203" pitchFamily="34" charset="0"/>
              </a:rPr>
              <a:t>Communication sites</a:t>
            </a:r>
          </a:p>
          <a:p>
            <a:endParaRPr lang="en-US"/>
          </a:p>
        </p:txBody>
      </p:sp>
      <p:grpSp>
        <p:nvGrpSpPr>
          <p:cNvPr id="27" name="Group 26">
            <a:extLst>
              <a:ext uri="{FF2B5EF4-FFF2-40B4-BE49-F238E27FC236}">
                <a16:creationId xmlns:a16="http://schemas.microsoft.com/office/drawing/2014/main" id="{83339322-FA3F-44C2-AE92-3EB3C7DE1EFE}"/>
              </a:ext>
            </a:extLst>
          </p:cNvPr>
          <p:cNvGrpSpPr/>
          <p:nvPr/>
        </p:nvGrpSpPr>
        <p:grpSpPr>
          <a:xfrm>
            <a:off x="9948350" y="2380156"/>
            <a:ext cx="16131444" cy="9312500"/>
            <a:chOff x="5075238" y="1212849"/>
            <a:chExt cx="8229600" cy="4750855"/>
          </a:xfrm>
        </p:grpSpPr>
        <p:grpSp>
          <p:nvGrpSpPr>
            <p:cNvPr id="18" name="Group 17">
              <a:extLst>
                <a:ext uri="{FF2B5EF4-FFF2-40B4-BE49-F238E27FC236}">
                  <a16:creationId xmlns:a16="http://schemas.microsoft.com/office/drawing/2014/main" id="{1C9C0FF0-BA79-4901-9E47-2758E8416EB3}"/>
                </a:ext>
              </a:extLst>
            </p:cNvPr>
            <p:cNvGrpSpPr/>
            <p:nvPr/>
          </p:nvGrpSpPr>
          <p:grpSpPr>
            <a:xfrm>
              <a:off x="5075238" y="1212849"/>
              <a:ext cx="8229600" cy="4750855"/>
              <a:chOff x="4617756" y="1458428"/>
              <a:chExt cx="9891467" cy="5300836"/>
            </a:xfrm>
          </p:grpSpPr>
          <p:grpSp>
            <p:nvGrpSpPr>
              <p:cNvPr id="20" name="Group 19">
                <a:extLst>
                  <a:ext uri="{FF2B5EF4-FFF2-40B4-BE49-F238E27FC236}">
                    <a16:creationId xmlns:a16="http://schemas.microsoft.com/office/drawing/2014/main" id="{4B0F38D9-2946-41F7-B291-62D9EFE4F520}"/>
                  </a:ext>
                </a:extLst>
              </p:cNvPr>
              <p:cNvGrpSpPr/>
              <p:nvPr/>
            </p:nvGrpSpPr>
            <p:grpSpPr>
              <a:xfrm>
                <a:off x="5800939" y="1458428"/>
                <a:ext cx="8111074" cy="5122968"/>
                <a:chOff x="5374219" y="1458428"/>
                <a:chExt cx="8111074" cy="5122968"/>
              </a:xfrm>
            </p:grpSpPr>
            <p:grpSp>
              <p:nvGrpSpPr>
                <p:cNvPr id="23" name="Group 4">
                  <a:extLst>
                    <a:ext uri="{FF2B5EF4-FFF2-40B4-BE49-F238E27FC236}">
                      <a16:creationId xmlns:a16="http://schemas.microsoft.com/office/drawing/2014/main" id="{4B437B4E-8AAD-46CD-BA5D-FECBB5CD4836}"/>
                    </a:ext>
                  </a:extLst>
                </p:cNvPr>
                <p:cNvGrpSpPr>
                  <a:grpSpLocks noChangeAspect="1"/>
                </p:cNvGrpSpPr>
                <p:nvPr/>
              </p:nvGrpSpPr>
              <p:grpSpPr bwMode="auto">
                <a:xfrm>
                  <a:off x="5389680" y="1458428"/>
                  <a:ext cx="8095613" cy="5114259"/>
                  <a:chOff x="3125" y="919"/>
                  <a:chExt cx="2730" cy="1819"/>
                </a:xfrm>
                <a:noFill/>
              </p:grpSpPr>
              <p:sp>
                <p:nvSpPr>
                  <p:cNvPr id="25" name="Freeform 5">
                    <a:extLst>
                      <a:ext uri="{FF2B5EF4-FFF2-40B4-BE49-F238E27FC236}">
                        <a16:creationId xmlns:a16="http://schemas.microsoft.com/office/drawing/2014/main" id="{5383D953-CAA4-458B-87E8-43D1080AC9B0}"/>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26" name="Oval 12">
                    <a:extLst>
                      <a:ext uri="{FF2B5EF4-FFF2-40B4-BE49-F238E27FC236}">
                        <a16:creationId xmlns:a16="http://schemas.microsoft.com/office/drawing/2014/main" id="{F630B750-695A-4A1F-A1D0-26FCE6C6774A}"/>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24" name="Rounded Rectangle 1">
                  <a:extLst>
                    <a:ext uri="{FF2B5EF4-FFF2-40B4-BE49-F238E27FC236}">
                      <a16:creationId xmlns:a16="http://schemas.microsoft.com/office/drawing/2014/main" id="{413E9F0D-CB3E-4E85-A3A9-B1C6A859BBA9}"/>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1" name="Freeform 6">
                <a:extLst>
                  <a:ext uri="{FF2B5EF4-FFF2-40B4-BE49-F238E27FC236}">
                    <a16:creationId xmlns:a16="http://schemas.microsoft.com/office/drawing/2014/main" id="{39159D38-8979-4257-BC6A-0B9BFECFAA27}"/>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22" name="Freeform 7">
                <a:extLst>
                  <a:ext uri="{FF2B5EF4-FFF2-40B4-BE49-F238E27FC236}">
                    <a16:creationId xmlns:a16="http://schemas.microsoft.com/office/drawing/2014/main" id="{722B49E3-70AE-43F3-9D02-F965660C2AA9}"/>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19" name="Picture 18">
              <a:extLst>
                <a:ext uri="{FF2B5EF4-FFF2-40B4-BE49-F238E27FC236}">
                  <a16:creationId xmlns:a16="http://schemas.microsoft.com/office/drawing/2014/main" id="{9E5BEF66-C7A2-46BC-B6BA-D785C5C2D2EE}"/>
                </a:ext>
              </a:extLst>
            </p:cNvPr>
            <p:cNvPicPr>
              <a:picLocks noChangeAspect="1"/>
            </p:cNvPicPr>
            <p:nvPr/>
          </p:nvPicPr>
          <p:blipFill>
            <a:blip r:embed="rId3"/>
            <a:stretch>
              <a:fillRect/>
            </a:stretch>
          </p:blipFill>
          <p:spPr>
            <a:xfrm>
              <a:off x="6407974" y="1483843"/>
              <a:ext cx="6062471" cy="4041647"/>
            </a:xfrm>
            <a:prstGeom prst="rect">
              <a:avLst/>
            </a:prstGeom>
            <a:ln>
              <a:solidFill>
                <a:schemeClr val="accent6"/>
              </a:solidFill>
            </a:ln>
          </p:spPr>
        </p:pic>
      </p:grpSp>
    </p:spTree>
    <p:extLst>
      <p:ext uri="{BB962C8B-B14F-4D97-AF65-F5344CB8AC3E}">
        <p14:creationId xmlns:p14="http://schemas.microsoft.com/office/powerpoint/2010/main" val="233090888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ADB5-7254-450C-84DE-42F063869888}"/>
              </a:ext>
            </a:extLst>
          </p:cNvPr>
          <p:cNvSpPr>
            <a:spLocks noGrp="1"/>
          </p:cNvSpPr>
          <p:nvPr>
            <p:ph type="title"/>
          </p:nvPr>
        </p:nvSpPr>
        <p:spPr/>
        <p:txBody>
          <a:bodyPr/>
          <a:lstStyle/>
          <a:p>
            <a:r>
              <a:rPr lang="en-US"/>
              <a:t>Modern Team sites</a:t>
            </a:r>
          </a:p>
        </p:txBody>
      </p:sp>
      <p:sp>
        <p:nvSpPr>
          <p:cNvPr id="14" name="Text Placeholder 13">
            <a:extLst>
              <a:ext uri="{FF2B5EF4-FFF2-40B4-BE49-F238E27FC236}">
                <a16:creationId xmlns:a16="http://schemas.microsoft.com/office/drawing/2014/main" id="{61CB7FA9-7EAA-418B-AC5A-901D2F9E318E}"/>
              </a:ext>
            </a:extLst>
          </p:cNvPr>
          <p:cNvSpPr>
            <a:spLocks noGrp="1"/>
          </p:cNvSpPr>
          <p:nvPr>
            <p:ph type="body" sz="quarter" idx="10"/>
          </p:nvPr>
        </p:nvSpPr>
        <p:spPr>
          <a:xfrm>
            <a:off x="1172476" y="2869779"/>
            <a:ext cx="9548151" cy="3467580"/>
          </a:xfrm>
        </p:spPr>
        <p:txBody>
          <a:bodyPr/>
          <a:lstStyle/>
          <a:p>
            <a:r>
              <a:rPr lang="en-US"/>
              <a:t>Updated lists, libraries, pages, and news</a:t>
            </a:r>
          </a:p>
          <a:p>
            <a:endParaRPr lang="en-US" sz="800"/>
          </a:p>
          <a:p>
            <a:r>
              <a:rPr lang="en-US"/>
              <a:t>Fast, mobile ready, and customizable experience</a:t>
            </a:r>
          </a:p>
        </p:txBody>
      </p:sp>
      <p:grpSp>
        <p:nvGrpSpPr>
          <p:cNvPr id="28" name="Group 27">
            <a:extLst>
              <a:ext uri="{FF2B5EF4-FFF2-40B4-BE49-F238E27FC236}">
                <a16:creationId xmlns:a16="http://schemas.microsoft.com/office/drawing/2014/main" id="{16BBC807-35E9-4196-9EC8-BA9BCFB80AA4}"/>
              </a:ext>
            </a:extLst>
          </p:cNvPr>
          <p:cNvGrpSpPr/>
          <p:nvPr/>
        </p:nvGrpSpPr>
        <p:grpSpPr>
          <a:xfrm>
            <a:off x="9948350" y="2380156"/>
            <a:ext cx="16131444" cy="9312500"/>
            <a:chOff x="5075238" y="1212849"/>
            <a:chExt cx="8229600" cy="4750855"/>
          </a:xfrm>
        </p:grpSpPr>
        <p:grpSp>
          <p:nvGrpSpPr>
            <p:cNvPr id="29" name="Group 28">
              <a:extLst>
                <a:ext uri="{FF2B5EF4-FFF2-40B4-BE49-F238E27FC236}">
                  <a16:creationId xmlns:a16="http://schemas.microsoft.com/office/drawing/2014/main" id="{F3937352-D329-45AA-AC4D-F657B02ED5A6}"/>
                </a:ext>
              </a:extLst>
            </p:cNvPr>
            <p:cNvGrpSpPr/>
            <p:nvPr/>
          </p:nvGrpSpPr>
          <p:grpSpPr>
            <a:xfrm>
              <a:off x="5075238" y="1212849"/>
              <a:ext cx="8229600" cy="4750855"/>
              <a:chOff x="4617756" y="1458428"/>
              <a:chExt cx="9891467" cy="5300836"/>
            </a:xfrm>
          </p:grpSpPr>
          <p:grpSp>
            <p:nvGrpSpPr>
              <p:cNvPr id="31" name="Group 30">
                <a:extLst>
                  <a:ext uri="{FF2B5EF4-FFF2-40B4-BE49-F238E27FC236}">
                    <a16:creationId xmlns:a16="http://schemas.microsoft.com/office/drawing/2014/main" id="{C15B775E-1D2D-47C6-A7F5-A4F27EF63953}"/>
                  </a:ext>
                </a:extLst>
              </p:cNvPr>
              <p:cNvGrpSpPr/>
              <p:nvPr/>
            </p:nvGrpSpPr>
            <p:grpSpPr>
              <a:xfrm>
                <a:off x="5800939" y="1458428"/>
                <a:ext cx="8111074" cy="5122968"/>
                <a:chOff x="5374219" y="1458428"/>
                <a:chExt cx="8111074" cy="5122968"/>
              </a:xfrm>
            </p:grpSpPr>
            <p:grpSp>
              <p:nvGrpSpPr>
                <p:cNvPr id="34" name="Group 4">
                  <a:extLst>
                    <a:ext uri="{FF2B5EF4-FFF2-40B4-BE49-F238E27FC236}">
                      <a16:creationId xmlns:a16="http://schemas.microsoft.com/office/drawing/2014/main" id="{04FAA76A-5D61-492A-B072-7CFC6D66C2C4}"/>
                    </a:ext>
                  </a:extLst>
                </p:cNvPr>
                <p:cNvGrpSpPr>
                  <a:grpSpLocks noChangeAspect="1"/>
                </p:cNvGrpSpPr>
                <p:nvPr/>
              </p:nvGrpSpPr>
              <p:grpSpPr bwMode="auto">
                <a:xfrm>
                  <a:off x="5389680" y="1458428"/>
                  <a:ext cx="8095613" cy="5114259"/>
                  <a:chOff x="3125" y="919"/>
                  <a:chExt cx="2730" cy="1819"/>
                </a:xfrm>
                <a:noFill/>
              </p:grpSpPr>
              <p:sp>
                <p:nvSpPr>
                  <p:cNvPr id="36" name="Freeform 5">
                    <a:extLst>
                      <a:ext uri="{FF2B5EF4-FFF2-40B4-BE49-F238E27FC236}">
                        <a16:creationId xmlns:a16="http://schemas.microsoft.com/office/drawing/2014/main" id="{C760B6A2-42EF-4F3D-929E-B2D72ABA5F87}"/>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7" name="Oval 12">
                    <a:extLst>
                      <a:ext uri="{FF2B5EF4-FFF2-40B4-BE49-F238E27FC236}">
                        <a16:creationId xmlns:a16="http://schemas.microsoft.com/office/drawing/2014/main" id="{A19FCF6F-DF41-49FA-B770-6B66531C9D94}"/>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5" name="Rounded Rectangle 1">
                  <a:extLst>
                    <a:ext uri="{FF2B5EF4-FFF2-40B4-BE49-F238E27FC236}">
                      <a16:creationId xmlns:a16="http://schemas.microsoft.com/office/drawing/2014/main" id="{61361CD8-57B5-4F6A-AD44-CC9A02AA116A}"/>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32" name="Freeform 6">
                <a:extLst>
                  <a:ext uri="{FF2B5EF4-FFF2-40B4-BE49-F238E27FC236}">
                    <a16:creationId xmlns:a16="http://schemas.microsoft.com/office/drawing/2014/main" id="{B9A1AF7C-6DA1-4D3E-84C4-112E45D808A8}"/>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33" name="Freeform 7">
                <a:extLst>
                  <a:ext uri="{FF2B5EF4-FFF2-40B4-BE49-F238E27FC236}">
                    <a16:creationId xmlns:a16="http://schemas.microsoft.com/office/drawing/2014/main" id="{E571602E-6102-4456-9FF2-516D68482073}"/>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30" name="Picture 29">
              <a:extLst>
                <a:ext uri="{FF2B5EF4-FFF2-40B4-BE49-F238E27FC236}">
                  <a16:creationId xmlns:a16="http://schemas.microsoft.com/office/drawing/2014/main" id="{0ED6B5C4-E529-4E88-A4C9-AD81435777A1}"/>
                </a:ext>
              </a:extLst>
            </p:cNvPr>
            <p:cNvPicPr>
              <a:picLocks noChangeAspect="1"/>
            </p:cNvPicPr>
            <p:nvPr/>
          </p:nvPicPr>
          <p:blipFill>
            <a:blip r:embed="rId3"/>
            <a:stretch>
              <a:fillRect/>
            </a:stretch>
          </p:blipFill>
          <p:spPr>
            <a:xfrm>
              <a:off x="6407973" y="1483843"/>
              <a:ext cx="6062471" cy="4041647"/>
            </a:xfrm>
            <a:prstGeom prst="rect">
              <a:avLst/>
            </a:prstGeom>
            <a:ln>
              <a:solidFill>
                <a:schemeClr val="accent6"/>
              </a:solidFill>
            </a:ln>
          </p:spPr>
        </p:pic>
      </p:grpSp>
    </p:spTree>
    <p:extLst>
      <p:ext uri="{BB962C8B-B14F-4D97-AF65-F5344CB8AC3E}">
        <p14:creationId xmlns:p14="http://schemas.microsoft.com/office/powerpoint/2010/main" val="80895004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389B7-7743-4BFC-B6D2-36A549EA412C}"/>
              </a:ext>
            </a:extLst>
          </p:cNvPr>
          <p:cNvSpPr>
            <a:spLocks noGrp="1"/>
          </p:cNvSpPr>
          <p:nvPr>
            <p:ph type="title"/>
          </p:nvPr>
        </p:nvSpPr>
        <p:spPr/>
        <p:txBody>
          <a:bodyPr/>
          <a:lstStyle/>
          <a:p>
            <a:r>
              <a:rPr lang="en-US"/>
              <a:t>Communication Sites</a:t>
            </a:r>
          </a:p>
        </p:txBody>
      </p:sp>
      <p:sp>
        <p:nvSpPr>
          <p:cNvPr id="18" name="Text Placeholder 17">
            <a:extLst>
              <a:ext uri="{FF2B5EF4-FFF2-40B4-BE49-F238E27FC236}">
                <a16:creationId xmlns:a16="http://schemas.microsoft.com/office/drawing/2014/main" id="{8AF223D7-B60F-4EFE-91D3-FB89A481A65E}"/>
              </a:ext>
            </a:extLst>
          </p:cNvPr>
          <p:cNvSpPr>
            <a:spLocks noGrp="1"/>
          </p:cNvSpPr>
          <p:nvPr>
            <p:ph type="body" sz="quarter" idx="10"/>
          </p:nvPr>
        </p:nvSpPr>
        <p:spPr>
          <a:xfrm>
            <a:off x="1172476" y="2869779"/>
            <a:ext cx="10084311" cy="3467580"/>
          </a:xfrm>
        </p:spPr>
        <p:txBody>
          <a:bodyPr/>
          <a:lstStyle/>
          <a:p>
            <a:r>
              <a:rPr lang="en-US"/>
              <a:t>Beautiful, dynamic site to reach broad audience</a:t>
            </a:r>
          </a:p>
          <a:p>
            <a:endParaRPr lang="en-US" sz="800"/>
          </a:p>
          <a:p>
            <a:r>
              <a:rPr lang="en-US"/>
              <a:t>Keep your organization informed and engaged</a:t>
            </a:r>
          </a:p>
        </p:txBody>
      </p:sp>
      <p:grpSp>
        <p:nvGrpSpPr>
          <p:cNvPr id="20" name="Group 19">
            <a:extLst>
              <a:ext uri="{FF2B5EF4-FFF2-40B4-BE49-F238E27FC236}">
                <a16:creationId xmlns:a16="http://schemas.microsoft.com/office/drawing/2014/main" id="{A16E4E81-AD9C-465C-A61C-57800173DBD3}"/>
              </a:ext>
            </a:extLst>
          </p:cNvPr>
          <p:cNvGrpSpPr/>
          <p:nvPr/>
        </p:nvGrpSpPr>
        <p:grpSpPr>
          <a:xfrm>
            <a:off x="9948350" y="2380156"/>
            <a:ext cx="16131444" cy="9312500"/>
            <a:chOff x="5075238" y="1212849"/>
            <a:chExt cx="8229600" cy="4750855"/>
          </a:xfrm>
        </p:grpSpPr>
        <p:grpSp>
          <p:nvGrpSpPr>
            <p:cNvPr id="21" name="Group 20">
              <a:extLst>
                <a:ext uri="{FF2B5EF4-FFF2-40B4-BE49-F238E27FC236}">
                  <a16:creationId xmlns:a16="http://schemas.microsoft.com/office/drawing/2014/main" id="{FAEC1D8C-2958-4EC0-A07A-5A80AA20E421}"/>
                </a:ext>
              </a:extLst>
            </p:cNvPr>
            <p:cNvGrpSpPr/>
            <p:nvPr/>
          </p:nvGrpSpPr>
          <p:grpSpPr>
            <a:xfrm>
              <a:off x="5075238" y="1212849"/>
              <a:ext cx="8229600" cy="4750855"/>
              <a:chOff x="4617756" y="1458428"/>
              <a:chExt cx="9891467" cy="5300836"/>
            </a:xfrm>
          </p:grpSpPr>
          <p:grpSp>
            <p:nvGrpSpPr>
              <p:cNvPr id="23" name="Group 22">
                <a:extLst>
                  <a:ext uri="{FF2B5EF4-FFF2-40B4-BE49-F238E27FC236}">
                    <a16:creationId xmlns:a16="http://schemas.microsoft.com/office/drawing/2014/main" id="{8D6411C7-31BE-47E7-8BD4-5C771E5C7183}"/>
                  </a:ext>
                </a:extLst>
              </p:cNvPr>
              <p:cNvGrpSpPr/>
              <p:nvPr/>
            </p:nvGrpSpPr>
            <p:grpSpPr>
              <a:xfrm>
                <a:off x="5800939" y="1458428"/>
                <a:ext cx="8111074" cy="5122968"/>
                <a:chOff x="5374219" y="1458428"/>
                <a:chExt cx="8111074" cy="5122968"/>
              </a:xfrm>
            </p:grpSpPr>
            <p:grpSp>
              <p:nvGrpSpPr>
                <p:cNvPr id="26" name="Group 4">
                  <a:extLst>
                    <a:ext uri="{FF2B5EF4-FFF2-40B4-BE49-F238E27FC236}">
                      <a16:creationId xmlns:a16="http://schemas.microsoft.com/office/drawing/2014/main" id="{1274A2DA-DCF6-4B41-A49F-2AC55B09A510}"/>
                    </a:ext>
                  </a:extLst>
                </p:cNvPr>
                <p:cNvGrpSpPr>
                  <a:grpSpLocks noChangeAspect="1"/>
                </p:cNvGrpSpPr>
                <p:nvPr/>
              </p:nvGrpSpPr>
              <p:grpSpPr bwMode="auto">
                <a:xfrm>
                  <a:off x="5389680" y="1458428"/>
                  <a:ext cx="8095613" cy="5114259"/>
                  <a:chOff x="3125" y="919"/>
                  <a:chExt cx="2730" cy="1819"/>
                </a:xfrm>
                <a:noFill/>
              </p:grpSpPr>
              <p:sp>
                <p:nvSpPr>
                  <p:cNvPr id="28" name="Freeform 5">
                    <a:extLst>
                      <a:ext uri="{FF2B5EF4-FFF2-40B4-BE49-F238E27FC236}">
                        <a16:creationId xmlns:a16="http://schemas.microsoft.com/office/drawing/2014/main" id="{0D682E9B-F209-42C6-9507-DF14698DB451}"/>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29" name="Oval 12">
                    <a:extLst>
                      <a:ext uri="{FF2B5EF4-FFF2-40B4-BE49-F238E27FC236}">
                        <a16:creationId xmlns:a16="http://schemas.microsoft.com/office/drawing/2014/main" id="{9FB84019-CF15-4710-9541-E43612D915EC}"/>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27" name="Rounded Rectangle 1">
                  <a:extLst>
                    <a:ext uri="{FF2B5EF4-FFF2-40B4-BE49-F238E27FC236}">
                      <a16:creationId xmlns:a16="http://schemas.microsoft.com/office/drawing/2014/main" id="{E6832CB5-A19C-4DBB-ABBA-8B93A964EA0E}"/>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4" name="Freeform 6">
                <a:extLst>
                  <a:ext uri="{FF2B5EF4-FFF2-40B4-BE49-F238E27FC236}">
                    <a16:creationId xmlns:a16="http://schemas.microsoft.com/office/drawing/2014/main" id="{88FB5F36-3254-4846-B6F5-DDB2FB8A983C}"/>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25" name="Freeform 7">
                <a:extLst>
                  <a:ext uri="{FF2B5EF4-FFF2-40B4-BE49-F238E27FC236}">
                    <a16:creationId xmlns:a16="http://schemas.microsoft.com/office/drawing/2014/main" id="{D674D9E4-B259-4677-9EBF-54207076E859}"/>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22" name="Picture 21">
              <a:extLst>
                <a:ext uri="{FF2B5EF4-FFF2-40B4-BE49-F238E27FC236}">
                  <a16:creationId xmlns:a16="http://schemas.microsoft.com/office/drawing/2014/main" id="{59630589-AEE2-4870-BFB4-7097DDA077DC}"/>
                </a:ext>
              </a:extLst>
            </p:cNvPr>
            <p:cNvPicPr>
              <a:picLocks noChangeAspect="1"/>
            </p:cNvPicPr>
            <p:nvPr/>
          </p:nvPicPr>
          <p:blipFill>
            <a:blip r:embed="rId3"/>
            <a:stretch>
              <a:fillRect/>
            </a:stretch>
          </p:blipFill>
          <p:spPr>
            <a:xfrm>
              <a:off x="6407974" y="1483843"/>
              <a:ext cx="6062470" cy="4041646"/>
            </a:xfrm>
            <a:prstGeom prst="rect">
              <a:avLst/>
            </a:prstGeom>
            <a:ln>
              <a:solidFill>
                <a:schemeClr val="accent6"/>
              </a:solidFill>
            </a:ln>
          </p:spPr>
        </p:pic>
      </p:grpSp>
    </p:spTree>
    <p:extLst>
      <p:ext uri="{BB962C8B-B14F-4D97-AF65-F5344CB8AC3E}">
        <p14:creationId xmlns:p14="http://schemas.microsoft.com/office/powerpoint/2010/main" val="315619241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6FE11AC5-3221-4CDD-83F4-20054580D223}"/>
              </a:ext>
            </a:extLst>
          </p:cNvPr>
          <p:cNvSpPr txBox="1"/>
          <p:nvPr/>
        </p:nvSpPr>
        <p:spPr>
          <a:xfrm>
            <a:off x="16669784" y="3178655"/>
            <a:ext cx="6811678" cy="5172999"/>
          </a:xfrm>
          <a:prstGeom prst="rect">
            <a:avLst/>
          </a:prstGeom>
          <a:solidFill>
            <a:srgbClr val="107C10"/>
          </a:solidFill>
        </p:spPr>
        <p:txBody>
          <a:bodyPr wrap="square" lIns="358425" tIns="286739" rIns="358425" bIns="286739" rtlCol="0">
            <a:noAutofit/>
          </a:bodyPr>
          <a:lstStyle>
            <a:defPPr>
              <a:defRPr lang="en-US"/>
            </a:defPPr>
            <a:lvl1pPr algn="ctr">
              <a:lnSpc>
                <a:spcPct val="90000"/>
              </a:lnSpc>
              <a:spcAft>
                <a:spcPts val="600"/>
              </a:spcAft>
              <a:defRPr sz="2400">
                <a:solidFill>
                  <a:srgbClr val="FFFFFF"/>
                </a:solidFill>
              </a:defRPr>
            </a:lvl1pPr>
          </a:lstStyle>
          <a:p>
            <a:pPr defTabSz="1827927">
              <a:spcAft>
                <a:spcPts val="1176"/>
              </a:spcAft>
            </a:pPr>
            <a:r>
              <a:rPr lang="en-US" sz="4705" dirty="0">
                <a:solidFill>
                  <a:srgbClr val="E6E6E6"/>
                </a:solidFill>
                <a:latin typeface="Segoe UI Semilight"/>
              </a:rPr>
              <a:t>Communication sites</a:t>
            </a:r>
          </a:p>
        </p:txBody>
      </p:sp>
      <p:sp>
        <p:nvSpPr>
          <p:cNvPr id="28" name="TextBox 27">
            <a:extLst>
              <a:ext uri="{FF2B5EF4-FFF2-40B4-BE49-F238E27FC236}">
                <a16:creationId xmlns:a16="http://schemas.microsoft.com/office/drawing/2014/main" id="{EA2C4D84-C603-4F2F-A51B-9E710077CEF6}"/>
              </a:ext>
            </a:extLst>
          </p:cNvPr>
          <p:cNvSpPr txBox="1"/>
          <p:nvPr/>
        </p:nvSpPr>
        <p:spPr>
          <a:xfrm>
            <a:off x="895241" y="3178668"/>
            <a:ext cx="6812629" cy="5173001"/>
          </a:xfrm>
          <a:prstGeom prst="rect">
            <a:avLst/>
          </a:prstGeom>
          <a:solidFill>
            <a:srgbClr val="0078D7">
              <a:lumMod val="75000"/>
            </a:srgbClr>
          </a:solidFill>
        </p:spPr>
        <p:txBody>
          <a:bodyPr wrap="square" lIns="358425" tIns="286739" rIns="358425" bIns="286739" rtlCol="0">
            <a:noAutofit/>
          </a:bodyPr>
          <a:lstStyle/>
          <a:p>
            <a:pPr algn="ctr" defTabSz="1827927" eaLnBrk="1" fontAlgn="auto" hangingPunct="1">
              <a:lnSpc>
                <a:spcPct val="90000"/>
              </a:lnSpc>
              <a:spcBef>
                <a:spcPts val="0"/>
              </a:spcBef>
              <a:spcAft>
                <a:spcPts val="1176"/>
              </a:spcAft>
              <a:defRPr/>
            </a:pPr>
            <a:r>
              <a:rPr lang="en-US" sz="4705" kern="0" dirty="0">
                <a:solidFill>
                  <a:srgbClr val="E6E6E6"/>
                </a:solidFill>
                <a:latin typeface="Segoe UI Semilight"/>
              </a:rPr>
              <a:t>Team sites</a:t>
            </a:r>
          </a:p>
        </p:txBody>
      </p:sp>
      <p:sp>
        <p:nvSpPr>
          <p:cNvPr id="29" name="Rectangle 28">
            <a:extLst>
              <a:ext uri="{FF2B5EF4-FFF2-40B4-BE49-F238E27FC236}">
                <a16:creationId xmlns:a16="http://schemas.microsoft.com/office/drawing/2014/main" id="{68E476D9-CC18-4684-A101-6B8CD77F0B72}"/>
              </a:ext>
            </a:extLst>
          </p:cNvPr>
          <p:cNvSpPr/>
          <p:nvPr/>
        </p:nvSpPr>
        <p:spPr bwMode="auto">
          <a:xfrm>
            <a:off x="5438176" y="3935876"/>
            <a:ext cx="6720485" cy="32030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358425" tIns="286739" rIns="358425" bIns="286739" numCol="1" spcCol="0" rtlCol="0" fromWordArt="0" anchor="t" anchorCtr="0" forceAA="0" compatLnSpc="1">
            <a:prstTxWarp prst="textNoShape">
              <a:avLst/>
            </a:prstTxWarp>
            <a:noAutofit/>
          </a:bodyPr>
          <a:lstStyle/>
          <a:p>
            <a:pPr algn="ctr" defTabSz="1827397" eaLnBrk="1" hangingPunct="1">
              <a:lnSpc>
                <a:spcPct val="90000"/>
              </a:lnSpc>
              <a:defRPr/>
            </a:pPr>
            <a:endParaRPr lang="en-US" sz="4705"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0" name="TextBox 29">
            <a:extLst>
              <a:ext uri="{FF2B5EF4-FFF2-40B4-BE49-F238E27FC236}">
                <a16:creationId xmlns:a16="http://schemas.microsoft.com/office/drawing/2014/main" id="{79AE6703-556C-40D4-95B8-76B015F54FF1}"/>
              </a:ext>
            </a:extLst>
          </p:cNvPr>
          <p:cNvSpPr txBox="1"/>
          <p:nvPr/>
        </p:nvSpPr>
        <p:spPr>
          <a:xfrm>
            <a:off x="896192" y="8324767"/>
            <a:ext cx="6811678" cy="1012980"/>
          </a:xfrm>
          <a:prstGeom prst="rect">
            <a:avLst/>
          </a:prstGeom>
          <a:solidFill>
            <a:srgbClr val="005AA1"/>
          </a:solidFill>
        </p:spPr>
        <p:txBody>
          <a:bodyPr wrap="square" lIns="358425" tIns="286739" rIns="358425" bIns="286739"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Created by users or admins</a:t>
            </a:r>
          </a:p>
        </p:txBody>
      </p:sp>
      <p:sp>
        <p:nvSpPr>
          <p:cNvPr id="31" name="TextBox 30">
            <a:extLst>
              <a:ext uri="{FF2B5EF4-FFF2-40B4-BE49-F238E27FC236}">
                <a16:creationId xmlns:a16="http://schemas.microsoft.com/office/drawing/2014/main" id="{FBA79087-5E09-4BDE-A77F-DDBCC4D0CF62}"/>
              </a:ext>
            </a:extLst>
          </p:cNvPr>
          <p:cNvSpPr txBox="1"/>
          <p:nvPr/>
        </p:nvSpPr>
        <p:spPr>
          <a:xfrm>
            <a:off x="16669782" y="8351654"/>
            <a:ext cx="6811678" cy="1012980"/>
          </a:xfrm>
          <a:prstGeom prst="rect">
            <a:avLst/>
          </a:prstGeom>
          <a:solidFill>
            <a:srgbClr val="107C10"/>
          </a:solidFill>
          <a:ln>
            <a:noFill/>
          </a:ln>
        </p:spPr>
        <p:txBody>
          <a:bodyPr wrap="square" lIns="358425" tIns="286739" rIns="358425" bIns="286739"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Created by users or admins</a:t>
            </a:r>
          </a:p>
        </p:txBody>
      </p:sp>
      <p:sp>
        <p:nvSpPr>
          <p:cNvPr id="32" name="TextBox 31">
            <a:extLst>
              <a:ext uri="{FF2B5EF4-FFF2-40B4-BE49-F238E27FC236}">
                <a16:creationId xmlns:a16="http://schemas.microsoft.com/office/drawing/2014/main" id="{8060D7D4-D39A-49D5-9A18-589E92B984F6}"/>
              </a:ext>
            </a:extLst>
          </p:cNvPr>
          <p:cNvSpPr txBox="1"/>
          <p:nvPr/>
        </p:nvSpPr>
        <p:spPr>
          <a:xfrm>
            <a:off x="9201523" y="8351654"/>
            <a:ext cx="5973656" cy="1012980"/>
          </a:xfrm>
          <a:prstGeom prst="rect">
            <a:avLst/>
          </a:prstGeom>
          <a:solidFill>
            <a:srgbClr val="FF8C00"/>
          </a:solidFill>
          <a:ln>
            <a:noFill/>
          </a:ln>
        </p:spPr>
        <p:txBody>
          <a:bodyPr wrap="square" lIns="358425" tIns="286739" rIns="358425" bIns="286739"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Created by admins</a:t>
            </a:r>
          </a:p>
        </p:txBody>
      </p:sp>
      <p:sp>
        <p:nvSpPr>
          <p:cNvPr id="33" name="TextBox 32">
            <a:extLst>
              <a:ext uri="{FF2B5EF4-FFF2-40B4-BE49-F238E27FC236}">
                <a16:creationId xmlns:a16="http://schemas.microsoft.com/office/drawing/2014/main" id="{6D2596D1-8BC7-4189-9CBF-BA0B4187696D}"/>
              </a:ext>
            </a:extLst>
          </p:cNvPr>
          <p:cNvSpPr txBox="1"/>
          <p:nvPr/>
        </p:nvSpPr>
        <p:spPr>
          <a:xfrm>
            <a:off x="3694954" y="9332597"/>
            <a:ext cx="17026691" cy="795876"/>
          </a:xfrm>
          <a:prstGeom prst="rect">
            <a:avLst/>
          </a:prstGeom>
          <a:solidFill>
            <a:srgbClr val="C06900"/>
          </a:solidFill>
          <a:ln>
            <a:noFill/>
          </a:ln>
        </p:spPr>
        <p:txBody>
          <a:bodyPr wrap="square" lIns="358425" tIns="179237" rIns="358425" bIns="179237"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Navigation</a:t>
            </a:r>
          </a:p>
        </p:txBody>
      </p:sp>
      <p:sp>
        <p:nvSpPr>
          <p:cNvPr id="34" name="TextBox 33">
            <a:extLst>
              <a:ext uri="{FF2B5EF4-FFF2-40B4-BE49-F238E27FC236}">
                <a16:creationId xmlns:a16="http://schemas.microsoft.com/office/drawing/2014/main" id="{1770A7B2-C0FF-4E59-AA62-7AB0D9936098}"/>
              </a:ext>
            </a:extLst>
          </p:cNvPr>
          <p:cNvSpPr txBox="1"/>
          <p:nvPr/>
        </p:nvSpPr>
        <p:spPr>
          <a:xfrm>
            <a:off x="3685867" y="10128696"/>
            <a:ext cx="17026691" cy="795876"/>
          </a:xfrm>
          <a:prstGeom prst="rect">
            <a:avLst/>
          </a:prstGeom>
          <a:solidFill>
            <a:srgbClr val="FF8C00"/>
          </a:solidFill>
          <a:ln>
            <a:noFill/>
          </a:ln>
        </p:spPr>
        <p:txBody>
          <a:bodyPr wrap="square" lIns="358425" tIns="179237" rIns="358425" bIns="179237"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Theme and logo</a:t>
            </a:r>
          </a:p>
        </p:txBody>
      </p:sp>
      <p:sp>
        <p:nvSpPr>
          <p:cNvPr id="35" name="TextBox 34">
            <a:extLst>
              <a:ext uri="{FF2B5EF4-FFF2-40B4-BE49-F238E27FC236}">
                <a16:creationId xmlns:a16="http://schemas.microsoft.com/office/drawing/2014/main" id="{98BFD0A7-1823-466B-9BFB-A464293959F0}"/>
              </a:ext>
            </a:extLst>
          </p:cNvPr>
          <p:cNvSpPr txBox="1"/>
          <p:nvPr/>
        </p:nvSpPr>
        <p:spPr>
          <a:xfrm>
            <a:off x="3685867" y="10919230"/>
            <a:ext cx="17026691" cy="795876"/>
          </a:xfrm>
          <a:prstGeom prst="rect">
            <a:avLst/>
          </a:prstGeom>
          <a:solidFill>
            <a:srgbClr val="C06900"/>
          </a:solidFill>
          <a:ln>
            <a:noFill/>
          </a:ln>
        </p:spPr>
        <p:txBody>
          <a:bodyPr wrap="square" lIns="358425" tIns="179237" rIns="358425" bIns="179237"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Search scope </a:t>
            </a:r>
          </a:p>
        </p:txBody>
      </p:sp>
      <p:sp>
        <p:nvSpPr>
          <p:cNvPr id="37" name="TextBox 36">
            <a:extLst>
              <a:ext uri="{FF2B5EF4-FFF2-40B4-BE49-F238E27FC236}">
                <a16:creationId xmlns:a16="http://schemas.microsoft.com/office/drawing/2014/main" id="{69C6CE2C-9B90-41F0-BD17-87B56505B425}"/>
              </a:ext>
            </a:extLst>
          </p:cNvPr>
          <p:cNvSpPr txBox="1"/>
          <p:nvPr/>
        </p:nvSpPr>
        <p:spPr>
          <a:xfrm>
            <a:off x="9201521" y="2235557"/>
            <a:ext cx="5973660" cy="6265462"/>
          </a:xfrm>
          <a:prstGeom prst="rect">
            <a:avLst/>
          </a:prstGeom>
          <a:solidFill>
            <a:srgbClr val="FF8C00"/>
          </a:solidFill>
        </p:spPr>
        <p:txBody>
          <a:bodyPr wrap="square" lIns="358425" tIns="286739" rIns="358425" bIns="286739" rtlCol="0">
            <a:noAutofit/>
          </a:bodyPr>
          <a:lstStyle/>
          <a:p>
            <a:pPr algn="ctr" defTabSz="1827927">
              <a:lnSpc>
                <a:spcPct val="90000"/>
              </a:lnSpc>
              <a:spcAft>
                <a:spcPts val="1176"/>
              </a:spcAft>
            </a:pPr>
            <a:endParaRPr lang="en-US" sz="4705" dirty="0">
              <a:solidFill>
                <a:srgbClr val="E6E6E6"/>
              </a:solidFill>
              <a:latin typeface="Segoe UI Semilight"/>
            </a:endParaRPr>
          </a:p>
        </p:txBody>
      </p:sp>
      <p:sp>
        <p:nvSpPr>
          <p:cNvPr id="38" name="TextBox 37">
            <a:extLst>
              <a:ext uri="{FF2B5EF4-FFF2-40B4-BE49-F238E27FC236}">
                <a16:creationId xmlns:a16="http://schemas.microsoft.com/office/drawing/2014/main" id="{77BE8EA4-FC85-431F-9EC6-E551A1FD8047}"/>
              </a:ext>
            </a:extLst>
          </p:cNvPr>
          <p:cNvSpPr txBox="1"/>
          <p:nvPr/>
        </p:nvSpPr>
        <p:spPr>
          <a:xfrm>
            <a:off x="3675008" y="2214289"/>
            <a:ext cx="17026687" cy="958136"/>
          </a:xfrm>
          <a:prstGeom prst="rect">
            <a:avLst/>
          </a:prstGeom>
          <a:solidFill>
            <a:srgbClr val="FF8C00"/>
          </a:solidFill>
        </p:spPr>
        <p:txBody>
          <a:bodyPr wrap="square" lIns="358425" tIns="286739" rIns="358425" bIns="286739" rtlCol="0">
            <a:noAutofit/>
          </a:bodyPr>
          <a:lstStyle/>
          <a:p>
            <a:pPr algn="ctr" defTabSz="1827927">
              <a:lnSpc>
                <a:spcPct val="90000"/>
              </a:lnSpc>
              <a:spcAft>
                <a:spcPts val="1176"/>
              </a:spcAft>
            </a:pPr>
            <a:r>
              <a:rPr lang="en-US" sz="4705" dirty="0">
                <a:solidFill>
                  <a:srgbClr val="E6E6E6"/>
                </a:solidFill>
                <a:latin typeface="Segoe UI Semilight"/>
              </a:rPr>
              <a:t>Hub sites</a:t>
            </a:r>
          </a:p>
        </p:txBody>
      </p:sp>
      <p:sp>
        <p:nvSpPr>
          <p:cNvPr id="39" name="TextBox 38">
            <a:extLst>
              <a:ext uri="{FF2B5EF4-FFF2-40B4-BE49-F238E27FC236}">
                <a16:creationId xmlns:a16="http://schemas.microsoft.com/office/drawing/2014/main" id="{3C39D481-89BA-4124-9696-D15585034AC5}"/>
              </a:ext>
            </a:extLst>
          </p:cNvPr>
          <p:cNvSpPr txBox="1"/>
          <p:nvPr/>
        </p:nvSpPr>
        <p:spPr>
          <a:xfrm>
            <a:off x="9201521" y="4396903"/>
            <a:ext cx="5973656" cy="1289488"/>
          </a:xfrm>
          <a:prstGeom prst="rect">
            <a:avLst/>
          </a:prstGeom>
          <a:solidFill>
            <a:srgbClr val="FF8C00"/>
          </a:solidFill>
        </p:spPr>
        <p:txBody>
          <a:bodyPr wrap="square" lIns="358425" tIns="286739" rIns="358425" bIns="286739" rtlCol="0">
            <a:noAutofit/>
          </a:bodyPr>
          <a:lstStyle/>
          <a:p>
            <a:pPr algn="ctr" defTabSz="1827927">
              <a:lnSpc>
                <a:spcPct val="90000"/>
              </a:lnSpc>
              <a:spcAft>
                <a:spcPts val="1176"/>
              </a:spcAft>
            </a:pPr>
            <a:r>
              <a:rPr lang="en-US" sz="3921" dirty="0">
                <a:solidFill>
                  <a:srgbClr val="E6E6E6"/>
                </a:solidFill>
                <a:latin typeface="Segoe UI Semilight"/>
              </a:rPr>
              <a:t>A communication site</a:t>
            </a:r>
            <a:br>
              <a:rPr lang="en-US" sz="3921" dirty="0">
                <a:solidFill>
                  <a:srgbClr val="E6E6E6"/>
                </a:solidFill>
                <a:latin typeface="Segoe UI Semilight"/>
              </a:rPr>
            </a:br>
            <a:r>
              <a:rPr lang="en-US" sz="3921" dirty="0">
                <a:solidFill>
                  <a:srgbClr val="E6E6E6"/>
                </a:solidFill>
                <a:latin typeface="Segoe UI Semilight"/>
              </a:rPr>
              <a:t>or team site</a:t>
            </a:r>
          </a:p>
        </p:txBody>
      </p:sp>
      <p:sp>
        <p:nvSpPr>
          <p:cNvPr id="40" name="TextBox 39">
            <a:extLst>
              <a:ext uri="{FF2B5EF4-FFF2-40B4-BE49-F238E27FC236}">
                <a16:creationId xmlns:a16="http://schemas.microsoft.com/office/drawing/2014/main" id="{E9F8E556-1BF2-442A-BB42-D38CB9117C60}"/>
              </a:ext>
            </a:extLst>
          </p:cNvPr>
          <p:cNvSpPr txBox="1"/>
          <p:nvPr/>
        </p:nvSpPr>
        <p:spPr>
          <a:xfrm>
            <a:off x="3685867" y="11715329"/>
            <a:ext cx="17026691" cy="795876"/>
          </a:xfrm>
          <a:prstGeom prst="rect">
            <a:avLst/>
          </a:prstGeom>
          <a:solidFill>
            <a:srgbClr val="FF8C00"/>
          </a:solidFill>
          <a:ln>
            <a:noFill/>
          </a:ln>
        </p:spPr>
        <p:txBody>
          <a:bodyPr wrap="square" lIns="358425" tIns="179237" rIns="358425" bIns="179237" rtlCol="0">
            <a:spAutoFit/>
          </a:bodyPr>
          <a:lstStyle>
            <a:defPPr>
              <a:defRPr lang="en-US"/>
            </a:defPPr>
            <a:lvl1pPr algn="ctr">
              <a:lnSpc>
                <a:spcPct val="90000"/>
              </a:lnSpc>
              <a:spcAft>
                <a:spcPts val="600"/>
              </a:spcAft>
              <a:defRPr sz="1600">
                <a:gradFill>
                  <a:gsLst>
                    <a:gs pos="2917">
                      <a:schemeClr val="tx1"/>
                    </a:gs>
                    <a:gs pos="30000">
                      <a:schemeClr val="tx1"/>
                    </a:gs>
                  </a:gsLst>
                  <a:lin ang="5400000" scaled="0"/>
                </a:gradFill>
              </a:defRPr>
            </a:lvl1pPr>
          </a:lstStyle>
          <a:p>
            <a:pPr defTabSz="1827927">
              <a:spcAft>
                <a:spcPts val="1176"/>
              </a:spcAft>
            </a:pPr>
            <a:r>
              <a:rPr lang="en-US" sz="3133" dirty="0">
                <a:solidFill>
                  <a:srgbClr val="FFFFFF"/>
                </a:solidFill>
                <a:latin typeface="Segoe UI Semilight"/>
              </a:rPr>
              <a:t>News and activity rollup</a:t>
            </a:r>
          </a:p>
        </p:txBody>
      </p:sp>
      <p:sp>
        <p:nvSpPr>
          <p:cNvPr id="41" name="Arrow: Right 40">
            <a:extLst>
              <a:ext uri="{FF2B5EF4-FFF2-40B4-BE49-F238E27FC236}">
                <a16:creationId xmlns:a16="http://schemas.microsoft.com/office/drawing/2014/main" id="{8EF7F4C1-D08D-4E97-884D-4EA4F4561162}"/>
              </a:ext>
            </a:extLst>
          </p:cNvPr>
          <p:cNvSpPr/>
          <p:nvPr/>
        </p:nvSpPr>
        <p:spPr bwMode="auto">
          <a:xfrm>
            <a:off x="7707870" y="5775498"/>
            <a:ext cx="1493647" cy="980928"/>
          </a:xfrm>
          <a:prstGeom prst="rightArrow">
            <a:avLst/>
          </a:prstGeom>
          <a:solidFill>
            <a:srgbClr val="005AA1"/>
          </a:solidFill>
          <a:ln w="9525" cap="flat" cmpd="sng" algn="ctr">
            <a:noFill/>
            <a:prstDash val="solid"/>
            <a:headEnd type="none" w="med" len="med"/>
            <a:tailEnd type="none" w="med" len="med"/>
          </a:ln>
          <a:effectLst/>
        </p:spPr>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2" name="Arrow: Right 41">
            <a:extLst>
              <a:ext uri="{FF2B5EF4-FFF2-40B4-BE49-F238E27FC236}">
                <a16:creationId xmlns:a16="http://schemas.microsoft.com/office/drawing/2014/main" id="{AF2F03BF-2E14-4F2D-A8C6-A205B495F44E}"/>
              </a:ext>
            </a:extLst>
          </p:cNvPr>
          <p:cNvSpPr/>
          <p:nvPr/>
        </p:nvSpPr>
        <p:spPr bwMode="auto">
          <a:xfrm rot="10800000">
            <a:off x="15175177" y="5775498"/>
            <a:ext cx="1493647" cy="980928"/>
          </a:xfrm>
          <a:prstGeom prst="rightArrow">
            <a:avLst/>
          </a:prstGeom>
          <a:solidFill>
            <a:srgbClr val="107C10"/>
          </a:solidFill>
          <a:ln w="9525" cap="flat" cmpd="sng" algn="ctr">
            <a:noFill/>
            <a:prstDash val="solid"/>
            <a:headEnd type="none" w="med" len="med"/>
            <a:tailEnd type="none" w="med" len="med"/>
          </a:ln>
          <a:effectLst/>
        </p:spPr>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eaLnBrk="1" hangingPunct="1">
              <a:lnSpc>
                <a:spcPct val="90000"/>
              </a:lnSpc>
              <a:defRPr/>
            </a:pPr>
            <a:endParaRPr lang="en-US" sz="4705" kern="0" dirty="0"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3" name="Title 4">
            <a:extLst>
              <a:ext uri="{FF2B5EF4-FFF2-40B4-BE49-F238E27FC236}">
                <a16:creationId xmlns:a16="http://schemas.microsoft.com/office/drawing/2014/main" id="{F2DD765F-61F4-4921-BC62-9C14E8752FED}"/>
              </a:ext>
            </a:extLst>
          </p:cNvPr>
          <p:cNvSpPr txBox="1">
            <a:spLocks/>
          </p:cNvSpPr>
          <p:nvPr/>
        </p:nvSpPr>
        <p:spPr>
          <a:xfrm>
            <a:off x="6276330" y="285413"/>
            <a:ext cx="16832469" cy="1506250"/>
          </a:xfrm>
          <a:prstGeom prst="rect">
            <a:avLst/>
          </a:prstGeom>
        </p:spPr>
        <p:txBody>
          <a:bodyPr vert="horz" lIns="182832" tIns="91416" rIns="182832" bIns="91416"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7198" b="1" dirty="0">
                <a:solidFill>
                  <a:schemeClr val="tx1">
                    <a:lumMod val="75000"/>
                    <a:lumOff val="25000"/>
                  </a:schemeClr>
                </a:solidFill>
                <a:latin typeface="Segoe UI Light" panose="020B0502040204020203" pitchFamily="34" charset="0"/>
                <a:cs typeface="Segoe UI Light" panose="020B0502040204020203" pitchFamily="34" charset="0"/>
              </a:rPr>
              <a:t>Building blocks of your Intranet</a:t>
            </a:r>
            <a:endParaRPr lang="en-US" sz="7198" dirty="0">
              <a:solidFill>
                <a:schemeClr val="tx1">
                  <a:lumMod val="75000"/>
                  <a:lumOff val="25000"/>
                </a:schemeClr>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5993511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ADB5-7254-450C-84DE-42F063869888}"/>
              </a:ext>
            </a:extLst>
          </p:cNvPr>
          <p:cNvSpPr>
            <a:spLocks noGrp="1"/>
          </p:cNvSpPr>
          <p:nvPr>
            <p:ph type="title"/>
          </p:nvPr>
        </p:nvSpPr>
        <p:spPr/>
        <p:txBody>
          <a:bodyPr/>
          <a:lstStyle/>
          <a:p>
            <a:r>
              <a:rPr lang="en-US"/>
              <a:t>Modern Libraries</a:t>
            </a:r>
          </a:p>
        </p:txBody>
      </p:sp>
      <p:sp>
        <p:nvSpPr>
          <p:cNvPr id="14" name="Text Placeholder 13">
            <a:extLst>
              <a:ext uri="{FF2B5EF4-FFF2-40B4-BE49-F238E27FC236}">
                <a16:creationId xmlns:a16="http://schemas.microsoft.com/office/drawing/2014/main" id="{61CB7FA9-7EAA-418B-AC5A-901D2F9E318E}"/>
              </a:ext>
            </a:extLst>
          </p:cNvPr>
          <p:cNvSpPr>
            <a:spLocks noGrp="1"/>
          </p:cNvSpPr>
          <p:nvPr>
            <p:ph type="body" sz="quarter" idx="10"/>
          </p:nvPr>
        </p:nvSpPr>
        <p:spPr>
          <a:xfrm>
            <a:off x="1172476" y="2869780"/>
            <a:ext cx="10384545" cy="5164454"/>
          </a:xfrm>
        </p:spPr>
        <p:txBody>
          <a:bodyPr/>
          <a:lstStyle/>
          <a:p>
            <a:pPr>
              <a:lnSpc>
                <a:spcPct val="150000"/>
              </a:lnSpc>
            </a:pPr>
            <a:r>
              <a:rPr lang="en-US"/>
              <a:t>Updated, responsive UI</a:t>
            </a:r>
          </a:p>
          <a:p>
            <a:r>
              <a:rPr lang="en-US"/>
              <a:t>Aligned with UI fabric of OneDrive</a:t>
            </a:r>
          </a:p>
          <a:p>
            <a:pPr>
              <a:lnSpc>
                <a:spcPct val="150000"/>
              </a:lnSpc>
            </a:pPr>
            <a:r>
              <a:rPr lang="en-US"/>
              <a:t>Modern sharing experience</a:t>
            </a:r>
          </a:p>
          <a:p>
            <a:r>
              <a:rPr lang="en-US"/>
              <a:t>Optimized for light weight structure and process</a:t>
            </a:r>
          </a:p>
        </p:txBody>
      </p:sp>
      <p:grpSp>
        <p:nvGrpSpPr>
          <p:cNvPr id="28" name="Group 27">
            <a:extLst>
              <a:ext uri="{FF2B5EF4-FFF2-40B4-BE49-F238E27FC236}">
                <a16:creationId xmlns:a16="http://schemas.microsoft.com/office/drawing/2014/main" id="{16BBC807-35E9-4196-9EC8-BA9BCFB80AA4}"/>
              </a:ext>
            </a:extLst>
          </p:cNvPr>
          <p:cNvGrpSpPr/>
          <p:nvPr/>
        </p:nvGrpSpPr>
        <p:grpSpPr>
          <a:xfrm>
            <a:off x="9948350" y="2380156"/>
            <a:ext cx="16131444" cy="9312500"/>
            <a:chOff x="5075238" y="1212849"/>
            <a:chExt cx="8229600" cy="4750855"/>
          </a:xfrm>
        </p:grpSpPr>
        <p:grpSp>
          <p:nvGrpSpPr>
            <p:cNvPr id="29" name="Group 28">
              <a:extLst>
                <a:ext uri="{FF2B5EF4-FFF2-40B4-BE49-F238E27FC236}">
                  <a16:creationId xmlns:a16="http://schemas.microsoft.com/office/drawing/2014/main" id="{F3937352-D329-45AA-AC4D-F657B02ED5A6}"/>
                </a:ext>
              </a:extLst>
            </p:cNvPr>
            <p:cNvGrpSpPr/>
            <p:nvPr/>
          </p:nvGrpSpPr>
          <p:grpSpPr>
            <a:xfrm>
              <a:off x="5075238" y="1212849"/>
              <a:ext cx="8229600" cy="4750855"/>
              <a:chOff x="4617756" y="1458428"/>
              <a:chExt cx="9891467" cy="5300836"/>
            </a:xfrm>
          </p:grpSpPr>
          <p:grpSp>
            <p:nvGrpSpPr>
              <p:cNvPr id="31" name="Group 30">
                <a:extLst>
                  <a:ext uri="{FF2B5EF4-FFF2-40B4-BE49-F238E27FC236}">
                    <a16:creationId xmlns:a16="http://schemas.microsoft.com/office/drawing/2014/main" id="{C15B775E-1D2D-47C6-A7F5-A4F27EF63953}"/>
                  </a:ext>
                </a:extLst>
              </p:cNvPr>
              <p:cNvGrpSpPr/>
              <p:nvPr/>
            </p:nvGrpSpPr>
            <p:grpSpPr>
              <a:xfrm>
                <a:off x="5800939" y="1458428"/>
                <a:ext cx="8111074" cy="5122968"/>
                <a:chOff x="5374219" y="1458428"/>
                <a:chExt cx="8111074" cy="5122968"/>
              </a:xfrm>
            </p:grpSpPr>
            <p:grpSp>
              <p:nvGrpSpPr>
                <p:cNvPr id="34" name="Group 4">
                  <a:extLst>
                    <a:ext uri="{FF2B5EF4-FFF2-40B4-BE49-F238E27FC236}">
                      <a16:creationId xmlns:a16="http://schemas.microsoft.com/office/drawing/2014/main" id="{04FAA76A-5D61-492A-B072-7CFC6D66C2C4}"/>
                    </a:ext>
                  </a:extLst>
                </p:cNvPr>
                <p:cNvGrpSpPr>
                  <a:grpSpLocks noChangeAspect="1"/>
                </p:cNvGrpSpPr>
                <p:nvPr/>
              </p:nvGrpSpPr>
              <p:grpSpPr bwMode="auto">
                <a:xfrm>
                  <a:off x="5389680" y="1458428"/>
                  <a:ext cx="8095613" cy="5114259"/>
                  <a:chOff x="3125" y="919"/>
                  <a:chExt cx="2730" cy="1819"/>
                </a:xfrm>
                <a:noFill/>
              </p:grpSpPr>
              <p:sp>
                <p:nvSpPr>
                  <p:cNvPr id="36" name="Freeform 5">
                    <a:extLst>
                      <a:ext uri="{FF2B5EF4-FFF2-40B4-BE49-F238E27FC236}">
                        <a16:creationId xmlns:a16="http://schemas.microsoft.com/office/drawing/2014/main" id="{C760B6A2-42EF-4F3D-929E-B2D72ABA5F87}"/>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7" name="Oval 12">
                    <a:extLst>
                      <a:ext uri="{FF2B5EF4-FFF2-40B4-BE49-F238E27FC236}">
                        <a16:creationId xmlns:a16="http://schemas.microsoft.com/office/drawing/2014/main" id="{A19FCF6F-DF41-49FA-B770-6B66531C9D94}"/>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5" name="Rounded Rectangle 1">
                  <a:extLst>
                    <a:ext uri="{FF2B5EF4-FFF2-40B4-BE49-F238E27FC236}">
                      <a16:creationId xmlns:a16="http://schemas.microsoft.com/office/drawing/2014/main" id="{61361CD8-57B5-4F6A-AD44-CC9A02AA116A}"/>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32" name="Freeform 6">
                <a:extLst>
                  <a:ext uri="{FF2B5EF4-FFF2-40B4-BE49-F238E27FC236}">
                    <a16:creationId xmlns:a16="http://schemas.microsoft.com/office/drawing/2014/main" id="{B9A1AF7C-6DA1-4D3E-84C4-112E45D808A8}"/>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33" name="Freeform 7">
                <a:extLst>
                  <a:ext uri="{FF2B5EF4-FFF2-40B4-BE49-F238E27FC236}">
                    <a16:creationId xmlns:a16="http://schemas.microsoft.com/office/drawing/2014/main" id="{E571602E-6102-4456-9FF2-516D68482073}"/>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30" name="Picture 29">
              <a:extLst>
                <a:ext uri="{FF2B5EF4-FFF2-40B4-BE49-F238E27FC236}">
                  <a16:creationId xmlns:a16="http://schemas.microsoft.com/office/drawing/2014/main" id="{0ED6B5C4-E529-4E88-A4C9-AD81435777A1}"/>
                </a:ext>
              </a:extLst>
            </p:cNvPr>
            <p:cNvPicPr>
              <a:picLocks noChangeAspect="1"/>
            </p:cNvPicPr>
            <p:nvPr/>
          </p:nvPicPr>
          <p:blipFill>
            <a:blip r:embed="rId3"/>
            <a:stretch>
              <a:fillRect/>
            </a:stretch>
          </p:blipFill>
          <p:spPr>
            <a:xfrm>
              <a:off x="6407973" y="1483843"/>
              <a:ext cx="6062471" cy="4041647"/>
            </a:xfrm>
            <a:prstGeom prst="rect">
              <a:avLst/>
            </a:prstGeom>
            <a:ln>
              <a:solidFill>
                <a:schemeClr val="accent6"/>
              </a:solidFill>
            </a:ln>
          </p:spPr>
        </p:pic>
      </p:grpSp>
    </p:spTree>
    <p:extLst>
      <p:ext uri="{BB962C8B-B14F-4D97-AF65-F5344CB8AC3E}">
        <p14:creationId xmlns:p14="http://schemas.microsoft.com/office/powerpoint/2010/main" val="261117044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ADB5-7254-450C-84DE-42F063869888}"/>
              </a:ext>
            </a:extLst>
          </p:cNvPr>
          <p:cNvSpPr>
            <a:spLocks noGrp="1"/>
          </p:cNvSpPr>
          <p:nvPr>
            <p:ph type="title"/>
          </p:nvPr>
        </p:nvSpPr>
        <p:spPr/>
        <p:txBody>
          <a:bodyPr/>
          <a:lstStyle/>
          <a:p>
            <a:r>
              <a:rPr lang="en-US"/>
              <a:t>Modern Lists</a:t>
            </a:r>
          </a:p>
        </p:txBody>
      </p:sp>
      <p:sp>
        <p:nvSpPr>
          <p:cNvPr id="5" name="Text Placeholder 4">
            <a:extLst>
              <a:ext uri="{FF2B5EF4-FFF2-40B4-BE49-F238E27FC236}">
                <a16:creationId xmlns:a16="http://schemas.microsoft.com/office/drawing/2014/main" id="{94501A82-83B6-4264-B8A6-A1962A10027D}"/>
              </a:ext>
            </a:extLst>
          </p:cNvPr>
          <p:cNvSpPr>
            <a:spLocks noGrp="1"/>
          </p:cNvSpPr>
          <p:nvPr>
            <p:ph type="body" sz="quarter" idx="10"/>
          </p:nvPr>
        </p:nvSpPr>
        <p:spPr>
          <a:xfrm>
            <a:off x="1172475" y="2869779"/>
            <a:ext cx="10300677" cy="6272450"/>
          </a:xfrm>
        </p:spPr>
        <p:txBody>
          <a:bodyPr/>
          <a:lstStyle/>
          <a:p>
            <a:pPr>
              <a:lnSpc>
                <a:spcPct val="150000"/>
              </a:lnSpc>
            </a:pPr>
            <a:r>
              <a:rPr lang="en-US">
                <a:solidFill>
                  <a:schemeClr val="tx1"/>
                </a:solidFill>
              </a:rPr>
              <a:t>Add columns and rows with ease</a:t>
            </a:r>
          </a:p>
          <a:p>
            <a:pPr>
              <a:lnSpc>
                <a:spcPct val="150000"/>
              </a:lnSpc>
            </a:pPr>
            <a:r>
              <a:rPr lang="en-US">
                <a:solidFill>
                  <a:schemeClr val="tx1"/>
                </a:solidFill>
              </a:rPr>
              <a:t>Simplified filtering experience</a:t>
            </a:r>
          </a:p>
          <a:p>
            <a:pPr>
              <a:lnSpc>
                <a:spcPct val="150000"/>
              </a:lnSpc>
            </a:pPr>
            <a:r>
              <a:rPr lang="en-US">
                <a:solidFill>
                  <a:schemeClr val="tx1"/>
                </a:solidFill>
              </a:rPr>
              <a:t>Format columns with JSON</a:t>
            </a:r>
          </a:p>
          <a:p>
            <a:r>
              <a:rPr lang="en-US">
                <a:solidFill>
                  <a:schemeClr val="tx1"/>
                </a:solidFill>
              </a:rPr>
              <a:t>Details pane gives you more information without leaving the list view</a:t>
            </a:r>
          </a:p>
        </p:txBody>
      </p:sp>
      <p:grpSp>
        <p:nvGrpSpPr>
          <p:cNvPr id="27" name="Group 26">
            <a:extLst>
              <a:ext uri="{FF2B5EF4-FFF2-40B4-BE49-F238E27FC236}">
                <a16:creationId xmlns:a16="http://schemas.microsoft.com/office/drawing/2014/main" id="{5F97801A-93FE-4E63-9AFF-129C79AD775F}"/>
              </a:ext>
            </a:extLst>
          </p:cNvPr>
          <p:cNvGrpSpPr/>
          <p:nvPr/>
        </p:nvGrpSpPr>
        <p:grpSpPr>
          <a:xfrm>
            <a:off x="9948350" y="2380156"/>
            <a:ext cx="16131444" cy="9312500"/>
            <a:chOff x="4617756" y="1458428"/>
            <a:chExt cx="9891467" cy="5300836"/>
          </a:xfrm>
        </p:grpSpPr>
        <p:grpSp>
          <p:nvGrpSpPr>
            <p:cNvPr id="29" name="Group 28">
              <a:extLst>
                <a:ext uri="{FF2B5EF4-FFF2-40B4-BE49-F238E27FC236}">
                  <a16:creationId xmlns:a16="http://schemas.microsoft.com/office/drawing/2014/main" id="{832F794E-B5C0-4D37-905F-BB513E3C0B97}"/>
                </a:ext>
              </a:extLst>
            </p:cNvPr>
            <p:cNvGrpSpPr/>
            <p:nvPr/>
          </p:nvGrpSpPr>
          <p:grpSpPr>
            <a:xfrm>
              <a:off x="5800939" y="1458428"/>
              <a:ext cx="8111074" cy="5122968"/>
              <a:chOff x="5374219" y="1458428"/>
              <a:chExt cx="8111074" cy="5122968"/>
            </a:xfrm>
          </p:grpSpPr>
          <p:grpSp>
            <p:nvGrpSpPr>
              <p:cNvPr id="32" name="Group 4">
                <a:extLst>
                  <a:ext uri="{FF2B5EF4-FFF2-40B4-BE49-F238E27FC236}">
                    <a16:creationId xmlns:a16="http://schemas.microsoft.com/office/drawing/2014/main" id="{7EC4099A-52E2-4421-A9F0-37337B2A40B9}"/>
                  </a:ext>
                </a:extLst>
              </p:cNvPr>
              <p:cNvGrpSpPr>
                <a:grpSpLocks noChangeAspect="1"/>
              </p:cNvGrpSpPr>
              <p:nvPr/>
            </p:nvGrpSpPr>
            <p:grpSpPr bwMode="auto">
              <a:xfrm>
                <a:off x="5389680" y="1458428"/>
                <a:ext cx="8095613" cy="5114259"/>
                <a:chOff x="3125" y="919"/>
                <a:chExt cx="2730" cy="1819"/>
              </a:xfrm>
              <a:noFill/>
            </p:grpSpPr>
            <p:sp>
              <p:nvSpPr>
                <p:cNvPr id="34" name="Freeform 5">
                  <a:extLst>
                    <a:ext uri="{FF2B5EF4-FFF2-40B4-BE49-F238E27FC236}">
                      <a16:creationId xmlns:a16="http://schemas.microsoft.com/office/drawing/2014/main" id="{FC59A6B5-71F5-4508-9235-93D1F6195BC2}"/>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5" name="Oval 12">
                  <a:extLst>
                    <a:ext uri="{FF2B5EF4-FFF2-40B4-BE49-F238E27FC236}">
                      <a16:creationId xmlns:a16="http://schemas.microsoft.com/office/drawing/2014/main" id="{B61D007C-7F96-4969-9EBA-FC72B0CD2277}"/>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3" name="Rounded Rectangle 1">
                <a:extLst>
                  <a:ext uri="{FF2B5EF4-FFF2-40B4-BE49-F238E27FC236}">
                    <a16:creationId xmlns:a16="http://schemas.microsoft.com/office/drawing/2014/main" id="{DB17F9F6-EEBE-479A-962E-E4B564186F50}"/>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30" name="Freeform 6">
              <a:extLst>
                <a:ext uri="{FF2B5EF4-FFF2-40B4-BE49-F238E27FC236}">
                  <a16:creationId xmlns:a16="http://schemas.microsoft.com/office/drawing/2014/main" id="{5253EBE1-7287-4D73-932A-33B9993D202F}"/>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31" name="Freeform 7">
              <a:extLst>
                <a:ext uri="{FF2B5EF4-FFF2-40B4-BE49-F238E27FC236}">
                  <a16:creationId xmlns:a16="http://schemas.microsoft.com/office/drawing/2014/main" id="{8AB6EAFD-DAE4-4C05-B818-A66BFB45AD97}"/>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18" name="Picture 17">
            <a:extLst>
              <a:ext uri="{FF2B5EF4-FFF2-40B4-BE49-F238E27FC236}">
                <a16:creationId xmlns:a16="http://schemas.microsoft.com/office/drawing/2014/main" id="{34D009F3-B179-4484-B8FC-B694C779FD9E}"/>
              </a:ext>
            </a:extLst>
          </p:cNvPr>
          <p:cNvPicPr>
            <a:picLocks noChangeAspect="1"/>
          </p:cNvPicPr>
          <p:nvPr/>
        </p:nvPicPr>
        <p:blipFill>
          <a:blip r:embed="rId3"/>
          <a:stretch>
            <a:fillRect/>
          </a:stretch>
        </p:blipFill>
        <p:spPr>
          <a:xfrm>
            <a:off x="12560741" y="2911350"/>
            <a:ext cx="11883495" cy="7922328"/>
          </a:xfrm>
          <a:prstGeom prst="rect">
            <a:avLst/>
          </a:prstGeom>
          <a:ln>
            <a:solidFill>
              <a:schemeClr val="accent6"/>
            </a:solidFill>
          </a:ln>
        </p:spPr>
      </p:pic>
    </p:spTree>
    <p:extLst>
      <p:ext uri="{BB962C8B-B14F-4D97-AF65-F5344CB8AC3E}">
        <p14:creationId xmlns:p14="http://schemas.microsoft.com/office/powerpoint/2010/main" val="710347837"/>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ADB5-7254-450C-84DE-42F063869888}"/>
              </a:ext>
            </a:extLst>
          </p:cNvPr>
          <p:cNvSpPr>
            <a:spLocks noGrp="1"/>
          </p:cNvSpPr>
          <p:nvPr>
            <p:ph type="title"/>
          </p:nvPr>
        </p:nvSpPr>
        <p:spPr/>
        <p:txBody>
          <a:bodyPr/>
          <a:lstStyle/>
          <a:p>
            <a:r>
              <a:rPr lang="en-US"/>
              <a:t>Modern Pages</a:t>
            </a:r>
          </a:p>
        </p:txBody>
      </p:sp>
      <p:sp>
        <p:nvSpPr>
          <p:cNvPr id="5" name="Text Placeholder 4">
            <a:extLst>
              <a:ext uri="{FF2B5EF4-FFF2-40B4-BE49-F238E27FC236}">
                <a16:creationId xmlns:a16="http://schemas.microsoft.com/office/drawing/2014/main" id="{35E839F9-A876-484B-B336-64603A56A9F8}"/>
              </a:ext>
            </a:extLst>
          </p:cNvPr>
          <p:cNvSpPr>
            <a:spLocks noGrp="1"/>
          </p:cNvSpPr>
          <p:nvPr>
            <p:ph type="body" sz="quarter" idx="10"/>
          </p:nvPr>
        </p:nvSpPr>
        <p:spPr>
          <a:xfrm>
            <a:off x="1172475" y="2869780"/>
            <a:ext cx="10057332" cy="3799978"/>
          </a:xfrm>
        </p:spPr>
        <p:txBody>
          <a:bodyPr/>
          <a:lstStyle/>
          <a:p>
            <a:pPr lvl="0"/>
            <a:r>
              <a:rPr lang="en-US"/>
              <a:t>Beautiful pages made easy</a:t>
            </a:r>
          </a:p>
          <a:p>
            <a:pPr lvl="0">
              <a:lnSpc>
                <a:spcPct val="150000"/>
              </a:lnSpc>
            </a:pPr>
            <a:r>
              <a:rPr lang="en-US"/>
              <a:t>Rich authoring</a:t>
            </a:r>
          </a:p>
          <a:p>
            <a:pPr lvl="0"/>
            <a:r>
              <a:rPr lang="en-US"/>
              <a:t>Modern web parts for your modern SharePoint</a:t>
            </a:r>
          </a:p>
        </p:txBody>
      </p:sp>
      <p:grpSp>
        <p:nvGrpSpPr>
          <p:cNvPr id="26" name="Group 25">
            <a:extLst>
              <a:ext uri="{FF2B5EF4-FFF2-40B4-BE49-F238E27FC236}">
                <a16:creationId xmlns:a16="http://schemas.microsoft.com/office/drawing/2014/main" id="{67F707C0-A5C7-4706-ADE5-8EFD4EA7A569}"/>
              </a:ext>
            </a:extLst>
          </p:cNvPr>
          <p:cNvGrpSpPr/>
          <p:nvPr/>
        </p:nvGrpSpPr>
        <p:grpSpPr>
          <a:xfrm>
            <a:off x="9948350" y="2380156"/>
            <a:ext cx="16131444" cy="9312500"/>
            <a:chOff x="5075238" y="1212849"/>
            <a:chExt cx="8229600" cy="4750855"/>
          </a:xfrm>
        </p:grpSpPr>
        <p:grpSp>
          <p:nvGrpSpPr>
            <p:cNvPr id="27" name="Group 26">
              <a:extLst>
                <a:ext uri="{FF2B5EF4-FFF2-40B4-BE49-F238E27FC236}">
                  <a16:creationId xmlns:a16="http://schemas.microsoft.com/office/drawing/2014/main" id="{6B8F25B3-C042-442A-84F4-4CC1800AA6EA}"/>
                </a:ext>
              </a:extLst>
            </p:cNvPr>
            <p:cNvGrpSpPr/>
            <p:nvPr/>
          </p:nvGrpSpPr>
          <p:grpSpPr>
            <a:xfrm>
              <a:off x="5075238" y="1212849"/>
              <a:ext cx="8229600" cy="4750855"/>
              <a:chOff x="4617756" y="1458428"/>
              <a:chExt cx="9891467" cy="5300836"/>
            </a:xfrm>
          </p:grpSpPr>
          <p:grpSp>
            <p:nvGrpSpPr>
              <p:cNvPr id="29" name="Group 28">
                <a:extLst>
                  <a:ext uri="{FF2B5EF4-FFF2-40B4-BE49-F238E27FC236}">
                    <a16:creationId xmlns:a16="http://schemas.microsoft.com/office/drawing/2014/main" id="{DABE9CE9-BD88-439A-976E-190943CEC8E3}"/>
                  </a:ext>
                </a:extLst>
              </p:cNvPr>
              <p:cNvGrpSpPr/>
              <p:nvPr/>
            </p:nvGrpSpPr>
            <p:grpSpPr>
              <a:xfrm>
                <a:off x="5800939" y="1458428"/>
                <a:ext cx="8111074" cy="5122968"/>
                <a:chOff x="5374219" y="1458428"/>
                <a:chExt cx="8111074" cy="5122968"/>
              </a:xfrm>
            </p:grpSpPr>
            <p:grpSp>
              <p:nvGrpSpPr>
                <p:cNvPr id="32" name="Group 4">
                  <a:extLst>
                    <a:ext uri="{FF2B5EF4-FFF2-40B4-BE49-F238E27FC236}">
                      <a16:creationId xmlns:a16="http://schemas.microsoft.com/office/drawing/2014/main" id="{300989F8-C0C0-467C-923A-BB8ABC9BDB16}"/>
                    </a:ext>
                  </a:extLst>
                </p:cNvPr>
                <p:cNvGrpSpPr>
                  <a:grpSpLocks noChangeAspect="1"/>
                </p:cNvGrpSpPr>
                <p:nvPr/>
              </p:nvGrpSpPr>
              <p:grpSpPr bwMode="auto">
                <a:xfrm>
                  <a:off x="5389680" y="1458428"/>
                  <a:ext cx="8095613" cy="5114259"/>
                  <a:chOff x="3125" y="919"/>
                  <a:chExt cx="2730" cy="1819"/>
                </a:xfrm>
                <a:noFill/>
              </p:grpSpPr>
              <p:sp>
                <p:nvSpPr>
                  <p:cNvPr id="34" name="Freeform 5">
                    <a:extLst>
                      <a:ext uri="{FF2B5EF4-FFF2-40B4-BE49-F238E27FC236}">
                        <a16:creationId xmlns:a16="http://schemas.microsoft.com/office/drawing/2014/main" id="{4720690C-B212-49A4-AE14-32DD11F17F27}"/>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5" name="Oval 12">
                    <a:extLst>
                      <a:ext uri="{FF2B5EF4-FFF2-40B4-BE49-F238E27FC236}">
                        <a16:creationId xmlns:a16="http://schemas.microsoft.com/office/drawing/2014/main" id="{D39FD7C8-1ED9-47F6-9830-15257B92F5C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3" name="Rounded Rectangle 1">
                  <a:extLst>
                    <a:ext uri="{FF2B5EF4-FFF2-40B4-BE49-F238E27FC236}">
                      <a16:creationId xmlns:a16="http://schemas.microsoft.com/office/drawing/2014/main" id="{574FFDFF-D3E4-4B63-BB4B-C15EA8D4853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30" name="Freeform 6">
                <a:extLst>
                  <a:ext uri="{FF2B5EF4-FFF2-40B4-BE49-F238E27FC236}">
                    <a16:creationId xmlns:a16="http://schemas.microsoft.com/office/drawing/2014/main" id="{0DFCF708-263F-48F8-B572-7E84C761739D}"/>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31" name="Freeform 7">
                <a:extLst>
                  <a:ext uri="{FF2B5EF4-FFF2-40B4-BE49-F238E27FC236}">
                    <a16:creationId xmlns:a16="http://schemas.microsoft.com/office/drawing/2014/main" id="{EB85FDFB-441C-4519-83BD-56B264DE07C8}"/>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28" name="Picture 27">
              <a:extLst>
                <a:ext uri="{FF2B5EF4-FFF2-40B4-BE49-F238E27FC236}">
                  <a16:creationId xmlns:a16="http://schemas.microsoft.com/office/drawing/2014/main" id="{A74C789C-D86F-43CC-9946-6D1DB4CE636B}"/>
                </a:ext>
              </a:extLst>
            </p:cNvPr>
            <p:cNvPicPr>
              <a:picLocks noChangeAspect="1"/>
            </p:cNvPicPr>
            <p:nvPr/>
          </p:nvPicPr>
          <p:blipFill>
            <a:blip r:embed="rId3"/>
            <a:stretch>
              <a:fillRect/>
            </a:stretch>
          </p:blipFill>
          <p:spPr>
            <a:xfrm>
              <a:off x="6407973" y="1483844"/>
              <a:ext cx="6062470" cy="4041645"/>
            </a:xfrm>
            <a:prstGeom prst="rect">
              <a:avLst/>
            </a:prstGeom>
            <a:ln>
              <a:solidFill>
                <a:schemeClr val="accent6"/>
              </a:solidFill>
            </a:ln>
          </p:spPr>
        </p:pic>
      </p:grpSp>
    </p:spTree>
    <p:extLst>
      <p:ext uri="{BB962C8B-B14F-4D97-AF65-F5344CB8AC3E}">
        <p14:creationId xmlns:p14="http://schemas.microsoft.com/office/powerpoint/2010/main" val="537293492"/>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1A221-942D-41AA-9BFA-7B8B90065CCC}"/>
              </a:ext>
            </a:extLst>
          </p:cNvPr>
          <p:cNvSpPr>
            <a:spLocks noGrp="1"/>
          </p:cNvSpPr>
          <p:nvPr>
            <p:ph type="title"/>
          </p:nvPr>
        </p:nvSpPr>
        <p:spPr/>
        <p:txBody>
          <a:bodyPr/>
          <a:lstStyle/>
          <a:p>
            <a:r>
              <a:rPr lang="en-US"/>
              <a:t>Mobile</a:t>
            </a:r>
          </a:p>
        </p:txBody>
      </p:sp>
      <p:sp>
        <p:nvSpPr>
          <p:cNvPr id="3" name="Text Placeholder 2">
            <a:extLst>
              <a:ext uri="{FF2B5EF4-FFF2-40B4-BE49-F238E27FC236}">
                <a16:creationId xmlns:a16="http://schemas.microsoft.com/office/drawing/2014/main" id="{D3275AEB-C728-41D2-B0A9-BB1A7EA5B864}"/>
              </a:ext>
            </a:extLst>
          </p:cNvPr>
          <p:cNvSpPr>
            <a:spLocks noGrp="1"/>
          </p:cNvSpPr>
          <p:nvPr>
            <p:ph type="body" sz="quarter" idx="10"/>
          </p:nvPr>
        </p:nvSpPr>
        <p:spPr>
          <a:xfrm>
            <a:off x="1172475" y="2869779"/>
            <a:ext cx="9756721" cy="2802782"/>
          </a:xfrm>
        </p:spPr>
        <p:txBody>
          <a:bodyPr/>
          <a:lstStyle/>
          <a:p>
            <a:r>
              <a:rPr lang="en-US"/>
              <a:t>Beautiful sites on every device</a:t>
            </a:r>
          </a:p>
          <a:p>
            <a:endParaRPr lang="en-US" sz="800"/>
          </a:p>
          <a:p>
            <a:r>
              <a:rPr lang="en-US"/>
              <a:t>Get SharePoint on the go with the SharePoint Mobile App</a:t>
            </a:r>
          </a:p>
        </p:txBody>
      </p:sp>
      <p:grpSp>
        <p:nvGrpSpPr>
          <p:cNvPr id="5" name="Group 4">
            <a:extLst>
              <a:ext uri="{FF2B5EF4-FFF2-40B4-BE49-F238E27FC236}">
                <a16:creationId xmlns:a16="http://schemas.microsoft.com/office/drawing/2014/main" id="{03778069-1487-45D0-A4E6-A09A3F07726E}"/>
              </a:ext>
            </a:extLst>
          </p:cNvPr>
          <p:cNvGrpSpPr/>
          <p:nvPr/>
        </p:nvGrpSpPr>
        <p:grpSpPr>
          <a:xfrm>
            <a:off x="9948350" y="2380156"/>
            <a:ext cx="16131444" cy="9312500"/>
            <a:chOff x="5075238" y="1212849"/>
            <a:chExt cx="8229600" cy="4750855"/>
          </a:xfrm>
        </p:grpSpPr>
        <p:grpSp>
          <p:nvGrpSpPr>
            <p:cNvPr id="6" name="Group 5">
              <a:extLst>
                <a:ext uri="{FF2B5EF4-FFF2-40B4-BE49-F238E27FC236}">
                  <a16:creationId xmlns:a16="http://schemas.microsoft.com/office/drawing/2014/main" id="{6D4542E4-DBCB-405F-9DF0-0E324F1D2110}"/>
                </a:ext>
              </a:extLst>
            </p:cNvPr>
            <p:cNvGrpSpPr/>
            <p:nvPr/>
          </p:nvGrpSpPr>
          <p:grpSpPr>
            <a:xfrm>
              <a:off x="5075238" y="1212849"/>
              <a:ext cx="8229600" cy="4750855"/>
              <a:chOff x="4617756" y="1458428"/>
              <a:chExt cx="9891467" cy="5300836"/>
            </a:xfrm>
          </p:grpSpPr>
          <p:grpSp>
            <p:nvGrpSpPr>
              <p:cNvPr id="8" name="Group 7">
                <a:extLst>
                  <a:ext uri="{FF2B5EF4-FFF2-40B4-BE49-F238E27FC236}">
                    <a16:creationId xmlns:a16="http://schemas.microsoft.com/office/drawing/2014/main" id="{2DAF63FD-70F1-4753-A59D-D18AE2A6A960}"/>
                  </a:ext>
                </a:extLst>
              </p:cNvPr>
              <p:cNvGrpSpPr/>
              <p:nvPr/>
            </p:nvGrpSpPr>
            <p:grpSpPr>
              <a:xfrm>
                <a:off x="5800939" y="1458428"/>
                <a:ext cx="8111074" cy="5122968"/>
                <a:chOff x="5374219" y="1458428"/>
                <a:chExt cx="8111074" cy="5122968"/>
              </a:xfrm>
            </p:grpSpPr>
            <p:grpSp>
              <p:nvGrpSpPr>
                <p:cNvPr id="11" name="Group 4">
                  <a:extLst>
                    <a:ext uri="{FF2B5EF4-FFF2-40B4-BE49-F238E27FC236}">
                      <a16:creationId xmlns:a16="http://schemas.microsoft.com/office/drawing/2014/main" id="{F5C5142C-D321-4ED4-9773-1C7ABAAD355B}"/>
                    </a:ext>
                  </a:extLst>
                </p:cNvPr>
                <p:cNvGrpSpPr>
                  <a:grpSpLocks noChangeAspect="1"/>
                </p:cNvGrpSpPr>
                <p:nvPr/>
              </p:nvGrpSpPr>
              <p:grpSpPr bwMode="auto">
                <a:xfrm>
                  <a:off x="5389680" y="1458428"/>
                  <a:ext cx="8095613" cy="5114259"/>
                  <a:chOff x="3125" y="919"/>
                  <a:chExt cx="2730" cy="1819"/>
                </a:xfrm>
                <a:noFill/>
              </p:grpSpPr>
              <p:sp>
                <p:nvSpPr>
                  <p:cNvPr id="13" name="Freeform 5">
                    <a:extLst>
                      <a:ext uri="{FF2B5EF4-FFF2-40B4-BE49-F238E27FC236}">
                        <a16:creationId xmlns:a16="http://schemas.microsoft.com/office/drawing/2014/main" id="{C6464A5F-2416-4DC2-95F0-FB887CDAC015}"/>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14" name="Oval 12">
                    <a:extLst>
                      <a:ext uri="{FF2B5EF4-FFF2-40B4-BE49-F238E27FC236}">
                        <a16:creationId xmlns:a16="http://schemas.microsoft.com/office/drawing/2014/main" id="{8E0E57CA-F90A-4D71-8A7C-80FF44C7E303}"/>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12" name="Rounded Rectangle 1">
                  <a:extLst>
                    <a:ext uri="{FF2B5EF4-FFF2-40B4-BE49-F238E27FC236}">
                      <a16:creationId xmlns:a16="http://schemas.microsoft.com/office/drawing/2014/main" id="{B0ABAD52-A327-42A7-BFC7-33BD918CA010}"/>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 name="Freeform 6">
                <a:extLst>
                  <a:ext uri="{FF2B5EF4-FFF2-40B4-BE49-F238E27FC236}">
                    <a16:creationId xmlns:a16="http://schemas.microsoft.com/office/drawing/2014/main" id="{5AEEE1EF-9D04-480D-A9B1-82413CFEE7B5}"/>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10" name="Freeform 7">
                <a:extLst>
                  <a:ext uri="{FF2B5EF4-FFF2-40B4-BE49-F238E27FC236}">
                    <a16:creationId xmlns:a16="http://schemas.microsoft.com/office/drawing/2014/main" id="{CDF7EF7B-4487-4EDB-AE4E-F757ABE8E43B}"/>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7" name="Picture 6">
              <a:extLst>
                <a:ext uri="{FF2B5EF4-FFF2-40B4-BE49-F238E27FC236}">
                  <a16:creationId xmlns:a16="http://schemas.microsoft.com/office/drawing/2014/main" id="{9435AB10-EC7B-4503-8D02-6912A878B8D8}"/>
                </a:ext>
              </a:extLst>
            </p:cNvPr>
            <p:cNvPicPr>
              <a:picLocks noChangeAspect="1"/>
            </p:cNvPicPr>
            <p:nvPr/>
          </p:nvPicPr>
          <p:blipFill>
            <a:blip r:embed="rId3"/>
            <a:stretch>
              <a:fillRect/>
            </a:stretch>
          </p:blipFill>
          <p:spPr>
            <a:xfrm>
              <a:off x="6407974" y="1483843"/>
              <a:ext cx="6062470" cy="4041646"/>
            </a:xfrm>
            <a:prstGeom prst="rect">
              <a:avLst/>
            </a:prstGeom>
            <a:ln>
              <a:solidFill>
                <a:schemeClr val="accent6"/>
              </a:solidFill>
            </a:ln>
          </p:spPr>
        </p:pic>
      </p:grpSp>
      <p:grpSp>
        <p:nvGrpSpPr>
          <p:cNvPr id="25" name="Group 24">
            <a:extLst>
              <a:ext uri="{FF2B5EF4-FFF2-40B4-BE49-F238E27FC236}">
                <a16:creationId xmlns:a16="http://schemas.microsoft.com/office/drawing/2014/main" id="{0F02C3BB-2103-4825-A819-9002A774586F}"/>
              </a:ext>
            </a:extLst>
          </p:cNvPr>
          <p:cNvGrpSpPr>
            <a:grpSpLocks noChangeAspect="1"/>
          </p:cNvGrpSpPr>
          <p:nvPr/>
        </p:nvGrpSpPr>
        <p:grpSpPr>
          <a:xfrm>
            <a:off x="20586167" y="2533275"/>
            <a:ext cx="3421813" cy="7005107"/>
            <a:chOff x="5894045" y="1533037"/>
            <a:chExt cx="2268382" cy="4643826"/>
          </a:xfrm>
        </p:grpSpPr>
        <p:grpSp>
          <p:nvGrpSpPr>
            <p:cNvPr id="26" name="Group 25">
              <a:extLst>
                <a:ext uri="{FF2B5EF4-FFF2-40B4-BE49-F238E27FC236}">
                  <a16:creationId xmlns:a16="http://schemas.microsoft.com/office/drawing/2014/main" id="{597B1BC5-D5C5-4814-BEF9-9F8F6057E23B}"/>
                </a:ext>
              </a:extLst>
            </p:cNvPr>
            <p:cNvGrpSpPr/>
            <p:nvPr/>
          </p:nvGrpSpPr>
          <p:grpSpPr>
            <a:xfrm>
              <a:off x="5894045" y="1533037"/>
              <a:ext cx="2268382" cy="4643826"/>
              <a:chOff x="8860465" y="1168228"/>
              <a:chExt cx="2733308" cy="5595620"/>
            </a:xfrm>
          </p:grpSpPr>
          <p:pic>
            <p:nvPicPr>
              <p:cNvPr id="28" name="Picture 27" descr="Teamsites_V6-05.png">
                <a:extLst>
                  <a:ext uri="{FF2B5EF4-FFF2-40B4-BE49-F238E27FC236}">
                    <a16:creationId xmlns:a16="http://schemas.microsoft.com/office/drawing/2014/main" id="{E7A48D95-3680-4CBF-8787-741AEB8819AC}"/>
                  </a:ext>
                </a:extLst>
              </p:cNvPr>
              <p:cNvPicPr>
                <a:picLocks noChangeAspect="1"/>
              </p:cNvPicPr>
              <p:nvPr/>
            </p:nvPicPr>
            <p:blipFill>
              <a:blip r:embed="rId4"/>
              <a:stretch>
                <a:fillRect/>
              </a:stretch>
            </p:blipFill>
            <p:spPr>
              <a:xfrm>
                <a:off x="8860465" y="1168228"/>
                <a:ext cx="2733308" cy="5595620"/>
              </a:xfrm>
              <a:prstGeom prst="rect">
                <a:avLst/>
              </a:prstGeom>
            </p:spPr>
          </p:pic>
          <p:pic>
            <p:nvPicPr>
              <p:cNvPr id="29" name="Picture 28" descr="image003">
                <a:extLst>
                  <a:ext uri="{FF2B5EF4-FFF2-40B4-BE49-F238E27FC236}">
                    <a16:creationId xmlns:a16="http://schemas.microsoft.com/office/drawing/2014/main" id="{6357CE8C-D2B0-4D48-9176-FD4251C189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1785" y="1832438"/>
                <a:ext cx="2453771" cy="422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 name="Picture 26">
              <a:extLst>
                <a:ext uri="{FF2B5EF4-FFF2-40B4-BE49-F238E27FC236}">
                  <a16:creationId xmlns:a16="http://schemas.microsoft.com/office/drawing/2014/main" id="{524344E0-8D0F-4813-80DD-1F4C44E9B732}"/>
                </a:ext>
              </a:extLst>
            </p:cNvPr>
            <p:cNvPicPr>
              <a:picLocks noChangeAspect="1"/>
            </p:cNvPicPr>
            <p:nvPr/>
          </p:nvPicPr>
          <p:blipFill>
            <a:blip r:embed="rId6"/>
            <a:stretch>
              <a:fillRect/>
            </a:stretch>
          </p:blipFill>
          <p:spPr>
            <a:xfrm>
              <a:off x="6007202" y="2021743"/>
              <a:ext cx="2038330" cy="3618047"/>
            </a:xfrm>
            <a:prstGeom prst="rect">
              <a:avLst/>
            </a:prstGeom>
            <a:ln>
              <a:solidFill>
                <a:schemeClr val="tx1"/>
              </a:solidFill>
            </a:ln>
          </p:spPr>
        </p:pic>
      </p:grpSp>
    </p:spTree>
    <p:extLst>
      <p:ext uri="{BB962C8B-B14F-4D97-AF65-F5344CB8AC3E}">
        <p14:creationId xmlns:p14="http://schemas.microsoft.com/office/powerpoint/2010/main" val="6178959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50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1+#ppt_w/2"/>
                                          </p:val>
                                        </p:tav>
                                        <p:tav tm="100000">
                                          <p:val>
                                            <p:strVal val="#ppt_x"/>
                                          </p:val>
                                        </p:tav>
                                      </p:tavLst>
                                    </p:anim>
                                    <p:anim calcmode="lin" valueType="num">
                                      <p:cBhvr additive="base">
                                        <p:cTn id="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389B7-7743-4BFC-B6D2-36A549EA412C}"/>
              </a:ext>
            </a:extLst>
          </p:cNvPr>
          <p:cNvSpPr>
            <a:spLocks noGrp="1"/>
          </p:cNvSpPr>
          <p:nvPr>
            <p:ph type="title"/>
          </p:nvPr>
        </p:nvSpPr>
        <p:spPr/>
        <p:txBody>
          <a:bodyPr/>
          <a:lstStyle/>
          <a:p>
            <a:r>
              <a:rPr lang="en-US"/>
              <a:t>Search</a:t>
            </a:r>
          </a:p>
        </p:txBody>
      </p:sp>
      <p:sp>
        <p:nvSpPr>
          <p:cNvPr id="16" name="Text Placeholder 15">
            <a:extLst>
              <a:ext uri="{FF2B5EF4-FFF2-40B4-BE49-F238E27FC236}">
                <a16:creationId xmlns:a16="http://schemas.microsoft.com/office/drawing/2014/main" id="{9429E3FB-246E-491D-8B55-A5099A2CB818}"/>
              </a:ext>
            </a:extLst>
          </p:cNvPr>
          <p:cNvSpPr>
            <a:spLocks noGrp="1"/>
          </p:cNvSpPr>
          <p:nvPr>
            <p:ph type="body" sz="quarter" idx="10"/>
          </p:nvPr>
        </p:nvSpPr>
        <p:spPr>
          <a:xfrm>
            <a:off x="1172475" y="2869779"/>
            <a:ext cx="9756721" cy="6044695"/>
          </a:xfrm>
        </p:spPr>
        <p:txBody>
          <a:bodyPr/>
          <a:lstStyle/>
          <a:p>
            <a:r>
              <a:rPr lang="en-US"/>
              <a:t>Modern search experience</a:t>
            </a:r>
          </a:p>
          <a:p>
            <a:endParaRPr lang="en-US" sz="800"/>
          </a:p>
          <a:p>
            <a:r>
              <a:rPr lang="en-US"/>
              <a:t>Type ahead contextual results in search box</a:t>
            </a:r>
          </a:p>
          <a:p>
            <a:endParaRPr lang="en-US" sz="800"/>
          </a:p>
          <a:p>
            <a:r>
              <a:rPr lang="en-US"/>
              <a:t>Modern search result page for SharePoint Home and Site search</a:t>
            </a:r>
          </a:p>
          <a:p>
            <a:endParaRPr lang="en-US" sz="800"/>
          </a:p>
          <a:p>
            <a:r>
              <a:rPr lang="en-US"/>
              <a:t>Improved language detection</a:t>
            </a:r>
          </a:p>
        </p:txBody>
      </p:sp>
      <p:grpSp>
        <p:nvGrpSpPr>
          <p:cNvPr id="23" name="Group 22">
            <a:extLst>
              <a:ext uri="{FF2B5EF4-FFF2-40B4-BE49-F238E27FC236}">
                <a16:creationId xmlns:a16="http://schemas.microsoft.com/office/drawing/2014/main" id="{3FBC20F7-7EE5-438D-A2DF-9D038F380A61}"/>
              </a:ext>
            </a:extLst>
          </p:cNvPr>
          <p:cNvGrpSpPr/>
          <p:nvPr/>
        </p:nvGrpSpPr>
        <p:grpSpPr>
          <a:xfrm>
            <a:off x="9948350" y="2380156"/>
            <a:ext cx="16131444" cy="9312500"/>
            <a:chOff x="5075238" y="1212849"/>
            <a:chExt cx="8229600" cy="4750855"/>
          </a:xfrm>
        </p:grpSpPr>
        <p:grpSp>
          <p:nvGrpSpPr>
            <p:cNvPr id="24" name="Group 23">
              <a:extLst>
                <a:ext uri="{FF2B5EF4-FFF2-40B4-BE49-F238E27FC236}">
                  <a16:creationId xmlns:a16="http://schemas.microsoft.com/office/drawing/2014/main" id="{B97C6A32-5CF0-4C21-90C8-2E15A40DD578}"/>
                </a:ext>
              </a:extLst>
            </p:cNvPr>
            <p:cNvGrpSpPr/>
            <p:nvPr/>
          </p:nvGrpSpPr>
          <p:grpSpPr>
            <a:xfrm>
              <a:off x="5075238" y="1212849"/>
              <a:ext cx="8229600" cy="4750855"/>
              <a:chOff x="4617756" y="1458428"/>
              <a:chExt cx="9891467" cy="5300836"/>
            </a:xfrm>
          </p:grpSpPr>
          <p:grpSp>
            <p:nvGrpSpPr>
              <p:cNvPr id="26" name="Group 25">
                <a:extLst>
                  <a:ext uri="{FF2B5EF4-FFF2-40B4-BE49-F238E27FC236}">
                    <a16:creationId xmlns:a16="http://schemas.microsoft.com/office/drawing/2014/main" id="{A63ACC0C-5B31-4370-9285-CEC1E336A845}"/>
                  </a:ext>
                </a:extLst>
              </p:cNvPr>
              <p:cNvGrpSpPr/>
              <p:nvPr/>
            </p:nvGrpSpPr>
            <p:grpSpPr>
              <a:xfrm>
                <a:off x="5800939" y="1458428"/>
                <a:ext cx="8111074" cy="5122968"/>
                <a:chOff x="5374219" y="1458428"/>
                <a:chExt cx="8111074" cy="5122968"/>
              </a:xfrm>
            </p:grpSpPr>
            <p:grpSp>
              <p:nvGrpSpPr>
                <p:cNvPr id="29" name="Group 4">
                  <a:extLst>
                    <a:ext uri="{FF2B5EF4-FFF2-40B4-BE49-F238E27FC236}">
                      <a16:creationId xmlns:a16="http://schemas.microsoft.com/office/drawing/2014/main" id="{07F1C767-0D6E-4726-BD49-FB19D9C971A1}"/>
                    </a:ext>
                  </a:extLst>
                </p:cNvPr>
                <p:cNvGrpSpPr>
                  <a:grpSpLocks noChangeAspect="1"/>
                </p:cNvGrpSpPr>
                <p:nvPr/>
              </p:nvGrpSpPr>
              <p:grpSpPr bwMode="auto">
                <a:xfrm>
                  <a:off x="5389680" y="1458428"/>
                  <a:ext cx="8095613" cy="5114259"/>
                  <a:chOff x="3125" y="919"/>
                  <a:chExt cx="2730" cy="1819"/>
                </a:xfrm>
                <a:noFill/>
              </p:grpSpPr>
              <p:sp>
                <p:nvSpPr>
                  <p:cNvPr id="31" name="Freeform 5">
                    <a:extLst>
                      <a:ext uri="{FF2B5EF4-FFF2-40B4-BE49-F238E27FC236}">
                        <a16:creationId xmlns:a16="http://schemas.microsoft.com/office/drawing/2014/main" id="{D7C9D6FE-622D-44BB-92AB-90AC15F6E48C}"/>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2" name="Oval 12">
                    <a:extLst>
                      <a:ext uri="{FF2B5EF4-FFF2-40B4-BE49-F238E27FC236}">
                        <a16:creationId xmlns:a16="http://schemas.microsoft.com/office/drawing/2014/main" id="{5814F5DC-623B-42F9-95A3-6765B1317E7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0" name="Rounded Rectangle 1">
                  <a:extLst>
                    <a:ext uri="{FF2B5EF4-FFF2-40B4-BE49-F238E27FC236}">
                      <a16:creationId xmlns:a16="http://schemas.microsoft.com/office/drawing/2014/main" id="{896E7E7A-FFF8-408F-A079-CCD17C87FE2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7" name="Freeform 6">
                <a:extLst>
                  <a:ext uri="{FF2B5EF4-FFF2-40B4-BE49-F238E27FC236}">
                    <a16:creationId xmlns:a16="http://schemas.microsoft.com/office/drawing/2014/main" id="{6C943DC3-64F4-4B85-8CEA-879B75DB95F0}"/>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28" name="Freeform 7">
                <a:extLst>
                  <a:ext uri="{FF2B5EF4-FFF2-40B4-BE49-F238E27FC236}">
                    <a16:creationId xmlns:a16="http://schemas.microsoft.com/office/drawing/2014/main" id="{C98154FA-BFDD-4B2A-B111-1720CF81C0DA}"/>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25" name="Picture 24">
              <a:extLst>
                <a:ext uri="{FF2B5EF4-FFF2-40B4-BE49-F238E27FC236}">
                  <a16:creationId xmlns:a16="http://schemas.microsoft.com/office/drawing/2014/main" id="{DFDF1D35-D044-47C6-87D8-F2FBCB9B430A}"/>
                </a:ext>
              </a:extLst>
            </p:cNvPr>
            <p:cNvPicPr>
              <a:picLocks noChangeAspect="1"/>
            </p:cNvPicPr>
            <p:nvPr/>
          </p:nvPicPr>
          <p:blipFill>
            <a:blip r:embed="rId3"/>
            <a:stretch>
              <a:fillRect/>
            </a:stretch>
          </p:blipFill>
          <p:spPr>
            <a:xfrm>
              <a:off x="6407973" y="1483843"/>
              <a:ext cx="6062471" cy="4041647"/>
            </a:xfrm>
            <a:prstGeom prst="rect">
              <a:avLst/>
            </a:prstGeom>
            <a:ln>
              <a:solidFill>
                <a:schemeClr val="accent6"/>
              </a:solidFill>
            </a:ln>
          </p:spPr>
        </p:pic>
      </p:grpSp>
    </p:spTree>
    <p:extLst>
      <p:ext uri="{BB962C8B-B14F-4D97-AF65-F5344CB8AC3E}">
        <p14:creationId xmlns:p14="http://schemas.microsoft.com/office/powerpoint/2010/main" val="2277516738"/>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389B7-7743-4BFC-B6D2-36A549EA412C}"/>
              </a:ext>
            </a:extLst>
          </p:cNvPr>
          <p:cNvSpPr>
            <a:spLocks noGrp="1"/>
          </p:cNvSpPr>
          <p:nvPr>
            <p:ph type="title"/>
          </p:nvPr>
        </p:nvSpPr>
        <p:spPr/>
        <p:txBody>
          <a:bodyPr/>
          <a:lstStyle/>
          <a:p>
            <a:r>
              <a:rPr lang="en-US"/>
              <a:t>Workflow Support</a:t>
            </a:r>
          </a:p>
        </p:txBody>
      </p:sp>
      <p:sp>
        <p:nvSpPr>
          <p:cNvPr id="16" name="Text Placeholder 15">
            <a:extLst>
              <a:ext uri="{FF2B5EF4-FFF2-40B4-BE49-F238E27FC236}">
                <a16:creationId xmlns:a16="http://schemas.microsoft.com/office/drawing/2014/main" id="{9429E3FB-246E-491D-8B55-A5099A2CB818}"/>
              </a:ext>
            </a:extLst>
          </p:cNvPr>
          <p:cNvSpPr>
            <a:spLocks noGrp="1"/>
          </p:cNvSpPr>
          <p:nvPr>
            <p:ph type="body" sz="quarter" idx="10"/>
          </p:nvPr>
        </p:nvSpPr>
        <p:spPr>
          <a:xfrm>
            <a:off x="1172475" y="2869780"/>
            <a:ext cx="9756721" cy="4132377"/>
          </a:xfrm>
        </p:spPr>
        <p:txBody>
          <a:bodyPr/>
          <a:lstStyle/>
          <a:p>
            <a:r>
              <a:rPr lang="en-US"/>
              <a:t>Connectivity from PowerApps and Flow services to SharePoint 2019 using data gateway</a:t>
            </a:r>
          </a:p>
          <a:p>
            <a:endParaRPr lang="en-US" sz="800"/>
          </a:p>
          <a:p>
            <a:r>
              <a:rPr lang="en-US"/>
              <a:t>Continued support for SharePoint 2010 and 2013 workflows</a:t>
            </a:r>
          </a:p>
        </p:txBody>
      </p:sp>
      <p:grpSp>
        <p:nvGrpSpPr>
          <p:cNvPr id="23" name="Group 22">
            <a:extLst>
              <a:ext uri="{FF2B5EF4-FFF2-40B4-BE49-F238E27FC236}">
                <a16:creationId xmlns:a16="http://schemas.microsoft.com/office/drawing/2014/main" id="{3FBC20F7-7EE5-438D-A2DF-9D038F380A61}"/>
              </a:ext>
            </a:extLst>
          </p:cNvPr>
          <p:cNvGrpSpPr/>
          <p:nvPr/>
        </p:nvGrpSpPr>
        <p:grpSpPr>
          <a:xfrm>
            <a:off x="9948350" y="2380156"/>
            <a:ext cx="16131444" cy="9312500"/>
            <a:chOff x="5075238" y="1212849"/>
            <a:chExt cx="8229600" cy="4750855"/>
          </a:xfrm>
        </p:grpSpPr>
        <p:grpSp>
          <p:nvGrpSpPr>
            <p:cNvPr id="24" name="Group 23">
              <a:extLst>
                <a:ext uri="{FF2B5EF4-FFF2-40B4-BE49-F238E27FC236}">
                  <a16:creationId xmlns:a16="http://schemas.microsoft.com/office/drawing/2014/main" id="{B97C6A32-5CF0-4C21-90C8-2E15A40DD578}"/>
                </a:ext>
              </a:extLst>
            </p:cNvPr>
            <p:cNvGrpSpPr/>
            <p:nvPr/>
          </p:nvGrpSpPr>
          <p:grpSpPr>
            <a:xfrm>
              <a:off x="5075238" y="1212849"/>
              <a:ext cx="8229600" cy="4750855"/>
              <a:chOff x="4617756" y="1458428"/>
              <a:chExt cx="9891467" cy="5300836"/>
            </a:xfrm>
          </p:grpSpPr>
          <p:grpSp>
            <p:nvGrpSpPr>
              <p:cNvPr id="26" name="Group 25">
                <a:extLst>
                  <a:ext uri="{FF2B5EF4-FFF2-40B4-BE49-F238E27FC236}">
                    <a16:creationId xmlns:a16="http://schemas.microsoft.com/office/drawing/2014/main" id="{A63ACC0C-5B31-4370-9285-CEC1E336A845}"/>
                  </a:ext>
                </a:extLst>
              </p:cNvPr>
              <p:cNvGrpSpPr/>
              <p:nvPr/>
            </p:nvGrpSpPr>
            <p:grpSpPr>
              <a:xfrm>
                <a:off x="5800939" y="1458428"/>
                <a:ext cx="8111074" cy="5122968"/>
                <a:chOff x="5374219" y="1458428"/>
                <a:chExt cx="8111074" cy="5122968"/>
              </a:xfrm>
            </p:grpSpPr>
            <p:grpSp>
              <p:nvGrpSpPr>
                <p:cNvPr id="29" name="Group 4">
                  <a:extLst>
                    <a:ext uri="{FF2B5EF4-FFF2-40B4-BE49-F238E27FC236}">
                      <a16:creationId xmlns:a16="http://schemas.microsoft.com/office/drawing/2014/main" id="{07F1C767-0D6E-4726-BD49-FB19D9C971A1}"/>
                    </a:ext>
                  </a:extLst>
                </p:cNvPr>
                <p:cNvGrpSpPr>
                  <a:grpSpLocks noChangeAspect="1"/>
                </p:cNvGrpSpPr>
                <p:nvPr/>
              </p:nvGrpSpPr>
              <p:grpSpPr bwMode="auto">
                <a:xfrm>
                  <a:off x="5389680" y="1458428"/>
                  <a:ext cx="8095613" cy="5114259"/>
                  <a:chOff x="3125" y="919"/>
                  <a:chExt cx="2730" cy="1819"/>
                </a:xfrm>
                <a:noFill/>
              </p:grpSpPr>
              <p:sp>
                <p:nvSpPr>
                  <p:cNvPr id="31" name="Freeform 5">
                    <a:extLst>
                      <a:ext uri="{FF2B5EF4-FFF2-40B4-BE49-F238E27FC236}">
                        <a16:creationId xmlns:a16="http://schemas.microsoft.com/office/drawing/2014/main" id="{D7C9D6FE-622D-44BB-92AB-90AC15F6E48C}"/>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2" name="Oval 12">
                    <a:extLst>
                      <a:ext uri="{FF2B5EF4-FFF2-40B4-BE49-F238E27FC236}">
                        <a16:creationId xmlns:a16="http://schemas.microsoft.com/office/drawing/2014/main" id="{5814F5DC-623B-42F9-95A3-6765B1317E7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0" name="Rounded Rectangle 1">
                  <a:extLst>
                    <a:ext uri="{FF2B5EF4-FFF2-40B4-BE49-F238E27FC236}">
                      <a16:creationId xmlns:a16="http://schemas.microsoft.com/office/drawing/2014/main" id="{896E7E7A-FFF8-408F-A079-CCD17C87FE2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7" name="Freeform 6">
                <a:extLst>
                  <a:ext uri="{FF2B5EF4-FFF2-40B4-BE49-F238E27FC236}">
                    <a16:creationId xmlns:a16="http://schemas.microsoft.com/office/drawing/2014/main" id="{6C943DC3-64F4-4B85-8CEA-879B75DB95F0}"/>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28" name="Freeform 7">
                <a:extLst>
                  <a:ext uri="{FF2B5EF4-FFF2-40B4-BE49-F238E27FC236}">
                    <a16:creationId xmlns:a16="http://schemas.microsoft.com/office/drawing/2014/main" id="{C98154FA-BFDD-4B2A-B111-1720CF81C0DA}"/>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25" name="Picture 24">
              <a:extLst>
                <a:ext uri="{FF2B5EF4-FFF2-40B4-BE49-F238E27FC236}">
                  <a16:creationId xmlns:a16="http://schemas.microsoft.com/office/drawing/2014/main" id="{DFDF1D35-D044-47C6-87D8-F2FBCB9B430A}"/>
                </a:ext>
              </a:extLst>
            </p:cNvPr>
            <p:cNvPicPr>
              <a:picLocks noChangeAspect="1"/>
            </p:cNvPicPr>
            <p:nvPr/>
          </p:nvPicPr>
          <p:blipFill>
            <a:blip r:embed="rId3"/>
            <a:stretch>
              <a:fillRect/>
            </a:stretch>
          </p:blipFill>
          <p:spPr>
            <a:xfrm>
              <a:off x="6407973" y="1483843"/>
              <a:ext cx="6062471" cy="4041646"/>
            </a:xfrm>
            <a:prstGeom prst="rect">
              <a:avLst/>
            </a:prstGeom>
            <a:ln>
              <a:solidFill>
                <a:schemeClr val="accent6"/>
              </a:solidFill>
            </a:ln>
          </p:spPr>
        </p:pic>
      </p:grpSp>
    </p:spTree>
    <p:extLst>
      <p:ext uri="{BB962C8B-B14F-4D97-AF65-F5344CB8AC3E}">
        <p14:creationId xmlns:p14="http://schemas.microsoft.com/office/powerpoint/2010/main" val="15023346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1754326"/>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Developer Value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70096129"/>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389B7-7743-4BFC-B6D2-36A549EA412C}"/>
              </a:ext>
            </a:extLst>
          </p:cNvPr>
          <p:cNvSpPr>
            <a:spLocks noGrp="1"/>
          </p:cNvSpPr>
          <p:nvPr>
            <p:ph type="title"/>
          </p:nvPr>
        </p:nvSpPr>
        <p:spPr/>
        <p:txBody>
          <a:bodyPr/>
          <a:lstStyle/>
          <a:p>
            <a:r>
              <a:rPr lang="en-US"/>
              <a:t>SharePoint Framework</a:t>
            </a:r>
          </a:p>
        </p:txBody>
      </p:sp>
      <p:sp>
        <p:nvSpPr>
          <p:cNvPr id="16" name="Text Placeholder 15">
            <a:extLst>
              <a:ext uri="{FF2B5EF4-FFF2-40B4-BE49-F238E27FC236}">
                <a16:creationId xmlns:a16="http://schemas.microsoft.com/office/drawing/2014/main" id="{9429E3FB-246E-491D-8B55-A5099A2CB818}"/>
              </a:ext>
            </a:extLst>
          </p:cNvPr>
          <p:cNvSpPr>
            <a:spLocks noGrp="1"/>
          </p:cNvSpPr>
          <p:nvPr>
            <p:ph type="body" sz="quarter" idx="10"/>
          </p:nvPr>
        </p:nvSpPr>
        <p:spPr>
          <a:xfrm>
            <a:off x="1172475" y="2869780"/>
            <a:ext cx="9756721" cy="6453012"/>
          </a:xfrm>
        </p:spPr>
        <p:txBody>
          <a:bodyPr/>
          <a:lstStyle/>
          <a:p>
            <a:r>
              <a:rPr lang="en-US"/>
              <a:t>Build custom lightweight and mobile ready client-side web parts</a:t>
            </a:r>
          </a:p>
          <a:p>
            <a:endParaRPr lang="en-US" sz="800"/>
          </a:p>
          <a:p>
            <a:endParaRPr lang="en-US" sz="800"/>
          </a:p>
          <a:p>
            <a:r>
              <a:rPr lang="en-US"/>
              <a:t>Extend SharePoint experiences within modern web page and libraries using Extensions</a:t>
            </a:r>
          </a:p>
          <a:p>
            <a:endParaRPr lang="en-US" sz="800"/>
          </a:p>
          <a:p>
            <a:r>
              <a:rPr lang="en-US"/>
              <a:t>Automate business processes using webhooks</a:t>
            </a:r>
          </a:p>
        </p:txBody>
      </p:sp>
      <p:grpSp>
        <p:nvGrpSpPr>
          <p:cNvPr id="23" name="Group 22">
            <a:extLst>
              <a:ext uri="{FF2B5EF4-FFF2-40B4-BE49-F238E27FC236}">
                <a16:creationId xmlns:a16="http://schemas.microsoft.com/office/drawing/2014/main" id="{3FBC20F7-7EE5-438D-A2DF-9D038F380A61}"/>
              </a:ext>
            </a:extLst>
          </p:cNvPr>
          <p:cNvGrpSpPr/>
          <p:nvPr/>
        </p:nvGrpSpPr>
        <p:grpSpPr>
          <a:xfrm>
            <a:off x="9948350" y="2380156"/>
            <a:ext cx="16131444" cy="9312500"/>
            <a:chOff x="5075238" y="1212849"/>
            <a:chExt cx="8229600" cy="4750855"/>
          </a:xfrm>
        </p:grpSpPr>
        <p:grpSp>
          <p:nvGrpSpPr>
            <p:cNvPr id="24" name="Group 23">
              <a:extLst>
                <a:ext uri="{FF2B5EF4-FFF2-40B4-BE49-F238E27FC236}">
                  <a16:creationId xmlns:a16="http://schemas.microsoft.com/office/drawing/2014/main" id="{B97C6A32-5CF0-4C21-90C8-2E15A40DD578}"/>
                </a:ext>
              </a:extLst>
            </p:cNvPr>
            <p:cNvGrpSpPr/>
            <p:nvPr/>
          </p:nvGrpSpPr>
          <p:grpSpPr>
            <a:xfrm>
              <a:off x="5075238" y="1212849"/>
              <a:ext cx="8229600" cy="4750855"/>
              <a:chOff x="4617756" y="1458428"/>
              <a:chExt cx="9891467" cy="5300836"/>
            </a:xfrm>
          </p:grpSpPr>
          <p:grpSp>
            <p:nvGrpSpPr>
              <p:cNvPr id="26" name="Group 25">
                <a:extLst>
                  <a:ext uri="{FF2B5EF4-FFF2-40B4-BE49-F238E27FC236}">
                    <a16:creationId xmlns:a16="http://schemas.microsoft.com/office/drawing/2014/main" id="{A63ACC0C-5B31-4370-9285-CEC1E336A845}"/>
                  </a:ext>
                </a:extLst>
              </p:cNvPr>
              <p:cNvGrpSpPr/>
              <p:nvPr/>
            </p:nvGrpSpPr>
            <p:grpSpPr>
              <a:xfrm>
                <a:off x="5800939" y="1458428"/>
                <a:ext cx="8111074" cy="5122968"/>
                <a:chOff x="5374219" y="1458428"/>
                <a:chExt cx="8111074" cy="5122968"/>
              </a:xfrm>
            </p:grpSpPr>
            <p:grpSp>
              <p:nvGrpSpPr>
                <p:cNvPr id="29" name="Group 4">
                  <a:extLst>
                    <a:ext uri="{FF2B5EF4-FFF2-40B4-BE49-F238E27FC236}">
                      <a16:creationId xmlns:a16="http://schemas.microsoft.com/office/drawing/2014/main" id="{07F1C767-0D6E-4726-BD49-FB19D9C971A1}"/>
                    </a:ext>
                  </a:extLst>
                </p:cNvPr>
                <p:cNvGrpSpPr>
                  <a:grpSpLocks noChangeAspect="1"/>
                </p:cNvGrpSpPr>
                <p:nvPr/>
              </p:nvGrpSpPr>
              <p:grpSpPr bwMode="auto">
                <a:xfrm>
                  <a:off x="5389680" y="1458428"/>
                  <a:ext cx="8095613" cy="5114259"/>
                  <a:chOff x="3125" y="919"/>
                  <a:chExt cx="2730" cy="1819"/>
                </a:xfrm>
                <a:noFill/>
              </p:grpSpPr>
              <p:sp>
                <p:nvSpPr>
                  <p:cNvPr id="31" name="Freeform 5">
                    <a:extLst>
                      <a:ext uri="{FF2B5EF4-FFF2-40B4-BE49-F238E27FC236}">
                        <a16:creationId xmlns:a16="http://schemas.microsoft.com/office/drawing/2014/main" id="{D7C9D6FE-622D-44BB-92AB-90AC15F6E48C}"/>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32" name="Oval 12">
                    <a:extLst>
                      <a:ext uri="{FF2B5EF4-FFF2-40B4-BE49-F238E27FC236}">
                        <a16:creationId xmlns:a16="http://schemas.microsoft.com/office/drawing/2014/main" id="{5814F5DC-623B-42F9-95A3-6765B1317E7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30" name="Rounded Rectangle 1">
                  <a:extLst>
                    <a:ext uri="{FF2B5EF4-FFF2-40B4-BE49-F238E27FC236}">
                      <a16:creationId xmlns:a16="http://schemas.microsoft.com/office/drawing/2014/main" id="{896E7E7A-FFF8-408F-A079-CCD17C87FE2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7" name="Freeform 6">
                <a:extLst>
                  <a:ext uri="{FF2B5EF4-FFF2-40B4-BE49-F238E27FC236}">
                    <a16:creationId xmlns:a16="http://schemas.microsoft.com/office/drawing/2014/main" id="{6C943DC3-64F4-4B85-8CEA-879B75DB95F0}"/>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28" name="Freeform 7">
                <a:extLst>
                  <a:ext uri="{FF2B5EF4-FFF2-40B4-BE49-F238E27FC236}">
                    <a16:creationId xmlns:a16="http://schemas.microsoft.com/office/drawing/2014/main" id="{C98154FA-BFDD-4B2A-B111-1720CF81C0DA}"/>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25" name="Picture 24">
              <a:extLst>
                <a:ext uri="{FF2B5EF4-FFF2-40B4-BE49-F238E27FC236}">
                  <a16:creationId xmlns:a16="http://schemas.microsoft.com/office/drawing/2014/main" id="{DFDF1D35-D044-47C6-87D8-F2FBCB9B430A}"/>
                </a:ext>
              </a:extLst>
            </p:cNvPr>
            <p:cNvPicPr>
              <a:picLocks noChangeAspect="1"/>
            </p:cNvPicPr>
            <p:nvPr/>
          </p:nvPicPr>
          <p:blipFill>
            <a:blip r:embed="rId3"/>
            <a:stretch>
              <a:fillRect/>
            </a:stretch>
          </p:blipFill>
          <p:spPr>
            <a:xfrm>
              <a:off x="6407973" y="1483843"/>
              <a:ext cx="6062470" cy="4041646"/>
            </a:xfrm>
            <a:prstGeom prst="rect">
              <a:avLst/>
            </a:prstGeom>
            <a:ln>
              <a:solidFill>
                <a:schemeClr val="accent6"/>
              </a:solidFill>
            </a:ln>
          </p:spPr>
        </p:pic>
      </p:grpSp>
    </p:spTree>
    <p:extLst>
      <p:ext uri="{BB962C8B-B14F-4D97-AF65-F5344CB8AC3E}">
        <p14:creationId xmlns:p14="http://schemas.microsoft.com/office/powerpoint/2010/main" val="22508625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https://pbs.twimg.com/media/D6b5hhNXoAA853D.jpg:large">
            <a:extLst>
              <a:ext uri="{FF2B5EF4-FFF2-40B4-BE49-F238E27FC236}">
                <a16:creationId xmlns:a16="http://schemas.microsoft.com/office/drawing/2014/main" id="{869736A2-738F-4787-B090-47F98F0CD3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68835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1754326"/>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IT</a:t>
            </a:r>
          </a:p>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Value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72851901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A73F0-D5CD-4046-B222-011B2FA8779C}"/>
              </a:ext>
            </a:extLst>
          </p:cNvPr>
          <p:cNvSpPr>
            <a:spLocks noGrp="1"/>
          </p:cNvSpPr>
          <p:nvPr>
            <p:ph type="title"/>
          </p:nvPr>
        </p:nvSpPr>
        <p:spPr/>
        <p:txBody>
          <a:bodyPr/>
          <a:lstStyle/>
          <a:p>
            <a:r>
              <a:rPr lang="en-US"/>
              <a:t>SharePoint Hybrid</a:t>
            </a:r>
          </a:p>
        </p:txBody>
      </p:sp>
      <p:sp>
        <p:nvSpPr>
          <p:cNvPr id="3" name="Text Placeholder 2">
            <a:extLst>
              <a:ext uri="{FF2B5EF4-FFF2-40B4-BE49-F238E27FC236}">
                <a16:creationId xmlns:a16="http://schemas.microsoft.com/office/drawing/2014/main" id="{B155418E-4EBF-4DAE-BAEF-E2A40249807D}"/>
              </a:ext>
            </a:extLst>
          </p:cNvPr>
          <p:cNvSpPr>
            <a:spLocks noGrp="1"/>
          </p:cNvSpPr>
          <p:nvPr>
            <p:ph type="body" sz="quarter" idx="10"/>
          </p:nvPr>
        </p:nvSpPr>
        <p:spPr>
          <a:xfrm>
            <a:off x="1168096" y="2872034"/>
            <a:ext cx="10385355" cy="3913898"/>
          </a:xfrm>
        </p:spPr>
        <p:txBody>
          <a:bodyPr/>
          <a:lstStyle/>
          <a:p>
            <a:r>
              <a:rPr lang="en-US"/>
              <a:t>Hybrid made easy</a:t>
            </a:r>
          </a:p>
          <a:p>
            <a:endParaRPr lang="en-US" sz="800"/>
          </a:p>
          <a:p>
            <a:endParaRPr lang="en-US" sz="800"/>
          </a:p>
          <a:p>
            <a:r>
              <a:rPr lang="en-US"/>
              <a:t>Launch the Hybrid Configuration Wizard directly from Central Administration</a:t>
            </a:r>
          </a:p>
        </p:txBody>
      </p:sp>
      <p:grpSp>
        <p:nvGrpSpPr>
          <p:cNvPr id="5" name="Group 4">
            <a:extLst>
              <a:ext uri="{FF2B5EF4-FFF2-40B4-BE49-F238E27FC236}">
                <a16:creationId xmlns:a16="http://schemas.microsoft.com/office/drawing/2014/main" id="{2A434629-7A79-4DC7-B53B-C3CCC2A29A2C}"/>
              </a:ext>
            </a:extLst>
          </p:cNvPr>
          <p:cNvGrpSpPr/>
          <p:nvPr/>
        </p:nvGrpSpPr>
        <p:grpSpPr>
          <a:xfrm>
            <a:off x="9948350" y="2380156"/>
            <a:ext cx="16131444" cy="9312500"/>
            <a:chOff x="5075238" y="1212849"/>
            <a:chExt cx="8229600" cy="4750855"/>
          </a:xfrm>
        </p:grpSpPr>
        <p:grpSp>
          <p:nvGrpSpPr>
            <p:cNvPr id="6" name="Group 5">
              <a:extLst>
                <a:ext uri="{FF2B5EF4-FFF2-40B4-BE49-F238E27FC236}">
                  <a16:creationId xmlns:a16="http://schemas.microsoft.com/office/drawing/2014/main" id="{83D45D01-2ACD-4C07-BF08-13F33F17CF92}"/>
                </a:ext>
              </a:extLst>
            </p:cNvPr>
            <p:cNvGrpSpPr/>
            <p:nvPr/>
          </p:nvGrpSpPr>
          <p:grpSpPr>
            <a:xfrm>
              <a:off x="5075238" y="1212849"/>
              <a:ext cx="8229600" cy="4750855"/>
              <a:chOff x="4617756" y="1458428"/>
              <a:chExt cx="9891467" cy="5300836"/>
            </a:xfrm>
          </p:grpSpPr>
          <p:grpSp>
            <p:nvGrpSpPr>
              <p:cNvPr id="8" name="Group 7">
                <a:extLst>
                  <a:ext uri="{FF2B5EF4-FFF2-40B4-BE49-F238E27FC236}">
                    <a16:creationId xmlns:a16="http://schemas.microsoft.com/office/drawing/2014/main" id="{E8CEAD45-8FFE-4A95-8914-A47F3AC23847}"/>
                  </a:ext>
                </a:extLst>
              </p:cNvPr>
              <p:cNvGrpSpPr/>
              <p:nvPr/>
            </p:nvGrpSpPr>
            <p:grpSpPr>
              <a:xfrm>
                <a:off x="5800939" y="1458428"/>
                <a:ext cx="8111074" cy="5122968"/>
                <a:chOff x="5374219" y="1458428"/>
                <a:chExt cx="8111074" cy="5122968"/>
              </a:xfrm>
            </p:grpSpPr>
            <p:grpSp>
              <p:nvGrpSpPr>
                <p:cNvPr id="11" name="Group 4">
                  <a:extLst>
                    <a:ext uri="{FF2B5EF4-FFF2-40B4-BE49-F238E27FC236}">
                      <a16:creationId xmlns:a16="http://schemas.microsoft.com/office/drawing/2014/main" id="{9353892F-5FCC-4CB7-A54A-B0D448451243}"/>
                    </a:ext>
                  </a:extLst>
                </p:cNvPr>
                <p:cNvGrpSpPr>
                  <a:grpSpLocks noChangeAspect="1"/>
                </p:cNvGrpSpPr>
                <p:nvPr/>
              </p:nvGrpSpPr>
              <p:grpSpPr bwMode="auto">
                <a:xfrm>
                  <a:off x="5389680" y="1458428"/>
                  <a:ext cx="8095613" cy="5114259"/>
                  <a:chOff x="3125" y="919"/>
                  <a:chExt cx="2730" cy="1819"/>
                </a:xfrm>
                <a:noFill/>
              </p:grpSpPr>
              <p:sp>
                <p:nvSpPr>
                  <p:cNvPr id="13" name="Freeform 5">
                    <a:extLst>
                      <a:ext uri="{FF2B5EF4-FFF2-40B4-BE49-F238E27FC236}">
                        <a16:creationId xmlns:a16="http://schemas.microsoft.com/office/drawing/2014/main" id="{04416CE8-85A5-4AD9-8528-9260E28CBB15}"/>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14" name="Oval 12">
                    <a:extLst>
                      <a:ext uri="{FF2B5EF4-FFF2-40B4-BE49-F238E27FC236}">
                        <a16:creationId xmlns:a16="http://schemas.microsoft.com/office/drawing/2014/main" id="{D5515AE3-D16F-4B70-98F0-DC18839227A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12" name="Rounded Rectangle 1">
                  <a:extLst>
                    <a:ext uri="{FF2B5EF4-FFF2-40B4-BE49-F238E27FC236}">
                      <a16:creationId xmlns:a16="http://schemas.microsoft.com/office/drawing/2014/main" id="{64FF9346-D57A-4AA3-8EDE-DB9F4F2DCF7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 name="Freeform 6">
                <a:extLst>
                  <a:ext uri="{FF2B5EF4-FFF2-40B4-BE49-F238E27FC236}">
                    <a16:creationId xmlns:a16="http://schemas.microsoft.com/office/drawing/2014/main" id="{3E6441F9-C507-44D2-9392-1D6E045CEAD6}"/>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10" name="Freeform 7">
                <a:extLst>
                  <a:ext uri="{FF2B5EF4-FFF2-40B4-BE49-F238E27FC236}">
                    <a16:creationId xmlns:a16="http://schemas.microsoft.com/office/drawing/2014/main" id="{57E53CEC-42EF-455C-8C43-7E53F3CDB11F}"/>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7" name="Picture 6">
              <a:extLst>
                <a:ext uri="{FF2B5EF4-FFF2-40B4-BE49-F238E27FC236}">
                  <a16:creationId xmlns:a16="http://schemas.microsoft.com/office/drawing/2014/main" id="{E51573DA-7714-43AA-A8B9-F6E7AB1F5E8D}"/>
                </a:ext>
              </a:extLst>
            </p:cNvPr>
            <p:cNvPicPr>
              <a:picLocks noChangeAspect="1"/>
            </p:cNvPicPr>
            <p:nvPr/>
          </p:nvPicPr>
          <p:blipFill>
            <a:blip r:embed="rId3"/>
            <a:stretch>
              <a:fillRect/>
            </a:stretch>
          </p:blipFill>
          <p:spPr>
            <a:xfrm>
              <a:off x="6407974" y="1483843"/>
              <a:ext cx="6062468" cy="4041645"/>
            </a:xfrm>
            <a:prstGeom prst="rect">
              <a:avLst/>
            </a:prstGeom>
            <a:ln>
              <a:solidFill>
                <a:schemeClr val="accent6"/>
              </a:solidFill>
            </a:ln>
          </p:spPr>
        </p:pic>
      </p:grpSp>
      <p:pic>
        <p:nvPicPr>
          <p:cNvPr id="15" name="Picture 14">
            <a:extLst>
              <a:ext uri="{FF2B5EF4-FFF2-40B4-BE49-F238E27FC236}">
                <a16:creationId xmlns:a16="http://schemas.microsoft.com/office/drawing/2014/main" id="{725C7DD3-DA7B-4B01-A986-D44ECBA96988}"/>
              </a:ext>
            </a:extLst>
          </p:cNvPr>
          <p:cNvPicPr>
            <a:picLocks noChangeAspect="1"/>
          </p:cNvPicPr>
          <p:nvPr/>
        </p:nvPicPr>
        <p:blipFill>
          <a:blip r:embed="rId4"/>
          <a:stretch>
            <a:fillRect/>
          </a:stretch>
        </p:blipFill>
        <p:spPr>
          <a:xfrm>
            <a:off x="17656624" y="5139724"/>
            <a:ext cx="5489172" cy="4940253"/>
          </a:xfrm>
          <a:prstGeom prst="rect">
            <a:avLst/>
          </a:prstGeom>
        </p:spPr>
      </p:pic>
    </p:spTree>
    <p:extLst>
      <p:ext uri="{BB962C8B-B14F-4D97-AF65-F5344CB8AC3E}">
        <p14:creationId xmlns:p14="http://schemas.microsoft.com/office/powerpoint/2010/main" val="12074547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A73F0-D5CD-4046-B222-011B2FA8779C}"/>
              </a:ext>
            </a:extLst>
          </p:cNvPr>
          <p:cNvSpPr>
            <a:spLocks noGrp="1"/>
          </p:cNvSpPr>
          <p:nvPr>
            <p:ph type="title"/>
          </p:nvPr>
        </p:nvSpPr>
        <p:spPr/>
        <p:txBody>
          <a:bodyPr/>
          <a:lstStyle/>
          <a:p>
            <a:r>
              <a:rPr lang="en-US"/>
              <a:t>SMTP Server Authentication</a:t>
            </a:r>
          </a:p>
        </p:txBody>
      </p:sp>
      <p:sp>
        <p:nvSpPr>
          <p:cNvPr id="3" name="Text Placeholder 2">
            <a:extLst>
              <a:ext uri="{FF2B5EF4-FFF2-40B4-BE49-F238E27FC236}">
                <a16:creationId xmlns:a16="http://schemas.microsoft.com/office/drawing/2014/main" id="{B155418E-4EBF-4DAE-BAEF-E2A40249807D}"/>
              </a:ext>
            </a:extLst>
          </p:cNvPr>
          <p:cNvSpPr>
            <a:spLocks noGrp="1"/>
          </p:cNvSpPr>
          <p:nvPr>
            <p:ph type="body" sz="quarter" idx="10"/>
          </p:nvPr>
        </p:nvSpPr>
        <p:spPr>
          <a:xfrm>
            <a:off x="1168096" y="2872032"/>
            <a:ext cx="10385355" cy="3938514"/>
          </a:xfrm>
        </p:spPr>
        <p:txBody>
          <a:bodyPr/>
          <a:lstStyle/>
          <a:p>
            <a:r>
              <a:rPr lang="en-US"/>
              <a:t>SharePoint can now authenticate to your SMTP email servers</a:t>
            </a:r>
          </a:p>
          <a:p>
            <a:pPr marL="457086" lvl="1"/>
            <a:r>
              <a:rPr lang="en-US"/>
              <a:t>No more anonymous relays just for SharePoint</a:t>
            </a:r>
          </a:p>
        </p:txBody>
      </p:sp>
      <p:grpSp>
        <p:nvGrpSpPr>
          <p:cNvPr id="5" name="Group 4">
            <a:extLst>
              <a:ext uri="{FF2B5EF4-FFF2-40B4-BE49-F238E27FC236}">
                <a16:creationId xmlns:a16="http://schemas.microsoft.com/office/drawing/2014/main" id="{2A434629-7A79-4DC7-B53B-C3CCC2A29A2C}"/>
              </a:ext>
            </a:extLst>
          </p:cNvPr>
          <p:cNvGrpSpPr/>
          <p:nvPr/>
        </p:nvGrpSpPr>
        <p:grpSpPr>
          <a:xfrm>
            <a:off x="9948350" y="2380156"/>
            <a:ext cx="16131444" cy="9312500"/>
            <a:chOff x="5075238" y="1212849"/>
            <a:chExt cx="8229600" cy="4750855"/>
          </a:xfrm>
        </p:grpSpPr>
        <p:grpSp>
          <p:nvGrpSpPr>
            <p:cNvPr id="6" name="Group 5">
              <a:extLst>
                <a:ext uri="{FF2B5EF4-FFF2-40B4-BE49-F238E27FC236}">
                  <a16:creationId xmlns:a16="http://schemas.microsoft.com/office/drawing/2014/main" id="{83D45D01-2ACD-4C07-BF08-13F33F17CF92}"/>
                </a:ext>
              </a:extLst>
            </p:cNvPr>
            <p:cNvGrpSpPr/>
            <p:nvPr/>
          </p:nvGrpSpPr>
          <p:grpSpPr>
            <a:xfrm>
              <a:off x="5075238" y="1212849"/>
              <a:ext cx="8229600" cy="4750855"/>
              <a:chOff x="4617756" y="1458428"/>
              <a:chExt cx="9891467" cy="5300836"/>
            </a:xfrm>
          </p:grpSpPr>
          <p:grpSp>
            <p:nvGrpSpPr>
              <p:cNvPr id="8" name="Group 7">
                <a:extLst>
                  <a:ext uri="{FF2B5EF4-FFF2-40B4-BE49-F238E27FC236}">
                    <a16:creationId xmlns:a16="http://schemas.microsoft.com/office/drawing/2014/main" id="{E8CEAD45-8FFE-4A95-8914-A47F3AC23847}"/>
                  </a:ext>
                </a:extLst>
              </p:cNvPr>
              <p:cNvGrpSpPr/>
              <p:nvPr/>
            </p:nvGrpSpPr>
            <p:grpSpPr>
              <a:xfrm>
                <a:off x="5800939" y="1458428"/>
                <a:ext cx="8111074" cy="5122968"/>
                <a:chOff x="5374219" y="1458428"/>
                <a:chExt cx="8111074" cy="5122968"/>
              </a:xfrm>
            </p:grpSpPr>
            <p:grpSp>
              <p:nvGrpSpPr>
                <p:cNvPr id="11" name="Group 4">
                  <a:extLst>
                    <a:ext uri="{FF2B5EF4-FFF2-40B4-BE49-F238E27FC236}">
                      <a16:creationId xmlns:a16="http://schemas.microsoft.com/office/drawing/2014/main" id="{9353892F-5FCC-4CB7-A54A-B0D448451243}"/>
                    </a:ext>
                  </a:extLst>
                </p:cNvPr>
                <p:cNvGrpSpPr>
                  <a:grpSpLocks noChangeAspect="1"/>
                </p:cNvGrpSpPr>
                <p:nvPr/>
              </p:nvGrpSpPr>
              <p:grpSpPr bwMode="auto">
                <a:xfrm>
                  <a:off x="5389680" y="1458428"/>
                  <a:ext cx="8095613" cy="5114259"/>
                  <a:chOff x="3125" y="919"/>
                  <a:chExt cx="2730" cy="1819"/>
                </a:xfrm>
                <a:noFill/>
              </p:grpSpPr>
              <p:sp>
                <p:nvSpPr>
                  <p:cNvPr id="13" name="Freeform 5">
                    <a:extLst>
                      <a:ext uri="{FF2B5EF4-FFF2-40B4-BE49-F238E27FC236}">
                        <a16:creationId xmlns:a16="http://schemas.microsoft.com/office/drawing/2014/main" id="{04416CE8-85A5-4AD9-8528-9260E28CBB15}"/>
                      </a:ext>
                    </a:extLst>
                  </p:cNvPr>
                  <p:cNvSpPr>
                    <a:spLocks/>
                  </p:cNvSpPr>
                  <p:nvPr/>
                </p:nvSpPr>
                <p:spPr bwMode="auto">
                  <a:xfrm>
                    <a:off x="3125" y="919"/>
                    <a:ext cx="2730" cy="1819"/>
                  </a:xfrm>
                  <a:custGeom>
                    <a:avLst/>
                    <a:gdLst>
                      <a:gd name="T0" fmla="*/ 1937 w 2018"/>
                      <a:gd name="T1" fmla="*/ 0 h 1347"/>
                      <a:gd name="T2" fmla="*/ 81 w 2018"/>
                      <a:gd name="T3" fmla="*/ 0 h 1347"/>
                      <a:gd name="T4" fmla="*/ 0 w 2018"/>
                      <a:gd name="T5" fmla="*/ 81 h 1347"/>
                      <a:gd name="T6" fmla="*/ 0 w 2018"/>
                      <a:gd name="T7" fmla="*/ 1265 h 1347"/>
                      <a:gd name="T8" fmla="*/ 81 w 2018"/>
                      <a:gd name="T9" fmla="*/ 1347 h 1347"/>
                      <a:gd name="T10" fmla="*/ 1937 w 2018"/>
                      <a:gd name="T11" fmla="*/ 1347 h 1347"/>
                      <a:gd name="T12" fmla="*/ 2018 w 2018"/>
                      <a:gd name="T13" fmla="*/ 1265 h 1347"/>
                      <a:gd name="T14" fmla="*/ 2018 w 2018"/>
                      <a:gd name="T15" fmla="*/ 81 h 1347"/>
                      <a:gd name="T16" fmla="*/ 1937 w 2018"/>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8" h="1347">
                        <a:moveTo>
                          <a:pt x="1937" y="0"/>
                        </a:moveTo>
                        <a:cubicBezTo>
                          <a:pt x="81" y="0"/>
                          <a:pt x="81" y="0"/>
                          <a:pt x="81" y="0"/>
                        </a:cubicBezTo>
                        <a:cubicBezTo>
                          <a:pt x="36" y="0"/>
                          <a:pt x="0" y="36"/>
                          <a:pt x="0" y="81"/>
                        </a:cubicBezTo>
                        <a:cubicBezTo>
                          <a:pt x="0" y="1265"/>
                          <a:pt x="0" y="1265"/>
                          <a:pt x="0" y="1265"/>
                        </a:cubicBezTo>
                        <a:cubicBezTo>
                          <a:pt x="0" y="1310"/>
                          <a:pt x="36" y="1347"/>
                          <a:pt x="81" y="1347"/>
                        </a:cubicBezTo>
                        <a:cubicBezTo>
                          <a:pt x="1937" y="1347"/>
                          <a:pt x="1937" y="1347"/>
                          <a:pt x="1937" y="1347"/>
                        </a:cubicBezTo>
                        <a:cubicBezTo>
                          <a:pt x="1982" y="1347"/>
                          <a:pt x="2018" y="1310"/>
                          <a:pt x="2018" y="1265"/>
                        </a:cubicBezTo>
                        <a:cubicBezTo>
                          <a:pt x="2018" y="81"/>
                          <a:pt x="2018" y="81"/>
                          <a:pt x="2018" y="81"/>
                        </a:cubicBezTo>
                        <a:cubicBezTo>
                          <a:pt x="2018" y="36"/>
                          <a:pt x="1982" y="0"/>
                          <a:pt x="1937" y="0"/>
                        </a:cubicBezTo>
                        <a:close/>
                      </a:path>
                    </a:pathLst>
                  </a:custGeom>
                  <a:solidFill>
                    <a:srgbClr val="EAEAEA"/>
                  </a:solidFill>
                  <a:ln w="12700" cap="flat">
                    <a:solidFill>
                      <a:srgbClr val="A7A9AC"/>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sp>
                <p:nvSpPr>
                  <p:cNvPr id="14" name="Oval 12">
                    <a:extLst>
                      <a:ext uri="{FF2B5EF4-FFF2-40B4-BE49-F238E27FC236}">
                        <a16:creationId xmlns:a16="http://schemas.microsoft.com/office/drawing/2014/main" id="{D5515AE3-D16F-4B70-98F0-DC18839227AE}"/>
                      </a:ext>
                    </a:extLst>
                  </p:cNvPr>
                  <p:cNvSpPr>
                    <a:spLocks noChangeArrowheads="1"/>
                  </p:cNvSpPr>
                  <p:nvPr/>
                </p:nvSpPr>
                <p:spPr bwMode="auto">
                  <a:xfrm>
                    <a:off x="4486" y="950"/>
                    <a:ext cx="31" cy="33"/>
                  </a:xfrm>
                  <a:prstGeom prst="ellipse">
                    <a:avLst/>
                  </a:prstGeom>
                  <a:solidFill>
                    <a:schemeClr val="tx1"/>
                  </a:solidFill>
                  <a:ln w="7938" cap="flat">
                    <a:solidFill>
                      <a:srgbClr val="BCBEC0"/>
                    </a:solidFill>
                    <a:prstDash val="solid"/>
                    <a:miter lim="800000"/>
                    <a:headEnd/>
                    <a:tailEnd/>
                  </a:ln>
                  <a:extLst/>
                </p:spPr>
                <p:txBody>
                  <a:bodyPr vert="horz" wrap="square" lIns="175640" tIns="87817" rIns="175640" bIns="87817" numCol="1" anchor="t" anchorCtr="0" compatLnSpc="1">
                    <a:prstTxWarp prst="textNoShape">
                      <a:avLst/>
                    </a:prstTxWarp>
                  </a:bodyPr>
                  <a:lstStyle/>
                  <a:p>
                    <a:pPr defTabSz="1756563" eaLnBrk="1" fontAlgn="auto" hangingPunct="1">
                      <a:spcBef>
                        <a:spcPts val="0"/>
                      </a:spcBef>
                      <a:spcAft>
                        <a:spcPts val="0"/>
                      </a:spcAft>
                      <a:defRPr/>
                    </a:pPr>
                    <a:endParaRPr lang="en-US" sz="3459" kern="0">
                      <a:solidFill>
                        <a:sysClr val="windowText" lastClr="000000"/>
                      </a:solidFill>
                      <a:latin typeface="Segoe UI"/>
                    </a:endParaRPr>
                  </a:p>
                </p:txBody>
              </p:sp>
            </p:grpSp>
            <p:sp>
              <p:nvSpPr>
                <p:cNvPr id="12" name="Rounded Rectangle 1">
                  <a:extLst>
                    <a:ext uri="{FF2B5EF4-FFF2-40B4-BE49-F238E27FC236}">
                      <a16:creationId xmlns:a16="http://schemas.microsoft.com/office/drawing/2014/main" id="{64FF9346-D57A-4AA3-8EDE-DB9F4F2DCF76}"/>
                    </a:ext>
                  </a:extLst>
                </p:cNvPr>
                <p:cNvSpPr/>
                <p:nvPr/>
              </p:nvSpPr>
              <p:spPr bwMode="auto">
                <a:xfrm>
                  <a:off x="5374219" y="1458428"/>
                  <a:ext cx="8102812" cy="5122968"/>
                </a:xfrm>
                <a:prstGeom prst="roundRect">
                  <a:avLst>
                    <a:gd name="adj" fmla="val 5741"/>
                  </a:avLst>
                </a:prstGeom>
                <a:solidFill>
                  <a:schemeClr val="bg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377" tIns="286701" rIns="358377" bIns="286701" numCol="1" spcCol="0" rtlCol="0" fromWordArt="0" anchor="t" anchorCtr="0" forceAA="0" compatLnSpc="1">
                  <a:prstTxWarp prst="textNoShape">
                    <a:avLst/>
                  </a:prstTxWarp>
                  <a:noAutofit/>
                </a:bodyPr>
                <a:lstStyle/>
                <a:p>
                  <a:pPr algn="ctr" defTabSz="1827277" eaLnBrk="1" hangingPunct="1">
                    <a:lnSpc>
                      <a:spcPct val="90000"/>
                    </a:lnSpc>
                    <a:defRPr/>
                  </a:pPr>
                  <a:endParaRPr lang="en-US" sz="4705"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 name="Freeform 6">
                <a:extLst>
                  <a:ext uri="{FF2B5EF4-FFF2-40B4-BE49-F238E27FC236}">
                    <a16:creationId xmlns:a16="http://schemas.microsoft.com/office/drawing/2014/main" id="{3E6441F9-C507-44D2-9392-1D6E045CEAD6}"/>
                  </a:ext>
                </a:extLst>
              </p:cNvPr>
              <p:cNvSpPr>
                <a:spLocks/>
              </p:cNvSpPr>
              <p:nvPr/>
            </p:nvSpPr>
            <p:spPr bwMode="auto">
              <a:xfrm>
                <a:off x="4617756" y="6472567"/>
                <a:ext cx="9891467" cy="286697"/>
              </a:xfrm>
              <a:custGeom>
                <a:avLst/>
                <a:gdLst>
                  <a:gd name="T0" fmla="*/ 2460 w 2516"/>
                  <a:gd name="T1" fmla="*/ 77 h 77"/>
                  <a:gd name="T2" fmla="*/ 56 w 2516"/>
                  <a:gd name="T3" fmla="*/ 77 h 77"/>
                  <a:gd name="T4" fmla="*/ 0 w 2516"/>
                  <a:gd name="T5" fmla="*/ 21 h 77"/>
                  <a:gd name="T6" fmla="*/ 0 w 2516"/>
                  <a:gd name="T7" fmla="*/ 0 h 77"/>
                  <a:gd name="T8" fmla="*/ 2516 w 2516"/>
                  <a:gd name="T9" fmla="*/ 0 h 77"/>
                  <a:gd name="T10" fmla="*/ 2516 w 2516"/>
                  <a:gd name="T11" fmla="*/ 21 h 77"/>
                  <a:gd name="T12" fmla="*/ 2460 w 2516"/>
                  <a:gd name="T13" fmla="*/ 77 h 77"/>
                </a:gdLst>
                <a:ahLst/>
                <a:cxnLst>
                  <a:cxn ang="0">
                    <a:pos x="T0" y="T1"/>
                  </a:cxn>
                  <a:cxn ang="0">
                    <a:pos x="T2" y="T3"/>
                  </a:cxn>
                  <a:cxn ang="0">
                    <a:pos x="T4" y="T5"/>
                  </a:cxn>
                  <a:cxn ang="0">
                    <a:pos x="T6" y="T7"/>
                  </a:cxn>
                  <a:cxn ang="0">
                    <a:pos x="T8" y="T9"/>
                  </a:cxn>
                  <a:cxn ang="0">
                    <a:pos x="T10" y="T11"/>
                  </a:cxn>
                  <a:cxn ang="0">
                    <a:pos x="T12" y="T13"/>
                  </a:cxn>
                </a:cxnLst>
                <a:rect l="0" t="0" r="r" b="b"/>
                <a:pathLst>
                  <a:path w="2516" h="77">
                    <a:moveTo>
                      <a:pt x="2460" y="77"/>
                    </a:moveTo>
                    <a:cubicBezTo>
                      <a:pt x="56" y="77"/>
                      <a:pt x="56" y="77"/>
                      <a:pt x="56" y="77"/>
                    </a:cubicBezTo>
                    <a:cubicBezTo>
                      <a:pt x="25" y="77"/>
                      <a:pt x="0" y="52"/>
                      <a:pt x="0" y="21"/>
                    </a:cubicBezTo>
                    <a:cubicBezTo>
                      <a:pt x="0" y="0"/>
                      <a:pt x="0" y="0"/>
                      <a:pt x="0" y="0"/>
                    </a:cubicBezTo>
                    <a:cubicBezTo>
                      <a:pt x="2516" y="0"/>
                      <a:pt x="2516" y="0"/>
                      <a:pt x="2516" y="0"/>
                    </a:cubicBezTo>
                    <a:cubicBezTo>
                      <a:pt x="2516" y="21"/>
                      <a:pt x="2516" y="21"/>
                      <a:pt x="2516" y="21"/>
                    </a:cubicBezTo>
                    <a:cubicBezTo>
                      <a:pt x="2516" y="52"/>
                      <a:pt x="2491" y="77"/>
                      <a:pt x="2460" y="77"/>
                    </a:cubicBezTo>
                    <a:close/>
                  </a:path>
                </a:pathLst>
              </a:custGeom>
              <a:solidFill>
                <a:srgbClr val="C5C5C5"/>
              </a:solidFill>
              <a:ln w="12700" cap="flat">
                <a:solidFill>
                  <a:srgbClr val="A7A9AC"/>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sp>
            <p:nvSpPr>
              <p:cNvPr id="10" name="Freeform 7">
                <a:extLst>
                  <a:ext uri="{FF2B5EF4-FFF2-40B4-BE49-F238E27FC236}">
                    <a16:creationId xmlns:a16="http://schemas.microsoft.com/office/drawing/2014/main" id="{57E53CEC-42EF-455C-8C43-7E53F3CDB11F}"/>
                  </a:ext>
                </a:extLst>
              </p:cNvPr>
              <p:cNvSpPr>
                <a:spLocks/>
              </p:cNvSpPr>
              <p:nvPr/>
            </p:nvSpPr>
            <p:spPr bwMode="auto">
              <a:xfrm>
                <a:off x="9173890" y="6473288"/>
                <a:ext cx="1378176" cy="99241"/>
              </a:xfrm>
              <a:custGeom>
                <a:avLst/>
                <a:gdLst>
                  <a:gd name="T0" fmla="*/ 336 w 350"/>
                  <a:gd name="T1" fmla="*/ 26 h 26"/>
                  <a:gd name="T2" fmla="*/ 14 w 350"/>
                  <a:gd name="T3" fmla="*/ 26 h 26"/>
                  <a:gd name="T4" fmla="*/ 0 w 350"/>
                  <a:gd name="T5" fmla="*/ 13 h 26"/>
                  <a:gd name="T6" fmla="*/ 14 w 350"/>
                  <a:gd name="T7" fmla="*/ 0 h 26"/>
                  <a:gd name="T8" fmla="*/ 336 w 350"/>
                  <a:gd name="T9" fmla="*/ 0 h 26"/>
                  <a:gd name="T10" fmla="*/ 350 w 350"/>
                  <a:gd name="T11" fmla="*/ 13 h 26"/>
                  <a:gd name="T12" fmla="*/ 336 w 350"/>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350" h="26">
                    <a:moveTo>
                      <a:pt x="336" y="26"/>
                    </a:moveTo>
                    <a:cubicBezTo>
                      <a:pt x="14" y="26"/>
                      <a:pt x="14" y="26"/>
                      <a:pt x="14" y="26"/>
                    </a:cubicBezTo>
                    <a:cubicBezTo>
                      <a:pt x="6" y="26"/>
                      <a:pt x="0" y="20"/>
                      <a:pt x="0" y="13"/>
                    </a:cubicBezTo>
                    <a:cubicBezTo>
                      <a:pt x="0" y="6"/>
                      <a:pt x="6" y="0"/>
                      <a:pt x="14" y="0"/>
                    </a:cubicBezTo>
                    <a:cubicBezTo>
                      <a:pt x="336" y="0"/>
                      <a:pt x="336" y="0"/>
                      <a:pt x="336" y="0"/>
                    </a:cubicBezTo>
                    <a:cubicBezTo>
                      <a:pt x="344" y="0"/>
                      <a:pt x="350" y="6"/>
                      <a:pt x="350" y="13"/>
                    </a:cubicBezTo>
                    <a:cubicBezTo>
                      <a:pt x="350" y="20"/>
                      <a:pt x="344" y="26"/>
                      <a:pt x="336" y="26"/>
                    </a:cubicBezTo>
                    <a:close/>
                  </a:path>
                </a:pathLst>
              </a:custGeom>
              <a:solidFill>
                <a:srgbClr val="D6D6D6"/>
              </a:solidFill>
              <a:ln w="7938" cap="flat">
                <a:solidFill>
                  <a:srgbClr val="BCBEC0"/>
                </a:solidFill>
                <a:prstDash val="solid"/>
                <a:miter lim="800000"/>
                <a:headEnd/>
                <a:tailEnd/>
              </a:ln>
              <a:extLst/>
            </p:spPr>
            <p:txBody>
              <a:bodyPr vert="horz" wrap="square" lIns="172213" tIns="86104" rIns="172213" bIns="86104" numCol="1" anchor="t" anchorCtr="0" compatLnSpc="1">
                <a:prstTxWarp prst="textNoShape">
                  <a:avLst/>
                </a:prstTxWarp>
              </a:bodyPr>
              <a:lstStyle/>
              <a:p>
                <a:pPr defTabSz="1722287" eaLnBrk="1" fontAlgn="auto" hangingPunct="1">
                  <a:spcBef>
                    <a:spcPts val="0"/>
                  </a:spcBef>
                  <a:spcAft>
                    <a:spcPts val="0"/>
                  </a:spcAft>
                  <a:defRPr/>
                </a:pPr>
                <a:endParaRPr lang="en-US" sz="3391" kern="0">
                  <a:solidFill>
                    <a:sysClr val="windowText" lastClr="000000"/>
                  </a:solidFill>
                  <a:latin typeface="Segoe UI"/>
                </a:endParaRPr>
              </a:p>
            </p:txBody>
          </p:sp>
        </p:grpSp>
        <p:pic>
          <p:nvPicPr>
            <p:cNvPr id="7" name="Picture 6">
              <a:extLst>
                <a:ext uri="{FF2B5EF4-FFF2-40B4-BE49-F238E27FC236}">
                  <a16:creationId xmlns:a16="http://schemas.microsoft.com/office/drawing/2014/main" id="{E51573DA-7714-43AA-A8B9-F6E7AB1F5E8D}"/>
                </a:ext>
              </a:extLst>
            </p:cNvPr>
            <p:cNvPicPr>
              <a:picLocks noChangeAspect="1"/>
            </p:cNvPicPr>
            <p:nvPr/>
          </p:nvPicPr>
          <p:blipFill>
            <a:blip r:embed="rId3"/>
            <a:stretch>
              <a:fillRect/>
            </a:stretch>
          </p:blipFill>
          <p:spPr>
            <a:xfrm>
              <a:off x="6407974" y="1483843"/>
              <a:ext cx="6062469" cy="4041645"/>
            </a:xfrm>
            <a:prstGeom prst="rect">
              <a:avLst/>
            </a:prstGeom>
            <a:ln>
              <a:solidFill>
                <a:schemeClr val="accent6"/>
              </a:solidFill>
            </a:ln>
          </p:spPr>
        </p:pic>
      </p:grpSp>
    </p:spTree>
    <p:extLst>
      <p:ext uri="{BB962C8B-B14F-4D97-AF65-F5344CB8AC3E}">
        <p14:creationId xmlns:p14="http://schemas.microsoft.com/office/powerpoint/2010/main" val="316711078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9C7043F-227A-4D54-BE0D-5A697329AD3B}"/>
              </a:ext>
            </a:extLst>
          </p:cNvPr>
          <p:cNvSpPr>
            <a:spLocks noGrp="1"/>
          </p:cNvSpPr>
          <p:nvPr>
            <p:ph type="title"/>
          </p:nvPr>
        </p:nvSpPr>
        <p:spPr/>
        <p:txBody>
          <a:bodyPr/>
          <a:lstStyle/>
          <a:p>
            <a:r>
              <a:rPr lang="en-US"/>
              <a:t>Infrastructure Improvements</a:t>
            </a:r>
          </a:p>
        </p:txBody>
      </p:sp>
      <p:sp>
        <p:nvSpPr>
          <p:cNvPr id="2" name="Text Placeholder 1">
            <a:extLst>
              <a:ext uri="{FF2B5EF4-FFF2-40B4-BE49-F238E27FC236}">
                <a16:creationId xmlns:a16="http://schemas.microsoft.com/office/drawing/2014/main" id="{7635E159-2326-4426-A94C-E81E3421644E}"/>
              </a:ext>
            </a:extLst>
          </p:cNvPr>
          <p:cNvSpPr>
            <a:spLocks noGrp="1"/>
          </p:cNvSpPr>
          <p:nvPr>
            <p:ph type="body" sz="quarter" idx="10"/>
          </p:nvPr>
        </p:nvSpPr>
        <p:spPr>
          <a:xfrm>
            <a:off x="3370217" y="2869780"/>
            <a:ext cx="19833559" cy="9718522"/>
          </a:xfrm>
        </p:spPr>
        <p:txBody>
          <a:bodyPr/>
          <a:lstStyle/>
          <a:p>
            <a:r>
              <a:rPr lang="en-US" dirty="0"/>
              <a:t>Expand supported characters</a:t>
            </a:r>
          </a:p>
          <a:p>
            <a:pPr lvl="1"/>
            <a:r>
              <a:rPr lang="en-US" dirty="0"/>
              <a:t># and % in file and folder names</a:t>
            </a:r>
          </a:p>
          <a:p>
            <a:pPr>
              <a:lnSpc>
                <a:spcPct val="150000"/>
              </a:lnSpc>
            </a:pPr>
            <a:r>
              <a:rPr lang="en-US" dirty="0"/>
              <a:t>Long URL path</a:t>
            </a:r>
          </a:p>
          <a:p>
            <a:pPr lvl="1"/>
            <a:r>
              <a:rPr lang="en-US" dirty="0"/>
              <a:t>400 Characters for MAXURL</a:t>
            </a:r>
          </a:p>
          <a:p>
            <a:pPr>
              <a:lnSpc>
                <a:spcPct val="150000"/>
              </a:lnSpc>
            </a:pPr>
            <a:r>
              <a:rPr lang="en-US" dirty="0"/>
              <a:t>Recycle Bin recovery improvements</a:t>
            </a:r>
          </a:p>
          <a:p>
            <a:pPr lvl="1"/>
            <a:r>
              <a:rPr lang="en-US" dirty="0"/>
              <a:t>Recover your content deleted by others from your recycle bin</a:t>
            </a:r>
          </a:p>
          <a:p>
            <a:pPr>
              <a:lnSpc>
                <a:spcPct val="150000"/>
              </a:lnSpc>
            </a:pPr>
            <a:r>
              <a:rPr lang="en-US" dirty="0"/>
              <a:t>Performance improvements</a:t>
            </a:r>
          </a:p>
          <a:p>
            <a:pPr lvl="1"/>
            <a:r>
              <a:rPr lang="en-US" dirty="0"/>
              <a:t>Up to 25% file I/O performance improvements </a:t>
            </a:r>
          </a:p>
          <a:p>
            <a:pPr>
              <a:lnSpc>
                <a:spcPct val="150000"/>
              </a:lnSpc>
            </a:pPr>
            <a:r>
              <a:rPr lang="en-US" dirty="0"/>
              <a:t>Modernize IIS integration</a:t>
            </a:r>
          </a:p>
          <a:p>
            <a:pPr lvl="1"/>
            <a:r>
              <a:rPr lang="en-US" dirty="0"/>
              <a:t>Remove IIS6 dependencies by switching to modern IIS APIs</a:t>
            </a:r>
          </a:p>
        </p:txBody>
      </p:sp>
    </p:spTree>
    <p:extLst>
      <p:ext uri="{BB962C8B-B14F-4D97-AF65-F5344CB8AC3E}">
        <p14:creationId xmlns:p14="http://schemas.microsoft.com/office/powerpoint/2010/main" val="309707966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0DBA3-3995-42EA-8920-2264724AA091}"/>
              </a:ext>
            </a:extLst>
          </p:cNvPr>
          <p:cNvSpPr>
            <a:spLocks noGrp="1"/>
          </p:cNvSpPr>
          <p:nvPr>
            <p:ph type="title"/>
          </p:nvPr>
        </p:nvSpPr>
        <p:spPr/>
        <p:txBody>
          <a:bodyPr/>
          <a:lstStyle/>
          <a:p>
            <a:r>
              <a:rPr lang="en-US"/>
              <a:t>SharePoint 2019  Deprecations</a:t>
            </a:r>
          </a:p>
        </p:txBody>
      </p:sp>
      <p:sp>
        <p:nvSpPr>
          <p:cNvPr id="3" name="Text Placeholder 2">
            <a:extLst>
              <a:ext uri="{FF2B5EF4-FFF2-40B4-BE49-F238E27FC236}">
                <a16:creationId xmlns:a16="http://schemas.microsoft.com/office/drawing/2014/main" id="{953ECEB2-FBC8-4B73-A942-234731CF981B}"/>
              </a:ext>
            </a:extLst>
          </p:cNvPr>
          <p:cNvSpPr>
            <a:spLocks noGrp="1"/>
          </p:cNvSpPr>
          <p:nvPr>
            <p:ph type="body" sz="quarter" idx="10"/>
          </p:nvPr>
        </p:nvSpPr>
        <p:spPr>
          <a:xfrm>
            <a:off x="3056709" y="2875999"/>
            <a:ext cx="8532832" cy="9468197"/>
          </a:xfrm>
        </p:spPr>
        <p:txBody>
          <a:bodyPr/>
          <a:lstStyle/>
          <a:p>
            <a:pPr marL="0" indent="0">
              <a:buNone/>
            </a:pPr>
            <a:r>
              <a:rPr lang="en-US" dirty="0">
                <a:solidFill>
                  <a:schemeClr val="accent1"/>
                </a:solidFill>
              </a:rPr>
              <a:t>Deprecated features</a:t>
            </a:r>
          </a:p>
          <a:p>
            <a:r>
              <a:rPr lang="en-US" sz="3921" dirty="0"/>
              <a:t>Access Services 2010 &amp; 2013</a:t>
            </a:r>
          </a:p>
          <a:p>
            <a:r>
              <a:rPr lang="en-US" sz="3921" dirty="0"/>
              <a:t>Aggregated Newsfeed</a:t>
            </a:r>
          </a:p>
          <a:p>
            <a:r>
              <a:rPr lang="en-US" sz="3921" dirty="0"/>
              <a:t>Custom help</a:t>
            </a:r>
          </a:p>
          <a:p>
            <a:r>
              <a:rPr lang="en-US" sz="3921" b="1" dirty="0"/>
              <a:t>InfoPath Client / InfoPath Services</a:t>
            </a:r>
          </a:p>
          <a:p>
            <a:r>
              <a:rPr lang="en-US" sz="3921" dirty="0"/>
              <a:t>Lists web service</a:t>
            </a:r>
          </a:p>
          <a:p>
            <a:r>
              <a:rPr lang="en-US" sz="3921" dirty="0"/>
              <a:t>Machine Translation service</a:t>
            </a:r>
          </a:p>
          <a:p>
            <a:r>
              <a:rPr lang="en-US" sz="3921" dirty="0"/>
              <a:t>PerformancePoint Services</a:t>
            </a:r>
          </a:p>
          <a:p>
            <a:r>
              <a:rPr lang="en-US" sz="3921" b="1" dirty="0"/>
              <a:t>SharePoint Designer</a:t>
            </a:r>
          </a:p>
          <a:p>
            <a:r>
              <a:rPr lang="en-US" sz="3921" dirty="0"/>
              <a:t>Site Mailbox</a:t>
            </a:r>
          </a:p>
          <a:p>
            <a:r>
              <a:rPr lang="en-US" sz="3921" dirty="0"/>
              <a:t>Site Manager</a:t>
            </a:r>
          </a:p>
        </p:txBody>
      </p:sp>
      <p:sp>
        <p:nvSpPr>
          <p:cNvPr id="4" name="Text Placeholder 3">
            <a:extLst>
              <a:ext uri="{FF2B5EF4-FFF2-40B4-BE49-F238E27FC236}">
                <a16:creationId xmlns:a16="http://schemas.microsoft.com/office/drawing/2014/main" id="{8C0D4B98-141F-4C49-A9C9-99D469A5C600}"/>
              </a:ext>
            </a:extLst>
          </p:cNvPr>
          <p:cNvSpPr>
            <a:spLocks noGrp="1"/>
          </p:cNvSpPr>
          <p:nvPr>
            <p:ph type="body" sz="quarter" idx="11"/>
          </p:nvPr>
        </p:nvSpPr>
        <p:spPr>
          <a:xfrm>
            <a:off x="12776500" y="2875999"/>
            <a:ext cx="10421445" cy="8309611"/>
          </a:xfrm>
        </p:spPr>
        <p:txBody>
          <a:bodyPr/>
          <a:lstStyle/>
          <a:p>
            <a:pPr marL="0" indent="0">
              <a:buNone/>
            </a:pPr>
            <a:r>
              <a:rPr lang="en-US" dirty="0">
                <a:solidFill>
                  <a:schemeClr val="accent1"/>
                </a:solidFill>
              </a:rPr>
              <a:t>Removed features</a:t>
            </a:r>
          </a:p>
          <a:p>
            <a:r>
              <a:rPr lang="en-US" sz="3921" dirty="0"/>
              <a:t>Automatic mode in incoming email</a:t>
            </a:r>
          </a:p>
          <a:p>
            <a:r>
              <a:rPr lang="en-US" sz="3921" b="1" dirty="0"/>
              <a:t>Code-based sandbox solutions</a:t>
            </a:r>
          </a:p>
          <a:p>
            <a:r>
              <a:rPr lang="en-US" sz="3921" dirty="0"/>
              <a:t>Digest authentication</a:t>
            </a:r>
          </a:p>
          <a:p>
            <a:r>
              <a:rPr lang="en-US" sz="3921" dirty="0"/>
              <a:t>Multi-tenancy</a:t>
            </a:r>
          </a:p>
          <a:p>
            <a:r>
              <a:rPr lang="en-US" sz="3921" b="1" dirty="0"/>
              <a:t>Silverlight rendering in PerformancePoint Services and Visio Services</a:t>
            </a:r>
          </a:p>
          <a:p>
            <a:r>
              <a:rPr lang="en-US" sz="3921" b="1" dirty="0"/>
              <a:t>SQL Reporting Services integrated mode</a:t>
            </a:r>
          </a:p>
          <a:p>
            <a:r>
              <a:rPr lang="en-US" sz="3921" dirty="0"/>
              <a:t>Power Pivot</a:t>
            </a:r>
          </a:p>
          <a:p>
            <a:r>
              <a:rPr lang="en-US" sz="3921" dirty="0"/>
              <a:t>Power View</a:t>
            </a:r>
          </a:p>
        </p:txBody>
      </p:sp>
    </p:spTree>
    <p:extLst>
      <p:ext uri="{BB962C8B-B14F-4D97-AF65-F5344CB8AC3E}">
        <p14:creationId xmlns:p14="http://schemas.microsoft.com/office/powerpoint/2010/main" val="199604426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807DC-C61A-4035-BDFB-6E24E9164197}"/>
              </a:ext>
            </a:extLst>
          </p:cNvPr>
          <p:cNvSpPr>
            <a:spLocks noGrp="1"/>
          </p:cNvSpPr>
          <p:nvPr>
            <p:ph type="title"/>
          </p:nvPr>
        </p:nvSpPr>
        <p:spPr/>
        <p:txBody>
          <a:bodyPr/>
          <a:lstStyle/>
          <a:p>
            <a:r>
              <a:rPr lang="en-US"/>
              <a:t>Software Requirements</a:t>
            </a:r>
          </a:p>
        </p:txBody>
      </p:sp>
      <p:sp>
        <p:nvSpPr>
          <p:cNvPr id="4" name="Text Placeholder 3">
            <a:extLst>
              <a:ext uri="{FF2B5EF4-FFF2-40B4-BE49-F238E27FC236}">
                <a16:creationId xmlns:a16="http://schemas.microsoft.com/office/drawing/2014/main" id="{53E455BE-7BA4-479D-B440-5252C7B942A8}"/>
              </a:ext>
            </a:extLst>
          </p:cNvPr>
          <p:cNvSpPr>
            <a:spLocks noGrp="1"/>
          </p:cNvSpPr>
          <p:nvPr>
            <p:ph type="body" sz="quarter" idx="4294967295"/>
          </p:nvPr>
        </p:nvSpPr>
        <p:spPr>
          <a:xfrm>
            <a:off x="13070021" y="2944246"/>
            <a:ext cx="10754099" cy="863375"/>
          </a:xfrm>
        </p:spPr>
        <p:txBody>
          <a:bodyPr/>
          <a:lstStyle/>
          <a:p>
            <a:r>
              <a:rPr lang="en-US" b="1"/>
              <a:t>Database Servers</a:t>
            </a:r>
          </a:p>
        </p:txBody>
      </p:sp>
      <p:sp>
        <p:nvSpPr>
          <p:cNvPr id="3" name="Text Placeholder 2">
            <a:extLst>
              <a:ext uri="{FF2B5EF4-FFF2-40B4-BE49-F238E27FC236}">
                <a16:creationId xmlns:a16="http://schemas.microsoft.com/office/drawing/2014/main" id="{D7F45F0C-EE7D-4087-8436-E80425F55376}"/>
              </a:ext>
            </a:extLst>
          </p:cNvPr>
          <p:cNvSpPr>
            <a:spLocks noGrp="1"/>
          </p:cNvSpPr>
          <p:nvPr>
            <p:ph type="body" sz="quarter" idx="4294967295"/>
          </p:nvPr>
        </p:nvSpPr>
        <p:spPr>
          <a:xfrm>
            <a:off x="1724903" y="2871239"/>
            <a:ext cx="20307034" cy="861550"/>
          </a:xfrm>
        </p:spPr>
        <p:txBody>
          <a:bodyPr/>
          <a:lstStyle/>
          <a:p>
            <a:r>
              <a:rPr lang="en-US" b="1"/>
              <a:t>Windows Servers</a:t>
            </a:r>
          </a:p>
        </p:txBody>
      </p:sp>
      <p:sp>
        <p:nvSpPr>
          <p:cNvPr id="6" name="Rectangle 5">
            <a:extLst>
              <a:ext uri="{FF2B5EF4-FFF2-40B4-BE49-F238E27FC236}">
                <a16:creationId xmlns:a16="http://schemas.microsoft.com/office/drawing/2014/main" id="{F1F09E47-9957-406C-9565-36370309CA0A}"/>
              </a:ext>
            </a:extLst>
          </p:cNvPr>
          <p:cNvSpPr/>
          <p:nvPr/>
        </p:nvSpPr>
        <p:spPr bwMode="auto">
          <a:xfrm>
            <a:off x="1724909" y="4743921"/>
            <a:ext cx="9567724" cy="1777285"/>
          </a:xfrm>
          <a:prstGeom prst="rect">
            <a:avLst/>
          </a:prstGeom>
          <a:solidFill>
            <a:schemeClr val="accent1"/>
          </a:solidFill>
          <a:ln w="28575">
            <a:noFill/>
          </a:ln>
        </p:spPr>
        <p:style>
          <a:lnRef idx="1">
            <a:schemeClr val="dk1"/>
          </a:lnRef>
          <a:fillRef idx="2">
            <a:schemeClr val="dk1"/>
          </a:fillRef>
          <a:effectRef idx="1">
            <a:schemeClr val="dk1"/>
          </a:effectRef>
          <a:fontRef idx="minor">
            <a:schemeClr val="dk1"/>
          </a:fontRef>
        </p:style>
        <p:txBody>
          <a:bodyPr rtlCol="0" anchor="ctr" anchorCtr="0"/>
          <a:lstStyle/>
          <a:p>
            <a:pPr algn="ctr" defTabSz="1792208" eaLnBrk="1" fontAlgn="auto" hangingPunct="1">
              <a:spcBef>
                <a:spcPts val="0"/>
              </a:spcBef>
              <a:spcAft>
                <a:spcPts val="0"/>
              </a:spcAft>
              <a:defRPr/>
            </a:pPr>
            <a:r>
              <a:rPr lang="en-US" sz="3921">
                <a:gradFill>
                  <a:gsLst>
                    <a:gs pos="100000">
                      <a:srgbClr val="FFFFFF"/>
                    </a:gs>
                    <a:gs pos="0">
                      <a:srgbClr val="FFFFFF"/>
                    </a:gs>
                  </a:gsLst>
                  <a:lin ang="5400000" scaled="0"/>
                </a:gradFill>
                <a:latin typeface="Segoe UI" pitchFamily="34" charset="0"/>
                <a:ea typeface="Segoe UI" pitchFamily="34" charset="0"/>
                <a:cs typeface="Segoe UI" pitchFamily="34" charset="0"/>
              </a:rPr>
              <a:t>Windows Server 2016</a:t>
            </a:r>
          </a:p>
        </p:txBody>
      </p:sp>
      <p:sp>
        <p:nvSpPr>
          <p:cNvPr id="7" name="Rectangle 6">
            <a:extLst>
              <a:ext uri="{FF2B5EF4-FFF2-40B4-BE49-F238E27FC236}">
                <a16:creationId xmlns:a16="http://schemas.microsoft.com/office/drawing/2014/main" id="{2339E528-940F-45E1-8E82-52BBC144810A}"/>
              </a:ext>
            </a:extLst>
          </p:cNvPr>
          <p:cNvSpPr/>
          <p:nvPr/>
        </p:nvSpPr>
        <p:spPr bwMode="auto">
          <a:xfrm>
            <a:off x="1724907" y="6858000"/>
            <a:ext cx="9567724" cy="1777285"/>
          </a:xfrm>
          <a:prstGeom prst="rect">
            <a:avLst/>
          </a:prstGeom>
          <a:solidFill>
            <a:schemeClr val="accent1"/>
          </a:solidFill>
          <a:ln w="28575">
            <a:noFill/>
          </a:ln>
        </p:spPr>
        <p:style>
          <a:lnRef idx="1">
            <a:schemeClr val="dk1"/>
          </a:lnRef>
          <a:fillRef idx="2">
            <a:schemeClr val="dk1"/>
          </a:fillRef>
          <a:effectRef idx="1">
            <a:schemeClr val="dk1"/>
          </a:effectRef>
          <a:fontRef idx="minor">
            <a:schemeClr val="dk1"/>
          </a:fontRef>
        </p:style>
        <p:txBody>
          <a:bodyPr rtlCol="0" anchor="ctr" anchorCtr="0"/>
          <a:lstStyle/>
          <a:p>
            <a:pPr algn="ctr" defTabSz="1792208" eaLnBrk="1" fontAlgn="auto" hangingPunct="1">
              <a:spcBef>
                <a:spcPts val="0"/>
              </a:spcBef>
              <a:spcAft>
                <a:spcPts val="0"/>
              </a:spcAft>
              <a:defRPr/>
            </a:pPr>
            <a:r>
              <a:rPr lang="en-US" sz="3921">
                <a:gradFill>
                  <a:gsLst>
                    <a:gs pos="100000">
                      <a:srgbClr val="FFFFFF"/>
                    </a:gs>
                    <a:gs pos="0">
                      <a:srgbClr val="FFFFFF"/>
                    </a:gs>
                  </a:gsLst>
                  <a:lin ang="5400000" scaled="0"/>
                </a:gradFill>
                <a:latin typeface="Segoe UI" pitchFamily="34" charset="0"/>
                <a:ea typeface="Segoe UI" pitchFamily="34" charset="0"/>
                <a:cs typeface="Segoe UI" pitchFamily="34" charset="0"/>
              </a:rPr>
              <a:t>Windows Server 2019</a:t>
            </a:r>
          </a:p>
        </p:txBody>
      </p:sp>
      <p:sp>
        <p:nvSpPr>
          <p:cNvPr id="8" name="Rectangle 7">
            <a:extLst>
              <a:ext uri="{FF2B5EF4-FFF2-40B4-BE49-F238E27FC236}">
                <a16:creationId xmlns:a16="http://schemas.microsoft.com/office/drawing/2014/main" id="{3502EFBE-55D3-4804-8A9C-8C205CE3B8EE}"/>
              </a:ext>
            </a:extLst>
          </p:cNvPr>
          <p:cNvSpPr/>
          <p:nvPr/>
        </p:nvSpPr>
        <p:spPr bwMode="auto">
          <a:xfrm>
            <a:off x="13085023" y="4743921"/>
            <a:ext cx="9567724" cy="1777285"/>
          </a:xfrm>
          <a:prstGeom prst="rect">
            <a:avLst/>
          </a:prstGeom>
          <a:solidFill>
            <a:schemeClr val="accent1"/>
          </a:solidFill>
          <a:ln w="28575">
            <a:noFill/>
          </a:ln>
        </p:spPr>
        <p:style>
          <a:lnRef idx="1">
            <a:schemeClr val="dk1"/>
          </a:lnRef>
          <a:fillRef idx="2">
            <a:schemeClr val="dk1"/>
          </a:fillRef>
          <a:effectRef idx="1">
            <a:schemeClr val="dk1"/>
          </a:effectRef>
          <a:fontRef idx="minor">
            <a:schemeClr val="dk1"/>
          </a:fontRef>
        </p:style>
        <p:txBody>
          <a:bodyPr rtlCol="0" anchor="ctr" anchorCtr="0"/>
          <a:lstStyle/>
          <a:p>
            <a:pPr algn="ctr" defTabSz="1792208" eaLnBrk="1" fontAlgn="auto" hangingPunct="1">
              <a:spcBef>
                <a:spcPts val="0"/>
              </a:spcBef>
              <a:spcAft>
                <a:spcPts val="0"/>
              </a:spcAft>
              <a:defRPr/>
            </a:pPr>
            <a:r>
              <a:rPr lang="en-US" sz="3921">
                <a:gradFill>
                  <a:gsLst>
                    <a:gs pos="100000">
                      <a:srgbClr val="FFFFFF"/>
                    </a:gs>
                    <a:gs pos="0">
                      <a:srgbClr val="FFFFFF"/>
                    </a:gs>
                  </a:gsLst>
                  <a:lin ang="5400000" scaled="0"/>
                </a:gradFill>
                <a:latin typeface="Segoe UI" pitchFamily="34" charset="0"/>
                <a:ea typeface="Segoe UI" pitchFamily="34" charset="0"/>
                <a:cs typeface="Segoe UI" pitchFamily="34" charset="0"/>
              </a:rPr>
              <a:t>SQL Server 2016</a:t>
            </a:r>
          </a:p>
        </p:txBody>
      </p:sp>
      <p:sp>
        <p:nvSpPr>
          <p:cNvPr id="9" name="Rectangle 8">
            <a:extLst>
              <a:ext uri="{FF2B5EF4-FFF2-40B4-BE49-F238E27FC236}">
                <a16:creationId xmlns:a16="http://schemas.microsoft.com/office/drawing/2014/main" id="{8BA26536-97F8-4164-BDD2-B8089E55596D}"/>
              </a:ext>
            </a:extLst>
          </p:cNvPr>
          <p:cNvSpPr/>
          <p:nvPr/>
        </p:nvSpPr>
        <p:spPr bwMode="auto">
          <a:xfrm>
            <a:off x="13085021" y="6858000"/>
            <a:ext cx="9567724" cy="1777285"/>
          </a:xfrm>
          <a:prstGeom prst="rect">
            <a:avLst/>
          </a:prstGeom>
          <a:solidFill>
            <a:schemeClr val="accent1"/>
          </a:solidFill>
          <a:ln w="28575">
            <a:noFill/>
          </a:ln>
        </p:spPr>
        <p:style>
          <a:lnRef idx="1">
            <a:schemeClr val="dk1"/>
          </a:lnRef>
          <a:fillRef idx="2">
            <a:schemeClr val="dk1"/>
          </a:fillRef>
          <a:effectRef idx="1">
            <a:schemeClr val="dk1"/>
          </a:effectRef>
          <a:fontRef idx="minor">
            <a:schemeClr val="dk1"/>
          </a:fontRef>
        </p:style>
        <p:txBody>
          <a:bodyPr rtlCol="0" anchor="ctr" anchorCtr="0"/>
          <a:lstStyle/>
          <a:p>
            <a:pPr algn="ctr" defTabSz="1792208" eaLnBrk="1" fontAlgn="auto" hangingPunct="1">
              <a:spcBef>
                <a:spcPts val="0"/>
              </a:spcBef>
              <a:spcAft>
                <a:spcPts val="0"/>
              </a:spcAft>
              <a:defRPr/>
            </a:pPr>
            <a:r>
              <a:rPr lang="en-US" sz="3921">
                <a:gradFill>
                  <a:gsLst>
                    <a:gs pos="100000">
                      <a:srgbClr val="FFFFFF"/>
                    </a:gs>
                    <a:gs pos="0">
                      <a:srgbClr val="FFFFFF"/>
                    </a:gs>
                  </a:gsLst>
                  <a:lin ang="5400000" scaled="0"/>
                </a:gradFill>
                <a:latin typeface="Segoe UI" pitchFamily="34" charset="0"/>
                <a:ea typeface="Segoe UI" pitchFamily="34" charset="0"/>
                <a:cs typeface="Segoe UI" pitchFamily="34" charset="0"/>
              </a:rPr>
              <a:t>SQL Server 2017</a:t>
            </a:r>
          </a:p>
        </p:txBody>
      </p:sp>
    </p:spTree>
    <p:extLst>
      <p:ext uri="{BB962C8B-B14F-4D97-AF65-F5344CB8AC3E}">
        <p14:creationId xmlns:p14="http://schemas.microsoft.com/office/powerpoint/2010/main" val="37976528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1754326"/>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2019 vs Online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92083352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0DBA3-3995-42EA-8920-2264724AA091}"/>
              </a:ext>
            </a:extLst>
          </p:cNvPr>
          <p:cNvSpPr>
            <a:spLocks noGrp="1"/>
          </p:cNvSpPr>
          <p:nvPr>
            <p:ph type="title"/>
          </p:nvPr>
        </p:nvSpPr>
        <p:spPr/>
        <p:txBody>
          <a:bodyPr/>
          <a:lstStyle/>
          <a:p>
            <a:r>
              <a:rPr lang="en-US" dirty="0"/>
              <a:t>SharePoint 2019  vs SharePoint Online</a:t>
            </a:r>
          </a:p>
        </p:txBody>
      </p:sp>
      <p:sp>
        <p:nvSpPr>
          <p:cNvPr id="3" name="Text Placeholder 2">
            <a:extLst>
              <a:ext uri="{FF2B5EF4-FFF2-40B4-BE49-F238E27FC236}">
                <a16:creationId xmlns:a16="http://schemas.microsoft.com/office/drawing/2014/main" id="{953ECEB2-FBC8-4B73-A942-234731CF981B}"/>
              </a:ext>
            </a:extLst>
          </p:cNvPr>
          <p:cNvSpPr>
            <a:spLocks noGrp="1"/>
          </p:cNvSpPr>
          <p:nvPr>
            <p:ph type="body" sz="quarter" idx="10"/>
          </p:nvPr>
        </p:nvSpPr>
        <p:spPr>
          <a:xfrm>
            <a:off x="3056709" y="2875999"/>
            <a:ext cx="8532832" cy="8780124"/>
          </a:xfrm>
        </p:spPr>
        <p:txBody>
          <a:bodyPr/>
          <a:lstStyle/>
          <a:p>
            <a:pPr marL="0" indent="0">
              <a:buNone/>
            </a:pPr>
            <a:r>
              <a:rPr lang="en-US" dirty="0">
                <a:solidFill>
                  <a:schemeClr val="accent1"/>
                </a:solidFill>
              </a:rPr>
              <a:t>SharePoint 2019</a:t>
            </a:r>
          </a:p>
          <a:p>
            <a:r>
              <a:rPr lang="sl-SI" sz="3921" dirty="0"/>
              <a:t>Almost all developer features from SP 2016</a:t>
            </a:r>
          </a:p>
          <a:p>
            <a:r>
              <a:rPr lang="en-US" sz="3921" dirty="0"/>
              <a:t>PowerApps &amp; Flow support with On-premises data gateway</a:t>
            </a:r>
          </a:p>
          <a:p>
            <a:r>
              <a:rPr lang="en-US" sz="3921" dirty="0"/>
              <a:t>Event receivers, Timer jobs</a:t>
            </a:r>
          </a:p>
          <a:p>
            <a:r>
              <a:rPr lang="en-US" sz="3921" dirty="0"/>
              <a:t>Custom Site Definitions, Custom Site Provisioning</a:t>
            </a:r>
          </a:p>
          <a:p>
            <a:r>
              <a:rPr lang="en-US" sz="3921" b="1" dirty="0"/>
              <a:t>Custom Server Side code</a:t>
            </a:r>
          </a:p>
          <a:p>
            <a:r>
              <a:rPr lang="en-US" sz="3921" dirty="0"/>
              <a:t>A lot of missing modern SharePoint features (likes on news, modern design, modern news etc.)</a:t>
            </a:r>
          </a:p>
        </p:txBody>
      </p:sp>
      <p:sp>
        <p:nvSpPr>
          <p:cNvPr id="4" name="Text Placeholder 3">
            <a:extLst>
              <a:ext uri="{FF2B5EF4-FFF2-40B4-BE49-F238E27FC236}">
                <a16:creationId xmlns:a16="http://schemas.microsoft.com/office/drawing/2014/main" id="{8C0D4B98-141F-4C49-A9C9-99D469A5C600}"/>
              </a:ext>
            </a:extLst>
          </p:cNvPr>
          <p:cNvSpPr>
            <a:spLocks noGrp="1"/>
          </p:cNvSpPr>
          <p:nvPr>
            <p:ph type="body" sz="quarter" idx="11"/>
          </p:nvPr>
        </p:nvSpPr>
        <p:spPr>
          <a:xfrm>
            <a:off x="12776500" y="2875999"/>
            <a:ext cx="10421445" cy="6915768"/>
          </a:xfrm>
        </p:spPr>
        <p:txBody>
          <a:bodyPr/>
          <a:lstStyle/>
          <a:p>
            <a:pPr marL="0" indent="0">
              <a:buNone/>
            </a:pPr>
            <a:r>
              <a:rPr lang="en-US" dirty="0">
                <a:solidFill>
                  <a:schemeClr val="accent1"/>
                </a:solidFill>
              </a:rPr>
              <a:t>SharePoint Online</a:t>
            </a:r>
          </a:p>
          <a:p>
            <a:r>
              <a:rPr lang="en-US" sz="3921" dirty="0"/>
              <a:t>PowerApps &amp; Flow support</a:t>
            </a:r>
          </a:p>
          <a:p>
            <a:r>
              <a:rPr lang="en-US" sz="3921" dirty="0"/>
              <a:t>Hub sites only for SharePoint Online</a:t>
            </a:r>
          </a:p>
          <a:p>
            <a:r>
              <a:rPr lang="en-US" sz="3921" dirty="0"/>
              <a:t>MS Flow + Azure</a:t>
            </a:r>
          </a:p>
          <a:p>
            <a:r>
              <a:rPr lang="en-US" sz="3921" dirty="0"/>
              <a:t>PnP Provisioning Engine</a:t>
            </a:r>
          </a:p>
          <a:p>
            <a:r>
              <a:rPr lang="en-US" sz="3921" dirty="0"/>
              <a:t>MS Graph</a:t>
            </a:r>
          </a:p>
          <a:p>
            <a:r>
              <a:rPr lang="en-US" sz="3921" b="1" dirty="0"/>
              <a:t>A lot of new features first</a:t>
            </a:r>
          </a:p>
          <a:p>
            <a:r>
              <a:rPr lang="en-US" sz="3921" dirty="0"/>
              <a:t>New central administration</a:t>
            </a:r>
          </a:p>
        </p:txBody>
      </p:sp>
    </p:spTree>
    <p:extLst>
      <p:ext uri="{BB962C8B-B14F-4D97-AF65-F5344CB8AC3E}">
        <p14:creationId xmlns:p14="http://schemas.microsoft.com/office/powerpoint/2010/main" val="177116732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923330"/>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Demos</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94683213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1754326"/>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What’s new,</a:t>
            </a:r>
          </a:p>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What’s next</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031593804"/>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9" name="Picture 2" descr="Image of several devices displaying SharePoint home sites, which provide a dynamic, engaging, and personalized employee experience for organizations.">
            <a:extLst>
              <a:ext uri="{FF2B5EF4-FFF2-40B4-BE49-F238E27FC236}">
                <a16:creationId xmlns:a16="http://schemas.microsoft.com/office/drawing/2014/main" id="{CB117DC2-65E8-4884-8761-F5BD6A10DDE3}"/>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6"/>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en-US" sz="7200">
                <a:solidFill>
                  <a:schemeClr val="tx1">
                    <a:lumMod val="85000"/>
                    <a:lumOff val="15000"/>
                  </a:schemeClr>
                </a:solidFill>
                <a:latin typeface="+mj-lt"/>
                <a:ea typeface="+mj-ea"/>
                <a:cs typeface="+mj-cs"/>
              </a:rPr>
              <a:t>SharePoint Home Sites</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A49BF193-9899-463B-9AD6-9F6BD13C0366}"/>
              </a:ext>
            </a:extLst>
          </p:cNvPr>
          <p:cNvSpPr/>
          <p:nvPr/>
        </p:nvSpPr>
        <p:spPr bwMode="auto">
          <a:xfrm>
            <a:off x="-3027960" y="20930"/>
            <a:ext cx="2837939" cy="149365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1416" rIns="0" bIns="91416" numCol="1" rtlCol="0" anchor="ctr" anchorCtr="0" compatLnSpc="1">
            <a:prstTxWarp prst="textNoShape">
              <a:avLst/>
            </a:prstTxWarp>
          </a:bodyPr>
          <a:lstStyle/>
          <a:p>
            <a:pPr algn="ctr" defTabSz="1827747">
              <a:spcAft>
                <a:spcPts val="600"/>
              </a:spcAft>
            </a:pPr>
            <a:r>
              <a:rPr lang="en-US" sz="3921" dirty="0">
                <a:gradFill>
                  <a:gsLst>
                    <a:gs pos="5439">
                      <a:srgbClr val="F8F8F8"/>
                    </a:gs>
                    <a:gs pos="10000">
                      <a:srgbClr val="F8F8F8"/>
                    </a:gs>
                  </a:gsLst>
                  <a:lin ang="5400000" scaled="0"/>
                </a:gradFill>
              </a:rPr>
              <a:t>TROY</a:t>
            </a:r>
            <a:endParaRPr lang="en-US" sz="3921">
              <a:gradFill>
                <a:gsLst>
                  <a:gs pos="5439">
                    <a:srgbClr val="F8F8F8"/>
                  </a:gs>
                  <a:gs pos="10000">
                    <a:srgbClr val="F8F8F8"/>
                  </a:gs>
                </a:gsLst>
                <a:lin ang="5400000" scaled="0"/>
              </a:gradFill>
            </a:endParaRPr>
          </a:p>
        </p:txBody>
      </p:sp>
    </p:spTree>
    <p:extLst>
      <p:ext uri="{BB962C8B-B14F-4D97-AF65-F5344CB8AC3E}">
        <p14:creationId xmlns:p14="http://schemas.microsoft.com/office/powerpoint/2010/main" val="867712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3" name="Picture 2" descr="MultiGeo_1.png">
            <a:extLst>
              <a:ext uri="{FF2B5EF4-FFF2-40B4-BE49-F238E27FC236}">
                <a16:creationId xmlns:a16="http://schemas.microsoft.com/office/drawing/2014/main" id="{94C05F75-8199-4F23-8A14-A6EB52841804}"/>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15708"/>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en-US" sz="7200">
                <a:solidFill>
                  <a:schemeClr val="tx1">
                    <a:lumMod val="85000"/>
                    <a:lumOff val="15000"/>
                  </a:schemeClr>
                </a:solidFill>
                <a:latin typeface="+mj-lt"/>
                <a:ea typeface="+mj-ea"/>
                <a:cs typeface="+mj-cs"/>
              </a:rPr>
              <a:t>Multi-geo</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A49BF193-9899-463B-9AD6-9F6BD13C0366}"/>
              </a:ext>
            </a:extLst>
          </p:cNvPr>
          <p:cNvSpPr/>
          <p:nvPr/>
        </p:nvSpPr>
        <p:spPr bwMode="auto">
          <a:xfrm>
            <a:off x="-3027960" y="20930"/>
            <a:ext cx="2837939" cy="149365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1416" rIns="0" bIns="91416" numCol="1" rtlCol="0" anchor="ctr" anchorCtr="0" compatLnSpc="1">
            <a:prstTxWarp prst="textNoShape">
              <a:avLst/>
            </a:prstTxWarp>
          </a:bodyPr>
          <a:lstStyle/>
          <a:p>
            <a:pPr algn="ctr" defTabSz="1827747">
              <a:spcAft>
                <a:spcPts val="600"/>
              </a:spcAft>
            </a:pPr>
            <a:r>
              <a:rPr lang="en-US" sz="3921" dirty="0">
                <a:gradFill>
                  <a:gsLst>
                    <a:gs pos="5439">
                      <a:srgbClr val="F8F8F8"/>
                    </a:gs>
                    <a:gs pos="10000">
                      <a:srgbClr val="F8F8F8"/>
                    </a:gs>
                  </a:gsLst>
                  <a:lin ang="5400000" scaled="0"/>
                </a:gradFill>
              </a:rPr>
              <a:t>TROY</a:t>
            </a:r>
            <a:endParaRPr lang="en-US" sz="3921">
              <a:gradFill>
                <a:gsLst>
                  <a:gs pos="5439">
                    <a:srgbClr val="F8F8F8"/>
                  </a:gs>
                  <a:gs pos="10000">
                    <a:srgbClr val="F8F8F8"/>
                  </a:gs>
                </a:gsLst>
                <a:lin ang="5400000" scaled="0"/>
              </a:gradFill>
            </a:endParaRPr>
          </a:p>
        </p:txBody>
      </p:sp>
    </p:spTree>
    <p:extLst>
      <p:ext uri="{BB962C8B-B14F-4D97-AF65-F5344CB8AC3E}">
        <p14:creationId xmlns:p14="http://schemas.microsoft.com/office/powerpoint/2010/main" val="10795887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7" name="Picture 2" descr="001_Turbocharge_keynote_slide.jpg">
            <a:extLst>
              <a:ext uri="{FF2B5EF4-FFF2-40B4-BE49-F238E27FC236}">
                <a16:creationId xmlns:a16="http://schemas.microsoft.com/office/drawing/2014/main" id="{7508C988-D29A-4B2A-9E2A-C78F9862EDA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6"/>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DB26C-F6E1-43C3-B40D-37A843D6BDFB}"/>
              </a:ext>
            </a:extLst>
          </p:cNvPr>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en-US" sz="7200">
                <a:solidFill>
                  <a:schemeClr val="tx1">
                    <a:lumMod val="85000"/>
                    <a:lumOff val="15000"/>
                  </a:schemeClr>
                </a:solidFill>
                <a:latin typeface="+mj-lt"/>
                <a:ea typeface="+mj-ea"/>
                <a:cs typeface="+mj-cs"/>
              </a:rPr>
              <a:t>Turbocharged SharePoint file storage	</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674B946F-D751-4084-8EC9-69C00D580F00}"/>
              </a:ext>
            </a:extLst>
          </p:cNvPr>
          <p:cNvSpPr>
            <a:spLocks noGrp="1"/>
          </p:cNvSpPr>
          <p:nvPr>
            <p:ph type="sldNum" sz="quarter" idx="12"/>
          </p:nvPr>
        </p:nvSpPr>
        <p:spPr/>
        <p:txBody>
          <a:bodyPr/>
          <a:lstStyle/>
          <a:p>
            <a:pPr>
              <a:spcAft>
                <a:spcPts val="600"/>
              </a:spcAft>
            </a:pPr>
            <a:fld id="{84DF3E60-E229-47F2-AD6E-7DC7C76BE4A5}" type="slidenum">
              <a:rPr lang="en-US" smtClean="0"/>
              <a:pPr>
                <a:spcAft>
                  <a:spcPts val="600"/>
                </a:spcAft>
              </a:pPr>
              <a:t>33</a:t>
            </a:fld>
            <a:endParaRPr lang="en-US"/>
          </a:p>
        </p:txBody>
      </p:sp>
    </p:spTree>
    <p:extLst>
      <p:ext uri="{BB962C8B-B14F-4D97-AF65-F5344CB8AC3E}">
        <p14:creationId xmlns:p14="http://schemas.microsoft.com/office/powerpoint/2010/main" val="11426575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1" name="Picture 2" descr="https://pbs.twimg.com/media/D7GtqVHVsAAAJAG.jpg">
            <a:extLst>
              <a:ext uri="{FF2B5EF4-FFF2-40B4-BE49-F238E27FC236}">
                <a16:creationId xmlns:a16="http://schemas.microsoft.com/office/drawing/2014/main" id="{3A204202-5610-44E2-B9A5-4E29C761A39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26"/>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A65BA8-681A-4AEA-90DA-E2E165088D80}"/>
              </a:ext>
            </a:extLst>
          </p:cNvPr>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en-US" sz="7200">
                <a:solidFill>
                  <a:schemeClr val="tx1">
                    <a:lumMod val="85000"/>
                    <a:lumOff val="15000"/>
                  </a:schemeClr>
                </a:solidFill>
                <a:latin typeface="+mj-lt"/>
                <a:ea typeface="+mj-ea"/>
                <a:cs typeface="+mj-cs"/>
              </a:rPr>
              <a:t>Rename SharePoint sites and change the URL</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FBFB3796-80B1-408B-85A4-ED4A891FA085}"/>
              </a:ext>
            </a:extLst>
          </p:cNvPr>
          <p:cNvSpPr>
            <a:spLocks noGrp="1"/>
          </p:cNvSpPr>
          <p:nvPr>
            <p:ph type="sldNum" sz="quarter" idx="12"/>
          </p:nvPr>
        </p:nvSpPr>
        <p:spPr/>
        <p:txBody>
          <a:bodyPr/>
          <a:lstStyle/>
          <a:p>
            <a:pPr>
              <a:spcAft>
                <a:spcPts val="600"/>
              </a:spcAft>
            </a:pPr>
            <a:fld id="{84DF3E60-E229-47F2-AD6E-7DC7C76BE4A5}" type="slidenum">
              <a:rPr lang="en-US" smtClean="0"/>
              <a:pPr>
                <a:spcAft>
                  <a:spcPts val="600"/>
                </a:spcAft>
              </a:pPr>
              <a:t>34</a:t>
            </a:fld>
            <a:endParaRPr lang="en-US"/>
          </a:p>
        </p:txBody>
      </p:sp>
    </p:spTree>
    <p:extLst>
      <p:ext uri="{BB962C8B-B14F-4D97-AF65-F5344CB8AC3E}">
        <p14:creationId xmlns:p14="http://schemas.microsoft.com/office/powerpoint/2010/main" val="1452275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5" name="Picture 2" descr="https://pbs.twimg.com/media/D7Gsf9ZX4AEHGHx.jpg">
            <a:extLst>
              <a:ext uri="{FF2B5EF4-FFF2-40B4-BE49-F238E27FC236}">
                <a16:creationId xmlns:a16="http://schemas.microsoft.com/office/drawing/2014/main" id="{FB75B174-84AC-4BDD-B155-A08AE6FF5CD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15" r="1" b="1"/>
          <a:stretch/>
        </p:blipFill>
        <p:spPr bwMode="auto">
          <a:xfrm>
            <a:off x="2287313" y="1286932"/>
            <a:ext cx="19803022" cy="111421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C879E4A-AACD-4DED-9333-5D2AAA9EF849}"/>
              </a:ext>
            </a:extLst>
          </p:cNvPr>
          <p:cNvSpPr>
            <a:spLocks noGrp="1"/>
          </p:cNvSpPr>
          <p:nvPr>
            <p:ph type="sldNum" sz="quarter" idx="12"/>
          </p:nvPr>
        </p:nvSpPr>
        <p:spPr/>
        <p:txBody>
          <a:bodyPr/>
          <a:lstStyle/>
          <a:p>
            <a:pPr>
              <a:spcAft>
                <a:spcPts val="600"/>
              </a:spcAft>
            </a:pPr>
            <a:fld id="{84DF3E60-E229-47F2-AD6E-7DC7C76BE4A5}" type="slidenum">
              <a:rPr lang="en-US" smtClean="0"/>
              <a:pPr>
                <a:spcAft>
                  <a:spcPts val="600"/>
                </a:spcAft>
              </a:pPr>
              <a:t>35</a:t>
            </a:fld>
            <a:endParaRPr lang="en-US"/>
          </a:p>
        </p:txBody>
      </p:sp>
    </p:spTree>
    <p:extLst>
      <p:ext uri="{BB962C8B-B14F-4D97-AF65-F5344CB8AC3E}">
        <p14:creationId xmlns:p14="http://schemas.microsoft.com/office/powerpoint/2010/main" val="1927954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9" name="Picture 2" descr="https://developer.microsoft.com/en-us/office/blogs/wp-content/uploads/2019/05/Image-1-1-1024x605.png">
            <a:extLst>
              <a:ext uri="{FF2B5EF4-FFF2-40B4-BE49-F238E27FC236}">
                <a16:creationId xmlns:a16="http://schemas.microsoft.com/office/drawing/2014/main" id="{3B63F822-FC05-4D35-B000-71C18391E84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4133" b="503"/>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D77D0C-1C7C-42CF-8583-5742B6D7596B}"/>
              </a:ext>
            </a:extLst>
          </p:cNvPr>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sl-SI" sz="7200" dirty="0">
                <a:solidFill>
                  <a:schemeClr val="tx1">
                    <a:lumMod val="85000"/>
                    <a:lumOff val="15000"/>
                  </a:schemeClr>
                </a:solidFill>
                <a:latin typeface="+mj-lt"/>
                <a:ea typeface="+mj-ea"/>
                <a:cs typeface="+mj-cs"/>
              </a:rPr>
              <a:t>SPFx 1.8 – Application Pages</a:t>
            </a:r>
            <a:endParaRPr lang="en-US" sz="7200" dirty="0">
              <a:solidFill>
                <a:schemeClr val="tx1">
                  <a:lumMod val="85000"/>
                  <a:lumOff val="15000"/>
                </a:schemeClr>
              </a:solidFill>
              <a:latin typeface="+mj-lt"/>
              <a:ea typeface="+mj-ea"/>
              <a:cs typeface="+mj-cs"/>
            </a:endParaRP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62CCDBA8-FA24-4B43-A3D4-7E60A44D6356}"/>
              </a:ext>
            </a:extLst>
          </p:cNvPr>
          <p:cNvSpPr>
            <a:spLocks noGrp="1"/>
          </p:cNvSpPr>
          <p:nvPr>
            <p:ph type="sldNum" sz="quarter" idx="12"/>
          </p:nvPr>
        </p:nvSpPr>
        <p:spPr/>
        <p:txBody>
          <a:bodyPr/>
          <a:lstStyle/>
          <a:p>
            <a:pPr>
              <a:spcAft>
                <a:spcPts val="600"/>
              </a:spcAft>
            </a:pPr>
            <a:fld id="{84DF3E60-E229-47F2-AD6E-7DC7C76BE4A5}" type="slidenum">
              <a:rPr lang="en-US" smtClean="0"/>
              <a:pPr>
                <a:spcAft>
                  <a:spcPts val="600"/>
                </a:spcAft>
              </a:pPr>
              <a:t>36</a:t>
            </a:fld>
            <a:endParaRPr lang="en-US"/>
          </a:p>
        </p:txBody>
      </p:sp>
    </p:spTree>
    <p:extLst>
      <p:ext uri="{BB962C8B-B14F-4D97-AF65-F5344CB8AC3E}">
        <p14:creationId xmlns:p14="http://schemas.microsoft.com/office/powerpoint/2010/main" val="35102394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9" name="Picture 4" descr="L6.jpg">
            <a:extLst>
              <a:ext uri="{FF2B5EF4-FFF2-40B4-BE49-F238E27FC236}">
                <a16:creationId xmlns:a16="http://schemas.microsoft.com/office/drawing/2014/main" id="{233DE035-E018-41DC-BE87-0529F0E1ED7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1803"/>
          <a:stretch/>
        </p:blipFill>
        <p:spPr bwMode="auto">
          <a:xfrm>
            <a:off x="20" y="10"/>
            <a:ext cx="24377630" cy="13715990"/>
          </a:xfrm>
          <a:prstGeom prst="rect">
            <a:avLst/>
          </a:prstGeom>
          <a:noFill/>
          <a:extLst>
            <a:ext uri="{909E8E84-426E-40DD-AFC4-6F175D3DCCD1}">
              <a14:hiddenFill xmlns:a14="http://schemas.microsoft.com/office/drawing/2010/main">
                <a:solidFill>
                  <a:srgbClr val="FFFFFF"/>
                </a:solidFill>
              </a14:hiddenFill>
            </a:ext>
          </a:extLst>
        </p:spPr>
      </p:pic>
      <p:sp>
        <p:nvSpPr>
          <p:cNvPr id="74" name="Rectangle 73">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640284"/>
            <a:ext cx="24377650" cy="1473102"/>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8BC8B9-087E-409B-92F4-B72908CFE7CC}"/>
              </a:ext>
            </a:extLst>
          </p:cNvPr>
          <p:cNvSpPr>
            <a:spLocks noGrp="1"/>
          </p:cNvSpPr>
          <p:nvPr>
            <p:ph type="title"/>
          </p:nvPr>
        </p:nvSpPr>
        <p:spPr>
          <a:xfrm>
            <a:off x="1047477" y="10634480"/>
            <a:ext cx="22416011" cy="1489672"/>
          </a:xfrm>
        </p:spPr>
        <p:txBody>
          <a:bodyPr vert="horz" lIns="91440" tIns="45720" rIns="91440" bIns="45720" rtlCol="0" anchor="ctr">
            <a:normAutofit/>
          </a:bodyPr>
          <a:lstStyle/>
          <a:p>
            <a:pPr algn="ctr" defTabSz="914400"/>
            <a:r>
              <a:rPr lang="en-US" sz="7200">
                <a:solidFill>
                  <a:schemeClr val="tx1">
                    <a:lumMod val="85000"/>
                    <a:lumOff val="15000"/>
                  </a:schemeClr>
                </a:solidFill>
                <a:latin typeface="+mj-lt"/>
                <a:ea typeface="+mj-ea"/>
                <a:cs typeface="+mj-cs"/>
              </a:rPr>
              <a:t>Create List from Excel</a:t>
            </a:r>
          </a:p>
        </p:txBody>
      </p:sp>
      <p:cxnSp>
        <p:nvCxnSpPr>
          <p:cNvPr id="76" name="Straight Connector 75">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483966"/>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269704"/>
            <a:ext cx="2437765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7CC95F7-864F-4776-945C-7D2AD2E707FE}"/>
              </a:ext>
            </a:extLst>
          </p:cNvPr>
          <p:cNvSpPr>
            <a:spLocks noGrp="1"/>
          </p:cNvSpPr>
          <p:nvPr>
            <p:ph type="sldNum" sz="quarter" idx="12"/>
          </p:nvPr>
        </p:nvSpPr>
        <p:spPr/>
        <p:txBody>
          <a:bodyPr/>
          <a:lstStyle/>
          <a:p>
            <a:pPr>
              <a:spcAft>
                <a:spcPts val="600"/>
              </a:spcAft>
            </a:pPr>
            <a:fld id="{84DF3E60-E229-47F2-AD6E-7DC7C76BE4A5}" type="slidenum">
              <a:rPr lang="en-US" smtClean="0"/>
              <a:pPr>
                <a:spcAft>
                  <a:spcPts val="600"/>
                </a:spcAft>
              </a:pPr>
              <a:t>37</a:t>
            </a:fld>
            <a:endParaRPr lang="en-US"/>
          </a:p>
        </p:txBody>
      </p:sp>
    </p:spTree>
    <p:extLst>
      <p:ext uri="{BB962C8B-B14F-4D97-AF65-F5344CB8AC3E}">
        <p14:creationId xmlns:p14="http://schemas.microsoft.com/office/powerpoint/2010/main" val="10495889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852180"/>
            <a:ext cx="7778015" cy="1754326"/>
          </a:xfrm>
          <a:prstGeom prst="rect">
            <a:avLst/>
          </a:prstGeom>
          <a:noFill/>
        </p:spPr>
        <p:txBody>
          <a:bodyPr wrap="square">
            <a:spAutoFit/>
          </a:bodyPr>
          <a:lstStyle/>
          <a:p>
            <a:pPr defTabSz="1828434" eaLnBrk="1" fontAlgn="auto" hangingPunct="1">
              <a:spcBef>
                <a:spcPts val="0"/>
              </a:spcBef>
              <a:spcAft>
                <a:spcPts val="0"/>
              </a:spcAft>
              <a:defRPr/>
            </a:pPr>
            <a:r>
              <a:rPr lang="en-US" sz="5400" spc="3000" dirty="0">
                <a:solidFill>
                  <a:srgbClr val="D2D3D4"/>
                </a:solidFill>
                <a:latin typeface="Gill Sans"/>
                <a:ea typeface="Montserrat" charset="0"/>
                <a:cs typeface="Montserrat" charset="0"/>
              </a:rPr>
              <a:t>What to choose?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719355518"/>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When to Choose </a:t>
            </a:r>
            <a:r>
              <a:rPr lang="en-US" dirty="0" err="1">
                <a:latin typeface="Segoe UI Light" panose="020B0502040204020203" pitchFamily="34" charset="0"/>
                <a:cs typeface="Segoe UI Light" panose="020B0502040204020203" pitchFamily="34" charset="0"/>
              </a:rPr>
              <a:t>Sharepoint</a:t>
            </a:r>
            <a:r>
              <a:rPr lang="en-US" dirty="0">
                <a:latin typeface="Segoe UI Light" panose="020B0502040204020203" pitchFamily="34" charset="0"/>
                <a:cs typeface="Segoe UI Light" panose="020B0502040204020203" pitchFamily="34" charset="0"/>
              </a:rPr>
              <a:t> Online?</a:t>
            </a:r>
          </a:p>
        </p:txBody>
      </p:sp>
      <p:sp>
        <p:nvSpPr>
          <p:cNvPr id="5" name="Content Placeholder 4"/>
          <p:cNvSpPr>
            <a:spLocks noGrp="1"/>
          </p:cNvSpPr>
          <p:nvPr>
            <p:ph idx="1"/>
          </p:nvPr>
        </p:nvSpPr>
        <p:spPr>
          <a:prstGeom prst="rect">
            <a:avLst/>
          </a:prstGeom>
        </p:spPr>
        <p:txBody>
          <a:bodyPr/>
          <a:lstStyle/>
          <a:p>
            <a:r>
              <a:rPr lang="en-US" dirty="0">
                <a:latin typeface="Segoe UI Light" panose="020B0502040204020203" pitchFamily="34" charset="0"/>
                <a:cs typeface="Segoe UI Light" panose="020B0502040204020203" pitchFamily="34" charset="0"/>
              </a:rPr>
              <a:t>For organizations looking to build a scalable and fault-tolerant SharePoint farm</a:t>
            </a:r>
          </a:p>
          <a:p>
            <a:r>
              <a:rPr lang="en-US" dirty="0">
                <a:solidFill>
                  <a:schemeClr val="tx1"/>
                </a:solidFill>
                <a:latin typeface="Segoe UI Light" panose="020B0502040204020203" pitchFamily="34" charset="0"/>
                <a:cs typeface="Segoe UI Light" panose="020B0502040204020203" pitchFamily="34" charset="0"/>
              </a:rPr>
              <a:t>Most recent updates &amp; features from Microsoft</a:t>
            </a:r>
          </a:p>
        </p:txBody>
      </p:sp>
      <p:sp>
        <p:nvSpPr>
          <p:cNvPr id="6" name="Rectangle 5">
            <a:extLst>
              <a:ext uri="{FF2B5EF4-FFF2-40B4-BE49-F238E27FC236}">
                <a16:creationId xmlns:a16="http://schemas.microsoft.com/office/drawing/2014/main" id="{A49BF193-9899-463B-9AD6-9F6BD13C0366}"/>
              </a:ext>
            </a:extLst>
          </p:cNvPr>
          <p:cNvSpPr/>
          <p:nvPr/>
        </p:nvSpPr>
        <p:spPr bwMode="auto">
          <a:xfrm>
            <a:off x="-3027960" y="20930"/>
            <a:ext cx="2837939" cy="149365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1416" rIns="0" bIns="91416" numCol="1" rtlCol="0" anchor="ctr" anchorCtr="0" compatLnSpc="1">
            <a:prstTxWarp prst="textNoShape">
              <a:avLst/>
            </a:prstTxWarp>
          </a:bodyPr>
          <a:lstStyle/>
          <a:p>
            <a:pPr algn="ctr" defTabSz="1827747"/>
            <a:r>
              <a:rPr lang="en-US" sz="3921" dirty="0">
                <a:gradFill>
                  <a:gsLst>
                    <a:gs pos="5439">
                      <a:srgbClr val="F8F8F8"/>
                    </a:gs>
                    <a:gs pos="10000">
                      <a:srgbClr val="F8F8F8"/>
                    </a:gs>
                  </a:gsLst>
                  <a:lin ang="5400000" scaled="0"/>
                </a:gradFill>
              </a:rPr>
              <a:t>TROY</a:t>
            </a:r>
          </a:p>
        </p:txBody>
      </p:sp>
    </p:spTree>
    <p:extLst>
      <p:ext uri="{BB962C8B-B14F-4D97-AF65-F5344CB8AC3E}">
        <p14:creationId xmlns:p14="http://schemas.microsoft.com/office/powerpoint/2010/main" val="30596151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When to Choose </a:t>
            </a:r>
            <a:r>
              <a:rPr lang="en-US" dirty="0" err="1">
                <a:latin typeface="Segoe UI Light" panose="020B0502040204020203" pitchFamily="34" charset="0"/>
                <a:cs typeface="Segoe UI Light" panose="020B0502040204020203" pitchFamily="34" charset="0"/>
              </a:rPr>
              <a:t>Sharepoint</a:t>
            </a:r>
            <a:r>
              <a:rPr lang="en-US" dirty="0">
                <a:latin typeface="Segoe UI Light" panose="020B0502040204020203" pitchFamily="34" charset="0"/>
                <a:cs typeface="Segoe UI Light" panose="020B0502040204020203" pitchFamily="34" charset="0"/>
              </a:rPr>
              <a:t> On-Premise?</a:t>
            </a:r>
          </a:p>
        </p:txBody>
      </p:sp>
      <p:sp>
        <p:nvSpPr>
          <p:cNvPr id="5" name="Content Placeholder 4"/>
          <p:cNvSpPr>
            <a:spLocks noGrp="1"/>
          </p:cNvSpPr>
          <p:nvPr>
            <p:ph idx="1"/>
          </p:nvPr>
        </p:nvSpPr>
        <p:spPr>
          <a:prstGeom prst="rect">
            <a:avLst/>
          </a:prstGeom>
        </p:spPr>
        <p:txBody>
          <a:bodyPr/>
          <a:lstStyle/>
          <a:p>
            <a:r>
              <a:rPr lang="en-US" dirty="0">
                <a:latin typeface="Segoe UI Light" panose="020B0502040204020203" pitchFamily="34" charset="0"/>
                <a:cs typeface="Segoe UI Light" panose="020B0502040204020203" pitchFamily="34" charset="0"/>
              </a:rPr>
              <a:t>For organizations with high-security standards,</a:t>
            </a:r>
          </a:p>
          <a:p>
            <a:r>
              <a:rPr lang="en-US" dirty="0">
                <a:latin typeface="Segoe UI Light" panose="020B0502040204020203" pitchFamily="34" charset="0"/>
                <a:cs typeface="Segoe UI Light" panose="020B0502040204020203" pitchFamily="34" charset="0"/>
              </a:rPr>
              <a:t>Customization requirements,</a:t>
            </a:r>
          </a:p>
          <a:p>
            <a:r>
              <a:rPr lang="en-US" dirty="0">
                <a:latin typeface="Segoe UI Light" panose="020B0502040204020203" pitchFamily="34" charset="0"/>
                <a:cs typeface="Segoe UI Light" panose="020B0502040204020203" pitchFamily="34" charset="0"/>
              </a:rPr>
              <a:t>Seeking for more storage than Microsoft offer</a:t>
            </a:r>
            <a:r>
              <a:rPr lang="sl-SI" dirty="0">
                <a:latin typeface="Segoe UI Light" panose="020B0502040204020203" pitchFamily="34" charset="0"/>
                <a:cs typeface="Segoe UI Light" panose="020B0502040204020203" pitchFamily="34" charset="0"/>
              </a:rPr>
              <a:t>s</a:t>
            </a:r>
            <a:endParaRPr lang="en-US" dirty="0">
              <a:latin typeface="Segoe UI Light" panose="020B0502040204020203" pitchFamily="34" charset="0"/>
              <a:cs typeface="Segoe UI Light" panose="020B0502040204020203" pitchFamily="34" charset="0"/>
            </a:endParaRPr>
          </a:p>
        </p:txBody>
      </p:sp>
      <p:sp>
        <p:nvSpPr>
          <p:cNvPr id="6" name="Rectangle 5">
            <a:extLst>
              <a:ext uri="{FF2B5EF4-FFF2-40B4-BE49-F238E27FC236}">
                <a16:creationId xmlns:a16="http://schemas.microsoft.com/office/drawing/2014/main" id="{A49BF193-9899-463B-9AD6-9F6BD13C0366}"/>
              </a:ext>
            </a:extLst>
          </p:cNvPr>
          <p:cNvSpPr/>
          <p:nvPr/>
        </p:nvSpPr>
        <p:spPr bwMode="auto">
          <a:xfrm>
            <a:off x="-3027960" y="20930"/>
            <a:ext cx="2837939" cy="149365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1416" rIns="0" bIns="91416" numCol="1" rtlCol="0" anchor="ctr" anchorCtr="0" compatLnSpc="1">
            <a:prstTxWarp prst="textNoShape">
              <a:avLst/>
            </a:prstTxWarp>
          </a:bodyPr>
          <a:lstStyle/>
          <a:p>
            <a:pPr algn="ctr" defTabSz="1827747"/>
            <a:r>
              <a:rPr lang="en-US" sz="3921" dirty="0">
                <a:gradFill>
                  <a:gsLst>
                    <a:gs pos="5439">
                      <a:srgbClr val="F8F8F8"/>
                    </a:gs>
                    <a:gs pos="10000">
                      <a:srgbClr val="F8F8F8"/>
                    </a:gs>
                  </a:gsLst>
                  <a:lin ang="5400000" scaled="0"/>
                </a:gradFill>
              </a:rPr>
              <a:t>TROY</a:t>
            </a:r>
          </a:p>
        </p:txBody>
      </p:sp>
    </p:spTree>
    <p:extLst>
      <p:ext uri="{BB962C8B-B14F-4D97-AF65-F5344CB8AC3E}">
        <p14:creationId xmlns:p14="http://schemas.microsoft.com/office/powerpoint/2010/main" val="41791944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sl-SI" sz="7200" spc="3000" dirty="0">
                <a:solidFill>
                  <a:srgbClr val="D2D3D4"/>
                </a:solidFill>
                <a:latin typeface="Helvetica" pitchFamily="2" charset="0"/>
                <a:ea typeface="Montserrat" charset="0"/>
                <a:cs typeface="Montserrat" charset="0"/>
              </a:rPr>
              <a:t>Links</a:t>
            </a:r>
            <a:endParaRPr lang="en-US" sz="7200" spc="3000" dirty="0">
              <a:solidFill>
                <a:srgbClr val="D2D3D4"/>
              </a:solidFill>
              <a:latin typeface="Helvetica" pitchFamily="2" charset="0"/>
              <a:ea typeface="Montserrat" charset="0"/>
              <a:cs typeface="Montserrat" charset="0"/>
            </a:endParaRP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latin typeface="Segoe UI Light" panose="020B0502040204020203" pitchFamily="34" charset="0"/>
                <a:cs typeface="Segoe UI Light" panose="020B0502040204020203" pitchFamily="34" charset="0"/>
              </a:rPr>
              <a:t>Links	</a:t>
            </a:r>
            <a:endParaRPr lang="en-US" dirty="0">
              <a:latin typeface="Segoe UI Light" panose="020B0502040204020203" pitchFamily="34" charset="0"/>
              <a:cs typeface="Segoe UI Light" panose="020B0502040204020203" pitchFamily="34" charset="0"/>
            </a:endParaRPr>
          </a:p>
        </p:txBody>
      </p:sp>
      <p:sp>
        <p:nvSpPr>
          <p:cNvPr id="5" name="Content Placeholder 4"/>
          <p:cNvSpPr>
            <a:spLocks noGrp="1"/>
          </p:cNvSpPr>
          <p:nvPr>
            <p:ph idx="1"/>
          </p:nvPr>
        </p:nvSpPr>
        <p:spPr>
          <a:prstGeom prst="rect">
            <a:avLst/>
          </a:prstGeom>
        </p:spPr>
        <p:txBody>
          <a:bodyPr/>
          <a:lstStyle/>
          <a:p>
            <a:r>
              <a:rPr lang="sl-SI" dirty="0">
                <a:latin typeface="Segoe UI Light" panose="020B0502040204020203" pitchFamily="34" charset="0"/>
                <a:cs typeface="Segoe UI Light" panose="020B0502040204020203" pitchFamily="34" charset="0"/>
              </a:rPr>
              <a:t>SharePoint Look Book: </a:t>
            </a:r>
            <a:r>
              <a:rPr lang="sl-SI" dirty="0">
                <a:latin typeface="Segoe UI Light" panose="020B0502040204020203" pitchFamily="34" charset="0"/>
                <a:cs typeface="Segoe UI Light" panose="020B0502040204020203" pitchFamily="34" charset="0"/>
                <a:hlinkClick r:id="rId3"/>
              </a:rPr>
              <a:t>http://aka.ms/sharepointlookbook</a:t>
            </a:r>
            <a:r>
              <a:rPr lang="sl-SI" dirty="0">
                <a:latin typeface="Segoe UI Light" panose="020B0502040204020203" pitchFamily="34" charset="0"/>
                <a:cs typeface="Segoe UI Light" panose="020B0502040204020203" pitchFamily="34" charset="0"/>
              </a:rPr>
              <a:t> </a:t>
            </a:r>
          </a:p>
          <a:p>
            <a:r>
              <a:rPr lang="sl-SI" dirty="0">
                <a:latin typeface="Segoe UI Light" panose="020B0502040204020203" pitchFamily="34" charset="0"/>
                <a:cs typeface="Segoe UI Light" panose="020B0502040204020203" pitchFamily="34" charset="0"/>
              </a:rPr>
              <a:t>SharePoint Online Provisioning Service: </a:t>
            </a:r>
            <a:r>
              <a:rPr lang="sl-SI" dirty="0">
                <a:hlinkClick r:id="rId4"/>
              </a:rPr>
              <a:t>http://aka.ms/spprovisioning</a:t>
            </a:r>
            <a:r>
              <a:rPr lang="sl-SI" dirty="0"/>
              <a:t> </a:t>
            </a:r>
          </a:p>
          <a:p>
            <a:r>
              <a:rPr lang="sl-SI" dirty="0">
                <a:latin typeface="Segoe UI Light" panose="020B0502040204020203" pitchFamily="34" charset="0"/>
                <a:cs typeface="Segoe UI Light" panose="020B0502040204020203" pitchFamily="34" charset="0"/>
              </a:rPr>
              <a:t>SharePoint Starter Kit: </a:t>
            </a:r>
            <a:r>
              <a:rPr lang="en-US" dirty="0">
                <a:hlinkClick r:id="rId5"/>
              </a:rPr>
              <a:t>https://github.com/SharePoint/sp-starter-kit</a:t>
            </a:r>
            <a:endParaRPr lang="sl-SI" dirty="0"/>
          </a:p>
          <a:p>
            <a:r>
              <a:rPr lang="sl-SI" dirty="0">
                <a:latin typeface="Segoe UI Light" panose="020B0502040204020203" pitchFamily="34" charset="0"/>
                <a:cs typeface="Segoe UI Light" panose="020B0502040204020203" pitchFamily="34" charset="0"/>
              </a:rPr>
              <a:t>PnP Provisioning Engine: </a:t>
            </a:r>
            <a:r>
              <a:rPr lang="en-US" dirty="0">
                <a:hlinkClick r:id="rId6"/>
              </a:rPr>
              <a:t>https://docs.microsoft.com/en-us/sharepoint/dev/solution-guidance/pnp-remote-provisioning</a:t>
            </a:r>
            <a:endParaRPr lang="sl-SI" dirty="0"/>
          </a:p>
          <a:p>
            <a:r>
              <a:rPr lang="sl-SI" dirty="0"/>
              <a:t>Microsoft Graph Toolkit: </a:t>
            </a:r>
            <a:r>
              <a:rPr lang="en-US" dirty="0">
                <a:hlinkClick r:id="rId7"/>
              </a:rPr>
              <a:t>https://github.com/microsoftgraph/microsoft-graph-toolkit</a:t>
            </a:r>
            <a:endParaRPr lang="sl-SI" dirty="0"/>
          </a:p>
          <a:p>
            <a:endParaRPr lang="sl-SI" dirty="0"/>
          </a:p>
          <a:p>
            <a:endParaRPr lang="sl-SI" dirty="0">
              <a:latin typeface="Segoe UI Light" panose="020B0502040204020203" pitchFamily="34" charset="0"/>
              <a:cs typeface="Segoe UI Light" panose="020B0502040204020203" pitchFamily="34" charset="0"/>
            </a:endParaRPr>
          </a:p>
          <a:p>
            <a:endParaRPr lang="en-US" dirty="0">
              <a:solidFill>
                <a:schemeClr val="tx1"/>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783938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sl-SI" sz="7200" spc="3000" dirty="0">
                <a:solidFill>
                  <a:srgbClr val="D2D3D4"/>
                </a:solidFill>
                <a:latin typeface="Helvetica" pitchFamily="2" charset="0"/>
                <a:ea typeface="Montserrat" charset="0"/>
                <a:cs typeface="Montserrat" charset="0"/>
              </a:rPr>
              <a:t>?</a:t>
            </a:r>
            <a:endParaRPr lang="en-US" sz="7200" spc="3000" dirty="0">
              <a:solidFill>
                <a:srgbClr val="D2D3D4"/>
              </a:solidFill>
              <a:latin typeface="Helvetica" pitchFamily="2" charset="0"/>
              <a:ea typeface="Montserrat" charset="0"/>
              <a:cs typeface="Montserrat" charset="0"/>
            </a:endParaRP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600265521"/>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676400" y="914398"/>
            <a:ext cx="21024850" cy="11816043"/>
          </a:xfrm>
          <a:prstGeom prst="rect">
            <a:avLst/>
          </a:prstGeom>
        </p:spPr>
        <p:txBody>
          <a:bodyPr/>
          <a:lstStyle/>
          <a:p>
            <a:r>
              <a:rPr lang="sl-SI" b="1" dirty="0">
                <a:solidFill>
                  <a:schemeClr val="accent1"/>
                </a:solidFill>
              </a:rPr>
              <a:t>MS300 </a:t>
            </a:r>
            <a:r>
              <a:rPr lang="sl-SI" b="1" u="sng" dirty="0">
                <a:solidFill>
                  <a:schemeClr val="accent1"/>
                </a:solidFill>
                <a:hlinkClick r:id="rId3">
                  <a:extLst>
                    <a:ext uri="{A12FA001-AC4F-418D-AE19-62706E023703}">
                      <ahyp:hlinkClr xmlns:ahyp="http://schemas.microsoft.com/office/drawing/2018/hyperlinkcolor" val="tx"/>
                    </a:ext>
                  </a:extLst>
                </a:hlinkClick>
              </a:rPr>
              <a:t>Deploying Microsoft 365 Teamwork</a:t>
            </a:r>
            <a:r>
              <a:rPr lang="sl-SI" b="1" dirty="0">
                <a:solidFill>
                  <a:schemeClr val="accent1"/>
                </a:solidFill>
              </a:rPr>
              <a:t>		</a:t>
            </a:r>
            <a:r>
              <a:rPr lang="sl-SI" dirty="0">
                <a:solidFill>
                  <a:schemeClr val="accent1"/>
                </a:solidFill>
              </a:rPr>
              <a:t>7.-11.10. 2019</a:t>
            </a:r>
            <a:endParaRPr lang="en-US" dirty="0">
              <a:solidFill>
                <a:schemeClr val="accent1"/>
              </a:solidFill>
            </a:endParaRPr>
          </a:p>
          <a:p>
            <a:r>
              <a:rPr lang="sl-SI" b="1" dirty="0">
                <a:solidFill>
                  <a:schemeClr val="accent1"/>
                </a:solidFill>
              </a:rPr>
              <a:t> </a:t>
            </a:r>
            <a:endParaRPr lang="en-US" dirty="0">
              <a:solidFill>
                <a:schemeClr val="accent1"/>
              </a:solidFill>
            </a:endParaRPr>
          </a:p>
          <a:p>
            <a:r>
              <a:rPr lang="sl-SI" b="1" u="sng" dirty="0">
                <a:solidFill>
                  <a:schemeClr val="accent1"/>
                </a:solidFill>
                <a:hlinkClick r:id="rId4">
                  <a:extLst>
                    <a:ext uri="{A12FA001-AC4F-418D-AE19-62706E023703}">
                      <ahyp:hlinkClr xmlns:ahyp="http://schemas.microsoft.com/office/drawing/2018/hyperlinkcolor" val="tx"/>
                    </a:ext>
                  </a:extLst>
                </a:hlinkClick>
              </a:rPr>
              <a:t>MS 301 Deploying SharePoint Server Hybrid</a:t>
            </a:r>
            <a:r>
              <a:rPr lang="sl-SI" b="1" dirty="0">
                <a:solidFill>
                  <a:schemeClr val="accent1"/>
                </a:solidFill>
              </a:rPr>
              <a:t>	</a:t>
            </a:r>
            <a:r>
              <a:rPr lang="sl-SI" dirty="0">
                <a:solidFill>
                  <a:schemeClr val="accent1"/>
                </a:solidFill>
              </a:rPr>
              <a:t>26.-30.8.2019</a:t>
            </a:r>
            <a:endParaRPr lang="en-US" dirty="0">
              <a:solidFill>
                <a:schemeClr val="accent1"/>
              </a:solidFill>
            </a:endParaRPr>
          </a:p>
          <a:p>
            <a:r>
              <a:rPr lang="sl-SI" dirty="0">
                <a:solidFill>
                  <a:schemeClr val="accent1"/>
                </a:solidFill>
              </a:rPr>
              <a:t> </a:t>
            </a:r>
            <a:endParaRPr lang="en-US" dirty="0">
              <a:solidFill>
                <a:schemeClr val="accent1"/>
              </a:solidFill>
            </a:endParaRPr>
          </a:p>
          <a:p>
            <a:r>
              <a:rPr lang="sl-SI" b="1" u="sng" dirty="0">
                <a:solidFill>
                  <a:schemeClr val="accent1"/>
                </a:solidFill>
                <a:hlinkClick r:id="rId5">
                  <a:extLst>
                    <a:ext uri="{A12FA001-AC4F-418D-AE19-62706E023703}">
                      <ahyp:hlinkClr xmlns:ahyp="http://schemas.microsoft.com/office/drawing/2018/hyperlinkcolor" val="tx"/>
                    </a:ext>
                  </a:extLst>
                </a:hlinkClick>
              </a:rPr>
              <a:t>SharePoint Online Power User</a:t>
            </a:r>
            <a:r>
              <a:rPr lang="sl-SI" b="1" dirty="0">
                <a:solidFill>
                  <a:schemeClr val="accent1"/>
                </a:solidFill>
              </a:rPr>
              <a:t>			</a:t>
            </a:r>
            <a:r>
              <a:rPr lang="sl-SI" dirty="0">
                <a:solidFill>
                  <a:schemeClr val="accent1"/>
                </a:solidFill>
              </a:rPr>
              <a:t>26.-29.8.2019</a:t>
            </a:r>
            <a:endParaRPr lang="en-US" dirty="0">
              <a:solidFill>
                <a:schemeClr val="accent1"/>
              </a:solidFill>
            </a:endParaRPr>
          </a:p>
          <a:p>
            <a:r>
              <a:rPr lang="sl-SI" dirty="0">
                <a:solidFill>
                  <a:schemeClr val="accent1"/>
                </a:solidFill>
              </a:rPr>
              <a:t> </a:t>
            </a:r>
            <a:endParaRPr lang="en-US" dirty="0">
              <a:solidFill>
                <a:schemeClr val="accent1"/>
              </a:solidFill>
            </a:endParaRPr>
          </a:p>
          <a:p>
            <a:r>
              <a:rPr lang="sl-SI" b="1" u="sng" dirty="0">
                <a:solidFill>
                  <a:schemeClr val="accent1"/>
                </a:solidFill>
                <a:hlinkClick r:id="rId6">
                  <a:extLst>
                    <a:ext uri="{A12FA001-AC4F-418D-AE19-62706E023703}">
                      <ahyp:hlinkClr xmlns:ahyp="http://schemas.microsoft.com/office/drawing/2018/hyperlinkcolor" val="tx"/>
                    </a:ext>
                  </a:extLst>
                </a:hlinkClick>
              </a:rPr>
              <a:t>SharePoint Online for Administrators</a:t>
            </a:r>
            <a:r>
              <a:rPr lang="sl-SI" b="1" dirty="0">
                <a:solidFill>
                  <a:schemeClr val="accent1"/>
                </a:solidFill>
              </a:rPr>
              <a:t>		</a:t>
            </a:r>
            <a:r>
              <a:rPr lang="sl-SI" dirty="0">
                <a:solidFill>
                  <a:schemeClr val="accent1"/>
                </a:solidFill>
              </a:rPr>
              <a:t>2.-4.9.2019 </a:t>
            </a:r>
            <a:endParaRPr lang="en-US" dirty="0">
              <a:solidFill>
                <a:schemeClr val="accent1"/>
              </a:solidFill>
            </a:endParaRPr>
          </a:p>
          <a:p>
            <a:r>
              <a:rPr lang="sl-SI" dirty="0">
                <a:solidFill>
                  <a:schemeClr val="accent1"/>
                </a:solidFill>
              </a:rPr>
              <a:t> </a:t>
            </a:r>
            <a:endParaRPr lang="en-US" dirty="0">
              <a:solidFill>
                <a:schemeClr val="accent1"/>
              </a:solidFill>
            </a:endParaRPr>
          </a:p>
          <a:p>
            <a:r>
              <a:rPr lang="sl-SI" b="1" u="sng" dirty="0">
                <a:solidFill>
                  <a:schemeClr val="accent1"/>
                </a:solidFill>
              </a:rPr>
              <a:t>Programming in C# with Microsoft Visual Studio</a:t>
            </a:r>
            <a:r>
              <a:rPr lang="sl-SI" b="1" dirty="0">
                <a:solidFill>
                  <a:schemeClr val="accent1"/>
                </a:solidFill>
              </a:rPr>
              <a:t>	</a:t>
            </a:r>
            <a:r>
              <a:rPr lang="sl-SI" dirty="0">
                <a:solidFill>
                  <a:schemeClr val="accent1"/>
                </a:solidFill>
              </a:rPr>
              <a:t>17.-21.6.2019</a:t>
            </a:r>
            <a:endParaRPr lang="en-US" dirty="0">
              <a:solidFill>
                <a:schemeClr val="accent1"/>
              </a:solidFill>
            </a:endParaRPr>
          </a:p>
          <a:p>
            <a:r>
              <a:rPr lang="sl-SI" dirty="0">
                <a:solidFill>
                  <a:schemeClr val="accent1"/>
                </a:solidFill>
              </a:rPr>
              <a:t> </a:t>
            </a:r>
            <a:endParaRPr lang="en-US" dirty="0">
              <a:solidFill>
                <a:schemeClr val="accent1"/>
              </a:solidFill>
            </a:endParaRPr>
          </a:p>
          <a:p>
            <a:r>
              <a:rPr lang="sl-SI" b="1" u="sng" dirty="0">
                <a:solidFill>
                  <a:schemeClr val="accent1"/>
                </a:solidFill>
              </a:rPr>
              <a:t>Programming in HTML5 with JavaScript and CSS3</a:t>
            </a:r>
            <a:r>
              <a:rPr lang="sl-SI" b="1" dirty="0">
                <a:solidFill>
                  <a:schemeClr val="accent1"/>
                </a:solidFill>
              </a:rPr>
              <a:t>	8.-12.7.2019 </a:t>
            </a:r>
            <a:endParaRPr lang="en-US" b="1" dirty="0">
              <a:solidFill>
                <a:schemeClr val="accent1"/>
              </a:solidFill>
            </a:endParaRPr>
          </a:p>
          <a:p>
            <a:r>
              <a:rPr lang="sl-SI" dirty="0">
                <a:solidFill>
                  <a:schemeClr val="tx1"/>
                </a:solidFill>
                <a:latin typeface="Segoe UI Light" panose="020B0502040204020203" pitchFamily="34" charset="0"/>
                <a:cs typeface="Segoe UI Light" panose="020B0502040204020203" pitchFamily="34" charset="0"/>
              </a:rPr>
              <a:t>		</a:t>
            </a:r>
          </a:p>
          <a:p>
            <a:r>
              <a:rPr lang="sl-SI" dirty="0">
                <a:latin typeface="Segoe UI Light" panose="020B0502040204020203" pitchFamily="34" charset="0"/>
                <a:cs typeface="Segoe UI Light" panose="020B0502040204020203" pitchFamily="34" charset="0"/>
              </a:rPr>
              <a:t>			Več na </a:t>
            </a:r>
            <a:r>
              <a:rPr lang="sl-SI" dirty="0">
                <a:latin typeface="Segoe UI Light" panose="020B0502040204020203" pitchFamily="34" charset="0"/>
                <a:cs typeface="Segoe UI Light" panose="020B0502040204020203" pitchFamily="34" charset="0"/>
                <a:hlinkClick r:id="rId7"/>
              </a:rPr>
              <a:t>https://www.kompas-xnet.si</a:t>
            </a:r>
            <a:r>
              <a:rPr lang="sl-SI" dirty="0">
                <a:latin typeface="Segoe UI Light" panose="020B0502040204020203" pitchFamily="34" charset="0"/>
                <a:cs typeface="Segoe UI Light" panose="020B0502040204020203" pitchFamily="34" charset="0"/>
              </a:rPr>
              <a:t> </a:t>
            </a:r>
            <a:endParaRPr lang="en-US" dirty="0">
              <a:solidFill>
                <a:schemeClr val="tx1"/>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715141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676400" y="1559856"/>
            <a:ext cx="21024850" cy="11816043"/>
          </a:xfrm>
          <a:prstGeom prst="rect">
            <a:avLst/>
          </a:prstGeom>
        </p:spPr>
        <p:txBody>
          <a:bodyPr/>
          <a:lstStyle/>
          <a:p>
            <a:r>
              <a:rPr lang="sl-SI" b="1" dirty="0"/>
              <a:t>10. Thrive konferenca  </a:t>
            </a:r>
            <a:endParaRPr lang="en-US" dirty="0"/>
          </a:p>
          <a:p>
            <a:r>
              <a:rPr lang="sl-SI" dirty="0"/>
              <a:t>Termin: 12. - 13. november 2019</a:t>
            </a:r>
            <a:endParaRPr lang="en-US" dirty="0"/>
          </a:p>
          <a:p>
            <a:r>
              <a:rPr lang="sl-SI" dirty="0"/>
              <a:t>Lokacija: Hotel Jama - Postojnska Jama, Slovenija</a:t>
            </a:r>
            <a:endParaRPr lang="en-US" dirty="0"/>
          </a:p>
          <a:p>
            <a:r>
              <a:rPr lang="sl-SI" dirty="0"/>
              <a:t>Info: </a:t>
            </a:r>
            <a:r>
              <a:rPr lang="sl-SI" u="sng" dirty="0">
                <a:hlinkClick r:id="rId3"/>
              </a:rPr>
              <a:t>https://www.thriveconf.com</a:t>
            </a:r>
            <a:endParaRPr lang="en-US" dirty="0"/>
          </a:p>
          <a:p>
            <a:r>
              <a:rPr lang="sl-SI" dirty="0">
                <a:solidFill>
                  <a:schemeClr val="tx1"/>
                </a:solidFill>
                <a:latin typeface="Segoe UI Light" panose="020B0502040204020203" pitchFamily="34" charset="0"/>
                <a:cs typeface="Segoe UI Light" panose="020B0502040204020203" pitchFamily="34" charset="0"/>
              </a:rPr>
              <a:t>		</a:t>
            </a:r>
          </a:p>
          <a:p>
            <a:r>
              <a:rPr lang="sl-SI" dirty="0">
                <a:latin typeface="Segoe UI Light" panose="020B0502040204020203" pitchFamily="34" charset="0"/>
                <a:cs typeface="Segoe UI Light" panose="020B0502040204020203" pitchFamily="34" charset="0"/>
              </a:rPr>
              <a:t>			Več na </a:t>
            </a:r>
            <a:r>
              <a:rPr lang="sl-SI" dirty="0">
                <a:latin typeface="Segoe UI Light" panose="020B0502040204020203" pitchFamily="34" charset="0"/>
                <a:cs typeface="Segoe UI Light" panose="020B0502040204020203" pitchFamily="34" charset="0"/>
                <a:hlinkClick r:id="rId4"/>
              </a:rPr>
              <a:t>https://www.kompas-xnet.si</a:t>
            </a:r>
            <a:r>
              <a:rPr lang="sl-SI" dirty="0">
                <a:latin typeface="Segoe UI Light" panose="020B0502040204020203" pitchFamily="34" charset="0"/>
                <a:cs typeface="Segoe UI Light" panose="020B0502040204020203" pitchFamily="34" charset="0"/>
              </a:rPr>
              <a:t> </a:t>
            </a:r>
            <a:endParaRPr lang="en-US" dirty="0">
              <a:solidFill>
                <a:schemeClr val="tx1"/>
              </a:solidFill>
              <a:latin typeface="Segoe UI Light" panose="020B0502040204020203" pitchFamily="34" charset="0"/>
              <a:cs typeface="Segoe UI Light" panose="020B0502040204020203" pitchFamily="34" charset="0"/>
            </a:endParaRPr>
          </a:p>
        </p:txBody>
      </p:sp>
      <p:pic>
        <p:nvPicPr>
          <p:cNvPr id="7170" name="Picture 9" descr="image001">
            <a:extLst>
              <a:ext uri="{FF2B5EF4-FFF2-40B4-BE49-F238E27FC236}">
                <a16:creationId xmlns:a16="http://schemas.microsoft.com/office/drawing/2014/main" id="{A056FE1C-671E-4B80-AF3F-3DFDC903FA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82601" y="6741736"/>
            <a:ext cx="6212448" cy="621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5628230"/>
      </p:ext>
    </p:extLst>
  </p:cSld>
  <p:clrMapOvr>
    <a:masterClrMapping/>
  </p:clrMapOvr>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2932</Words>
  <Application>Microsoft Office PowerPoint</Application>
  <PresentationFormat>Custom</PresentationFormat>
  <Paragraphs>408</Paragraphs>
  <Slides>45</Slides>
  <Notes>38</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45</vt:i4>
      </vt:variant>
    </vt:vector>
  </HeadingPairs>
  <TitlesOfParts>
    <vt:vector size="60" baseType="lpstr">
      <vt:lpstr>Arial</vt:lpstr>
      <vt:lpstr>Calibri</vt:lpstr>
      <vt:lpstr>Calibri Light</vt:lpstr>
      <vt:lpstr>Gill Sans</vt:lpstr>
      <vt:lpstr>Helvetica</vt:lpstr>
      <vt:lpstr>Lato</vt:lpstr>
      <vt:lpstr>Lato Light</vt:lpstr>
      <vt:lpstr>Montserrat</vt:lpstr>
      <vt:lpstr>Montserrat Hairline</vt:lpstr>
      <vt:lpstr>Montserrat Light</vt:lpstr>
      <vt:lpstr>Segoe UI</vt:lpstr>
      <vt:lpstr>Segoe UI Light</vt:lpstr>
      <vt:lpstr>Segoe UI Semilight</vt:lpstr>
      <vt:lpstr>Wingdings</vt:lpstr>
      <vt:lpstr>Default Theme</vt:lpstr>
      <vt:lpstr>PowerPoint Presentation</vt:lpstr>
      <vt:lpstr>PowerPoint Presentation</vt:lpstr>
      <vt:lpstr>About me</vt:lpstr>
      <vt:lpstr>Cloud Born Release</vt:lpstr>
      <vt:lpstr>What means “perpetual release”?</vt:lpstr>
      <vt:lpstr>PowerPoint Presentation</vt:lpstr>
      <vt:lpstr>SharePoint Server 2019 “Perpetual release”</vt:lpstr>
      <vt:lpstr>Site Creation</vt:lpstr>
      <vt:lpstr>Modern Team sites</vt:lpstr>
      <vt:lpstr>Communication Sites</vt:lpstr>
      <vt:lpstr>PowerPoint Presentation</vt:lpstr>
      <vt:lpstr>Modern Libraries</vt:lpstr>
      <vt:lpstr>Modern Lists</vt:lpstr>
      <vt:lpstr>Modern Pages</vt:lpstr>
      <vt:lpstr>Mobile</vt:lpstr>
      <vt:lpstr>Search</vt:lpstr>
      <vt:lpstr>Workflow Support</vt:lpstr>
      <vt:lpstr>PowerPoint Presentation</vt:lpstr>
      <vt:lpstr>SharePoint Framework</vt:lpstr>
      <vt:lpstr>PowerPoint Presentation</vt:lpstr>
      <vt:lpstr>PowerPoint Presentation</vt:lpstr>
      <vt:lpstr>SharePoint Hybrid</vt:lpstr>
      <vt:lpstr>SMTP Server Authentication</vt:lpstr>
      <vt:lpstr>Infrastructure Improvements</vt:lpstr>
      <vt:lpstr>SharePoint 2019  Deprecations</vt:lpstr>
      <vt:lpstr>Software Requirements</vt:lpstr>
      <vt:lpstr>PowerPoint Presentation</vt:lpstr>
      <vt:lpstr>SharePoint 2019  vs SharePoint Online</vt:lpstr>
      <vt:lpstr>PowerPoint Presentation</vt:lpstr>
      <vt:lpstr>PowerPoint Presentation</vt:lpstr>
      <vt:lpstr>SharePoint Home Sites</vt:lpstr>
      <vt:lpstr>Multi-geo</vt:lpstr>
      <vt:lpstr>Turbocharged SharePoint file storage </vt:lpstr>
      <vt:lpstr>Rename SharePoint sites and change the URL</vt:lpstr>
      <vt:lpstr>PowerPoint Presentation</vt:lpstr>
      <vt:lpstr>SPFx 1.8 – Application Pages</vt:lpstr>
      <vt:lpstr>Create List from Excel</vt:lpstr>
      <vt:lpstr>PowerPoint Presentation</vt:lpstr>
      <vt:lpstr>When to Choose Sharepoint Online?</vt:lpstr>
      <vt:lpstr>When to Choose Sharepoint On-Premise?</vt:lpstr>
      <vt:lpstr>PowerPoint Presentation</vt:lpstr>
      <vt:lpstr>Links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Gašper Rupnik</dc:creator>
  <cp:lastModifiedBy>Gašper Rupnik</cp:lastModifiedBy>
  <cp:revision>3</cp:revision>
  <dcterms:created xsi:type="dcterms:W3CDTF">2019-05-23T08:18:00Z</dcterms:created>
  <dcterms:modified xsi:type="dcterms:W3CDTF">2019-05-23T09:53:11Z</dcterms:modified>
</cp:coreProperties>
</file>