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17"/>
  </p:notesMasterIdLst>
  <p:handoutMasterIdLst>
    <p:handoutMasterId r:id="rId18"/>
  </p:handoutMasterIdLst>
  <p:sldIdLst>
    <p:sldId id="1820" r:id="rId6"/>
    <p:sldId id="1838" r:id="rId7"/>
    <p:sldId id="1853" r:id="rId8"/>
    <p:sldId id="1854" r:id="rId9"/>
    <p:sldId id="1852" r:id="rId10"/>
    <p:sldId id="1846" r:id="rId11"/>
    <p:sldId id="1855" r:id="rId12"/>
    <p:sldId id="1851" r:id="rId13"/>
    <p:sldId id="1841" r:id="rId14"/>
    <p:sldId id="1845" r:id="rId15"/>
    <p:sldId id="1532" r:id="rId16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5680" autoAdjust="0"/>
  </p:normalViewPr>
  <p:slideViewPr>
    <p:cSldViewPr snapToGrid="0">
      <p:cViewPr varScale="1">
        <p:scale>
          <a:sx n="94" d="100"/>
          <a:sy n="94" d="100"/>
        </p:scale>
        <p:origin x="618" y="6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8:29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174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8:36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75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8:39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520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8:49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618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280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4657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11:02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299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607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5/24/2018 8:28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56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27A7F7-BB1E-479D-AFAA-B52F4D0C99F2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8:28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819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5/24/2018 8:28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1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2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23818" y="6202396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06566" y="616789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6" y="2425543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5" y="3962403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8" y="3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6" y="4930923"/>
            <a:ext cx="1760435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1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3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1" y="1434372"/>
            <a:ext cx="11018520" cy="1612749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85783" indent="0">
              <a:buNone/>
              <a:defRPr/>
            </a:lvl4pPr>
            <a:lvl5pPr marL="914377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161274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2"/>
            <a:ext cx="5212080" cy="1612749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2" indent="0">
              <a:buFont typeface="Wingdings" panose="05000000000000000000" pitchFamily="2" charset="2"/>
              <a:buNone/>
              <a:defRPr sz="2000" b="0"/>
            </a:lvl2pPr>
            <a:lvl3pPr marL="450839" indent="0">
              <a:buFont typeface="Wingdings" panose="05000000000000000000" pitchFamily="2" charset="2"/>
              <a:buNone/>
              <a:tabLst/>
              <a:defRPr sz="1600" b="0"/>
            </a:lvl3pPr>
            <a:lvl4pPr marL="652446" indent="0">
              <a:buFont typeface="Wingdings" panose="05000000000000000000" pitchFamily="2" charset="2"/>
              <a:buNone/>
              <a:defRPr sz="1400" b="0"/>
            </a:lvl4pPr>
            <a:lvl5pPr marL="854053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5" y="1437483"/>
            <a:ext cx="5212080" cy="1612749"/>
          </a:xfrm>
        </p:spPr>
        <p:txBody>
          <a:bodyPr wrap="square">
            <a:spAutoFit/>
          </a:bodyPr>
          <a:lstStyle>
            <a:lvl1pPr marL="231769" indent="-231769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28" indent="-171446">
              <a:buFont typeface="Wingdings" panose="05000000000000000000" pitchFamily="2" charset="2"/>
              <a:buChar char=""/>
              <a:defRPr sz="2000" b="0"/>
            </a:lvl2pPr>
            <a:lvl3pPr marL="639747" indent="-188909">
              <a:buFont typeface="Wingdings" panose="05000000000000000000" pitchFamily="2" charset="2"/>
              <a:buChar char=""/>
              <a:tabLst/>
              <a:defRPr sz="1600" b="0"/>
            </a:lvl3pPr>
            <a:lvl4pPr marL="828654" indent="-176209">
              <a:buFont typeface="Wingdings" panose="05000000000000000000" pitchFamily="2" charset="2"/>
              <a:buChar char=""/>
              <a:defRPr sz="1400" b="0"/>
            </a:lvl4pPr>
            <a:lvl5pPr marL="1023913" indent="-169858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1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300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 userDrawn="1">
          <p15:clr>
            <a:srgbClr val="A4A3A4"/>
          </p15:clr>
        </p15:guide>
        <p15:guide id="7" pos="963" userDrawn="1">
          <p15:clr>
            <a:srgbClr val="A4A3A4"/>
          </p15:clr>
        </p15:guide>
        <p15:guide id="8" pos="1373" userDrawn="1">
          <p15:clr>
            <a:srgbClr val="A4A3A4"/>
          </p15:clr>
        </p15:guide>
        <p15:guide id="9" pos="1556" userDrawn="1">
          <p15:clr>
            <a:srgbClr val="A4A3A4"/>
          </p15:clr>
        </p15:guide>
        <p15:guide id="10" pos="1967" userDrawn="1">
          <p15:clr>
            <a:srgbClr val="A4A3A4"/>
          </p15:clr>
        </p15:guide>
        <p15:guide id="11" pos="2151" userDrawn="1">
          <p15:clr>
            <a:srgbClr val="A4A3A4"/>
          </p15:clr>
        </p15:guide>
        <p15:guide id="12" pos="2561" userDrawn="1">
          <p15:clr>
            <a:srgbClr val="A4A3A4"/>
          </p15:clr>
        </p15:guide>
        <p15:guide id="13" pos="2744" userDrawn="1">
          <p15:clr>
            <a:srgbClr val="A4A3A4"/>
          </p15:clr>
        </p15:guide>
        <p15:guide id="14" pos="3155" userDrawn="1">
          <p15:clr>
            <a:srgbClr val="A4A3A4"/>
          </p15:clr>
        </p15:guide>
        <p15:guide id="15" pos="3339" userDrawn="1">
          <p15:clr>
            <a:srgbClr val="A4A3A4"/>
          </p15:clr>
        </p15:guide>
        <p15:guide id="16" pos="3749" userDrawn="1">
          <p15:clr>
            <a:srgbClr val="A4A3A4"/>
          </p15:clr>
        </p15:guide>
        <p15:guide id="17" pos="3932" userDrawn="1">
          <p15:clr>
            <a:srgbClr val="A4A3A4"/>
          </p15:clr>
        </p15:guide>
        <p15:guide id="18" pos="4343" userDrawn="1">
          <p15:clr>
            <a:srgbClr val="A4A3A4"/>
          </p15:clr>
        </p15:guide>
        <p15:guide id="19" pos="4527" userDrawn="1">
          <p15:clr>
            <a:srgbClr val="A4A3A4"/>
          </p15:clr>
        </p15:guide>
        <p15:guide id="20" pos="4937" userDrawn="1">
          <p15:clr>
            <a:srgbClr val="A4A3A4"/>
          </p15:clr>
        </p15:guide>
        <p15:guide id="21" pos="5120" userDrawn="1">
          <p15:clr>
            <a:srgbClr val="A4A3A4"/>
          </p15:clr>
        </p15:guide>
        <p15:guide id="22" pos="5529" userDrawn="1">
          <p15:clr>
            <a:srgbClr val="A4A3A4"/>
          </p15:clr>
        </p15:guide>
        <p15:guide id="23" pos="5715" userDrawn="1">
          <p15:clr>
            <a:srgbClr val="A4A3A4"/>
          </p15:clr>
        </p15:guide>
        <p15:guide id="24" pos="6123" userDrawn="1">
          <p15:clr>
            <a:srgbClr val="A4A3A4"/>
          </p15:clr>
        </p15:guide>
        <p15:guide id="25" pos="6308" userDrawn="1">
          <p15:clr>
            <a:srgbClr val="A4A3A4"/>
          </p15:clr>
        </p15:guide>
        <p15:guide id="26" pos="6717" userDrawn="1">
          <p15:clr>
            <a:srgbClr val="A4A3A4"/>
          </p15:clr>
        </p15:guide>
        <p15:guide id="27" pos="6900" userDrawn="1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2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2" y="3535544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594" indent="0">
              <a:buNone/>
              <a:defRPr/>
            </a:lvl2pPr>
            <a:lvl3pPr marL="457189" indent="0">
              <a:buNone/>
              <a:defRPr/>
            </a:lvl3pPr>
            <a:lvl4pPr marL="661971" indent="0">
              <a:buNone/>
              <a:defRPr/>
            </a:lvl4pPr>
            <a:lvl5pPr marL="855641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7" y="2875004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8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3" y="5947877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7" y="6176411"/>
            <a:ext cx="90817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4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22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6" y="4127621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1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9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1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1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2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1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2" y="6383550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92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45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592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42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71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2" y="6161317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67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2" y="1436692"/>
            <a:ext cx="11018839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4" y="6269042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7B06BD-A54A-4D2F-9F41-94AA433DC4E8}"/>
              </a:ext>
            </a:extLst>
          </p:cNvPr>
          <p:cNvSpPr txBox="1"/>
          <p:nvPr userDrawn="1"/>
        </p:nvSpPr>
        <p:spPr>
          <a:xfrm>
            <a:off x="4067" y="6488669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3f53483582de175b36ef1b82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9979F47F-C05E-4D59-86EE-437718D4E2DF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6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49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B5A2C4-FC6C-4261-A954-BB80A95A832F}"/>
              </a:ext>
            </a:extLst>
          </p:cNvPr>
          <p:cNvSpPr txBox="1"/>
          <p:nvPr userDrawn="1"/>
        </p:nvSpPr>
        <p:spPr>
          <a:xfrm>
            <a:off x="4067" y="6488670"/>
            <a:ext cx="930063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1765" dirty="0">
                <a:solidFill>
                  <a:srgbClr val="00FF00"/>
                </a:solidFill>
                <a:latin typeface="Brush Script MT" panose="03060802040406070304" pitchFamily="66" charset="0"/>
              </a:rPr>
              <a:t>M-12.net</a:t>
            </a:r>
          </a:p>
        </p:txBody>
      </p:sp>
      <p:sp>
        <p:nvSpPr>
          <p:cNvPr id="5" name="MSIPCMe5c045be80806ca8703d8075" descr="{&quot;HashCode&quot;:-1256669135,&quot;Placement&quot;:&quot;Footer&quot;,&quot;Top&quot;:519.343,&quot;Left&quot;:413.6323,&quot;SlideWidth&quot;:960,&quot;SlideHeight&quot;:540}">
            <a:extLst>
              <a:ext uri="{FF2B5EF4-FFF2-40B4-BE49-F238E27FC236}">
                <a16:creationId xmlns:a16="http://schemas.microsoft.com/office/drawing/2014/main" id="{9790911E-B235-4824-B240-B5481AECE5ED}"/>
              </a:ext>
            </a:extLst>
          </p:cNvPr>
          <p:cNvSpPr txBox="1"/>
          <p:nvPr userDrawn="1"/>
        </p:nvSpPr>
        <p:spPr>
          <a:xfrm>
            <a:off x="5253130" y="6595656"/>
            <a:ext cx="1685741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sl-SI" sz="1000">
                <a:solidFill>
                  <a:srgbClr val="000000"/>
                </a:solidFill>
                <a:latin typeface="Calibri" panose="020F0502020204030204" pitchFamily="34" charset="0"/>
              </a:rPr>
              <a:t>Internal Use Only / Interno</a:t>
            </a:r>
            <a:endParaRPr lang="sl-SI" sz="1000" dirty="0" err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19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1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594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189" marR="0" indent="-228594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09" marR="0" indent="-20002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42" marR="0" indent="-1809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13" marR="0" indent="-168270" algn="l" defTabSz="932719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497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33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695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056" indent="-233181" algn="l" defTabSz="93271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5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19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07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3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798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157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1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876" algn="l" defTabSz="9327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va.ms/" TargetMode="External"/><Relationship Id="rId7" Type="http://schemas.openxmlformats.org/officeDocument/2006/relationships/hyperlink" Target="http://cancel.si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1.xml"/><Relationship Id="rId6" Type="http://schemas.openxmlformats.org/officeDocument/2006/relationships/hyperlink" Target="http://slowug.si/" TargetMode="External"/><Relationship Id="rId5" Type="http://schemas.openxmlformats.org/officeDocument/2006/relationships/hyperlink" Target="http://expertslive.eu/" TargetMode="External"/><Relationship Id="rId4" Type="http://schemas.openxmlformats.org/officeDocument/2006/relationships/hyperlink" Target="http://aka.ms/WSLab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-12.net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Relationship Id="rId4" Type="http://schemas.openxmlformats.org/officeDocument/2006/relationships/hyperlink" Target="mailto:matjaz@m-12.net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without windows...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2045" y="3962403"/>
            <a:ext cx="4164583" cy="1231106"/>
          </a:xfrm>
        </p:spPr>
        <p:txBody>
          <a:bodyPr/>
          <a:lstStyle/>
          <a:p>
            <a:r>
              <a:rPr lang="en-US" sz="1600" dirty="0"/>
              <a:t>First steps….</a:t>
            </a:r>
            <a:r>
              <a:rPr lang="sl-SI" sz="1600" dirty="0"/>
              <a:t> </a:t>
            </a:r>
            <a:r>
              <a:rPr lang="en-US" sz="1600" dirty="0"/>
              <a:t>Remote Management</a:t>
            </a:r>
            <a:r>
              <a:rPr lang="sl-SI" sz="1600" dirty="0"/>
              <a:t>… </a:t>
            </a:r>
            <a:r>
              <a:rPr lang="sl-SI" sz="2400" dirty="0" err="1"/>
              <a:t>Windo</a:t>
            </a:r>
            <a:r>
              <a:rPr lang="en-US" sz="2400" dirty="0" err="1"/>
              <a:t>ws</a:t>
            </a:r>
            <a:r>
              <a:rPr lang="en-US" sz="2400" dirty="0"/>
              <a:t> Admin Center</a:t>
            </a:r>
          </a:p>
          <a:p>
            <a:endParaRPr lang="en-US" dirty="0"/>
          </a:p>
          <a:p>
            <a:r>
              <a:rPr lang="en-US" dirty="0"/>
              <a:t>By </a:t>
            </a:r>
            <a:r>
              <a:rPr lang="en-US" dirty="0" err="1"/>
              <a:t>Matja</a:t>
            </a:r>
            <a:r>
              <a:rPr lang="sl-SI" dirty="0"/>
              <a:t>ž Žnidar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389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Remote management till now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58D18476-160D-4340-A464-B8B3342EA94B}"/>
              </a:ext>
            </a:extLst>
          </p:cNvPr>
          <p:cNvSpPr txBox="1">
            <a:spLocks/>
          </p:cNvSpPr>
          <p:nvPr/>
        </p:nvSpPr>
        <p:spPr>
          <a:xfrm>
            <a:off x="584200" y="1435499"/>
            <a:ext cx="11018520" cy="1674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594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189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09" marR="0" indent="-20002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42" marR="0" indent="-1809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13" marR="0" indent="-1682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497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33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695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05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Server Config tool</a:t>
            </a:r>
          </a:p>
          <a:p>
            <a:r>
              <a:rPr lang="en-US" sz="3200" dirty="0"/>
              <a:t>Remote server administration tools (RSAT)</a:t>
            </a:r>
          </a:p>
          <a:p>
            <a:r>
              <a:rPr lang="en-US" sz="3200" dirty="0"/>
              <a:t>PowerShell</a:t>
            </a:r>
          </a:p>
        </p:txBody>
      </p:sp>
    </p:spTree>
    <p:extLst>
      <p:ext uri="{BB962C8B-B14F-4D97-AF65-F5344CB8AC3E}">
        <p14:creationId xmlns:p14="http://schemas.microsoft.com/office/powerpoint/2010/main" val="12276904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we know some Web based management tools?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7E49D-0673-4878-A27D-507CA4627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3" y="1209040"/>
            <a:ext cx="5762330" cy="44399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20F931-BB96-41D8-83FE-A680E10AC6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4715" y="1480912"/>
            <a:ext cx="6425183" cy="51401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0DCF79-BDA1-43FD-9201-62E65CCF8A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7306" y="1272477"/>
            <a:ext cx="6747793" cy="5128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62F3D1-B6A8-4E94-B766-55B0640073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0917" y="1183270"/>
            <a:ext cx="6833573" cy="546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037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Admin Center (Honolulu project)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16E2EF-2FD1-4EBF-9D92-F00D0B0C2F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026" y="1096644"/>
            <a:ext cx="8473947" cy="488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4833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9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20"/>
            <a:ext cx="9144000" cy="307776"/>
          </a:xfrm>
        </p:spPr>
        <p:txBody>
          <a:bodyPr/>
          <a:lstStyle/>
          <a:p>
            <a:r>
              <a:rPr lang="sl-SI" dirty="0"/>
              <a:t>Windows </a:t>
            </a:r>
            <a:r>
              <a:rPr lang="en-US" dirty="0"/>
              <a:t>Admin Center</a:t>
            </a:r>
          </a:p>
        </p:txBody>
      </p:sp>
    </p:spTree>
    <p:extLst>
      <p:ext uri="{BB962C8B-B14F-4D97-AF65-F5344CB8AC3E}">
        <p14:creationId xmlns:p14="http://schemas.microsoft.com/office/powerpoint/2010/main" val="10429318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 in Windows Admin Center 1/2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533275"/>
          </a:xfrm>
        </p:spPr>
        <p:txBody>
          <a:bodyPr/>
          <a:lstStyle/>
          <a:p>
            <a:r>
              <a:rPr lang="en-US" dirty="0"/>
              <a:t>Change computer name and domain</a:t>
            </a:r>
          </a:p>
          <a:p>
            <a:r>
              <a:rPr lang="en-US" dirty="0"/>
              <a:t>Manage certificates</a:t>
            </a:r>
          </a:p>
          <a:p>
            <a:r>
              <a:rPr lang="en-US" dirty="0"/>
              <a:t>Manage devices and update drivers</a:t>
            </a:r>
          </a:p>
          <a:p>
            <a:r>
              <a:rPr lang="en-US" dirty="0"/>
              <a:t>View and filter Event Logs</a:t>
            </a:r>
          </a:p>
          <a:p>
            <a:r>
              <a:rPr lang="en-US" dirty="0"/>
              <a:t>Manage files</a:t>
            </a:r>
          </a:p>
          <a:p>
            <a:r>
              <a:rPr lang="en-US" dirty="0"/>
              <a:t>Change Firewall settings</a:t>
            </a:r>
          </a:p>
          <a:p>
            <a:r>
              <a:rPr lang="en-US" dirty="0"/>
              <a:t>Manage local users and groups</a:t>
            </a:r>
          </a:p>
        </p:txBody>
      </p:sp>
    </p:spTree>
    <p:extLst>
      <p:ext uri="{BB962C8B-B14F-4D97-AF65-F5344CB8AC3E}">
        <p14:creationId xmlns:p14="http://schemas.microsoft.com/office/powerpoint/2010/main" val="30115633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 in Windows Admin Center 2/2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533275"/>
          </a:xfrm>
        </p:spPr>
        <p:txBody>
          <a:bodyPr/>
          <a:lstStyle/>
          <a:p>
            <a:r>
              <a:rPr lang="en-US" dirty="0"/>
              <a:t>Change network, registry and install/remove roles &amp; features</a:t>
            </a:r>
          </a:p>
          <a:p>
            <a:r>
              <a:rPr lang="en-US" dirty="0"/>
              <a:t>Remotely connect to PowerShell and Remote Desktop</a:t>
            </a:r>
          </a:p>
          <a:p>
            <a:r>
              <a:rPr lang="en-US" dirty="0"/>
              <a:t>Manage and install Widows updates</a:t>
            </a:r>
          </a:p>
          <a:p>
            <a:r>
              <a:rPr lang="en-US" dirty="0"/>
              <a:t>Manage Cluster network, nodes, roles and other resources</a:t>
            </a:r>
          </a:p>
          <a:p>
            <a:r>
              <a:rPr lang="en-US" dirty="0"/>
              <a:t>Manage S2D cluster (those with 2018-04 CU installed and newer</a:t>
            </a:r>
          </a:p>
          <a:p>
            <a:endParaRPr lang="en-US" dirty="0"/>
          </a:p>
          <a:p>
            <a:r>
              <a:rPr lang="en-US" dirty="0"/>
              <a:t>Much more to come in very fast pace!!!</a:t>
            </a:r>
          </a:p>
        </p:txBody>
      </p:sp>
    </p:spTree>
    <p:extLst>
      <p:ext uri="{BB962C8B-B14F-4D97-AF65-F5344CB8AC3E}">
        <p14:creationId xmlns:p14="http://schemas.microsoft.com/office/powerpoint/2010/main" val="21591443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facts about Windows Admin Center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67D822E-751F-43B0-BF81-949DF8538877}"/>
              </a:ext>
            </a:extLst>
          </p:cNvPr>
          <p:cNvSpPr txBox="1">
            <a:spLocks/>
          </p:cNvSpPr>
          <p:nvPr/>
        </p:nvSpPr>
        <p:spPr>
          <a:xfrm>
            <a:off x="584200" y="1435499"/>
            <a:ext cx="11018520" cy="47890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594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189" marR="0" indent="-228594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09" marR="0" indent="-20002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42" marR="0" indent="-1809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13" marR="0" indent="-168270" algn="l" defTabSz="93271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497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33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695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056" indent="-233181" algn="l" defTabSz="93271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You can manage Servers and Clients</a:t>
            </a:r>
          </a:p>
          <a:p>
            <a:r>
              <a:rPr lang="en-US" dirty="0"/>
              <a:t>You can use different user for each managed machine</a:t>
            </a:r>
          </a:p>
          <a:p>
            <a:r>
              <a:rPr lang="en-US" dirty="0"/>
              <a:t>Managed machines need to have PowerShell 5.1 installed</a:t>
            </a:r>
          </a:p>
          <a:p>
            <a:r>
              <a:rPr lang="en-US" dirty="0"/>
              <a:t>New features are being added on monthly basis</a:t>
            </a:r>
          </a:p>
          <a:p>
            <a:r>
              <a:rPr lang="en-US" dirty="0"/>
              <a:t>There are 3</a:t>
            </a:r>
            <a:r>
              <a:rPr lang="en-US" baseline="30000" dirty="0"/>
              <a:t>rd</a:t>
            </a:r>
            <a:r>
              <a:rPr lang="en-US" dirty="0"/>
              <a:t> party addons being added</a:t>
            </a:r>
          </a:p>
          <a:p>
            <a:r>
              <a:rPr lang="en-US" dirty="0"/>
              <a:t>You need to have only one port opened for management</a:t>
            </a:r>
          </a:p>
          <a:p>
            <a:r>
              <a:rPr lang="en-US" dirty="0"/>
              <a:t>It is HTML 5 based and runs on modern browsers only</a:t>
            </a:r>
          </a:p>
          <a:p>
            <a:r>
              <a:rPr lang="en-US" dirty="0"/>
              <a:t>Installation is less then 40MB</a:t>
            </a:r>
          </a:p>
          <a:p>
            <a:pPr marL="0" indent="0">
              <a:buNone/>
            </a:pPr>
            <a:r>
              <a:rPr lang="sl-SI" sz="32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		</a:t>
            </a:r>
            <a:r>
              <a:rPr lang="en-US" sz="40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Cost	</a:t>
            </a:r>
            <a:r>
              <a:rPr lang="en-US" sz="4000" b="1" dirty="0">
                <a:solidFill>
                  <a:schemeClr val="accent3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 nothing, 0</a:t>
            </a:r>
            <a:r>
              <a:rPr lang="sl-SI" sz="4000" b="1" dirty="0">
                <a:solidFill>
                  <a:schemeClr val="accent3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€, nada, nič</a:t>
            </a:r>
            <a:endParaRPr lang="en-US" sz="3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597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proceed with Windows Server CORE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447098"/>
          </a:xfrm>
        </p:spPr>
        <p:txBody>
          <a:bodyPr/>
          <a:lstStyle/>
          <a:p>
            <a:r>
              <a:rPr lang="en-US" dirty="0"/>
              <a:t>Go and start using PowerShell (e.g. </a:t>
            </a:r>
            <a:r>
              <a:rPr lang="en-US" dirty="0">
                <a:hlinkClick r:id="rId3"/>
              </a:rPr>
              <a:t>mva.ms</a:t>
            </a:r>
            <a:r>
              <a:rPr lang="en-US" dirty="0"/>
              <a:t> )</a:t>
            </a:r>
          </a:p>
          <a:p>
            <a:r>
              <a:rPr lang="en-US" dirty="0"/>
              <a:t>Implement your first Windows Server Core (you can use </a:t>
            </a:r>
            <a:r>
              <a:rPr lang="en-US" dirty="0">
                <a:hlinkClick r:id="rId4"/>
              </a:rPr>
              <a:t>aka.ms/WSLab</a:t>
            </a:r>
            <a:r>
              <a:rPr lang="en-US" dirty="0"/>
              <a:t> )</a:t>
            </a:r>
          </a:p>
          <a:p>
            <a:r>
              <a:rPr lang="en-US" dirty="0"/>
              <a:t>Learn some more PowerShell</a:t>
            </a:r>
          </a:p>
          <a:p>
            <a:r>
              <a:rPr lang="en-US" dirty="0"/>
              <a:t>Get info from several servers at once</a:t>
            </a:r>
          </a:p>
          <a:p>
            <a:r>
              <a:rPr lang="en-US" dirty="0"/>
              <a:t>Automate repetitive tasks and stop loosing time</a:t>
            </a:r>
          </a:p>
          <a:p>
            <a:r>
              <a:rPr lang="en-US" dirty="0"/>
              <a:t>Invest gained time to learn something new</a:t>
            </a: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8F6ACB-83A3-4E0F-817C-1DE366CAB568}"/>
              </a:ext>
            </a:extLst>
          </p:cNvPr>
          <p:cNvSpPr txBox="1"/>
          <p:nvPr/>
        </p:nvSpPr>
        <p:spPr>
          <a:xfrm rot="21101261">
            <a:off x="1357239" y="4717598"/>
            <a:ext cx="1051299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FF00"/>
                </a:solidFill>
              </a:rPr>
              <a:t>There are several conferences and community events available, where you can learn new and interesting “stuff” (e.g. </a:t>
            </a:r>
            <a:r>
              <a:rPr lang="en-US" sz="2200" b="1" dirty="0">
                <a:solidFill>
                  <a:srgbClr val="00FF00"/>
                </a:solidFill>
                <a:hlinkClick r:id="rId5"/>
              </a:rPr>
              <a:t>ExpertsLive.eu</a:t>
            </a:r>
            <a:r>
              <a:rPr lang="en-US" sz="2200" b="1" dirty="0">
                <a:solidFill>
                  <a:srgbClr val="00FF00"/>
                </a:solidFill>
              </a:rPr>
              <a:t>, </a:t>
            </a:r>
            <a:r>
              <a:rPr lang="en-US" sz="2200" b="1" dirty="0">
                <a:solidFill>
                  <a:srgbClr val="00FF00"/>
                </a:solidFill>
                <a:hlinkClick r:id="rId6"/>
              </a:rPr>
              <a:t>SloWug.si</a:t>
            </a:r>
            <a:r>
              <a:rPr lang="sl-SI" sz="2200" b="1" dirty="0">
                <a:solidFill>
                  <a:srgbClr val="00FF00"/>
                </a:solidFill>
              </a:rPr>
              <a:t>, </a:t>
            </a:r>
            <a:r>
              <a:rPr lang="sl-SI" sz="2200" b="1" dirty="0">
                <a:solidFill>
                  <a:srgbClr val="00FF00"/>
                </a:solidFill>
                <a:hlinkClick r:id="rId7"/>
              </a:rPr>
              <a:t>Cancel.si</a:t>
            </a:r>
            <a:r>
              <a:rPr lang="en-US" sz="2200" b="1" dirty="0">
                <a:solidFill>
                  <a:srgbClr val="00FF00"/>
                </a:solidFill>
              </a:rPr>
              <a:t>...)</a:t>
            </a:r>
          </a:p>
        </p:txBody>
      </p:sp>
    </p:spTree>
    <p:extLst>
      <p:ext uri="{BB962C8B-B14F-4D97-AF65-F5344CB8AC3E}">
        <p14:creationId xmlns:p14="http://schemas.microsoft.com/office/powerpoint/2010/main" val="248796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words about me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E7C74-824E-46E4-BA1A-734C707FB2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9"/>
            <a:ext cx="11018520" cy="3237809"/>
          </a:xfrm>
        </p:spPr>
        <p:txBody>
          <a:bodyPr/>
          <a:lstStyle/>
          <a:p>
            <a:r>
              <a:rPr lang="en-US" dirty="0"/>
              <a:t>Follow me on Twitter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/>
              <a:t>@</a:t>
            </a:r>
            <a:r>
              <a:rPr lang="en-US" dirty="0" err="1"/>
              <a:t>MatjazZnidar</a:t>
            </a:r>
            <a:endParaRPr lang="en-US" dirty="0"/>
          </a:p>
          <a:p>
            <a:r>
              <a:rPr lang="en-US" dirty="0"/>
              <a:t>Visit my blog 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sym typeface="Wingdings" panose="05000000000000000000" pitchFamily="2" charset="2"/>
                <a:hlinkClick r:id="rId3"/>
              </a:rPr>
              <a:t>https://</a:t>
            </a:r>
            <a:r>
              <a:rPr lang="en-US" dirty="0">
                <a:hlinkClick r:id="rId3"/>
              </a:rPr>
              <a:t>m-12.net</a:t>
            </a:r>
            <a:endParaRPr lang="en-US" dirty="0"/>
          </a:p>
          <a:p>
            <a:r>
              <a:rPr lang="en-US" dirty="0"/>
              <a:t>Mail me 				</a:t>
            </a:r>
            <a:r>
              <a:rPr lang="en-US" dirty="0">
                <a:sym typeface="Wingdings" panose="05000000000000000000" pitchFamily="2" charset="2"/>
              </a:rPr>
              <a:t>	</a:t>
            </a:r>
            <a:r>
              <a:rPr lang="en-US" dirty="0">
                <a:hlinkClick r:id="rId4"/>
              </a:rPr>
              <a:t>matjaz@m-12.net</a:t>
            </a:r>
            <a:endParaRPr lang="en-US" dirty="0"/>
          </a:p>
          <a:p>
            <a:endParaRPr lang="en-US" dirty="0"/>
          </a:p>
          <a:p>
            <a:r>
              <a:rPr lang="en-US" sz="4000" dirty="0"/>
              <a:t>Stay curious and never stop learning!!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C7688-313E-4FB5-A61C-6725FB967AB9}"/>
              </a:ext>
            </a:extLst>
          </p:cNvPr>
          <p:cNvSpPr txBox="1"/>
          <p:nvPr/>
        </p:nvSpPr>
        <p:spPr>
          <a:xfrm>
            <a:off x="3375660" y="4509788"/>
            <a:ext cx="543560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Thank you</a:t>
            </a:r>
            <a:endParaRPr kumimoji="0" lang="sl-SI" sz="8800" b="0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0858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577</TotalTime>
  <Words>648</Words>
  <Application>Microsoft Office PowerPoint</Application>
  <PresentationFormat>Widescreen</PresentationFormat>
  <Paragraphs>86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Brush Script MT</vt:lpstr>
      <vt:lpstr>Calibri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Windows without windows...</vt:lpstr>
      <vt:lpstr>Remote management till now</vt:lpstr>
      <vt:lpstr>Do we know some Web based management tools?</vt:lpstr>
      <vt:lpstr>Windows Admin Center (Honolulu project)</vt:lpstr>
      <vt:lpstr>Demo</vt:lpstr>
      <vt:lpstr>What can you do in Windows Admin Center 1/2</vt:lpstr>
      <vt:lpstr>What can you do in Windows Admin Center 2/2</vt:lpstr>
      <vt:lpstr>Few facts about Windows Admin Center</vt:lpstr>
      <vt:lpstr>How to proceed with Windows Server CORE</vt:lpstr>
      <vt:lpstr>Few words about me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Matjaž Žnidar</cp:lastModifiedBy>
  <cp:revision>36</cp:revision>
  <dcterms:created xsi:type="dcterms:W3CDTF">2018-03-14T10:09:21Z</dcterms:created>
  <dcterms:modified xsi:type="dcterms:W3CDTF">2018-05-24T10:20:58Z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da617873-3688-489b-8f8b-959bac26bdac_Enabled">
    <vt:lpwstr>True</vt:lpwstr>
  </property>
  <property fmtid="{D5CDD505-2E9C-101B-9397-08002B2CF9AE}" pid="12" name="MSIP_Label_da617873-3688-489b-8f8b-959bac26bdac_SiteId">
    <vt:lpwstr>a72c711d-44b7-4047-b9dd-1c603600c3d8</vt:lpwstr>
  </property>
  <property fmtid="{D5CDD505-2E9C-101B-9397-08002B2CF9AE}" pid="13" name="MSIP_Label_da617873-3688-489b-8f8b-959bac26bdac_Owner">
    <vt:lpwstr>Matjaz.ZNIDAR@unicreditgroup.si</vt:lpwstr>
  </property>
  <property fmtid="{D5CDD505-2E9C-101B-9397-08002B2CF9AE}" pid="14" name="MSIP_Label_da617873-3688-489b-8f8b-959bac26bdac_SetDate">
    <vt:lpwstr>2018-05-23T09:58:47.9342617Z</vt:lpwstr>
  </property>
  <property fmtid="{D5CDD505-2E9C-101B-9397-08002B2CF9AE}" pid="15" name="MSIP_Label_da617873-3688-489b-8f8b-959bac26bdac_Name">
    <vt:lpwstr>Internal Use Only</vt:lpwstr>
  </property>
  <property fmtid="{D5CDD505-2E9C-101B-9397-08002B2CF9AE}" pid="16" name="MSIP_Label_da617873-3688-489b-8f8b-959bac26bdac_Application">
    <vt:lpwstr>Microsoft Azure Information Protection</vt:lpwstr>
  </property>
  <property fmtid="{D5CDD505-2E9C-101B-9397-08002B2CF9AE}" pid="17" name="MSIP_Label_da617873-3688-489b-8f8b-959bac26bdac_Extended_MSFT_Method">
    <vt:lpwstr>Automatic</vt:lpwstr>
  </property>
  <property fmtid="{D5CDD505-2E9C-101B-9397-08002B2CF9AE}" pid="18" name="MSIP_Label_cdf7e8dd-4465-4707-ba84-4398c3ebed2f_Enabled">
    <vt:lpwstr>True</vt:lpwstr>
  </property>
  <property fmtid="{D5CDD505-2E9C-101B-9397-08002B2CF9AE}" pid="19" name="MSIP_Label_cdf7e8dd-4465-4707-ba84-4398c3ebed2f_SiteId">
    <vt:lpwstr>a72c711d-44b7-4047-b9dd-1c603600c3d8</vt:lpwstr>
  </property>
  <property fmtid="{D5CDD505-2E9C-101B-9397-08002B2CF9AE}" pid="20" name="MSIP_Label_cdf7e8dd-4465-4707-ba84-4398c3ebed2f_Owner">
    <vt:lpwstr>Matjaz.ZNIDAR@unicreditgroup.si</vt:lpwstr>
  </property>
  <property fmtid="{D5CDD505-2E9C-101B-9397-08002B2CF9AE}" pid="21" name="MSIP_Label_cdf7e8dd-4465-4707-ba84-4398c3ebed2f_SetDate">
    <vt:lpwstr>2018-05-23T09:58:47.9342617Z</vt:lpwstr>
  </property>
  <property fmtid="{D5CDD505-2E9C-101B-9397-08002B2CF9AE}" pid="22" name="MSIP_Label_cdf7e8dd-4465-4707-ba84-4398c3ebed2f_Name">
    <vt:lpwstr>Any User (Unprotected)</vt:lpwstr>
  </property>
  <property fmtid="{D5CDD505-2E9C-101B-9397-08002B2CF9AE}" pid="23" name="MSIP_Label_cdf7e8dd-4465-4707-ba84-4398c3ebed2f_Application">
    <vt:lpwstr>Microsoft Azure Information Protection</vt:lpwstr>
  </property>
  <property fmtid="{D5CDD505-2E9C-101B-9397-08002B2CF9AE}" pid="24" name="MSIP_Label_cdf7e8dd-4465-4707-ba84-4398c3ebed2f_Parent">
    <vt:lpwstr>da617873-3688-489b-8f8b-959bac26bdac</vt:lpwstr>
  </property>
  <property fmtid="{D5CDD505-2E9C-101B-9397-08002B2CF9AE}" pid="25" name="MSIP_Label_cdf7e8dd-4465-4707-ba84-4398c3ebed2f_Extended_MSFT_Method">
    <vt:lpwstr>Automatic</vt:lpwstr>
  </property>
  <property fmtid="{D5CDD505-2E9C-101B-9397-08002B2CF9AE}" pid="26" name="MSIP_Label_f42aa342-8706-4288-bd11-ebb85995028c_Enabled">
    <vt:lpwstr>True</vt:lpwstr>
  </property>
  <property fmtid="{D5CDD505-2E9C-101B-9397-08002B2CF9AE}" pid="27" name="MSIP_Label_f42aa342-8706-4288-bd11-ebb85995028c_SiteId">
    <vt:lpwstr>72f988bf-86f1-41af-91ab-2d7cd011db47</vt:lpwstr>
  </property>
  <property fmtid="{D5CDD505-2E9C-101B-9397-08002B2CF9AE}" pid="28" name="MSIP_Label_f42aa342-8706-4288-bd11-ebb85995028c_Owner">
    <vt:lpwstr>maryfj@microsoft.com</vt:lpwstr>
  </property>
  <property fmtid="{D5CDD505-2E9C-101B-9397-08002B2CF9AE}" pid="29" name="MSIP_Label_f42aa342-8706-4288-bd11-ebb85995028c_SetDate">
    <vt:lpwstr>2017-08-29T14:27:20.8568347-07:00</vt:lpwstr>
  </property>
  <property fmtid="{D5CDD505-2E9C-101B-9397-08002B2CF9AE}" pid="30" name="MSIP_Label_f42aa342-8706-4288-bd11-ebb85995028c_Name">
    <vt:lpwstr>General</vt:lpwstr>
  </property>
  <property fmtid="{D5CDD505-2E9C-101B-9397-08002B2CF9AE}" pid="31" name="MSIP_Label_f42aa342-8706-4288-bd11-ebb85995028c_Application">
    <vt:lpwstr>Microsoft Azure Information Protection</vt:lpwstr>
  </property>
  <property fmtid="{D5CDD505-2E9C-101B-9397-08002B2CF9AE}" pid="32" name="MSIP_Label_f42aa342-8706-4288-bd11-ebb85995028c_Extended_MSFT_Method">
    <vt:lpwstr>Automatic</vt:lpwstr>
  </property>
  <property fmtid="{D5CDD505-2E9C-101B-9397-08002B2CF9AE}" pid="33" name="Sensitivity">
    <vt:lpwstr>Internal Use Only Any User (Unprotected) General</vt:lpwstr>
  </property>
</Properties>
</file>