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1.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42" r:id="rId5"/>
  </p:sldMasterIdLst>
  <p:notesMasterIdLst>
    <p:notesMasterId r:id="rId92"/>
  </p:notesMasterIdLst>
  <p:handoutMasterIdLst>
    <p:handoutMasterId r:id="rId93"/>
  </p:handoutMasterIdLst>
  <p:sldIdLst>
    <p:sldId id="1719" r:id="rId6"/>
    <p:sldId id="1863" r:id="rId7"/>
    <p:sldId id="1841" r:id="rId8"/>
    <p:sldId id="1843" r:id="rId9"/>
    <p:sldId id="1850" r:id="rId10"/>
    <p:sldId id="1851" r:id="rId11"/>
    <p:sldId id="1560" r:id="rId12"/>
    <p:sldId id="877" r:id="rId13"/>
    <p:sldId id="1660" r:id="rId14"/>
    <p:sldId id="1558" r:id="rId15"/>
    <p:sldId id="1397" r:id="rId16"/>
    <p:sldId id="1396" r:id="rId17"/>
    <p:sldId id="1399" r:id="rId18"/>
    <p:sldId id="1404" r:id="rId19"/>
    <p:sldId id="1405" r:id="rId20"/>
    <p:sldId id="1406" r:id="rId21"/>
    <p:sldId id="1410" r:id="rId22"/>
    <p:sldId id="1389" r:id="rId23"/>
    <p:sldId id="1492" r:id="rId24"/>
    <p:sldId id="1398" r:id="rId25"/>
    <p:sldId id="1400" r:id="rId26"/>
    <p:sldId id="1402" r:id="rId27"/>
    <p:sldId id="1411" r:id="rId28"/>
    <p:sldId id="1412" r:id="rId29"/>
    <p:sldId id="1434" r:id="rId30"/>
    <p:sldId id="1431" r:id="rId31"/>
    <p:sldId id="1432" r:id="rId32"/>
    <p:sldId id="1437" r:id="rId33"/>
    <p:sldId id="1433" r:id="rId34"/>
    <p:sldId id="1444" r:id="rId35"/>
    <p:sldId id="1443" r:id="rId36"/>
    <p:sldId id="1448" r:id="rId37"/>
    <p:sldId id="1449" r:id="rId38"/>
    <p:sldId id="1446" r:id="rId39"/>
    <p:sldId id="1450" r:id="rId40"/>
    <p:sldId id="1447" r:id="rId41"/>
    <p:sldId id="1456" r:id="rId42"/>
    <p:sldId id="1462" r:id="rId43"/>
    <p:sldId id="1465" r:id="rId44"/>
    <p:sldId id="1846" r:id="rId45"/>
    <p:sldId id="1849" r:id="rId46"/>
    <p:sldId id="1848" r:id="rId47"/>
    <p:sldId id="1845" r:id="rId48"/>
    <p:sldId id="1847" r:id="rId49"/>
    <p:sldId id="1854" r:id="rId50"/>
    <p:sldId id="1883" r:id="rId51"/>
    <p:sldId id="1881" r:id="rId52"/>
    <p:sldId id="1882" r:id="rId53"/>
    <p:sldId id="1852" r:id="rId54"/>
    <p:sldId id="1853" r:id="rId55"/>
    <p:sldId id="1855" r:id="rId56"/>
    <p:sldId id="1884" r:id="rId57"/>
    <p:sldId id="1856" r:id="rId58"/>
    <p:sldId id="1858" r:id="rId59"/>
    <p:sldId id="544" r:id="rId60"/>
    <p:sldId id="1862" r:id="rId61"/>
    <p:sldId id="1859" r:id="rId62"/>
    <p:sldId id="1860" r:id="rId63"/>
    <p:sldId id="1861" r:id="rId64"/>
    <p:sldId id="1885" r:id="rId65"/>
    <p:sldId id="864" r:id="rId66"/>
    <p:sldId id="1865" r:id="rId67"/>
    <p:sldId id="1866" r:id="rId68"/>
    <p:sldId id="1867" r:id="rId69"/>
    <p:sldId id="1868" r:id="rId70"/>
    <p:sldId id="1864" r:id="rId71"/>
    <p:sldId id="1869" r:id="rId72"/>
    <p:sldId id="1870" r:id="rId73"/>
    <p:sldId id="1582" r:id="rId74"/>
    <p:sldId id="549" r:id="rId75"/>
    <p:sldId id="1886" r:id="rId76"/>
    <p:sldId id="707" r:id="rId77"/>
    <p:sldId id="1887" r:id="rId78"/>
    <p:sldId id="1876" r:id="rId79"/>
    <p:sldId id="1877" r:id="rId80"/>
    <p:sldId id="1873" r:id="rId81"/>
    <p:sldId id="1872" r:id="rId82"/>
    <p:sldId id="1874" r:id="rId83"/>
    <p:sldId id="1879" r:id="rId84"/>
    <p:sldId id="1878" r:id="rId85"/>
    <p:sldId id="1842" r:id="rId86"/>
    <p:sldId id="1527" r:id="rId87"/>
    <p:sldId id="1835" r:id="rId88"/>
    <p:sldId id="1836" r:id="rId89"/>
    <p:sldId id="1837" r:id="rId90"/>
    <p:sldId id="1840" r:id="rId9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81B21F0-E02A-48F5-894D-0C3367338F0E}">
          <p14:sldIdLst>
            <p14:sldId id="1719"/>
            <p14:sldId id="1863"/>
            <p14:sldId id="1841"/>
            <p14:sldId id="1843"/>
            <p14:sldId id="1850"/>
            <p14:sldId id="1851"/>
            <p14:sldId id="1560"/>
            <p14:sldId id="877"/>
            <p14:sldId id="1660"/>
            <p14:sldId id="1558"/>
          </p14:sldIdLst>
        </p14:section>
        <p14:section name="Azure scaffold" id="{C0AA6A98-96C9-4205-97B8-94E36C426F06}">
          <p14:sldIdLst>
            <p14:sldId id="1397"/>
            <p14:sldId id="1396"/>
            <p14:sldId id="1399"/>
            <p14:sldId id="1404"/>
            <p14:sldId id="1405"/>
            <p14:sldId id="1406"/>
            <p14:sldId id="1410"/>
            <p14:sldId id="1389"/>
            <p14:sldId id="1492"/>
            <p14:sldId id="1398"/>
            <p14:sldId id="1400"/>
            <p14:sldId id="1402"/>
            <p14:sldId id="1411"/>
            <p14:sldId id="1412"/>
            <p14:sldId id="1434"/>
            <p14:sldId id="1431"/>
            <p14:sldId id="1432"/>
            <p14:sldId id="1437"/>
            <p14:sldId id="1433"/>
            <p14:sldId id="1444"/>
            <p14:sldId id="1443"/>
            <p14:sldId id="1448"/>
            <p14:sldId id="1449"/>
            <p14:sldId id="1446"/>
            <p14:sldId id="1450"/>
            <p14:sldId id="1447"/>
            <p14:sldId id="1456"/>
            <p14:sldId id="1462"/>
            <p14:sldId id="1465"/>
            <p14:sldId id="1846"/>
            <p14:sldId id="1849"/>
            <p14:sldId id="1848"/>
            <p14:sldId id="1845"/>
            <p14:sldId id="1847"/>
            <p14:sldId id="1854"/>
          </p14:sldIdLst>
        </p14:section>
        <p14:section name="Azure VDC Deployment" id="{E871682A-40F0-40E0-B5D2-2A56F676663D}">
          <p14:sldIdLst>
            <p14:sldId id="1883"/>
            <p14:sldId id="1881"/>
            <p14:sldId id="1882"/>
            <p14:sldId id="1852"/>
            <p14:sldId id="1853"/>
          </p14:sldIdLst>
        </p14:section>
        <p14:section name="Azure Networking" id="{D23AE090-B515-4F15-B19C-1E283704A5A6}">
          <p14:sldIdLst>
            <p14:sldId id="1855"/>
            <p14:sldId id="1884"/>
            <p14:sldId id="1856"/>
            <p14:sldId id="1858"/>
            <p14:sldId id="544"/>
            <p14:sldId id="1862"/>
            <p14:sldId id="1859"/>
            <p14:sldId id="1860"/>
            <p14:sldId id="1861"/>
            <p14:sldId id="1885"/>
            <p14:sldId id="864"/>
          </p14:sldIdLst>
        </p14:section>
        <p14:section name="Azure Storage" id="{EAEFC3D8-EEEC-47FD-8E8F-C5510582C1B1}">
          <p14:sldIdLst>
            <p14:sldId id="1865"/>
            <p14:sldId id="1866"/>
            <p14:sldId id="1867"/>
            <p14:sldId id="1868"/>
            <p14:sldId id="1864"/>
            <p14:sldId id="1869"/>
            <p14:sldId id="1870"/>
            <p14:sldId id="1582"/>
            <p14:sldId id="549"/>
            <p14:sldId id="1886"/>
          </p14:sldIdLst>
        </p14:section>
        <p14:section name="Azure VM Compute" id="{47281349-A765-4C80-BE36-40A6C5DAE71B}">
          <p14:sldIdLst>
            <p14:sldId id="707"/>
            <p14:sldId id="1887"/>
            <p14:sldId id="1876"/>
            <p14:sldId id="1877"/>
            <p14:sldId id="1873"/>
            <p14:sldId id="1872"/>
            <p14:sldId id="1874"/>
            <p14:sldId id="1879"/>
            <p14:sldId id="1878"/>
            <p14:sldId id="1842"/>
            <p14:sldId id="1527"/>
            <p14:sldId id="1835"/>
            <p14:sldId id="1836"/>
            <p14:sldId id="1837"/>
            <p14:sldId id="1840"/>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 id="4" name="Mark Grimes" initials="MG" lastIdx="1" clrIdx="4">
    <p:extLst>
      <p:ext uri="{19B8F6BF-5375-455C-9EA6-DF929625EA0E}">
        <p15:presenceInfo xmlns:p15="http://schemas.microsoft.com/office/powerpoint/2012/main" userId="S-1-5-21-124525095-708259637-1543119021-10859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5E60"/>
    <a:srgbClr val="F26224"/>
    <a:srgbClr val="FFFFFF"/>
    <a:srgbClr val="1A1A1A"/>
    <a:srgbClr val="0078D4"/>
    <a:srgbClr val="107C10"/>
    <a:srgbClr val="EAEAEA"/>
    <a:srgbClr val="004B50"/>
    <a:srgbClr val="008272"/>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F28D2B-6300-4D59-A0E0-9223807C4774}" v="13" dt="2018-06-06T07:25:52.6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9603" autoAdjust="0"/>
  </p:normalViewPr>
  <p:slideViewPr>
    <p:cSldViewPr snapToGrid="0">
      <p:cViewPr varScale="1">
        <p:scale>
          <a:sx n="91" d="100"/>
          <a:sy n="91" d="100"/>
        </p:scale>
        <p:origin x="659" y="53"/>
      </p:cViewPr>
      <p:guideLst/>
    </p:cSldViewPr>
  </p:slideViewPr>
  <p:outlineViewPr>
    <p:cViewPr>
      <p:scale>
        <a:sx n="33" d="100"/>
        <a:sy n="33" d="100"/>
      </p:scale>
      <p:origin x="0" y="-6516"/>
    </p:cViewPr>
  </p:outlineViewPr>
  <p:notesTextViewPr>
    <p:cViewPr>
      <p:scale>
        <a:sx n="75" d="100"/>
        <a:sy n="75" d="100"/>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presProps" Target="pres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commentAuthors" Target="commentAuthors.xml"/><Relationship Id="rId9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handoutMaster" Target="handoutMasters/handoutMaster1.xml"/><Relationship Id="rId9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j Kasnik" userId="07c407f6-f2e1-425b-b71e-e238d810126f" providerId="ADAL" clId="{8EDC3875-4E36-464A-969B-8AB5D0D4B73B}"/>
    <pc:docChg chg="undo custSel addSld modSld sldOrd">
      <pc:chgData name="Andrej Kasnik" userId="07c407f6-f2e1-425b-b71e-e238d810126f" providerId="ADAL" clId="{8EDC3875-4E36-464A-969B-8AB5D0D4B73B}" dt="2018-05-22T08:05:02.577" v="342" actId="1038"/>
      <pc:docMkLst>
        <pc:docMk/>
      </pc:docMkLst>
      <pc:sldChg chg="add ord">
        <pc:chgData name="Andrej Kasnik" userId="07c407f6-f2e1-425b-b71e-e238d810126f" providerId="ADAL" clId="{8EDC3875-4E36-464A-969B-8AB5D0D4B73B}" dt="2018-05-20T19:09:03.424" v="247" actId="1038"/>
        <pc:sldMkLst>
          <pc:docMk/>
          <pc:sldMk cId="199573940" sldId="544"/>
        </pc:sldMkLst>
      </pc:sldChg>
      <pc:sldChg chg="add">
        <pc:chgData name="Andrej Kasnik" userId="07c407f6-f2e1-425b-b71e-e238d810126f" providerId="ADAL" clId="{8EDC3875-4E36-464A-969B-8AB5D0D4B73B}" dt="2018-05-20T19:10:10.477" v="248" actId="1038"/>
        <pc:sldMkLst>
          <pc:docMk/>
          <pc:sldMk cId="2055716938" sldId="549"/>
        </pc:sldMkLst>
      </pc:sldChg>
      <pc:sldChg chg="addSp delSp modSp">
        <pc:chgData name="Andrej Kasnik" userId="07c407f6-f2e1-425b-b71e-e238d810126f" providerId="ADAL" clId="{8EDC3875-4E36-464A-969B-8AB5D0D4B73B}" dt="2018-05-20T19:03:08.449" v="241" actId="1035"/>
        <pc:sldMkLst>
          <pc:docMk/>
          <pc:sldMk cId="4142885950" sldId="707"/>
        </pc:sldMkLst>
        <pc:spChg chg="mod">
          <ac:chgData name="Andrej Kasnik" userId="07c407f6-f2e1-425b-b71e-e238d810126f" providerId="ADAL" clId="{8EDC3875-4E36-464A-969B-8AB5D0D4B73B}" dt="2018-05-20T19:02:34.819" v="216" actId="1035"/>
          <ac:spMkLst>
            <pc:docMk/>
            <pc:sldMk cId="4142885950" sldId="707"/>
            <ac:spMk id="2" creationId="{00000000-0000-0000-0000-000000000000}"/>
          </ac:spMkLst>
        </pc:spChg>
        <pc:spChg chg="mod">
          <ac:chgData name="Andrej Kasnik" userId="07c407f6-f2e1-425b-b71e-e238d810126f" providerId="ADAL" clId="{8EDC3875-4E36-464A-969B-8AB5D0D4B73B}" dt="2018-05-20T19:03:08.449" v="241" actId="1035"/>
          <ac:spMkLst>
            <pc:docMk/>
            <pc:sldMk cId="4142885950" sldId="707"/>
            <ac:spMk id="3" creationId="{00000000-0000-0000-0000-000000000000}"/>
          </ac:spMkLst>
        </pc:spChg>
        <pc:spChg chg="mod">
          <ac:chgData name="Andrej Kasnik" userId="07c407f6-f2e1-425b-b71e-e238d810126f" providerId="ADAL" clId="{8EDC3875-4E36-464A-969B-8AB5D0D4B73B}" dt="2018-05-20T19:01:17.892" v="113" actId="1076"/>
          <ac:spMkLst>
            <pc:docMk/>
            <pc:sldMk cId="4142885950" sldId="707"/>
            <ac:spMk id="4" creationId="{00000000-0000-0000-0000-000000000000}"/>
          </ac:spMkLst>
        </pc:spChg>
        <pc:spChg chg="del">
          <ac:chgData name="Andrej Kasnik" userId="07c407f6-f2e1-425b-b71e-e238d810126f" providerId="ADAL" clId="{8EDC3875-4E36-464A-969B-8AB5D0D4B73B}" dt="2018-05-20T18:59:52.724" v="17" actId="478"/>
          <ac:spMkLst>
            <pc:docMk/>
            <pc:sldMk cId="4142885950" sldId="707"/>
            <ac:spMk id="5" creationId="{00000000-0000-0000-0000-000000000000}"/>
          </ac:spMkLst>
        </pc:spChg>
        <pc:spChg chg="add del mod">
          <ac:chgData name="Andrej Kasnik" userId="07c407f6-f2e1-425b-b71e-e238d810126f" providerId="ADAL" clId="{8EDC3875-4E36-464A-969B-8AB5D0D4B73B}" dt="2018-05-20T18:59:55.937" v="18" actId="478"/>
          <ac:spMkLst>
            <pc:docMk/>
            <pc:sldMk cId="4142885950" sldId="707"/>
            <ac:spMk id="7" creationId="{9DD12015-4622-4C34-A4AC-C37530FFB957}"/>
          </ac:spMkLst>
        </pc:spChg>
        <pc:grpChg chg="del">
          <ac:chgData name="Andrej Kasnik" userId="07c407f6-f2e1-425b-b71e-e238d810126f" providerId="ADAL" clId="{8EDC3875-4E36-464A-969B-8AB5D0D4B73B}" dt="2018-05-20T19:00:03.249" v="19" actId="478"/>
          <ac:grpSpMkLst>
            <pc:docMk/>
            <pc:sldMk cId="4142885950" sldId="707"/>
            <ac:grpSpMk id="8" creationId="{D5EE0DBB-4F0A-4342-89C2-8735BD02DDD3}"/>
          </ac:grpSpMkLst>
        </pc:grpChg>
        <pc:grpChg chg="mod">
          <ac:chgData name="Andrej Kasnik" userId="07c407f6-f2e1-425b-b71e-e238d810126f" providerId="ADAL" clId="{8EDC3875-4E36-464A-969B-8AB5D0D4B73B}" dt="2018-05-20T19:01:59.948" v="212" actId="1038"/>
          <ac:grpSpMkLst>
            <pc:docMk/>
            <pc:sldMk cId="4142885950" sldId="707"/>
            <ac:grpSpMk id="82" creationId="{9950CEDB-45E8-4ABC-9260-D2383632294A}"/>
          </ac:grpSpMkLst>
        </pc:grpChg>
      </pc:sldChg>
      <pc:sldChg chg="addSp delSp modSp add">
        <pc:chgData name="Andrej Kasnik" userId="07c407f6-f2e1-425b-b71e-e238d810126f" providerId="ADAL" clId="{8EDC3875-4E36-464A-969B-8AB5D0D4B73B}" dt="2018-05-20T19:08:36.720" v="246" actId="478"/>
        <pc:sldMkLst>
          <pc:docMk/>
          <pc:sldMk cId="2191263451" sldId="864"/>
        </pc:sldMkLst>
        <pc:spChg chg="add del mod">
          <ac:chgData name="Andrej Kasnik" userId="07c407f6-f2e1-425b-b71e-e238d810126f" providerId="ADAL" clId="{8EDC3875-4E36-464A-969B-8AB5D0D4B73B}" dt="2018-05-20T19:08:36.720" v="246" actId="478"/>
          <ac:spMkLst>
            <pc:docMk/>
            <pc:sldMk cId="2191263451" sldId="864"/>
            <ac:spMk id="3" creationId="{608A687D-9DCE-4EA5-85D7-BF26D563E766}"/>
          </ac:spMkLst>
        </pc:spChg>
        <pc:spChg chg="add del">
          <ac:chgData name="Andrej Kasnik" userId="07c407f6-f2e1-425b-b71e-e238d810126f" providerId="ADAL" clId="{8EDC3875-4E36-464A-969B-8AB5D0D4B73B}" dt="2018-05-20T19:08:36.720" v="246" actId="478"/>
          <ac:spMkLst>
            <pc:docMk/>
            <pc:sldMk cId="2191263451" sldId="864"/>
            <ac:spMk id="11" creationId="{00000000-0000-0000-0000-000000000000}"/>
          </ac:spMkLst>
        </pc:spChg>
      </pc:sldChg>
      <pc:sldChg chg="add">
        <pc:chgData name="Andrej Kasnik" userId="07c407f6-f2e1-425b-b71e-e238d810126f" providerId="ADAL" clId="{8EDC3875-4E36-464A-969B-8AB5D0D4B73B}" dt="2018-05-21T08:54:50.737" v="266" actId="1038"/>
        <pc:sldMkLst>
          <pc:docMk/>
          <pc:sldMk cId="4242843682" sldId="1582"/>
        </pc:sldMkLst>
      </pc:sldChg>
      <pc:sldChg chg="modSp">
        <pc:chgData name="Andrej Kasnik" userId="07c407f6-f2e1-425b-b71e-e238d810126f" providerId="ADAL" clId="{8EDC3875-4E36-464A-969B-8AB5D0D4B73B}" dt="2018-05-22T08:05:02.577" v="342" actId="1038"/>
        <pc:sldMkLst>
          <pc:docMk/>
          <pc:sldMk cId="907926838" sldId="1852"/>
        </pc:sldMkLst>
        <pc:spChg chg="mod">
          <ac:chgData name="Andrej Kasnik" userId="07c407f6-f2e1-425b-b71e-e238d810126f" providerId="ADAL" clId="{8EDC3875-4E36-464A-969B-8AB5D0D4B73B}" dt="2018-05-22T08:05:02.577" v="342" actId="1038"/>
          <ac:spMkLst>
            <pc:docMk/>
            <pc:sldMk cId="907926838" sldId="1852"/>
            <ac:spMk id="4" creationId="{00000000-0000-0000-0000-000000000000}"/>
          </ac:spMkLst>
        </pc:spChg>
      </pc:sldChg>
    </pc:docChg>
  </pc:docChgLst>
  <pc:docChgLst>
    <pc:chgData name="Robert Potocnik" userId="c00c1395-6321-4df0-8906-5cedb514e88f" providerId="ADAL" clId="{8E42196B-43A8-4662-80B6-4ACE31FF2569}"/>
    <pc:docChg chg="undo custSel addSld delSld modSld sldOrd modSection">
      <pc:chgData name="Robert Potocnik" userId="c00c1395-6321-4df0-8906-5cedb514e88f" providerId="ADAL" clId="{8E42196B-43A8-4662-80B6-4ACE31FF2569}" dt="2018-05-22T07:08:40.312" v="1054"/>
      <pc:docMkLst>
        <pc:docMk/>
      </pc:docMkLst>
      <pc:sldChg chg="ord">
        <pc:chgData name="Robert Potocnik" userId="c00c1395-6321-4df0-8906-5cedb514e88f" providerId="ADAL" clId="{8E42196B-43A8-4662-80B6-4ACE31FF2569}" dt="2018-05-22T06:03:08.204" v="1046" actId="208"/>
        <pc:sldMkLst>
          <pc:docMk/>
          <pc:sldMk cId="1029290477" sldId="877"/>
        </pc:sldMkLst>
      </pc:sldChg>
      <pc:sldChg chg="modSp delCm">
        <pc:chgData name="Robert Potocnik" userId="c00c1395-6321-4df0-8906-5cedb514e88f" providerId="ADAL" clId="{8E42196B-43A8-4662-80B6-4ACE31FF2569}" dt="2018-05-22T06:30:02.189" v="1047" actId="208"/>
        <pc:sldMkLst>
          <pc:docMk/>
          <pc:sldMk cId="1732147617" sldId="1397"/>
        </pc:sldMkLst>
        <pc:spChg chg="mod">
          <ac:chgData name="Robert Potocnik" userId="c00c1395-6321-4df0-8906-5cedb514e88f" providerId="ADAL" clId="{8E42196B-43A8-4662-80B6-4ACE31FF2569}" dt="2018-05-20T20:51:38.859" v="1004" actId="207"/>
          <ac:spMkLst>
            <pc:docMk/>
            <pc:sldMk cId="1732147617" sldId="1397"/>
            <ac:spMk id="3" creationId="{00000000-0000-0000-0000-000000000000}"/>
          </ac:spMkLst>
        </pc:spChg>
        <pc:spChg chg="mod">
          <ac:chgData name="Robert Potocnik" userId="c00c1395-6321-4df0-8906-5cedb514e88f" providerId="ADAL" clId="{8E42196B-43A8-4662-80B6-4ACE31FF2569}" dt="2018-05-20T20:49:55.324" v="998" actId="1076"/>
          <ac:spMkLst>
            <pc:docMk/>
            <pc:sldMk cId="1732147617" sldId="1397"/>
            <ac:spMk id="4" creationId="{00000000-0000-0000-0000-000000000000}"/>
          </ac:spMkLst>
        </pc:spChg>
        <pc:spChg chg="mod">
          <ac:chgData name="Robert Potocnik" userId="c00c1395-6321-4df0-8906-5cedb514e88f" providerId="ADAL" clId="{8E42196B-43A8-4662-80B6-4ACE31FF2569}" dt="2018-05-20T20:50:08.951" v="999" actId="207"/>
          <ac:spMkLst>
            <pc:docMk/>
            <pc:sldMk cId="1732147617" sldId="1397"/>
            <ac:spMk id="12" creationId="{00000000-0000-0000-0000-000000000000}"/>
          </ac:spMkLst>
        </pc:spChg>
        <pc:spChg chg="mod">
          <ac:chgData name="Robert Potocnik" userId="c00c1395-6321-4df0-8906-5cedb514e88f" providerId="ADAL" clId="{8E42196B-43A8-4662-80B6-4ACE31FF2569}" dt="2018-05-20T20:50:08.951" v="999" actId="207"/>
          <ac:spMkLst>
            <pc:docMk/>
            <pc:sldMk cId="1732147617" sldId="1397"/>
            <ac:spMk id="13" creationId="{00000000-0000-0000-0000-000000000000}"/>
          </ac:spMkLst>
        </pc:spChg>
        <pc:spChg chg="mod">
          <ac:chgData name="Robert Potocnik" userId="c00c1395-6321-4df0-8906-5cedb514e88f" providerId="ADAL" clId="{8E42196B-43A8-4662-80B6-4ACE31FF2569}" dt="2018-05-20T20:49:50.488" v="997" actId="1076"/>
          <ac:spMkLst>
            <pc:docMk/>
            <pc:sldMk cId="1732147617" sldId="1397"/>
            <ac:spMk id="16" creationId="{00000000-0000-0000-0000-000000000000}"/>
          </ac:spMkLst>
        </pc:spChg>
        <pc:spChg chg="mod">
          <ac:chgData name="Robert Potocnik" userId="c00c1395-6321-4df0-8906-5cedb514e88f" providerId="ADAL" clId="{8E42196B-43A8-4662-80B6-4ACE31FF2569}" dt="2018-05-20T20:51:45.483" v="1006" actId="207"/>
          <ac:spMkLst>
            <pc:docMk/>
            <pc:sldMk cId="1732147617" sldId="1397"/>
            <ac:spMk id="33" creationId="{00000000-0000-0000-0000-000000000000}"/>
          </ac:spMkLst>
        </pc:spChg>
        <pc:spChg chg="mod">
          <ac:chgData name="Robert Potocnik" userId="c00c1395-6321-4df0-8906-5cedb514e88f" providerId="ADAL" clId="{8E42196B-43A8-4662-80B6-4ACE31FF2569}" dt="2018-05-20T20:50:48.904" v="1002" actId="207"/>
          <ac:spMkLst>
            <pc:docMk/>
            <pc:sldMk cId="1732147617" sldId="1397"/>
            <ac:spMk id="45" creationId="{00000000-0000-0000-0000-000000000000}"/>
          </ac:spMkLst>
        </pc:spChg>
        <pc:spChg chg="mod">
          <ac:chgData name="Robert Potocnik" userId="c00c1395-6321-4df0-8906-5cedb514e88f" providerId="ADAL" clId="{8E42196B-43A8-4662-80B6-4ACE31FF2569}" dt="2018-05-20T20:51:41.581" v="1005" actId="207"/>
          <ac:spMkLst>
            <pc:docMk/>
            <pc:sldMk cId="1732147617" sldId="1397"/>
            <ac:spMk id="49" creationId="{00000000-0000-0000-0000-000000000000}"/>
          </ac:spMkLst>
        </pc:spChg>
        <pc:grpChg chg="mod">
          <ac:chgData name="Robert Potocnik" userId="c00c1395-6321-4df0-8906-5cedb514e88f" providerId="ADAL" clId="{8E42196B-43A8-4662-80B6-4ACE31FF2569}" dt="2018-05-20T20:50:08.951" v="999" actId="207"/>
          <ac:grpSpMkLst>
            <pc:docMk/>
            <pc:sldMk cId="1732147617" sldId="1397"/>
            <ac:grpSpMk id="2" creationId="{00000000-0000-0000-0000-000000000000}"/>
          </ac:grpSpMkLst>
        </pc:grpChg>
        <pc:grpChg chg="mod">
          <ac:chgData name="Robert Potocnik" userId="c00c1395-6321-4df0-8906-5cedb514e88f" providerId="ADAL" clId="{8E42196B-43A8-4662-80B6-4ACE31FF2569}" dt="2018-05-20T20:50:20.713" v="1000" actId="207"/>
          <ac:grpSpMkLst>
            <pc:docMk/>
            <pc:sldMk cId="1732147617" sldId="1397"/>
            <ac:grpSpMk id="37" creationId="{00000000-0000-0000-0000-000000000000}"/>
          </ac:grpSpMkLst>
        </pc:grpChg>
        <pc:grpChg chg="mod">
          <ac:chgData name="Robert Potocnik" userId="c00c1395-6321-4df0-8906-5cedb514e88f" providerId="ADAL" clId="{8E42196B-43A8-4662-80B6-4ACE31FF2569}" dt="2018-05-20T20:50:58.390" v="1003" actId="207"/>
          <ac:grpSpMkLst>
            <pc:docMk/>
            <pc:sldMk cId="1732147617" sldId="1397"/>
            <ac:grpSpMk id="44" creationId="{00000000-0000-0000-0000-000000000000}"/>
          </ac:grpSpMkLst>
        </pc:grpChg>
        <pc:picChg chg="mod">
          <ac:chgData name="Robert Potocnik" userId="c00c1395-6321-4df0-8906-5cedb514e88f" providerId="ADAL" clId="{8E42196B-43A8-4662-80B6-4ACE31FF2569}" dt="2018-05-20T20:50:36.748" v="1001" actId="207"/>
          <ac:picMkLst>
            <pc:docMk/>
            <pc:sldMk cId="1732147617" sldId="1397"/>
            <ac:picMk id="46" creationId="{00000000-0000-0000-0000-000000000000}"/>
          </ac:picMkLst>
        </pc:picChg>
        <pc:picChg chg="mod">
          <ac:chgData name="Robert Potocnik" userId="c00c1395-6321-4df0-8906-5cedb514e88f" providerId="ADAL" clId="{8E42196B-43A8-4662-80B6-4ACE31FF2569}" dt="2018-05-20T20:50:36.748" v="1001" actId="207"/>
          <ac:picMkLst>
            <pc:docMk/>
            <pc:sldMk cId="1732147617" sldId="1397"/>
            <ac:picMk id="47" creationId="{00000000-0000-0000-0000-000000000000}"/>
          </ac:picMkLst>
        </pc:picChg>
        <pc:picChg chg="mod">
          <ac:chgData name="Robert Potocnik" userId="c00c1395-6321-4df0-8906-5cedb514e88f" providerId="ADAL" clId="{8E42196B-43A8-4662-80B6-4ACE31FF2569}" dt="2018-05-20T20:50:36.748" v="1001" actId="207"/>
          <ac:picMkLst>
            <pc:docMk/>
            <pc:sldMk cId="1732147617" sldId="1397"/>
            <ac:picMk id="48" creationId="{00000000-0000-0000-0000-000000000000}"/>
          </ac:picMkLst>
        </pc:picChg>
        <pc:cxnChg chg="mod">
          <ac:chgData name="Robert Potocnik" userId="c00c1395-6321-4df0-8906-5cedb514e88f" providerId="ADAL" clId="{8E42196B-43A8-4662-80B6-4ACE31FF2569}" dt="2018-05-20T20:51:53.977" v="1007" actId="208"/>
          <ac:cxnSpMkLst>
            <pc:docMk/>
            <pc:sldMk cId="1732147617" sldId="1397"/>
            <ac:cxnSpMk id="26" creationId="{00000000-0000-0000-0000-000000000000}"/>
          </ac:cxnSpMkLst>
        </pc:cxnChg>
        <pc:cxnChg chg="mod">
          <ac:chgData name="Robert Potocnik" userId="c00c1395-6321-4df0-8906-5cedb514e88f" providerId="ADAL" clId="{8E42196B-43A8-4662-80B6-4ACE31FF2569}" dt="2018-05-20T20:51:53.977" v="1007" actId="208"/>
          <ac:cxnSpMkLst>
            <pc:docMk/>
            <pc:sldMk cId="1732147617" sldId="1397"/>
            <ac:cxnSpMk id="31" creationId="{00000000-0000-0000-0000-000000000000}"/>
          </ac:cxnSpMkLst>
        </pc:cxnChg>
        <pc:cxnChg chg="mod">
          <ac:chgData name="Robert Potocnik" userId="c00c1395-6321-4df0-8906-5cedb514e88f" providerId="ADAL" clId="{8E42196B-43A8-4662-80B6-4ACE31FF2569}" dt="2018-05-22T06:30:02.189" v="1047" actId="208"/>
          <ac:cxnSpMkLst>
            <pc:docMk/>
            <pc:sldMk cId="1732147617" sldId="1397"/>
            <ac:cxnSpMk id="34" creationId="{00000000-0000-0000-0000-000000000000}"/>
          </ac:cxnSpMkLst>
        </pc:cxnChg>
      </pc:sldChg>
      <pc:sldChg chg="addSp delSp modSp">
        <pc:chgData name="Robert Potocnik" userId="c00c1395-6321-4df0-8906-5cedb514e88f" providerId="ADAL" clId="{8E42196B-43A8-4662-80B6-4ACE31FF2569}" dt="2018-05-20T20:59:33.676" v="1025" actId="404"/>
        <pc:sldMkLst>
          <pc:docMk/>
          <pc:sldMk cId="1648045850" sldId="1400"/>
        </pc:sldMkLst>
        <pc:spChg chg="mod">
          <ac:chgData name="Robert Potocnik" userId="c00c1395-6321-4df0-8906-5cedb514e88f" providerId="ADAL" clId="{8E42196B-43A8-4662-80B6-4ACE31FF2569}" dt="2018-05-20T20:59:33.676" v="1025" actId="404"/>
          <ac:spMkLst>
            <pc:docMk/>
            <pc:sldMk cId="1648045850" sldId="1400"/>
            <ac:spMk id="3" creationId="{00000000-0000-0000-0000-000000000000}"/>
          </ac:spMkLst>
        </pc:spChg>
        <pc:spChg chg="add del mod">
          <ac:chgData name="Robert Potocnik" userId="c00c1395-6321-4df0-8906-5cedb514e88f" providerId="ADAL" clId="{8E42196B-43A8-4662-80B6-4ACE31FF2569}" dt="2018-05-20T20:59:25.595" v="1019" actId="47"/>
          <ac:spMkLst>
            <pc:docMk/>
            <pc:sldMk cId="1648045850" sldId="1400"/>
            <ac:spMk id="53" creationId="{00000000-0000-0000-0000-000000000000}"/>
          </ac:spMkLst>
        </pc:spChg>
      </pc:sldChg>
      <pc:sldChg chg="modSp">
        <pc:chgData name="Robert Potocnik" userId="c00c1395-6321-4df0-8906-5cedb514e88f" providerId="ADAL" clId="{8E42196B-43A8-4662-80B6-4ACE31FF2569}" dt="2018-05-20T21:00:09.529" v="1031" actId="404"/>
        <pc:sldMkLst>
          <pc:docMk/>
          <pc:sldMk cId="1488181563" sldId="1402"/>
        </pc:sldMkLst>
        <pc:spChg chg="mod">
          <ac:chgData name="Robert Potocnik" userId="c00c1395-6321-4df0-8906-5cedb514e88f" providerId="ADAL" clId="{8E42196B-43A8-4662-80B6-4ACE31FF2569}" dt="2018-05-20T21:00:09.529" v="1031" actId="404"/>
          <ac:spMkLst>
            <pc:docMk/>
            <pc:sldMk cId="1488181563" sldId="1402"/>
            <ac:spMk id="3" creationId="{00000000-0000-0000-0000-000000000000}"/>
          </ac:spMkLst>
        </pc:spChg>
        <pc:grpChg chg="mod">
          <ac:chgData name="Robert Potocnik" userId="c00c1395-6321-4df0-8906-5cedb514e88f" providerId="ADAL" clId="{8E42196B-43A8-4662-80B6-4ACE31FF2569}" dt="2018-05-20T20:59:58.798" v="1028" actId="1076"/>
          <ac:grpSpMkLst>
            <pc:docMk/>
            <pc:sldMk cId="1488181563" sldId="1402"/>
            <ac:grpSpMk id="109" creationId="{00000000-0000-0000-0000-000000000000}"/>
          </ac:grpSpMkLst>
        </pc:grpChg>
      </pc:sldChg>
      <pc:sldChg chg="add del modTransition">
        <pc:chgData name="Robert Potocnik" userId="c00c1395-6321-4df0-8906-5cedb514e88f" providerId="ADAL" clId="{8E42196B-43A8-4662-80B6-4ACE31FF2569}" dt="2018-05-22T06:49:52.192" v="1050"/>
        <pc:sldMkLst>
          <pc:docMk/>
          <pc:sldMk cId="130144061" sldId="1410"/>
        </pc:sldMkLst>
      </pc:sldChg>
      <pc:sldChg chg="modSp">
        <pc:chgData name="Robert Potocnik" userId="c00c1395-6321-4df0-8906-5cedb514e88f" providerId="ADAL" clId="{8E42196B-43A8-4662-80B6-4ACE31FF2569}" dt="2018-05-20T21:00:18.778" v="1032" actId="404"/>
        <pc:sldMkLst>
          <pc:docMk/>
          <pc:sldMk cId="2396657898" sldId="1411"/>
        </pc:sldMkLst>
        <pc:spChg chg="mod">
          <ac:chgData name="Robert Potocnik" userId="c00c1395-6321-4df0-8906-5cedb514e88f" providerId="ADAL" clId="{8E42196B-43A8-4662-80B6-4ACE31FF2569}" dt="2018-05-20T21:00:18.778" v="1032" actId="404"/>
          <ac:spMkLst>
            <pc:docMk/>
            <pc:sldMk cId="2396657898" sldId="1411"/>
            <ac:spMk id="3" creationId="{00000000-0000-0000-0000-000000000000}"/>
          </ac:spMkLst>
        </pc:spChg>
      </pc:sldChg>
      <pc:sldChg chg="add">
        <pc:chgData name="Robert Potocnik" userId="c00c1395-6321-4df0-8906-5cedb514e88f" providerId="ADAL" clId="{8E42196B-43A8-4662-80B6-4ACE31FF2569}" dt="2018-05-19T21:48:37.168" v="991" actId="1076"/>
        <pc:sldMkLst>
          <pc:docMk/>
          <pc:sldMk cId="203203085" sldId="1527"/>
        </pc:sldMkLst>
      </pc:sldChg>
      <pc:sldChg chg="addSp delSp modSp ord delAnim modAnim">
        <pc:chgData name="Robert Potocnik" userId="c00c1395-6321-4df0-8906-5cedb514e88f" providerId="ADAL" clId="{8E42196B-43A8-4662-80B6-4ACE31FF2569}" dt="2018-05-18T22:31:10.836" v="712" actId="207"/>
        <pc:sldMkLst>
          <pc:docMk/>
          <pc:sldMk cId="3685668928" sldId="1558"/>
        </pc:sldMkLst>
        <pc:spChg chg="del">
          <ac:chgData name="Robert Potocnik" userId="c00c1395-6321-4df0-8906-5cedb514e88f" providerId="ADAL" clId="{8E42196B-43A8-4662-80B6-4ACE31FF2569}" dt="2018-05-18T21:46:32.930" v="521" actId="478"/>
          <ac:spMkLst>
            <pc:docMk/>
            <pc:sldMk cId="3685668928" sldId="1558"/>
            <ac:spMk id="2" creationId="{00000000-0000-0000-0000-000000000000}"/>
          </ac:spMkLst>
        </pc:spChg>
        <pc:spChg chg="add mod">
          <ac:chgData name="Robert Potocnik" userId="c00c1395-6321-4df0-8906-5cedb514e88f" providerId="ADAL" clId="{8E42196B-43A8-4662-80B6-4ACE31FF2569}" dt="2018-05-18T19:42:03.689" v="192" actId="20577"/>
          <ac:spMkLst>
            <pc:docMk/>
            <pc:sldMk cId="3685668928" sldId="1558"/>
            <ac:spMk id="3" creationId="{49D14AC2-9742-4421-8960-5B2121926190}"/>
          </ac:spMkLst>
        </pc:spChg>
        <pc:spChg chg="add mod">
          <ac:chgData name="Robert Potocnik" userId="c00c1395-6321-4df0-8906-5cedb514e88f" providerId="ADAL" clId="{8E42196B-43A8-4662-80B6-4ACE31FF2569}" dt="2018-05-18T21:51:16.618" v="537" actId="14100"/>
          <ac:spMkLst>
            <pc:docMk/>
            <pc:sldMk cId="3685668928" sldId="1558"/>
            <ac:spMk id="4" creationId="{3A9D2045-AA8D-4EF0-B3A8-E3B82D4BBB30}"/>
          </ac:spMkLst>
        </pc:spChg>
        <pc:spChg chg="add del mod">
          <ac:chgData name="Robert Potocnik" userId="c00c1395-6321-4df0-8906-5cedb514e88f" providerId="ADAL" clId="{8E42196B-43A8-4662-80B6-4ACE31FF2569}" dt="2018-05-18T22:23:29.399" v="681" actId="478"/>
          <ac:spMkLst>
            <pc:docMk/>
            <pc:sldMk cId="3685668928" sldId="1558"/>
            <ac:spMk id="5" creationId="{26E7494E-7CC6-4139-B336-FCA398C69C0D}"/>
          </ac:spMkLst>
        </pc:spChg>
        <pc:spChg chg="mod">
          <ac:chgData name="Robert Potocnik" userId="c00c1395-6321-4df0-8906-5cedb514e88f" providerId="ADAL" clId="{8E42196B-43A8-4662-80B6-4ACE31FF2569}" dt="2018-05-18T19:46:27.551" v="229" actId="20577"/>
          <ac:spMkLst>
            <pc:docMk/>
            <pc:sldMk cId="3685668928" sldId="1558"/>
            <ac:spMk id="6" creationId="{00000000-0000-0000-0000-000000000000}"/>
          </ac:spMkLst>
        </pc:spChg>
        <pc:spChg chg="del">
          <ac:chgData name="Robert Potocnik" userId="c00c1395-6321-4df0-8906-5cedb514e88f" providerId="ADAL" clId="{8E42196B-43A8-4662-80B6-4ACE31FF2569}" dt="2018-05-18T21:46:37.233" v="522" actId="478"/>
          <ac:spMkLst>
            <pc:docMk/>
            <pc:sldMk cId="3685668928" sldId="1558"/>
            <ac:spMk id="9" creationId="{00000000-0000-0000-0000-000000000000}"/>
          </ac:spMkLst>
        </pc:spChg>
        <pc:spChg chg="add del mod">
          <ac:chgData name="Robert Potocnik" userId="c00c1395-6321-4df0-8906-5cedb514e88f" providerId="ADAL" clId="{8E42196B-43A8-4662-80B6-4ACE31FF2569}" dt="2018-05-18T22:28:09.393" v="694" actId="478"/>
          <ac:spMkLst>
            <pc:docMk/>
            <pc:sldMk cId="3685668928" sldId="1558"/>
            <ac:spMk id="10" creationId="{D05F26CA-1328-4328-916F-047976667B6B}"/>
          </ac:spMkLst>
        </pc:spChg>
        <pc:spChg chg="del mod">
          <ac:chgData name="Robert Potocnik" userId="c00c1395-6321-4df0-8906-5cedb514e88f" providerId="ADAL" clId="{8E42196B-43A8-4662-80B6-4ACE31FF2569}" dt="2018-05-18T19:41:59.854" v="190" actId="478"/>
          <ac:spMkLst>
            <pc:docMk/>
            <pc:sldMk cId="3685668928" sldId="1558"/>
            <ac:spMk id="12" creationId="{916BD1E6-BED4-4DA1-B336-CD8E4E2A711E}"/>
          </ac:spMkLst>
        </pc:spChg>
        <pc:spChg chg="add mod">
          <ac:chgData name="Robert Potocnik" userId="c00c1395-6321-4df0-8906-5cedb514e88f" providerId="ADAL" clId="{8E42196B-43A8-4662-80B6-4ACE31FF2569}" dt="2018-05-18T22:31:10.836" v="712" actId="207"/>
          <ac:spMkLst>
            <pc:docMk/>
            <pc:sldMk cId="3685668928" sldId="1558"/>
            <ac:spMk id="13" creationId="{C6722AA4-2637-46F8-BB99-FA8DE7C0A636}"/>
          </ac:spMkLst>
        </pc:spChg>
        <pc:spChg chg="add del mod">
          <ac:chgData name="Robert Potocnik" userId="c00c1395-6321-4df0-8906-5cedb514e88f" providerId="ADAL" clId="{8E42196B-43A8-4662-80B6-4ACE31FF2569}" dt="2018-05-18T19:43:21.555" v="206" actId="478"/>
          <ac:spMkLst>
            <pc:docMk/>
            <pc:sldMk cId="3685668928" sldId="1558"/>
            <ac:spMk id="16" creationId="{5D88B06A-12BD-4023-B990-320ED0A262E0}"/>
          </ac:spMkLst>
        </pc:spChg>
        <pc:picChg chg="mod ord">
          <ac:chgData name="Robert Potocnik" userId="c00c1395-6321-4df0-8906-5cedb514e88f" providerId="ADAL" clId="{8E42196B-43A8-4662-80B6-4ACE31FF2569}" dt="2018-05-18T22:30:31.994" v="707" actId="167"/>
          <ac:picMkLst>
            <pc:docMk/>
            <pc:sldMk cId="3685668928" sldId="1558"/>
            <ac:picMk id="18" creationId="{00000000-0000-0000-0000-000000000000}"/>
          </ac:picMkLst>
        </pc:picChg>
      </pc:sldChg>
      <pc:sldChg chg="delSp modSp ord">
        <pc:chgData name="Robert Potocnik" userId="c00c1395-6321-4df0-8906-5cedb514e88f" providerId="ADAL" clId="{8E42196B-43A8-4662-80B6-4ACE31FF2569}" dt="2018-05-22T07:06:30.792" v="1052"/>
        <pc:sldMkLst>
          <pc:docMk/>
          <pc:sldMk cId="4257760649" sldId="1560"/>
        </pc:sldMkLst>
        <pc:spChg chg="mod">
          <ac:chgData name="Robert Potocnik" userId="c00c1395-6321-4df0-8906-5cedb514e88f" providerId="ADAL" clId="{8E42196B-43A8-4662-80B6-4ACE31FF2569}" dt="2018-05-18T19:48:40.745" v="233" actId="255"/>
          <ac:spMkLst>
            <pc:docMk/>
            <pc:sldMk cId="4257760649" sldId="1560"/>
            <ac:spMk id="2" creationId="{00000000-0000-0000-0000-000000000000}"/>
          </ac:spMkLst>
        </pc:spChg>
        <pc:spChg chg="mod">
          <ac:chgData name="Robert Potocnik" userId="c00c1395-6321-4df0-8906-5cedb514e88f" providerId="ADAL" clId="{8E42196B-43A8-4662-80B6-4ACE31FF2569}" dt="2018-05-18T19:49:05.244" v="234" actId="207"/>
          <ac:spMkLst>
            <pc:docMk/>
            <pc:sldMk cId="4257760649" sldId="1560"/>
            <ac:spMk id="13" creationId="{00000000-0000-0000-0000-000000000000}"/>
          </ac:spMkLst>
        </pc:spChg>
        <pc:spChg chg="mod">
          <ac:chgData name="Robert Potocnik" userId="c00c1395-6321-4df0-8906-5cedb514e88f" providerId="ADAL" clId="{8E42196B-43A8-4662-80B6-4ACE31FF2569}" dt="2018-05-18T19:49:29.498" v="237" actId="207"/>
          <ac:spMkLst>
            <pc:docMk/>
            <pc:sldMk cId="4257760649" sldId="1560"/>
            <ac:spMk id="16" creationId="{00000000-0000-0000-0000-000000000000}"/>
          </ac:spMkLst>
        </pc:spChg>
        <pc:spChg chg="del">
          <ac:chgData name="Robert Potocnik" userId="c00c1395-6321-4df0-8906-5cedb514e88f" providerId="ADAL" clId="{8E42196B-43A8-4662-80B6-4ACE31FF2569}" dt="2018-05-18T19:48:16.874" v="231" actId="478"/>
          <ac:spMkLst>
            <pc:docMk/>
            <pc:sldMk cId="4257760649" sldId="1560"/>
            <ac:spMk id="30" creationId="{61A500AC-3A14-476D-BBB1-B4F34BC1E27E}"/>
          </ac:spMkLst>
        </pc:spChg>
      </pc:sldChg>
      <pc:sldChg chg="modSp ord">
        <pc:chgData name="Robert Potocnik" userId="c00c1395-6321-4df0-8906-5cedb514e88f" providerId="ADAL" clId="{8E42196B-43A8-4662-80B6-4ACE31FF2569}" dt="2018-05-22T07:08:40.312" v="1054"/>
        <pc:sldMkLst>
          <pc:docMk/>
          <pc:sldMk cId="3957722359" sldId="1660"/>
        </pc:sldMkLst>
        <pc:spChg chg="mod">
          <ac:chgData name="Robert Potocnik" userId="c00c1395-6321-4df0-8906-5cedb514e88f" providerId="ADAL" clId="{8E42196B-43A8-4662-80B6-4ACE31FF2569}" dt="2018-05-18T19:40:20.309" v="70" actId="5793"/>
          <ac:spMkLst>
            <pc:docMk/>
            <pc:sldMk cId="3957722359" sldId="1660"/>
            <ac:spMk id="6" creationId="{00000000-0000-0000-0000-000000000000}"/>
          </ac:spMkLst>
        </pc:spChg>
        <pc:spChg chg="mod">
          <ac:chgData name="Robert Potocnik" userId="c00c1395-6321-4df0-8906-5cedb514e88f" providerId="ADAL" clId="{8E42196B-43A8-4662-80B6-4ACE31FF2569}" dt="2018-05-18T19:37:19.788" v="51" actId="207"/>
          <ac:spMkLst>
            <pc:docMk/>
            <pc:sldMk cId="3957722359" sldId="1660"/>
            <ac:spMk id="17" creationId="{00000000-0000-0000-0000-000000000000}"/>
          </ac:spMkLst>
        </pc:spChg>
      </pc:sldChg>
      <pc:sldChg chg="modSp">
        <pc:chgData name="Robert Potocnik" userId="c00c1395-6321-4df0-8906-5cedb514e88f" providerId="ADAL" clId="{8E42196B-43A8-4662-80B6-4ACE31FF2569}" dt="2018-05-19T21:30:17.437" v="736" actId="1076"/>
        <pc:sldMkLst>
          <pc:docMk/>
          <pc:sldMk cId="3635852913" sldId="1719"/>
        </pc:sldMkLst>
        <pc:spChg chg="mod">
          <ac:chgData name="Robert Potocnik" userId="c00c1395-6321-4df0-8906-5cedb514e88f" providerId="ADAL" clId="{8E42196B-43A8-4662-80B6-4ACE31FF2569}" dt="2018-05-19T21:30:09.776" v="735" actId="1076"/>
          <ac:spMkLst>
            <pc:docMk/>
            <pc:sldMk cId="3635852913" sldId="1719"/>
            <ac:spMk id="4" creationId="{00000000-0000-0000-0000-000000000000}"/>
          </ac:spMkLst>
        </pc:spChg>
        <pc:spChg chg="mod">
          <ac:chgData name="Robert Potocnik" userId="c00c1395-6321-4df0-8906-5cedb514e88f" providerId="ADAL" clId="{8E42196B-43A8-4662-80B6-4ACE31FF2569}" dt="2018-05-19T21:30:17.437" v="736" actId="1076"/>
          <ac:spMkLst>
            <pc:docMk/>
            <pc:sldMk cId="3635852913" sldId="1719"/>
            <ac:spMk id="5" creationId="{00000000-0000-0000-0000-000000000000}"/>
          </ac:spMkLst>
        </pc:spChg>
      </pc:sldChg>
      <pc:sldChg chg="modSp add">
        <pc:chgData name="Robert Potocnik" userId="c00c1395-6321-4df0-8906-5cedb514e88f" providerId="ADAL" clId="{8E42196B-43A8-4662-80B6-4ACE31FF2569}" dt="2018-05-22T06:02:10.203" v="1044" actId="20577"/>
        <pc:sldMkLst>
          <pc:docMk/>
          <pc:sldMk cId="538091545" sldId="1841"/>
        </pc:sldMkLst>
        <pc:spChg chg="mod">
          <ac:chgData name="Robert Potocnik" userId="c00c1395-6321-4df0-8906-5cedb514e88f" providerId="ADAL" clId="{8E42196B-43A8-4662-80B6-4ACE31FF2569}" dt="2018-05-22T06:02:10.203" v="1044" actId="20577"/>
          <ac:spMkLst>
            <pc:docMk/>
            <pc:sldMk cId="538091545" sldId="1841"/>
            <ac:spMk id="5" creationId="{80B098D4-07F1-4383-BB68-4AF8716BB688}"/>
          </ac:spMkLst>
        </pc:spChg>
      </pc:sldChg>
      <pc:sldChg chg="add">
        <pc:chgData name="Robert Potocnik" userId="c00c1395-6321-4df0-8906-5cedb514e88f" providerId="ADAL" clId="{8E42196B-43A8-4662-80B6-4ACE31FF2569}" dt="2018-05-19T21:48:37.168" v="991" actId="1076"/>
        <pc:sldMkLst>
          <pc:docMk/>
          <pc:sldMk cId="421791397" sldId="1842"/>
        </pc:sldMkLst>
      </pc:sldChg>
      <pc:sldChg chg="addSp delSp modSp add modTransition">
        <pc:chgData name="Robert Potocnik" userId="c00c1395-6321-4df0-8906-5cedb514e88f" providerId="ADAL" clId="{8E42196B-43A8-4662-80B6-4ACE31FF2569}" dt="2018-05-18T22:08:33.640" v="644" actId="14100"/>
        <pc:sldMkLst>
          <pc:docMk/>
          <pc:sldMk cId="3892023543" sldId="1843"/>
        </pc:sldMkLst>
        <pc:spChg chg="del">
          <ac:chgData name="Robert Potocnik" userId="c00c1395-6321-4df0-8906-5cedb514e88f" providerId="ADAL" clId="{8E42196B-43A8-4662-80B6-4ACE31FF2569}" dt="2018-05-18T20:24:54.627" v="258" actId="14100"/>
          <ac:spMkLst>
            <pc:docMk/>
            <pc:sldMk cId="3892023543" sldId="1843"/>
            <ac:spMk id="2" creationId="{72994A6E-7E90-4AF3-BFC2-0B39A9E9576B}"/>
          </ac:spMkLst>
        </pc:spChg>
        <pc:spChg chg="del">
          <ac:chgData name="Robert Potocnik" userId="c00c1395-6321-4df0-8906-5cedb514e88f" providerId="ADAL" clId="{8E42196B-43A8-4662-80B6-4ACE31FF2569}" dt="2018-05-18T20:24:54.627" v="258" actId="14100"/>
          <ac:spMkLst>
            <pc:docMk/>
            <pc:sldMk cId="3892023543" sldId="1843"/>
            <ac:spMk id="3" creationId="{AE6FCC91-8BDB-49BE-9864-B4C19093EE96}"/>
          </ac:spMkLst>
        </pc:spChg>
        <pc:spChg chg="add mod">
          <ac:chgData name="Robert Potocnik" userId="c00c1395-6321-4df0-8906-5cedb514e88f" providerId="ADAL" clId="{8E42196B-43A8-4662-80B6-4ACE31FF2569}" dt="2018-05-18T21:57:15.878" v="627" actId="5793"/>
          <ac:spMkLst>
            <pc:docMk/>
            <pc:sldMk cId="3892023543" sldId="1843"/>
            <ac:spMk id="4" creationId="{B825F963-643F-4ACC-903F-4D467FA4D6FB}"/>
          </ac:spMkLst>
        </pc:spChg>
        <pc:picChg chg="add del mod">
          <ac:chgData name="Robert Potocnik" userId="c00c1395-6321-4df0-8906-5cedb514e88f" providerId="ADAL" clId="{8E42196B-43A8-4662-80B6-4ACE31FF2569}" dt="2018-05-18T20:28:51.037" v="269" actId="478"/>
          <ac:picMkLst>
            <pc:docMk/>
            <pc:sldMk cId="3892023543" sldId="1843"/>
            <ac:picMk id="5" creationId="{53D9B0A9-869D-4DC6-A161-B4B957E8E0F9}"/>
          </ac:picMkLst>
        </pc:picChg>
        <pc:picChg chg="add del mod">
          <ac:chgData name="Robert Potocnik" userId="c00c1395-6321-4df0-8906-5cedb514e88f" providerId="ADAL" clId="{8E42196B-43A8-4662-80B6-4ACE31FF2569}" dt="2018-05-18T20:28:52.645" v="270" actId="478"/>
          <ac:picMkLst>
            <pc:docMk/>
            <pc:sldMk cId="3892023543" sldId="1843"/>
            <ac:picMk id="6" creationId="{E83C24D5-60EF-4451-8E37-D894EFCE7619}"/>
          </ac:picMkLst>
        </pc:picChg>
        <pc:picChg chg="add del mod">
          <ac:chgData name="Robert Potocnik" userId="c00c1395-6321-4df0-8906-5cedb514e88f" providerId="ADAL" clId="{8E42196B-43A8-4662-80B6-4ACE31FF2569}" dt="2018-05-18T20:31:19.188" v="297" actId="14100"/>
          <ac:picMkLst>
            <pc:docMk/>
            <pc:sldMk cId="3892023543" sldId="1843"/>
            <ac:picMk id="7" creationId="{9B444F2A-201B-4EF8-B76B-7B2D73032807}"/>
          </ac:picMkLst>
        </pc:picChg>
        <pc:picChg chg="add mod">
          <ac:chgData name="Robert Potocnik" userId="c00c1395-6321-4df0-8906-5cedb514e88f" providerId="ADAL" clId="{8E42196B-43A8-4662-80B6-4ACE31FF2569}" dt="2018-05-18T20:37:10.758" v="357" actId="1076"/>
          <ac:picMkLst>
            <pc:docMk/>
            <pc:sldMk cId="3892023543" sldId="1843"/>
            <ac:picMk id="8" creationId="{6BFF03E5-CD90-471E-8B3B-87EF2260DAF8}"/>
          </ac:picMkLst>
        </pc:picChg>
        <pc:picChg chg="add del mod">
          <ac:chgData name="Robert Potocnik" userId="c00c1395-6321-4df0-8906-5cedb514e88f" providerId="ADAL" clId="{8E42196B-43A8-4662-80B6-4ACE31FF2569}" dt="2018-05-18T22:07:52.698" v="640" actId="478"/>
          <ac:picMkLst>
            <pc:docMk/>
            <pc:sldMk cId="3892023543" sldId="1843"/>
            <ac:picMk id="9" creationId="{9F0E28B0-B192-4571-98E6-2C670DF31B50}"/>
          </ac:picMkLst>
        </pc:picChg>
        <pc:picChg chg="add mod">
          <ac:chgData name="Robert Potocnik" userId="c00c1395-6321-4df0-8906-5cedb514e88f" providerId="ADAL" clId="{8E42196B-43A8-4662-80B6-4ACE31FF2569}" dt="2018-05-18T22:08:33.640" v="644" actId="14100"/>
          <ac:picMkLst>
            <pc:docMk/>
            <pc:sldMk cId="3892023543" sldId="1843"/>
            <ac:picMk id="1026" creationId="{F96FC11B-5E1A-4952-9AE1-107912B249F3}"/>
          </ac:picMkLst>
        </pc:picChg>
        <pc:inkChg chg="add del">
          <ac:chgData name="Robert Potocnik" userId="c00c1395-6321-4df0-8906-5cedb514e88f" providerId="ADAL" clId="{8E42196B-43A8-4662-80B6-4ACE31FF2569}" dt="2018-05-18T21:59:57.631" v="639" actId="14100"/>
          <ac:inkMkLst>
            <pc:docMk/>
            <pc:sldMk cId="3892023543" sldId="1843"/>
            <ac:inkMk id="10" creationId="{4190F1FC-0AF2-45EA-B2A9-31F063B461E2}"/>
          </ac:inkMkLst>
        </pc:inkChg>
        <pc:inkChg chg="add del">
          <ac:chgData name="Robert Potocnik" userId="c00c1395-6321-4df0-8906-5cedb514e88f" providerId="ADAL" clId="{8E42196B-43A8-4662-80B6-4ACE31FF2569}" dt="2018-05-18T21:59:57.050" v="638" actId="14100"/>
          <ac:inkMkLst>
            <pc:docMk/>
            <pc:sldMk cId="3892023543" sldId="1843"/>
            <ac:inkMk id="11" creationId="{0304906C-12C8-4D35-942F-4407C14CEA50}"/>
          </ac:inkMkLst>
        </pc:inkChg>
      </pc:sldChg>
      <pc:sldChg chg="addSp modSp add">
        <pc:chgData name="Robert Potocnik" userId="c00c1395-6321-4df0-8906-5cedb514e88f" providerId="ADAL" clId="{8E42196B-43A8-4662-80B6-4ACE31FF2569}" dt="2018-05-18T20:39:53.969" v="399" actId="20577"/>
        <pc:sldMkLst>
          <pc:docMk/>
          <pc:sldMk cId="460476326" sldId="1845"/>
        </pc:sldMkLst>
        <pc:spChg chg="mod">
          <ac:chgData name="Robert Potocnik" userId="c00c1395-6321-4df0-8906-5cedb514e88f" providerId="ADAL" clId="{8E42196B-43A8-4662-80B6-4ACE31FF2569}" dt="2018-05-18T20:39:53.969" v="399" actId="20577"/>
          <ac:spMkLst>
            <pc:docMk/>
            <pc:sldMk cId="460476326" sldId="1845"/>
            <ac:spMk id="2" creationId="{EDCC7A8A-62EE-4793-9C50-842B45550461}"/>
          </ac:spMkLst>
        </pc:spChg>
        <pc:picChg chg="add mod">
          <ac:chgData name="Robert Potocnik" userId="c00c1395-6321-4df0-8906-5cedb514e88f" providerId="ADAL" clId="{8E42196B-43A8-4662-80B6-4ACE31FF2569}" dt="2018-05-18T20:39:30.788" v="365" actId="14100"/>
          <ac:picMkLst>
            <pc:docMk/>
            <pc:sldMk cId="460476326" sldId="1845"/>
            <ac:picMk id="3" creationId="{43FC84BC-A493-48A3-8A3C-FDBCCAF98727}"/>
          </ac:picMkLst>
        </pc:picChg>
      </pc:sldChg>
      <pc:sldChg chg="addSp modSp add">
        <pc:chgData name="Robert Potocnik" userId="c00c1395-6321-4df0-8906-5cedb514e88f" providerId="ADAL" clId="{8E42196B-43A8-4662-80B6-4ACE31FF2569}" dt="2018-05-18T20:42:13.881" v="432" actId="20577"/>
        <pc:sldMkLst>
          <pc:docMk/>
          <pc:sldMk cId="3363194606" sldId="1846"/>
        </pc:sldMkLst>
        <pc:spChg chg="mod">
          <ac:chgData name="Robert Potocnik" userId="c00c1395-6321-4df0-8906-5cedb514e88f" providerId="ADAL" clId="{8E42196B-43A8-4662-80B6-4ACE31FF2569}" dt="2018-05-18T20:42:13.881" v="432" actId="20577"/>
          <ac:spMkLst>
            <pc:docMk/>
            <pc:sldMk cId="3363194606" sldId="1846"/>
            <ac:spMk id="2" creationId="{C2BF0FC5-9F56-48CD-943F-494B214D02F3}"/>
          </ac:spMkLst>
        </pc:spChg>
        <pc:picChg chg="add mod">
          <ac:chgData name="Robert Potocnik" userId="c00c1395-6321-4df0-8906-5cedb514e88f" providerId="ADAL" clId="{8E42196B-43A8-4662-80B6-4ACE31FF2569}" dt="2018-05-18T20:41:26.223" v="404" actId="14100"/>
          <ac:picMkLst>
            <pc:docMk/>
            <pc:sldMk cId="3363194606" sldId="1846"/>
            <ac:picMk id="3" creationId="{DE9C5985-1A74-4312-980E-8E2971B73882}"/>
          </ac:picMkLst>
        </pc:picChg>
      </pc:sldChg>
      <pc:sldChg chg="addSp modSp add">
        <pc:chgData name="Robert Potocnik" userId="c00c1395-6321-4df0-8906-5cedb514e88f" providerId="ADAL" clId="{8E42196B-43A8-4662-80B6-4ACE31FF2569}" dt="2018-05-18T20:44:21.048" v="480" actId="20577"/>
        <pc:sldMkLst>
          <pc:docMk/>
          <pc:sldMk cId="436618430" sldId="1847"/>
        </pc:sldMkLst>
        <pc:spChg chg="mod">
          <ac:chgData name="Robert Potocnik" userId="c00c1395-6321-4df0-8906-5cedb514e88f" providerId="ADAL" clId="{8E42196B-43A8-4662-80B6-4ACE31FF2569}" dt="2018-05-18T20:44:21.048" v="480" actId="20577"/>
          <ac:spMkLst>
            <pc:docMk/>
            <pc:sldMk cId="436618430" sldId="1847"/>
            <ac:spMk id="2" creationId="{D622ED3D-8F06-4A4A-8846-77C120BD79B1}"/>
          </ac:spMkLst>
        </pc:spChg>
        <pc:picChg chg="add mod">
          <ac:chgData name="Robert Potocnik" userId="c00c1395-6321-4df0-8906-5cedb514e88f" providerId="ADAL" clId="{8E42196B-43A8-4662-80B6-4ACE31FF2569}" dt="2018-05-18T20:43:55.431" v="438" actId="1076"/>
          <ac:picMkLst>
            <pc:docMk/>
            <pc:sldMk cId="436618430" sldId="1847"/>
            <ac:picMk id="3" creationId="{C25D07C7-E6EF-4361-9D11-8DB94136347D}"/>
          </ac:picMkLst>
        </pc:picChg>
      </pc:sldChg>
      <pc:sldChg chg="addSp modSp add ord">
        <pc:chgData name="Robert Potocnik" userId="c00c1395-6321-4df0-8906-5cedb514e88f" providerId="ADAL" clId="{8E42196B-43A8-4662-80B6-4ACE31FF2569}" dt="2018-05-18T21:11:23.250" v="515" actId="207"/>
        <pc:sldMkLst>
          <pc:docMk/>
          <pc:sldMk cId="3574431851" sldId="1848"/>
        </pc:sldMkLst>
        <pc:spChg chg="mod">
          <ac:chgData name="Robert Potocnik" userId="c00c1395-6321-4df0-8906-5cedb514e88f" providerId="ADAL" clId="{8E42196B-43A8-4662-80B6-4ACE31FF2569}" dt="2018-05-18T21:08:30.850" v="513" actId="20577"/>
          <ac:spMkLst>
            <pc:docMk/>
            <pc:sldMk cId="3574431851" sldId="1848"/>
            <ac:spMk id="2" creationId="{4B361972-F698-4FFE-AE89-8C6BE53AB0D7}"/>
          </ac:spMkLst>
        </pc:spChg>
        <pc:picChg chg="add mod">
          <ac:chgData name="Robert Potocnik" userId="c00c1395-6321-4df0-8906-5cedb514e88f" providerId="ADAL" clId="{8E42196B-43A8-4662-80B6-4ACE31FF2569}" dt="2018-05-18T21:07:17.033" v="484" actId="14100"/>
          <ac:picMkLst>
            <pc:docMk/>
            <pc:sldMk cId="3574431851" sldId="1848"/>
            <ac:picMk id="3" creationId="{D9C0562C-26E1-4000-A188-38CC85CDC7FF}"/>
          </ac:picMkLst>
        </pc:picChg>
      </pc:sldChg>
      <pc:sldChg chg="addSp modSp add ord">
        <pc:chgData name="Robert Potocnik" userId="c00c1395-6321-4df0-8906-5cedb514e88f" providerId="ADAL" clId="{8E42196B-43A8-4662-80B6-4ACE31FF2569}" dt="2018-05-18T21:11:20.570" v="514" actId="207"/>
        <pc:sldMkLst>
          <pc:docMk/>
          <pc:sldMk cId="3280931755" sldId="1849"/>
        </pc:sldMkLst>
        <pc:spChg chg="mod">
          <ac:chgData name="Robert Potocnik" userId="c00c1395-6321-4df0-8906-5cedb514e88f" providerId="ADAL" clId="{8E42196B-43A8-4662-80B6-4ACE31FF2569}" dt="2018-05-18T21:08:22.660" v="500" actId="20577"/>
          <ac:spMkLst>
            <pc:docMk/>
            <pc:sldMk cId="3280931755" sldId="1849"/>
            <ac:spMk id="2" creationId="{0A4F75D4-F9BE-49E0-993B-2C714530ED02}"/>
          </ac:spMkLst>
        </pc:spChg>
        <pc:picChg chg="add mod">
          <ac:chgData name="Robert Potocnik" userId="c00c1395-6321-4df0-8906-5cedb514e88f" providerId="ADAL" clId="{8E42196B-43A8-4662-80B6-4ACE31FF2569}" dt="2018-05-18T21:08:12.278" v="490" actId="14100"/>
          <ac:picMkLst>
            <pc:docMk/>
            <pc:sldMk cId="3280931755" sldId="1849"/>
            <ac:picMk id="3" creationId="{7E469EDF-FB5B-4677-A392-2ABD87FA1835}"/>
          </ac:picMkLst>
        </pc:picChg>
      </pc:sldChg>
      <pc:sldChg chg="addSp delSp modSp add">
        <pc:chgData name="Robert Potocnik" userId="c00c1395-6321-4df0-8906-5cedb514e88f" providerId="ADAL" clId="{8E42196B-43A8-4662-80B6-4ACE31FF2569}" dt="2018-05-18T22:16:06.591" v="659" actId="1076"/>
        <pc:sldMkLst>
          <pc:docMk/>
          <pc:sldMk cId="3729466854" sldId="1850"/>
        </pc:sldMkLst>
        <pc:spChg chg="mod">
          <ac:chgData name="Robert Potocnik" userId="c00c1395-6321-4df0-8906-5cedb514e88f" providerId="ADAL" clId="{8E42196B-43A8-4662-80B6-4ACE31FF2569}" dt="2018-05-18T21:57:26.915" v="634" actId="20577"/>
          <ac:spMkLst>
            <pc:docMk/>
            <pc:sldMk cId="3729466854" sldId="1850"/>
            <ac:spMk id="2" creationId="{B408F7E4-617C-4DE9-9F30-0FBA69AE85AE}"/>
          </ac:spMkLst>
        </pc:spChg>
        <pc:picChg chg="add del mod">
          <ac:chgData name="Robert Potocnik" userId="c00c1395-6321-4df0-8906-5cedb514e88f" providerId="ADAL" clId="{8E42196B-43A8-4662-80B6-4ACE31FF2569}" dt="2018-05-18T22:12:05.978" v="645" actId="478"/>
          <ac:picMkLst>
            <pc:docMk/>
            <pc:sldMk cId="3729466854" sldId="1850"/>
            <ac:picMk id="3" creationId="{5A75BA38-0704-43A0-8725-26F8F6925361}"/>
          </ac:picMkLst>
        </pc:picChg>
        <pc:picChg chg="add mod">
          <ac:chgData name="Robert Potocnik" userId="c00c1395-6321-4df0-8906-5cedb514e88f" providerId="ADAL" clId="{8E42196B-43A8-4662-80B6-4ACE31FF2569}" dt="2018-05-18T22:16:06.591" v="659" actId="1076"/>
          <ac:picMkLst>
            <pc:docMk/>
            <pc:sldMk cId="3729466854" sldId="1850"/>
            <ac:picMk id="4" creationId="{494F7F51-C99F-43F9-872C-31693CE545DD}"/>
          </ac:picMkLst>
        </pc:picChg>
      </pc:sldChg>
      <pc:sldChg chg="addSp modSp add ord">
        <pc:chgData name="Robert Potocnik" userId="c00c1395-6321-4df0-8906-5cedb514e88f" providerId="ADAL" clId="{8E42196B-43A8-4662-80B6-4ACE31FF2569}" dt="2018-05-22T06:03:06.123" v="1045" actId="208"/>
        <pc:sldMkLst>
          <pc:docMk/>
          <pc:sldMk cId="4230471695" sldId="1851"/>
        </pc:sldMkLst>
        <pc:picChg chg="add mod">
          <ac:chgData name="Robert Potocnik" userId="c00c1395-6321-4df0-8906-5cedb514e88f" providerId="ADAL" clId="{8E42196B-43A8-4662-80B6-4ACE31FF2569}" dt="2018-05-18T22:12:35.244" v="653" actId="14100"/>
          <ac:picMkLst>
            <pc:docMk/>
            <pc:sldMk cId="4230471695" sldId="1851"/>
            <ac:picMk id="3" creationId="{949BE6DB-5123-4F86-ABAD-16D36897BADB}"/>
          </ac:picMkLst>
        </pc:picChg>
      </pc:sldChg>
    </pc:docChg>
  </pc:docChgLst>
  <pc:docChgLst>
    <pc:chgData name="Peter Zdovc (Span)" userId="bbb0ad04-48cf-40f8-b4f3-54de51add63c" providerId="ADAL" clId="{75F28D2B-6300-4D59-A0E0-9223807C4774}"/>
    <pc:docChg chg="modSld">
      <pc:chgData name="Peter Zdovc (Span)" userId="bbb0ad04-48cf-40f8-b4f3-54de51add63c" providerId="ADAL" clId="{75F28D2B-6300-4D59-A0E0-9223807C4774}" dt="2018-06-06T07:25:52.609" v="12" actId="20577"/>
      <pc:docMkLst>
        <pc:docMk/>
      </pc:docMkLst>
      <pc:sldChg chg="modNotesTx">
        <pc:chgData name="Peter Zdovc (Span)" userId="bbb0ad04-48cf-40f8-b4f3-54de51add63c" providerId="ADAL" clId="{75F28D2B-6300-4D59-A0E0-9223807C4774}" dt="2018-06-06T07:25:17.897" v="7" actId="6549"/>
        <pc:sldMkLst>
          <pc:docMk/>
          <pc:sldMk cId="199573940" sldId="544"/>
        </pc:sldMkLst>
      </pc:sldChg>
      <pc:sldChg chg="modNotesTx">
        <pc:chgData name="Peter Zdovc (Span)" userId="bbb0ad04-48cf-40f8-b4f3-54de51add63c" providerId="ADAL" clId="{75F28D2B-6300-4D59-A0E0-9223807C4774}" dt="2018-06-06T07:25:36.203" v="9" actId="6549"/>
        <pc:sldMkLst>
          <pc:docMk/>
          <pc:sldMk cId="2055716938" sldId="549"/>
        </pc:sldMkLst>
      </pc:sldChg>
      <pc:sldChg chg="modNotesTx">
        <pc:chgData name="Peter Zdovc (Span)" userId="bbb0ad04-48cf-40f8-b4f3-54de51add63c" providerId="ADAL" clId="{75F28D2B-6300-4D59-A0E0-9223807C4774}" dt="2018-06-06T07:25:42.800" v="11" actId="6549"/>
        <pc:sldMkLst>
          <pc:docMk/>
          <pc:sldMk cId="4142885950" sldId="707"/>
        </pc:sldMkLst>
      </pc:sldChg>
      <pc:sldChg chg="modNotesTx">
        <pc:chgData name="Peter Zdovc (Span)" userId="bbb0ad04-48cf-40f8-b4f3-54de51add63c" providerId="ADAL" clId="{75F28D2B-6300-4D59-A0E0-9223807C4774}" dt="2018-06-06T07:25:25.798" v="8" actId="6549"/>
        <pc:sldMkLst>
          <pc:docMk/>
          <pc:sldMk cId="2191263451" sldId="864"/>
        </pc:sldMkLst>
      </pc:sldChg>
      <pc:sldChg chg="modNotesTx">
        <pc:chgData name="Peter Zdovc (Span)" userId="bbb0ad04-48cf-40f8-b4f3-54de51add63c" providerId="ADAL" clId="{75F28D2B-6300-4D59-A0E0-9223807C4774}" dt="2018-06-06T07:24:15.291" v="1" actId="6549"/>
        <pc:sldMkLst>
          <pc:docMk/>
          <pc:sldMk cId="1029290477" sldId="877"/>
        </pc:sldMkLst>
      </pc:sldChg>
      <pc:sldChg chg="modNotesTx">
        <pc:chgData name="Peter Zdovc (Span)" userId="bbb0ad04-48cf-40f8-b4f3-54de51add63c" providerId="ADAL" clId="{75F28D2B-6300-4D59-A0E0-9223807C4774}" dt="2018-06-06T07:24:32.224" v="3" actId="6549"/>
        <pc:sldMkLst>
          <pc:docMk/>
          <pc:sldMk cId="3005286766" sldId="1399"/>
        </pc:sldMkLst>
      </pc:sldChg>
      <pc:sldChg chg="modNotesTx">
        <pc:chgData name="Peter Zdovc (Span)" userId="bbb0ad04-48cf-40f8-b4f3-54de51add63c" providerId="ADAL" clId="{75F28D2B-6300-4D59-A0E0-9223807C4774}" dt="2018-06-06T07:24:47.580" v="5" actId="6549"/>
        <pc:sldMkLst>
          <pc:docMk/>
          <pc:sldMk cId="398467333" sldId="1434"/>
        </pc:sldMkLst>
      </pc:sldChg>
      <pc:sldChg chg="modNotesTx">
        <pc:chgData name="Peter Zdovc (Span)" userId="bbb0ad04-48cf-40f8-b4f3-54de51add63c" providerId="ADAL" clId="{75F28D2B-6300-4D59-A0E0-9223807C4774}" dt="2018-06-06T07:24:40.380" v="4" actId="6549"/>
        <pc:sldMkLst>
          <pc:docMk/>
          <pc:sldMk cId="3392187401" sldId="1492"/>
        </pc:sldMkLst>
      </pc:sldChg>
      <pc:sldChg chg="modNotesTx">
        <pc:chgData name="Peter Zdovc (Span)" userId="bbb0ad04-48cf-40f8-b4f3-54de51add63c" providerId="ADAL" clId="{75F28D2B-6300-4D59-A0E0-9223807C4774}" dt="2018-06-06T07:24:20.502" v="2" actId="6549"/>
        <pc:sldMkLst>
          <pc:docMk/>
          <pc:sldMk cId="3685668928" sldId="1558"/>
        </pc:sldMkLst>
      </pc:sldChg>
      <pc:sldChg chg="modNotesTx">
        <pc:chgData name="Peter Zdovc (Span)" userId="bbb0ad04-48cf-40f8-b4f3-54de51add63c" providerId="ADAL" clId="{75F28D2B-6300-4D59-A0E0-9223807C4774}" dt="2018-06-06T07:24:06.557" v="0" actId="6549"/>
        <pc:sldMkLst>
          <pc:docMk/>
          <pc:sldMk cId="4257760649" sldId="1560"/>
        </pc:sldMkLst>
      </pc:sldChg>
      <pc:sldChg chg="modNotesTx">
        <pc:chgData name="Peter Zdovc (Span)" userId="bbb0ad04-48cf-40f8-b4f3-54de51add63c" providerId="ADAL" clId="{75F28D2B-6300-4D59-A0E0-9223807C4774}" dt="2018-06-06T07:25:12.263" v="6" actId="6549"/>
        <pc:sldMkLst>
          <pc:docMk/>
          <pc:sldMk cId="693792191" sldId="1856"/>
        </pc:sldMkLst>
      </pc:sldChg>
      <pc:sldChg chg="modNotesTx">
        <pc:chgData name="Peter Zdovc (Span)" userId="bbb0ad04-48cf-40f8-b4f3-54de51add63c" providerId="ADAL" clId="{75F28D2B-6300-4D59-A0E0-9223807C4774}" dt="2018-06-06T07:25:52.609" v="12" actId="20577"/>
        <pc:sldMkLst>
          <pc:docMk/>
          <pc:sldMk cId="3091876519" sldId="1879"/>
        </pc:sldMkLst>
      </pc:sldChg>
      <pc:sldChg chg="modNotesTx">
        <pc:chgData name="Peter Zdovc (Span)" userId="bbb0ad04-48cf-40f8-b4f3-54de51add63c" providerId="ADAL" clId="{75F28D2B-6300-4D59-A0E0-9223807C4774}" dt="2018-06-06T07:25:38.900" v="10" actId="6549"/>
        <pc:sldMkLst>
          <pc:docMk/>
          <pc:sldMk cId="668066214" sldId="188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004B98-E6E1-4833-89C4-BF2E327CDF94}"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F4666DA4-2EA9-444F-AEB3-857E4D3894D5}">
      <dgm:prSet phldrT="[Text]"/>
      <dgm:spPr/>
      <dgm:t>
        <a:bodyPr/>
        <a:lstStyle/>
        <a:p>
          <a:r>
            <a:rPr lang="en-US" dirty="0"/>
            <a:t>Owner</a:t>
          </a:r>
        </a:p>
      </dgm:t>
    </dgm:pt>
    <dgm:pt modelId="{8D8EE7D9-2291-4904-81B9-87A016CE04E4}" type="parTrans" cxnId="{41616454-8138-443D-A598-4F52BD6B82B0}">
      <dgm:prSet/>
      <dgm:spPr/>
      <dgm:t>
        <a:bodyPr/>
        <a:lstStyle/>
        <a:p>
          <a:endParaRPr lang="en-US"/>
        </a:p>
      </dgm:t>
    </dgm:pt>
    <dgm:pt modelId="{1040B4BD-15EA-403C-928C-C81B58D8556E}" type="sibTrans" cxnId="{41616454-8138-443D-A598-4F52BD6B82B0}">
      <dgm:prSet/>
      <dgm:spPr/>
      <dgm:t>
        <a:bodyPr/>
        <a:lstStyle/>
        <a:p>
          <a:endParaRPr lang="en-US"/>
        </a:p>
      </dgm:t>
    </dgm:pt>
    <dgm:pt modelId="{098CA321-A8C9-4055-82F0-2C6CFDCA526A}">
      <dgm:prSet phldrT="[Text]"/>
      <dgm:spPr/>
      <dgm:t>
        <a:bodyPr/>
        <a:lstStyle/>
        <a:p>
          <a:r>
            <a:rPr lang="en-US" dirty="0"/>
            <a:t>Can perform all management operations for a resource and its child resources including access management and granting access to others.</a:t>
          </a:r>
        </a:p>
      </dgm:t>
    </dgm:pt>
    <dgm:pt modelId="{4DD7A632-663B-4A00-98F6-7461FF428D55}" type="parTrans" cxnId="{69C6E51E-9C43-4030-AD3C-1CFCEF8E59AE}">
      <dgm:prSet/>
      <dgm:spPr/>
      <dgm:t>
        <a:bodyPr/>
        <a:lstStyle/>
        <a:p>
          <a:endParaRPr lang="en-US"/>
        </a:p>
      </dgm:t>
    </dgm:pt>
    <dgm:pt modelId="{81196BE1-C9CD-4F11-8C14-20D601A4D264}" type="sibTrans" cxnId="{69C6E51E-9C43-4030-AD3C-1CFCEF8E59AE}">
      <dgm:prSet/>
      <dgm:spPr/>
      <dgm:t>
        <a:bodyPr/>
        <a:lstStyle/>
        <a:p>
          <a:endParaRPr lang="en-US"/>
        </a:p>
      </dgm:t>
    </dgm:pt>
    <dgm:pt modelId="{47D3C7F2-02BD-4348-9343-EA01C47A957E}">
      <dgm:prSet phldrT="[Text]"/>
      <dgm:spPr/>
      <dgm:t>
        <a:bodyPr/>
        <a:lstStyle/>
        <a:p>
          <a:r>
            <a:rPr lang="en-US" dirty="0"/>
            <a:t>Contributor</a:t>
          </a:r>
        </a:p>
      </dgm:t>
    </dgm:pt>
    <dgm:pt modelId="{570D69B4-00F4-4393-896A-BD416E421775}" type="parTrans" cxnId="{D1E62090-FBBC-4FA6-BA4F-9AD2975D2908}">
      <dgm:prSet/>
      <dgm:spPr/>
      <dgm:t>
        <a:bodyPr/>
        <a:lstStyle/>
        <a:p>
          <a:endParaRPr lang="en-US"/>
        </a:p>
      </dgm:t>
    </dgm:pt>
    <dgm:pt modelId="{F63FC4A4-CCBB-4B95-8BD4-4D95DA691301}" type="sibTrans" cxnId="{D1E62090-FBBC-4FA6-BA4F-9AD2975D2908}">
      <dgm:prSet/>
      <dgm:spPr/>
      <dgm:t>
        <a:bodyPr/>
        <a:lstStyle/>
        <a:p>
          <a:endParaRPr lang="en-US"/>
        </a:p>
      </dgm:t>
    </dgm:pt>
    <dgm:pt modelId="{E5A0FE00-A3FB-4730-A4C3-DC4D0F452BCF}">
      <dgm:prSet phldrT="[Text]"/>
      <dgm:spPr/>
      <dgm:t>
        <a:bodyPr/>
        <a:lstStyle/>
        <a:p>
          <a:r>
            <a:rPr lang="en-US" dirty="0"/>
            <a:t>Can perform all management operations for a resource including create and delete resources. </a:t>
          </a:r>
          <a:br>
            <a:rPr lang="en-US" dirty="0"/>
          </a:br>
          <a:r>
            <a:rPr lang="en-US" dirty="0"/>
            <a:t>A contributor cannot grant access to other.</a:t>
          </a:r>
        </a:p>
      </dgm:t>
    </dgm:pt>
    <dgm:pt modelId="{3E0A7069-CA3A-4CD4-8F4B-86852B654BE0}" type="parTrans" cxnId="{AA02B632-98C9-4D3B-B918-76013204FCE8}">
      <dgm:prSet/>
      <dgm:spPr/>
      <dgm:t>
        <a:bodyPr/>
        <a:lstStyle/>
        <a:p>
          <a:endParaRPr lang="en-US"/>
        </a:p>
      </dgm:t>
    </dgm:pt>
    <dgm:pt modelId="{389A5474-9AE6-4E31-885F-8B93AFAEA2FF}" type="sibTrans" cxnId="{AA02B632-98C9-4D3B-B918-76013204FCE8}">
      <dgm:prSet/>
      <dgm:spPr/>
      <dgm:t>
        <a:bodyPr/>
        <a:lstStyle/>
        <a:p>
          <a:endParaRPr lang="en-US"/>
        </a:p>
      </dgm:t>
    </dgm:pt>
    <dgm:pt modelId="{D045E789-1A34-4F59-B413-7097C0444B3B}">
      <dgm:prSet phldrT="[Text]"/>
      <dgm:spPr/>
      <dgm:t>
        <a:bodyPr/>
        <a:lstStyle/>
        <a:p>
          <a:r>
            <a:rPr lang="en-US" dirty="0"/>
            <a:t>Reader</a:t>
          </a:r>
        </a:p>
      </dgm:t>
    </dgm:pt>
    <dgm:pt modelId="{AFF3DC7D-9F3B-495C-82D0-863D2DB539DA}" type="parTrans" cxnId="{7DDD1307-B78B-4CE7-8326-5D4803862C7E}">
      <dgm:prSet/>
      <dgm:spPr/>
      <dgm:t>
        <a:bodyPr/>
        <a:lstStyle/>
        <a:p>
          <a:endParaRPr lang="en-US"/>
        </a:p>
      </dgm:t>
    </dgm:pt>
    <dgm:pt modelId="{3807B3D1-9E69-42BA-8312-5DBFF30642F9}" type="sibTrans" cxnId="{7DDD1307-B78B-4CE7-8326-5D4803862C7E}">
      <dgm:prSet/>
      <dgm:spPr/>
      <dgm:t>
        <a:bodyPr/>
        <a:lstStyle/>
        <a:p>
          <a:endParaRPr lang="en-US"/>
        </a:p>
      </dgm:t>
    </dgm:pt>
    <dgm:pt modelId="{E32B6046-3D2D-46E4-9D41-C9AFAB84A7A6}">
      <dgm:prSet phldrT="[Text]"/>
      <dgm:spPr/>
      <dgm:t>
        <a:bodyPr/>
        <a:lstStyle/>
        <a:p>
          <a:r>
            <a:rPr lang="en-US" dirty="0"/>
            <a:t>Has read-only access to a resource and its child resources. A reader cannot read secrets.</a:t>
          </a:r>
        </a:p>
      </dgm:t>
    </dgm:pt>
    <dgm:pt modelId="{29AA90A5-354C-4B75-B175-EF93B6D7899E}" type="parTrans" cxnId="{ED3986B0-FC9B-4010-A34E-4EF9C5E59180}">
      <dgm:prSet/>
      <dgm:spPr/>
      <dgm:t>
        <a:bodyPr/>
        <a:lstStyle/>
        <a:p>
          <a:endParaRPr lang="en-US"/>
        </a:p>
      </dgm:t>
    </dgm:pt>
    <dgm:pt modelId="{417FED98-8A07-44FA-80EE-B9AF25B96E41}" type="sibTrans" cxnId="{ED3986B0-FC9B-4010-A34E-4EF9C5E59180}">
      <dgm:prSet/>
      <dgm:spPr/>
      <dgm:t>
        <a:bodyPr/>
        <a:lstStyle/>
        <a:p>
          <a:endParaRPr lang="en-US"/>
        </a:p>
      </dgm:t>
    </dgm:pt>
    <dgm:pt modelId="{26EB68F3-BE31-43E9-B630-888D1976C792}" type="pres">
      <dgm:prSet presAssocID="{FC004B98-E6E1-4833-89C4-BF2E327CDF94}" presName="linearFlow" presStyleCnt="0">
        <dgm:presLayoutVars>
          <dgm:dir/>
          <dgm:animLvl val="lvl"/>
          <dgm:resizeHandles val="exact"/>
        </dgm:presLayoutVars>
      </dgm:prSet>
      <dgm:spPr/>
    </dgm:pt>
    <dgm:pt modelId="{FF0FD548-F668-4996-B303-B6259773469B}" type="pres">
      <dgm:prSet presAssocID="{F4666DA4-2EA9-444F-AEB3-857E4D3894D5}" presName="composite" presStyleCnt="0"/>
      <dgm:spPr/>
    </dgm:pt>
    <dgm:pt modelId="{6FB27D7A-0FB1-4ABC-9667-9A44708F74EA}" type="pres">
      <dgm:prSet presAssocID="{F4666DA4-2EA9-444F-AEB3-857E4D3894D5}" presName="parentText" presStyleLbl="alignNode1" presStyleIdx="0" presStyleCnt="3">
        <dgm:presLayoutVars>
          <dgm:chMax val="1"/>
          <dgm:bulletEnabled val="1"/>
        </dgm:presLayoutVars>
      </dgm:prSet>
      <dgm:spPr/>
    </dgm:pt>
    <dgm:pt modelId="{12923025-AE3B-40AF-B1D2-E78836227FD8}" type="pres">
      <dgm:prSet presAssocID="{F4666DA4-2EA9-444F-AEB3-857E4D3894D5}" presName="descendantText" presStyleLbl="alignAcc1" presStyleIdx="0" presStyleCnt="3">
        <dgm:presLayoutVars>
          <dgm:bulletEnabled val="1"/>
        </dgm:presLayoutVars>
      </dgm:prSet>
      <dgm:spPr/>
    </dgm:pt>
    <dgm:pt modelId="{897E390C-B751-4E24-BC70-DB039384F034}" type="pres">
      <dgm:prSet presAssocID="{1040B4BD-15EA-403C-928C-C81B58D8556E}" presName="sp" presStyleCnt="0"/>
      <dgm:spPr/>
    </dgm:pt>
    <dgm:pt modelId="{7D4F6C0F-2C55-46E9-9011-07B662026041}" type="pres">
      <dgm:prSet presAssocID="{47D3C7F2-02BD-4348-9343-EA01C47A957E}" presName="composite" presStyleCnt="0"/>
      <dgm:spPr/>
    </dgm:pt>
    <dgm:pt modelId="{DFA55E7A-D3B2-4BF1-96AB-BABCAD2B3D69}" type="pres">
      <dgm:prSet presAssocID="{47D3C7F2-02BD-4348-9343-EA01C47A957E}" presName="parentText" presStyleLbl="alignNode1" presStyleIdx="1" presStyleCnt="3">
        <dgm:presLayoutVars>
          <dgm:chMax val="1"/>
          <dgm:bulletEnabled val="1"/>
        </dgm:presLayoutVars>
      </dgm:prSet>
      <dgm:spPr/>
    </dgm:pt>
    <dgm:pt modelId="{1910F92D-45ED-4648-951A-0B47B09C495B}" type="pres">
      <dgm:prSet presAssocID="{47D3C7F2-02BD-4348-9343-EA01C47A957E}" presName="descendantText" presStyleLbl="alignAcc1" presStyleIdx="1" presStyleCnt="3">
        <dgm:presLayoutVars>
          <dgm:bulletEnabled val="1"/>
        </dgm:presLayoutVars>
      </dgm:prSet>
      <dgm:spPr/>
    </dgm:pt>
    <dgm:pt modelId="{4203E78F-B859-4CBE-AA69-7B950C795C3B}" type="pres">
      <dgm:prSet presAssocID="{F63FC4A4-CCBB-4B95-8BD4-4D95DA691301}" presName="sp" presStyleCnt="0"/>
      <dgm:spPr/>
    </dgm:pt>
    <dgm:pt modelId="{FC399805-47F7-4662-99D2-A8F9D6B05339}" type="pres">
      <dgm:prSet presAssocID="{D045E789-1A34-4F59-B413-7097C0444B3B}" presName="composite" presStyleCnt="0"/>
      <dgm:spPr/>
    </dgm:pt>
    <dgm:pt modelId="{B65AE470-89C8-40AB-8C4E-74DF3082D5DB}" type="pres">
      <dgm:prSet presAssocID="{D045E789-1A34-4F59-B413-7097C0444B3B}" presName="parentText" presStyleLbl="alignNode1" presStyleIdx="2" presStyleCnt="3">
        <dgm:presLayoutVars>
          <dgm:chMax val="1"/>
          <dgm:bulletEnabled val="1"/>
        </dgm:presLayoutVars>
      </dgm:prSet>
      <dgm:spPr/>
    </dgm:pt>
    <dgm:pt modelId="{318D6716-B916-46A1-95E7-58B4DF5345D4}" type="pres">
      <dgm:prSet presAssocID="{D045E789-1A34-4F59-B413-7097C0444B3B}" presName="descendantText" presStyleLbl="alignAcc1" presStyleIdx="2" presStyleCnt="3">
        <dgm:presLayoutVars>
          <dgm:bulletEnabled val="1"/>
        </dgm:presLayoutVars>
      </dgm:prSet>
      <dgm:spPr/>
    </dgm:pt>
  </dgm:ptLst>
  <dgm:cxnLst>
    <dgm:cxn modelId="{7DDD1307-B78B-4CE7-8326-5D4803862C7E}" srcId="{FC004B98-E6E1-4833-89C4-BF2E327CDF94}" destId="{D045E789-1A34-4F59-B413-7097C0444B3B}" srcOrd="2" destOrd="0" parTransId="{AFF3DC7D-9F3B-495C-82D0-863D2DB539DA}" sibTransId="{3807B3D1-9E69-42BA-8312-5DBFF30642F9}"/>
    <dgm:cxn modelId="{69C6E51E-9C43-4030-AD3C-1CFCEF8E59AE}" srcId="{F4666DA4-2EA9-444F-AEB3-857E4D3894D5}" destId="{098CA321-A8C9-4055-82F0-2C6CFDCA526A}" srcOrd="0" destOrd="0" parTransId="{4DD7A632-663B-4A00-98F6-7461FF428D55}" sibTransId="{81196BE1-C9CD-4F11-8C14-20D601A4D264}"/>
    <dgm:cxn modelId="{AA02B632-98C9-4D3B-B918-76013204FCE8}" srcId="{47D3C7F2-02BD-4348-9343-EA01C47A957E}" destId="{E5A0FE00-A3FB-4730-A4C3-DC4D0F452BCF}" srcOrd="0" destOrd="0" parTransId="{3E0A7069-CA3A-4CD4-8F4B-86852B654BE0}" sibTransId="{389A5474-9AE6-4E31-885F-8B93AFAEA2FF}"/>
    <dgm:cxn modelId="{1063DB38-767D-40A1-9D61-7FB6D10DCDF8}" type="presOf" srcId="{D045E789-1A34-4F59-B413-7097C0444B3B}" destId="{B65AE470-89C8-40AB-8C4E-74DF3082D5DB}" srcOrd="0" destOrd="0" presId="urn:microsoft.com/office/officeart/2005/8/layout/chevron2"/>
    <dgm:cxn modelId="{EDC2FB64-B8D4-4E75-86CC-73555737DFA9}" type="presOf" srcId="{E5A0FE00-A3FB-4730-A4C3-DC4D0F452BCF}" destId="{1910F92D-45ED-4648-951A-0B47B09C495B}" srcOrd="0" destOrd="0" presId="urn:microsoft.com/office/officeart/2005/8/layout/chevron2"/>
    <dgm:cxn modelId="{12CB7353-CF41-445E-99D9-C8F7B7257B4D}" type="presOf" srcId="{E32B6046-3D2D-46E4-9D41-C9AFAB84A7A6}" destId="{318D6716-B916-46A1-95E7-58B4DF5345D4}" srcOrd="0" destOrd="0" presId="urn:microsoft.com/office/officeart/2005/8/layout/chevron2"/>
    <dgm:cxn modelId="{41616454-8138-443D-A598-4F52BD6B82B0}" srcId="{FC004B98-E6E1-4833-89C4-BF2E327CDF94}" destId="{F4666DA4-2EA9-444F-AEB3-857E4D3894D5}" srcOrd="0" destOrd="0" parTransId="{8D8EE7D9-2291-4904-81B9-87A016CE04E4}" sibTransId="{1040B4BD-15EA-403C-928C-C81B58D8556E}"/>
    <dgm:cxn modelId="{D1E62090-FBBC-4FA6-BA4F-9AD2975D2908}" srcId="{FC004B98-E6E1-4833-89C4-BF2E327CDF94}" destId="{47D3C7F2-02BD-4348-9343-EA01C47A957E}" srcOrd="1" destOrd="0" parTransId="{570D69B4-00F4-4393-896A-BD416E421775}" sibTransId="{F63FC4A4-CCBB-4B95-8BD4-4D95DA691301}"/>
    <dgm:cxn modelId="{C4320BA5-E0DD-448D-A21A-551595D42E8F}" type="presOf" srcId="{47D3C7F2-02BD-4348-9343-EA01C47A957E}" destId="{DFA55E7A-D3B2-4BF1-96AB-BABCAD2B3D69}" srcOrd="0" destOrd="0" presId="urn:microsoft.com/office/officeart/2005/8/layout/chevron2"/>
    <dgm:cxn modelId="{9070BDA9-0E2F-4CF1-BC64-7281A3179D41}" type="presOf" srcId="{F4666DA4-2EA9-444F-AEB3-857E4D3894D5}" destId="{6FB27D7A-0FB1-4ABC-9667-9A44708F74EA}" srcOrd="0" destOrd="0" presId="urn:microsoft.com/office/officeart/2005/8/layout/chevron2"/>
    <dgm:cxn modelId="{ED3986B0-FC9B-4010-A34E-4EF9C5E59180}" srcId="{D045E789-1A34-4F59-B413-7097C0444B3B}" destId="{E32B6046-3D2D-46E4-9D41-C9AFAB84A7A6}" srcOrd="0" destOrd="0" parTransId="{29AA90A5-354C-4B75-B175-EF93B6D7899E}" sibTransId="{417FED98-8A07-44FA-80EE-B9AF25B96E41}"/>
    <dgm:cxn modelId="{2FC967B7-3EFE-400C-83F7-3C41E70C9089}" type="presOf" srcId="{098CA321-A8C9-4055-82F0-2C6CFDCA526A}" destId="{12923025-AE3B-40AF-B1D2-E78836227FD8}" srcOrd="0" destOrd="0" presId="urn:microsoft.com/office/officeart/2005/8/layout/chevron2"/>
    <dgm:cxn modelId="{4467E8BF-EDA6-4999-AB84-75D191958EDC}" type="presOf" srcId="{FC004B98-E6E1-4833-89C4-BF2E327CDF94}" destId="{26EB68F3-BE31-43E9-B630-888D1976C792}" srcOrd="0" destOrd="0" presId="urn:microsoft.com/office/officeart/2005/8/layout/chevron2"/>
    <dgm:cxn modelId="{E7299C2D-BB65-42CF-A735-75DE91B89779}" type="presParOf" srcId="{26EB68F3-BE31-43E9-B630-888D1976C792}" destId="{FF0FD548-F668-4996-B303-B6259773469B}" srcOrd="0" destOrd="0" presId="urn:microsoft.com/office/officeart/2005/8/layout/chevron2"/>
    <dgm:cxn modelId="{55A806D6-85C9-4B1F-89A1-3FED9690120F}" type="presParOf" srcId="{FF0FD548-F668-4996-B303-B6259773469B}" destId="{6FB27D7A-0FB1-4ABC-9667-9A44708F74EA}" srcOrd="0" destOrd="0" presId="urn:microsoft.com/office/officeart/2005/8/layout/chevron2"/>
    <dgm:cxn modelId="{26409A80-6151-4AE2-9780-A138B692DAFF}" type="presParOf" srcId="{FF0FD548-F668-4996-B303-B6259773469B}" destId="{12923025-AE3B-40AF-B1D2-E78836227FD8}" srcOrd="1" destOrd="0" presId="urn:microsoft.com/office/officeart/2005/8/layout/chevron2"/>
    <dgm:cxn modelId="{66775872-CAC6-4D1A-8AD3-E9287FB3A7E9}" type="presParOf" srcId="{26EB68F3-BE31-43E9-B630-888D1976C792}" destId="{897E390C-B751-4E24-BC70-DB039384F034}" srcOrd="1" destOrd="0" presId="urn:microsoft.com/office/officeart/2005/8/layout/chevron2"/>
    <dgm:cxn modelId="{BA6446E7-45BD-4789-9DEB-758995DFA849}" type="presParOf" srcId="{26EB68F3-BE31-43E9-B630-888D1976C792}" destId="{7D4F6C0F-2C55-46E9-9011-07B662026041}" srcOrd="2" destOrd="0" presId="urn:microsoft.com/office/officeart/2005/8/layout/chevron2"/>
    <dgm:cxn modelId="{82630765-0F51-4D85-BFEE-0289BA3C93F6}" type="presParOf" srcId="{7D4F6C0F-2C55-46E9-9011-07B662026041}" destId="{DFA55E7A-D3B2-4BF1-96AB-BABCAD2B3D69}" srcOrd="0" destOrd="0" presId="urn:microsoft.com/office/officeart/2005/8/layout/chevron2"/>
    <dgm:cxn modelId="{FE25878C-B27A-4DB7-80E0-8868322505A3}" type="presParOf" srcId="{7D4F6C0F-2C55-46E9-9011-07B662026041}" destId="{1910F92D-45ED-4648-951A-0B47B09C495B}" srcOrd="1" destOrd="0" presId="urn:microsoft.com/office/officeart/2005/8/layout/chevron2"/>
    <dgm:cxn modelId="{06B0958C-AF61-4A9A-8F9E-354CB49380D1}" type="presParOf" srcId="{26EB68F3-BE31-43E9-B630-888D1976C792}" destId="{4203E78F-B859-4CBE-AA69-7B950C795C3B}" srcOrd="3" destOrd="0" presId="urn:microsoft.com/office/officeart/2005/8/layout/chevron2"/>
    <dgm:cxn modelId="{965D775A-517F-44C8-ADD3-499E32FF485F}" type="presParOf" srcId="{26EB68F3-BE31-43E9-B630-888D1976C792}" destId="{FC399805-47F7-4662-99D2-A8F9D6B05339}" srcOrd="4" destOrd="0" presId="urn:microsoft.com/office/officeart/2005/8/layout/chevron2"/>
    <dgm:cxn modelId="{882764B9-2638-41C9-BAEF-E1A2EBBFE2F9}" type="presParOf" srcId="{FC399805-47F7-4662-99D2-A8F9D6B05339}" destId="{B65AE470-89C8-40AB-8C4E-74DF3082D5DB}" srcOrd="0" destOrd="0" presId="urn:microsoft.com/office/officeart/2005/8/layout/chevron2"/>
    <dgm:cxn modelId="{065B476D-6A21-4EBA-B50F-D673931AEBC7}" type="presParOf" srcId="{FC399805-47F7-4662-99D2-A8F9D6B05339}" destId="{318D6716-B916-46A1-95E7-58B4DF5345D4}"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AF1838-C5CC-4F97-9462-61845A3F064B}"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47127A2D-1614-4251-82D9-F1A22869BBB5}">
      <dgm:prSet phldrT="[Text]"/>
      <dgm:spPr/>
      <dgm:t>
        <a:bodyPr/>
        <a:lstStyle/>
        <a:p>
          <a:r>
            <a:rPr lang="en-US"/>
            <a:t>Image families</a:t>
          </a:r>
        </a:p>
      </dgm:t>
    </dgm:pt>
    <dgm:pt modelId="{7FB9E4C8-AD9C-41C9-80F1-94F478C71BD9}" type="parTrans" cxnId="{98D07DAC-4411-4769-9B95-4CA5C261A3BB}">
      <dgm:prSet/>
      <dgm:spPr/>
      <dgm:t>
        <a:bodyPr/>
        <a:lstStyle/>
        <a:p>
          <a:endParaRPr lang="en-US"/>
        </a:p>
      </dgm:t>
    </dgm:pt>
    <dgm:pt modelId="{12EF1C2D-5CA7-480F-A8CC-A7BCB57F26EF}" type="sibTrans" cxnId="{98D07DAC-4411-4769-9B95-4CA5C261A3BB}">
      <dgm:prSet/>
      <dgm:spPr/>
      <dgm:t>
        <a:bodyPr/>
        <a:lstStyle/>
        <a:p>
          <a:endParaRPr lang="en-US"/>
        </a:p>
      </dgm:t>
    </dgm:pt>
    <dgm:pt modelId="{F93CA4C2-9FF9-48E8-9964-F095ECD0E612}">
      <dgm:prSet phldrT="[Text]"/>
      <dgm:spPr/>
      <dgm:t>
        <a:bodyPr/>
        <a:lstStyle/>
        <a:p>
          <a:r>
            <a:rPr lang="en-US"/>
            <a:t>VHDs managed and supported by Microsoft. Some may include pre-installed software and configuration. </a:t>
          </a:r>
        </a:p>
      </dgm:t>
    </dgm:pt>
    <dgm:pt modelId="{6116AA84-D66A-4BD0-A51A-049D4790B2B7}" type="parTrans" cxnId="{21C356E8-EFBB-4F32-9EB3-8BBBB4102511}">
      <dgm:prSet/>
      <dgm:spPr/>
      <dgm:t>
        <a:bodyPr/>
        <a:lstStyle/>
        <a:p>
          <a:endParaRPr lang="en-US"/>
        </a:p>
      </dgm:t>
    </dgm:pt>
    <dgm:pt modelId="{8A489F36-4E92-4382-A18E-4085489BA2EE}" type="sibTrans" cxnId="{21C356E8-EFBB-4F32-9EB3-8BBBB4102511}">
      <dgm:prSet/>
      <dgm:spPr/>
      <dgm:t>
        <a:bodyPr/>
        <a:lstStyle/>
        <a:p>
          <a:endParaRPr lang="en-US"/>
        </a:p>
      </dgm:t>
    </dgm:pt>
    <dgm:pt modelId="{B8F7B993-973F-4747-845E-E71339DB5339}">
      <dgm:prSet phldrT="[Text]"/>
      <dgm:spPr/>
      <dgm:t>
        <a:bodyPr/>
        <a:lstStyle/>
        <a:p>
          <a:r>
            <a:rPr lang="en-US"/>
            <a:t>Partner images</a:t>
          </a:r>
        </a:p>
      </dgm:t>
    </dgm:pt>
    <dgm:pt modelId="{DB421590-2BDD-4B6B-B477-FD9AD7532A2F}" type="parTrans" cxnId="{E0D70B2B-2923-4E8E-9134-5D3C21D6E30B}">
      <dgm:prSet/>
      <dgm:spPr/>
      <dgm:t>
        <a:bodyPr/>
        <a:lstStyle/>
        <a:p>
          <a:endParaRPr lang="en-US"/>
        </a:p>
      </dgm:t>
    </dgm:pt>
    <dgm:pt modelId="{CC267051-989E-41F3-AF44-55D46D2B33C0}" type="sibTrans" cxnId="{E0D70B2B-2923-4E8E-9134-5D3C21D6E30B}">
      <dgm:prSet/>
      <dgm:spPr/>
      <dgm:t>
        <a:bodyPr/>
        <a:lstStyle/>
        <a:p>
          <a:endParaRPr lang="en-US"/>
        </a:p>
      </dgm:t>
    </dgm:pt>
    <dgm:pt modelId="{C39CE0D0-47F0-4069-982B-871EE0F8147E}">
      <dgm:prSet phldrT="[Text]"/>
      <dgm:spPr/>
      <dgm:t>
        <a:bodyPr/>
        <a:lstStyle/>
        <a:p>
          <a:r>
            <a:rPr lang="en-US" dirty="0"/>
            <a:t>VHDs uploaded by partners for application consumption by the Azure customer. VMs deployed using partner images are not deployed on the same cluster or clusters as other VM workloads. </a:t>
          </a:r>
        </a:p>
      </dgm:t>
    </dgm:pt>
    <dgm:pt modelId="{6FC5231F-D990-4A1E-9B02-07923A1D0DB1}" type="parTrans" cxnId="{5C3E001B-9204-442F-AAA5-BC8037C14A52}">
      <dgm:prSet/>
      <dgm:spPr/>
      <dgm:t>
        <a:bodyPr/>
        <a:lstStyle/>
        <a:p>
          <a:endParaRPr lang="en-US"/>
        </a:p>
      </dgm:t>
    </dgm:pt>
    <dgm:pt modelId="{37651D46-8171-470F-B457-F31D1AB12874}" type="sibTrans" cxnId="{5C3E001B-9204-442F-AAA5-BC8037C14A52}">
      <dgm:prSet/>
      <dgm:spPr/>
      <dgm:t>
        <a:bodyPr/>
        <a:lstStyle/>
        <a:p>
          <a:endParaRPr lang="en-US"/>
        </a:p>
      </dgm:t>
    </dgm:pt>
    <dgm:pt modelId="{345F340E-F41A-458E-8E73-1F66068E2711}">
      <dgm:prSet phldrT="[Text]"/>
      <dgm:spPr/>
      <dgm:t>
        <a:bodyPr/>
        <a:lstStyle/>
        <a:p>
          <a:r>
            <a:rPr lang="en-US"/>
            <a:t>Latest images</a:t>
          </a:r>
        </a:p>
      </dgm:t>
    </dgm:pt>
    <dgm:pt modelId="{A2F27740-D7D8-4262-BBEF-B04FF57F4350}" type="parTrans" cxnId="{B70FACB2-B101-493D-8BD0-4EF262520CC8}">
      <dgm:prSet/>
      <dgm:spPr/>
      <dgm:t>
        <a:bodyPr/>
        <a:lstStyle/>
        <a:p>
          <a:endParaRPr lang="en-US"/>
        </a:p>
      </dgm:t>
    </dgm:pt>
    <dgm:pt modelId="{26E2E6CE-F64A-4950-BE23-D06D437B18BD}" type="sibTrans" cxnId="{B70FACB2-B101-493D-8BD0-4EF262520CC8}">
      <dgm:prSet/>
      <dgm:spPr/>
      <dgm:t>
        <a:bodyPr/>
        <a:lstStyle/>
        <a:p>
          <a:endParaRPr lang="en-US"/>
        </a:p>
      </dgm:t>
    </dgm:pt>
    <dgm:pt modelId="{C1C47CF3-C94E-44D8-9686-7DD711A83334}">
      <dgm:prSet phldrT="[Text]"/>
      <dgm:spPr/>
      <dgm:t>
        <a:bodyPr/>
        <a:lstStyle/>
        <a:p>
          <a:r>
            <a:rPr lang="en-US"/>
            <a:t>Images are kept as versions in Azure. Typically, you would want to choose the latest image.</a:t>
          </a:r>
        </a:p>
      </dgm:t>
    </dgm:pt>
    <dgm:pt modelId="{BE690F99-9CE0-4855-BB3A-70B19CA2F442}" type="parTrans" cxnId="{FA750576-B010-43C6-BEE7-0570BC798B1A}">
      <dgm:prSet/>
      <dgm:spPr/>
      <dgm:t>
        <a:bodyPr/>
        <a:lstStyle/>
        <a:p>
          <a:endParaRPr lang="en-US"/>
        </a:p>
      </dgm:t>
    </dgm:pt>
    <dgm:pt modelId="{32D28D01-688B-4E29-B9C2-C736ACFBA6A0}" type="sibTrans" cxnId="{FA750576-B010-43C6-BEE7-0570BC798B1A}">
      <dgm:prSet/>
      <dgm:spPr/>
      <dgm:t>
        <a:bodyPr/>
        <a:lstStyle/>
        <a:p>
          <a:endParaRPr lang="en-US"/>
        </a:p>
      </dgm:t>
    </dgm:pt>
    <dgm:pt modelId="{E199BBCC-1D7A-4E72-802E-254E184F639F}">
      <dgm:prSet phldrT="[Text]"/>
      <dgm:spPr/>
      <dgm:t>
        <a:bodyPr/>
        <a:lstStyle/>
        <a:p>
          <a:r>
            <a:rPr lang="en-US"/>
            <a:t>Customized images</a:t>
          </a:r>
        </a:p>
      </dgm:t>
    </dgm:pt>
    <dgm:pt modelId="{9C195BE5-8249-42BC-8DE3-DC2823BF7889}" type="parTrans" cxnId="{FD02973F-3C45-4454-81AA-685646F966C6}">
      <dgm:prSet/>
      <dgm:spPr/>
      <dgm:t>
        <a:bodyPr/>
        <a:lstStyle/>
        <a:p>
          <a:endParaRPr lang="en-US"/>
        </a:p>
      </dgm:t>
    </dgm:pt>
    <dgm:pt modelId="{8D0C8DF2-F114-46BF-B714-B113D84B95B6}" type="sibTrans" cxnId="{FD02973F-3C45-4454-81AA-685646F966C6}">
      <dgm:prSet/>
      <dgm:spPr/>
      <dgm:t>
        <a:bodyPr/>
        <a:lstStyle/>
        <a:p>
          <a:endParaRPr lang="en-US"/>
        </a:p>
      </dgm:t>
    </dgm:pt>
    <dgm:pt modelId="{EC5D52D1-852E-4412-842E-32B03F625407}">
      <dgm:prSet phldrT="[Text]"/>
      <dgm:spPr/>
      <dgm:t>
        <a:bodyPr/>
        <a:lstStyle/>
        <a:p>
          <a:r>
            <a:rPr lang="en-US"/>
            <a:t>Customer uploaded VHDs to leverage their own images. This is due to internal security, standard costs, and licensing scenarios. </a:t>
          </a:r>
        </a:p>
      </dgm:t>
    </dgm:pt>
    <dgm:pt modelId="{ED2AAEED-59AA-4E57-9208-3DED60756336}" type="parTrans" cxnId="{E2AEB8D9-FFED-4F42-839B-281E27BA008D}">
      <dgm:prSet/>
      <dgm:spPr/>
      <dgm:t>
        <a:bodyPr/>
        <a:lstStyle/>
        <a:p>
          <a:endParaRPr lang="en-US"/>
        </a:p>
      </dgm:t>
    </dgm:pt>
    <dgm:pt modelId="{28FC7178-624B-4021-9F7E-B366C740A34C}" type="sibTrans" cxnId="{E2AEB8D9-FFED-4F42-839B-281E27BA008D}">
      <dgm:prSet/>
      <dgm:spPr/>
      <dgm:t>
        <a:bodyPr/>
        <a:lstStyle/>
        <a:p>
          <a:endParaRPr lang="en-US"/>
        </a:p>
      </dgm:t>
    </dgm:pt>
    <dgm:pt modelId="{8CEB0025-E520-4B48-B139-D05E7CA8595A}" type="pres">
      <dgm:prSet presAssocID="{81AF1838-C5CC-4F97-9462-61845A3F064B}" presName="Name0" presStyleCnt="0">
        <dgm:presLayoutVars>
          <dgm:dir/>
          <dgm:animLvl val="lvl"/>
          <dgm:resizeHandles val="exact"/>
        </dgm:presLayoutVars>
      </dgm:prSet>
      <dgm:spPr/>
    </dgm:pt>
    <dgm:pt modelId="{9BAA54A2-720C-48B1-848E-0C1B9A23C299}" type="pres">
      <dgm:prSet presAssocID="{47127A2D-1614-4251-82D9-F1A22869BBB5}" presName="linNode" presStyleCnt="0"/>
      <dgm:spPr/>
    </dgm:pt>
    <dgm:pt modelId="{EC6F1AA0-2ADA-41BF-B9C7-9C84064123F2}" type="pres">
      <dgm:prSet presAssocID="{47127A2D-1614-4251-82D9-F1A22869BBB5}" presName="parTx" presStyleLbl="revTx" presStyleIdx="0" presStyleCnt="4">
        <dgm:presLayoutVars>
          <dgm:chMax val="1"/>
          <dgm:bulletEnabled val="1"/>
        </dgm:presLayoutVars>
      </dgm:prSet>
      <dgm:spPr/>
    </dgm:pt>
    <dgm:pt modelId="{D4F7CA77-DFAF-45CB-ABD2-97A8F01ACD75}" type="pres">
      <dgm:prSet presAssocID="{47127A2D-1614-4251-82D9-F1A22869BBB5}" presName="bracket" presStyleLbl="parChTrans1D1" presStyleIdx="0" presStyleCnt="4"/>
      <dgm:spPr/>
    </dgm:pt>
    <dgm:pt modelId="{A8BABA9E-14F7-4DCD-8334-E2B498DF3883}" type="pres">
      <dgm:prSet presAssocID="{47127A2D-1614-4251-82D9-F1A22869BBB5}" presName="spH" presStyleCnt="0"/>
      <dgm:spPr/>
    </dgm:pt>
    <dgm:pt modelId="{D1BA6EEF-BB6F-464D-ADE3-715ABBEBFB5E}" type="pres">
      <dgm:prSet presAssocID="{47127A2D-1614-4251-82D9-F1A22869BBB5}" presName="desTx" presStyleLbl="node1" presStyleIdx="0" presStyleCnt="4">
        <dgm:presLayoutVars>
          <dgm:bulletEnabled val="1"/>
        </dgm:presLayoutVars>
      </dgm:prSet>
      <dgm:spPr/>
    </dgm:pt>
    <dgm:pt modelId="{23DE629E-6665-43F8-B147-9FBBCF6D6B41}" type="pres">
      <dgm:prSet presAssocID="{12EF1C2D-5CA7-480F-A8CC-A7BCB57F26EF}" presName="spV" presStyleCnt="0"/>
      <dgm:spPr/>
    </dgm:pt>
    <dgm:pt modelId="{6167BE7C-E3F7-46BA-9C8F-A121D565BA8F}" type="pres">
      <dgm:prSet presAssocID="{B8F7B993-973F-4747-845E-E71339DB5339}" presName="linNode" presStyleCnt="0"/>
      <dgm:spPr/>
    </dgm:pt>
    <dgm:pt modelId="{98DE35D3-4000-43EB-94D0-C18A89259E40}" type="pres">
      <dgm:prSet presAssocID="{B8F7B993-973F-4747-845E-E71339DB5339}" presName="parTx" presStyleLbl="revTx" presStyleIdx="1" presStyleCnt="4">
        <dgm:presLayoutVars>
          <dgm:chMax val="1"/>
          <dgm:bulletEnabled val="1"/>
        </dgm:presLayoutVars>
      </dgm:prSet>
      <dgm:spPr/>
    </dgm:pt>
    <dgm:pt modelId="{4F92CA34-CFF7-4B62-AC12-9219960218FF}" type="pres">
      <dgm:prSet presAssocID="{B8F7B993-973F-4747-845E-E71339DB5339}" presName="bracket" presStyleLbl="parChTrans1D1" presStyleIdx="1" presStyleCnt="4"/>
      <dgm:spPr/>
    </dgm:pt>
    <dgm:pt modelId="{F6897397-236E-4CC3-A0E0-62044CEABBC4}" type="pres">
      <dgm:prSet presAssocID="{B8F7B993-973F-4747-845E-E71339DB5339}" presName="spH" presStyleCnt="0"/>
      <dgm:spPr/>
    </dgm:pt>
    <dgm:pt modelId="{AB01809A-9F3A-42FD-9327-EE96E0EEAC4F}" type="pres">
      <dgm:prSet presAssocID="{B8F7B993-973F-4747-845E-E71339DB5339}" presName="desTx" presStyleLbl="node1" presStyleIdx="1" presStyleCnt="4">
        <dgm:presLayoutVars>
          <dgm:bulletEnabled val="1"/>
        </dgm:presLayoutVars>
      </dgm:prSet>
      <dgm:spPr/>
    </dgm:pt>
    <dgm:pt modelId="{96A33D48-79F9-40B6-B6CC-B886C77B4839}" type="pres">
      <dgm:prSet presAssocID="{CC267051-989E-41F3-AF44-55D46D2B33C0}" presName="spV" presStyleCnt="0"/>
      <dgm:spPr/>
    </dgm:pt>
    <dgm:pt modelId="{E1C2D622-0513-47CF-A90F-93C07F31F44D}" type="pres">
      <dgm:prSet presAssocID="{345F340E-F41A-458E-8E73-1F66068E2711}" presName="linNode" presStyleCnt="0"/>
      <dgm:spPr/>
    </dgm:pt>
    <dgm:pt modelId="{5227F8DD-3E3D-48E1-B5A9-33459A3530FA}" type="pres">
      <dgm:prSet presAssocID="{345F340E-F41A-458E-8E73-1F66068E2711}" presName="parTx" presStyleLbl="revTx" presStyleIdx="2" presStyleCnt="4">
        <dgm:presLayoutVars>
          <dgm:chMax val="1"/>
          <dgm:bulletEnabled val="1"/>
        </dgm:presLayoutVars>
      </dgm:prSet>
      <dgm:spPr/>
    </dgm:pt>
    <dgm:pt modelId="{7C9921C5-7AF6-47A3-9CC9-1A694D9FA311}" type="pres">
      <dgm:prSet presAssocID="{345F340E-F41A-458E-8E73-1F66068E2711}" presName="bracket" presStyleLbl="parChTrans1D1" presStyleIdx="2" presStyleCnt="4"/>
      <dgm:spPr/>
    </dgm:pt>
    <dgm:pt modelId="{DDE89084-C1EC-4CF6-98F4-BDE4FDEEB85E}" type="pres">
      <dgm:prSet presAssocID="{345F340E-F41A-458E-8E73-1F66068E2711}" presName="spH" presStyleCnt="0"/>
      <dgm:spPr/>
    </dgm:pt>
    <dgm:pt modelId="{3FA99279-4F1D-432F-950F-20C99441D246}" type="pres">
      <dgm:prSet presAssocID="{345F340E-F41A-458E-8E73-1F66068E2711}" presName="desTx" presStyleLbl="node1" presStyleIdx="2" presStyleCnt="4">
        <dgm:presLayoutVars>
          <dgm:bulletEnabled val="1"/>
        </dgm:presLayoutVars>
      </dgm:prSet>
      <dgm:spPr/>
    </dgm:pt>
    <dgm:pt modelId="{F8E47783-6753-439C-8139-9F27C0186973}" type="pres">
      <dgm:prSet presAssocID="{26E2E6CE-F64A-4950-BE23-D06D437B18BD}" presName="spV" presStyleCnt="0"/>
      <dgm:spPr/>
    </dgm:pt>
    <dgm:pt modelId="{4DD1868D-C20F-4F98-9449-0AE52DA6D414}" type="pres">
      <dgm:prSet presAssocID="{E199BBCC-1D7A-4E72-802E-254E184F639F}" presName="linNode" presStyleCnt="0"/>
      <dgm:spPr/>
    </dgm:pt>
    <dgm:pt modelId="{176667AC-1AE7-41A7-B2E0-629F43DCF76D}" type="pres">
      <dgm:prSet presAssocID="{E199BBCC-1D7A-4E72-802E-254E184F639F}" presName="parTx" presStyleLbl="revTx" presStyleIdx="3" presStyleCnt="4">
        <dgm:presLayoutVars>
          <dgm:chMax val="1"/>
          <dgm:bulletEnabled val="1"/>
        </dgm:presLayoutVars>
      </dgm:prSet>
      <dgm:spPr/>
    </dgm:pt>
    <dgm:pt modelId="{A9FE1331-D55F-4DFD-AC5A-416DD75E5B72}" type="pres">
      <dgm:prSet presAssocID="{E199BBCC-1D7A-4E72-802E-254E184F639F}" presName="bracket" presStyleLbl="parChTrans1D1" presStyleIdx="3" presStyleCnt="4"/>
      <dgm:spPr/>
    </dgm:pt>
    <dgm:pt modelId="{C7BCDAD9-334F-4FE9-ACEB-D5609D40E49C}" type="pres">
      <dgm:prSet presAssocID="{E199BBCC-1D7A-4E72-802E-254E184F639F}" presName="spH" presStyleCnt="0"/>
      <dgm:spPr/>
    </dgm:pt>
    <dgm:pt modelId="{C24D8B61-F32F-4A99-8F05-BF5B8D301E30}" type="pres">
      <dgm:prSet presAssocID="{E199BBCC-1D7A-4E72-802E-254E184F639F}" presName="desTx" presStyleLbl="node1" presStyleIdx="3" presStyleCnt="4">
        <dgm:presLayoutVars>
          <dgm:bulletEnabled val="1"/>
        </dgm:presLayoutVars>
      </dgm:prSet>
      <dgm:spPr/>
    </dgm:pt>
  </dgm:ptLst>
  <dgm:cxnLst>
    <dgm:cxn modelId="{EE5B2204-734E-4067-974F-AB2ECFD7A09E}" type="presOf" srcId="{345F340E-F41A-458E-8E73-1F66068E2711}" destId="{5227F8DD-3E3D-48E1-B5A9-33459A3530FA}" srcOrd="0" destOrd="0" presId="urn:diagrams.loki3.com/BracketList"/>
    <dgm:cxn modelId="{2DDC9605-93F3-4B43-A591-CCA0C32A31A6}" type="presOf" srcId="{F93CA4C2-9FF9-48E8-9964-F095ECD0E612}" destId="{D1BA6EEF-BB6F-464D-ADE3-715ABBEBFB5E}" srcOrd="0" destOrd="0" presId="urn:diagrams.loki3.com/BracketList"/>
    <dgm:cxn modelId="{5C3E001B-9204-442F-AAA5-BC8037C14A52}" srcId="{B8F7B993-973F-4747-845E-E71339DB5339}" destId="{C39CE0D0-47F0-4069-982B-871EE0F8147E}" srcOrd="0" destOrd="0" parTransId="{6FC5231F-D990-4A1E-9B02-07923A1D0DB1}" sibTransId="{37651D46-8171-470F-B457-F31D1AB12874}"/>
    <dgm:cxn modelId="{E0D70B2B-2923-4E8E-9134-5D3C21D6E30B}" srcId="{81AF1838-C5CC-4F97-9462-61845A3F064B}" destId="{B8F7B993-973F-4747-845E-E71339DB5339}" srcOrd="1" destOrd="0" parTransId="{DB421590-2BDD-4B6B-B477-FD9AD7532A2F}" sibTransId="{CC267051-989E-41F3-AF44-55D46D2B33C0}"/>
    <dgm:cxn modelId="{2B78932B-5F3C-4560-A2CA-4B0807211661}" type="presOf" srcId="{47127A2D-1614-4251-82D9-F1A22869BBB5}" destId="{EC6F1AA0-2ADA-41BF-B9C7-9C84064123F2}" srcOrd="0" destOrd="0" presId="urn:diagrams.loki3.com/BracketList"/>
    <dgm:cxn modelId="{FD02973F-3C45-4454-81AA-685646F966C6}" srcId="{81AF1838-C5CC-4F97-9462-61845A3F064B}" destId="{E199BBCC-1D7A-4E72-802E-254E184F639F}" srcOrd="3" destOrd="0" parTransId="{9C195BE5-8249-42BC-8DE3-DC2823BF7889}" sibTransId="{8D0C8DF2-F114-46BF-B714-B113D84B95B6}"/>
    <dgm:cxn modelId="{6583076D-07C4-487E-98B7-91549E97B466}" type="presOf" srcId="{EC5D52D1-852E-4412-842E-32B03F625407}" destId="{C24D8B61-F32F-4A99-8F05-BF5B8D301E30}" srcOrd="0" destOrd="0" presId="urn:diagrams.loki3.com/BracketList"/>
    <dgm:cxn modelId="{FA750576-B010-43C6-BEE7-0570BC798B1A}" srcId="{345F340E-F41A-458E-8E73-1F66068E2711}" destId="{C1C47CF3-C94E-44D8-9686-7DD711A83334}" srcOrd="0" destOrd="0" parTransId="{BE690F99-9CE0-4855-BB3A-70B19CA2F442}" sibTransId="{32D28D01-688B-4E29-B9C2-C736ACFBA6A0}"/>
    <dgm:cxn modelId="{6379BA7A-CA0E-4940-ACEE-D718ABFA8C33}" type="presOf" srcId="{E199BBCC-1D7A-4E72-802E-254E184F639F}" destId="{176667AC-1AE7-41A7-B2E0-629F43DCF76D}" srcOrd="0" destOrd="0" presId="urn:diagrams.loki3.com/BracketList"/>
    <dgm:cxn modelId="{2DB5F4A7-10C5-40E8-92C3-5BC97AD879E1}" type="presOf" srcId="{B8F7B993-973F-4747-845E-E71339DB5339}" destId="{98DE35D3-4000-43EB-94D0-C18A89259E40}" srcOrd="0" destOrd="0" presId="urn:diagrams.loki3.com/BracketList"/>
    <dgm:cxn modelId="{489EE8AA-6C24-4A8B-9A9F-E217C89C7291}" type="presOf" srcId="{C39CE0D0-47F0-4069-982B-871EE0F8147E}" destId="{AB01809A-9F3A-42FD-9327-EE96E0EEAC4F}" srcOrd="0" destOrd="0" presId="urn:diagrams.loki3.com/BracketList"/>
    <dgm:cxn modelId="{98D07DAC-4411-4769-9B95-4CA5C261A3BB}" srcId="{81AF1838-C5CC-4F97-9462-61845A3F064B}" destId="{47127A2D-1614-4251-82D9-F1A22869BBB5}" srcOrd="0" destOrd="0" parTransId="{7FB9E4C8-AD9C-41C9-80F1-94F478C71BD9}" sibTransId="{12EF1C2D-5CA7-480F-A8CC-A7BCB57F26EF}"/>
    <dgm:cxn modelId="{B70FACB2-B101-493D-8BD0-4EF262520CC8}" srcId="{81AF1838-C5CC-4F97-9462-61845A3F064B}" destId="{345F340E-F41A-458E-8E73-1F66068E2711}" srcOrd="2" destOrd="0" parTransId="{A2F27740-D7D8-4262-BBEF-B04FF57F4350}" sibTransId="{26E2E6CE-F64A-4950-BE23-D06D437B18BD}"/>
    <dgm:cxn modelId="{1BA7E7D8-A5AE-43D8-8B3D-2C8A31F68B3E}" type="presOf" srcId="{81AF1838-C5CC-4F97-9462-61845A3F064B}" destId="{8CEB0025-E520-4B48-B139-D05E7CA8595A}" srcOrd="0" destOrd="0" presId="urn:diagrams.loki3.com/BracketList"/>
    <dgm:cxn modelId="{E2AEB8D9-FFED-4F42-839B-281E27BA008D}" srcId="{E199BBCC-1D7A-4E72-802E-254E184F639F}" destId="{EC5D52D1-852E-4412-842E-32B03F625407}" srcOrd="0" destOrd="0" parTransId="{ED2AAEED-59AA-4E57-9208-3DED60756336}" sibTransId="{28FC7178-624B-4021-9F7E-B366C740A34C}"/>
    <dgm:cxn modelId="{21C356E8-EFBB-4F32-9EB3-8BBBB4102511}" srcId="{47127A2D-1614-4251-82D9-F1A22869BBB5}" destId="{F93CA4C2-9FF9-48E8-9964-F095ECD0E612}" srcOrd="0" destOrd="0" parTransId="{6116AA84-D66A-4BD0-A51A-049D4790B2B7}" sibTransId="{8A489F36-4E92-4382-A18E-4085489BA2EE}"/>
    <dgm:cxn modelId="{C47B49FE-CF75-409A-949C-63D0FF9B3720}" type="presOf" srcId="{C1C47CF3-C94E-44D8-9686-7DD711A83334}" destId="{3FA99279-4F1D-432F-950F-20C99441D246}" srcOrd="0" destOrd="0" presId="urn:diagrams.loki3.com/BracketList"/>
    <dgm:cxn modelId="{DFA2B7BA-5EA3-42C8-AE16-C32E4ECCACAD}" type="presParOf" srcId="{8CEB0025-E520-4B48-B139-D05E7CA8595A}" destId="{9BAA54A2-720C-48B1-848E-0C1B9A23C299}" srcOrd="0" destOrd="0" presId="urn:diagrams.loki3.com/BracketList"/>
    <dgm:cxn modelId="{16D0580E-0BA3-40E5-A423-AD0040671F4E}" type="presParOf" srcId="{9BAA54A2-720C-48B1-848E-0C1B9A23C299}" destId="{EC6F1AA0-2ADA-41BF-B9C7-9C84064123F2}" srcOrd="0" destOrd="0" presId="urn:diagrams.loki3.com/BracketList"/>
    <dgm:cxn modelId="{B5856607-7292-45EB-BC84-531CF8A519FD}" type="presParOf" srcId="{9BAA54A2-720C-48B1-848E-0C1B9A23C299}" destId="{D4F7CA77-DFAF-45CB-ABD2-97A8F01ACD75}" srcOrd="1" destOrd="0" presId="urn:diagrams.loki3.com/BracketList"/>
    <dgm:cxn modelId="{BF09B594-A974-4DD3-A524-B0C384D893AB}" type="presParOf" srcId="{9BAA54A2-720C-48B1-848E-0C1B9A23C299}" destId="{A8BABA9E-14F7-4DCD-8334-E2B498DF3883}" srcOrd="2" destOrd="0" presId="urn:diagrams.loki3.com/BracketList"/>
    <dgm:cxn modelId="{C974C1B5-D0EF-457C-8F26-399F20D9527A}" type="presParOf" srcId="{9BAA54A2-720C-48B1-848E-0C1B9A23C299}" destId="{D1BA6EEF-BB6F-464D-ADE3-715ABBEBFB5E}" srcOrd="3" destOrd="0" presId="urn:diagrams.loki3.com/BracketList"/>
    <dgm:cxn modelId="{772C5FEE-1377-4088-8FBB-FB100FB2C123}" type="presParOf" srcId="{8CEB0025-E520-4B48-B139-D05E7CA8595A}" destId="{23DE629E-6665-43F8-B147-9FBBCF6D6B41}" srcOrd="1" destOrd="0" presId="urn:diagrams.loki3.com/BracketList"/>
    <dgm:cxn modelId="{1FAC3F19-E018-43B2-8929-ED49B1D0B553}" type="presParOf" srcId="{8CEB0025-E520-4B48-B139-D05E7CA8595A}" destId="{6167BE7C-E3F7-46BA-9C8F-A121D565BA8F}" srcOrd="2" destOrd="0" presId="urn:diagrams.loki3.com/BracketList"/>
    <dgm:cxn modelId="{71839FBB-EB0C-47A7-A0D5-2690EB17387F}" type="presParOf" srcId="{6167BE7C-E3F7-46BA-9C8F-A121D565BA8F}" destId="{98DE35D3-4000-43EB-94D0-C18A89259E40}" srcOrd="0" destOrd="0" presId="urn:diagrams.loki3.com/BracketList"/>
    <dgm:cxn modelId="{FFE4ACCA-BB12-4A6A-BDD2-E2237FF11FC0}" type="presParOf" srcId="{6167BE7C-E3F7-46BA-9C8F-A121D565BA8F}" destId="{4F92CA34-CFF7-4B62-AC12-9219960218FF}" srcOrd="1" destOrd="0" presId="urn:diagrams.loki3.com/BracketList"/>
    <dgm:cxn modelId="{29D61F29-8C5C-412D-BCC4-CC9177525875}" type="presParOf" srcId="{6167BE7C-E3F7-46BA-9C8F-A121D565BA8F}" destId="{F6897397-236E-4CC3-A0E0-62044CEABBC4}" srcOrd="2" destOrd="0" presId="urn:diagrams.loki3.com/BracketList"/>
    <dgm:cxn modelId="{EEECA077-DFFA-489B-B6D3-FE807DE12502}" type="presParOf" srcId="{6167BE7C-E3F7-46BA-9C8F-A121D565BA8F}" destId="{AB01809A-9F3A-42FD-9327-EE96E0EEAC4F}" srcOrd="3" destOrd="0" presId="urn:diagrams.loki3.com/BracketList"/>
    <dgm:cxn modelId="{EE64A3E3-D028-4F58-BD65-FC57DEA7C4D6}" type="presParOf" srcId="{8CEB0025-E520-4B48-B139-D05E7CA8595A}" destId="{96A33D48-79F9-40B6-B6CC-B886C77B4839}" srcOrd="3" destOrd="0" presId="urn:diagrams.loki3.com/BracketList"/>
    <dgm:cxn modelId="{8C2D98C8-36EE-4EFF-ABF5-FF2B035BF50E}" type="presParOf" srcId="{8CEB0025-E520-4B48-B139-D05E7CA8595A}" destId="{E1C2D622-0513-47CF-A90F-93C07F31F44D}" srcOrd="4" destOrd="0" presId="urn:diagrams.loki3.com/BracketList"/>
    <dgm:cxn modelId="{DF566657-38B1-4680-8122-06CDAF4BC43C}" type="presParOf" srcId="{E1C2D622-0513-47CF-A90F-93C07F31F44D}" destId="{5227F8DD-3E3D-48E1-B5A9-33459A3530FA}" srcOrd="0" destOrd="0" presId="urn:diagrams.loki3.com/BracketList"/>
    <dgm:cxn modelId="{11479212-1300-4350-A67C-3FE2325C5664}" type="presParOf" srcId="{E1C2D622-0513-47CF-A90F-93C07F31F44D}" destId="{7C9921C5-7AF6-47A3-9CC9-1A694D9FA311}" srcOrd="1" destOrd="0" presId="urn:diagrams.loki3.com/BracketList"/>
    <dgm:cxn modelId="{BF21B0F5-2821-443C-8B68-84F13C519649}" type="presParOf" srcId="{E1C2D622-0513-47CF-A90F-93C07F31F44D}" destId="{DDE89084-C1EC-4CF6-98F4-BDE4FDEEB85E}" srcOrd="2" destOrd="0" presId="urn:diagrams.loki3.com/BracketList"/>
    <dgm:cxn modelId="{C42B8A37-D72C-41AA-8C84-7F1AA105EA44}" type="presParOf" srcId="{E1C2D622-0513-47CF-A90F-93C07F31F44D}" destId="{3FA99279-4F1D-432F-950F-20C99441D246}" srcOrd="3" destOrd="0" presId="urn:diagrams.loki3.com/BracketList"/>
    <dgm:cxn modelId="{82DEE53B-51F7-4D53-A6DE-AFC7F3251880}" type="presParOf" srcId="{8CEB0025-E520-4B48-B139-D05E7CA8595A}" destId="{F8E47783-6753-439C-8139-9F27C0186973}" srcOrd="5" destOrd="0" presId="urn:diagrams.loki3.com/BracketList"/>
    <dgm:cxn modelId="{31BB4298-9611-4652-A9A1-CC48ABCABDCE}" type="presParOf" srcId="{8CEB0025-E520-4B48-B139-D05E7CA8595A}" destId="{4DD1868D-C20F-4F98-9449-0AE52DA6D414}" srcOrd="6" destOrd="0" presId="urn:diagrams.loki3.com/BracketList"/>
    <dgm:cxn modelId="{3386656F-622F-44BD-B181-598AF9C45BBF}" type="presParOf" srcId="{4DD1868D-C20F-4F98-9449-0AE52DA6D414}" destId="{176667AC-1AE7-41A7-B2E0-629F43DCF76D}" srcOrd="0" destOrd="0" presId="urn:diagrams.loki3.com/BracketList"/>
    <dgm:cxn modelId="{CDA22A2A-A978-4B61-934F-8C9B68F6CB46}" type="presParOf" srcId="{4DD1868D-C20F-4F98-9449-0AE52DA6D414}" destId="{A9FE1331-D55F-4DFD-AC5A-416DD75E5B72}" srcOrd="1" destOrd="0" presId="urn:diagrams.loki3.com/BracketList"/>
    <dgm:cxn modelId="{2F8D94B1-9FC3-46A0-B7B2-FA5B32B08A2C}" type="presParOf" srcId="{4DD1868D-C20F-4F98-9449-0AE52DA6D414}" destId="{C7BCDAD9-334F-4FE9-ACEB-D5609D40E49C}" srcOrd="2" destOrd="0" presId="urn:diagrams.loki3.com/BracketList"/>
    <dgm:cxn modelId="{63A9FC91-9FDF-47ED-A6CE-B512B5D7296D}" type="presParOf" srcId="{4DD1868D-C20F-4F98-9449-0AE52DA6D414}" destId="{C24D8B61-F32F-4A99-8F05-BF5B8D301E30}"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B27D7A-0FB1-4ABC-9667-9A44708F74EA}">
      <dsp:nvSpPr>
        <dsp:cNvPr id="0" name=""/>
        <dsp:cNvSpPr/>
      </dsp:nvSpPr>
      <dsp:spPr>
        <a:xfrm rot="5400000">
          <a:off x="-230926" y="232576"/>
          <a:ext cx="1539508" cy="1077656"/>
        </a:xfrm>
        <a:prstGeom prst="chevron">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Owner</a:t>
          </a:r>
        </a:p>
      </dsp:txBody>
      <dsp:txXfrm rot="-5400000">
        <a:off x="0" y="540478"/>
        <a:ext cx="1077656" cy="461852"/>
      </dsp:txXfrm>
    </dsp:sp>
    <dsp:sp modelId="{12923025-AE3B-40AF-B1D2-E78836227FD8}">
      <dsp:nvSpPr>
        <dsp:cNvPr id="0" name=""/>
        <dsp:cNvSpPr/>
      </dsp:nvSpPr>
      <dsp:spPr>
        <a:xfrm rot="5400000">
          <a:off x="3040837" y="-1961531"/>
          <a:ext cx="1000680" cy="4927043"/>
        </a:xfrm>
        <a:prstGeom prst="round2Same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Can perform all management operations for a resource and its child resources including access management and granting access to others.</a:t>
          </a:r>
        </a:p>
      </dsp:txBody>
      <dsp:txXfrm rot="-5400000">
        <a:off x="1077656" y="50499"/>
        <a:ext cx="4878194" cy="902982"/>
      </dsp:txXfrm>
    </dsp:sp>
    <dsp:sp modelId="{DFA55E7A-D3B2-4BF1-96AB-BABCAD2B3D69}">
      <dsp:nvSpPr>
        <dsp:cNvPr id="0" name=""/>
        <dsp:cNvSpPr/>
      </dsp:nvSpPr>
      <dsp:spPr>
        <a:xfrm rot="5400000">
          <a:off x="-230926" y="1577221"/>
          <a:ext cx="1539508" cy="1077656"/>
        </a:xfrm>
        <a:prstGeom prst="chevron">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Contributor</a:t>
          </a:r>
        </a:p>
      </dsp:txBody>
      <dsp:txXfrm rot="-5400000">
        <a:off x="0" y="1885123"/>
        <a:ext cx="1077656" cy="461852"/>
      </dsp:txXfrm>
    </dsp:sp>
    <dsp:sp modelId="{1910F92D-45ED-4648-951A-0B47B09C495B}">
      <dsp:nvSpPr>
        <dsp:cNvPr id="0" name=""/>
        <dsp:cNvSpPr/>
      </dsp:nvSpPr>
      <dsp:spPr>
        <a:xfrm rot="5400000">
          <a:off x="3040837" y="-616886"/>
          <a:ext cx="1000680" cy="4927043"/>
        </a:xfrm>
        <a:prstGeom prst="round2Same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Can perform all management operations for a resource including create and delete resources. </a:t>
          </a:r>
          <a:br>
            <a:rPr lang="en-US" sz="1600" kern="1200" dirty="0"/>
          </a:br>
          <a:r>
            <a:rPr lang="en-US" sz="1600" kern="1200" dirty="0"/>
            <a:t>A contributor cannot grant access to other.</a:t>
          </a:r>
        </a:p>
      </dsp:txBody>
      <dsp:txXfrm rot="-5400000">
        <a:off x="1077656" y="1395144"/>
        <a:ext cx="4878194" cy="902982"/>
      </dsp:txXfrm>
    </dsp:sp>
    <dsp:sp modelId="{B65AE470-89C8-40AB-8C4E-74DF3082D5DB}">
      <dsp:nvSpPr>
        <dsp:cNvPr id="0" name=""/>
        <dsp:cNvSpPr/>
      </dsp:nvSpPr>
      <dsp:spPr>
        <a:xfrm rot="5400000">
          <a:off x="-230926" y="2921866"/>
          <a:ext cx="1539508" cy="1077656"/>
        </a:xfrm>
        <a:prstGeom prst="chevron">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Reader</a:t>
          </a:r>
        </a:p>
      </dsp:txBody>
      <dsp:txXfrm rot="-5400000">
        <a:off x="0" y="3229768"/>
        <a:ext cx="1077656" cy="461852"/>
      </dsp:txXfrm>
    </dsp:sp>
    <dsp:sp modelId="{318D6716-B916-46A1-95E7-58B4DF5345D4}">
      <dsp:nvSpPr>
        <dsp:cNvPr id="0" name=""/>
        <dsp:cNvSpPr/>
      </dsp:nvSpPr>
      <dsp:spPr>
        <a:xfrm rot="5400000">
          <a:off x="3040837" y="727758"/>
          <a:ext cx="1000680" cy="4927043"/>
        </a:xfrm>
        <a:prstGeom prst="round2Same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Has read-only access to a resource and its child resources. A reader cannot read secrets.</a:t>
          </a:r>
        </a:p>
      </dsp:txBody>
      <dsp:txXfrm rot="-5400000">
        <a:off x="1077656" y="2739789"/>
        <a:ext cx="4878194" cy="9029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6F1AA0-2ADA-41BF-B9C7-9C84064123F2}">
      <dsp:nvSpPr>
        <dsp:cNvPr id="0" name=""/>
        <dsp:cNvSpPr/>
      </dsp:nvSpPr>
      <dsp:spPr>
        <a:xfrm>
          <a:off x="4147" y="221952"/>
          <a:ext cx="2121370" cy="347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43180" rIns="120904" bIns="43180" numCol="1" spcCol="1270" anchor="ctr" anchorCtr="0">
          <a:noAutofit/>
        </a:bodyPr>
        <a:lstStyle/>
        <a:p>
          <a:pPr marL="0" lvl="0" indent="0" algn="r" defTabSz="755650">
            <a:lnSpc>
              <a:spcPct val="90000"/>
            </a:lnSpc>
            <a:spcBef>
              <a:spcPct val="0"/>
            </a:spcBef>
            <a:spcAft>
              <a:spcPct val="35000"/>
            </a:spcAft>
            <a:buNone/>
          </a:pPr>
          <a:r>
            <a:rPr lang="en-US" sz="1700" kern="1200"/>
            <a:t>Image families</a:t>
          </a:r>
        </a:p>
      </dsp:txBody>
      <dsp:txXfrm>
        <a:off x="4147" y="221952"/>
        <a:ext cx="2121370" cy="347118"/>
      </dsp:txXfrm>
    </dsp:sp>
    <dsp:sp modelId="{D4F7CA77-DFAF-45CB-ABD2-97A8F01ACD75}">
      <dsp:nvSpPr>
        <dsp:cNvPr id="0" name=""/>
        <dsp:cNvSpPr/>
      </dsp:nvSpPr>
      <dsp:spPr>
        <a:xfrm>
          <a:off x="2125517" y="70088"/>
          <a:ext cx="424274" cy="650847"/>
        </a:xfrm>
        <a:prstGeom prst="leftBrace">
          <a:avLst>
            <a:gd name="adj1" fmla="val 35000"/>
            <a:gd name="adj2" fmla="val 50000"/>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BA6EEF-BB6F-464D-ADE3-715ABBEBFB5E}">
      <dsp:nvSpPr>
        <dsp:cNvPr id="0" name=""/>
        <dsp:cNvSpPr/>
      </dsp:nvSpPr>
      <dsp:spPr>
        <a:xfrm>
          <a:off x="2719501" y="70088"/>
          <a:ext cx="5770127" cy="650847"/>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en-US" sz="1700" kern="1200"/>
            <a:t>VHDs managed and supported by Microsoft. Some may include pre-installed software and configuration. </a:t>
          </a:r>
        </a:p>
      </dsp:txBody>
      <dsp:txXfrm>
        <a:off x="2719501" y="70088"/>
        <a:ext cx="5770127" cy="650847"/>
      </dsp:txXfrm>
    </dsp:sp>
    <dsp:sp modelId="{98DE35D3-4000-43EB-94D0-C18A89259E40}">
      <dsp:nvSpPr>
        <dsp:cNvPr id="0" name=""/>
        <dsp:cNvSpPr/>
      </dsp:nvSpPr>
      <dsp:spPr>
        <a:xfrm>
          <a:off x="4147" y="1194339"/>
          <a:ext cx="2121370" cy="347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43180" rIns="120904" bIns="43180" numCol="1" spcCol="1270" anchor="ctr" anchorCtr="0">
          <a:noAutofit/>
        </a:bodyPr>
        <a:lstStyle/>
        <a:p>
          <a:pPr marL="0" lvl="0" indent="0" algn="r" defTabSz="755650">
            <a:lnSpc>
              <a:spcPct val="90000"/>
            </a:lnSpc>
            <a:spcBef>
              <a:spcPct val="0"/>
            </a:spcBef>
            <a:spcAft>
              <a:spcPct val="35000"/>
            </a:spcAft>
            <a:buNone/>
          </a:pPr>
          <a:r>
            <a:rPr lang="en-US" sz="1700" kern="1200"/>
            <a:t>Partner images</a:t>
          </a:r>
        </a:p>
      </dsp:txBody>
      <dsp:txXfrm>
        <a:off x="4147" y="1194339"/>
        <a:ext cx="2121370" cy="347118"/>
      </dsp:txXfrm>
    </dsp:sp>
    <dsp:sp modelId="{4F92CA34-CFF7-4B62-AC12-9219960218FF}">
      <dsp:nvSpPr>
        <dsp:cNvPr id="0" name=""/>
        <dsp:cNvSpPr/>
      </dsp:nvSpPr>
      <dsp:spPr>
        <a:xfrm>
          <a:off x="2125517" y="782135"/>
          <a:ext cx="424274" cy="1171525"/>
        </a:xfrm>
        <a:prstGeom prst="leftBrace">
          <a:avLst>
            <a:gd name="adj1" fmla="val 35000"/>
            <a:gd name="adj2" fmla="val 50000"/>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01809A-9F3A-42FD-9327-EE96E0EEAC4F}">
      <dsp:nvSpPr>
        <dsp:cNvPr id="0" name=""/>
        <dsp:cNvSpPr/>
      </dsp:nvSpPr>
      <dsp:spPr>
        <a:xfrm>
          <a:off x="2719501" y="782135"/>
          <a:ext cx="5770127" cy="1171525"/>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en-US" sz="1700" kern="1200" dirty="0"/>
            <a:t>VHDs uploaded by partners for application consumption by the Azure customer. VMs deployed using partner images are not deployed on the same cluster or clusters as other VM workloads. </a:t>
          </a:r>
        </a:p>
      </dsp:txBody>
      <dsp:txXfrm>
        <a:off x="2719501" y="782135"/>
        <a:ext cx="5770127" cy="1171525"/>
      </dsp:txXfrm>
    </dsp:sp>
    <dsp:sp modelId="{5227F8DD-3E3D-48E1-B5A9-33459A3530FA}">
      <dsp:nvSpPr>
        <dsp:cNvPr id="0" name=""/>
        <dsp:cNvSpPr/>
      </dsp:nvSpPr>
      <dsp:spPr>
        <a:xfrm>
          <a:off x="4147" y="2166725"/>
          <a:ext cx="2121370" cy="347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43180" rIns="120904" bIns="43180" numCol="1" spcCol="1270" anchor="ctr" anchorCtr="0">
          <a:noAutofit/>
        </a:bodyPr>
        <a:lstStyle/>
        <a:p>
          <a:pPr marL="0" lvl="0" indent="0" algn="r" defTabSz="755650">
            <a:lnSpc>
              <a:spcPct val="90000"/>
            </a:lnSpc>
            <a:spcBef>
              <a:spcPct val="0"/>
            </a:spcBef>
            <a:spcAft>
              <a:spcPct val="35000"/>
            </a:spcAft>
            <a:buNone/>
          </a:pPr>
          <a:r>
            <a:rPr lang="en-US" sz="1700" kern="1200"/>
            <a:t>Latest images</a:t>
          </a:r>
        </a:p>
      </dsp:txBody>
      <dsp:txXfrm>
        <a:off x="4147" y="2166725"/>
        <a:ext cx="2121370" cy="347118"/>
      </dsp:txXfrm>
    </dsp:sp>
    <dsp:sp modelId="{7C9921C5-7AF6-47A3-9CC9-1A694D9FA311}">
      <dsp:nvSpPr>
        <dsp:cNvPr id="0" name=""/>
        <dsp:cNvSpPr/>
      </dsp:nvSpPr>
      <dsp:spPr>
        <a:xfrm>
          <a:off x="2125517" y="2014861"/>
          <a:ext cx="424274" cy="650847"/>
        </a:xfrm>
        <a:prstGeom prst="leftBrace">
          <a:avLst>
            <a:gd name="adj1" fmla="val 35000"/>
            <a:gd name="adj2" fmla="val 50000"/>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FA99279-4F1D-432F-950F-20C99441D246}">
      <dsp:nvSpPr>
        <dsp:cNvPr id="0" name=""/>
        <dsp:cNvSpPr/>
      </dsp:nvSpPr>
      <dsp:spPr>
        <a:xfrm>
          <a:off x="2719501" y="2014861"/>
          <a:ext cx="5770127" cy="650847"/>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en-US" sz="1700" kern="1200"/>
            <a:t>Images are kept as versions in Azure. Typically, you would want to choose the latest image.</a:t>
          </a:r>
        </a:p>
      </dsp:txBody>
      <dsp:txXfrm>
        <a:off x="2719501" y="2014861"/>
        <a:ext cx="5770127" cy="650847"/>
      </dsp:txXfrm>
    </dsp:sp>
    <dsp:sp modelId="{176667AC-1AE7-41A7-B2E0-629F43DCF76D}">
      <dsp:nvSpPr>
        <dsp:cNvPr id="0" name=""/>
        <dsp:cNvSpPr/>
      </dsp:nvSpPr>
      <dsp:spPr>
        <a:xfrm>
          <a:off x="4147" y="3008943"/>
          <a:ext cx="2121370" cy="347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43180" rIns="120904" bIns="43180" numCol="1" spcCol="1270" anchor="ctr" anchorCtr="0">
          <a:noAutofit/>
        </a:bodyPr>
        <a:lstStyle/>
        <a:p>
          <a:pPr marL="0" lvl="0" indent="0" algn="r" defTabSz="755650">
            <a:lnSpc>
              <a:spcPct val="90000"/>
            </a:lnSpc>
            <a:spcBef>
              <a:spcPct val="0"/>
            </a:spcBef>
            <a:spcAft>
              <a:spcPct val="35000"/>
            </a:spcAft>
            <a:buNone/>
          </a:pPr>
          <a:r>
            <a:rPr lang="en-US" sz="1700" kern="1200"/>
            <a:t>Customized images</a:t>
          </a:r>
        </a:p>
      </dsp:txBody>
      <dsp:txXfrm>
        <a:off x="4147" y="3008943"/>
        <a:ext cx="2121370" cy="347118"/>
      </dsp:txXfrm>
    </dsp:sp>
    <dsp:sp modelId="{A9FE1331-D55F-4DFD-AC5A-416DD75E5B72}">
      <dsp:nvSpPr>
        <dsp:cNvPr id="0" name=""/>
        <dsp:cNvSpPr/>
      </dsp:nvSpPr>
      <dsp:spPr>
        <a:xfrm>
          <a:off x="2125517" y="2726909"/>
          <a:ext cx="424274" cy="911186"/>
        </a:xfrm>
        <a:prstGeom prst="leftBrace">
          <a:avLst>
            <a:gd name="adj1" fmla="val 35000"/>
            <a:gd name="adj2" fmla="val 50000"/>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D8B61-F32F-4A99-8F05-BF5B8D301E30}">
      <dsp:nvSpPr>
        <dsp:cNvPr id="0" name=""/>
        <dsp:cNvSpPr/>
      </dsp:nvSpPr>
      <dsp:spPr>
        <a:xfrm>
          <a:off x="2719501" y="2726909"/>
          <a:ext cx="5770127" cy="91118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en-US" sz="1700" kern="1200"/>
            <a:t>Customer uploaded VHDs to leverage their own images. This is due to internal security, standard costs, and licensing scenarios. </a:t>
          </a:r>
        </a:p>
      </dsp:txBody>
      <dsp:txXfrm>
        <a:off x="2719501" y="2726909"/>
        <a:ext cx="5770127" cy="91118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6/6/2018 9:24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6/6/2018 9:23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619146B-24F9-441E-A368-DB3B5A84C1D4}"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208039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2720435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CBFE97-B19F-49C0-BB1C-C4C05D11C1E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9195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A9CA2A73-BDD3-4E89-8447-6D70B8A33E42}" type="slidenum">
              <a:rPr kumimoji="0" lang="nl-NL"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8</a:t>
            </a:fld>
            <a:endParaRPr kumimoji="0" lang="nl-NL"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897132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80AE3938-F467-4856-8C89-F4E8DBE48301}"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t>6/6/2018 9:23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9662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BC228BF-9521-4230-8920-49A2A03F6166}"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36453775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3326986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593412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761075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298658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8456030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709926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2498339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2161528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13201323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3424788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299925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39722485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26745084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22568539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40374664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20901230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28</a:t>
            </a:fld>
            <a:endParaRPr lang="en-US" dirty="0"/>
          </a:p>
        </p:txBody>
      </p:sp>
    </p:spTree>
    <p:extLst>
      <p:ext uri="{BB962C8B-B14F-4D97-AF65-F5344CB8AC3E}">
        <p14:creationId xmlns:p14="http://schemas.microsoft.com/office/powerpoint/2010/main" val="222756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24632489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30</a:t>
            </a:fld>
            <a:endParaRPr lang="en-US" dirty="0"/>
          </a:p>
        </p:txBody>
      </p:sp>
    </p:spTree>
    <p:extLst>
      <p:ext uri="{BB962C8B-B14F-4D97-AF65-F5344CB8AC3E}">
        <p14:creationId xmlns:p14="http://schemas.microsoft.com/office/powerpoint/2010/main" val="19217906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4224929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32</a:t>
            </a:fld>
            <a:endParaRPr lang="en-US" dirty="0"/>
          </a:p>
        </p:txBody>
      </p:sp>
    </p:spTree>
    <p:extLst>
      <p:ext uri="{BB962C8B-B14F-4D97-AF65-F5344CB8AC3E}">
        <p14:creationId xmlns:p14="http://schemas.microsoft.com/office/powerpoint/2010/main" val="42551542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33</a:t>
            </a:fld>
            <a:endParaRPr lang="en-US" dirty="0"/>
          </a:p>
        </p:txBody>
      </p:sp>
    </p:spTree>
    <p:extLst>
      <p:ext uri="{BB962C8B-B14F-4D97-AF65-F5344CB8AC3E}">
        <p14:creationId xmlns:p14="http://schemas.microsoft.com/office/powerpoint/2010/main" val="6930284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9619824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35</a:t>
            </a:fld>
            <a:endParaRPr lang="en-US" dirty="0"/>
          </a:p>
        </p:txBody>
      </p:sp>
    </p:spTree>
    <p:extLst>
      <p:ext uri="{BB962C8B-B14F-4D97-AF65-F5344CB8AC3E}">
        <p14:creationId xmlns:p14="http://schemas.microsoft.com/office/powerpoint/2010/main" val="40339101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36</a:t>
            </a:fld>
            <a:endParaRPr lang="en-US" dirty="0"/>
          </a:p>
        </p:txBody>
      </p:sp>
    </p:spTree>
    <p:extLst>
      <p:ext uri="{BB962C8B-B14F-4D97-AF65-F5344CB8AC3E}">
        <p14:creationId xmlns:p14="http://schemas.microsoft.com/office/powerpoint/2010/main" val="2046296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37</a:t>
            </a:fld>
            <a:endParaRPr lang="en-US" dirty="0"/>
          </a:p>
        </p:txBody>
      </p:sp>
    </p:spTree>
    <p:extLst>
      <p:ext uri="{BB962C8B-B14F-4D97-AF65-F5344CB8AC3E}">
        <p14:creationId xmlns:p14="http://schemas.microsoft.com/office/powerpoint/2010/main" val="14869874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38</a:t>
            </a:fld>
            <a:endParaRPr lang="en-US" dirty="0"/>
          </a:p>
        </p:txBody>
      </p:sp>
    </p:spTree>
    <p:extLst>
      <p:ext uri="{BB962C8B-B14F-4D97-AF65-F5344CB8AC3E}">
        <p14:creationId xmlns:p14="http://schemas.microsoft.com/office/powerpoint/2010/main" val="19425349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39</a:t>
            </a:fld>
            <a:endParaRPr lang="en-US" dirty="0"/>
          </a:p>
        </p:txBody>
      </p:sp>
    </p:spTree>
    <p:extLst>
      <p:ext uri="{BB962C8B-B14F-4D97-AF65-F5344CB8AC3E}">
        <p14:creationId xmlns:p14="http://schemas.microsoft.com/office/powerpoint/2010/main" val="38924796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46</a:t>
            </a:fld>
            <a:endParaRPr lang="en-US" dirty="0"/>
          </a:p>
        </p:txBody>
      </p:sp>
    </p:spTree>
    <p:extLst>
      <p:ext uri="{BB962C8B-B14F-4D97-AF65-F5344CB8AC3E}">
        <p14:creationId xmlns:p14="http://schemas.microsoft.com/office/powerpoint/2010/main" val="6961938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a:t>
            </a:r>
            <a:endPar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79473E9-8B13-4F07-93CE-C7E2C07D4EAE}"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51</a:t>
            </a:fld>
            <a:endParaRPr lang="en-US" dirty="0"/>
          </a:p>
        </p:txBody>
      </p:sp>
    </p:spTree>
    <p:extLst>
      <p:ext uri="{BB962C8B-B14F-4D97-AF65-F5344CB8AC3E}">
        <p14:creationId xmlns:p14="http://schemas.microsoft.com/office/powerpoint/2010/main" val="2768648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52</a:t>
            </a:fld>
            <a:endParaRPr lang="en-US" dirty="0"/>
          </a:p>
        </p:txBody>
      </p:sp>
    </p:spTree>
    <p:extLst>
      <p:ext uri="{BB962C8B-B14F-4D97-AF65-F5344CB8AC3E}">
        <p14:creationId xmlns:p14="http://schemas.microsoft.com/office/powerpoint/2010/main" val="32914291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rPr>
              <a:t>Microsoft Tech Summit FY17</a:t>
            </a: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9:23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16793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3700" dirty="0"/>
          </a:p>
        </p:txBody>
      </p:sp>
      <p:sp>
        <p:nvSpPr>
          <p:cNvPr id="4" name="Slide Number Placeholder 3"/>
          <p:cNvSpPr>
            <a:spLocks noGrp="1"/>
          </p:cNvSpPr>
          <p:nvPr>
            <p:ph type="sldNum" sz="quarter" idx="10"/>
          </p:nvPr>
        </p:nvSpPr>
        <p:spPr/>
        <p:txBody>
          <a:bodyPr/>
          <a:lstStyle/>
          <a:p>
            <a:pPr defTabSz="931774">
              <a:defRPr/>
            </a:pPr>
            <a:fld id="{56664B15-1D24-44D4-B84B-79E333511011}" type="slidenum">
              <a:rPr lang="en-US">
                <a:solidFill>
                  <a:prstClr val="black"/>
                </a:solidFill>
                <a:latin typeface="Calibri" panose="020F0502020204030204"/>
              </a:rPr>
              <a:pPr defTabSz="931774">
                <a:defRPr/>
              </a:pPr>
              <a:t>55</a:t>
            </a:fld>
            <a:endParaRPr lang="en-US">
              <a:solidFill>
                <a:prstClr val="black"/>
              </a:solidFill>
              <a:latin typeface="Calibri" panose="020F0502020204030204"/>
            </a:endParaRPr>
          </a:p>
        </p:txBody>
      </p:sp>
    </p:spTree>
    <p:extLst>
      <p:ext uri="{BB962C8B-B14F-4D97-AF65-F5344CB8AC3E}">
        <p14:creationId xmlns:p14="http://schemas.microsoft.com/office/powerpoint/2010/main" val="25817323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8C02C0-98AB-4661-8FF3-2C79CAD8CBF9}" type="slidenum">
              <a:rPr lang="en-US">
                <a:solidFill>
                  <a:prstClr val="black"/>
                </a:solidFill>
              </a:rPr>
              <a:pPr/>
              <a:t>56</a:t>
            </a:fld>
            <a:endParaRPr lang="en-US" dirty="0">
              <a:solidFill>
                <a:prstClr val="black"/>
              </a:solidFill>
            </a:endParaRPr>
          </a:p>
        </p:txBody>
      </p:sp>
    </p:spTree>
    <p:extLst>
      <p:ext uri="{BB962C8B-B14F-4D97-AF65-F5344CB8AC3E}">
        <p14:creationId xmlns:p14="http://schemas.microsoft.com/office/powerpoint/2010/main" val="33978752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solidFill>
                  <a:prstClr val="black"/>
                </a:solidFill>
              </a:rPr>
              <a:t>Build 2012</a:t>
            </a:r>
            <a:endParaRPr lang="en-US" dirty="0">
              <a:solidFill>
                <a:prstClr val="black"/>
              </a:solidFill>
            </a:endParaRPr>
          </a:p>
        </p:txBody>
      </p:sp>
      <p:sp>
        <p:nvSpPr>
          <p:cNvPr id="5" name="Footer Placeholder 4"/>
          <p:cNvSpPr>
            <a:spLocks noGrp="1"/>
          </p:cNvSpPr>
          <p:nvPr>
            <p:ph type="ftr" sz="quarter" idx="11"/>
          </p:nvPr>
        </p:nvSpPr>
        <p:spPr/>
        <p:txBody>
          <a:bodyPr/>
          <a:lstStyle/>
          <a:p>
            <a:pPr defTabSz="932933"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defTabSz="932933"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9A0D577-7625-48DC-B897-41F7A5B47ECB}" type="datetime1">
              <a:rPr lang="en-US" smtClean="0">
                <a:solidFill>
                  <a:prstClr val="black"/>
                </a:solidFill>
              </a:rPr>
              <a:pPr/>
              <a:t>6/6/2018</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B4008EB6-D09E-4580-8CD6-DDB14511944F}" type="slidenum">
              <a:rPr lang="en-US" smtClean="0">
                <a:solidFill>
                  <a:prstClr val="black"/>
                </a:solidFill>
              </a:rPr>
              <a:pPr/>
              <a:t>58</a:t>
            </a:fld>
            <a:endParaRPr lang="en-US" dirty="0">
              <a:solidFill>
                <a:prstClr val="black"/>
              </a:solidFill>
            </a:endParaRPr>
          </a:p>
        </p:txBody>
      </p:sp>
    </p:spTree>
    <p:extLst>
      <p:ext uri="{BB962C8B-B14F-4D97-AF65-F5344CB8AC3E}">
        <p14:creationId xmlns:p14="http://schemas.microsoft.com/office/powerpoint/2010/main" val="27836662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60</a:t>
            </a:fld>
            <a:endParaRPr lang="en-US" dirty="0"/>
          </a:p>
        </p:txBody>
      </p:sp>
    </p:spTree>
    <p:extLst>
      <p:ext uri="{BB962C8B-B14F-4D97-AF65-F5344CB8AC3E}">
        <p14:creationId xmlns:p14="http://schemas.microsoft.com/office/powerpoint/2010/main" val="12729304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A15C472B-0BE7-420F-A37B-44BBF15E7929}"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96743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BA5BD7-F043-4D1B-AA17-CD412FC534DE}" type="slidenum">
              <a:rPr lang="en-US" smtClean="0"/>
              <a:t>62</a:t>
            </a:fld>
            <a:endParaRPr lang="en-US" dirty="0"/>
          </a:p>
        </p:txBody>
      </p:sp>
    </p:spTree>
    <p:extLst>
      <p:ext uri="{BB962C8B-B14F-4D97-AF65-F5344CB8AC3E}">
        <p14:creationId xmlns:p14="http://schemas.microsoft.com/office/powerpoint/2010/main" val="853482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dirty="0"/>
              <a:t>Microsoft Ignite 2015</a:t>
            </a:r>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63</a:t>
            </a:fld>
            <a:endParaRPr lang="en-US" dirty="0"/>
          </a:p>
        </p:txBody>
      </p:sp>
    </p:spTree>
    <p:extLst>
      <p:ext uri="{BB962C8B-B14F-4D97-AF65-F5344CB8AC3E}">
        <p14:creationId xmlns:p14="http://schemas.microsoft.com/office/powerpoint/2010/main" val="248971808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dirty="0"/>
              <a:t>Microsoft Ignite 2015</a:t>
            </a:r>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2015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64</a:t>
            </a:fld>
            <a:endParaRPr lang="en-US" dirty="0"/>
          </a:p>
        </p:txBody>
      </p:sp>
    </p:spTree>
    <p:extLst>
      <p:ext uri="{BB962C8B-B14F-4D97-AF65-F5344CB8AC3E}">
        <p14:creationId xmlns:p14="http://schemas.microsoft.com/office/powerpoint/2010/main" val="21942416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9:23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86679493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9:23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81045634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31774"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8465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6/6/2018 9:23 AM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1774"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31774"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559161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31774">
              <a:defRPr/>
            </a:pPr>
            <a:fld id="{A15C472B-0BE7-420F-A37B-44BBF15E7929}" type="slidenum">
              <a:rPr lang="en-US">
                <a:solidFill>
                  <a:prstClr val="black"/>
                </a:solidFill>
                <a:latin typeface="Calibri" panose="020F0502020204030204"/>
              </a:rPr>
              <a:pPr defTabSz="931774">
                <a:defRPr/>
              </a:pPr>
              <a:t>70</a:t>
            </a:fld>
            <a:endParaRPr lang="en-US">
              <a:solidFill>
                <a:prstClr val="black"/>
              </a:solidFill>
              <a:latin typeface="Calibri" panose="020F0502020204030204"/>
            </a:endParaRPr>
          </a:p>
        </p:txBody>
      </p:sp>
    </p:spTree>
    <p:extLst>
      <p:ext uri="{BB962C8B-B14F-4D97-AF65-F5344CB8AC3E}">
        <p14:creationId xmlns:p14="http://schemas.microsoft.com/office/powerpoint/2010/main" val="91518040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71</a:t>
            </a:fld>
            <a:endParaRPr lang="en-US" dirty="0"/>
          </a:p>
        </p:txBody>
      </p:sp>
    </p:spTree>
    <p:extLst>
      <p:ext uri="{BB962C8B-B14F-4D97-AF65-F5344CB8AC3E}">
        <p14:creationId xmlns:p14="http://schemas.microsoft.com/office/powerpoint/2010/main" val="213625812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b="1" dirty="0">
              <a:cs typeface="Calibri"/>
            </a:endParaRPr>
          </a:p>
        </p:txBody>
      </p:sp>
      <p:sp>
        <p:nvSpPr>
          <p:cNvPr id="4" name="Slide Number Placeholder 3"/>
          <p:cNvSpPr>
            <a:spLocks noGrp="1"/>
          </p:cNvSpPr>
          <p:nvPr>
            <p:ph type="sldNum" sz="quarter" idx="10"/>
          </p:nvPr>
        </p:nvSpPr>
        <p:spPr/>
        <p:txBody>
          <a:bodyPr/>
          <a:lstStyle/>
          <a:p>
            <a:pPr defTabSz="931774">
              <a:defRPr/>
            </a:pPr>
            <a:fld id="{A15C472B-0BE7-420F-A37B-44BBF15E7929}" type="slidenum">
              <a:rPr lang="en-US">
                <a:solidFill>
                  <a:prstClr val="black"/>
                </a:solidFill>
                <a:latin typeface="Calibri" panose="020F0502020204030204"/>
              </a:rPr>
              <a:pPr defTabSz="931774">
                <a:defRPr/>
              </a:pPr>
              <a:t>72</a:t>
            </a:fld>
            <a:endParaRPr lang="en-US">
              <a:solidFill>
                <a:prstClr val="black"/>
              </a:solidFill>
              <a:latin typeface="Calibri" panose="020F0502020204030204"/>
            </a:endParaRPr>
          </a:p>
        </p:txBody>
      </p:sp>
    </p:spTree>
    <p:extLst>
      <p:ext uri="{BB962C8B-B14F-4D97-AF65-F5344CB8AC3E}">
        <p14:creationId xmlns:p14="http://schemas.microsoft.com/office/powerpoint/2010/main" val="9973319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73</a:t>
            </a:fld>
            <a:endParaRPr lang="en-US" dirty="0"/>
          </a:p>
        </p:txBody>
      </p:sp>
    </p:spTree>
    <p:extLst>
      <p:ext uri="{BB962C8B-B14F-4D97-AF65-F5344CB8AC3E}">
        <p14:creationId xmlns:p14="http://schemas.microsoft.com/office/powerpoint/2010/main" val="11823520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74</a:t>
            </a:fld>
            <a:endParaRPr lang="en-US"/>
          </a:p>
        </p:txBody>
      </p:sp>
    </p:spTree>
    <p:extLst>
      <p:ext uri="{BB962C8B-B14F-4D97-AF65-F5344CB8AC3E}">
        <p14:creationId xmlns:p14="http://schemas.microsoft.com/office/powerpoint/2010/main" val="296778212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defTabSz="943002">
              <a:spcAft>
                <a:spcPts val="344"/>
              </a:spcAft>
              <a:defRPr/>
            </a:pPr>
            <a:endParaRPr lang="en-US"/>
          </a:p>
        </p:txBody>
      </p:sp>
      <p:sp>
        <p:nvSpPr>
          <p:cNvPr id="4" name="Footer Placeholder 3"/>
          <p:cNvSpPr>
            <a:spLocks noGrp="1"/>
          </p:cNvSpPr>
          <p:nvPr>
            <p:ph type="ftr" sz="quarter" idx="10"/>
          </p:nvPr>
        </p:nvSpPr>
        <p:spPr/>
        <p:txBody>
          <a:bodyPr/>
          <a:lstStyle/>
          <a:p>
            <a:pPr defTabSz="92415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5" name="Date Placeholder 4"/>
          <p:cNvSpPr>
            <a:spLocks noGrp="1"/>
          </p:cNvSpPr>
          <p:nvPr>
            <p:ph type="dt" idx="11"/>
          </p:nvPr>
        </p:nvSpPr>
        <p:spPr/>
        <p:txBody>
          <a:bodyPr/>
          <a:lstStyle/>
          <a:p>
            <a:fld id="{E74353ED-ACB2-44BF-A903-985B0AF962B7}" type="datetime1">
              <a:rPr lang="en-US" smtClean="0">
                <a:solidFill>
                  <a:prstClr val="black"/>
                </a:solidFill>
              </a:rPr>
              <a:pPr/>
              <a:t>6/6/2018</a:t>
            </a:fld>
            <a:endParaRPr lang="en-US">
              <a:solidFill>
                <a:prstClr val="black"/>
              </a:solidFill>
            </a:endParaRPr>
          </a:p>
        </p:txBody>
      </p:sp>
      <p:sp>
        <p:nvSpPr>
          <p:cNvPr id="6" name="Slide Number Placeholder 5"/>
          <p:cNvSpPr>
            <a:spLocks noGrp="1"/>
          </p:cNvSpPr>
          <p:nvPr>
            <p:ph type="sldNum" sz="quarter" idx="12"/>
          </p:nvPr>
        </p:nvSpPr>
        <p:spPr/>
        <p:txBody>
          <a:bodyPr/>
          <a:lstStyle/>
          <a:p>
            <a:fld id="{B4008EB6-D09E-4580-8CD6-DDB14511944F}" type="slidenum">
              <a:rPr lang="en-US" smtClean="0">
                <a:solidFill>
                  <a:prstClr val="black"/>
                </a:solidFill>
              </a:rPr>
              <a:pPr/>
              <a:t>75</a:t>
            </a:fld>
            <a:endParaRPr lang="en-US">
              <a:solidFill>
                <a:prstClr val="black"/>
              </a:solidFill>
            </a:endParaRPr>
          </a:p>
        </p:txBody>
      </p:sp>
    </p:spTree>
    <p:extLst>
      <p:ext uri="{BB962C8B-B14F-4D97-AF65-F5344CB8AC3E}">
        <p14:creationId xmlns:p14="http://schemas.microsoft.com/office/powerpoint/2010/main" val="201579850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4175" y="484188"/>
            <a:ext cx="6096000" cy="342900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2415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0EC29EE-A8AD-4CE0-9C0B-116E0D4D753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9:23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5284385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8EEC551-8CDA-4EB6-89BB-2A86C9F091C8}" type="datetime8">
              <a:rPr lang="en-US" smtClean="0"/>
              <a:t>6/6/2018 9:23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77</a:t>
            </a:fld>
            <a:endParaRPr lang="en-US"/>
          </a:p>
        </p:txBody>
      </p:sp>
    </p:spTree>
    <p:extLst>
      <p:ext uri="{BB962C8B-B14F-4D97-AF65-F5344CB8AC3E}">
        <p14:creationId xmlns:p14="http://schemas.microsoft.com/office/powerpoint/2010/main" val="103166436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spcBef>
                <a:spcPts val="600"/>
              </a:spcBef>
              <a:buNone/>
            </a:pPr>
            <a:endParaRPr lang="en-US" sz="23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9F67C77-7EFA-4CAA-A410-E92D82C8E6E1}"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003448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82</a:t>
            </a:fld>
            <a:endParaRPr lang="en-US" dirty="0"/>
          </a:p>
        </p:txBody>
      </p:sp>
    </p:spTree>
    <p:extLst>
      <p:ext uri="{BB962C8B-B14F-4D97-AF65-F5344CB8AC3E}">
        <p14:creationId xmlns:p14="http://schemas.microsoft.com/office/powerpoint/2010/main" val="162739598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83</a:t>
            </a:fld>
            <a:endParaRPr lang="en-US" dirty="0"/>
          </a:p>
        </p:txBody>
      </p:sp>
    </p:spTree>
    <p:extLst>
      <p:ext uri="{BB962C8B-B14F-4D97-AF65-F5344CB8AC3E}">
        <p14:creationId xmlns:p14="http://schemas.microsoft.com/office/powerpoint/2010/main" val="29499738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801BB6DB-292D-4F55-8FEB-A2186E983E2E}"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84</a:t>
            </a:fld>
            <a:endParaRPr lang="en-US" dirty="0"/>
          </a:p>
        </p:txBody>
      </p:sp>
    </p:spTree>
    <p:extLst>
      <p:ext uri="{BB962C8B-B14F-4D97-AF65-F5344CB8AC3E}">
        <p14:creationId xmlns:p14="http://schemas.microsoft.com/office/powerpoint/2010/main" val="316958148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9:23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85</a:t>
            </a:fld>
            <a:endParaRPr lang="en-US" dirty="0"/>
          </a:p>
        </p:txBody>
      </p:sp>
    </p:spTree>
    <p:extLst>
      <p:ext uri="{BB962C8B-B14F-4D97-AF65-F5344CB8AC3E}">
        <p14:creationId xmlns:p14="http://schemas.microsoft.com/office/powerpoint/2010/main" val="299178611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6/6/2018 9:23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86</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12090383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1361CB77-92FE-4129-A2BF-CDA66422FCD7}"/>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2" name="Picture 11">
            <a:extLst>
              <a:ext uri="{FF2B5EF4-FFF2-40B4-BE49-F238E27FC236}">
                <a16:creationId xmlns:a16="http://schemas.microsoft.com/office/drawing/2014/main" id="{6338F21F-A0E2-4260-9702-D7E964E50223}"/>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4" name="Picture 13">
            <a:extLst>
              <a:ext uri="{FF2B5EF4-FFF2-40B4-BE49-F238E27FC236}">
                <a16:creationId xmlns:a16="http://schemas.microsoft.com/office/drawing/2014/main" id="{296DBAD6-4124-47C6-A704-0D11125EDF96}"/>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A26A05E5-848B-44FE-B7A2-40E2A25C8C13}"/>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70A7F11F-29A0-4909-AF74-CA55B1CF40F5}"/>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1" name="Picture 10">
            <a:extLst>
              <a:ext uri="{FF2B5EF4-FFF2-40B4-BE49-F238E27FC236}">
                <a16:creationId xmlns:a16="http://schemas.microsoft.com/office/drawing/2014/main" id="{7FC4F6C4-318A-4660-A609-291B047C7B74}"/>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2" name="Picture 11">
            <a:extLst>
              <a:ext uri="{FF2B5EF4-FFF2-40B4-BE49-F238E27FC236}">
                <a16:creationId xmlns:a16="http://schemas.microsoft.com/office/drawing/2014/main" id="{C6C07B88-7DD4-4DB7-A8F0-9AD225CE31BE}"/>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E0C9579B-F433-4F42-88D9-E2A8D954D2DB}"/>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Picture 6">
            <a:extLst>
              <a:ext uri="{FF2B5EF4-FFF2-40B4-BE49-F238E27FC236}">
                <a16:creationId xmlns:a16="http://schemas.microsoft.com/office/drawing/2014/main" id="{E6335C97-9F62-4F36-994D-185C1BBF0F3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8" name="Picture 7">
            <a:extLst>
              <a:ext uri="{FF2B5EF4-FFF2-40B4-BE49-F238E27FC236}">
                <a16:creationId xmlns:a16="http://schemas.microsoft.com/office/drawing/2014/main" id="{13FEEA45-122A-48C6-A21D-F68E9C42CF55}"/>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2" name="TextBox 1">
            <a:extLst>
              <a:ext uri="{FF2B5EF4-FFF2-40B4-BE49-F238E27FC236}">
                <a16:creationId xmlns:a16="http://schemas.microsoft.com/office/drawing/2014/main" id="{1DAD2CE7-38FB-4585-958F-35DFBE0C510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31337368"/>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4684EC8B-4F53-4AC4-84C2-99CAD7547EF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D5B197ED-C9C0-47EB-A7BB-E08A333CEB8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03268474"/>
      </p:ext>
    </p:extLst>
  </p:cSld>
  <p:clrMapOvr>
    <a:masterClrMapping/>
  </p:clrMapOvr>
  <p:transition>
    <p:fade/>
  </p:transition>
  <p:extLst mod="1">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BE2F07F9-F611-4E85-99D3-80641920D9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C8EF469B-27F3-4F79-87E4-F279E1DC080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92018982"/>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42B401A-A790-439C-9118-4BB47EA9489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ACA37C71-08D0-47D5-893B-D41A12C1312E}"/>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79946700"/>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3174AAE8-A98D-465A-8BFE-7BCBB2FC7E1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82C29642-F6BC-4A57-9A94-3B5DC3F1C28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89335521"/>
      </p:ext>
    </p:extLst>
  </p:cSld>
  <p:clrMapOvr>
    <a:masterClrMapping/>
  </p:clrMapOvr>
  <p:transition>
    <p:fade/>
  </p:transition>
  <p:extLst mod="1">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C660142D-7C35-490E-B48B-D93F3AB0386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ADB79522-944D-4A0D-9A1F-60BE80EBC94F}"/>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798454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BC3E6547-8429-4B92-A183-A2FFACE7550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38FBC1FC-101F-4756-98BC-E02C0CD69AC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243858526"/>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5C613B77-3866-4BCF-8839-0FFDD1CEC14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891E01E0-6567-4A4A-9922-0683A99E657E}"/>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203321026"/>
      </p:ext>
    </p:extLst>
  </p:cSld>
  <p:clrMapOvr>
    <a:masterClrMapping/>
  </p:clrMapOvr>
  <p:transition>
    <p:fade/>
  </p:transition>
  <p:extLst mod="1">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178D58BB-24FC-4109-A80D-06BEC8966C0F}"/>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645DAF0C-896A-4DFA-A7B2-4C44AE46FAF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28861325"/>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1CDA22F-33E5-44D7-A115-ED7DA0BBB68D}"/>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E17A46CF-DC7B-45F8-A9E4-26CBE213426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
        <p:nvSpPr>
          <p:cNvPr id="7" name="TextBox 6">
            <a:extLst>
              <a:ext uri="{FF2B5EF4-FFF2-40B4-BE49-F238E27FC236}">
                <a16:creationId xmlns:a16="http://schemas.microsoft.com/office/drawing/2014/main" id="{2AF543A0-D75F-4CD8-800A-65F6E292B669}"/>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0157464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08D2D37D-A647-40EE-8572-AD14420318E1}"/>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7" name="Picture 6">
            <a:extLst>
              <a:ext uri="{FF2B5EF4-FFF2-40B4-BE49-F238E27FC236}">
                <a16:creationId xmlns:a16="http://schemas.microsoft.com/office/drawing/2014/main" id="{0CF60413-8C04-42F5-92FB-9972DB7F3FC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F8307DC2-91C5-4F66-9CEC-9B3C3F489AB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8608DA19-CC6F-46ED-8AAD-7AF13A6E4E54}"/>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7" name="Picture 6">
            <a:extLst>
              <a:ext uri="{FF2B5EF4-FFF2-40B4-BE49-F238E27FC236}">
                <a16:creationId xmlns:a16="http://schemas.microsoft.com/office/drawing/2014/main" id="{CBBCCDB2-CC34-41DB-B337-4133D6997AC1}"/>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8" name="TextBox 7">
            <a:extLst>
              <a:ext uri="{FF2B5EF4-FFF2-40B4-BE49-F238E27FC236}">
                <a16:creationId xmlns:a16="http://schemas.microsoft.com/office/drawing/2014/main" id="{6EBB8863-5CCE-46A8-8F82-C4B1051B79E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331BF67C-D5C0-4ABD-9E02-5ED041C4D49B}"/>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8EA828C9-9FBD-48F3-B384-69833C76FAF8}"/>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50A1551F-A2C7-4DA4-9DEA-FB93B00971C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5510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userDrawn="1">
          <p15:clr>
            <a:srgbClr val="5ACBF0"/>
          </p15:clr>
        </p15:guide>
        <p15:guide id="3" orient="horz" pos="1914"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66FCC584-1DD3-487C-AD0B-D10EE01C34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A96AA8AC-2616-4995-A50B-BFA6468087DE}"/>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412AF76-AF85-46F2-96DF-5649D3D6899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211484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8A35DEB0-BFE3-4D2F-B356-DAE16AB71896}"/>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F02CECB2-4DD4-42B0-8D64-1943E2D2184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9DD0C906-2D1E-4DAC-8840-F141CFB180B3}"/>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guide id="4" orient="horz" pos="2505" userDrawn="1">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10E5610E-78B2-4EAE-B0CC-E9F9EF08C29A}"/>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5F16D764-35F6-416E-879F-22793EC7A2E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38471D2-F4E4-4A3C-9F4A-63CE2D8E9EC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67534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1272" userDrawn="1">
          <p15:clr>
            <a:srgbClr val="5ACBF0"/>
          </p15:clr>
        </p15:guide>
        <p15:guide id="3" orient="horz" pos="288" userDrawn="1">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43058790"/>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5" userDrawn="1">
          <p15:clr>
            <a:srgbClr val="5ACBF0"/>
          </p15:clr>
        </p15:guide>
        <p15:guide id="3" orient="horz" pos="288" userDrawn="1">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24467D-2DEA-D843-9C30-8B7E68C3850F}" type="datetimeFigureOut">
              <a:rPr lang="en-US" smtClean="0"/>
              <a:t>6/6/2018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9C3DEB-51B7-3746-9275-5DE022231D3E}" type="slidenum">
              <a:rPr lang="en-US" smtClean="0"/>
              <a:t>‹#›</a:t>
            </a:fld>
            <a:endParaRPr lang="en-US"/>
          </a:p>
        </p:txBody>
      </p:sp>
    </p:spTree>
    <p:extLst>
      <p:ext uri="{BB962C8B-B14F-4D97-AF65-F5344CB8AC3E}">
        <p14:creationId xmlns:p14="http://schemas.microsoft.com/office/powerpoint/2010/main" val="22892866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mp; 2-color Non-bulleted text">
    <p:bg>
      <p:bgPr>
        <a:solidFill>
          <a:srgbClr val="F8F8F8"/>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69239" y="1189177"/>
            <a:ext cx="11653523" cy="1605504"/>
          </a:xfrm>
        </p:spPr>
        <p:txBody>
          <a:bodyPr/>
          <a:lstStyle>
            <a:lvl1pPr marL="0" indent="0">
              <a:buNone/>
              <a:defRPr>
                <a:gradFill>
                  <a:gsLst>
                    <a:gs pos="1250">
                      <a:schemeClr val="tx2"/>
                    </a:gs>
                    <a:gs pos="99000">
                      <a:schemeClr val="tx2"/>
                    </a:gs>
                  </a:gsLst>
                  <a:lin ang="5400000" scaled="0"/>
                </a:gradFill>
              </a:defRPr>
            </a:lvl1pPr>
            <a:lvl2pPr marL="0" indent="0">
              <a:buFontTx/>
              <a:buNone/>
              <a:defRPr sz="1961"/>
            </a:lvl2pPr>
            <a:lvl3pPr marL="224097" indent="0">
              <a:buNone/>
              <a:defRPr/>
            </a:lvl3pPr>
            <a:lvl4pPr marL="448193" indent="0">
              <a:buNone/>
              <a:defRPr/>
            </a:lvl4pPr>
            <a:lvl5pPr marL="67229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03662828"/>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359016" y="1189178"/>
            <a:ext cx="11473970" cy="1725088"/>
          </a:xfrm>
        </p:spPr>
        <p:txBody>
          <a:bodyPr wrap="square">
            <a:spAutoFit/>
          </a:bodyPr>
          <a:lstStyle>
            <a:lvl1pPr>
              <a:defRPr sz="3530">
                <a:gradFill>
                  <a:gsLst>
                    <a:gs pos="1250">
                      <a:schemeClr val="tx2"/>
                    </a:gs>
                    <a:gs pos="99000">
                      <a:schemeClr val="tx2"/>
                    </a:gs>
                  </a:gsLst>
                  <a:lin ang="5400000" scaled="0"/>
                </a:gra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06439446"/>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Blank Accent Color 2">
    <p:bg>
      <p:bgPr>
        <a:solidFill>
          <a:schemeClr val="accent2"/>
        </a:solidFill>
        <a:effectLst/>
      </p:bgPr>
    </p:bg>
    <p:spTree>
      <p:nvGrpSpPr>
        <p:cNvPr id="1" name=""/>
        <p:cNvGrpSpPr/>
        <p:nvPr/>
      </p:nvGrpSpPr>
      <p:grpSpPr>
        <a:xfrm>
          <a:off x="0" y="0"/>
          <a:ext cx="0" cy="0"/>
          <a:chOff x="0" y="0"/>
          <a:chExt cx="0" cy="0"/>
        </a:xfrm>
      </p:grpSpPr>
      <p:sp>
        <p:nvSpPr>
          <p:cNvPr id="2" name="TextBox 7"/>
          <p:cNvSpPr txBox="1"/>
          <p:nvPr userDrawn="1"/>
        </p:nvSpPr>
        <p:spPr bwMode="white">
          <a:xfrm>
            <a:off x="4332698" y="6565386"/>
            <a:ext cx="3526606" cy="161454"/>
          </a:xfrm>
          <a:prstGeom prst="rect">
            <a:avLst/>
          </a:prstGeom>
          <a:noFill/>
        </p:spPr>
        <p:txBody>
          <a:bodyPr wrap="none" lIns="0" tIns="0" rIns="0" bIns="0" rtlCol="0" anchor="ctr">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a:r>
              <a:rPr lang="en-US" sz="1029" b="0" spc="147" baseline="0">
                <a:gradFill>
                  <a:gsLst>
                    <a:gs pos="0">
                      <a:schemeClr val="tx1">
                        <a:alpha val="50000"/>
                      </a:schemeClr>
                    </a:gs>
                    <a:gs pos="86000">
                      <a:schemeClr val="tx1">
                        <a:alpha val="50000"/>
                      </a:schemeClr>
                    </a:gs>
                  </a:gsLst>
                  <a:lin ang="5400000" scaled="0"/>
                </a:gradFill>
                <a:latin typeface="Segoe UI" panose="020B0502040204020203" pitchFamily="34" charset="0"/>
              </a:rPr>
              <a:t>MICROSOFT CONFIDENTIAL – INTERNAL ONLY</a:t>
            </a:r>
          </a:p>
        </p:txBody>
      </p:sp>
    </p:spTree>
    <p:extLst>
      <p:ext uri="{BB962C8B-B14F-4D97-AF65-F5344CB8AC3E}">
        <p14:creationId xmlns:p14="http://schemas.microsoft.com/office/powerpoint/2010/main" val="158627879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8263" y="457200"/>
            <a:ext cx="11018520" cy="468526"/>
          </a:xfrm>
        </p:spPr>
        <p:txBody>
          <a:bodyPr/>
          <a:lstStyle>
            <a:lvl1pPr algn="l" defTabSz="685716" rtl="0" eaLnBrk="1" latinLnBrk="0" hangingPunct="1">
              <a:lnSpc>
                <a:spcPct val="90000"/>
              </a:lnSpc>
              <a:spcBef>
                <a:spcPct val="0"/>
              </a:spcBef>
              <a:buNone/>
              <a:defRPr lang="en-US" sz="3383" b="0" kern="1200" cap="none" spc="-75" baseline="0" dirty="0">
                <a:ln w="3175">
                  <a:noFill/>
                </a:ln>
                <a:solidFill>
                  <a:schemeClr val="accent1"/>
                </a:solidFill>
                <a:effectLst/>
                <a:latin typeface="+mj-lt"/>
                <a:ea typeface="+mn-ea"/>
                <a:cs typeface="Arial" charset="0"/>
              </a:defRPr>
            </a:lvl1pPr>
          </a:lstStyle>
          <a:p>
            <a:r>
              <a:rPr lang="en-US"/>
              <a:t>Click to edit master title style</a:t>
            </a:r>
          </a:p>
        </p:txBody>
      </p:sp>
    </p:spTree>
    <p:extLst>
      <p:ext uri="{BB962C8B-B14F-4D97-AF65-F5344CB8AC3E}">
        <p14:creationId xmlns:p14="http://schemas.microsoft.com/office/powerpoint/2010/main" val="4052175876"/>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General_Blank_Thin">
    <p:spTree>
      <p:nvGrpSpPr>
        <p:cNvPr id="1" name=""/>
        <p:cNvGrpSpPr/>
        <p:nvPr/>
      </p:nvGrpSpPr>
      <p:grpSpPr>
        <a:xfrm>
          <a:off x="0" y="0"/>
          <a:ext cx="0" cy="0"/>
          <a:chOff x="0" y="0"/>
          <a:chExt cx="0" cy="0"/>
        </a:xfrm>
      </p:grpSpPr>
      <p:sp useBgFill="1">
        <p:nvSpPr>
          <p:cNvPr id="12" name="Rectangle: Top Corners Rounded 11">
            <a:extLst/>
          </p:cNvPr>
          <p:cNvSpPr/>
          <p:nvPr userDrawn="1"/>
        </p:nvSpPr>
        <p:spPr bwMode="auto">
          <a:xfrm rot="16200000">
            <a:off x="10934845" y="-491996"/>
            <a:ext cx="718681" cy="1886790"/>
          </a:xfrm>
          <a:prstGeom prst="round2SameRect">
            <a:avLst>
              <a:gd name="adj1" fmla="val 50000"/>
              <a:gd name="adj2" fmla="val 0"/>
            </a:avLst>
          </a:prstGeom>
          <a:ln w="12700" cap="sq">
            <a:solidFill>
              <a:schemeClr val="bg1">
                <a:lumMod val="75000"/>
              </a:schemeClr>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9" name="Text Placeholder 3"/>
          <p:cNvSpPr>
            <a:spLocks noGrp="1"/>
          </p:cNvSpPr>
          <p:nvPr>
            <p:ph type="body" sz="quarter" idx="12" hasCustomPrompt="1"/>
          </p:nvPr>
        </p:nvSpPr>
        <p:spPr>
          <a:xfrm>
            <a:off x="10490022" y="168629"/>
            <a:ext cx="1524500" cy="550052"/>
          </a:xfrm>
        </p:spPr>
        <p:txBody>
          <a:bodyPr wrap="square" lIns="0" rIns="0" anchor="ctr" anchorCtr="0">
            <a:noAutofit/>
          </a:bodyPr>
          <a:lstStyle>
            <a:lvl1pPr marL="0" indent="0" algn="ctr" defTabSz="932472" rtl="0" eaLnBrk="1" fontAlgn="base" latinLnBrk="0" hangingPunct="1">
              <a:lnSpc>
                <a:spcPct val="90000"/>
              </a:lnSpc>
              <a:spcBef>
                <a:spcPct val="0"/>
              </a:spcBef>
              <a:spcAft>
                <a:spcPct val="0"/>
              </a:spcAft>
              <a:buClr>
                <a:schemeClr val="tx1"/>
              </a:buClr>
              <a:buFont typeface="Arial" pitchFamily="34" charset="0"/>
              <a:buNone/>
              <a:defRPr lang="en-US" sz="1400" kern="1200" dirty="0">
                <a:solidFill>
                  <a:schemeClr val="tx1"/>
                </a:solidFill>
                <a:latin typeface="Segoe UI Semibold" panose="020B0702040204020203" pitchFamily="34" charset="0"/>
                <a:ea typeface="Segoe UI" pitchFamily="34" charset="0"/>
                <a:cs typeface="Segoe UI" pitchFamily="34" charset="0"/>
              </a:defRPr>
            </a:lvl1pPr>
            <a:lvl2pPr marL="292101" indent="0">
              <a:buNone/>
              <a:defRPr sz="2353">
                <a:solidFill>
                  <a:schemeClr val="bg1"/>
                </a:solidFill>
                <a:latin typeface="+mn-lt"/>
              </a:defRPr>
            </a:lvl2pPr>
            <a:lvl3pPr marL="520702" indent="0">
              <a:buNone/>
              <a:tabLst/>
              <a:defRPr sz="1961">
                <a:solidFill>
                  <a:schemeClr val="bg1"/>
                </a:solidFill>
                <a:latin typeface="+mn-lt"/>
              </a:defRPr>
            </a:lvl3pPr>
            <a:lvl4pPr marL="685802" indent="0">
              <a:buNone/>
              <a:defRPr>
                <a:solidFill>
                  <a:schemeClr val="bg1"/>
                </a:solidFill>
                <a:latin typeface="+mn-lt"/>
              </a:defRPr>
            </a:lvl4pPr>
            <a:lvl5pPr marL="863603" indent="0">
              <a:buNone/>
              <a:tabLst/>
              <a:defRPr>
                <a:solidFill>
                  <a:schemeClr val="bg1"/>
                </a:solidFill>
                <a:latin typeface="+mn-lt"/>
              </a:defRPr>
            </a:lvl5pPr>
          </a:lstStyle>
          <a:p>
            <a:pPr lvl="0"/>
            <a:r>
              <a:rPr lang="en-US"/>
              <a:t>Preview</a:t>
            </a:r>
          </a:p>
          <a:p>
            <a:pPr lvl="0"/>
            <a:r>
              <a:rPr lang="en-US"/>
              <a:t>Released</a:t>
            </a:r>
          </a:p>
          <a:p>
            <a:pPr lvl="0"/>
            <a:r>
              <a:rPr lang="en-US"/>
              <a:t>Date</a:t>
            </a:r>
          </a:p>
        </p:txBody>
      </p:sp>
      <p:sp>
        <p:nvSpPr>
          <p:cNvPr id="2" name="Title 1"/>
          <p:cNvSpPr>
            <a:spLocks noGrp="1"/>
          </p:cNvSpPr>
          <p:nvPr>
            <p:ph type="title"/>
          </p:nvPr>
        </p:nvSpPr>
        <p:spPr>
          <a:xfrm>
            <a:off x="330200" y="289511"/>
            <a:ext cx="3780246" cy="899665"/>
          </a:xfrm>
        </p:spPr>
        <p:txBody>
          <a:bodyPr/>
          <a:lstStyle>
            <a:lvl1pPr>
              <a:defRPr sz="4000">
                <a:solidFill>
                  <a:schemeClr val="tx1"/>
                </a:solidFill>
              </a:defRPr>
            </a:lvl1pPr>
          </a:lstStyle>
          <a:p>
            <a:r>
              <a:rPr lang="en-US"/>
              <a:t>Click to edit Master title style</a:t>
            </a:r>
          </a:p>
        </p:txBody>
      </p:sp>
      <p:sp>
        <p:nvSpPr>
          <p:cNvPr id="13" name="Text Placeholder 3"/>
          <p:cNvSpPr>
            <a:spLocks noGrp="1"/>
          </p:cNvSpPr>
          <p:nvPr>
            <p:ph type="body" sz="quarter" idx="10"/>
          </p:nvPr>
        </p:nvSpPr>
        <p:spPr>
          <a:xfrm>
            <a:off x="330201" y="1604086"/>
            <a:ext cx="3780245" cy="406265"/>
          </a:xfrm>
        </p:spPr>
        <p:txBody>
          <a:bodyPr wrap="square">
            <a:spAutoFit/>
          </a:bodyPr>
          <a:lstStyle>
            <a:lvl1pPr marL="0" indent="0">
              <a:spcBef>
                <a:spcPts val="1200"/>
              </a:spcBef>
              <a:buClr>
                <a:schemeClr val="tx1"/>
              </a:buClr>
              <a:buFont typeface="Arial" pitchFamily="34" charset="0"/>
              <a:buNone/>
              <a:defRPr sz="1600">
                <a:solidFill>
                  <a:schemeClr val="tx1"/>
                </a:solidFill>
                <a:latin typeface="+mn-lt"/>
              </a:defRPr>
            </a:lvl1pPr>
            <a:lvl2pPr marL="292101" indent="0">
              <a:buNone/>
              <a:defRPr sz="2353">
                <a:solidFill>
                  <a:schemeClr val="bg1"/>
                </a:solidFill>
                <a:latin typeface="+mn-lt"/>
              </a:defRPr>
            </a:lvl2pPr>
            <a:lvl3pPr marL="520702" indent="0">
              <a:buNone/>
              <a:tabLst/>
              <a:defRPr sz="1961">
                <a:solidFill>
                  <a:schemeClr val="bg1"/>
                </a:solidFill>
                <a:latin typeface="+mn-lt"/>
              </a:defRPr>
            </a:lvl3pPr>
            <a:lvl4pPr marL="685802" indent="0">
              <a:buNone/>
              <a:defRPr>
                <a:solidFill>
                  <a:schemeClr val="bg1"/>
                </a:solidFill>
                <a:latin typeface="+mn-lt"/>
              </a:defRPr>
            </a:lvl4pPr>
            <a:lvl5pPr marL="863603" indent="0">
              <a:buNone/>
              <a:tabLst/>
              <a:defRPr>
                <a:solidFill>
                  <a:schemeClr val="bg1"/>
                </a:solidFill>
                <a:latin typeface="+mn-lt"/>
              </a:defRPr>
            </a:lvl5pPr>
          </a:lstStyle>
          <a:p>
            <a:pPr lvl="0"/>
            <a:r>
              <a:rPr lang="en-US"/>
              <a:t>Edit Master text styles</a:t>
            </a:r>
          </a:p>
        </p:txBody>
      </p:sp>
      <p:sp>
        <p:nvSpPr>
          <p:cNvPr id="14" name="Text Placeholder 3"/>
          <p:cNvSpPr>
            <a:spLocks noGrp="1"/>
          </p:cNvSpPr>
          <p:nvPr>
            <p:ph type="body" sz="quarter" idx="11"/>
          </p:nvPr>
        </p:nvSpPr>
        <p:spPr>
          <a:xfrm>
            <a:off x="768109" y="6069507"/>
            <a:ext cx="3329638" cy="378565"/>
          </a:xfrm>
        </p:spPr>
        <p:txBody>
          <a:bodyPr wrap="square" anchor="ctr" anchorCtr="0">
            <a:spAutoFit/>
          </a:bodyPr>
          <a:lstStyle>
            <a:lvl1pPr marL="0" indent="0">
              <a:spcBef>
                <a:spcPts val="1200"/>
              </a:spcBef>
              <a:buClr>
                <a:schemeClr val="tx1"/>
              </a:buClr>
              <a:buFont typeface="Arial" pitchFamily="34" charset="0"/>
              <a:buNone/>
              <a:defRPr sz="1400">
                <a:solidFill>
                  <a:schemeClr val="tx1"/>
                </a:solidFill>
                <a:latin typeface="+mn-lt"/>
              </a:defRPr>
            </a:lvl1pPr>
            <a:lvl2pPr marL="292101" indent="0">
              <a:buNone/>
              <a:defRPr sz="2353">
                <a:solidFill>
                  <a:schemeClr val="bg1"/>
                </a:solidFill>
                <a:latin typeface="+mn-lt"/>
              </a:defRPr>
            </a:lvl2pPr>
            <a:lvl3pPr marL="520702" indent="0">
              <a:buNone/>
              <a:tabLst/>
              <a:defRPr sz="1961">
                <a:solidFill>
                  <a:schemeClr val="bg1"/>
                </a:solidFill>
                <a:latin typeface="+mn-lt"/>
              </a:defRPr>
            </a:lvl3pPr>
            <a:lvl4pPr marL="685802" indent="0">
              <a:buNone/>
              <a:defRPr>
                <a:solidFill>
                  <a:schemeClr val="bg1"/>
                </a:solidFill>
                <a:latin typeface="+mn-lt"/>
              </a:defRPr>
            </a:lvl4pPr>
            <a:lvl5pPr marL="863603" indent="0">
              <a:buNone/>
              <a:tabLst/>
              <a:defRPr>
                <a:solidFill>
                  <a:schemeClr val="bg1"/>
                </a:solidFill>
                <a:latin typeface="+mn-lt"/>
              </a:defRPr>
            </a:lvl5pPr>
          </a:lstStyle>
          <a:p>
            <a:pPr lvl="0"/>
            <a:r>
              <a:rPr lang="en-US"/>
              <a:t>Edit Master text styles</a:t>
            </a:r>
          </a:p>
        </p:txBody>
      </p:sp>
      <p:cxnSp>
        <p:nvCxnSpPr>
          <p:cNvPr id="4" name="Straight Connector 3">
            <a:extLst>
              <a:ext uri="{FF2B5EF4-FFF2-40B4-BE49-F238E27FC236}">
                <a16:creationId xmlns:a16="http://schemas.microsoft.com/office/drawing/2014/main" id="{4D490E48-BE6D-477D-8F7B-6660E732107F}"/>
              </a:ext>
            </a:extLst>
          </p:cNvPr>
          <p:cNvCxnSpPr/>
          <p:nvPr userDrawn="1"/>
        </p:nvCxnSpPr>
        <p:spPr>
          <a:xfrm>
            <a:off x="4232366" y="289511"/>
            <a:ext cx="0" cy="617241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 name="Freeform 5">
            <a:extLst>
              <a:ext uri="{FF2B5EF4-FFF2-40B4-BE49-F238E27FC236}">
                <a16:creationId xmlns:a16="http://schemas.microsoft.com/office/drawing/2014/main" id="{A92B0539-2DE8-40D0-9B17-A323AB7635B8}"/>
              </a:ext>
            </a:extLst>
          </p:cNvPr>
          <p:cNvSpPr>
            <a:spLocks noEditPoints="1"/>
          </p:cNvSpPr>
          <p:nvPr userDrawn="1"/>
        </p:nvSpPr>
        <p:spPr bwMode="auto">
          <a:xfrm>
            <a:off x="330200" y="6044561"/>
            <a:ext cx="428460" cy="428460"/>
          </a:xfrm>
          <a:custGeom>
            <a:avLst/>
            <a:gdLst>
              <a:gd name="T0" fmla="*/ 59 w 247"/>
              <a:gd name="T1" fmla="*/ 123 h 247"/>
              <a:gd name="T2" fmla="*/ 178 w 247"/>
              <a:gd name="T3" fmla="*/ 123 h 247"/>
              <a:gd name="T4" fmla="*/ 122 w 247"/>
              <a:gd name="T5" fmla="*/ 183 h 247"/>
              <a:gd name="T6" fmla="*/ 182 w 247"/>
              <a:gd name="T7" fmla="*/ 123 h 247"/>
              <a:gd name="T8" fmla="*/ 122 w 247"/>
              <a:gd name="T9" fmla="*/ 63 h 247"/>
              <a:gd name="T10" fmla="*/ 123 w 247"/>
              <a:gd name="T11" fmla="*/ 0 h 247"/>
              <a:gd name="T12" fmla="*/ 0 w 247"/>
              <a:gd name="T13" fmla="*/ 123 h 247"/>
              <a:gd name="T14" fmla="*/ 123 w 247"/>
              <a:gd name="T15" fmla="*/ 247 h 247"/>
              <a:gd name="T16" fmla="*/ 247 w 247"/>
              <a:gd name="T17" fmla="*/ 123 h 247"/>
              <a:gd name="T18" fmla="*/ 123 w 247"/>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7">
                <a:moveTo>
                  <a:pt x="59" y="123"/>
                </a:moveTo>
                <a:cubicBezTo>
                  <a:pt x="178" y="123"/>
                  <a:pt x="178" y="123"/>
                  <a:pt x="178" y="123"/>
                </a:cubicBezTo>
                <a:moveTo>
                  <a:pt x="122" y="183"/>
                </a:moveTo>
                <a:cubicBezTo>
                  <a:pt x="182" y="123"/>
                  <a:pt x="182" y="123"/>
                  <a:pt x="182" y="123"/>
                </a:cubicBezTo>
                <a:cubicBezTo>
                  <a:pt x="122" y="63"/>
                  <a:pt x="122" y="63"/>
                  <a:pt x="122" y="63"/>
                </a:cubicBezTo>
                <a:moveTo>
                  <a:pt x="123" y="0"/>
                </a:moveTo>
                <a:cubicBezTo>
                  <a:pt x="55" y="0"/>
                  <a:pt x="0" y="55"/>
                  <a:pt x="0" y="123"/>
                </a:cubicBezTo>
                <a:cubicBezTo>
                  <a:pt x="0" y="191"/>
                  <a:pt x="55" y="247"/>
                  <a:pt x="123" y="247"/>
                </a:cubicBezTo>
                <a:cubicBezTo>
                  <a:pt x="191" y="247"/>
                  <a:pt x="247" y="191"/>
                  <a:pt x="247" y="123"/>
                </a:cubicBezTo>
                <a:cubicBezTo>
                  <a:pt x="247" y="55"/>
                  <a:pt x="191" y="0"/>
                  <a:pt x="123" y="0"/>
                </a:cubicBezTo>
                <a:close/>
              </a:path>
            </a:pathLst>
          </a:custGeom>
          <a:noFill/>
          <a:ln w="19050" cap="flat">
            <a:solidFill>
              <a:schemeClr val="accent4"/>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FFFFFF"/>
              </a:solidFill>
              <a:effectLst/>
              <a:uLnTx/>
              <a:uFillTx/>
              <a:latin typeface="Segoe UI Semilight"/>
            </a:endParaRPr>
          </a:p>
        </p:txBody>
      </p:sp>
    </p:spTree>
    <p:extLst>
      <p:ext uri="{BB962C8B-B14F-4D97-AF65-F5344CB8AC3E}">
        <p14:creationId xmlns:p14="http://schemas.microsoft.com/office/powerpoint/2010/main" val="350297540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wo Column Bullet text 1st level color">
    <p:spTree>
      <p:nvGrpSpPr>
        <p:cNvPr id="1" name=""/>
        <p:cNvGrpSpPr/>
        <p:nvPr/>
      </p:nvGrpSpPr>
      <p:grpSpPr>
        <a:xfrm>
          <a:off x="0" y="0"/>
          <a:ext cx="0" cy="0"/>
          <a:chOff x="0" y="0"/>
          <a:chExt cx="0" cy="0"/>
        </a:xfrm>
      </p:grpSpPr>
      <p:sp>
        <p:nvSpPr>
          <p:cNvPr id="2" name="Title 1"/>
          <p:cNvSpPr>
            <a:spLocks noGrp="1"/>
          </p:cNvSpPr>
          <p:nvPr>
            <p:ph type="title"/>
          </p:nvPr>
        </p:nvSpPr>
        <p:spPr>
          <a:xfrm>
            <a:off x="588263" y="457200"/>
            <a:ext cx="11018520" cy="724173"/>
          </a:xfrm>
        </p:spPr>
        <p:txBody>
          <a:bodyPr/>
          <a:lstStyle>
            <a:lvl1pPr>
              <a:defRPr sz="4706"/>
            </a:lvl1pPr>
          </a:lstStyle>
          <a:p>
            <a:r>
              <a:rPr lang="en-US" dirty="0"/>
              <a:t>Click to edit Master title style</a:t>
            </a:r>
          </a:p>
        </p:txBody>
      </p:sp>
      <p:sp>
        <p:nvSpPr>
          <p:cNvPr id="4" name="Text Placeholder 3"/>
          <p:cNvSpPr>
            <a:spLocks noGrp="1"/>
          </p:cNvSpPr>
          <p:nvPr>
            <p:ph type="body" sz="quarter" idx="10"/>
          </p:nvPr>
        </p:nvSpPr>
        <p:spPr>
          <a:xfrm>
            <a:off x="358456" y="1187644"/>
            <a:ext cx="5498540" cy="1777420"/>
          </a:xfrm>
        </p:spPr>
        <p:txBody>
          <a:bodyPr wrap="square">
            <a:spAutoFit/>
          </a:bodyPr>
          <a:lstStyle>
            <a:lvl1pPr marL="281691" indent="-281691">
              <a:spcBef>
                <a:spcPts val="1200"/>
              </a:spcBef>
              <a:buClr>
                <a:schemeClr val="tx2"/>
              </a:buClr>
              <a:buFont typeface="Arial" pitchFamily="34" charset="0"/>
              <a:buChar char="•"/>
              <a:defRPr sz="3138">
                <a:gradFill>
                  <a:gsLst>
                    <a:gs pos="1250">
                      <a:schemeClr val="tx2"/>
                    </a:gs>
                    <a:gs pos="99000">
                      <a:schemeClr val="tx2"/>
                    </a:gs>
                  </a:gsLst>
                  <a:lin ang="5400000" scaled="0"/>
                </a:gradFill>
              </a:defRPr>
            </a:lvl1pPr>
            <a:lvl2pPr marL="520725" indent="-228611">
              <a:defRPr sz="1765"/>
            </a:lvl2pPr>
            <a:lvl3pPr marL="685835" indent="-165108">
              <a:tabLst/>
              <a:defRPr sz="1765"/>
            </a:lvl3pPr>
            <a:lvl4pPr marL="863642" indent="-177809">
              <a:defRPr sz="1569"/>
            </a:lvl4pPr>
            <a:lvl5pPr marL="1028751" indent="-165108">
              <a:tabLst/>
              <a:defRPr sz="156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3"/>
          <p:cNvSpPr>
            <a:spLocks noGrp="1"/>
          </p:cNvSpPr>
          <p:nvPr>
            <p:ph type="body" sz="quarter" idx="11"/>
          </p:nvPr>
        </p:nvSpPr>
        <p:spPr>
          <a:xfrm>
            <a:off x="6335004" y="1187644"/>
            <a:ext cx="5498540" cy="1777420"/>
          </a:xfrm>
        </p:spPr>
        <p:txBody>
          <a:bodyPr wrap="square">
            <a:spAutoFit/>
          </a:bodyPr>
          <a:lstStyle>
            <a:lvl1pPr marL="281691" indent="-281691">
              <a:spcBef>
                <a:spcPts val="1200"/>
              </a:spcBef>
              <a:buClr>
                <a:schemeClr val="tx2"/>
              </a:buClr>
              <a:buFont typeface="Arial" pitchFamily="34" charset="0"/>
              <a:buChar char="•"/>
              <a:defRPr sz="3138">
                <a:gradFill>
                  <a:gsLst>
                    <a:gs pos="1250">
                      <a:schemeClr val="tx2"/>
                    </a:gs>
                    <a:gs pos="99000">
                      <a:schemeClr val="tx2"/>
                    </a:gs>
                  </a:gsLst>
                  <a:lin ang="5400000" scaled="0"/>
                </a:gradFill>
              </a:defRPr>
            </a:lvl1pPr>
            <a:lvl2pPr marL="520725" indent="-228611">
              <a:defRPr sz="1765"/>
            </a:lvl2pPr>
            <a:lvl3pPr marL="685835" indent="-165108">
              <a:tabLst/>
              <a:defRPr sz="1765"/>
            </a:lvl3pPr>
            <a:lvl4pPr marL="863642" indent="-177809">
              <a:defRPr sz="1569"/>
            </a:lvl4pPr>
            <a:lvl5pPr marL="1028751" indent="-165108">
              <a:tabLst/>
              <a:defRPr sz="1569"/>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22799566"/>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_Title Only">
    <p:bg>
      <p:bgPr>
        <a:solidFill>
          <a:srgbClr val="F2F2F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1" y="354828"/>
            <a:ext cx="11655840" cy="553998"/>
          </a:xfrm>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3660972343"/>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9" name="Picture 8" descr="Man walking up steps with Surface pen and Surface " title="Microsoft brand photo">
            <a:extLst>
              <a:ext uri="{FF2B5EF4-FFF2-40B4-BE49-F238E27FC236}">
                <a16:creationId xmlns:a16="http://schemas.microsoft.com/office/drawing/2014/main" id="{84A9AF7E-7CED-4541-9E25-D69F742C4501}"/>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20EB1B3F-8460-4323-9CA5-9DCDD926C0AA}"/>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8" name="Picture 7">
            <a:extLst>
              <a:ext uri="{FF2B5EF4-FFF2-40B4-BE49-F238E27FC236}">
                <a16:creationId xmlns:a16="http://schemas.microsoft.com/office/drawing/2014/main" id="{D4A98DE5-C6A7-4DBE-B977-9072F8925137}"/>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1" name="TextBox 10">
            <a:extLst>
              <a:ext uri="{FF2B5EF4-FFF2-40B4-BE49-F238E27FC236}">
                <a16:creationId xmlns:a16="http://schemas.microsoft.com/office/drawing/2014/main" id="{E43C19AF-755B-4F06-85EB-81BF565199C2}"/>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489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8" name="Picture 7" descr="Man walking up steps with Surface pen and Surface " title="Microsoft brand photo">
            <a:extLst>
              <a:ext uri="{FF2B5EF4-FFF2-40B4-BE49-F238E27FC236}">
                <a16:creationId xmlns:a16="http://schemas.microsoft.com/office/drawing/2014/main" id="{35C9F4A3-62F5-41FC-BD35-96E38BFEBEFB}"/>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16F6A7C9-7939-470D-A7C7-6FF5FD5C3E78}"/>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9" name="Picture 8">
            <a:extLst>
              <a:ext uri="{FF2B5EF4-FFF2-40B4-BE49-F238E27FC236}">
                <a16:creationId xmlns:a16="http://schemas.microsoft.com/office/drawing/2014/main" id="{745A2F12-018D-48D3-B8B4-DBD3B63859D1}"/>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0" name="TextBox 9">
            <a:extLst>
              <a:ext uri="{FF2B5EF4-FFF2-40B4-BE49-F238E27FC236}">
                <a16:creationId xmlns:a16="http://schemas.microsoft.com/office/drawing/2014/main" id="{A6D9000A-AF8D-45E5-9E25-F5DD09F4497A}"/>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936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10" name="Picture 9">
            <a:extLst>
              <a:ext uri="{FF2B5EF4-FFF2-40B4-BE49-F238E27FC236}">
                <a16:creationId xmlns:a16="http://schemas.microsoft.com/office/drawing/2014/main" id="{00E08FD0-44B8-4FA8-B9B2-14B18E21BF2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11" name="Picture 10">
            <a:extLst>
              <a:ext uri="{FF2B5EF4-FFF2-40B4-BE49-F238E27FC236}">
                <a16:creationId xmlns:a16="http://schemas.microsoft.com/office/drawing/2014/main" id="{388506E4-7E17-4715-88CC-F13C1554B278}"/>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8F8ECAED-2F9D-4E1F-81F2-613E0FC3F7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1737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6" name="Picture 5">
            <a:extLst>
              <a:ext uri="{FF2B5EF4-FFF2-40B4-BE49-F238E27FC236}">
                <a16:creationId xmlns:a16="http://schemas.microsoft.com/office/drawing/2014/main" id="{0124AA6C-585A-488A-91C3-8A325FB6EDDE}"/>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8" name="Picture 7">
            <a:extLst>
              <a:ext uri="{FF2B5EF4-FFF2-40B4-BE49-F238E27FC236}">
                <a16:creationId xmlns:a16="http://schemas.microsoft.com/office/drawing/2014/main" id="{8771D55C-A478-4259-9B92-DF452E66A87F}"/>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10" name="TextBox 9">
            <a:extLst>
              <a:ext uri="{FF2B5EF4-FFF2-40B4-BE49-F238E27FC236}">
                <a16:creationId xmlns:a16="http://schemas.microsoft.com/office/drawing/2014/main" id="{A8162D87-3E55-4D46-8992-1DF4D501CE80}"/>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8683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9E0BCC24-BC3D-4AEF-92FC-8C91443BC4F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F0E8EB6A-BE0A-4DC0-9A63-CEEFAF16C8E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7452811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A6C6A074-3F0D-4AD7-A477-791FCED66477}"/>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7E211DDD-7B04-4758-9B64-E11FB5718583}"/>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94706078"/>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B23A271-E9B2-4B8D-B7BB-BD3D2353E81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EF264D00-2A15-46C0-B0DF-5CD5C3BACF3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8607734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339DE355-90A1-470A-B72B-9C174683FF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193774EC-D941-4E1C-832F-54C6AFEF7607}"/>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8435004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FED5A202-C34A-42EC-A6F5-DFF2193164CD}"/>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53155B37-A806-4EE8-83E7-ABFB9CE42829}"/>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14588545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A43AA874-12D8-4362-BFD6-FA813AD4C62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261009DA-11F6-4FC1-8266-8C546E9F7E02}"/>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64014188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52B7F768-BBBC-451C-AFBC-CE2147566F1E}"/>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E41E2F1B-1DFB-4131-88C1-17DC418D219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3148141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EECFDE74-E2D6-422A-8007-0F265E7D766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FA5B6632-9875-445C-AFAF-F5BF32C139C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2385271"/>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FD6BD97-88E0-4AB4-BAC1-09ADEE574767}"/>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088330C-2C94-4CEF-99BF-540ECCADC3EC}"/>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1453446"/>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759D9FAB-39C9-4FE5-B2A6-411BA409BC60}"/>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6F5FA78-582A-474C-9379-74DDCE0ECDBD}"/>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6507765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953F39FC-29A0-48F4-B367-D1278CD23AC1}"/>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6" name="Picture 5">
            <a:extLst>
              <a:ext uri="{FF2B5EF4-FFF2-40B4-BE49-F238E27FC236}">
                <a16:creationId xmlns:a16="http://schemas.microsoft.com/office/drawing/2014/main" id="{3C157259-AAFD-45A4-A579-267DAE3F29F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AD6A9A98-3C2B-4D8B-9476-9993CEDC76B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39988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63999B31-4EEB-43A9-927E-041F5EE38443}"/>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6" name="Picture 5">
            <a:extLst>
              <a:ext uri="{FF2B5EF4-FFF2-40B4-BE49-F238E27FC236}">
                <a16:creationId xmlns:a16="http://schemas.microsoft.com/office/drawing/2014/main" id="{0AA717D3-9F6A-4870-9AFC-60B520C1CF6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7" name="TextBox 6">
            <a:extLst>
              <a:ext uri="{FF2B5EF4-FFF2-40B4-BE49-F238E27FC236}">
                <a16:creationId xmlns:a16="http://schemas.microsoft.com/office/drawing/2014/main" id="{C6FB2DF6-22EE-44FF-AAD9-60068803499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886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E8725098-3152-4492-8E23-D7BE9E0515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A0F5A31F-CC2E-4F23-9A8B-3397A685DE0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62D9DB80-6D7F-4CB5-B3C3-0B8BA2E0D9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4613808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0F5E849F-1A7D-43B5-A5E7-94B9928CB145}"/>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E474BEED-A1EA-4C93-92EC-753844A08CF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DF8BB485-B8EE-4E8F-97F7-7657AAEAF2D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71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502756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A923CD31-709F-47E8-B8B2-E3062B91FD7A}"/>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2EC75100-5B9D-4677-AF46-5A5BB55AA88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5291584F-6262-4E03-805A-FC4F085BD04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657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093403"/>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680103"/>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2562624"/>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457927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83303812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26" Type="http://schemas.openxmlformats.org/officeDocument/2006/relationships/theme" Target="../theme/theme2.xml"/><Relationship Id="rId3" Type="http://schemas.openxmlformats.org/officeDocument/2006/relationships/slideLayout" Target="../slideLayouts/slideLayout36.xml"/><Relationship Id="rId21" Type="http://schemas.openxmlformats.org/officeDocument/2006/relationships/slideLayout" Target="../slideLayouts/slideLayout54.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5" Type="http://schemas.openxmlformats.org/officeDocument/2006/relationships/slideLayout" Target="../slideLayouts/slideLayout58.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slideLayout" Target="../slideLayouts/slideLayout5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24" Type="http://schemas.openxmlformats.org/officeDocument/2006/relationships/slideLayout" Target="../slideLayouts/slideLayout57.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23" Type="http://schemas.openxmlformats.org/officeDocument/2006/relationships/slideLayout" Target="../slideLayouts/slideLayout56.xml"/><Relationship Id="rId10" Type="http://schemas.openxmlformats.org/officeDocument/2006/relationships/slideLayout" Target="../slideLayouts/slideLayout43.xml"/><Relationship Id="rId19" Type="http://schemas.openxmlformats.org/officeDocument/2006/relationships/slideLayout" Target="../slideLayouts/slideLayout52.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 Id="rId22"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06" r:id="rId13"/>
    <p:sldLayoutId id="2147484638" r:id="rId14"/>
    <p:sldLayoutId id="2147484249" r:id="rId15"/>
    <p:sldLayoutId id="2147484640" r:id="rId16"/>
    <p:sldLayoutId id="2147484582" r:id="rId17"/>
    <p:sldLayoutId id="2147484641" r:id="rId18"/>
    <p:sldLayoutId id="2147484584" r:id="rId19"/>
    <p:sldLayoutId id="2147484583" r:id="rId20"/>
    <p:sldLayoutId id="2147484256" r:id="rId21"/>
    <p:sldLayoutId id="2147484257" r:id="rId22"/>
    <p:sldLayoutId id="2147484585" r:id="rId23"/>
    <p:sldLayoutId id="2147484299" r:id="rId24"/>
    <p:sldLayoutId id="2147484263" r:id="rId25"/>
    <p:sldLayoutId id="2147484671" r:id="rId26"/>
    <p:sldLayoutId id="2147484672" r:id="rId27"/>
    <p:sldLayoutId id="2147484673" r:id="rId28"/>
    <p:sldLayoutId id="2147484674" r:id="rId29"/>
    <p:sldLayoutId id="2147484675" r:id="rId30"/>
    <p:sldLayoutId id="2147484676" r:id="rId31"/>
    <p:sldLayoutId id="2147484677" r:id="rId32"/>
    <p:sldLayoutId id="2147484678" r:id="rId33"/>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89957686"/>
      </p:ext>
    </p:extLst>
  </p:cSld>
  <p:clrMap bg1="dk1" tx1="lt1" bg2="dk2" tx2="lt2" accent1="accent1" accent2="accent2" accent3="accent3" accent4="accent4" accent5="accent5" accent6="accent6" hlink="hlink" folHlink="folHlink"/>
  <p:sldLayoutIdLst>
    <p:sldLayoutId id="2147484643" r:id="rId1"/>
    <p:sldLayoutId id="2147484644" r:id="rId2"/>
    <p:sldLayoutId id="2147484645" r:id="rId3"/>
    <p:sldLayoutId id="2147484646" r:id="rId4"/>
    <p:sldLayoutId id="2147484650" r:id="rId5"/>
    <p:sldLayoutId id="2147484651" r:id="rId6"/>
    <p:sldLayoutId id="2147484652" r:id="rId7"/>
    <p:sldLayoutId id="2147484653" r:id="rId8"/>
    <p:sldLayoutId id="2147484654" r:id="rId9"/>
    <p:sldLayoutId id="2147484655" r:id="rId10"/>
    <p:sldLayoutId id="2147484656" r:id="rId11"/>
    <p:sldLayoutId id="2147484657" r:id="rId12"/>
    <p:sldLayoutId id="2147484658" r:id="rId13"/>
    <p:sldLayoutId id="2147484659" r:id="rId14"/>
    <p:sldLayoutId id="2147484660" r:id="rId15"/>
    <p:sldLayoutId id="2147484661" r:id="rId16"/>
    <p:sldLayoutId id="2147484662" r:id="rId17"/>
    <p:sldLayoutId id="2147484663" r:id="rId18"/>
    <p:sldLayoutId id="2147484664" r:id="rId19"/>
    <p:sldLayoutId id="2147484665" r:id="rId20"/>
    <p:sldLayoutId id="2147484666" r:id="rId21"/>
    <p:sldLayoutId id="2147484667" r:id="rId22"/>
    <p:sldLayoutId id="2147484668" r:id="rId23"/>
    <p:sldLayoutId id="2147484669" r:id="rId24"/>
    <p:sldLayoutId id="2147484670"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emf"/><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hyperlink" Target="http://aka.ms/Azure/Scaffold" TargetMode="Externa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8.xml"/><Relationship Id="rId1" Type="http://schemas.openxmlformats.org/officeDocument/2006/relationships/slideLayout" Target="../slideLayouts/slideLayout9.xml"/><Relationship Id="rId5" Type="http://schemas.openxmlformats.org/officeDocument/2006/relationships/image" Target="../media/image21.emf"/><Relationship Id="rId4" Type="http://schemas.openxmlformats.org/officeDocument/2006/relationships/image" Target="../media/image20.e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hyperlink" Target="http://aka.ms/Azure/Subscriptions"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hyperlink" Target="https://aka.ms/Azure/Limit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hyperlink" Target="http://aka.ms/Azure/Subscriptions" TargetMode="External"/><Relationship Id="rId2" Type="http://schemas.openxmlformats.org/officeDocument/2006/relationships/notesSlide" Target="../notesSlides/notesSlide14.xml"/><Relationship Id="rId1" Type="http://schemas.openxmlformats.org/officeDocument/2006/relationships/slideLayout" Target="../slideLayouts/slideLayout9.xml"/><Relationship Id="rId5" Type="http://schemas.openxmlformats.org/officeDocument/2006/relationships/image" Target="../media/image25.emf"/><Relationship Id="rId4" Type="http://schemas.openxmlformats.org/officeDocument/2006/relationships/image" Target="../media/image24.emf"/></Relationships>
</file>

<file path=ppt/slides/_rels/slide19.xml.rels><?xml version="1.0" encoding="UTF-8" standalone="yes"?>
<Relationships xmlns="http://schemas.openxmlformats.org/package/2006/relationships"><Relationship Id="rId3" Type="http://schemas.openxmlformats.org/officeDocument/2006/relationships/hyperlink" Target="https://aka.ms/Azure/MgtGroups" TargetMode="Externa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9.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hyperlink" Target="https://docs.microsoft.com/en-us/azure/architecture/best-practices/naming-conventions" TargetMode="External"/><Relationship Id="rId4" Type="http://schemas.openxmlformats.org/officeDocument/2006/relationships/image" Target="../media/image28.png"/><Relationship Id="rId9"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hyperlink" Target="https://docs.microsoft.com/en-us/azure/azure-policy/azure-policy-introduction" TargetMode="External"/><Relationship Id="rId5" Type="http://schemas.openxmlformats.org/officeDocument/2006/relationships/image" Target="../media/image21.emf"/><Relationship Id="rId4" Type="http://schemas.openxmlformats.org/officeDocument/2006/relationships/image" Target="../media/image20.emf"/></Relationships>
</file>

<file path=ppt/slides/_rels/slide22.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30.png"/><Relationship Id="rId7" Type="http://schemas.openxmlformats.org/officeDocument/2006/relationships/image" Target="../media/image19.emf"/><Relationship Id="rId2" Type="http://schemas.openxmlformats.org/officeDocument/2006/relationships/notesSlide" Target="../notesSlides/notesSlide18.xml"/><Relationship Id="rId1" Type="http://schemas.openxmlformats.org/officeDocument/2006/relationships/slideLayout" Target="../slideLayouts/slideLayout9.xml"/><Relationship Id="rId6" Type="http://schemas.openxmlformats.org/officeDocument/2006/relationships/image" Target="../media/image34.png"/><Relationship Id="rId11" Type="http://schemas.openxmlformats.org/officeDocument/2006/relationships/hyperlink" Target="https://docs.microsoft.com/en-us/azure/role-based-access-control/custom-roles" TargetMode="External"/><Relationship Id="rId5" Type="http://schemas.openxmlformats.org/officeDocument/2006/relationships/image" Target="../media/image29.png"/><Relationship Id="rId10" Type="http://schemas.openxmlformats.org/officeDocument/2006/relationships/hyperlink" Target="https://docs.microsoft.com/en-us/azure/azure-resource-manager/resource-group-using-tags" TargetMode="External"/><Relationship Id="rId4" Type="http://schemas.openxmlformats.org/officeDocument/2006/relationships/image" Target="../media/image28.png"/><Relationship Id="rId9" Type="http://schemas.openxmlformats.org/officeDocument/2006/relationships/image" Target="../media/image21.emf"/></Relationships>
</file>

<file path=ppt/slides/_rels/slide2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19.xml"/><Relationship Id="rId1" Type="http://schemas.openxmlformats.org/officeDocument/2006/relationships/slideLayout" Target="../slideLayouts/slideLayout9.xml"/><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image" Target="../media/image19.emf"/></Relationships>
</file>

<file path=ppt/slides/_rels/slide2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36.png"/><Relationship Id="rId7"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9.xml"/><Relationship Id="rId6" Type="http://schemas.openxmlformats.org/officeDocument/2006/relationships/image" Target="../media/image38.png"/><Relationship Id="rId5" Type="http://schemas.openxmlformats.org/officeDocument/2006/relationships/image" Target="../media/image37.png"/><Relationship Id="rId10" Type="http://schemas.openxmlformats.org/officeDocument/2006/relationships/image" Target="../media/image20.emf"/><Relationship Id="rId4" Type="http://schemas.openxmlformats.org/officeDocument/2006/relationships/image" Target="../media/image16.png"/><Relationship Id="rId9" Type="http://schemas.openxmlformats.org/officeDocument/2006/relationships/image" Target="../media/image21.emf"/></Relationships>
</file>

<file path=ppt/slides/_rels/slide25.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21.xml"/><Relationship Id="rId1" Type="http://schemas.openxmlformats.org/officeDocument/2006/relationships/slideLayout" Target="../slideLayouts/slideLayout9.xml"/><Relationship Id="rId5" Type="http://schemas.openxmlformats.org/officeDocument/2006/relationships/hyperlink" Target="http://aka.ms/Azure/ARM" TargetMode="External"/><Relationship Id="rId4" Type="http://schemas.openxmlformats.org/officeDocument/2006/relationships/image" Target="../media/image41.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6.xml"/><Relationship Id="rId1" Type="http://schemas.openxmlformats.org/officeDocument/2006/relationships/slideLayout" Target="../slideLayouts/slideLayout9.xml"/><Relationship Id="rId4" Type="http://schemas.openxmlformats.org/officeDocument/2006/relationships/image" Target="../media/image45.e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7.png"/><Relationship Id="rId7" Type="http://schemas.openxmlformats.org/officeDocument/2006/relationships/diagramColors" Target="../diagrams/colors1.xml"/><Relationship Id="rId2" Type="http://schemas.openxmlformats.org/officeDocument/2006/relationships/notesSlide" Target="../notesSlides/notesSlide29.xml"/><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4.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hyperlink" Target="https://docs.microsoft.com/en-us/azure/active-directory/role-based-access-built-in-roles" TargetMode="External"/><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docs.microsoft.com/en-us/azure/architecture/reference-architectures/"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resources.azure.com/" TargetMode="External"/><Relationship Id="rId2" Type="http://schemas.openxmlformats.org/officeDocument/2006/relationships/hyperlink" Target="https://github.com/Azure/azure-quickstart-templates" TargetMode="Externa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51.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8.emf"/><Relationship Id="rId7" Type="http://schemas.openxmlformats.org/officeDocument/2006/relationships/image" Target="../media/image61.png"/><Relationship Id="rId2" Type="http://schemas.openxmlformats.org/officeDocument/2006/relationships/notesSlide" Target="../notesSlides/notesSlide37.xml"/><Relationship Id="rId1" Type="http://schemas.openxmlformats.org/officeDocument/2006/relationships/slideLayout" Target="../slideLayouts/slideLayout9.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30.png"/><Relationship Id="rId9" Type="http://schemas.openxmlformats.org/officeDocument/2006/relationships/image" Target="../media/image63.png"/></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4.png"/><Relationship Id="rId18" Type="http://schemas.openxmlformats.org/officeDocument/2006/relationships/image" Target="../media/image79.png"/><Relationship Id="rId3" Type="http://schemas.openxmlformats.org/officeDocument/2006/relationships/image" Target="../media/image64.emf"/><Relationship Id="rId7" Type="http://schemas.openxmlformats.org/officeDocument/2006/relationships/image" Target="../media/image68.png"/><Relationship Id="rId12" Type="http://schemas.openxmlformats.org/officeDocument/2006/relationships/image" Target="../media/image73.png"/><Relationship Id="rId17" Type="http://schemas.openxmlformats.org/officeDocument/2006/relationships/image" Target="../media/image78.png"/><Relationship Id="rId2" Type="http://schemas.openxmlformats.org/officeDocument/2006/relationships/notesSlide" Target="../notesSlides/notesSlide39.xml"/><Relationship Id="rId16" Type="http://schemas.openxmlformats.org/officeDocument/2006/relationships/image" Target="../media/image77.png"/><Relationship Id="rId20" Type="http://schemas.openxmlformats.org/officeDocument/2006/relationships/image" Target="../media/image81.png"/><Relationship Id="rId1" Type="http://schemas.openxmlformats.org/officeDocument/2006/relationships/slideLayout" Target="../slideLayouts/slideLayout6.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emf"/><Relationship Id="rId15" Type="http://schemas.openxmlformats.org/officeDocument/2006/relationships/image" Target="../media/image76.png"/><Relationship Id="rId10" Type="http://schemas.openxmlformats.org/officeDocument/2006/relationships/image" Target="../media/image71.png"/><Relationship Id="rId19" Type="http://schemas.openxmlformats.org/officeDocument/2006/relationships/image" Target="../media/image80.png"/><Relationship Id="rId4" Type="http://schemas.openxmlformats.org/officeDocument/2006/relationships/image" Target="../media/image65.emf"/><Relationship Id="rId9" Type="http://schemas.openxmlformats.org/officeDocument/2006/relationships/image" Target="../media/image70.png"/><Relationship Id="rId14" Type="http://schemas.openxmlformats.org/officeDocument/2006/relationships/image" Target="../media/image75.png"/></Relationships>
</file>

<file path=ppt/slides/_rels/slide54.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6.png"/><Relationship Id="rId7"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9.xml"/><Relationship Id="rId6" Type="http://schemas.openxmlformats.org/officeDocument/2006/relationships/image" Target="../media/image75.png"/><Relationship Id="rId11" Type="http://schemas.openxmlformats.org/officeDocument/2006/relationships/image" Target="../media/image86.png"/><Relationship Id="rId5" Type="http://schemas.openxmlformats.org/officeDocument/2006/relationships/image" Target="../media/image83.png"/><Relationship Id="rId10" Type="http://schemas.openxmlformats.org/officeDocument/2006/relationships/image" Target="../media/image85.png"/><Relationship Id="rId4" Type="http://schemas.openxmlformats.org/officeDocument/2006/relationships/image" Target="../media/image73.png"/><Relationship Id="rId9" Type="http://schemas.openxmlformats.org/officeDocument/2006/relationships/image" Target="../media/image84.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9.xml"/><Relationship Id="rId1" Type="http://schemas.openxmlformats.org/officeDocument/2006/relationships/tags" Target="../tags/tag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6.svg"/><Relationship Id="rId3" Type="http://schemas.openxmlformats.org/officeDocument/2006/relationships/image" Target="../media/image28.png"/><Relationship Id="rId7" Type="http://schemas.openxmlformats.org/officeDocument/2006/relationships/image" Target="../media/image91.png"/><Relationship Id="rId12" Type="http://schemas.openxmlformats.org/officeDocument/2006/relationships/image" Target="../media/image95.png"/><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image" Target="../media/image90.png"/><Relationship Id="rId11" Type="http://schemas.openxmlformats.org/officeDocument/2006/relationships/image" Target="../media/image94.png"/><Relationship Id="rId5" Type="http://schemas.openxmlformats.org/officeDocument/2006/relationships/image" Target="../media/image16.png"/><Relationship Id="rId10" Type="http://schemas.openxmlformats.org/officeDocument/2006/relationships/image" Target="../media/image30.png"/><Relationship Id="rId4" Type="http://schemas.openxmlformats.org/officeDocument/2006/relationships/image" Target="../media/image89.png"/><Relationship Id="rId9" Type="http://schemas.openxmlformats.org/officeDocument/2006/relationships/image" Target="../media/image93.png"/></Relationships>
</file>

<file path=ppt/slides/_rels/slide6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5.xml"/><Relationship Id="rId1" Type="http://schemas.openxmlformats.org/officeDocument/2006/relationships/slideLayout" Target="../slideLayouts/slideLayout6.xml"/><Relationship Id="rId6" Type="http://schemas.openxmlformats.org/officeDocument/2006/relationships/image" Target="../media/image98.png"/><Relationship Id="rId5" Type="http://schemas.openxmlformats.org/officeDocument/2006/relationships/image" Target="../media/image79.png"/><Relationship Id="rId4" Type="http://schemas.openxmlformats.org/officeDocument/2006/relationships/image" Target="../media/image97.png"/></Relationships>
</file>

<file path=ppt/slides/_rels/slide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_rels/slide70.xml.rels><?xml version="1.0" encoding="UTF-8" standalone="yes"?>
<Relationships xmlns="http://schemas.openxmlformats.org/package/2006/relationships"><Relationship Id="rId3" Type="http://schemas.openxmlformats.org/officeDocument/2006/relationships/hyperlink" Target="https://azure.microsoft.com/en-us/blog/announcing-storage-service-encryption-with-customer-managed-keys-ga/" TargetMode="External"/><Relationship Id="rId2" Type="http://schemas.openxmlformats.org/officeDocument/2006/relationships/notesSlide" Target="../notesSlides/notesSlide51.xml"/><Relationship Id="rId1" Type="http://schemas.openxmlformats.org/officeDocument/2006/relationships/slideLayout" Target="../slideLayouts/slideLayout11.xml"/><Relationship Id="rId5" Type="http://schemas.openxmlformats.org/officeDocument/2006/relationships/image" Target="../media/image103.png"/><Relationship Id="rId4" Type="http://schemas.openxmlformats.org/officeDocument/2006/relationships/image" Target="../media/image102.png"/></Relationships>
</file>

<file path=ppt/slides/_rels/slide7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hyperlink" Target="https://azure.microsoft.com/en-us/blog/azure-m-series-vms-are-now-sap-hana-certified/" TargetMode="External"/><Relationship Id="rId2" Type="http://schemas.openxmlformats.org/officeDocument/2006/relationships/notesSlide" Target="../notesSlides/notesSlide53.xml"/><Relationship Id="rId1" Type="http://schemas.openxmlformats.org/officeDocument/2006/relationships/slideLayout" Target="../slideLayouts/slideLayout9.xml"/><Relationship Id="rId6" Type="http://schemas.openxmlformats.org/officeDocument/2006/relationships/image" Target="../media/image105.emf"/><Relationship Id="rId5" Type="http://schemas.openxmlformats.org/officeDocument/2006/relationships/image" Target="../media/image104.png"/><Relationship Id="rId4" Type="http://schemas.openxmlformats.org/officeDocument/2006/relationships/hyperlink" Target="https://azure.microsoft.com/en-us/services/virtual-machines/"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5.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5.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notesSlide" Target="../notesSlides/notesSlide56.xml"/><Relationship Id="rId1" Type="http://schemas.openxmlformats.org/officeDocument/2006/relationships/slideLayout" Target="../slideLayouts/slideLayout9.xml"/><Relationship Id="rId6" Type="http://schemas.openxmlformats.org/officeDocument/2006/relationships/image" Target="../media/image109.png"/><Relationship Id="rId11" Type="http://schemas.openxmlformats.org/officeDocument/2006/relationships/image" Target="../media/image114.svg"/><Relationship Id="rId5" Type="http://schemas.openxmlformats.org/officeDocument/2006/relationships/image" Target="../media/image108.png"/><Relationship Id="rId10" Type="http://schemas.openxmlformats.org/officeDocument/2006/relationships/image" Target="../media/image113.png"/><Relationship Id="rId4" Type="http://schemas.openxmlformats.org/officeDocument/2006/relationships/image" Target="../media/image107.png"/><Relationship Id="rId9" Type="http://schemas.openxmlformats.org/officeDocument/2006/relationships/image" Target="../media/image112.svg"/></Relationships>
</file>

<file path=ppt/slides/_rels/slide76.xml.rels><?xml version="1.0" encoding="UTF-8" standalone="yes"?>
<Relationships xmlns="http://schemas.openxmlformats.org/package/2006/relationships"><Relationship Id="rId3" Type="http://schemas.openxmlformats.org/officeDocument/2006/relationships/hyperlink" Target="https://azure.microsoft.com/en-us/support/legal/sla/virtual-machines" TargetMode="External"/><Relationship Id="rId2" Type="http://schemas.openxmlformats.org/officeDocument/2006/relationships/notesSlide" Target="../notesSlides/notesSlide57.xml"/><Relationship Id="rId1" Type="http://schemas.openxmlformats.org/officeDocument/2006/relationships/slideLayout" Target="../slideLayouts/slideLayout5.xml"/><Relationship Id="rId5" Type="http://schemas.openxmlformats.org/officeDocument/2006/relationships/image" Target="../media/image116.png"/><Relationship Id="rId4" Type="http://schemas.openxmlformats.org/officeDocument/2006/relationships/image" Target="../media/image115.pn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9.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8.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0.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8738" y="1430118"/>
            <a:ext cx="4167887" cy="1107996"/>
          </a:xfrm>
        </p:spPr>
        <p:txBody>
          <a:bodyPr/>
          <a:lstStyle/>
          <a:p>
            <a:r>
              <a:rPr lang="en-US" dirty="0"/>
              <a:t>Azure track:</a:t>
            </a:r>
            <a:br>
              <a:rPr lang="en-US" dirty="0"/>
            </a:br>
            <a:r>
              <a:rPr lang="en-US" dirty="0" err="1"/>
              <a:t>Virtualni</a:t>
            </a:r>
            <a:r>
              <a:rPr lang="en-US" dirty="0"/>
              <a:t> Datacenter</a:t>
            </a:r>
          </a:p>
        </p:txBody>
      </p:sp>
      <p:sp>
        <p:nvSpPr>
          <p:cNvPr id="5" name="Text Placeholder 4"/>
          <p:cNvSpPr>
            <a:spLocks noGrp="1"/>
          </p:cNvSpPr>
          <p:nvPr>
            <p:ph type="body" sz="quarter" idx="12"/>
          </p:nvPr>
        </p:nvSpPr>
        <p:spPr>
          <a:xfrm>
            <a:off x="582042" y="2666035"/>
            <a:ext cx="4164583" cy="1077218"/>
          </a:xfrm>
        </p:spPr>
        <p:txBody>
          <a:bodyPr/>
          <a:lstStyle/>
          <a:p>
            <a:r>
              <a:rPr lang="en-US" sz="1400" dirty="0"/>
              <a:t>Tomaž Čebul, Microsoft</a:t>
            </a:r>
          </a:p>
          <a:p>
            <a:r>
              <a:rPr lang="en-US" sz="1400" dirty="0"/>
              <a:t>Robert Potočnik, Microsoft</a:t>
            </a:r>
          </a:p>
          <a:p>
            <a:r>
              <a:rPr lang="en-US" sz="1400" dirty="0"/>
              <a:t>Andrej Kašnik, Microsoft</a:t>
            </a:r>
          </a:p>
          <a:p>
            <a:r>
              <a:rPr lang="en-US" sz="1400" dirty="0"/>
              <a:t>Matjaž Perpar, Microsoft</a:t>
            </a:r>
          </a:p>
          <a:p>
            <a:r>
              <a:rPr lang="en-US" sz="1400" dirty="0"/>
              <a:t>Peter Zdovc, Span</a:t>
            </a:r>
          </a:p>
        </p:txBody>
      </p:sp>
    </p:spTree>
    <p:extLst>
      <p:ext uri="{BB962C8B-B14F-4D97-AF65-F5344CB8AC3E}">
        <p14:creationId xmlns:p14="http://schemas.microsoft.com/office/powerpoint/2010/main" val="3635852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Azure Track</a:t>
            </a:r>
          </a:p>
        </p:txBody>
      </p:sp>
      <p:sp>
        <p:nvSpPr>
          <p:cNvPr id="6" name="Text Placeholder 5"/>
          <p:cNvSpPr>
            <a:spLocks noGrp="1"/>
          </p:cNvSpPr>
          <p:nvPr>
            <p:ph type="body" sz="quarter" idx="10"/>
          </p:nvPr>
        </p:nvSpPr>
        <p:spPr>
          <a:xfrm>
            <a:off x="586390" y="1434370"/>
            <a:ext cx="11018520" cy="3447098"/>
          </a:xfrm>
        </p:spPr>
        <p:txBody>
          <a:bodyPr/>
          <a:lstStyle/>
          <a:p>
            <a:r>
              <a:rPr lang="en-US" dirty="0">
                <a:solidFill>
                  <a:schemeClr val="tx1">
                    <a:lumMod val="25000"/>
                    <a:lumOff val="75000"/>
                  </a:schemeClr>
                </a:solidFill>
              </a:rPr>
              <a:t>Azure track - </a:t>
            </a:r>
            <a:r>
              <a:rPr lang="en-US" dirty="0" err="1">
                <a:solidFill>
                  <a:schemeClr val="tx1">
                    <a:lumMod val="25000"/>
                    <a:lumOff val="75000"/>
                  </a:schemeClr>
                </a:solidFill>
              </a:rPr>
              <a:t>Pregled</a:t>
            </a:r>
            <a:r>
              <a:rPr lang="en-US" dirty="0">
                <a:solidFill>
                  <a:schemeClr val="tx1">
                    <a:lumMod val="25000"/>
                    <a:lumOff val="75000"/>
                  </a:schemeClr>
                </a:solidFill>
              </a:rPr>
              <a:t> oz. “</a:t>
            </a:r>
            <a:r>
              <a:rPr lang="en-US" dirty="0" err="1">
                <a:solidFill>
                  <a:schemeClr val="tx1">
                    <a:lumMod val="25000"/>
                    <a:lumOff val="75000"/>
                  </a:schemeClr>
                </a:solidFill>
              </a:rPr>
              <a:t>Moj</a:t>
            </a:r>
            <a:r>
              <a:rPr lang="en-US" dirty="0">
                <a:solidFill>
                  <a:schemeClr val="tx1">
                    <a:lumMod val="25000"/>
                    <a:lumOff val="75000"/>
                  </a:schemeClr>
                </a:solidFill>
              </a:rPr>
              <a:t> </a:t>
            </a:r>
            <a:r>
              <a:rPr lang="en-US" dirty="0" err="1">
                <a:solidFill>
                  <a:schemeClr val="tx1">
                    <a:lumMod val="25000"/>
                    <a:lumOff val="75000"/>
                  </a:schemeClr>
                </a:solidFill>
              </a:rPr>
              <a:t>drugi</a:t>
            </a:r>
            <a:r>
              <a:rPr lang="en-US" dirty="0">
                <a:solidFill>
                  <a:schemeClr val="tx1">
                    <a:lumMod val="25000"/>
                    <a:lumOff val="75000"/>
                  </a:schemeClr>
                </a:solidFill>
              </a:rPr>
              <a:t> PC </a:t>
            </a:r>
            <a:r>
              <a:rPr lang="en-US" dirty="0" err="1">
                <a:solidFill>
                  <a:schemeClr val="tx1">
                    <a:lumMod val="25000"/>
                    <a:lumOff val="75000"/>
                  </a:schemeClr>
                </a:solidFill>
              </a:rPr>
              <a:t>je</a:t>
            </a:r>
            <a:r>
              <a:rPr lang="en-US" dirty="0">
                <a:solidFill>
                  <a:schemeClr val="tx1">
                    <a:lumMod val="25000"/>
                    <a:lumOff val="75000"/>
                  </a:schemeClr>
                </a:solidFill>
              </a:rPr>
              <a:t> Azure”</a:t>
            </a:r>
          </a:p>
          <a:p>
            <a:r>
              <a:rPr lang="en-US" dirty="0">
                <a:solidFill>
                  <a:schemeClr val="tx1"/>
                </a:solidFill>
              </a:rPr>
              <a:t>Azure track - </a:t>
            </a:r>
            <a:r>
              <a:rPr lang="en-US" dirty="0" err="1">
                <a:solidFill>
                  <a:schemeClr val="tx1"/>
                </a:solidFill>
              </a:rPr>
              <a:t>Arhitektura</a:t>
            </a:r>
            <a:r>
              <a:rPr lang="en-US" dirty="0">
                <a:solidFill>
                  <a:schemeClr val="tx1"/>
                </a:solidFill>
              </a:rPr>
              <a:t> </a:t>
            </a:r>
            <a:r>
              <a:rPr lang="en-US" dirty="0" err="1">
                <a:solidFill>
                  <a:schemeClr val="tx1"/>
                </a:solidFill>
              </a:rPr>
              <a:t>navideznega</a:t>
            </a:r>
            <a:r>
              <a:rPr lang="en-US" dirty="0">
                <a:solidFill>
                  <a:schemeClr val="tx1"/>
                </a:solidFill>
              </a:rPr>
              <a:t> </a:t>
            </a:r>
            <a:r>
              <a:rPr lang="en-US" dirty="0" err="1">
                <a:solidFill>
                  <a:schemeClr val="tx1"/>
                </a:solidFill>
              </a:rPr>
              <a:t>podatkovnega</a:t>
            </a:r>
            <a:r>
              <a:rPr lang="en-US" dirty="0">
                <a:solidFill>
                  <a:schemeClr val="tx1"/>
                </a:solidFill>
              </a:rPr>
              <a:t> </a:t>
            </a:r>
            <a:r>
              <a:rPr lang="en-US" dirty="0" err="1">
                <a:solidFill>
                  <a:schemeClr val="tx1"/>
                </a:solidFill>
              </a:rPr>
              <a:t>centra</a:t>
            </a:r>
            <a:endParaRPr lang="en-US" dirty="0">
              <a:solidFill>
                <a:schemeClr val="tx1"/>
              </a:solidFill>
            </a:endParaRPr>
          </a:p>
          <a:p>
            <a:r>
              <a:rPr lang="en-US" dirty="0">
                <a:solidFill>
                  <a:schemeClr val="tx1"/>
                </a:solidFill>
              </a:rPr>
              <a:t>Azure track - </a:t>
            </a:r>
            <a:r>
              <a:rPr lang="en-US" dirty="0" err="1">
                <a:solidFill>
                  <a:schemeClr val="tx1"/>
                </a:solidFill>
              </a:rPr>
              <a:t>Vzpostavljanje</a:t>
            </a:r>
            <a:r>
              <a:rPr lang="en-US" dirty="0">
                <a:solidFill>
                  <a:schemeClr val="tx1"/>
                </a:solidFill>
              </a:rPr>
              <a:t> infrastructure in </a:t>
            </a:r>
            <a:r>
              <a:rPr lang="en-US" dirty="0" err="1">
                <a:solidFill>
                  <a:schemeClr val="tx1"/>
                </a:solidFill>
              </a:rPr>
              <a:t>storitev</a:t>
            </a:r>
            <a:r>
              <a:rPr lang="en-US" dirty="0">
                <a:solidFill>
                  <a:schemeClr val="tx1"/>
                </a:solidFill>
              </a:rPr>
              <a:t> (Deployment)</a:t>
            </a:r>
          </a:p>
          <a:p>
            <a:r>
              <a:rPr lang="en-US" dirty="0">
                <a:solidFill>
                  <a:schemeClr val="tx1">
                    <a:lumMod val="25000"/>
                    <a:lumOff val="75000"/>
                  </a:schemeClr>
                </a:solidFill>
              </a:rPr>
              <a:t>Azure track - </a:t>
            </a:r>
            <a:r>
              <a:rPr lang="en-US" dirty="0" err="1">
                <a:solidFill>
                  <a:schemeClr val="tx1">
                    <a:lumMod val="25000"/>
                    <a:lumOff val="75000"/>
                  </a:schemeClr>
                </a:solidFill>
              </a:rPr>
              <a:t>Upravljanje</a:t>
            </a:r>
            <a:r>
              <a:rPr lang="en-US" dirty="0">
                <a:solidFill>
                  <a:schemeClr val="tx1">
                    <a:lumMod val="25000"/>
                    <a:lumOff val="75000"/>
                  </a:schemeClr>
                </a:solidFill>
              </a:rPr>
              <a:t> z </a:t>
            </a:r>
            <a:r>
              <a:rPr lang="en-US" dirty="0" err="1">
                <a:solidFill>
                  <a:schemeClr val="tx1">
                    <a:lumMod val="25000"/>
                    <a:lumOff val="75000"/>
                  </a:schemeClr>
                </a:solidFill>
              </a:rPr>
              <a:t>infrastrukturo</a:t>
            </a:r>
            <a:r>
              <a:rPr lang="en-US" dirty="0">
                <a:solidFill>
                  <a:schemeClr val="tx1">
                    <a:lumMod val="25000"/>
                    <a:lumOff val="75000"/>
                  </a:schemeClr>
                </a:solidFill>
              </a:rPr>
              <a:t> in </a:t>
            </a:r>
            <a:r>
              <a:rPr lang="en-US" dirty="0" err="1">
                <a:solidFill>
                  <a:schemeClr val="tx1">
                    <a:lumMod val="25000"/>
                    <a:lumOff val="75000"/>
                  </a:schemeClr>
                </a:solidFill>
              </a:rPr>
              <a:t>storitvami</a:t>
            </a:r>
            <a:r>
              <a:rPr lang="en-US" dirty="0">
                <a:solidFill>
                  <a:schemeClr val="tx1">
                    <a:lumMod val="25000"/>
                    <a:lumOff val="75000"/>
                  </a:schemeClr>
                </a:solidFill>
              </a:rPr>
              <a:t> (Hybrid Cloud Management)</a:t>
            </a:r>
          </a:p>
          <a:p>
            <a:r>
              <a:rPr lang="en-US" dirty="0">
                <a:solidFill>
                  <a:schemeClr val="tx1">
                    <a:lumMod val="25000"/>
                    <a:lumOff val="75000"/>
                  </a:schemeClr>
                </a:solidFill>
              </a:rPr>
              <a:t>Azure track - </a:t>
            </a:r>
            <a:r>
              <a:rPr lang="en-US" dirty="0" err="1">
                <a:solidFill>
                  <a:schemeClr val="tx1">
                    <a:lumMod val="25000"/>
                    <a:lumOff val="75000"/>
                  </a:schemeClr>
                </a:solidFill>
              </a:rPr>
              <a:t>Najaktualnejši</a:t>
            </a:r>
            <a:r>
              <a:rPr lang="en-US" dirty="0">
                <a:solidFill>
                  <a:schemeClr val="tx1">
                    <a:lumMod val="25000"/>
                    <a:lumOff val="75000"/>
                  </a:schemeClr>
                </a:solidFill>
              </a:rPr>
              <a:t> </a:t>
            </a:r>
            <a:r>
              <a:rPr lang="en-US" dirty="0" err="1">
                <a:solidFill>
                  <a:schemeClr val="tx1">
                    <a:lumMod val="25000"/>
                    <a:lumOff val="75000"/>
                  </a:schemeClr>
                </a:solidFill>
              </a:rPr>
              <a:t>scenariji</a:t>
            </a:r>
            <a:r>
              <a:rPr lang="en-US" dirty="0">
                <a:solidFill>
                  <a:schemeClr val="tx1">
                    <a:lumMod val="25000"/>
                    <a:lumOff val="75000"/>
                  </a:schemeClr>
                </a:solidFill>
              </a:rPr>
              <a:t> </a:t>
            </a:r>
            <a:r>
              <a:rPr lang="en-US" dirty="0" err="1">
                <a:solidFill>
                  <a:schemeClr val="tx1">
                    <a:lumMod val="25000"/>
                    <a:lumOff val="75000"/>
                  </a:schemeClr>
                </a:solidFill>
              </a:rPr>
              <a:t>uporabe</a:t>
            </a:r>
            <a:r>
              <a:rPr lang="en-US" dirty="0">
                <a:solidFill>
                  <a:schemeClr val="tx1">
                    <a:lumMod val="25000"/>
                    <a:lumOff val="75000"/>
                  </a:schemeClr>
                </a:solidFill>
              </a:rPr>
              <a:t> (Workloads)</a:t>
            </a:r>
          </a:p>
          <a:p>
            <a:r>
              <a:rPr lang="en-US" dirty="0">
                <a:solidFill>
                  <a:schemeClr val="tx1">
                    <a:lumMod val="25000"/>
                    <a:lumOff val="75000"/>
                  </a:schemeClr>
                </a:solidFill>
              </a:rPr>
              <a:t>Azure track - </a:t>
            </a:r>
            <a:r>
              <a:rPr lang="en-US" dirty="0" err="1">
                <a:solidFill>
                  <a:schemeClr val="tx1">
                    <a:lumMod val="25000"/>
                    <a:lumOff val="75000"/>
                  </a:schemeClr>
                </a:solidFill>
              </a:rPr>
              <a:t>Pogled</a:t>
            </a:r>
            <a:r>
              <a:rPr lang="en-US" dirty="0">
                <a:solidFill>
                  <a:schemeClr val="tx1">
                    <a:lumMod val="25000"/>
                    <a:lumOff val="75000"/>
                  </a:schemeClr>
                </a:solidFill>
              </a:rPr>
              <a:t> v </a:t>
            </a:r>
            <a:r>
              <a:rPr lang="en-US" dirty="0" err="1">
                <a:solidFill>
                  <a:schemeClr val="tx1">
                    <a:lumMod val="25000"/>
                    <a:lumOff val="75000"/>
                  </a:schemeClr>
                </a:solidFill>
              </a:rPr>
              <a:t>prihodnost</a:t>
            </a:r>
            <a:r>
              <a:rPr lang="en-US" dirty="0">
                <a:solidFill>
                  <a:schemeClr val="tx1">
                    <a:lumMod val="25000"/>
                    <a:lumOff val="75000"/>
                  </a:schemeClr>
                </a:solidFill>
              </a:rPr>
              <a:t> (Future view)</a:t>
            </a:r>
          </a:p>
        </p:txBody>
      </p:sp>
    </p:spTree>
    <p:extLst>
      <p:ext uri="{BB962C8B-B14F-4D97-AF65-F5344CB8AC3E}">
        <p14:creationId xmlns:p14="http://schemas.microsoft.com/office/powerpoint/2010/main" val="159287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2A11FB-BF35-458A-AFDF-8F5A881CF3C0}"/>
              </a:ext>
            </a:extLst>
          </p:cNvPr>
          <p:cNvSpPr>
            <a:spLocks noGrp="1"/>
          </p:cNvSpPr>
          <p:nvPr>
            <p:ph type="title"/>
          </p:nvPr>
        </p:nvSpPr>
        <p:spPr>
          <a:xfrm>
            <a:off x="584644" y="761065"/>
            <a:ext cx="4161981" cy="553998"/>
          </a:xfrm>
        </p:spPr>
        <p:txBody>
          <a:bodyPr/>
          <a:lstStyle/>
          <a:p>
            <a:r>
              <a:rPr lang="en-US" dirty="0"/>
              <a:t>Agenda</a:t>
            </a:r>
            <a:endParaRPr lang="sl-SI" dirty="0"/>
          </a:p>
        </p:txBody>
      </p:sp>
      <p:sp>
        <p:nvSpPr>
          <p:cNvPr id="5" name="Text Placeholder 4">
            <a:extLst>
              <a:ext uri="{FF2B5EF4-FFF2-40B4-BE49-F238E27FC236}">
                <a16:creationId xmlns:a16="http://schemas.microsoft.com/office/drawing/2014/main" id="{80B098D4-07F1-4383-BB68-4AF8716BB688}"/>
              </a:ext>
            </a:extLst>
          </p:cNvPr>
          <p:cNvSpPr>
            <a:spLocks noGrp="1"/>
          </p:cNvSpPr>
          <p:nvPr>
            <p:ph type="body" sz="quarter" idx="10"/>
          </p:nvPr>
        </p:nvSpPr>
        <p:spPr>
          <a:xfrm>
            <a:off x="584644" y="1507514"/>
            <a:ext cx="4162425" cy="1415772"/>
          </a:xfrm>
        </p:spPr>
        <p:txBody>
          <a:bodyPr/>
          <a:lstStyle/>
          <a:p>
            <a:pPr marL="342900" indent="-342900">
              <a:buFont typeface="Arial" panose="020B0604020202020204" pitchFamily="34" charset="0"/>
              <a:buChar char="•"/>
            </a:pPr>
            <a:r>
              <a:rPr lang="en-US" dirty="0"/>
              <a:t>Looking back</a:t>
            </a:r>
          </a:p>
          <a:p>
            <a:pPr marL="342900" indent="-342900">
              <a:buFont typeface="Arial" panose="020B0604020202020204" pitchFamily="34" charset="0"/>
              <a:buChar char="•"/>
            </a:pPr>
            <a:r>
              <a:rPr lang="en-US" dirty="0"/>
              <a:t>VDC architecture patterns</a:t>
            </a:r>
          </a:p>
          <a:p>
            <a:pPr marL="342900" indent="-342900">
              <a:buFont typeface="Arial" panose="020B0604020202020204" pitchFamily="34" charset="0"/>
              <a:buChar char="•"/>
            </a:pPr>
            <a:r>
              <a:rPr lang="en-US" dirty="0"/>
              <a:t>VDC “infrastructure” components</a:t>
            </a:r>
          </a:p>
          <a:p>
            <a:pPr marL="342900" indent="-342900">
              <a:buFont typeface="Arial" panose="020B0604020202020204" pitchFamily="34" charset="0"/>
              <a:buChar char="•"/>
            </a:pPr>
            <a:endParaRPr lang="en-US" dirty="0"/>
          </a:p>
        </p:txBody>
      </p:sp>
      <p:pic>
        <p:nvPicPr>
          <p:cNvPr id="8" name="Picture Placeholder 7" descr="A person wearing a hat&#10;&#10;Description generated with very high confidence">
            <a:extLst>
              <a:ext uri="{FF2B5EF4-FFF2-40B4-BE49-F238E27FC236}">
                <a16:creationId xmlns:a16="http://schemas.microsoft.com/office/drawing/2014/main" id="{95609697-0DDD-4B13-A136-D653D7C40535}"/>
              </a:ext>
            </a:extLst>
          </p:cNvPr>
          <p:cNvPicPr>
            <a:picLocks noGrp="1" noChangeAspect="1"/>
          </p:cNvPicPr>
          <p:nvPr>
            <p:ph type="pic" sz="quarter" idx="11"/>
          </p:nvPr>
        </p:nvPicPr>
        <p:blipFill>
          <a:blip r:embed="rId2"/>
          <a:srcRect/>
          <a:stretch>
            <a:fillRect/>
          </a:stretch>
        </p:blipFill>
        <p:spPr/>
      </p:pic>
    </p:spTree>
    <p:extLst>
      <p:ext uri="{BB962C8B-B14F-4D97-AF65-F5344CB8AC3E}">
        <p14:creationId xmlns:p14="http://schemas.microsoft.com/office/powerpoint/2010/main" val="53809154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25F963-643F-4ACC-903F-4D467FA4D6FB}"/>
              </a:ext>
            </a:extLst>
          </p:cNvPr>
          <p:cNvSpPr>
            <a:spLocks noGrp="1"/>
          </p:cNvSpPr>
          <p:nvPr>
            <p:ph type="title"/>
          </p:nvPr>
        </p:nvSpPr>
        <p:spPr/>
        <p:txBody>
          <a:bodyPr/>
          <a:lstStyle/>
          <a:p>
            <a:r>
              <a:rPr lang="en-US" dirty="0"/>
              <a:t>Once upon a time…</a:t>
            </a:r>
            <a:endParaRPr lang="sl-SI" dirty="0"/>
          </a:p>
        </p:txBody>
      </p:sp>
      <p:pic>
        <p:nvPicPr>
          <p:cNvPr id="8" name="Picture 7">
            <a:extLst>
              <a:ext uri="{FF2B5EF4-FFF2-40B4-BE49-F238E27FC236}">
                <a16:creationId xmlns:a16="http://schemas.microsoft.com/office/drawing/2014/main" id="{6BFF03E5-CD90-471E-8B3B-87EF2260DAF8}"/>
              </a:ext>
            </a:extLst>
          </p:cNvPr>
          <p:cNvPicPr>
            <a:picLocks noChangeAspect="1"/>
          </p:cNvPicPr>
          <p:nvPr/>
        </p:nvPicPr>
        <p:blipFill>
          <a:blip r:embed="rId2"/>
          <a:stretch>
            <a:fillRect/>
          </a:stretch>
        </p:blipFill>
        <p:spPr>
          <a:xfrm>
            <a:off x="5724451" y="131089"/>
            <a:ext cx="5277378" cy="6595822"/>
          </a:xfrm>
          <a:prstGeom prst="rect">
            <a:avLst/>
          </a:prstGeom>
        </p:spPr>
      </p:pic>
      <p:pic>
        <p:nvPicPr>
          <p:cNvPr id="1026" name="Picture 2" descr="C:\Users\Robert\AppData\Local\Temp\SNAGHTML73339e7.PNG">
            <a:extLst>
              <a:ext uri="{FF2B5EF4-FFF2-40B4-BE49-F238E27FC236}">
                <a16:creationId xmlns:a16="http://schemas.microsoft.com/office/drawing/2014/main" id="{F96FC11B-5E1A-4952-9AE1-107912B249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61" y="1545770"/>
            <a:ext cx="5656705" cy="4353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02354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8F7E4-617C-4DE9-9F30-0FBA69AE85AE}"/>
              </a:ext>
            </a:extLst>
          </p:cNvPr>
          <p:cNvSpPr>
            <a:spLocks noGrp="1"/>
          </p:cNvSpPr>
          <p:nvPr>
            <p:ph type="title"/>
          </p:nvPr>
        </p:nvSpPr>
        <p:spPr/>
        <p:txBody>
          <a:bodyPr/>
          <a:lstStyle/>
          <a:p>
            <a:r>
              <a:rPr lang="en-US" dirty="0"/>
              <a:t>…and then this happened.</a:t>
            </a:r>
            <a:endParaRPr lang="sl-SI" dirty="0"/>
          </a:p>
        </p:txBody>
      </p:sp>
      <p:pic>
        <p:nvPicPr>
          <p:cNvPr id="4" name="Picture 3">
            <a:extLst>
              <a:ext uri="{FF2B5EF4-FFF2-40B4-BE49-F238E27FC236}">
                <a16:creationId xmlns:a16="http://schemas.microsoft.com/office/drawing/2014/main" id="{494F7F51-C99F-43F9-872C-31693CE545DD}"/>
              </a:ext>
            </a:extLst>
          </p:cNvPr>
          <p:cNvPicPr>
            <a:picLocks noChangeAspect="1"/>
          </p:cNvPicPr>
          <p:nvPr/>
        </p:nvPicPr>
        <p:blipFill>
          <a:blip r:embed="rId2"/>
          <a:stretch>
            <a:fillRect/>
          </a:stretch>
        </p:blipFill>
        <p:spPr>
          <a:xfrm>
            <a:off x="695424" y="1011198"/>
            <a:ext cx="8092746" cy="5621831"/>
          </a:xfrm>
          <a:prstGeom prst="rect">
            <a:avLst/>
          </a:prstGeom>
        </p:spPr>
      </p:pic>
    </p:spTree>
    <p:extLst>
      <p:ext uri="{BB962C8B-B14F-4D97-AF65-F5344CB8AC3E}">
        <p14:creationId xmlns:p14="http://schemas.microsoft.com/office/powerpoint/2010/main" val="3729466854"/>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F6F0C-0EA0-42E9-8818-036DDD51B3CB}"/>
              </a:ext>
            </a:extLst>
          </p:cNvPr>
          <p:cNvSpPr>
            <a:spLocks noGrp="1"/>
          </p:cNvSpPr>
          <p:nvPr>
            <p:ph type="title"/>
          </p:nvPr>
        </p:nvSpPr>
        <p:spPr/>
        <p:txBody>
          <a:bodyPr/>
          <a:lstStyle/>
          <a:p>
            <a:r>
              <a:rPr lang="en-US" dirty="0"/>
              <a:t>Span of controls between Microsoft and Customer</a:t>
            </a:r>
            <a:endParaRPr lang="sl-SI" dirty="0"/>
          </a:p>
        </p:txBody>
      </p:sp>
      <p:pic>
        <p:nvPicPr>
          <p:cNvPr id="3" name="Picture 2">
            <a:extLst>
              <a:ext uri="{FF2B5EF4-FFF2-40B4-BE49-F238E27FC236}">
                <a16:creationId xmlns:a16="http://schemas.microsoft.com/office/drawing/2014/main" id="{949BE6DB-5123-4F86-ABAD-16D36897BADB}"/>
              </a:ext>
            </a:extLst>
          </p:cNvPr>
          <p:cNvPicPr>
            <a:picLocks noChangeAspect="1"/>
          </p:cNvPicPr>
          <p:nvPr/>
        </p:nvPicPr>
        <p:blipFill>
          <a:blip r:embed="rId2"/>
          <a:stretch>
            <a:fillRect/>
          </a:stretch>
        </p:blipFill>
        <p:spPr>
          <a:xfrm>
            <a:off x="1859816" y="1078346"/>
            <a:ext cx="7443842" cy="5721595"/>
          </a:xfrm>
          <a:prstGeom prst="rect">
            <a:avLst/>
          </a:prstGeom>
        </p:spPr>
      </p:pic>
      <p:grpSp>
        <p:nvGrpSpPr>
          <p:cNvPr id="4" name="Group 3">
            <a:extLst>
              <a:ext uri="{FF2B5EF4-FFF2-40B4-BE49-F238E27FC236}">
                <a16:creationId xmlns:a16="http://schemas.microsoft.com/office/drawing/2014/main" id="{66ECD258-46A5-4BA1-85F1-635103F16F6B}"/>
              </a:ext>
            </a:extLst>
          </p:cNvPr>
          <p:cNvGrpSpPr/>
          <p:nvPr/>
        </p:nvGrpSpPr>
        <p:grpSpPr>
          <a:xfrm>
            <a:off x="636343" y="2167537"/>
            <a:ext cx="1739898" cy="1007766"/>
            <a:chOff x="584083" y="2735262"/>
            <a:chExt cx="1739898" cy="1007766"/>
          </a:xfrm>
        </p:grpSpPr>
        <p:sp>
          <p:nvSpPr>
            <p:cNvPr id="5" name="Rectangle 4">
              <a:extLst>
                <a:ext uri="{FF2B5EF4-FFF2-40B4-BE49-F238E27FC236}">
                  <a16:creationId xmlns:a16="http://schemas.microsoft.com/office/drawing/2014/main" id="{139D55FF-9B64-4FB9-A938-E6644A8EDADA}"/>
                </a:ext>
              </a:extLst>
            </p:cNvPr>
            <p:cNvSpPr/>
            <p:nvPr/>
          </p:nvSpPr>
          <p:spPr>
            <a:xfrm>
              <a:off x="874619" y="2735262"/>
              <a:ext cx="1449362" cy="264560"/>
            </a:xfrm>
            <a:prstGeom prst="rect">
              <a:avLst/>
            </a:prstGeom>
          </p:spPr>
          <p:txBody>
            <a:bodyPr wrap="square">
              <a:spAutoFit/>
            </a:bodyPr>
            <a:lstStyle/>
            <a:p>
              <a:pPr defTabSz="932324" fontAlgn="base">
                <a:lnSpc>
                  <a:spcPct val="80000"/>
                </a:lnSpc>
                <a:spcBef>
                  <a:spcPct val="0"/>
                </a:spcBef>
                <a:spcAft>
                  <a:spcPct val="0"/>
                </a:spcAft>
              </a:pPr>
              <a:r>
                <a:rPr lang="en-US" sz="1399" kern="0" dirty="0"/>
                <a:t>You manage</a:t>
              </a:r>
            </a:p>
          </p:txBody>
        </p:sp>
        <p:sp>
          <p:nvSpPr>
            <p:cNvPr id="6" name="Rectangle 5">
              <a:extLst>
                <a:ext uri="{FF2B5EF4-FFF2-40B4-BE49-F238E27FC236}">
                  <a16:creationId xmlns:a16="http://schemas.microsoft.com/office/drawing/2014/main" id="{45550256-344F-45F0-A914-374E08A87C1D}"/>
                </a:ext>
              </a:extLst>
            </p:cNvPr>
            <p:cNvSpPr/>
            <p:nvPr/>
          </p:nvSpPr>
          <p:spPr bwMode="auto">
            <a:xfrm>
              <a:off x="584083" y="2747088"/>
              <a:ext cx="217722" cy="217722"/>
            </a:xfrm>
            <a:prstGeom prst="rect">
              <a:avLst/>
            </a:prstGeom>
            <a:solidFill>
              <a:srgbClr val="92D050"/>
            </a:solidFill>
            <a:ln>
              <a:solidFill>
                <a:srgbClr val="92D05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A0BE8930-DE8F-4C4A-9739-D82B44FC342B}"/>
                </a:ext>
              </a:extLst>
            </p:cNvPr>
            <p:cNvSpPr/>
            <p:nvPr/>
          </p:nvSpPr>
          <p:spPr bwMode="auto">
            <a:xfrm>
              <a:off x="584083" y="3397486"/>
              <a:ext cx="217722" cy="217722"/>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1C808A91-1529-4CA8-8230-FF83B3E8FB77}"/>
                </a:ext>
              </a:extLst>
            </p:cNvPr>
            <p:cNvSpPr/>
            <p:nvPr/>
          </p:nvSpPr>
          <p:spPr>
            <a:xfrm>
              <a:off x="874619" y="3306242"/>
              <a:ext cx="1449362" cy="436786"/>
            </a:xfrm>
            <a:prstGeom prst="rect">
              <a:avLst/>
            </a:prstGeom>
          </p:spPr>
          <p:txBody>
            <a:bodyPr wrap="square">
              <a:spAutoFit/>
            </a:bodyPr>
            <a:lstStyle/>
            <a:p>
              <a:pPr defTabSz="932324" fontAlgn="base">
                <a:lnSpc>
                  <a:spcPct val="80000"/>
                </a:lnSpc>
                <a:spcBef>
                  <a:spcPct val="0"/>
                </a:spcBef>
                <a:spcAft>
                  <a:spcPct val="0"/>
                </a:spcAft>
              </a:pPr>
              <a:r>
                <a:rPr lang="en-US" sz="1399" kern="0" dirty="0"/>
                <a:t>Managed </a:t>
              </a:r>
              <a:br>
                <a:rPr lang="en-US" sz="1399" kern="0" dirty="0"/>
              </a:br>
              <a:r>
                <a:rPr lang="en-US" sz="1399" kern="0" dirty="0"/>
                <a:t>by Microsoft</a:t>
              </a:r>
            </a:p>
          </p:txBody>
        </p:sp>
      </p:grpSp>
    </p:spTree>
    <p:extLst>
      <p:ext uri="{BB962C8B-B14F-4D97-AF65-F5344CB8AC3E}">
        <p14:creationId xmlns:p14="http://schemas.microsoft.com/office/powerpoint/2010/main" val="423047169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8889717-6303-4C57-AADB-E844D34F8637}"/>
              </a:ext>
            </a:extLst>
          </p:cNvPr>
          <p:cNvSpPr txBox="1"/>
          <p:nvPr/>
        </p:nvSpPr>
        <p:spPr>
          <a:xfrm>
            <a:off x="1355236" y="4951288"/>
            <a:ext cx="9252354" cy="1005377"/>
          </a:xfrm>
          <a:prstGeom prst="rect">
            <a:avLst/>
          </a:prstGeom>
          <a:solidFill>
            <a:schemeClr val="bg1">
              <a:lumMod val="95000"/>
            </a:schemeClr>
          </a:solidFill>
          <a:ln cmpd="sng">
            <a:solidFill>
              <a:schemeClr val="accent1"/>
            </a:solidFill>
            <a:prstDash val="sysDash"/>
          </a:ln>
        </p:spPr>
        <p:txBody>
          <a:bodyPr wrap="square" lIns="179285" tIns="143428" rIns="179285" bIns="143428" rtlCol="0" anchor="b" anchorCtr="1">
            <a:spAutoFit/>
          </a:bodyPr>
          <a:lstStyle/>
          <a:p>
            <a:pPr>
              <a:lnSpc>
                <a:spcPct val="90000"/>
              </a:lnSpc>
              <a:spcAft>
                <a:spcPts val="588"/>
              </a:spcAft>
            </a:pPr>
            <a:endParaRPr lang="en-US" sz="1598" dirty="0">
              <a:gradFill>
                <a:gsLst>
                  <a:gs pos="2917">
                    <a:schemeClr val="tx1"/>
                  </a:gs>
                  <a:gs pos="30000">
                    <a:schemeClr val="tx1"/>
                  </a:gs>
                </a:gsLst>
                <a:lin ang="5400000" scaled="0"/>
              </a:gradFill>
              <a:latin typeface="Segoe UI Semibold" panose="020B0702040204020203" pitchFamily="34" charset="0"/>
              <a:cs typeface="Segoe UI Semibold" panose="020B0702040204020203" pitchFamily="34" charset="0"/>
            </a:endParaRPr>
          </a:p>
          <a:p>
            <a:pPr>
              <a:lnSpc>
                <a:spcPct val="90000"/>
              </a:lnSpc>
              <a:spcAft>
                <a:spcPts val="588"/>
              </a:spcAft>
            </a:pPr>
            <a:endParaRPr lang="en-US" sz="784" dirty="0">
              <a:gradFill>
                <a:gsLst>
                  <a:gs pos="2917">
                    <a:schemeClr val="tx1"/>
                  </a:gs>
                  <a:gs pos="30000">
                    <a:schemeClr val="tx1"/>
                  </a:gs>
                </a:gsLst>
                <a:lin ang="5400000" scaled="0"/>
              </a:gradFill>
              <a:latin typeface="Segoe UI Semibold" panose="020B0702040204020203" pitchFamily="34" charset="0"/>
              <a:cs typeface="Segoe UI Semibold" panose="020B0702040204020203" pitchFamily="34" charset="0"/>
            </a:endParaRPr>
          </a:p>
          <a:p>
            <a:pPr>
              <a:lnSpc>
                <a:spcPct val="90000"/>
              </a:lnSpc>
              <a:spcAft>
                <a:spcPts val="588"/>
              </a:spcAft>
            </a:pPr>
            <a:r>
              <a:rPr lang="en-US" sz="1598" dirty="0">
                <a:gradFill>
                  <a:gsLst>
                    <a:gs pos="2917">
                      <a:schemeClr val="tx1"/>
                    </a:gs>
                    <a:gs pos="30000">
                      <a:schemeClr val="tx1"/>
                    </a:gs>
                  </a:gsLst>
                  <a:lin ang="5400000" scaled="0"/>
                </a:gradFill>
                <a:latin typeface="Segoe UI Semibold" panose="020B0702040204020203" pitchFamily="34" charset="0"/>
                <a:cs typeface="Segoe UI Semibold" panose="020B0702040204020203" pitchFamily="34" charset="0"/>
              </a:rPr>
              <a:t>Underlying trusted platform</a:t>
            </a:r>
          </a:p>
        </p:txBody>
      </p:sp>
      <p:cxnSp>
        <p:nvCxnSpPr>
          <p:cNvPr id="3" name="Straight Arrow Connector 2"/>
          <p:cNvCxnSpPr/>
          <p:nvPr/>
        </p:nvCxnSpPr>
        <p:spPr>
          <a:xfrm>
            <a:off x="1632579" y="1905152"/>
            <a:ext cx="8843250" cy="0"/>
          </a:xfrm>
          <a:prstGeom prst="straightConnector1">
            <a:avLst/>
          </a:prstGeom>
          <a:ln w="444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0583298" y="1577338"/>
            <a:ext cx="1434589" cy="655626"/>
          </a:xfrm>
          <a:prstGeom prst="rect">
            <a:avLst/>
          </a:prstGeom>
          <a:noFill/>
        </p:spPr>
        <p:txBody>
          <a:bodyPr wrap="square" rtlCol="0">
            <a:spAutoFit/>
          </a:bodyPr>
          <a:lstStyle/>
          <a:p>
            <a:pPr defTabSz="913705">
              <a:defRPr/>
            </a:pPr>
            <a:r>
              <a:rPr lang="en-US" sz="1836" dirty="0">
                <a:solidFill>
                  <a:srgbClr val="505050"/>
                </a:solidFill>
                <a:latin typeface="Segoe UI"/>
                <a:cs typeface="Segoe WP" panose="020B0502040204020203" pitchFamily="34" charset="0"/>
              </a:rPr>
              <a:t>Outsourced </a:t>
            </a:r>
            <a:r>
              <a:rPr lang="en-US" sz="1836" dirty="0">
                <a:solidFill>
                  <a:srgbClr val="505050"/>
                </a:solidFill>
                <a:latin typeface="Segoe UI Semibold" panose="020B0702040204020203" pitchFamily="34" charset="0"/>
                <a:cs typeface="Segoe UI Semibold" panose="020B0702040204020203" pitchFamily="34" charset="0"/>
              </a:rPr>
              <a:t>TRUST</a:t>
            </a:r>
          </a:p>
        </p:txBody>
      </p:sp>
      <p:sp>
        <p:nvSpPr>
          <p:cNvPr id="24" name="TextBox 23"/>
          <p:cNvSpPr txBox="1"/>
          <p:nvPr/>
        </p:nvSpPr>
        <p:spPr>
          <a:xfrm>
            <a:off x="376518" y="1570909"/>
            <a:ext cx="1339428" cy="655626"/>
          </a:xfrm>
          <a:prstGeom prst="rect">
            <a:avLst/>
          </a:prstGeom>
          <a:noFill/>
        </p:spPr>
        <p:txBody>
          <a:bodyPr wrap="square" rtlCol="0">
            <a:spAutoFit/>
          </a:bodyPr>
          <a:lstStyle/>
          <a:p>
            <a:pPr defTabSz="913705">
              <a:defRPr/>
            </a:pPr>
            <a:r>
              <a:rPr lang="en-US" sz="1836" dirty="0">
                <a:solidFill>
                  <a:srgbClr val="505050"/>
                </a:solidFill>
                <a:latin typeface="Segoe UI"/>
                <a:cs typeface="Segoe WP" panose="020B0502040204020203" pitchFamily="34" charset="0"/>
              </a:rPr>
              <a:t>Maximum</a:t>
            </a:r>
          </a:p>
          <a:p>
            <a:pPr defTabSz="913705">
              <a:defRPr/>
            </a:pPr>
            <a:r>
              <a:rPr lang="en-US" sz="1836" dirty="0">
                <a:solidFill>
                  <a:srgbClr val="505050"/>
                </a:solidFill>
                <a:latin typeface="Segoe UI Semibold" panose="020B0702040204020203" pitchFamily="34" charset="0"/>
                <a:cs typeface="Segoe UI Semibold" panose="020B0702040204020203" pitchFamily="34" charset="0"/>
              </a:rPr>
              <a:t>CONTROL</a:t>
            </a:r>
            <a:endParaRPr lang="en-US" sz="1836" b="1" dirty="0">
              <a:solidFill>
                <a:srgbClr val="505050"/>
              </a:solidFill>
              <a:latin typeface="Segoe UI Semibold" panose="020B0702040204020203" pitchFamily="34" charset="0"/>
              <a:cs typeface="Segoe UI Semibold" panose="020B0702040204020203" pitchFamily="34" charset="0"/>
            </a:endParaRPr>
          </a:p>
        </p:txBody>
      </p:sp>
      <p:sp>
        <p:nvSpPr>
          <p:cNvPr id="44" name="Left Brace 43"/>
          <p:cNvSpPr/>
          <p:nvPr/>
        </p:nvSpPr>
        <p:spPr>
          <a:xfrm rot="5400000">
            <a:off x="3599271" y="541794"/>
            <a:ext cx="391173" cy="4781567"/>
          </a:xfrm>
          <a:prstGeom prst="leftBrace">
            <a:avLst>
              <a:gd name="adj1" fmla="val 76493"/>
              <a:gd name="adj2" fmla="val 50000"/>
            </a:avLst>
          </a:prstGeom>
          <a:ln w="22225">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3705">
              <a:defRPr/>
            </a:pPr>
            <a:endParaRPr lang="en-US" sz="1836">
              <a:solidFill>
                <a:srgbClr val="000000"/>
              </a:solidFill>
              <a:latin typeface="Segoe UI"/>
            </a:endParaRPr>
          </a:p>
        </p:txBody>
      </p:sp>
      <p:sp>
        <p:nvSpPr>
          <p:cNvPr id="2" name="Title 1"/>
          <p:cNvSpPr>
            <a:spLocks noGrp="1"/>
          </p:cNvSpPr>
          <p:nvPr>
            <p:ph type="title"/>
          </p:nvPr>
        </p:nvSpPr>
        <p:spPr>
          <a:xfrm>
            <a:off x="576699" y="448699"/>
            <a:ext cx="10801919" cy="553998"/>
          </a:xfrm>
        </p:spPr>
        <p:txBody>
          <a:bodyPr/>
          <a:lstStyle/>
          <a:p>
            <a:r>
              <a:rPr lang="en-US" dirty="0"/>
              <a:t>Spectrum of control and trust </a:t>
            </a:r>
          </a:p>
        </p:txBody>
      </p:sp>
      <p:grpSp>
        <p:nvGrpSpPr>
          <p:cNvPr id="10" name="Group 9"/>
          <p:cNvGrpSpPr/>
          <p:nvPr/>
        </p:nvGrpSpPr>
        <p:grpSpPr>
          <a:xfrm>
            <a:off x="3704236" y="1812383"/>
            <a:ext cx="185538" cy="840272"/>
            <a:chOff x="3879729" y="2131096"/>
            <a:chExt cx="189258" cy="857121"/>
          </a:xfrm>
        </p:grpSpPr>
        <p:sp>
          <p:nvSpPr>
            <p:cNvPr id="18" name="Oval 17"/>
            <p:cNvSpPr/>
            <p:nvPr/>
          </p:nvSpPr>
          <p:spPr bwMode="auto">
            <a:xfrm>
              <a:off x="3879729" y="2131096"/>
              <a:ext cx="189258" cy="189258"/>
            </a:xfrm>
            <a:prstGeom prst="ellipse">
              <a:avLst/>
            </a:prstGeom>
            <a:solidFill>
              <a:schemeClr val="accent2"/>
            </a:solidFill>
            <a:ln w="254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cxnSp>
          <p:nvCxnSpPr>
            <p:cNvPr id="28" name="Straight Arrow Connector 27"/>
            <p:cNvCxnSpPr/>
            <p:nvPr/>
          </p:nvCxnSpPr>
          <p:spPr>
            <a:xfrm flipH="1">
              <a:off x="3963029" y="2225727"/>
              <a:ext cx="7292" cy="762490"/>
            </a:xfrm>
            <a:prstGeom prst="straightConnector1">
              <a:avLst/>
            </a:prstGeom>
            <a:ln w="25400">
              <a:solidFill>
                <a:schemeClr val="accent2"/>
              </a:solidFill>
              <a:prstDash val="sysDash"/>
              <a:headEnd type="none"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7" name="Group 6"/>
          <p:cNvGrpSpPr/>
          <p:nvPr/>
        </p:nvGrpSpPr>
        <p:grpSpPr>
          <a:xfrm>
            <a:off x="7575281" y="1812383"/>
            <a:ext cx="185538" cy="1358010"/>
            <a:chOff x="7983213" y="2131096"/>
            <a:chExt cx="189258" cy="1385241"/>
          </a:xfrm>
        </p:grpSpPr>
        <p:sp>
          <p:nvSpPr>
            <p:cNvPr id="34" name="Oval 33"/>
            <p:cNvSpPr/>
            <p:nvPr/>
          </p:nvSpPr>
          <p:spPr bwMode="auto">
            <a:xfrm>
              <a:off x="7983213" y="2131096"/>
              <a:ext cx="189258" cy="189258"/>
            </a:xfrm>
            <a:prstGeom prst="ellipse">
              <a:avLst/>
            </a:prstGeom>
            <a:solidFill>
              <a:schemeClr val="accent4"/>
            </a:solidFill>
            <a:ln w="254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cxnSp>
          <p:nvCxnSpPr>
            <p:cNvPr id="36" name="Straight Arrow Connector 35"/>
            <p:cNvCxnSpPr/>
            <p:nvPr/>
          </p:nvCxnSpPr>
          <p:spPr>
            <a:xfrm flipH="1">
              <a:off x="8074197" y="2225727"/>
              <a:ext cx="7292" cy="1290610"/>
            </a:xfrm>
            <a:prstGeom prst="straightConnector1">
              <a:avLst/>
            </a:prstGeom>
            <a:ln w="25400">
              <a:solidFill>
                <a:schemeClr val="accent4"/>
              </a:solidFill>
              <a:prstDash val="sysDash"/>
              <a:headEnd type="none"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6" name="Group 5"/>
          <p:cNvGrpSpPr/>
          <p:nvPr/>
        </p:nvGrpSpPr>
        <p:grpSpPr>
          <a:xfrm>
            <a:off x="9779782" y="1812383"/>
            <a:ext cx="185538" cy="1358010"/>
            <a:chOff x="10094759" y="2131096"/>
            <a:chExt cx="189258" cy="1385241"/>
          </a:xfrm>
        </p:grpSpPr>
        <p:sp>
          <p:nvSpPr>
            <p:cNvPr id="43" name="Oval 42"/>
            <p:cNvSpPr/>
            <p:nvPr/>
          </p:nvSpPr>
          <p:spPr bwMode="auto">
            <a:xfrm>
              <a:off x="10094759" y="2131096"/>
              <a:ext cx="189258" cy="189258"/>
            </a:xfrm>
            <a:prstGeom prst="ellipse">
              <a:avLst/>
            </a:prstGeom>
            <a:solidFill>
              <a:schemeClr val="accent1"/>
            </a:solidFill>
            <a:ln w="254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cxnSp>
          <p:nvCxnSpPr>
            <p:cNvPr id="45" name="Straight Arrow Connector 44"/>
            <p:cNvCxnSpPr/>
            <p:nvPr/>
          </p:nvCxnSpPr>
          <p:spPr>
            <a:xfrm flipH="1">
              <a:off x="10185743" y="2225727"/>
              <a:ext cx="7292" cy="1290610"/>
            </a:xfrm>
            <a:prstGeom prst="straightConnector1">
              <a:avLst/>
            </a:prstGeom>
            <a:ln w="25400">
              <a:solidFill>
                <a:schemeClr val="accent1"/>
              </a:solidFill>
              <a:prstDash val="sysDash"/>
              <a:headEnd type="none" w="lg" len="lg"/>
              <a:tailEnd type="triangle" w="lg" len="lg"/>
            </a:ln>
          </p:spPr>
          <p:style>
            <a:lnRef idx="1">
              <a:schemeClr val="accent1"/>
            </a:lnRef>
            <a:fillRef idx="0">
              <a:schemeClr val="accent1"/>
            </a:fillRef>
            <a:effectRef idx="0">
              <a:schemeClr val="accent1"/>
            </a:effectRef>
            <a:fontRef idx="minor">
              <a:schemeClr val="tx1"/>
            </a:fontRef>
          </p:style>
        </p:cxnSp>
      </p:grpSp>
      <p:sp>
        <p:nvSpPr>
          <p:cNvPr id="4" name="Rectangle 4"/>
          <p:cNvSpPr/>
          <p:nvPr/>
        </p:nvSpPr>
        <p:spPr>
          <a:xfrm>
            <a:off x="2689623" y="4003773"/>
            <a:ext cx="3496019" cy="42262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05">
              <a:lnSpc>
                <a:spcPct val="90000"/>
              </a:lnSpc>
              <a:spcBef>
                <a:spcPts val="600"/>
              </a:spcBef>
              <a:defRPr/>
            </a:pPr>
            <a:r>
              <a:rPr lang="en-US" sz="1600" dirty="0">
                <a:solidFill>
                  <a:srgbClr val="5C2D91"/>
                </a:solidFill>
                <a:latin typeface="Segoe UI Semibold" panose="020B0702040204020203" pitchFamily="34" charset="0"/>
                <a:cs typeface="Segoe UI Semibold" panose="020B0702040204020203" pitchFamily="34" charset="0"/>
              </a:rPr>
              <a:t>Trusted Execution Environment</a:t>
            </a:r>
          </a:p>
        </p:txBody>
      </p:sp>
      <p:sp>
        <p:nvSpPr>
          <p:cNvPr id="13" name="Rectangle 7"/>
          <p:cNvSpPr/>
          <p:nvPr/>
        </p:nvSpPr>
        <p:spPr>
          <a:xfrm>
            <a:off x="1404077" y="3253925"/>
            <a:ext cx="4781565" cy="68726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05">
              <a:lnSpc>
                <a:spcPct val="90000"/>
              </a:lnSpc>
              <a:spcBef>
                <a:spcPts val="600"/>
              </a:spcBef>
              <a:defRPr/>
            </a:pPr>
            <a:r>
              <a:rPr lang="en-US" sz="1600" dirty="0">
                <a:solidFill>
                  <a:srgbClr val="FFFFFF"/>
                </a:solidFill>
                <a:latin typeface="Segoe UI"/>
                <a:cs typeface="Segoe WP" panose="020B0502040204020203" pitchFamily="34" charset="0"/>
              </a:rPr>
              <a:t>IaaS</a:t>
            </a:r>
          </a:p>
        </p:txBody>
      </p:sp>
      <p:sp>
        <p:nvSpPr>
          <p:cNvPr id="14" name="Rectangle 14"/>
          <p:cNvSpPr/>
          <p:nvPr/>
        </p:nvSpPr>
        <p:spPr>
          <a:xfrm>
            <a:off x="6275284" y="4001609"/>
            <a:ext cx="2730123" cy="42695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44821" rIns="44821" rtlCol="0" anchor="ctr"/>
          <a:lstStyle/>
          <a:p>
            <a:pPr algn="ctr" defTabSz="913705">
              <a:lnSpc>
                <a:spcPct val="90000"/>
              </a:lnSpc>
              <a:spcBef>
                <a:spcPts val="600"/>
              </a:spcBef>
              <a:defRPr/>
            </a:pPr>
            <a:r>
              <a:rPr lang="en-US" sz="1600" dirty="0">
                <a:solidFill>
                  <a:srgbClr val="00188F"/>
                </a:solidFill>
                <a:latin typeface="Segoe UI Semibold" panose="020B0702040204020203" pitchFamily="34" charset="0"/>
                <a:cs typeface="Segoe UI Semibold" panose="020B0702040204020203" pitchFamily="34" charset="0"/>
              </a:rPr>
              <a:t>SQL Transparent Encryption, Azure Services in a </a:t>
            </a:r>
            <a:r>
              <a:rPr lang="en-US" sz="1600" dirty="0" err="1">
                <a:solidFill>
                  <a:srgbClr val="00188F"/>
                </a:solidFill>
                <a:latin typeface="Segoe UI Semibold" panose="020B0702040204020203" pitchFamily="34" charset="0"/>
                <a:cs typeface="Segoe UI Semibold" panose="020B0702040204020203" pitchFamily="34" charset="0"/>
              </a:rPr>
              <a:t>VNet</a:t>
            </a:r>
            <a:endParaRPr lang="en-US" sz="1600" dirty="0">
              <a:solidFill>
                <a:srgbClr val="00188F"/>
              </a:solidFill>
              <a:latin typeface="Segoe UI Semibold" panose="020B0702040204020203" pitchFamily="34" charset="0"/>
              <a:cs typeface="Segoe UI Semibold" panose="020B0702040204020203" pitchFamily="34" charset="0"/>
            </a:endParaRPr>
          </a:p>
        </p:txBody>
      </p:sp>
      <p:sp>
        <p:nvSpPr>
          <p:cNvPr id="16" name="Rectangle 34"/>
          <p:cNvSpPr/>
          <p:nvPr/>
        </p:nvSpPr>
        <p:spPr bwMode="auto">
          <a:xfrm>
            <a:off x="6275284" y="3253925"/>
            <a:ext cx="2730124" cy="700913"/>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01" tIns="45700" rIns="45700" bIns="91401" numCol="1" spcCol="0" rtlCol="0" fromWordArt="0" anchor="ctr" anchorCtr="0" forceAA="0" compatLnSpc="1">
            <a:prstTxWarp prst="textNoShape">
              <a:avLst/>
            </a:prstTxWarp>
            <a:noAutofit/>
          </a:bodyPr>
          <a:lstStyle/>
          <a:p>
            <a:pPr algn="ctr" defTabSz="913573" fontAlgn="base">
              <a:lnSpc>
                <a:spcPct val="90000"/>
              </a:lnSpc>
              <a:spcBef>
                <a:spcPts val="600"/>
              </a:spcBef>
              <a:defRPr/>
            </a:pPr>
            <a:r>
              <a:rPr lang="en-US" sz="1600" spc="-50" dirty="0">
                <a:gradFill>
                  <a:gsLst>
                    <a:gs pos="0">
                      <a:srgbClr val="FFFFFF"/>
                    </a:gs>
                    <a:gs pos="100000">
                      <a:srgbClr val="FFFFFF"/>
                    </a:gs>
                  </a:gsLst>
                  <a:lin ang="5400000" scaled="0"/>
                </a:gradFill>
                <a:latin typeface="Segoe UI"/>
                <a:ea typeface="Segoe UI" pitchFamily="34" charset="0"/>
                <a:cs typeface="Segoe WP" panose="020B0502040204020203" pitchFamily="34" charset="0"/>
              </a:rPr>
              <a:t>PaaS</a:t>
            </a:r>
          </a:p>
        </p:txBody>
      </p:sp>
      <p:sp>
        <p:nvSpPr>
          <p:cNvPr id="17" name="Rectangle 10"/>
          <p:cNvSpPr/>
          <p:nvPr/>
        </p:nvSpPr>
        <p:spPr>
          <a:xfrm>
            <a:off x="9087516" y="4003773"/>
            <a:ext cx="1459231" cy="42262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05">
              <a:lnSpc>
                <a:spcPct val="90000"/>
              </a:lnSpc>
              <a:spcBef>
                <a:spcPts val="600"/>
              </a:spcBef>
              <a:defRPr/>
            </a:pPr>
            <a:r>
              <a:rPr lang="en-US" sz="1600" dirty="0">
                <a:solidFill>
                  <a:srgbClr val="0078D7"/>
                </a:solidFill>
                <a:latin typeface="Segoe UI Semibold" panose="020B0702040204020203" pitchFamily="34" charset="0"/>
                <a:cs typeface="Segoe UI Semibold" panose="020B0702040204020203" pitchFamily="34" charset="0"/>
              </a:rPr>
              <a:t>Customer Lockbox</a:t>
            </a:r>
          </a:p>
        </p:txBody>
      </p:sp>
      <p:sp>
        <p:nvSpPr>
          <p:cNvPr id="19" name="Rectangle 38"/>
          <p:cNvSpPr/>
          <p:nvPr/>
        </p:nvSpPr>
        <p:spPr bwMode="auto">
          <a:xfrm>
            <a:off x="9087517" y="3253925"/>
            <a:ext cx="1459232" cy="68726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01" tIns="45700" rIns="45700" bIns="91401" numCol="1" spcCol="0" rtlCol="0" fromWordArt="0" anchor="ctr" anchorCtr="0" forceAA="0" compatLnSpc="1">
            <a:prstTxWarp prst="textNoShape">
              <a:avLst/>
            </a:prstTxWarp>
            <a:noAutofit/>
          </a:bodyPr>
          <a:lstStyle/>
          <a:p>
            <a:pPr algn="ctr" defTabSz="913573" fontAlgn="base">
              <a:lnSpc>
                <a:spcPct val="90000"/>
              </a:lnSpc>
              <a:spcBef>
                <a:spcPts val="600"/>
              </a:spcBef>
              <a:defRPr/>
            </a:pPr>
            <a:r>
              <a:rPr lang="en-US" sz="1600" spc="-50" dirty="0">
                <a:gradFill>
                  <a:gsLst>
                    <a:gs pos="0">
                      <a:srgbClr val="FFFFFF"/>
                    </a:gs>
                    <a:gs pos="100000">
                      <a:srgbClr val="FFFFFF"/>
                    </a:gs>
                  </a:gsLst>
                  <a:lin ang="5400000" scaled="0"/>
                </a:gradFill>
                <a:latin typeface="Segoe UI"/>
                <a:ea typeface="Segoe UI" pitchFamily="34" charset="0"/>
                <a:cs typeface="Segoe WP" panose="020B0502040204020203" pitchFamily="34" charset="0"/>
              </a:rPr>
              <a:t>SaaS</a:t>
            </a:r>
          </a:p>
        </p:txBody>
      </p:sp>
      <p:sp>
        <p:nvSpPr>
          <p:cNvPr id="20" name="Rectangle 20"/>
          <p:cNvSpPr/>
          <p:nvPr/>
        </p:nvSpPr>
        <p:spPr>
          <a:xfrm>
            <a:off x="2689624" y="4476934"/>
            <a:ext cx="7857123" cy="42262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05">
              <a:lnSpc>
                <a:spcPct val="90000"/>
              </a:lnSpc>
              <a:spcBef>
                <a:spcPts val="600"/>
              </a:spcBef>
              <a:defRPr/>
            </a:pPr>
            <a:r>
              <a:rPr lang="en-US" sz="1600" dirty="0">
                <a:solidFill>
                  <a:schemeClr val="tx1">
                    <a:lumMod val="50000"/>
                  </a:schemeClr>
                </a:solidFill>
                <a:latin typeface="Segoe UI Semibold" panose="020B0702040204020203" pitchFamily="34" charset="0"/>
                <a:cs typeface="Segoe UI Semibold" panose="020B0702040204020203" pitchFamily="34" charset="0"/>
              </a:rPr>
              <a:t>Azure Active Directory, Azure Key Vault</a:t>
            </a:r>
          </a:p>
        </p:txBody>
      </p:sp>
      <p:sp>
        <p:nvSpPr>
          <p:cNvPr id="26" name="Rectangle 21"/>
          <p:cNvSpPr/>
          <p:nvPr/>
        </p:nvSpPr>
        <p:spPr>
          <a:xfrm>
            <a:off x="1431316" y="3975786"/>
            <a:ext cx="1195906" cy="90240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05">
              <a:lnSpc>
                <a:spcPct val="90000"/>
              </a:lnSpc>
              <a:spcBef>
                <a:spcPts val="600"/>
              </a:spcBef>
              <a:defRPr/>
            </a:pPr>
            <a:r>
              <a:rPr lang="en-US" sz="1600" dirty="0">
                <a:solidFill>
                  <a:srgbClr val="5C2D91"/>
                </a:solidFill>
                <a:latin typeface="Segoe UI Semibold" panose="020B0702040204020203" pitchFamily="34" charset="0"/>
                <a:cs typeface="Segoe UI Semibold" panose="020B0702040204020203" pitchFamily="34" charset="0"/>
              </a:rPr>
              <a:t>Isolated VMs</a:t>
            </a:r>
          </a:p>
        </p:txBody>
      </p:sp>
      <p:sp>
        <p:nvSpPr>
          <p:cNvPr id="27" name="Rectangle 22"/>
          <p:cNvSpPr/>
          <p:nvPr/>
        </p:nvSpPr>
        <p:spPr>
          <a:xfrm>
            <a:off x="1410078" y="4985883"/>
            <a:ext cx="9142671" cy="42262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05">
              <a:lnSpc>
                <a:spcPct val="90000"/>
              </a:lnSpc>
              <a:spcBef>
                <a:spcPts val="600"/>
              </a:spcBef>
              <a:defRPr/>
            </a:pPr>
            <a:r>
              <a:rPr lang="en-US" sz="1600" dirty="0">
                <a:solidFill>
                  <a:schemeClr val="tx1">
                    <a:lumMod val="50000"/>
                  </a:schemeClr>
                </a:solidFill>
                <a:latin typeface="Segoe UI Semibold" panose="020B0702040204020203" pitchFamily="34" charset="0"/>
                <a:cs typeface="Segoe UI Semibold" panose="020B0702040204020203" pitchFamily="34" charset="0"/>
              </a:rPr>
              <a:t>Azure Control Plane, Just in Time Access, Monitoring, Audit and Reporting </a:t>
            </a:r>
          </a:p>
        </p:txBody>
      </p:sp>
    </p:spTree>
    <p:extLst>
      <p:ext uri="{BB962C8B-B14F-4D97-AF65-F5344CB8AC3E}">
        <p14:creationId xmlns:p14="http://schemas.microsoft.com/office/powerpoint/2010/main" val="42577606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wipe(left)">
                                      <p:cBhvr>
                                        <p:cTn id="18" dur="500"/>
                                        <p:tgtEl>
                                          <p:spTgt spid="44"/>
                                        </p:tgtEl>
                                      </p:cBhvr>
                                    </p:animEffect>
                                  </p:childTnLst>
                                </p:cTn>
                              </p:par>
                            </p:childTnLst>
                          </p:cTn>
                        </p:par>
                        <p:par>
                          <p:cTn id="19" fill="hold">
                            <p:stCondLst>
                              <p:cond delay="1500"/>
                            </p:stCondLst>
                            <p:childTnLst>
                              <p:par>
                                <p:cTn id="20" presetID="1"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par>
                          <p:cTn id="22" fill="hold">
                            <p:stCondLst>
                              <p:cond delay="1500"/>
                            </p:stCondLst>
                            <p:childTnLst>
                              <p:par>
                                <p:cTn id="23" presetID="1"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4" grpId="0"/>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Rectangle 141"/>
          <p:cNvSpPr/>
          <p:nvPr/>
        </p:nvSpPr>
        <p:spPr bwMode="auto">
          <a:xfrm>
            <a:off x="415762" y="1698527"/>
            <a:ext cx="6702203" cy="107500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34" name="Rectangle 133">
            <a:extLst>
              <a:ext uri="{FF2B5EF4-FFF2-40B4-BE49-F238E27FC236}">
                <a16:creationId xmlns:a16="http://schemas.microsoft.com/office/drawing/2014/main" id="{7092A16C-55CF-4F64-83C2-1FFB57C7A5BB}"/>
              </a:ext>
            </a:extLst>
          </p:cNvPr>
          <p:cNvSpPr/>
          <p:nvPr/>
        </p:nvSpPr>
        <p:spPr bwMode="auto">
          <a:xfrm>
            <a:off x="7199975" y="4917249"/>
            <a:ext cx="4778462" cy="10791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35" name="Rectangle 134">
            <a:extLst>
              <a:ext uri="{FF2B5EF4-FFF2-40B4-BE49-F238E27FC236}">
                <a16:creationId xmlns:a16="http://schemas.microsoft.com/office/drawing/2014/main" id="{C1818BB7-73DA-410E-8A9C-AE700DF2FCEA}"/>
              </a:ext>
            </a:extLst>
          </p:cNvPr>
          <p:cNvSpPr/>
          <p:nvPr/>
        </p:nvSpPr>
        <p:spPr bwMode="auto">
          <a:xfrm>
            <a:off x="7199975" y="1698528"/>
            <a:ext cx="4778462" cy="1085236"/>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32" name="Rectangle 131"/>
          <p:cNvSpPr/>
          <p:nvPr/>
        </p:nvSpPr>
        <p:spPr bwMode="auto">
          <a:xfrm>
            <a:off x="8284567" y="3888776"/>
            <a:ext cx="3693869" cy="96288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25" name="Rectangle 124"/>
          <p:cNvSpPr/>
          <p:nvPr/>
        </p:nvSpPr>
        <p:spPr bwMode="auto">
          <a:xfrm>
            <a:off x="8284567" y="2837255"/>
            <a:ext cx="3693869" cy="98152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23" name="Rectangle 122"/>
          <p:cNvSpPr/>
          <p:nvPr/>
        </p:nvSpPr>
        <p:spPr bwMode="auto">
          <a:xfrm>
            <a:off x="2693803" y="2859376"/>
            <a:ext cx="4424162" cy="199228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40" name="Rectangle 139"/>
          <p:cNvSpPr/>
          <p:nvPr/>
        </p:nvSpPr>
        <p:spPr bwMode="auto">
          <a:xfrm>
            <a:off x="415761" y="4912541"/>
            <a:ext cx="6708357" cy="108385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41" name="Rectangle 140"/>
          <p:cNvSpPr/>
          <p:nvPr/>
        </p:nvSpPr>
        <p:spPr bwMode="auto">
          <a:xfrm>
            <a:off x="415762" y="2859378"/>
            <a:ext cx="2176728" cy="1992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37" name="Arc 136"/>
          <p:cNvSpPr/>
          <p:nvPr/>
        </p:nvSpPr>
        <p:spPr>
          <a:xfrm rot="475851">
            <a:off x="6999220" y="2845000"/>
            <a:ext cx="2651265" cy="2657095"/>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89630" tIns="44814" rIns="89630" bIns="44814" numCol="1" spcCol="0" rtlCol="0" fromWordArt="0" anchor="ctr" anchorCtr="0" forceAA="0" compatLnSpc="1">
            <a:prstTxWarp prst="textNoShape">
              <a:avLst/>
            </a:prstTxWarp>
            <a:noAutofit/>
          </a:bodyPr>
          <a:lstStyle/>
          <a:p>
            <a:pPr algn="ctr" defTabSz="896214">
              <a:defRPr/>
            </a:pPr>
            <a:endParaRPr lang="en-US" sz="1730" kern="0">
              <a:solidFill>
                <a:sysClr val="windowText" lastClr="000000"/>
              </a:solidFill>
            </a:endParaRPr>
          </a:p>
        </p:txBody>
      </p:sp>
      <p:sp>
        <p:nvSpPr>
          <p:cNvPr id="138" name="Rectangle 137"/>
          <p:cNvSpPr/>
          <p:nvPr/>
        </p:nvSpPr>
        <p:spPr bwMode="auto">
          <a:xfrm>
            <a:off x="9077683" y="2967736"/>
            <a:ext cx="631264" cy="69164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39" name="Rectangle 138"/>
          <p:cNvSpPr/>
          <p:nvPr/>
        </p:nvSpPr>
        <p:spPr bwMode="auto">
          <a:xfrm>
            <a:off x="9218848" y="4155362"/>
            <a:ext cx="602268" cy="59004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defRPr/>
            </a:pPr>
            <a:endParaRPr lang="en-US" sz="2353" kern="0" err="1">
              <a:gradFill>
                <a:gsLst>
                  <a:gs pos="0">
                    <a:srgbClr val="FFFFFF"/>
                  </a:gs>
                  <a:gs pos="100000">
                    <a:srgbClr val="FFFFFF"/>
                  </a:gs>
                </a:gsLst>
                <a:lin ang="5400000" scaled="0"/>
              </a:gradFill>
              <a:ea typeface="Segoe UI" pitchFamily="34" charset="0"/>
              <a:cs typeface="Segoe UI" pitchFamily="34" charset="0"/>
            </a:endParaRPr>
          </a:p>
        </p:txBody>
      </p:sp>
      <p:sp>
        <p:nvSpPr>
          <p:cNvPr id="11" name="TextBox 10"/>
          <p:cNvSpPr txBox="1"/>
          <p:nvPr/>
        </p:nvSpPr>
        <p:spPr>
          <a:xfrm>
            <a:off x="379631" y="3748776"/>
            <a:ext cx="1587144" cy="333617"/>
          </a:xfrm>
          <a:prstGeom prst="rect">
            <a:avLst/>
          </a:prstGeom>
          <a:noFill/>
        </p:spPr>
        <p:txBody>
          <a:bodyPr wrap="square" rtlCol="0">
            <a:spAutoFit/>
          </a:bodyPr>
          <a:lstStyle/>
          <a:p>
            <a:pPr defTabSz="896214">
              <a:defRPr/>
            </a:pPr>
            <a:r>
              <a:rPr lang="nl-NL" sz="1568" b="1" kern="0" dirty="0">
                <a:solidFill>
                  <a:sysClr val="windowText" lastClr="000000"/>
                </a:solidFill>
                <a:latin typeface="Segoe UI Semibold" panose="020B0702040204020203" pitchFamily="34" charset="0"/>
                <a:cs typeface="Segoe UI Semibold" panose="020B0702040204020203" pitchFamily="34" charset="0"/>
              </a:rPr>
              <a:t>IT Department</a:t>
            </a:r>
          </a:p>
        </p:txBody>
      </p:sp>
      <p:cxnSp>
        <p:nvCxnSpPr>
          <p:cNvPr id="14" name="Straight Arrow Connector 13"/>
          <p:cNvCxnSpPr>
            <a:cxnSpLocks/>
          </p:cNvCxnSpPr>
          <p:nvPr/>
        </p:nvCxnSpPr>
        <p:spPr>
          <a:xfrm flipH="1">
            <a:off x="3942269" y="2761463"/>
            <a:ext cx="1" cy="705746"/>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cxnSpLocks/>
          </p:cNvCxnSpPr>
          <p:nvPr/>
        </p:nvCxnSpPr>
        <p:spPr>
          <a:xfrm>
            <a:off x="3942269" y="4363671"/>
            <a:ext cx="0" cy="635242"/>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002218" y="1245307"/>
            <a:ext cx="4034490" cy="394082"/>
          </a:xfrm>
          <a:prstGeom prst="rect">
            <a:avLst/>
          </a:prstGeom>
          <a:noFill/>
        </p:spPr>
        <p:txBody>
          <a:bodyPr wrap="square" rtlCol="0">
            <a:spAutoFit/>
          </a:bodyPr>
          <a:lstStyle/>
          <a:p>
            <a:pPr algn="ctr" defTabSz="896214">
              <a:defRPr/>
            </a:pPr>
            <a:r>
              <a:rPr lang="nl-NL" sz="1961" kern="0" dirty="0">
                <a:solidFill>
                  <a:srgbClr val="0070C0"/>
                </a:solidFill>
                <a:latin typeface="Segoe UI Semibold" panose="020B0702040204020203" pitchFamily="34" charset="0"/>
                <a:cs typeface="Segoe UI Semibold" panose="020B0702040204020203" pitchFamily="34" charset="0"/>
              </a:rPr>
              <a:t>Traditional Enterprise</a:t>
            </a:r>
            <a:endParaRPr lang="nl-NL" sz="1568" kern="0" dirty="0">
              <a:solidFill>
                <a:srgbClr val="0070C0"/>
              </a:solidFill>
              <a:latin typeface="Segoe UI Semibold" panose="020B0702040204020203" pitchFamily="34" charset="0"/>
              <a:cs typeface="Segoe UI Semibold" panose="020B0702040204020203" pitchFamily="34" charset="0"/>
            </a:endParaRPr>
          </a:p>
        </p:txBody>
      </p:sp>
      <p:sp>
        <p:nvSpPr>
          <p:cNvPr id="57" name="TextBox 56"/>
          <p:cNvSpPr txBox="1"/>
          <p:nvPr/>
        </p:nvSpPr>
        <p:spPr>
          <a:xfrm>
            <a:off x="6439369" y="1242228"/>
            <a:ext cx="4034490" cy="394082"/>
          </a:xfrm>
          <a:prstGeom prst="rect">
            <a:avLst/>
          </a:prstGeom>
          <a:noFill/>
        </p:spPr>
        <p:txBody>
          <a:bodyPr wrap="square" rtlCol="0">
            <a:spAutoFit/>
          </a:bodyPr>
          <a:lstStyle/>
          <a:p>
            <a:pPr algn="ctr" defTabSz="896214">
              <a:defRPr/>
            </a:pPr>
            <a:r>
              <a:rPr lang="nl-NL" sz="1961" kern="0" dirty="0">
                <a:solidFill>
                  <a:srgbClr val="0070C0"/>
                </a:solidFill>
                <a:latin typeface="Segoe UI Semibold" panose="020B0702040204020203" pitchFamily="34" charset="0"/>
                <a:cs typeface="Segoe UI Semibold" panose="020B0702040204020203" pitchFamily="34" charset="0"/>
              </a:rPr>
              <a:t>Modern Enterprise</a:t>
            </a:r>
            <a:endParaRPr lang="nl-NL" sz="1568" kern="0" dirty="0">
              <a:solidFill>
                <a:srgbClr val="0070C0"/>
              </a:solidFill>
              <a:latin typeface="Segoe UI Semibold" panose="020B0702040204020203" pitchFamily="34" charset="0"/>
              <a:cs typeface="Segoe UI Semibold" panose="020B0702040204020203" pitchFamily="34" charset="0"/>
            </a:endParaRPr>
          </a:p>
        </p:txBody>
      </p:sp>
      <p:sp>
        <p:nvSpPr>
          <p:cNvPr id="2" name="TextBox 1"/>
          <p:cNvSpPr txBox="1"/>
          <p:nvPr/>
        </p:nvSpPr>
        <p:spPr>
          <a:xfrm>
            <a:off x="4377919" y="3558400"/>
            <a:ext cx="2353323" cy="724143"/>
          </a:xfrm>
          <a:prstGeom prst="rect">
            <a:avLst/>
          </a:prstGeom>
          <a:noFill/>
        </p:spPr>
        <p:txBody>
          <a:bodyPr wrap="square" rtlCol="0">
            <a:spAutoFit/>
          </a:bodyPr>
          <a:lstStyle/>
          <a:p>
            <a:pPr defTabSz="896214">
              <a:defRPr/>
            </a:pPr>
            <a:r>
              <a:rPr lang="nl-NL" sz="1372" kern="0" dirty="0">
                <a:solidFill>
                  <a:sysClr val="windowText" lastClr="000000"/>
                </a:solidFill>
                <a:latin typeface="Segoe UI" panose="020B0502040204020203" pitchFamily="34" charset="0"/>
                <a:cs typeface="Segoe UI" panose="020B0502040204020203" pitchFamily="34" charset="0"/>
              </a:rPr>
              <a:t>It as middlemen for service strategy, design, transition, and operation</a:t>
            </a:r>
          </a:p>
        </p:txBody>
      </p:sp>
      <p:sp>
        <p:nvSpPr>
          <p:cNvPr id="34" name="TextBox 33"/>
          <p:cNvSpPr txBox="1"/>
          <p:nvPr/>
        </p:nvSpPr>
        <p:spPr>
          <a:xfrm>
            <a:off x="9821116" y="2920459"/>
            <a:ext cx="1996384" cy="844833"/>
          </a:xfrm>
          <a:prstGeom prst="rect">
            <a:avLst/>
          </a:prstGeom>
          <a:noFill/>
        </p:spPr>
        <p:txBody>
          <a:bodyPr wrap="square" rtlCol="0">
            <a:spAutoFit/>
          </a:bodyPr>
          <a:lstStyle/>
          <a:p>
            <a:pPr defTabSz="896214">
              <a:defRPr/>
            </a:pPr>
            <a:r>
              <a:rPr lang="nl-NL" sz="1372" b="1" kern="0" dirty="0">
                <a:solidFill>
                  <a:sysClr val="windowText" lastClr="000000"/>
                </a:solidFill>
                <a:latin typeface="Segoe UI Semibold" panose="020B0702040204020203" pitchFamily="34" charset="0"/>
                <a:cs typeface="Segoe UI Semibold" panose="020B0702040204020203" pitchFamily="34" charset="0"/>
              </a:rPr>
              <a:t>IT as partner</a:t>
            </a:r>
          </a:p>
          <a:p>
            <a:pPr defTabSz="896214">
              <a:defRPr/>
            </a:pPr>
            <a:r>
              <a:rPr lang="nl-NL" sz="1176" kern="0" dirty="0">
                <a:solidFill>
                  <a:sysClr val="windowText" lastClr="000000"/>
                </a:solidFill>
                <a:latin typeface="Segoe UI" panose="020B0502040204020203" pitchFamily="34" charset="0"/>
                <a:cs typeface="Segoe UI" panose="020B0502040204020203" pitchFamily="34" charset="0"/>
              </a:rPr>
              <a:t>(Cloud Competence Center, Setup BizDevOps / AzureFoundation)</a:t>
            </a:r>
          </a:p>
        </p:txBody>
      </p:sp>
      <p:sp>
        <p:nvSpPr>
          <p:cNvPr id="126" name="TextBox 125"/>
          <p:cNvSpPr txBox="1"/>
          <p:nvPr/>
        </p:nvSpPr>
        <p:spPr>
          <a:xfrm>
            <a:off x="9803577" y="3958034"/>
            <a:ext cx="1808533" cy="844833"/>
          </a:xfrm>
          <a:prstGeom prst="rect">
            <a:avLst/>
          </a:prstGeom>
          <a:noFill/>
        </p:spPr>
        <p:txBody>
          <a:bodyPr wrap="square" rtlCol="0">
            <a:spAutoFit/>
          </a:bodyPr>
          <a:lstStyle/>
          <a:p>
            <a:pPr defTabSz="896214">
              <a:defRPr/>
            </a:pPr>
            <a:r>
              <a:rPr lang="en-US" sz="1372" b="1" kern="0" dirty="0">
                <a:solidFill>
                  <a:sysClr val="windowText" lastClr="000000"/>
                </a:solidFill>
                <a:latin typeface="Segoe UI Semibold" panose="020B0702040204020203" pitchFamily="34" charset="0"/>
                <a:cs typeface="Segoe UI Semibold" panose="020B0702040204020203" pitchFamily="34" charset="0"/>
              </a:rPr>
              <a:t>IT as broker</a:t>
            </a:r>
          </a:p>
          <a:p>
            <a:pPr defTabSz="896214">
              <a:defRPr/>
            </a:pPr>
            <a:r>
              <a:rPr lang="en-US" sz="1176" kern="0" dirty="0">
                <a:solidFill>
                  <a:sysClr val="windowText" lastClr="000000"/>
                </a:solidFill>
                <a:latin typeface="Segoe UI" panose="020B0502040204020203" pitchFamily="34" charset="0"/>
                <a:cs typeface="Segoe UI" panose="020B0502040204020203" pitchFamily="34" charset="0"/>
              </a:rPr>
              <a:t>(Remaining IT functions e.g. procurement, billing, compliance</a:t>
            </a:r>
            <a:r>
              <a:rPr lang="en-US" sz="1176" kern="0" dirty="0">
                <a:solidFill>
                  <a:sysClr val="windowText" lastClr="000000"/>
                </a:solidFill>
                <a:latin typeface="+mj-lt"/>
              </a:rPr>
              <a:t>)</a:t>
            </a:r>
            <a:endParaRPr lang="en-US" sz="1568" kern="0" dirty="0">
              <a:solidFill>
                <a:sysClr val="windowText" lastClr="000000"/>
              </a:solidFill>
              <a:latin typeface="+mj-lt"/>
            </a:endParaRPr>
          </a:p>
        </p:txBody>
      </p:sp>
      <p:sp>
        <p:nvSpPr>
          <p:cNvPr id="120" name="TextBox 119"/>
          <p:cNvSpPr txBox="1"/>
          <p:nvPr/>
        </p:nvSpPr>
        <p:spPr>
          <a:xfrm>
            <a:off x="4377919" y="2065250"/>
            <a:ext cx="2353324" cy="512935"/>
          </a:xfrm>
          <a:prstGeom prst="rect">
            <a:avLst/>
          </a:prstGeom>
          <a:noFill/>
        </p:spPr>
        <p:txBody>
          <a:bodyPr wrap="square" rtlCol="0">
            <a:spAutoFit/>
          </a:bodyPr>
          <a:lstStyle/>
          <a:p>
            <a:pPr defTabSz="896214">
              <a:defRPr/>
            </a:pPr>
            <a:r>
              <a:rPr lang="nl-NL" sz="1372" kern="0" dirty="0">
                <a:solidFill>
                  <a:sysClr val="windowText" lastClr="000000"/>
                </a:solidFill>
                <a:latin typeface="Segoe UI" panose="020B0502040204020203" pitchFamily="34" charset="0"/>
                <a:cs typeface="Segoe UI" panose="020B0502040204020203" pitchFamily="34" charset="0"/>
              </a:rPr>
              <a:t>Developers &amp; functional application owners</a:t>
            </a:r>
          </a:p>
        </p:txBody>
      </p:sp>
      <p:sp>
        <p:nvSpPr>
          <p:cNvPr id="122" name="TextBox 121"/>
          <p:cNvSpPr txBox="1"/>
          <p:nvPr/>
        </p:nvSpPr>
        <p:spPr>
          <a:xfrm>
            <a:off x="8633229" y="2183301"/>
            <a:ext cx="1883130" cy="276832"/>
          </a:xfrm>
          <a:prstGeom prst="rect">
            <a:avLst/>
          </a:prstGeom>
          <a:noFill/>
        </p:spPr>
        <p:txBody>
          <a:bodyPr wrap="square" rtlCol="0">
            <a:spAutoFit/>
          </a:bodyPr>
          <a:lstStyle/>
          <a:p>
            <a:pPr defTabSz="896214">
              <a:defRPr/>
            </a:pPr>
            <a:r>
              <a:rPr lang="nl-NL" sz="1175" kern="0" dirty="0">
                <a:solidFill>
                  <a:sysClr val="windowText" lastClr="000000"/>
                </a:solidFill>
                <a:latin typeface="Segoe UI Semibold" panose="020B0702040204020203" pitchFamily="34" charset="0"/>
                <a:cs typeface="Segoe UI Semibold" panose="020B0702040204020203" pitchFamily="34" charset="0"/>
              </a:rPr>
              <a:t>BIZDEVOPS teams</a:t>
            </a:r>
          </a:p>
        </p:txBody>
      </p:sp>
      <p:sp>
        <p:nvSpPr>
          <p:cNvPr id="124" name="TextBox 123"/>
          <p:cNvSpPr txBox="1"/>
          <p:nvPr/>
        </p:nvSpPr>
        <p:spPr>
          <a:xfrm>
            <a:off x="379631" y="2024435"/>
            <a:ext cx="1981769" cy="574901"/>
          </a:xfrm>
          <a:prstGeom prst="rect">
            <a:avLst/>
          </a:prstGeom>
          <a:noFill/>
        </p:spPr>
        <p:txBody>
          <a:bodyPr wrap="square" rtlCol="0">
            <a:spAutoFit/>
          </a:bodyPr>
          <a:lstStyle/>
          <a:p>
            <a:pPr defTabSz="896214">
              <a:defRPr/>
            </a:pPr>
            <a:r>
              <a:rPr lang="nl-NL" sz="1568" b="1" kern="0" dirty="0">
                <a:solidFill>
                  <a:sysClr val="windowText" lastClr="000000"/>
                </a:solidFill>
                <a:latin typeface="Segoe UI Semibold" panose="020B0702040204020203" pitchFamily="34" charset="0"/>
                <a:cs typeface="Segoe UI Semibold" panose="020B0702040204020203" pitchFamily="34" charset="0"/>
              </a:rPr>
              <a:t>Business Unit</a:t>
            </a:r>
          </a:p>
          <a:p>
            <a:pPr defTabSz="896214">
              <a:defRPr/>
            </a:pPr>
            <a:r>
              <a:rPr lang="nl-NL" sz="1568" b="1" kern="0" dirty="0">
                <a:solidFill>
                  <a:sysClr val="windowText" lastClr="000000"/>
                </a:solidFill>
                <a:latin typeface="Segoe UI Semibold" panose="020B0702040204020203" pitchFamily="34" charset="0"/>
                <a:cs typeface="Segoe UI Semibold" panose="020B0702040204020203" pitchFamily="34" charset="0"/>
              </a:rPr>
              <a:t>Service Consumer</a:t>
            </a:r>
          </a:p>
        </p:txBody>
      </p:sp>
      <p:sp>
        <p:nvSpPr>
          <p:cNvPr id="10" name="Title 9"/>
          <p:cNvSpPr>
            <a:spLocks noGrp="1"/>
          </p:cNvSpPr>
          <p:nvPr>
            <p:ph type="title"/>
          </p:nvPr>
        </p:nvSpPr>
        <p:spPr>
          <a:xfrm>
            <a:off x="415763" y="417562"/>
            <a:ext cx="11401737" cy="679782"/>
          </a:xfrm>
        </p:spPr>
        <p:txBody>
          <a:bodyPr/>
          <a:lstStyle/>
          <a:p>
            <a:r>
              <a:rPr lang="en-US" dirty="0">
                <a:solidFill>
                  <a:schemeClr val="tx1"/>
                </a:solidFill>
              </a:rPr>
              <a:t>MSM applied to IT’s position in the modern enterprise</a:t>
            </a:r>
          </a:p>
        </p:txBody>
      </p:sp>
      <p:cxnSp>
        <p:nvCxnSpPr>
          <p:cNvPr id="129" name="Straight Arrow Connector 128"/>
          <p:cNvCxnSpPr>
            <a:cxnSpLocks/>
          </p:cNvCxnSpPr>
          <p:nvPr/>
        </p:nvCxnSpPr>
        <p:spPr>
          <a:xfrm>
            <a:off x="8200624" y="2761462"/>
            <a:ext cx="0" cy="23213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458460" y="5195858"/>
            <a:ext cx="1762822" cy="574901"/>
          </a:xfrm>
          <a:prstGeom prst="rect">
            <a:avLst/>
          </a:prstGeom>
          <a:noFill/>
        </p:spPr>
        <p:txBody>
          <a:bodyPr wrap="square" rtlCol="0">
            <a:spAutoFit/>
          </a:bodyPr>
          <a:lstStyle/>
          <a:p>
            <a:pPr defTabSz="896214">
              <a:defRPr/>
            </a:pPr>
            <a:r>
              <a:rPr lang="nl-NL" sz="1568" b="1" kern="0" dirty="0">
                <a:solidFill>
                  <a:sysClr val="windowText" lastClr="000000"/>
                </a:solidFill>
                <a:latin typeface="Segoe UI Semibold" panose="020B0702040204020203" pitchFamily="34" charset="0"/>
                <a:cs typeface="Segoe UI Semibold" panose="020B0702040204020203" pitchFamily="34" charset="0"/>
              </a:rPr>
              <a:t>Hosting/Cloud Provider</a:t>
            </a:r>
          </a:p>
        </p:txBody>
      </p:sp>
      <p:sp>
        <p:nvSpPr>
          <p:cNvPr id="144" name="people_12" title="Icon of three people">
            <a:extLst>
              <a:ext uri="{FF2B5EF4-FFF2-40B4-BE49-F238E27FC236}">
                <a16:creationId xmlns:a16="http://schemas.microsoft.com/office/drawing/2014/main" id="{04E02A2F-320E-4174-8C3A-193C13982B6F}"/>
              </a:ext>
            </a:extLst>
          </p:cNvPr>
          <p:cNvSpPr>
            <a:spLocks noChangeAspect="1" noEditPoints="1"/>
          </p:cNvSpPr>
          <p:nvPr/>
        </p:nvSpPr>
        <p:spPr bwMode="auto">
          <a:xfrm>
            <a:off x="3579474" y="2012189"/>
            <a:ext cx="725590" cy="619057"/>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dirty="0"/>
          </a:p>
        </p:txBody>
      </p:sp>
      <p:sp>
        <p:nvSpPr>
          <p:cNvPr id="147" name="people_12" title="Icon of three people">
            <a:extLst>
              <a:ext uri="{FF2B5EF4-FFF2-40B4-BE49-F238E27FC236}">
                <a16:creationId xmlns:a16="http://schemas.microsoft.com/office/drawing/2014/main" id="{9B9A5E61-51D6-4B82-9A32-F0C1CC00ECAD}"/>
              </a:ext>
            </a:extLst>
          </p:cNvPr>
          <p:cNvSpPr>
            <a:spLocks noChangeAspect="1" noEditPoints="1"/>
          </p:cNvSpPr>
          <p:nvPr/>
        </p:nvSpPr>
        <p:spPr bwMode="auto">
          <a:xfrm>
            <a:off x="7837829" y="2012188"/>
            <a:ext cx="725590" cy="619057"/>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dirty="0"/>
          </a:p>
        </p:txBody>
      </p:sp>
      <p:grpSp>
        <p:nvGrpSpPr>
          <p:cNvPr id="3" name="Group 2">
            <a:extLst>
              <a:ext uri="{FF2B5EF4-FFF2-40B4-BE49-F238E27FC236}">
                <a16:creationId xmlns:a16="http://schemas.microsoft.com/office/drawing/2014/main" id="{CAC77BDB-F147-4CB7-BC43-432F3A64E062}"/>
              </a:ext>
            </a:extLst>
          </p:cNvPr>
          <p:cNvGrpSpPr/>
          <p:nvPr/>
        </p:nvGrpSpPr>
        <p:grpSpPr>
          <a:xfrm>
            <a:off x="3294705" y="5101262"/>
            <a:ext cx="1276387" cy="715624"/>
            <a:chOff x="3627437" y="5833289"/>
            <a:chExt cx="1301981" cy="729974"/>
          </a:xfrm>
        </p:grpSpPr>
        <p:sp>
          <p:nvSpPr>
            <p:cNvPr id="148" name="server" title="Icon of a server tower">
              <a:extLst>
                <a:ext uri="{FF2B5EF4-FFF2-40B4-BE49-F238E27FC236}">
                  <a16:creationId xmlns:a16="http://schemas.microsoft.com/office/drawing/2014/main" id="{5E5FDE7C-9046-4AB0-AFC0-99B35AB4F9D6}"/>
                </a:ext>
              </a:extLst>
            </p:cNvPr>
            <p:cNvSpPr>
              <a:spLocks noChangeAspect="1" noEditPoints="1"/>
            </p:cNvSpPr>
            <p:nvPr/>
          </p:nvSpPr>
          <p:spPr bwMode="auto">
            <a:xfrm>
              <a:off x="4086266" y="5833289"/>
              <a:ext cx="384324" cy="729974"/>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sp>
          <p:nvSpPr>
            <p:cNvPr id="150" name="server" title="Icon of a server tower">
              <a:extLst>
                <a:ext uri="{FF2B5EF4-FFF2-40B4-BE49-F238E27FC236}">
                  <a16:creationId xmlns:a16="http://schemas.microsoft.com/office/drawing/2014/main" id="{460AFC63-A8E1-449A-A5C4-44D06D4D5D15}"/>
                </a:ext>
              </a:extLst>
            </p:cNvPr>
            <p:cNvSpPr>
              <a:spLocks noChangeAspect="1" noEditPoints="1"/>
            </p:cNvSpPr>
            <p:nvPr/>
          </p:nvSpPr>
          <p:spPr bwMode="auto">
            <a:xfrm>
              <a:off x="3627437" y="5833289"/>
              <a:ext cx="384324" cy="729974"/>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sp>
          <p:nvSpPr>
            <p:cNvPr id="152" name="server" title="Icon of a server tower">
              <a:extLst>
                <a:ext uri="{FF2B5EF4-FFF2-40B4-BE49-F238E27FC236}">
                  <a16:creationId xmlns:a16="http://schemas.microsoft.com/office/drawing/2014/main" id="{A3D42E28-9874-4FD6-BBF0-98DB601FE1F6}"/>
                </a:ext>
              </a:extLst>
            </p:cNvPr>
            <p:cNvSpPr>
              <a:spLocks noChangeAspect="1" noEditPoints="1"/>
            </p:cNvSpPr>
            <p:nvPr/>
          </p:nvSpPr>
          <p:spPr bwMode="auto">
            <a:xfrm>
              <a:off x="4545094" y="5833289"/>
              <a:ext cx="384324" cy="729974"/>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grpSp>
      <p:grpSp>
        <p:nvGrpSpPr>
          <p:cNvPr id="5" name="Group 4">
            <a:extLst>
              <a:ext uri="{FF2B5EF4-FFF2-40B4-BE49-F238E27FC236}">
                <a16:creationId xmlns:a16="http://schemas.microsoft.com/office/drawing/2014/main" id="{D51CCBF4-4DD3-4864-9E60-6E2989782BB1}"/>
              </a:ext>
            </a:extLst>
          </p:cNvPr>
          <p:cNvGrpSpPr/>
          <p:nvPr/>
        </p:nvGrpSpPr>
        <p:grpSpPr>
          <a:xfrm>
            <a:off x="7954425" y="5080147"/>
            <a:ext cx="1123258" cy="715624"/>
            <a:chOff x="8113927" y="5685512"/>
            <a:chExt cx="1145782" cy="729974"/>
          </a:xfrm>
        </p:grpSpPr>
        <p:grpSp>
          <p:nvGrpSpPr>
            <p:cNvPr id="153" name="Group 152">
              <a:extLst>
                <a:ext uri="{FF2B5EF4-FFF2-40B4-BE49-F238E27FC236}">
                  <a16:creationId xmlns:a16="http://schemas.microsoft.com/office/drawing/2014/main" id="{743DF142-DB67-4ED7-A344-0C2AAF9C829C}"/>
                </a:ext>
              </a:extLst>
            </p:cNvPr>
            <p:cNvGrpSpPr/>
            <p:nvPr/>
          </p:nvGrpSpPr>
          <p:grpSpPr>
            <a:xfrm>
              <a:off x="8364989" y="5966453"/>
              <a:ext cx="580643" cy="325546"/>
              <a:chOff x="3627437" y="5833289"/>
              <a:chExt cx="1301981" cy="729974"/>
            </a:xfrm>
          </p:grpSpPr>
          <p:sp>
            <p:nvSpPr>
              <p:cNvPr id="154" name="server" title="Icon of a server tower">
                <a:extLst>
                  <a:ext uri="{FF2B5EF4-FFF2-40B4-BE49-F238E27FC236}">
                    <a16:creationId xmlns:a16="http://schemas.microsoft.com/office/drawing/2014/main" id="{D15688C1-2E33-422C-AC1A-C16770545045}"/>
                  </a:ext>
                </a:extLst>
              </p:cNvPr>
              <p:cNvSpPr>
                <a:spLocks noChangeAspect="1" noEditPoints="1"/>
              </p:cNvSpPr>
              <p:nvPr/>
            </p:nvSpPr>
            <p:spPr bwMode="auto">
              <a:xfrm>
                <a:off x="4086266" y="5833289"/>
                <a:ext cx="384324" cy="729974"/>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sp>
            <p:nvSpPr>
              <p:cNvPr id="155" name="server" title="Icon of a server tower">
                <a:extLst>
                  <a:ext uri="{FF2B5EF4-FFF2-40B4-BE49-F238E27FC236}">
                    <a16:creationId xmlns:a16="http://schemas.microsoft.com/office/drawing/2014/main" id="{C7A6C8DA-2D3D-4085-A689-37420E9B7263}"/>
                  </a:ext>
                </a:extLst>
              </p:cNvPr>
              <p:cNvSpPr>
                <a:spLocks noChangeAspect="1" noEditPoints="1"/>
              </p:cNvSpPr>
              <p:nvPr/>
            </p:nvSpPr>
            <p:spPr bwMode="auto">
              <a:xfrm>
                <a:off x="3627437" y="5833289"/>
                <a:ext cx="384324" cy="729974"/>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sp>
            <p:nvSpPr>
              <p:cNvPr id="156" name="server" title="Icon of a server tower">
                <a:extLst>
                  <a:ext uri="{FF2B5EF4-FFF2-40B4-BE49-F238E27FC236}">
                    <a16:creationId xmlns:a16="http://schemas.microsoft.com/office/drawing/2014/main" id="{B137499A-BD3B-4E1C-9085-45D8A24B2442}"/>
                  </a:ext>
                </a:extLst>
              </p:cNvPr>
              <p:cNvSpPr>
                <a:spLocks noChangeAspect="1" noEditPoints="1"/>
              </p:cNvSpPr>
              <p:nvPr/>
            </p:nvSpPr>
            <p:spPr bwMode="auto">
              <a:xfrm>
                <a:off x="4545094" y="5833289"/>
                <a:ext cx="384324" cy="729974"/>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a:gradFill>
                    <a:gsLst>
                      <a:gs pos="0">
                        <a:srgbClr val="505050"/>
                      </a:gs>
                      <a:gs pos="100000">
                        <a:srgbClr val="505050"/>
                      </a:gs>
                    </a:gsLst>
                    <a:lin ang="5400000" scaled="1"/>
                  </a:gradFill>
                </a:endParaRPr>
              </a:p>
            </p:txBody>
          </p:sp>
        </p:grpSp>
        <p:sp>
          <p:nvSpPr>
            <p:cNvPr id="157" name="cloud" title="Icon of a cloud">
              <a:extLst>
                <a:ext uri="{FF2B5EF4-FFF2-40B4-BE49-F238E27FC236}">
                  <a16:creationId xmlns:a16="http://schemas.microsoft.com/office/drawing/2014/main" id="{3961841D-B6FB-4098-A073-8746DED87716}"/>
                </a:ext>
              </a:extLst>
            </p:cNvPr>
            <p:cNvSpPr>
              <a:spLocks noChangeAspect="1"/>
            </p:cNvSpPr>
            <p:nvPr/>
          </p:nvSpPr>
          <p:spPr bwMode="auto">
            <a:xfrm>
              <a:off x="8113927" y="5685512"/>
              <a:ext cx="1145782" cy="729974"/>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882" dirty="0">
                <a:gradFill>
                  <a:gsLst>
                    <a:gs pos="0">
                      <a:srgbClr val="505050"/>
                    </a:gs>
                    <a:gs pos="100000">
                      <a:srgbClr val="505050"/>
                    </a:gs>
                  </a:gsLst>
                </a:gradFill>
              </a:endParaRPr>
            </a:p>
          </p:txBody>
        </p:sp>
      </p:grpSp>
      <p:sp>
        <p:nvSpPr>
          <p:cNvPr id="160" name="people_7" title="Icon of two people">
            <a:extLst>
              <a:ext uri="{FF2B5EF4-FFF2-40B4-BE49-F238E27FC236}">
                <a16:creationId xmlns:a16="http://schemas.microsoft.com/office/drawing/2014/main" id="{920A9970-A95D-49FF-868C-58E570CD23C4}"/>
              </a:ext>
            </a:extLst>
          </p:cNvPr>
          <p:cNvSpPr>
            <a:spLocks noChangeAspect="1" noEditPoints="1"/>
          </p:cNvSpPr>
          <p:nvPr/>
        </p:nvSpPr>
        <p:spPr bwMode="auto">
          <a:xfrm>
            <a:off x="9113210" y="2960177"/>
            <a:ext cx="539875" cy="589382"/>
          </a:xfrm>
          <a:custGeom>
            <a:avLst/>
            <a:gdLst>
              <a:gd name="T0" fmla="*/ 26 w 316"/>
              <a:gd name="T1" fmla="*/ 200 h 345"/>
              <a:gd name="T2" fmla="*/ 85 w 316"/>
              <a:gd name="T3" fmla="*/ 141 h 345"/>
              <a:gd name="T4" fmla="*/ 144 w 316"/>
              <a:gd name="T5" fmla="*/ 200 h 345"/>
              <a:gd name="T6" fmla="*/ 85 w 316"/>
              <a:gd name="T7" fmla="*/ 259 h 345"/>
              <a:gd name="T8" fmla="*/ 26 w 316"/>
              <a:gd name="T9" fmla="*/ 200 h 345"/>
              <a:gd name="T10" fmla="*/ 172 w 316"/>
              <a:gd name="T11" fmla="*/ 345 h 345"/>
              <a:gd name="T12" fmla="*/ 86 w 316"/>
              <a:gd name="T13" fmla="*/ 259 h 345"/>
              <a:gd name="T14" fmla="*/ 0 w 316"/>
              <a:gd name="T15" fmla="*/ 345 h 345"/>
              <a:gd name="T16" fmla="*/ 229 w 316"/>
              <a:gd name="T17" fmla="*/ 118 h 345"/>
              <a:gd name="T18" fmla="*/ 288 w 316"/>
              <a:gd name="T19" fmla="*/ 59 h 345"/>
              <a:gd name="T20" fmla="*/ 229 w 316"/>
              <a:gd name="T21" fmla="*/ 0 h 345"/>
              <a:gd name="T22" fmla="*/ 170 w 316"/>
              <a:gd name="T23" fmla="*/ 59 h 345"/>
              <a:gd name="T24" fmla="*/ 229 w 316"/>
              <a:gd name="T25" fmla="*/ 118 h 345"/>
              <a:gd name="T26" fmla="*/ 316 w 316"/>
              <a:gd name="T27" fmla="*/ 204 h 345"/>
              <a:gd name="T28" fmla="*/ 230 w 316"/>
              <a:gd name="T29" fmla="*/ 118 h 345"/>
              <a:gd name="T30" fmla="*/ 144 w 316"/>
              <a:gd name="T31" fmla="*/ 204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6" h="345">
                <a:moveTo>
                  <a:pt x="26" y="200"/>
                </a:moveTo>
                <a:cubicBezTo>
                  <a:pt x="26" y="167"/>
                  <a:pt x="52" y="141"/>
                  <a:pt x="85" y="141"/>
                </a:cubicBezTo>
                <a:cubicBezTo>
                  <a:pt x="117" y="141"/>
                  <a:pt x="144" y="167"/>
                  <a:pt x="144" y="200"/>
                </a:cubicBezTo>
                <a:cubicBezTo>
                  <a:pt x="144" y="233"/>
                  <a:pt x="117" y="259"/>
                  <a:pt x="85" y="259"/>
                </a:cubicBezTo>
                <a:cubicBezTo>
                  <a:pt x="52" y="259"/>
                  <a:pt x="26" y="233"/>
                  <a:pt x="26" y="200"/>
                </a:cubicBezTo>
                <a:close/>
                <a:moveTo>
                  <a:pt x="172" y="345"/>
                </a:moveTo>
                <a:cubicBezTo>
                  <a:pt x="172" y="298"/>
                  <a:pt x="133" y="259"/>
                  <a:pt x="86" y="259"/>
                </a:cubicBezTo>
                <a:cubicBezTo>
                  <a:pt x="38" y="259"/>
                  <a:pt x="0" y="298"/>
                  <a:pt x="0" y="345"/>
                </a:cubicBezTo>
                <a:moveTo>
                  <a:pt x="229" y="118"/>
                </a:moveTo>
                <a:cubicBezTo>
                  <a:pt x="261" y="118"/>
                  <a:pt x="288" y="92"/>
                  <a:pt x="288" y="59"/>
                </a:cubicBezTo>
                <a:cubicBezTo>
                  <a:pt x="288" y="26"/>
                  <a:pt x="261" y="0"/>
                  <a:pt x="229" y="0"/>
                </a:cubicBezTo>
                <a:cubicBezTo>
                  <a:pt x="196" y="0"/>
                  <a:pt x="170" y="26"/>
                  <a:pt x="170" y="59"/>
                </a:cubicBezTo>
                <a:cubicBezTo>
                  <a:pt x="170" y="92"/>
                  <a:pt x="196" y="118"/>
                  <a:pt x="229" y="118"/>
                </a:cubicBezTo>
                <a:close/>
                <a:moveTo>
                  <a:pt x="316" y="204"/>
                </a:moveTo>
                <a:cubicBezTo>
                  <a:pt x="316" y="157"/>
                  <a:pt x="277" y="118"/>
                  <a:pt x="230" y="118"/>
                </a:cubicBezTo>
                <a:cubicBezTo>
                  <a:pt x="182" y="118"/>
                  <a:pt x="144" y="157"/>
                  <a:pt x="144" y="204"/>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dirty="0"/>
          </a:p>
        </p:txBody>
      </p:sp>
      <p:sp>
        <p:nvSpPr>
          <p:cNvPr id="161" name="people_19" title="Icon of a person standing on a circle">
            <a:extLst>
              <a:ext uri="{FF2B5EF4-FFF2-40B4-BE49-F238E27FC236}">
                <a16:creationId xmlns:a16="http://schemas.microsoft.com/office/drawing/2014/main" id="{1868ED84-87BA-4C49-814F-443637589CBF}"/>
              </a:ext>
            </a:extLst>
          </p:cNvPr>
          <p:cNvSpPr>
            <a:spLocks noChangeAspect="1" noEditPoints="1"/>
          </p:cNvSpPr>
          <p:nvPr/>
        </p:nvSpPr>
        <p:spPr bwMode="auto">
          <a:xfrm>
            <a:off x="9270650" y="4029234"/>
            <a:ext cx="455837" cy="590043"/>
          </a:xfrm>
          <a:custGeom>
            <a:avLst/>
            <a:gdLst>
              <a:gd name="T0" fmla="*/ 100 w 271"/>
              <a:gd name="T1" fmla="*/ 35 h 352"/>
              <a:gd name="T2" fmla="*/ 136 w 271"/>
              <a:gd name="T3" fmla="*/ 0 h 352"/>
              <a:gd name="T4" fmla="*/ 171 w 271"/>
              <a:gd name="T5" fmla="*/ 35 h 352"/>
              <a:gd name="T6" fmla="*/ 136 w 271"/>
              <a:gd name="T7" fmla="*/ 71 h 352"/>
              <a:gd name="T8" fmla="*/ 100 w 271"/>
              <a:gd name="T9" fmla="*/ 35 h 352"/>
              <a:gd name="T10" fmla="*/ 180 w 271"/>
              <a:gd name="T11" fmla="*/ 312 h 352"/>
              <a:gd name="T12" fmla="*/ 181 w 271"/>
              <a:gd name="T13" fmla="*/ 228 h 352"/>
              <a:gd name="T14" fmla="*/ 202 w 271"/>
              <a:gd name="T15" fmla="*/ 207 h 352"/>
              <a:gd name="T16" fmla="*/ 202 w 271"/>
              <a:gd name="T17" fmla="*/ 92 h 352"/>
              <a:gd name="T18" fmla="*/ 181 w 271"/>
              <a:gd name="T19" fmla="*/ 71 h 352"/>
              <a:gd name="T20" fmla="*/ 90 w 271"/>
              <a:gd name="T21" fmla="*/ 71 h 352"/>
              <a:gd name="T22" fmla="*/ 69 w 271"/>
              <a:gd name="T23" fmla="*/ 92 h 352"/>
              <a:gd name="T24" fmla="*/ 69 w 271"/>
              <a:gd name="T25" fmla="*/ 207 h 352"/>
              <a:gd name="T26" fmla="*/ 90 w 271"/>
              <a:gd name="T27" fmla="*/ 228 h 352"/>
              <a:gd name="T28" fmla="*/ 92 w 271"/>
              <a:gd name="T29" fmla="*/ 312 h 352"/>
              <a:gd name="T30" fmla="*/ 136 w 271"/>
              <a:gd name="T31" fmla="*/ 223 h 352"/>
              <a:gd name="T32" fmla="*/ 136 w 271"/>
              <a:gd name="T33" fmla="*/ 312 h 352"/>
              <a:gd name="T34" fmla="*/ 91 w 271"/>
              <a:gd name="T35" fmla="*/ 281 h 352"/>
              <a:gd name="T36" fmla="*/ 0 w 271"/>
              <a:gd name="T37" fmla="*/ 315 h 352"/>
              <a:gd name="T38" fmla="*/ 136 w 271"/>
              <a:gd name="T39" fmla="*/ 352 h 352"/>
              <a:gd name="T40" fmla="*/ 271 w 271"/>
              <a:gd name="T41" fmla="*/ 315 h 352"/>
              <a:gd name="T42" fmla="*/ 180 w 271"/>
              <a:gd name="T43" fmla="*/ 28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1" h="352">
                <a:moveTo>
                  <a:pt x="100" y="35"/>
                </a:moveTo>
                <a:cubicBezTo>
                  <a:pt x="100" y="16"/>
                  <a:pt x="116" y="0"/>
                  <a:pt x="136" y="0"/>
                </a:cubicBezTo>
                <a:cubicBezTo>
                  <a:pt x="155" y="0"/>
                  <a:pt x="171" y="16"/>
                  <a:pt x="171" y="35"/>
                </a:cubicBezTo>
                <a:cubicBezTo>
                  <a:pt x="171" y="55"/>
                  <a:pt x="155" y="71"/>
                  <a:pt x="136" y="71"/>
                </a:cubicBezTo>
                <a:cubicBezTo>
                  <a:pt x="116" y="71"/>
                  <a:pt x="100" y="55"/>
                  <a:pt x="100" y="35"/>
                </a:cubicBezTo>
                <a:close/>
                <a:moveTo>
                  <a:pt x="180" y="312"/>
                </a:moveTo>
                <a:cubicBezTo>
                  <a:pt x="181" y="228"/>
                  <a:pt x="181" y="228"/>
                  <a:pt x="181" y="228"/>
                </a:cubicBezTo>
                <a:cubicBezTo>
                  <a:pt x="193" y="228"/>
                  <a:pt x="202" y="218"/>
                  <a:pt x="202" y="207"/>
                </a:cubicBezTo>
                <a:cubicBezTo>
                  <a:pt x="202" y="92"/>
                  <a:pt x="202" y="92"/>
                  <a:pt x="202" y="92"/>
                </a:cubicBezTo>
                <a:cubicBezTo>
                  <a:pt x="202" y="80"/>
                  <a:pt x="193" y="71"/>
                  <a:pt x="181" y="71"/>
                </a:cubicBezTo>
                <a:cubicBezTo>
                  <a:pt x="90" y="71"/>
                  <a:pt x="90" y="71"/>
                  <a:pt x="90" y="71"/>
                </a:cubicBezTo>
                <a:cubicBezTo>
                  <a:pt x="78" y="71"/>
                  <a:pt x="69" y="80"/>
                  <a:pt x="69" y="92"/>
                </a:cubicBezTo>
                <a:cubicBezTo>
                  <a:pt x="69" y="207"/>
                  <a:pt x="69" y="207"/>
                  <a:pt x="69" y="207"/>
                </a:cubicBezTo>
                <a:cubicBezTo>
                  <a:pt x="69" y="218"/>
                  <a:pt x="78" y="228"/>
                  <a:pt x="90" y="228"/>
                </a:cubicBezTo>
                <a:cubicBezTo>
                  <a:pt x="92" y="312"/>
                  <a:pt x="92" y="312"/>
                  <a:pt x="92" y="312"/>
                </a:cubicBezTo>
                <a:moveTo>
                  <a:pt x="136" y="223"/>
                </a:moveTo>
                <a:cubicBezTo>
                  <a:pt x="136" y="312"/>
                  <a:pt x="136" y="312"/>
                  <a:pt x="136" y="312"/>
                </a:cubicBezTo>
                <a:moveTo>
                  <a:pt x="91" y="281"/>
                </a:moveTo>
                <a:cubicBezTo>
                  <a:pt x="36" y="283"/>
                  <a:pt x="0" y="300"/>
                  <a:pt x="0" y="315"/>
                </a:cubicBezTo>
                <a:cubicBezTo>
                  <a:pt x="0" y="336"/>
                  <a:pt x="61" y="352"/>
                  <a:pt x="136" y="352"/>
                </a:cubicBezTo>
                <a:cubicBezTo>
                  <a:pt x="211" y="352"/>
                  <a:pt x="271" y="336"/>
                  <a:pt x="271" y="315"/>
                </a:cubicBezTo>
                <a:cubicBezTo>
                  <a:pt x="271" y="300"/>
                  <a:pt x="237" y="284"/>
                  <a:pt x="180" y="28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dirty="0"/>
          </a:p>
        </p:txBody>
      </p:sp>
      <p:sp>
        <p:nvSpPr>
          <p:cNvPr id="165" name="personal_connect" title="Icon of a person with two bidirectional arrows below them">
            <a:extLst>
              <a:ext uri="{FF2B5EF4-FFF2-40B4-BE49-F238E27FC236}">
                <a16:creationId xmlns:a16="http://schemas.microsoft.com/office/drawing/2014/main" id="{C4E8940E-2F7D-443C-99E2-F481F6067E82}"/>
              </a:ext>
            </a:extLst>
          </p:cNvPr>
          <p:cNvSpPr>
            <a:spLocks noChangeAspect="1" noEditPoints="1"/>
          </p:cNvSpPr>
          <p:nvPr/>
        </p:nvSpPr>
        <p:spPr bwMode="auto">
          <a:xfrm>
            <a:off x="3765685" y="3620677"/>
            <a:ext cx="355598" cy="582784"/>
          </a:xfrm>
          <a:custGeom>
            <a:avLst/>
            <a:gdLst>
              <a:gd name="T0" fmla="*/ 39 w 198"/>
              <a:gd name="T1" fmla="*/ 61 h 325"/>
              <a:gd name="T2" fmla="*/ 100 w 198"/>
              <a:gd name="T3" fmla="*/ 0 h 325"/>
              <a:gd name="T4" fmla="*/ 161 w 198"/>
              <a:gd name="T5" fmla="*/ 61 h 325"/>
              <a:gd name="T6" fmla="*/ 100 w 198"/>
              <a:gd name="T7" fmla="*/ 122 h 325"/>
              <a:gd name="T8" fmla="*/ 39 w 198"/>
              <a:gd name="T9" fmla="*/ 61 h 325"/>
              <a:gd name="T10" fmla="*/ 198 w 198"/>
              <a:gd name="T11" fmla="*/ 221 h 325"/>
              <a:gd name="T12" fmla="*/ 99 w 198"/>
              <a:gd name="T13" fmla="*/ 122 h 325"/>
              <a:gd name="T14" fmla="*/ 0 w 198"/>
              <a:gd name="T15" fmla="*/ 221 h 325"/>
              <a:gd name="T16" fmla="*/ 122 w 198"/>
              <a:gd name="T17" fmla="*/ 261 h 325"/>
              <a:gd name="T18" fmla="*/ 152 w 198"/>
              <a:gd name="T19" fmla="*/ 231 h 325"/>
              <a:gd name="T20" fmla="*/ 122 w 198"/>
              <a:gd name="T21" fmla="*/ 201 h 325"/>
              <a:gd name="T22" fmla="*/ 152 w 198"/>
              <a:gd name="T23" fmla="*/ 231 h 325"/>
              <a:gd name="T24" fmla="*/ 43 w 198"/>
              <a:gd name="T25" fmla="*/ 231 h 325"/>
              <a:gd name="T26" fmla="*/ 81 w 198"/>
              <a:gd name="T27" fmla="*/ 265 h 325"/>
              <a:gd name="T28" fmla="*/ 51 w 198"/>
              <a:gd name="T29" fmla="*/ 295 h 325"/>
              <a:gd name="T30" fmla="*/ 81 w 198"/>
              <a:gd name="T31" fmla="*/ 325 h 325"/>
              <a:gd name="T32" fmla="*/ 51 w 198"/>
              <a:gd name="T33" fmla="*/ 295 h 325"/>
              <a:gd name="T34" fmla="*/ 161 w 198"/>
              <a:gd name="T35" fmla="*/ 295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325">
                <a:moveTo>
                  <a:pt x="39" y="61"/>
                </a:moveTo>
                <a:cubicBezTo>
                  <a:pt x="39" y="27"/>
                  <a:pt x="66" y="0"/>
                  <a:pt x="100" y="0"/>
                </a:cubicBezTo>
                <a:cubicBezTo>
                  <a:pt x="134" y="0"/>
                  <a:pt x="161" y="27"/>
                  <a:pt x="161" y="61"/>
                </a:cubicBezTo>
                <a:cubicBezTo>
                  <a:pt x="161" y="95"/>
                  <a:pt x="134" y="122"/>
                  <a:pt x="100" y="122"/>
                </a:cubicBezTo>
                <a:cubicBezTo>
                  <a:pt x="66" y="122"/>
                  <a:pt x="39" y="95"/>
                  <a:pt x="39" y="61"/>
                </a:cubicBezTo>
                <a:close/>
                <a:moveTo>
                  <a:pt x="198" y="221"/>
                </a:moveTo>
                <a:cubicBezTo>
                  <a:pt x="198" y="166"/>
                  <a:pt x="153" y="122"/>
                  <a:pt x="99" y="122"/>
                </a:cubicBezTo>
                <a:cubicBezTo>
                  <a:pt x="44" y="122"/>
                  <a:pt x="0" y="166"/>
                  <a:pt x="0" y="221"/>
                </a:cubicBezTo>
                <a:moveTo>
                  <a:pt x="122" y="261"/>
                </a:moveTo>
                <a:cubicBezTo>
                  <a:pt x="152" y="231"/>
                  <a:pt x="152" y="231"/>
                  <a:pt x="152" y="231"/>
                </a:cubicBezTo>
                <a:cubicBezTo>
                  <a:pt x="122" y="201"/>
                  <a:pt x="122" y="201"/>
                  <a:pt x="122" y="201"/>
                </a:cubicBezTo>
                <a:moveTo>
                  <a:pt x="152" y="231"/>
                </a:moveTo>
                <a:cubicBezTo>
                  <a:pt x="43" y="231"/>
                  <a:pt x="43" y="231"/>
                  <a:pt x="43" y="231"/>
                </a:cubicBezTo>
                <a:moveTo>
                  <a:pt x="81" y="265"/>
                </a:moveTo>
                <a:cubicBezTo>
                  <a:pt x="51" y="295"/>
                  <a:pt x="51" y="295"/>
                  <a:pt x="51" y="295"/>
                </a:cubicBezTo>
                <a:cubicBezTo>
                  <a:pt x="81" y="325"/>
                  <a:pt x="81" y="325"/>
                  <a:pt x="81" y="325"/>
                </a:cubicBezTo>
                <a:moveTo>
                  <a:pt x="51" y="295"/>
                </a:moveTo>
                <a:cubicBezTo>
                  <a:pt x="161" y="295"/>
                  <a:pt x="161" y="295"/>
                  <a:pt x="161" y="295"/>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endParaRPr lang="en-US" sz="1730" dirty="0"/>
          </a:p>
        </p:txBody>
      </p:sp>
    </p:spTree>
    <p:extLst>
      <p:ext uri="{BB962C8B-B14F-4D97-AF65-F5344CB8AC3E}">
        <p14:creationId xmlns:p14="http://schemas.microsoft.com/office/powerpoint/2010/main" val="1029290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Goal: Give customers a familiar reference point </a:t>
            </a:r>
          </a:p>
        </p:txBody>
      </p:sp>
      <p:sp>
        <p:nvSpPr>
          <p:cNvPr id="6" name="Text Placeholder 5"/>
          <p:cNvSpPr>
            <a:spLocks noGrp="1"/>
          </p:cNvSpPr>
          <p:nvPr>
            <p:ph type="body" sz="quarter" idx="10"/>
          </p:nvPr>
        </p:nvSpPr>
        <p:spPr>
          <a:xfrm>
            <a:off x="586390" y="1434370"/>
            <a:ext cx="11018520" cy="3902607"/>
          </a:xfrm>
        </p:spPr>
        <p:txBody>
          <a:bodyPr/>
          <a:lstStyle/>
          <a:p>
            <a:r>
              <a:rPr lang="en-US" dirty="0"/>
              <a:t>What do large enterprise customers desire?</a:t>
            </a:r>
          </a:p>
          <a:p>
            <a:pPr marL="457200" indent="-457200">
              <a:buFont typeface="Arial" panose="020B0604020202020204" pitchFamily="34" charset="0"/>
              <a:buChar char="•"/>
            </a:pPr>
            <a:r>
              <a:rPr lang="en-US" sz="1600" dirty="0">
                <a:latin typeface="+mn-lt"/>
                <a:cs typeface="+mn-cs"/>
              </a:rPr>
              <a:t>Reduction in costs to reproduce in Azure the isolation, security policy, and audit model they have today</a:t>
            </a:r>
          </a:p>
          <a:p>
            <a:pPr marL="457200" indent="-457200">
              <a:buFont typeface="Arial" panose="020B0604020202020204" pitchFamily="34" charset="0"/>
              <a:buChar char="•"/>
            </a:pPr>
            <a:r>
              <a:rPr lang="en-US" sz="1600" dirty="0">
                <a:latin typeface="+mn-lt"/>
                <a:cs typeface="+mn-cs"/>
              </a:rPr>
              <a:t>Mature tools that identify Azure workload suitability, one-time costs, and operational costs</a:t>
            </a:r>
          </a:p>
          <a:p>
            <a:pPr marL="457200" indent="-457200">
              <a:buFont typeface="Arial" panose="020B0604020202020204" pitchFamily="34" charset="0"/>
              <a:buChar char="•"/>
            </a:pPr>
            <a:r>
              <a:rPr lang="en-US" sz="1600" dirty="0">
                <a:latin typeface="+mn-lt"/>
                <a:cs typeface="+mn-cs"/>
              </a:rPr>
              <a:t>Allow developers to do their work independent of central IT overhead while conforming to policies</a:t>
            </a:r>
          </a:p>
          <a:p>
            <a:endParaRPr lang="en-US" sz="1600" dirty="0">
              <a:latin typeface="+mn-lt"/>
              <a:cs typeface="+mn-cs"/>
            </a:endParaRPr>
          </a:p>
          <a:p>
            <a:r>
              <a:rPr lang="en-US" dirty="0"/>
              <a:t>Virtual Datacenter deliverables:</a:t>
            </a:r>
          </a:p>
          <a:p>
            <a:pPr marL="285750" indent="-285750">
              <a:buFont typeface="Arial" panose="020B0604020202020204" pitchFamily="34" charset="0"/>
              <a:buChar char="•"/>
            </a:pPr>
            <a:r>
              <a:rPr lang="en-US" sz="1600" dirty="0">
                <a:latin typeface="+mn-lt"/>
                <a:cs typeface="+mn-cs"/>
              </a:rPr>
              <a:t>Develop tooling that automates the Azure deployment of isolation &amp; policy for sophisticated Enterprises </a:t>
            </a:r>
          </a:p>
          <a:p>
            <a:pPr marL="285750" indent="-285750">
              <a:buFont typeface="Arial" panose="020B0604020202020204" pitchFamily="34" charset="0"/>
              <a:buChar char="•"/>
            </a:pPr>
            <a:r>
              <a:rPr lang="en-US" sz="1600" dirty="0">
                <a:latin typeface="+mn-lt"/>
                <a:cs typeface="+mn-cs"/>
              </a:rPr>
              <a:t>Package suggested practices, tools, and models that support Azure migration decision making</a:t>
            </a:r>
          </a:p>
          <a:p>
            <a:pPr marL="285750" indent="-285750">
              <a:buFont typeface="Arial" panose="020B0604020202020204" pitchFamily="34" charset="0"/>
              <a:buChar char="•"/>
            </a:pPr>
            <a:r>
              <a:rPr lang="en-US" sz="1600" dirty="0">
                <a:latin typeface="+mn-lt"/>
                <a:cs typeface="+mn-cs"/>
              </a:rPr>
              <a:t>Integrate with Microsoft Developer Tools to enable governed applications and CI/CD pipeline</a:t>
            </a:r>
          </a:p>
          <a:p>
            <a:pPr marL="285750" indent="-285750">
              <a:buFont typeface="Arial" panose="020B0604020202020204" pitchFamily="34" charset="0"/>
              <a:buChar char="•"/>
            </a:pPr>
            <a:r>
              <a:rPr lang="en-US" sz="1600" dirty="0">
                <a:latin typeface="+mn-lt"/>
                <a:cs typeface="+mn-cs"/>
              </a:rPr>
              <a:t>Integrate with Microsoft Operations Management Suite</a:t>
            </a:r>
          </a:p>
          <a:p>
            <a:endParaRPr lang="en-US" sz="1600" dirty="0">
              <a:latin typeface="+mn-lt"/>
              <a:cs typeface="+mn-cs"/>
            </a:endParaRPr>
          </a:p>
          <a:p>
            <a:pPr lvl="2"/>
            <a:endParaRPr lang="en-US" dirty="0"/>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D14AC2-9742-4421-8960-5B2121926190}"/>
              </a:ext>
            </a:extLst>
          </p:cNvPr>
          <p:cNvSpPr>
            <a:spLocks noGrp="1"/>
          </p:cNvSpPr>
          <p:nvPr>
            <p:ph type="title"/>
          </p:nvPr>
        </p:nvSpPr>
        <p:spPr/>
        <p:txBody>
          <a:bodyPr/>
          <a:lstStyle/>
          <a:p>
            <a:r>
              <a:rPr lang="en-US" dirty="0"/>
              <a:t>A retrospective: How we got here… </a:t>
            </a:r>
            <a:endParaRPr lang="sl-SI" dirty="0"/>
          </a:p>
        </p:txBody>
      </p:sp>
      <p:sp>
        <p:nvSpPr>
          <p:cNvPr id="6" name="Text Placeholder 5"/>
          <p:cNvSpPr>
            <a:spLocks noGrp="1"/>
          </p:cNvSpPr>
          <p:nvPr>
            <p:ph type="body" sz="quarter" idx="4294967295"/>
          </p:nvPr>
        </p:nvSpPr>
        <p:spPr>
          <a:xfrm>
            <a:off x="0" y="1766888"/>
            <a:ext cx="4792663" cy="3771900"/>
          </a:xfrm>
        </p:spPr>
        <p:txBody>
          <a:bodyPr/>
          <a:lstStyle/>
          <a:p>
            <a:pPr marL="379302" lvl="2" indent="-179277">
              <a:buFont typeface="Arial" panose="020B0604020202020204" pitchFamily="34" charset="0"/>
              <a:buChar char="•"/>
            </a:pPr>
            <a:r>
              <a:rPr lang="en-US" dirty="0"/>
              <a:t>Cloud is great for individual workloads</a:t>
            </a:r>
          </a:p>
          <a:p>
            <a:pPr marL="379302" lvl="2" indent="-179277">
              <a:buFont typeface="Arial" panose="020B0604020202020204" pitchFamily="34" charset="0"/>
              <a:buChar char="•"/>
            </a:pPr>
            <a:r>
              <a:rPr lang="en-US" dirty="0"/>
              <a:t>Leads to many isolated workloads</a:t>
            </a:r>
          </a:p>
          <a:p>
            <a:pPr marL="379302" lvl="2" indent="-179277">
              <a:buFont typeface="Arial" panose="020B0604020202020204" pitchFamily="34" charset="0"/>
              <a:buChar char="•"/>
            </a:pPr>
            <a:r>
              <a:rPr lang="en-US" dirty="0"/>
              <a:t>We can get more efficient</a:t>
            </a:r>
          </a:p>
          <a:p>
            <a:pPr marL="379302" lvl="2" indent="-179277">
              <a:buFont typeface="Arial" panose="020B0604020202020204" pitchFamily="34" charset="0"/>
              <a:buChar char="•"/>
            </a:pPr>
            <a:r>
              <a:rPr lang="en-US" dirty="0"/>
              <a:t>We can apply an isolation policy</a:t>
            </a:r>
          </a:p>
          <a:p>
            <a:pPr marL="379302" lvl="2" indent="-179277">
              <a:buFont typeface="Arial" panose="020B0604020202020204" pitchFamily="34" charset="0"/>
              <a:buChar char="•"/>
            </a:pPr>
            <a:r>
              <a:rPr lang="en-US" dirty="0"/>
              <a:t>We can make the cloud more analogous to your datacenters</a:t>
            </a:r>
          </a:p>
          <a:p>
            <a:pPr lvl="1"/>
            <a:endParaRPr lang="en-US" dirty="0"/>
          </a:p>
          <a:p>
            <a:pPr lvl="1"/>
            <a:r>
              <a:rPr lang="en-US" sz="1600" dirty="0"/>
              <a:t>Common</a:t>
            </a:r>
            <a:r>
              <a:rPr lang="en-US" sz="1800" dirty="0"/>
              <a:t> </a:t>
            </a:r>
            <a:r>
              <a:rPr lang="en-US" sz="1600" dirty="0"/>
              <a:t>Components</a:t>
            </a:r>
            <a:r>
              <a:rPr lang="en-US" sz="1800" dirty="0"/>
              <a:t>:</a:t>
            </a:r>
          </a:p>
          <a:p>
            <a:pPr lvl="2"/>
            <a:r>
              <a:rPr lang="en-US" sz="1400" dirty="0"/>
              <a:t>Infrastructure</a:t>
            </a:r>
          </a:p>
          <a:p>
            <a:pPr lvl="2"/>
            <a:r>
              <a:rPr lang="en-US" sz="1400" dirty="0"/>
              <a:t>Perimeter Networks</a:t>
            </a:r>
          </a:p>
          <a:p>
            <a:pPr lvl="2"/>
            <a:r>
              <a:rPr lang="en-US" sz="1400" dirty="0"/>
              <a:t>Security Policy</a:t>
            </a:r>
          </a:p>
          <a:p>
            <a:pPr lvl="2"/>
            <a:r>
              <a:rPr lang="en-US" sz="1400" dirty="0"/>
              <a:t>Monitoring</a:t>
            </a:r>
          </a:p>
          <a:p>
            <a:endParaRPr lang="en-US" sz="1961" dirty="0"/>
          </a:p>
        </p:txBody>
      </p:sp>
      <p:pic>
        <p:nvPicPr>
          <p:cNvPr id="18" name="Picture 17"/>
          <p:cNvPicPr>
            <a:picLocks noChangeAspect="1"/>
          </p:cNvPicPr>
          <p:nvPr/>
        </p:nvPicPr>
        <p:blipFill>
          <a:blip r:embed="rId3"/>
          <a:stretch>
            <a:fillRect/>
          </a:stretch>
        </p:blipFill>
        <p:spPr>
          <a:xfrm>
            <a:off x="4747385" y="1216322"/>
            <a:ext cx="6996030" cy="4840641"/>
          </a:xfrm>
          <a:prstGeom prst="rect">
            <a:avLst/>
          </a:prstGeom>
          <a:solidFill>
            <a:schemeClr val="bg1"/>
          </a:solidFill>
        </p:spPr>
      </p:pic>
      <p:sp>
        <p:nvSpPr>
          <p:cNvPr id="4" name="Rectangle 3">
            <a:extLst>
              <a:ext uri="{FF2B5EF4-FFF2-40B4-BE49-F238E27FC236}">
                <a16:creationId xmlns:a16="http://schemas.microsoft.com/office/drawing/2014/main" id="{3A9D2045-AA8D-4EF0-B3A8-E3B82D4BBB30}"/>
              </a:ext>
            </a:extLst>
          </p:cNvPr>
          <p:cNvSpPr/>
          <p:nvPr/>
        </p:nvSpPr>
        <p:spPr bwMode="auto">
          <a:xfrm>
            <a:off x="4985657" y="1766888"/>
            <a:ext cx="5188857" cy="1433512"/>
          </a:xfrm>
          <a:prstGeom prst="rect">
            <a:avLst/>
          </a:prstGeom>
          <a:noFill/>
          <a:ln w="44450">
            <a:solidFill>
              <a:srgbClr val="00B05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sl-SI"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3" name="Rectangle 12">
            <a:extLst>
              <a:ext uri="{FF2B5EF4-FFF2-40B4-BE49-F238E27FC236}">
                <a16:creationId xmlns:a16="http://schemas.microsoft.com/office/drawing/2014/main" id="{C6722AA4-2637-46F8-BB99-FA8DE7C0A636}"/>
              </a:ext>
            </a:extLst>
          </p:cNvPr>
          <p:cNvSpPr/>
          <p:nvPr/>
        </p:nvSpPr>
        <p:spPr bwMode="auto">
          <a:xfrm>
            <a:off x="4792663" y="1094014"/>
            <a:ext cx="5497966" cy="5226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sl-SI" sz="20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685668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6" end="6"/>
                                            </p:txEl>
                                          </p:spTgt>
                                        </p:tgtEl>
                                        <p:attrNameLst>
                                          <p:attrName>style.visibility</p:attrName>
                                        </p:attrNameLst>
                                      </p:cBhvr>
                                      <p:to>
                                        <p:strVal val="visible"/>
                                      </p:to>
                                    </p:set>
                                    <p:animEffect transition="in" filter="fade">
                                      <p:cBhvr>
                                        <p:cTn id="7" dur="500"/>
                                        <p:tgtEl>
                                          <p:spTgt spid="6">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7" end="7"/>
                                            </p:txEl>
                                          </p:spTgt>
                                        </p:tgtEl>
                                        <p:attrNameLst>
                                          <p:attrName>style.visibility</p:attrName>
                                        </p:attrNameLst>
                                      </p:cBhvr>
                                      <p:to>
                                        <p:strVal val="visible"/>
                                      </p:to>
                                    </p:set>
                                    <p:animEffect transition="in" filter="fade">
                                      <p:cBhvr>
                                        <p:cTn id="10" dur="500"/>
                                        <p:tgtEl>
                                          <p:spTgt spid="6">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8" end="8"/>
                                            </p:txEl>
                                          </p:spTgt>
                                        </p:tgtEl>
                                        <p:attrNameLst>
                                          <p:attrName>style.visibility</p:attrName>
                                        </p:attrNameLst>
                                      </p:cBhvr>
                                      <p:to>
                                        <p:strVal val="visible"/>
                                      </p:to>
                                    </p:set>
                                    <p:animEffect transition="in" filter="fade">
                                      <p:cBhvr>
                                        <p:cTn id="13" dur="500"/>
                                        <p:tgtEl>
                                          <p:spTgt spid="6">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9" end="9"/>
                                            </p:txEl>
                                          </p:spTgt>
                                        </p:tgtEl>
                                        <p:attrNameLst>
                                          <p:attrName>style.visibility</p:attrName>
                                        </p:attrNameLst>
                                      </p:cBhvr>
                                      <p:to>
                                        <p:strVal val="visible"/>
                                      </p:to>
                                    </p:set>
                                    <p:animEffect transition="in" filter="fade">
                                      <p:cBhvr>
                                        <p:cTn id="16" dur="500"/>
                                        <p:tgtEl>
                                          <p:spTgt spid="6">
                                            <p:txEl>
                                              <p:pRg st="9" end="9"/>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10" end="10"/>
                                            </p:txEl>
                                          </p:spTgt>
                                        </p:tgtEl>
                                        <p:attrNameLst>
                                          <p:attrName>style.visibility</p:attrName>
                                        </p:attrNameLst>
                                      </p:cBhvr>
                                      <p:to>
                                        <p:strVal val="visible"/>
                                      </p:to>
                                    </p:set>
                                    <p:animEffect transition="in" filter="fade">
                                      <p:cBhvr>
                                        <p:cTn id="19" dur="500"/>
                                        <p:tgtEl>
                                          <p:spTgt spid="6">
                                            <p:txEl>
                                              <p:pRg st="10" end="1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639496" y="1684406"/>
            <a:ext cx="8071970" cy="3511140"/>
            <a:chOff x="1948259" y="2030144"/>
            <a:chExt cx="8073115" cy="3511638"/>
          </a:xfrm>
          <a:solidFill>
            <a:schemeClr val="accent1"/>
          </a:solidFill>
        </p:grpSpPr>
        <p:sp>
          <p:nvSpPr>
            <p:cNvPr id="38" name="Rectangle 37"/>
            <p:cNvSpPr/>
            <p:nvPr/>
          </p:nvSpPr>
          <p:spPr>
            <a:xfrm>
              <a:off x="7308196" y="4459957"/>
              <a:ext cx="2713178" cy="10818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914320"/>
              <a:r>
                <a:rPr lang="en-US" sz="1600" kern="0" dirty="0">
                  <a:gradFill>
                    <a:gsLst>
                      <a:gs pos="0">
                        <a:srgbClr val="FFFFFF"/>
                      </a:gs>
                      <a:gs pos="100000">
                        <a:srgbClr val="FFFFFF"/>
                      </a:gs>
                    </a:gsLst>
                    <a:lin ang="0" scaled="0"/>
                  </a:gradFill>
                  <a:latin typeface="Segoe UI"/>
                </a:rPr>
                <a:t>Azure Security Center</a:t>
              </a:r>
            </a:p>
          </p:txBody>
        </p:sp>
        <p:sp>
          <p:nvSpPr>
            <p:cNvPr id="39" name="Rectangle 38"/>
            <p:cNvSpPr/>
            <p:nvPr/>
          </p:nvSpPr>
          <p:spPr>
            <a:xfrm>
              <a:off x="7492822" y="3245050"/>
              <a:ext cx="2528552" cy="10818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914320"/>
              <a:r>
                <a:rPr lang="en-US" sz="1600" kern="0" dirty="0">
                  <a:gradFill>
                    <a:gsLst>
                      <a:gs pos="0">
                        <a:srgbClr val="FFFFFF"/>
                      </a:gs>
                      <a:gs pos="100000">
                        <a:srgbClr val="FFFFFF"/>
                      </a:gs>
                    </a:gsLst>
                    <a:lin ang="0" scaled="0"/>
                  </a:gradFill>
                  <a:latin typeface="Segoe UI"/>
                </a:rPr>
                <a:t>Azure automation</a:t>
              </a:r>
            </a:p>
          </p:txBody>
        </p:sp>
        <p:sp>
          <p:nvSpPr>
            <p:cNvPr id="40" name="Rectangle 39"/>
            <p:cNvSpPr/>
            <p:nvPr/>
          </p:nvSpPr>
          <p:spPr>
            <a:xfrm>
              <a:off x="7241684" y="2030144"/>
              <a:ext cx="2779690" cy="10818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914320"/>
              <a:r>
                <a:rPr lang="en-US" sz="1600" kern="0" dirty="0">
                  <a:gradFill>
                    <a:gsLst>
                      <a:gs pos="0">
                        <a:srgbClr val="FFFFFF"/>
                      </a:gs>
                      <a:gs pos="100000">
                        <a:srgbClr val="FFFFFF"/>
                      </a:gs>
                    </a:gsLst>
                    <a:lin ang="0" scaled="0"/>
                  </a:gradFill>
                  <a:latin typeface="Segoe UI"/>
                </a:rPr>
                <a:t>Resource locks</a:t>
              </a:r>
            </a:p>
          </p:txBody>
        </p:sp>
        <p:sp>
          <p:nvSpPr>
            <p:cNvPr id="41" name="Rectangle 40"/>
            <p:cNvSpPr/>
            <p:nvPr/>
          </p:nvSpPr>
          <p:spPr>
            <a:xfrm>
              <a:off x="1969931" y="4459957"/>
              <a:ext cx="3129566" cy="10818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Ins="731417" rtlCol="0" anchor="ctr"/>
            <a:lstStyle/>
            <a:p>
              <a:pPr defTabSz="914320"/>
              <a:r>
                <a:rPr lang="en-US" sz="1600" kern="0" dirty="0">
                  <a:gradFill>
                    <a:gsLst>
                      <a:gs pos="0">
                        <a:srgbClr val="FFFFFF"/>
                      </a:gs>
                      <a:gs pos="100000">
                        <a:srgbClr val="FFFFFF"/>
                      </a:gs>
                    </a:gsLst>
                    <a:lin ang="0" scaled="0"/>
                  </a:gradFill>
                  <a:latin typeface="Segoe UI"/>
                </a:rPr>
                <a:t>Role-based access controls</a:t>
              </a:r>
            </a:p>
          </p:txBody>
        </p:sp>
        <p:sp>
          <p:nvSpPr>
            <p:cNvPr id="42" name="Rectangle 41"/>
            <p:cNvSpPr/>
            <p:nvPr/>
          </p:nvSpPr>
          <p:spPr>
            <a:xfrm>
              <a:off x="1969931" y="3245050"/>
              <a:ext cx="2736761" cy="10818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20"/>
              <a:r>
                <a:rPr lang="en-US" sz="1600" kern="0" dirty="0">
                  <a:gradFill>
                    <a:gsLst>
                      <a:gs pos="0">
                        <a:srgbClr val="FFFFFF"/>
                      </a:gs>
                      <a:gs pos="100000">
                        <a:srgbClr val="FFFFFF"/>
                      </a:gs>
                    </a:gsLst>
                    <a:lin ang="0" scaled="0"/>
                  </a:gradFill>
                  <a:latin typeface="Segoe UI"/>
                </a:rPr>
                <a:t>Resource groups</a:t>
              </a:r>
            </a:p>
          </p:txBody>
        </p:sp>
        <p:sp>
          <p:nvSpPr>
            <p:cNvPr id="43" name="Rectangle 42"/>
            <p:cNvSpPr/>
            <p:nvPr/>
          </p:nvSpPr>
          <p:spPr>
            <a:xfrm>
              <a:off x="1948259" y="2030144"/>
              <a:ext cx="3129566" cy="10818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20"/>
              <a:r>
                <a:rPr lang="en-US" sz="1600" kern="0" dirty="0">
                  <a:gradFill>
                    <a:gsLst>
                      <a:gs pos="0">
                        <a:srgbClr val="FFFFFF"/>
                      </a:gs>
                      <a:gs pos="100000">
                        <a:srgbClr val="FFFFFF"/>
                      </a:gs>
                    </a:gsLst>
                    <a:lin ang="0" scaled="0"/>
                  </a:gradFill>
                  <a:latin typeface="Segoe UI"/>
                </a:rPr>
                <a:t>Resource tags</a:t>
              </a:r>
            </a:p>
          </p:txBody>
        </p:sp>
      </p:grpSp>
      <p:sp>
        <p:nvSpPr>
          <p:cNvPr id="12" name="Rectangle 11"/>
          <p:cNvSpPr/>
          <p:nvPr/>
        </p:nvSpPr>
        <p:spPr>
          <a:xfrm>
            <a:off x="437889" y="958462"/>
            <a:ext cx="1109734" cy="4614128"/>
          </a:xfrm>
          <a:prstGeom prst="rect">
            <a:avLst/>
          </a:prstGeom>
          <a:solidFill>
            <a:schemeClr val="accent3"/>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914320"/>
            <a:r>
              <a:rPr lang="en-US" sz="1800" kern="0" dirty="0">
                <a:gradFill>
                  <a:gsLst>
                    <a:gs pos="0">
                      <a:srgbClr val="FFFFFF"/>
                    </a:gs>
                    <a:gs pos="100000">
                      <a:srgbClr val="FFFFFF"/>
                    </a:gs>
                  </a:gsLst>
                  <a:lin ang="0" scaled="0"/>
                </a:gradFill>
                <a:latin typeface="Segoe UI"/>
              </a:rPr>
              <a:t>Azure Resource policy</a:t>
            </a:r>
          </a:p>
          <a:p>
            <a:pPr algn="ctr" defTabSz="914320"/>
            <a:r>
              <a:rPr lang="en-US" sz="1800" kern="0" dirty="0">
                <a:gradFill>
                  <a:gsLst>
                    <a:gs pos="0">
                      <a:srgbClr val="FFFFFF"/>
                    </a:gs>
                    <a:gs pos="100000">
                      <a:srgbClr val="FFFFFF"/>
                    </a:gs>
                  </a:gsLst>
                  <a:lin ang="0" scaled="0"/>
                </a:gradFill>
                <a:latin typeface="Segoe UI"/>
              </a:rPr>
              <a:t>&amp; audit</a:t>
            </a:r>
          </a:p>
        </p:txBody>
      </p:sp>
      <p:sp>
        <p:nvSpPr>
          <p:cNvPr id="13" name="Rectangle 12"/>
          <p:cNvSpPr/>
          <p:nvPr/>
        </p:nvSpPr>
        <p:spPr>
          <a:xfrm>
            <a:off x="9827980" y="958462"/>
            <a:ext cx="1196675" cy="4614128"/>
          </a:xfrm>
          <a:prstGeom prst="rect">
            <a:avLst/>
          </a:prstGeom>
          <a:solidFill>
            <a:schemeClr val="accent3"/>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914320"/>
            <a:r>
              <a:rPr lang="en-US" sz="1800" kern="0" dirty="0">
                <a:gradFill>
                  <a:gsLst>
                    <a:gs pos="0">
                      <a:srgbClr val="FFFFFF"/>
                    </a:gs>
                    <a:gs pos="100000">
                      <a:srgbClr val="FFFFFF"/>
                    </a:gs>
                  </a:gsLst>
                  <a:lin ang="0" scaled="0"/>
                </a:gradFill>
                <a:latin typeface="Segoe UI"/>
              </a:rPr>
              <a:t>Naming standards</a:t>
            </a:r>
          </a:p>
        </p:txBody>
      </p:sp>
      <p:sp>
        <p:nvSpPr>
          <p:cNvPr id="16" name="TextBox 15"/>
          <p:cNvSpPr txBox="1"/>
          <p:nvPr/>
        </p:nvSpPr>
        <p:spPr>
          <a:xfrm>
            <a:off x="1940455" y="843558"/>
            <a:ext cx="7679540" cy="720094"/>
          </a:xfrm>
          <a:prstGeom prst="rect">
            <a:avLst/>
          </a:prstGeom>
          <a:noFill/>
        </p:spPr>
        <p:txBody>
          <a:bodyPr wrap="square" rtlCol="0">
            <a:spAutoFit/>
          </a:bodyPr>
          <a:lstStyle/>
          <a:p>
            <a:pPr algn="ctr" defTabSz="914320"/>
            <a:r>
              <a:rPr lang="en-US" sz="4000" kern="0" dirty="0">
                <a:gradFill>
                  <a:gsLst>
                    <a:gs pos="0">
                      <a:srgbClr val="505050">
                        <a:lumMod val="75000"/>
                      </a:srgbClr>
                    </a:gs>
                    <a:gs pos="100000">
                      <a:srgbClr val="505050">
                        <a:lumMod val="75000"/>
                      </a:srgbClr>
                    </a:gs>
                  </a:gsLst>
                  <a:lin ang="5400000" scaled="1"/>
                </a:gradFill>
                <a:latin typeface="Segoe UI Semibold" panose="020B0702040204020203" pitchFamily="34" charset="0"/>
                <a:cs typeface="Segoe UI Semibold" panose="020B0702040204020203" pitchFamily="34" charset="0"/>
              </a:rPr>
              <a:t>Azure scaffold</a:t>
            </a:r>
          </a:p>
        </p:txBody>
      </p:sp>
      <p:grpSp>
        <p:nvGrpSpPr>
          <p:cNvPr id="2" name="Group 1"/>
          <p:cNvGrpSpPr/>
          <p:nvPr/>
        </p:nvGrpSpPr>
        <p:grpSpPr>
          <a:xfrm>
            <a:off x="437888" y="5289953"/>
            <a:ext cx="10586766" cy="743475"/>
            <a:chOff x="746483" y="5636203"/>
            <a:chExt cx="10588267" cy="743580"/>
          </a:xfrm>
          <a:solidFill>
            <a:schemeClr val="accent3"/>
          </a:solidFill>
        </p:grpSpPr>
        <p:sp>
          <p:nvSpPr>
            <p:cNvPr id="5" name="Rectangle 4"/>
            <p:cNvSpPr/>
            <p:nvPr/>
          </p:nvSpPr>
          <p:spPr>
            <a:xfrm>
              <a:off x="1948259" y="5636203"/>
              <a:ext cx="8073115" cy="2826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20"/>
              <a:r>
                <a:rPr lang="en-US" sz="1800" kern="0" dirty="0">
                  <a:gradFill>
                    <a:gsLst>
                      <a:gs pos="0">
                        <a:srgbClr val="FFFFFF"/>
                      </a:gs>
                      <a:gs pos="100000">
                        <a:srgbClr val="FFFFFF"/>
                      </a:gs>
                    </a:gsLst>
                    <a:lin ang="0" scaled="0"/>
                  </a:gradFill>
                  <a:latin typeface="Segoe UI"/>
                </a:rPr>
                <a:t>Subscriptions</a:t>
              </a:r>
            </a:p>
          </p:txBody>
        </p:sp>
        <p:sp>
          <p:nvSpPr>
            <p:cNvPr id="20" name="Rectangle 19"/>
            <p:cNvSpPr/>
            <p:nvPr/>
          </p:nvSpPr>
          <p:spPr>
            <a:xfrm>
              <a:off x="746483" y="6013301"/>
              <a:ext cx="10588267" cy="3664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r>
                <a:rPr lang="en-US" sz="1800" kern="0" dirty="0">
                  <a:gradFill>
                    <a:gsLst>
                      <a:gs pos="0">
                        <a:srgbClr val="FFFFFF"/>
                      </a:gs>
                      <a:gs pos="100000">
                        <a:srgbClr val="FFFFFF"/>
                      </a:gs>
                    </a:gsLst>
                    <a:lin ang="0" scaled="0"/>
                  </a:gradFill>
                  <a:latin typeface="Segoe UI"/>
                </a:rPr>
                <a:t>Account/enterprise agreement</a:t>
              </a:r>
            </a:p>
          </p:txBody>
        </p:sp>
      </p:grpSp>
      <p:grpSp>
        <p:nvGrpSpPr>
          <p:cNvPr id="44" name="Group 43"/>
          <p:cNvGrpSpPr/>
          <p:nvPr/>
        </p:nvGrpSpPr>
        <p:grpSpPr>
          <a:xfrm>
            <a:off x="3869548" y="1518996"/>
            <a:ext cx="3940727" cy="3938259"/>
            <a:chOff x="4178629" y="1864711"/>
            <a:chExt cx="3941286" cy="3938817"/>
          </a:xfrm>
          <a:solidFill>
            <a:schemeClr val="accent1"/>
          </a:solidFill>
        </p:grpSpPr>
        <p:sp>
          <p:nvSpPr>
            <p:cNvPr id="45" name="Freeform 30"/>
            <p:cNvSpPr/>
            <p:nvPr/>
          </p:nvSpPr>
          <p:spPr>
            <a:xfrm>
              <a:off x="4178629" y="1864711"/>
              <a:ext cx="3941286" cy="3938817"/>
            </a:xfrm>
            <a:custGeom>
              <a:avLst/>
              <a:gdLst>
                <a:gd name="connsiteX0" fmla="*/ 874590 w 3747830"/>
                <a:gd name="connsiteY0" fmla="*/ 2496586 h 3745482"/>
                <a:gd name="connsiteX1" fmla="*/ 893977 w 3747830"/>
                <a:gd name="connsiteY1" fmla="*/ 2532303 h 3745482"/>
                <a:gd name="connsiteX2" fmla="*/ 1873915 w 3747830"/>
                <a:gd name="connsiteY2" fmla="*/ 3053332 h 3745482"/>
                <a:gd name="connsiteX3" fmla="*/ 2853853 w 3747830"/>
                <a:gd name="connsiteY3" fmla="*/ 2532303 h 3745482"/>
                <a:gd name="connsiteX4" fmla="*/ 2870423 w 3747830"/>
                <a:gd name="connsiteY4" fmla="*/ 2501776 h 3745482"/>
                <a:gd name="connsiteX5" fmla="*/ 3470845 w 3747830"/>
                <a:gd name="connsiteY5" fmla="*/ 2848429 h 3745482"/>
                <a:gd name="connsiteX6" fmla="*/ 3427795 w 3747830"/>
                <a:gd name="connsiteY6" fmla="*/ 2919291 h 3745482"/>
                <a:gd name="connsiteX7" fmla="*/ 1873915 w 3747830"/>
                <a:gd name="connsiteY7" fmla="*/ 3745482 h 3745482"/>
                <a:gd name="connsiteX8" fmla="*/ 320035 w 3747830"/>
                <a:gd name="connsiteY8" fmla="*/ 2919291 h 3745482"/>
                <a:gd name="connsiteX9" fmla="*/ 273920 w 3747830"/>
                <a:gd name="connsiteY9" fmla="*/ 2843383 h 3745482"/>
                <a:gd name="connsiteX10" fmla="*/ 1827425 w 3747830"/>
                <a:gd name="connsiteY10" fmla="*/ 0 h 3745482"/>
                <a:gd name="connsiteX11" fmla="*/ 1827425 w 3747830"/>
                <a:gd name="connsiteY11" fmla="*/ 692150 h 3745482"/>
                <a:gd name="connsiteX12" fmla="*/ 1753087 w 3747830"/>
                <a:gd name="connsiteY12" fmla="*/ 695904 h 3745482"/>
                <a:gd name="connsiteX13" fmla="*/ 692150 w 3747830"/>
                <a:gd name="connsiteY13" fmla="*/ 1871567 h 3745482"/>
                <a:gd name="connsiteX14" fmla="*/ 785019 w 3747830"/>
                <a:gd name="connsiteY14" fmla="*/ 2331564 h 3745482"/>
                <a:gd name="connsiteX15" fmla="*/ 830220 w 3747830"/>
                <a:gd name="connsiteY15" fmla="*/ 2414840 h 3745482"/>
                <a:gd name="connsiteX16" fmla="*/ 225720 w 3747830"/>
                <a:gd name="connsiteY16" fmla="*/ 2763849 h 3745482"/>
                <a:gd name="connsiteX17" fmla="*/ 147262 w 3747830"/>
                <a:gd name="connsiteY17" fmla="*/ 2600980 h 3745482"/>
                <a:gd name="connsiteX18" fmla="*/ 0 w 3747830"/>
                <a:gd name="connsiteY18" fmla="*/ 1871567 h 3745482"/>
                <a:gd name="connsiteX19" fmla="*/ 1682318 w 3747830"/>
                <a:gd name="connsiteY19" fmla="*/ 7327 h 3745482"/>
                <a:gd name="connsiteX20" fmla="*/ 1920404 w 3747830"/>
                <a:gd name="connsiteY20" fmla="*/ 0 h 3745482"/>
                <a:gd name="connsiteX21" fmla="*/ 2065512 w 3747830"/>
                <a:gd name="connsiteY21" fmla="*/ 7327 h 3745482"/>
                <a:gd name="connsiteX22" fmla="*/ 3747830 w 3747830"/>
                <a:gd name="connsiteY22" fmla="*/ 1871567 h 3745482"/>
                <a:gd name="connsiteX23" fmla="*/ 3521659 w 3747830"/>
                <a:gd name="connsiteY23" fmla="*/ 2764787 h 3745482"/>
                <a:gd name="connsiteX24" fmla="*/ 3519132 w 3747830"/>
                <a:gd name="connsiteY24" fmla="*/ 2768946 h 3745482"/>
                <a:gd name="connsiteX25" fmla="*/ 2914793 w 3747830"/>
                <a:gd name="connsiteY25" fmla="*/ 2420030 h 3745482"/>
                <a:gd name="connsiteX26" fmla="*/ 2962811 w 3747830"/>
                <a:gd name="connsiteY26" fmla="*/ 2331563 h 3745482"/>
                <a:gd name="connsiteX27" fmla="*/ 3055680 w 3747830"/>
                <a:gd name="connsiteY27" fmla="*/ 1871567 h 3745482"/>
                <a:gd name="connsiteX28" fmla="*/ 1994744 w 3747830"/>
                <a:gd name="connsiteY28" fmla="*/ 695904 h 3745482"/>
                <a:gd name="connsiteX29" fmla="*/ 1920404 w 3747830"/>
                <a:gd name="connsiteY29" fmla="*/ 692150 h 3745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747830" h="3745482">
                  <a:moveTo>
                    <a:pt x="874590" y="2496586"/>
                  </a:moveTo>
                  <a:lnTo>
                    <a:pt x="893977" y="2532303"/>
                  </a:lnTo>
                  <a:cubicBezTo>
                    <a:pt x="1106349" y="2846655"/>
                    <a:pt x="1465996" y="3053332"/>
                    <a:pt x="1873915" y="3053332"/>
                  </a:cubicBezTo>
                  <a:cubicBezTo>
                    <a:pt x="2281835" y="3053332"/>
                    <a:pt x="2641482" y="2846655"/>
                    <a:pt x="2853853" y="2532303"/>
                  </a:cubicBezTo>
                  <a:lnTo>
                    <a:pt x="2870423" y="2501776"/>
                  </a:lnTo>
                  <a:lnTo>
                    <a:pt x="3470845" y="2848429"/>
                  </a:lnTo>
                  <a:lnTo>
                    <a:pt x="3427795" y="2919291"/>
                  </a:lnTo>
                  <a:cubicBezTo>
                    <a:pt x="3091039" y="3417756"/>
                    <a:pt x="2520750" y="3745482"/>
                    <a:pt x="1873915" y="3745482"/>
                  </a:cubicBezTo>
                  <a:cubicBezTo>
                    <a:pt x="1227081" y="3745482"/>
                    <a:pt x="656792" y="3417756"/>
                    <a:pt x="320035" y="2919291"/>
                  </a:cubicBezTo>
                  <a:lnTo>
                    <a:pt x="273920" y="2843383"/>
                  </a:lnTo>
                  <a:close/>
                  <a:moveTo>
                    <a:pt x="1827425" y="0"/>
                  </a:moveTo>
                  <a:lnTo>
                    <a:pt x="1827425" y="692150"/>
                  </a:lnTo>
                  <a:lnTo>
                    <a:pt x="1753087" y="695904"/>
                  </a:lnTo>
                  <a:cubicBezTo>
                    <a:pt x="1157174" y="756422"/>
                    <a:pt x="692150" y="1259688"/>
                    <a:pt x="692150" y="1871567"/>
                  </a:cubicBezTo>
                  <a:cubicBezTo>
                    <a:pt x="692150" y="2034735"/>
                    <a:pt x="725219" y="2190179"/>
                    <a:pt x="785019" y="2331564"/>
                  </a:cubicBezTo>
                  <a:lnTo>
                    <a:pt x="830220" y="2414840"/>
                  </a:lnTo>
                  <a:lnTo>
                    <a:pt x="225720" y="2763849"/>
                  </a:lnTo>
                  <a:lnTo>
                    <a:pt x="147262" y="2600980"/>
                  </a:lnTo>
                  <a:cubicBezTo>
                    <a:pt x="52437" y="2376787"/>
                    <a:pt x="0" y="2130301"/>
                    <a:pt x="0" y="1871567"/>
                  </a:cubicBezTo>
                  <a:cubicBezTo>
                    <a:pt x="0" y="901316"/>
                    <a:pt x="737385" y="103290"/>
                    <a:pt x="1682318" y="7327"/>
                  </a:cubicBezTo>
                  <a:close/>
                  <a:moveTo>
                    <a:pt x="1920404" y="0"/>
                  </a:moveTo>
                  <a:lnTo>
                    <a:pt x="2065512" y="7327"/>
                  </a:lnTo>
                  <a:cubicBezTo>
                    <a:pt x="3010445" y="103290"/>
                    <a:pt x="3747830" y="901316"/>
                    <a:pt x="3747830" y="1871567"/>
                  </a:cubicBezTo>
                  <a:cubicBezTo>
                    <a:pt x="3747830" y="2194984"/>
                    <a:pt x="3665899" y="2499265"/>
                    <a:pt x="3521659" y="2764787"/>
                  </a:cubicBezTo>
                  <a:lnTo>
                    <a:pt x="3519132" y="2768946"/>
                  </a:lnTo>
                  <a:lnTo>
                    <a:pt x="2914793" y="2420030"/>
                  </a:lnTo>
                  <a:lnTo>
                    <a:pt x="2962811" y="2331563"/>
                  </a:lnTo>
                  <a:cubicBezTo>
                    <a:pt x="3022612" y="2190179"/>
                    <a:pt x="3055680" y="2034735"/>
                    <a:pt x="3055680" y="1871567"/>
                  </a:cubicBezTo>
                  <a:cubicBezTo>
                    <a:pt x="3055680" y="1259688"/>
                    <a:pt x="2590656" y="756422"/>
                    <a:pt x="1994744" y="695904"/>
                  </a:cubicBezTo>
                  <a:lnTo>
                    <a:pt x="1920404" y="692150"/>
                  </a:lnTo>
                  <a:close/>
                </a:path>
              </a:pathLst>
            </a:custGeom>
            <a:grpFill/>
            <a:ln w="1270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endParaRPr lang="en-US" sz="1800" kern="0" dirty="0">
                <a:solidFill>
                  <a:sysClr val="windowText" lastClr="000000"/>
                </a:solidFill>
                <a:latin typeface="Segoe UI"/>
              </a:endParaRPr>
            </a:p>
          </p:txBody>
        </p:sp>
        <p:pic>
          <p:nvPicPr>
            <p:cNvPr id="46" name="Picture 45"/>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6950258" y="2360328"/>
              <a:ext cx="642418" cy="642418"/>
            </a:xfrm>
            <a:prstGeom prst="rect">
              <a:avLst/>
            </a:prstGeom>
            <a:grpFill/>
          </p:spPr>
        </p:pic>
        <p:pic>
          <p:nvPicPr>
            <p:cNvPr id="47" name="Picture 46"/>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4378622" y="3177969"/>
              <a:ext cx="407645" cy="407645"/>
            </a:xfrm>
            <a:prstGeom prst="rect">
              <a:avLst/>
            </a:prstGeom>
            <a:grpFill/>
          </p:spPr>
        </p:pic>
        <p:pic>
          <p:nvPicPr>
            <p:cNvPr id="48" name="Picture 47"/>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6311348" y="5150589"/>
              <a:ext cx="445962" cy="445961"/>
            </a:xfrm>
            <a:prstGeom prst="rect">
              <a:avLst/>
            </a:prstGeom>
            <a:grpFill/>
          </p:spPr>
        </p:pic>
      </p:grpSp>
      <p:sp>
        <p:nvSpPr>
          <p:cNvPr id="49" name="TextBox 48"/>
          <p:cNvSpPr txBox="1"/>
          <p:nvPr/>
        </p:nvSpPr>
        <p:spPr>
          <a:xfrm>
            <a:off x="4623081" y="3140933"/>
            <a:ext cx="2468308" cy="573353"/>
          </a:xfrm>
          <a:prstGeom prst="rect">
            <a:avLst/>
          </a:prstGeom>
          <a:noFill/>
        </p:spPr>
        <p:txBody>
          <a:bodyPr wrap="square" rtlCol="0">
            <a:spAutoFit/>
          </a:bodyPr>
          <a:lstStyle/>
          <a:p>
            <a:pPr algn="ctr" defTabSz="914320"/>
            <a:r>
              <a:rPr lang="en-US" sz="3138" kern="0" spc="-150" dirty="0">
                <a:solidFill>
                  <a:srgbClr val="FF0000"/>
                </a:solidFill>
                <a:cs typeface="Segoe UI Semibold" panose="020B0702040204020203" pitchFamily="34" charset="0"/>
              </a:rPr>
              <a:t>Core</a:t>
            </a:r>
          </a:p>
        </p:txBody>
      </p:sp>
      <p:sp>
        <p:nvSpPr>
          <p:cNvPr id="4" name="Rectangle 3"/>
          <p:cNvSpPr/>
          <p:nvPr/>
        </p:nvSpPr>
        <p:spPr>
          <a:xfrm>
            <a:off x="4439091" y="6041323"/>
            <a:ext cx="2472775" cy="362118"/>
          </a:xfrm>
          <a:prstGeom prst="rect">
            <a:avLst/>
          </a:prstGeom>
        </p:spPr>
        <p:txBody>
          <a:bodyPr wrap="none">
            <a:spAutoFit/>
          </a:bodyPr>
          <a:lstStyle/>
          <a:p>
            <a:r>
              <a:rPr lang="en-US" sz="1731" dirty="0">
                <a:hlinkClick r:id="rId6"/>
              </a:rPr>
              <a:t>aka.ms/Azure/Scaffold</a:t>
            </a:r>
            <a:r>
              <a:rPr lang="en-US" sz="1731" dirty="0"/>
              <a:t> </a:t>
            </a:r>
          </a:p>
        </p:txBody>
      </p:sp>
      <p:sp>
        <p:nvSpPr>
          <p:cNvPr id="32" name="Title 2"/>
          <p:cNvSpPr>
            <a:spLocks noGrp="1"/>
          </p:cNvSpPr>
          <p:nvPr>
            <p:ph type="title"/>
          </p:nvPr>
        </p:nvSpPr>
        <p:spPr>
          <a:xfrm>
            <a:off x="359017" y="289560"/>
            <a:ext cx="11473968" cy="553998"/>
          </a:xfrm>
        </p:spPr>
        <p:txBody>
          <a:bodyPr/>
          <a:lstStyle/>
          <a:p>
            <a:r>
              <a:rPr lang="en-US" dirty="0"/>
              <a:t>The Azure enterprise scaffold</a:t>
            </a:r>
          </a:p>
        </p:txBody>
      </p:sp>
      <p:sp>
        <p:nvSpPr>
          <p:cNvPr id="33" name="TextBox 32"/>
          <p:cNvSpPr txBox="1"/>
          <p:nvPr/>
        </p:nvSpPr>
        <p:spPr>
          <a:xfrm flipH="1">
            <a:off x="3452666" y="3909739"/>
            <a:ext cx="4827796" cy="675648"/>
          </a:xfrm>
          <a:prstGeom prst="rect">
            <a:avLst/>
          </a:prstGeom>
          <a:noFill/>
        </p:spPr>
        <p:txBody>
          <a:bodyPr wrap="square" lIns="182854" tIns="146284" rIns="182854" bIns="146284" rtlCol="0">
            <a:spAutoFit/>
          </a:bodyPr>
          <a:lstStyle/>
          <a:p>
            <a:pPr algn="ctr" defTabSz="914320">
              <a:lnSpc>
                <a:spcPct val="90000"/>
              </a:lnSpc>
              <a:spcAft>
                <a:spcPts val="600"/>
              </a:spcAft>
            </a:pPr>
            <a:r>
              <a:rPr lang="en-US" sz="2745" kern="0" dirty="0">
                <a:solidFill>
                  <a:srgbClr val="FF0000"/>
                </a:solidFill>
                <a:latin typeface="Segoe UI"/>
              </a:rPr>
              <a:t>Foundation</a:t>
            </a:r>
          </a:p>
        </p:txBody>
      </p:sp>
      <p:sp>
        <p:nvSpPr>
          <p:cNvPr id="3" name="TextBox 2"/>
          <p:cNvSpPr txBox="1"/>
          <p:nvPr/>
        </p:nvSpPr>
        <p:spPr>
          <a:xfrm flipH="1">
            <a:off x="4878615" y="2239890"/>
            <a:ext cx="1954883" cy="675648"/>
          </a:xfrm>
          <a:prstGeom prst="rect">
            <a:avLst/>
          </a:prstGeom>
          <a:noFill/>
        </p:spPr>
        <p:txBody>
          <a:bodyPr wrap="square" lIns="182854" tIns="146284" rIns="182854" bIns="146284" rtlCol="0">
            <a:spAutoFit/>
          </a:bodyPr>
          <a:lstStyle/>
          <a:p>
            <a:pPr algn="ctr" defTabSz="914320">
              <a:lnSpc>
                <a:spcPct val="90000"/>
              </a:lnSpc>
              <a:spcAft>
                <a:spcPts val="600"/>
              </a:spcAft>
            </a:pPr>
            <a:r>
              <a:rPr lang="en-US" sz="2745" kern="0" dirty="0">
                <a:solidFill>
                  <a:srgbClr val="FF0000"/>
                </a:solidFill>
                <a:latin typeface="Segoe UI"/>
              </a:rPr>
              <a:t>Pillars</a:t>
            </a:r>
          </a:p>
        </p:txBody>
      </p:sp>
      <p:cxnSp>
        <p:nvCxnSpPr>
          <p:cNvPr id="34" name="Straight Arrow Connector 33"/>
          <p:cNvCxnSpPr>
            <a:cxnSpLocks/>
          </p:cNvCxnSpPr>
          <p:nvPr/>
        </p:nvCxnSpPr>
        <p:spPr>
          <a:xfrm>
            <a:off x="5833750" y="4493807"/>
            <a:ext cx="12323" cy="1147437"/>
          </a:xfrm>
          <a:prstGeom prst="straightConnector1">
            <a:avLst/>
          </a:prstGeom>
          <a:ln w="57150">
            <a:solidFill>
              <a:schemeClr val="accent4"/>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cxnSpLocks/>
          </p:cNvCxnSpPr>
          <p:nvPr/>
        </p:nvCxnSpPr>
        <p:spPr>
          <a:xfrm>
            <a:off x="6408701" y="2574253"/>
            <a:ext cx="3419278" cy="277974"/>
          </a:xfrm>
          <a:prstGeom prst="straightConnector1">
            <a:avLst/>
          </a:prstGeom>
          <a:ln w="57150">
            <a:solidFill>
              <a:schemeClr val="accent4"/>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cxnSpLocks/>
          </p:cNvCxnSpPr>
          <p:nvPr/>
        </p:nvCxnSpPr>
        <p:spPr>
          <a:xfrm flipH="1">
            <a:off x="1900693" y="2576915"/>
            <a:ext cx="3371248" cy="275312"/>
          </a:xfrm>
          <a:prstGeom prst="straightConnector1">
            <a:avLst/>
          </a:prstGeom>
          <a:ln w="57150">
            <a:solidFill>
              <a:schemeClr val="accent4"/>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21476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3"/>
                                        </p:tgtEl>
                                        <p:attrNameLst>
                                          <p:attrName>style.visibility</p:attrName>
                                        </p:attrNameLst>
                                      </p:cBhvr>
                                      <p:to>
                                        <p:strVal val="visible"/>
                                      </p:to>
                                    </p:set>
                                  </p:childTnLst>
                                  <p:subTnLst>
                                    <p:set>
                                      <p:cBhvr override="childStyle">
                                        <p:cTn dur="1" fill="hold" display="0" masterRel="nextClick" afterEffect="1"/>
                                        <p:tgtEl>
                                          <p:spTgt spid="33"/>
                                        </p:tgtEl>
                                        <p:attrNameLst>
                                          <p:attrName>style.visibility</p:attrName>
                                        </p:attrNameLst>
                                      </p:cBhvr>
                                      <p:to>
                                        <p:strVal val="hidden"/>
                                      </p:to>
                                    </p:set>
                                  </p:subTnLst>
                                </p:cTn>
                              </p:par>
                              <p:par>
                                <p:cTn id="10" presetID="22" presetClass="entr" presetSubtype="1"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up)">
                                      <p:cBhvr>
                                        <p:cTn id="12" dur="500"/>
                                        <p:tgtEl>
                                          <p:spTgt spid="34"/>
                                        </p:tgtEl>
                                      </p:cBhvr>
                                    </p:animEffec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par>
                          <p:cTn id="23" fill="hold">
                            <p:stCondLst>
                              <p:cond delay="500"/>
                            </p:stCondLst>
                            <p:childTnLst>
                              <p:par>
                                <p:cTn id="24" presetID="1" presetClass="entr" presetSubtype="0" fill="hold" grpId="0" nodeType="afterEffect">
                                  <p:stCondLst>
                                    <p:cond delay="1000"/>
                                  </p:stCondLst>
                                  <p:childTnLst>
                                    <p:set>
                                      <p:cBhvr>
                                        <p:cTn id="25"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par>
                                <p:cTn id="26" presetID="22" presetClass="entr" presetSubtype="2" fill="hold" nodeType="withEffect">
                                  <p:stCondLst>
                                    <p:cond delay="1000"/>
                                  </p:stCondLst>
                                  <p:childTnLst>
                                    <p:set>
                                      <p:cBhvr>
                                        <p:cTn id="27" dur="1" fill="hold">
                                          <p:stCondLst>
                                            <p:cond delay="0"/>
                                          </p:stCondLst>
                                        </p:cTn>
                                        <p:tgtEl>
                                          <p:spTgt spid="26"/>
                                        </p:tgtEl>
                                        <p:attrNameLst>
                                          <p:attrName>style.visibility</p:attrName>
                                        </p:attrNameLst>
                                      </p:cBhvr>
                                      <p:to>
                                        <p:strVal val="visible"/>
                                      </p:to>
                                    </p:set>
                                    <p:animEffect transition="in" filter="wipe(right)">
                                      <p:cBhvr>
                                        <p:cTn id="28" dur="500"/>
                                        <p:tgtEl>
                                          <p:spTgt spid="26"/>
                                        </p:tgtEl>
                                      </p:cBhvr>
                                    </p:animEffect>
                                  </p:childTnLst>
                                  <p:subTnLst>
                                    <p:set>
                                      <p:cBhvr override="childStyle">
                                        <p:cTn dur="1" fill="hold" display="0" masterRel="nextClick" afterEffect="1"/>
                                        <p:tgtEl>
                                          <p:spTgt spid="26"/>
                                        </p:tgtEl>
                                        <p:attrNameLst>
                                          <p:attrName>style.visibility</p:attrName>
                                        </p:attrNameLst>
                                      </p:cBhvr>
                                      <p:to>
                                        <p:strVal val="hidden"/>
                                      </p:to>
                                    </p:set>
                                  </p:subTnLst>
                                </p:cTn>
                              </p:par>
                              <p:par>
                                <p:cTn id="29" presetID="22" presetClass="entr" presetSubtype="8" fill="hold" nodeType="withEffect">
                                  <p:stCondLst>
                                    <p:cond delay="100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subTnLst>
                                    <p:set>
                                      <p:cBhvr override="childStyle">
                                        <p:cTn dur="1" fill="hold" display="0" masterRel="nextClick" afterEffect="1"/>
                                        <p:tgtEl>
                                          <p:spTgt spid="31"/>
                                        </p:tgtEl>
                                        <p:attrNameLst>
                                          <p:attrName>style.visibility</p:attrName>
                                        </p:attrNameLst>
                                      </p:cBhvr>
                                      <p:to>
                                        <p:strVal val="hidden"/>
                                      </p:to>
                                    </p:set>
                                  </p:sub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7"/>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grpId="0" nodeType="afterEffect">
                                  <p:stCondLst>
                                    <p:cond delay="1000"/>
                                  </p:stCondLst>
                                  <p:childTnLst>
                                    <p:set>
                                      <p:cBhvr>
                                        <p:cTn id="40"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49" grpId="0"/>
      <p:bldP spid="33"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foundation – Enterprise enrollment</a:t>
            </a:r>
          </a:p>
        </p:txBody>
      </p:sp>
      <p:sp>
        <p:nvSpPr>
          <p:cNvPr id="4" name="Text Placeholder 3"/>
          <p:cNvSpPr>
            <a:spLocks noGrp="1"/>
          </p:cNvSpPr>
          <p:nvPr>
            <p:ph type="body" sz="quarter" idx="4294967295"/>
          </p:nvPr>
        </p:nvSpPr>
        <p:spPr>
          <a:xfrm>
            <a:off x="523876" y="1006475"/>
            <a:ext cx="10772118" cy="430887"/>
          </a:xfrm>
        </p:spPr>
        <p:txBody>
          <a:bodyPr/>
          <a:lstStyle/>
          <a:p>
            <a:pPr marL="0" indent="0">
              <a:buNone/>
            </a:pPr>
            <a:r>
              <a:rPr lang="en-US" dirty="0"/>
              <a:t>…and departments, accounts, and most importantly—subscriptions.</a:t>
            </a:r>
          </a:p>
        </p:txBody>
      </p:sp>
      <p:sp>
        <p:nvSpPr>
          <p:cNvPr id="5" name="Freeform 82"/>
          <p:cNvSpPr>
            <a:spLocks/>
          </p:cNvSpPr>
          <p:nvPr/>
        </p:nvSpPr>
        <p:spPr bwMode="auto">
          <a:xfrm>
            <a:off x="-168717" y="6836879"/>
            <a:ext cx="5168166" cy="3175"/>
          </a:xfrm>
          <a:custGeom>
            <a:avLst/>
            <a:gdLst>
              <a:gd name="T0" fmla="*/ 1505 w 1506"/>
              <a:gd name="T1" fmla="*/ 0 h 1"/>
              <a:gd name="T2" fmla="*/ 19 w 1506"/>
              <a:gd name="T3" fmla="*/ 0 h 1"/>
              <a:gd name="T4" fmla="*/ 0 w 1506"/>
              <a:gd name="T5" fmla="*/ 1 h 1"/>
              <a:gd name="T6" fmla="*/ 1506 w 1506"/>
              <a:gd name="T7" fmla="*/ 1 h 1"/>
              <a:gd name="T8" fmla="*/ 1505 w 1506"/>
              <a:gd name="T9" fmla="*/ 0 h 1"/>
            </a:gdLst>
            <a:ahLst/>
            <a:cxnLst>
              <a:cxn ang="0">
                <a:pos x="T0" y="T1"/>
              </a:cxn>
              <a:cxn ang="0">
                <a:pos x="T2" y="T3"/>
              </a:cxn>
              <a:cxn ang="0">
                <a:pos x="T4" y="T5"/>
              </a:cxn>
              <a:cxn ang="0">
                <a:pos x="T6" y="T7"/>
              </a:cxn>
              <a:cxn ang="0">
                <a:pos x="T8" y="T9"/>
              </a:cxn>
            </a:cxnLst>
            <a:rect l="0" t="0" r="r" b="b"/>
            <a:pathLst>
              <a:path w="1506" h="1">
                <a:moveTo>
                  <a:pt x="1505" y="0"/>
                </a:moveTo>
                <a:cubicBezTo>
                  <a:pt x="19" y="0"/>
                  <a:pt x="19" y="0"/>
                  <a:pt x="19" y="0"/>
                </a:cubicBezTo>
                <a:cubicBezTo>
                  <a:pt x="13" y="0"/>
                  <a:pt x="7" y="1"/>
                  <a:pt x="0" y="1"/>
                </a:cubicBezTo>
                <a:cubicBezTo>
                  <a:pt x="1506" y="1"/>
                  <a:pt x="1506" y="1"/>
                  <a:pt x="1506" y="1"/>
                </a:cubicBezTo>
                <a:cubicBezTo>
                  <a:pt x="1506" y="1"/>
                  <a:pt x="1505" y="0"/>
                  <a:pt x="1505" y="0"/>
                </a:cubicBezTo>
              </a:path>
            </a:pathLst>
          </a:custGeom>
          <a:solidFill>
            <a:srgbClr val="99D8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 name="Freeform 89"/>
          <p:cNvSpPr>
            <a:spLocks/>
          </p:cNvSpPr>
          <p:nvPr/>
        </p:nvSpPr>
        <p:spPr bwMode="auto">
          <a:xfrm>
            <a:off x="1337607" y="3371276"/>
            <a:ext cx="157141" cy="1663464"/>
          </a:xfrm>
          <a:custGeom>
            <a:avLst/>
            <a:gdLst>
              <a:gd name="T0" fmla="*/ 0 w 99"/>
              <a:gd name="T1" fmla="*/ 1048 h 1048"/>
              <a:gd name="T2" fmla="*/ 50 w 99"/>
              <a:gd name="T3" fmla="*/ 0 h 1048"/>
              <a:gd name="T4" fmla="*/ 99 w 99"/>
              <a:gd name="T5" fmla="*/ 1048 h 1048"/>
              <a:gd name="T6" fmla="*/ 0 w 99"/>
              <a:gd name="T7" fmla="*/ 1048 h 1048"/>
            </a:gdLst>
            <a:ahLst/>
            <a:cxnLst>
              <a:cxn ang="0">
                <a:pos x="T0" y="T1"/>
              </a:cxn>
              <a:cxn ang="0">
                <a:pos x="T2" y="T3"/>
              </a:cxn>
              <a:cxn ang="0">
                <a:pos x="T4" y="T5"/>
              </a:cxn>
              <a:cxn ang="0">
                <a:pos x="T6" y="T7"/>
              </a:cxn>
            </a:cxnLst>
            <a:rect l="0" t="0" r="r" b="b"/>
            <a:pathLst>
              <a:path w="99" h="1048">
                <a:moveTo>
                  <a:pt x="0" y="1048"/>
                </a:moveTo>
                <a:lnTo>
                  <a:pt x="50" y="0"/>
                </a:lnTo>
                <a:lnTo>
                  <a:pt x="99" y="1048"/>
                </a:lnTo>
                <a:lnTo>
                  <a:pt x="0" y="10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nvGrpSpPr>
          <p:cNvPr id="7" name="Group 6"/>
          <p:cNvGrpSpPr/>
          <p:nvPr/>
        </p:nvGrpSpPr>
        <p:grpSpPr>
          <a:xfrm>
            <a:off x="523876" y="1625516"/>
            <a:ext cx="4751091" cy="1871755"/>
            <a:chOff x="5878954" y="854525"/>
            <a:chExt cx="6086512" cy="2761836"/>
          </a:xfrm>
        </p:grpSpPr>
        <p:sp>
          <p:nvSpPr>
            <p:cNvPr id="8" name="Rounded Rectangle 4"/>
            <p:cNvSpPr/>
            <p:nvPr/>
          </p:nvSpPr>
          <p:spPr>
            <a:xfrm>
              <a:off x="9204159" y="854525"/>
              <a:ext cx="1185265" cy="369603"/>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Enterprise enrollment</a:t>
              </a:r>
            </a:p>
          </p:txBody>
        </p:sp>
        <p:sp>
          <p:nvSpPr>
            <p:cNvPr id="9" name="Rounded Rectangle 7"/>
            <p:cNvSpPr/>
            <p:nvPr/>
          </p:nvSpPr>
          <p:spPr>
            <a:xfrm>
              <a:off x="6704453" y="2344679"/>
              <a:ext cx="1182973" cy="307740"/>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Account A</a:t>
              </a:r>
            </a:p>
          </p:txBody>
        </p:sp>
        <p:sp>
          <p:nvSpPr>
            <p:cNvPr id="10" name="Rounded Rectangle 10"/>
            <p:cNvSpPr/>
            <p:nvPr/>
          </p:nvSpPr>
          <p:spPr>
            <a:xfrm>
              <a:off x="5878954" y="3271397"/>
              <a:ext cx="1342449" cy="344964"/>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Subscription 1</a:t>
              </a:r>
            </a:p>
          </p:txBody>
        </p:sp>
        <p:sp>
          <p:nvSpPr>
            <p:cNvPr id="11" name="Rounded Rectangle 13"/>
            <p:cNvSpPr/>
            <p:nvPr/>
          </p:nvSpPr>
          <p:spPr>
            <a:xfrm>
              <a:off x="7450611" y="3271397"/>
              <a:ext cx="1342449" cy="344964"/>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Subscription 2</a:t>
              </a:r>
            </a:p>
          </p:txBody>
        </p:sp>
        <p:sp>
          <p:nvSpPr>
            <p:cNvPr id="12" name="Rounded Rectangle 19"/>
            <p:cNvSpPr/>
            <p:nvPr/>
          </p:nvSpPr>
          <p:spPr>
            <a:xfrm>
              <a:off x="9022268" y="3271397"/>
              <a:ext cx="1342449" cy="344897"/>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Subscription 3</a:t>
              </a:r>
            </a:p>
          </p:txBody>
        </p:sp>
        <p:sp>
          <p:nvSpPr>
            <p:cNvPr id="13" name="Rounded Rectangle 7"/>
            <p:cNvSpPr/>
            <p:nvPr/>
          </p:nvSpPr>
          <p:spPr>
            <a:xfrm>
              <a:off x="9022267" y="2345717"/>
              <a:ext cx="1182973" cy="307740"/>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Account B</a:t>
              </a:r>
            </a:p>
          </p:txBody>
        </p:sp>
        <p:sp>
          <p:nvSpPr>
            <p:cNvPr id="14" name="Right Brace 13"/>
            <p:cNvSpPr/>
            <p:nvPr/>
          </p:nvSpPr>
          <p:spPr>
            <a:xfrm rot="16200000">
              <a:off x="8083890" y="803390"/>
              <a:ext cx="675250" cy="2384476"/>
            </a:xfrm>
            <a:prstGeom prst="rightBrace">
              <a:avLst>
                <a:gd name="adj1" fmla="val 0"/>
                <a:gd name="adj2" fmla="val 50000"/>
              </a:avLst>
            </a:prstGeom>
            <a:noFill/>
            <a:ln w="25400" cap="flat" cmpd="sng" algn="ctr">
              <a:solidFill>
                <a:srgbClr val="000000">
                  <a:lumMod val="50000"/>
                </a:srgbClr>
              </a:solidFill>
              <a:prstDash val="solid"/>
            </a:ln>
            <a:effectLst/>
          </p:spPr>
          <p:txBody>
            <a:bodyPr rtlCol="0" anchor="ctr"/>
            <a:lstStyle/>
            <a:p>
              <a:pPr algn="ctr" defTabSz="914320">
                <a:defRPr/>
              </a:pPr>
              <a:endParaRPr lang="en-US" sz="1400" kern="0">
                <a:solidFill>
                  <a:srgbClr val="000000"/>
                </a:solidFill>
                <a:latin typeface="Segoe UI"/>
              </a:endParaRPr>
            </a:p>
          </p:txBody>
        </p:sp>
        <p:sp>
          <p:nvSpPr>
            <p:cNvPr id="15" name="Right Brace 14"/>
            <p:cNvSpPr/>
            <p:nvPr/>
          </p:nvSpPr>
          <p:spPr>
            <a:xfrm rot="16200000">
              <a:off x="6936216" y="2205437"/>
              <a:ext cx="586123" cy="1572900"/>
            </a:xfrm>
            <a:prstGeom prst="rightBrace">
              <a:avLst>
                <a:gd name="adj1" fmla="val 0"/>
                <a:gd name="adj2" fmla="val 50000"/>
              </a:avLst>
            </a:prstGeom>
            <a:noFill/>
            <a:ln w="25400" cap="flat" cmpd="sng" algn="ctr">
              <a:solidFill>
                <a:srgbClr val="000000">
                  <a:lumMod val="50000"/>
                </a:srgbClr>
              </a:solidFill>
              <a:prstDash val="solid"/>
            </a:ln>
            <a:effectLst/>
          </p:spPr>
          <p:txBody>
            <a:bodyPr rtlCol="0" anchor="ctr"/>
            <a:lstStyle/>
            <a:p>
              <a:pPr algn="ctr" defTabSz="914320">
                <a:defRPr/>
              </a:pPr>
              <a:endParaRPr lang="en-US" sz="1400" kern="0">
                <a:solidFill>
                  <a:srgbClr val="000000"/>
                </a:solidFill>
                <a:latin typeface="Segoe UI"/>
              </a:endParaRPr>
            </a:p>
          </p:txBody>
        </p:sp>
        <p:cxnSp>
          <p:nvCxnSpPr>
            <p:cNvPr id="16" name="Straight Connector 15"/>
            <p:cNvCxnSpPr/>
            <p:nvPr/>
          </p:nvCxnSpPr>
          <p:spPr>
            <a:xfrm>
              <a:off x="9615156" y="2652419"/>
              <a:ext cx="0" cy="618978"/>
            </a:xfrm>
            <a:prstGeom prst="line">
              <a:avLst/>
            </a:prstGeom>
            <a:noFill/>
            <a:ln w="25400" cap="flat" cmpd="sng" algn="ctr">
              <a:solidFill>
                <a:srgbClr val="000000">
                  <a:lumMod val="50000"/>
                </a:srgbClr>
              </a:solidFill>
              <a:prstDash val="solid"/>
            </a:ln>
            <a:effectLst/>
          </p:spPr>
        </p:cxnSp>
        <p:sp>
          <p:nvSpPr>
            <p:cNvPr id="17" name="Rounded Rectangle 7"/>
            <p:cNvSpPr/>
            <p:nvPr/>
          </p:nvSpPr>
          <p:spPr>
            <a:xfrm>
              <a:off x="7802768" y="1806930"/>
              <a:ext cx="1339854" cy="314431"/>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Department A </a:t>
              </a:r>
            </a:p>
          </p:txBody>
        </p:sp>
        <p:sp>
          <p:nvSpPr>
            <p:cNvPr id="18" name="Rounded Rectangle 7"/>
            <p:cNvSpPr/>
            <p:nvPr/>
          </p:nvSpPr>
          <p:spPr>
            <a:xfrm>
              <a:off x="10623016" y="2367083"/>
              <a:ext cx="1182973" cy="307740"/>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Account C</a:t>
              </a:r>
            </a:p>
          </p:txBody>
        </p:sp>
        <p:sp>
          <p:nvSpPr>
            <p:cNvPr id="19" name="Rounded Rectangle 19"/>
            <p:cNvSpPr/>
            <p:nvPr/>
          </p:nvSpPr>
          <p:spPr>
            <a:xfrm>
              <a:off x="10623017" y="3271397"/>
              <a:ext cx="1342449" cy="344897"/>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Subscription 4</a:t>
              </a:r>
            </a:p>
          </p:txBody>
        </p:sp>
        <p:cxnSp>
          <p:nvCxnSpPr>
            <p:cNvPr id="20" name="Straight Connector 19"/>
            <p:cNvCxnSpPr/>
            <p:nvPr/>
          </p:nvCxnSpPr>
          <p:spPr>
            <a:xfrm>
              <a:off x="11174413" y="2682398"/>
              <a:ext cx="0" cy="618978"/>
            </a:xfrm>
            <a:prstGeom prst="line">
              <a:avLst/>
            </a:prstGeom>
            <a:noFill/>
            <a:ln w="25400" cap="flat" cmpd="sng" algn="ctr">
              <a:solidFill>
                <a:srgbClr val="000000">
                  <a:lumMod val="50000"/>
                </a:srgbClr>
              </a:solidFill>
              <a:prstDash val="solid"/>
            </a:ln>
            <a:effectLst/>
          </p:spPr>
        </p:cxnSp>
        <p:sp>
          <p:nvSpPr>
            <p:cNvPr id="21" name="Right Brace 20"/>
            <p:cNvSpPr/>
            <p:nvPr/>
          </p:nvSpPr>
          <p:spPr>
            <a:xfrm rot="16200000">
              <a:off x="9585459" y="69047"/>
              <a:ext cx="422667" cy="2755243"/>
            </a:xfrm>
            <a:prstGeom prst="rightBrace">
              <a:avLst>
                <a:gd name="adj1" fmla="val 0"/>
                <a:gd name="adj2" fmla="val 50000"/>
              </a:avLst>
            </a:prstGeom>
            <a:noFill/>
            <a:ln w="25400" cap="flat" cmpd="sng" algn="ctr">
              <a:solidFill>
                <a:srgbClr val="000000">
                  <a:lumMod val="50000"/>
                </a:srgbClr>
              </a:solidFill>
              <a:prstDash val="solid"/>
            </a:ln>
            <a:effectLst/>
          </p:spPr>
          <p:txBody>
            <a:bodyPr rtlCol="0" anchor="ctr"/>
            <a:lstStyle/>
            <a:p>
              <a:pPr algn="ctr" defTabSz="914320">
                <a:defRPr/>
              </a:pPr>
              <a:endParaRPr lang="en-US" sz="1400" kern="0">
                <a:solidFill>
                  <a:srgbClr val="000000"/>
                </a:solidFill>
                <a:latin typeface="Segoe UI"/>
              </a:endParaRPr>
            </a:p>
          </p:txBody>
        </p:sp>
        <p:cxnSp>
          <p:nvCxnSpPr>
            <p:cNvPr id="22" name="Straight Connector 21"/>
            <p:cNvCxnSpPr/>
            <p:nvPr/>
          </p:nvCxnSpPr>
          <p:spPr>
            <a:xfrm flipH="1">
              <a:off x="11160436" y="1658002"/>
              <a:ext cx="13977" cy="709081"/>
            </a:xfrm>
            <a:prstGeom prst="line">
              <a:avLst/>
            </a:prstGeom>
            <a:noFill/>
            <a:ln w="25400" cap="flat" cmpd="sng" algn="ctr">
              <a:solidFill>
                <a:srgbClr val="000000">
                  <a:lumMod val="50000"/>
                </a:srgbClr>
              </a:solidFill>
              <a:prstDash val="solid"/>
            </a:ln>
            <a:effectLst/>
          </p:spPr>
        </p:cxnSp>
        <p:sp>
          <p:nvSpPr>
            <p:cNvPr id="23" name="Rounded Rectangle 7"/>
            <p:cNvSpPr/>
            <p:nvPr/>
          </p:nvSpPr>
          <p:spPr>
            <a:xfrm>
              <a:off x="10623017" y="1806930"/>
              <a:ext cx="1339854" cy="314431"/>
            </a:xfrm>
            <a:prstGeom prst="rect">
              <a:avLst/>
            </a:prstGeom>
            <a:gradFill>
              <a:gsLst>
                <a:gs pos="0">
                  <a:sysClr val="window" lastClr="FFFFFF"/>
                </a:gs>
                <a:gs pos="100000">
                  <a:sysClr val="window" lastClr="FFFFFF">
                    <a:lumMod val="85000"/>
                  </a:sysClr>
                </a:gs>
              </a:gsLst>
              <a:lin ang="5400000" scaled="0"/>
            </a:gradFill>
            <a:ln>
              <a:solidFill>
                <a:srgbClr val="000000">
                  <a:lumMod val="50000"/>
                </a:srgb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23" tIns="45711" rIns="91423" bIns="45711" numCol="1" spcCol="0" rtlCol="0" fromWordArt="0" anchor="ctr" anchorCtr="0" forceAA="0" compatLnSpc="1">
              <a:prstTxWarp prst="textNoShape">
                <a:avLst/>
              </a:prstTxWarp>
              <a:noAutofit/>
            </a:bodyPr>
            <a:lstStyle/>
            <a:p>
              <a:pPr algn="ctr" defTabSz="914320">
                <a:defRPr/>
              </a:pPr>
              <a:r>
                <a:rPr lang="en-US" sz="1000" b="1" kern="0" dirty="0">
                  <a:solidFill>
                    <a:srgbClr val="000000"/>
                  </a:solidFill>
                  <a:latin typeface="Segoe UI"/>
                </a:rPr>
                <a:t>Department B</a:t>
              </a:r>
            </a:p>
          </p:txBody>
        </p:sp>
      </p:grpSp>
      <p:grpSp>
        <p:nvGrpSpPr>
          <p:cNvPr id="24" name="Group 23"/>
          <p:cNvGrpSpPr/>
          <p:nvPr/>
        </p:nvGrpSpPr>
        <p:grpSpPr>
          <a:xfrm>
            <a:off x="480369" y="3759484"/>
            <a:ext cx="3655557" cy="2140046"/>
            <a:chOff x="223968" y="2241201"/>
            <a:chExt cx="3656076" cy="2140350"/>
          </a:xfrm>
        </p:grpSpPr>
        <p:pic>
          <p:nvPicPr>
            <p:cNvPr id="25" name="Picture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3968" y="2376626"/>
              <a:ext cx="736504" cy="2004925"/>
            </a:xfrm>
            <a:prstGeom prst="rect">
              <a:avLst/>
            </a:prstGeom>
          </p:spPr>
        </p:pic>
        <p:sp>
          <p:nvSpPr>
            <p:cNvPr id="26" name="TextBox 25"/>
            <p:cNvSpPr txBox="1"/>
            <p:nvPr/>
          </p:nvSpPr>
          <p:spPr>
            <a:xfrm>
              <a:off x="822517" y="2241201"/>
              <a:ext cx="3057527" cy="2134104"/>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Finance/Business</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Concerned with how </a:t>
              </a:r>
              <a:br>
                <a:rPr lang="en-US" sz="1569" dirty="0">
                  <a:gradFill>
                    <a:gsLst>
                      <a:gs pos="1250">
                        <a:schemeClr val="tx1"/>
                      </a:gs>
                      <a:gs pos="100000">
                        <a:schemeClr val="tx1"/>
                      </a:gs>
                    </a:gsLst>
                    <a:lin ang="5400000" scaled="0"/>
                  </a:gradFill>
                </a:rPr>
              </a:br>
              <a:r>
                <a:rPr lang="en-US" sz="1569" dirty="0">
                  <a:gradFill>
                    <a:gsLst>
                      <a:gs pos="1250">
                        <a:schemeClr val="tx1"/>
                      </a:gs>
                      <a:gs pos="100000">
                        <a:schemeClr val="tx1"/>
                      </a:gs>
                    </a:gsLst>
                    <a:lin ang="5400000" scaled="0"/>
                  </a:gradFill>
                </a:rPr>
                <a:t>costs can be monitored, rolled up, and ultimately </a:t>
              </a:r>
              <a:br>
                <a:rPr lang="en-US" sz="1569" dirty="0">
                  <a:gradFill>
                    <a:gsLst>
                      <a:gs pos="1250">
                        <a:schemeClr val="tx1"/>
                      </a:gs>
                      <a:gs pos="100000">
                        <a:schemeClr val="tx1"/>
                      </a:gs>
                    </a:gsLst>
                    <a:lin ang="5400000" scaled="0"/>
                  </a:gradFill>
                </a:rPr>
              </a:br>
              <a:r>
                <a:rPr lang="en-US" sz="1569" dirty="0">
                  <a:gradFill>
                    <a:gsLst>
                      <a:gs pos="1250">
                        <a:schemeClr val="tx1"/>
                      </a:gs>
                      <a:gs pos="100000">
                        <a:schemeClr val="tx1"/>
                      </a:gs>
                    </a:gsLst>
                    <a:lin ang="5400000" scaled="0"/>
                  </a:gradFill>
                </a:rPr>
                <a:t>correctly allocated</a:t>
              </a: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p:txBody>
        </p:sp>
      </p:grpSp>
      <p:grpSp>
        <p:nvGrpSpPr>
          <p:cNvPr id="27" name="Group 26"/>
          <p:cNvGrpSpPr/>
          <p:nvPr/>
        </p:nvGrpSpPr>
        <p:grpSpPr>
          <a:xfrm>
            <a:off x="4302281" y="3783463"/>
            <a:ext cx="3815405" cy="2107492"/>
            <a:chOff x="4363885" y="4366910"/>
            <a:chExt cx="3303126" cy="2107791"/>
          </a:xfrm>
        </p:grpSpPr>
        <p:pic>
          <p:nvPicPr>
            <p:cNvPr id="28" name="Picture 2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63885" y="4506363"/>
              <a:ext cx="590017" cy="1968338"/>
            </a:xfrm>
            <a:prstGeom prst="rect">
              <a:avLst/>
            </a:prstGeom>
          </p:spPr>
        </p:pic>
        <p:sp>
          <p:nvSpPr>
            <p:cNvPr id="29" name="TextBox 28"/>
            <p:cNvSpPr txBox="1"/>
            <p:nvPr/>
          </p:nvSpPr>
          <p:spPr>
            <a:xfrm>
              <a:off x="4853942" y="4366910"/>
              <a:ext cx="2813069" cy="1560041"/>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Security/Risk Mgmt.</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Concerned about everything …but mostly looking to ensure that appropriate controls are in place</a:t>
              </a:r>
            </a:p>
          </p:txBody>
        </p:sp>
      </p:grpSp>
      <p:grpSp>
        <p:nvGrpSpPr>
          <p:cNvPr id="30" name="Group 29"/>
          <p:cNvGrpSpPr/>
          <p:nvPr/>
        </p:nvGrpSpPr>
        <p:grpSpPr>
          <a:xfrm>
            <a:off x="8284041" y="3808577"/>
            <a:ext cx="3575790" cy="2011957"/>
            <a:chOff x="7200103" y="2076927"/>
            <a:chExt cx="3576297" cy="2012242"/>
          </a:xfrm>
        </p:grpSpPr>
        <p:pic>
          <p:nvPicPr>
            <p:cNvPr id="31" name="Picture 3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200103" y="2076927"/>
              <a:ext cx="1057927" cy="2012242"/>
            </a:xfrm>
            <a:prstGeom prst="rect">
              <a:avLst/>
            </a:prstGeom>
          </p:spPr>
        </p:pic>
        <p:sp>
          <p:nvSpPr>
            <p:cNvPr id="32" name="TextBox 31"/>
            <p:cNvSpPr txBox="1"/>
            <p:nvPr/>
          </p:nvSpPr>
          <p:spPr>
            <a:xfrm>
              <a:off x="8186586" y="2076927"/>
              <a:ext cx="2589814" cy="1560040"/>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Technology Pro</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Concerned with how they will manage the growth and where </a:t>
              </a:r>
              <a:br>
                <a:rPr lang="en-US" sz="1569" dirty="0">
                  <a:gradFill>
                    <a:gsLst>
                      <a:gs pos="1250">
                        <a:schemeClr val="tx1"/>
                      </a:gs>
                      <a:gs pos="100000">
                        <a:schemeClr val="tx1"/>
                      </a:gs>
                    </a:gsLst>
                    <a:lin ang="5400000" scaled="0"/>
                  </a:gradFill>
                </a:rPr>
              </a:br>
              <a:r>
                <a:rPr lang="en-US" sz="1569" dirty="0">
                  <a:gradFill>
                    <a:gsLst>
                      <a:gs pos="1250">
                        <a:schemeClr val="tx1"/>
                      </a:gs>
                      <a:gs pos="100000">
                        <a:schemeClr val="tx1"/>
                      </a:gs>
                    </a:gsLst>
                    <a:lin ang="5400000" scaled="0"/>
                  </a:gradFill>
                </a:rPr>
                <a:t>to put resources</a:t>
              </a:r>
            </a:p>
          </p:txBody>
        </p:sp>
      </p:grpSp>
      <p:grpSp>
        <p:nvGrpSpPr>
          <p:cNvPr id="33" name="Group 32"/>
          <p:cNvGrpSpPr/>
          <p:nvPr/>
        </p:nvGrpSpPr>
        <p:grpSpPr>
          <a:xfrm>
            <a:off x="6490085" y="1625516"/>
            <a:ext cx="4950417" cy="1894067"/>
            <a:chOff x="2386700" y="2484120"/>
            <a:chExt cx="7311654" cy="1502092"/>
          </a:xfrm>
        </p:grpSpPr>
        <p:sp>
          <p:nvSpPr>
            <p:cNvPr id="34" name="Rectangle 33"/>
            <p:cNvSpPr/>
            <p:nvPr/>
          </p:nvSpPr>
          <p:spPr bwMode="auto">
            <a:xfrm>
              <a:off x="2413634" y="2484120"/>
              <a:ext cx="7284720" cy="1502092"/>
            </a:xfrm>
            <a:prstGeom prst="rect">
              <a:avLst/>
            </a:prstGeom>
            <a:solidFill>
              <a:srgbClr val="00BCF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371405" tIns="46630" rIns="0" bIns="46630" numCol="1" rtlCol="0" anchor="ctr" anchorCtr="0" compatLnSpc="1">
              <a:prstTxWarp prst="textNoShape">
                <a:avLst/>
              </a:prstTxWarp>
            </a:bodyPr>
            <a:lstStyle/>
            <a:p>
              <a:pPr defTabSz="932390" fontAlgn="base">
                <a:spcBef>
                  <a:spcPct val="0"/>
                </a:spcBef>
                <a:spcAft>
                  <a:spcPct val="0"/>
                </a:spcAft>
              </a:pPr>
              <a:r>
                <a:rPr lang="en-US" sz="1800" kern="0" dirty="0">
                  <a:gradFill>
                    <a:gsLst>
                      <a:gs pos="5439">
                        <a:srgbClr val="F8F8F8"/>
                      </a:gs>
                      <a:gs pos="10000">
                        <a:srgbClr val="F8F8F8"/>
                      </a:gs>
                    </a:gsLst>
                    <a:lin ang="5400000" scaled="0"/>
                  </a:gradFill>
                  <a:latin typeface="Segoe UI"/>
                  <a:sym typeface="Webdings" panose="05030102010509060703" pitchFamily="18" charset="2"/>
                </a:rPr>
                <a:t>You may be tempted to skip or shorten this step! </a:t>
              </a:r>
              <a:r>
                <a:rPr lang="en-US" sz="1800" kern="0" dirty="0">
                  <a:solidFill>
                    <a:srgbClr val="FFB900">
                      <a:lumMod val="60000"/>
                      <a:lumOff val="40000"/>
                    </a:srgbClr>
                  </a:solidFill>
                  <a:latin typeface="Segoe UI"/>
                  <a:sym typeface="Webdings" panose="05030102010509060703" pitchFamily="18" charset="2"/>
                </a:rPr>
                <a:t>DON’T!</a:t>
              </a:r>
            </a:p>
            <a:p>
              <a:pPr defTabSz="932390" fontAlgn="base">
                <a:spcBef>
                  <a:spcPct val="0"/>
                </a:spcBef>
                <a:spcAft>
                  <a:spcPct val="0"/>
                </a:spcAft>
              </a:pPr>
              <a:r>
                <a:rPr lang="en-US" sz="1800" kern="0" dirty="0">
                  <a:gradFill>
                    <a:gsLst>
                      <a:gs pos="5439">
                        <a:srgbClr val="F8F8F8"/>
                      </a:gs>
                      <a:gs pos="10000">
                        <a:srgbClr val="F8F8F8"/>
                      </a:gs>
                    </a:gsLst>
                    <a:lin ang="5400000" scaled="0"/>
                  </a:gradFill>
                  <a:latin typeface="Segoe UI"/>
                  <a:sym typeface="Webdings" panose="05030102010509060703" pitchFamily="18" charset="2"/>
                </a:rPr>
                <a:t>The repercussions are lasting and will impact your satisfaction with Azure</a:t>
              </a:r>
              <a:r>
                <a:rPr lang="en-US" sz="1400" kern="0" dirty="0">
                  <a:gradFill>
                    <a:gsLst>
                      <a:gs pos="5439">
                        <a:srgbClr val="F8F8F8"/>
                      </a:gs>
                      <a:gs pos="10000">
                        <a:srgbClr val="F8F8F8"/>
                      </a:gs>
                    </a:gsLst>
                    <a:lin ang="5400000" scaled="0"/>
                  </a:gradFill>
                  <a:latin typeface="Segoe UI"/>
                  <a:sym typeface="Webdings" panose="05030102010509060703" pitchFamily="18" charset="2"/>
                </a:rPr>
                <a:t> </a:t>
              </a:r>
              <a:endParaRPr lang="en-US" sz="7200" kern="0" dirty="0">
                <a:gradFill>
                  <a:gsLst>
                    <a:gs pos="5439">
                      <a:srgbClr val="F8F8F8"/>
                    </a:gs>
                    <a:gs pos="10000">
                      <a:srgbClr val="F8F8F8"/>
                    </a:gs>
                  </a:gsLst>
                  <a:lin ang="5400000" scaled="0"/>
                </a:gradFill>
                <a:latin typeface="Segoe UI"/>
              </a:endParaRPr>
            </a:p>
          </p:txBody>
        </p:sp>
        <p:sp>
          <p:nvSpPr>
            <p:cNvPr id="35" name="Rectangle 34"/>
            <p:cNvSpPr/>
            <p:nvPr/>
          </p:nvSpPr>
          <p:spPr>
            <a:xfrm>
              <a:off x="2386700" y="2669678"/>
              <a:ext cx="1868066" cy="863591"/>
            </a:xfrm>
            <a:prstGeom prst="rect">
              <a:avLst/>
            </a:prstGeom>
          </p:spPr>
          <p:txBody>
            <a:bodyPr wrap="square">
              <a:spAutoFit/>
            </a:bodyPr>
            <a:lstStyle/>
            <a:p>
              <a:pPr defTabSz="914320"/>
              <a:r>
                <a:rPr lang="en-US" sz="8000" kern="0" dirty="0">
                  <a:solidFill>
                    <a:srgbClr val="FFB900">
                      <a:lumMod val="60000"/>
                      <a:lumOff val="40000"/>
                    </a:srgbClr>
                  </a:solidFill>
                  <a:latin typeface="Segoe UI"/>
                  <a:sym typeface="Webdings" panose="05030102010509060703" pitchFamily="18" charset="2"/>
                </a:rPr>
                <a:t></a:t>
              </a:r>
              <a:endParaRPr lang="en-US" sz="8000" kern="0" dirty="0">
                <a:solidFill>
                  <a:srgbClr val="FFB900">
                    <a:lumMod val="60000"/>
                    <a:lumOff val="40000"/>
                  </a:srgbClr>
                </a:solidFill>
                <a:latin typeface="Segoe UI"/>
              </a:endParaRPr>
            </a:p>
          </p:txBody>
        </p:sp>
      </p:grpSp>
    </p:spTree>
    <p:extLst>
      <p:ext uri="{BB962C8B-B14F-4D97-AF65-F5344CB8AC3E}">
        <p14:creationId xmlns:p14="http://schemas.microsoft.com/office/powerpoint/2010/main" val="2509830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Subscriptions are the cornerstone</a:t>
            </a:r>
          </a:p>
        </p:txBody>
      </p:sp>
      <p:sp>
        <p:nvSpPr>
          <p:cNvPr id="4" name="Text Placeholder 3"/>
          <p:cNvSpPr>
            <a:spLocks noGrp="1"/>
          </p:cNvSpPr>
          <p:nvPr>
            <p:ph type="body" sz="quarter" idx="4294967295"/>
          </p:nvPr>
        </p:nvSpPr>
        <p:spPr>
          <a:xfrm>
            <a:off x="588262" y="1006475"/>
            <a:ext cx="10886187" cy="482600"/>
          </a:xfrm>
        </p:spPr>
        <p:txBody>
          <a:bodyPr/>
          <a:lstStyle/>
          <a:p>
            <a:pPr marL="0" indent="0">
              <a:buNone/>
            </a:pPr>
            <a:r>
              <a:rPr lang="en-US" sz="3138" dirty="0"/>
              <a:t>…Determine the model you will follow before anything else!</a:t>
            </a:r>
          </a:p>
        </p:txBody>
      </p:sp>
      <p:grpSp>
        <p:nvGrpSpPr>
          <p:cNvPr id="36" name="Group 35"/>
          <p:cNvGrpSpPr/>
          <p:nvPr/>
        </p:nvGrpSpPr>
        <p:grpSpPr>
          <a:xfrm>
            <a:off x="470700" y="1629031"/>
            <a:ext cx="3562225" cy="3050742"/>
            <a:chOff x="269876" y="1628775"/>
            <a:chExt cx="3562730" cy="3051175"/>
          </a:xfrm>
        </p:grpSpPr>
        <p:grpSp>
          <p:nvGrpSpPr>
            <p:cNvPr id="37" name="Group 36"/>
            <p:cNvGrpSpPr/>
            <p:nvPr/>
          </p:nvGrpSpPr>
          <p:grpSpPr>
            <a:xfrm>
              <a:off x="269876" y="1628775"/>
              <a:ext cx="3562730" cy="3051175"/>
              <a:chOff x="269876" y="1628775"/>
              <a:chExt cx="3562730" cy="3051175"/>
            </a:xfrm>
          </p:grpSpPr>
          <p:sp>
            <p:nvSpPr>
              <p:cNvPr id="39" name="Rounded Rectangle 16"/>
              <p:cNvSpPr/>
              <p:nvPr/>
            </p:nvSpPr>
            <p:spPr bwMode="auto">
              <a:xfrm>
                <a:off x="2079247" y="2905779"/>
                <a:ext cx="1753359" cy="989291"/>
              </a:xfrm>
              <a:prstGeom prst="rect">
                <a:avLst/>
              </a:prstGeom>
              <a:solidFill>
                <a:schemeClr val="accent1"/>
              </a:solidFill>
              <a:ln>
                <a:solidFill>
                  <a:schemeClr val="bg1"/>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0" tIns="46630" rIns="0" bIns="46630" numCol="1" rtlCol="0" anchor="ctr" anchorCtr="0" compatLnSpc="1">
                <a:prstTxWarp prst="textNoShape">
                  <a:avLst/>
                </a:prstTxWarp>
              </a:bodyPr>
              <a:lstStyle/>
              <a:p>
                <a:pPr algn="ctr" defTabSz="914320">
                  <a:defRPr/>
                </a:pPr>
                <a:r>
                  <a:rPr lang="en-US" sz="2800" kern="0" dirty="0">
                    <a:solidFill>
                      <a:srgbClr val="FFFFFF"/>
                    </a:solidFill>
                    <a:latin typeface="+mj-lt"/>
                  </a:rPr>
                  <a:t>App</a:t>
                </a:r>
              </a:p>
            </p:txBody>
          </p:sp>
          <p:grpSp>
            <p:nvGrpSpPr>
              <p:cNvPr id="40" name="Group 4"/>
              <p:cNvGrpSpPr>
                <a:grpSpLocks noChangeAspect="1"/>
              </p:cNvGrpSpPr>
              <p:nvPr/>
            </p:nvGrpSpPr>
            <p:grpSpPr bwMode="auto">
              <a:xfrm>
                <a:off x="269876" y="1628775"/>
                <a:ext cx="2879725" cy="3051175"/>
                <a:chOff x="170" y="1026"/>
                <a:chExt cx="1814" cy="1922"/>
              </a:xfrm>
            </p:grpSpPr>
            <p:sp>
              <p:nvSpPr>
                <p:cNvPr id="41" name="Rectangle 5"/>
                <p:cNvSpPr>
                  <a:spLocks noChangeArrowheads="1"/>
                </p:cNvSpPr>
                <p:nvPr/>
              </p:nvSpPr>
              <p:spPr bwMode="auto">
                <a:xfrm>
                  <a:off x="578" y="1542"/>
                  <a:ext cx="31" cy="1406"/>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2" name="Rectangle 6"/>
                <p:cNvSpPr>
                  <a:spLocks noChangeArrowheads="1"/>
                </p:cNvSpPr>
                <p:nvPr/>
              </p:nvSpPr>
              <p:spPr bwMode="auto">
                <a:xfrm>
                  <a:off x="790" y="1532"/>
                  <a:ext cx="31" cy="1416"/>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3" name="Rectangle 7"/>
                <p:cNvSpPr>
                  <a:spLocks noChangeArrowheads="1"/>
                </p:cNvSpPr>
                <p:nvPr/>
              </p:nvSpPr>
              <p:spPr bwMode="auto">
                <a:xfrm>
                  <a:off x="609" y="2328"/>
                  <a:ext cx="206" cy="27"/>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4" name="Rectangle 8"/>
                <p:cNvSpPr>
                  <a:spLocks noChangeArrowheads="1"/>
                </p:cNvSpPr>
                <p:nvPr/>
              </p:nvSpPr>
              <p:spPr bwMode="auto">
                <a:xfrm>
                  <a:off x="609" y="2524"/>
                  <a:ext cx="187" cy="3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5" name="Freeform 9"/>
                <p:cNvSpPr>
                  <a:spLocks/>
                </p:cNvSpPr>
                <p:nvPr/>
              </p:nvSpPr>
              <p:spPr bwMode="auto">
                <a:xfrm>
                  <a:off x="581" y="2328"/>
                  <a:ext cx="234" cy="224"/>
                </a:xfrm>
                <a:custGeom>
                  <a:avLst/>
                  <a:gdLst>
                    <a:gd name="T0" fmla="*/ 0 w 234"/>
                    <a:gd name="T1" fmla="*/ 224 h 224"/>
                    <a:gd name="T2" fmla="*/ 31 w 234"/>
                    <a:gd name="T3" fmla="*/ 224 h 224"/>
                    <a:gd name="T4" fmla="*/ 120 w 234"/>
                    <a:gd name="T5" fmla="*/ 135 h 224"/>
                    <a:gd name="T6" fmla="*/ 209 w 234"/>
                    <a:gd name="T7" fmla="*/ 224 h 224"/>
                    <a:gd name="T8" fmla="*/ 234 w 234"/>
                    <a:gd name="T9" fmla="*/ 224 h 224"/>
                    <a:gd name="T10" fmla="*/ 234 w 234"/>
                    <a:gd name="T11" fmla="*/ 202 h 224"/>
                    <a:gd name="T12" fmla="*/ 142 w 234"/>
                    <a:gd name="T13" fmla="*/ 110 h 224"/>
                    <a:gd name="T14" fmla="*/ 234 w 234"/>
                    <a:gd name="T15" fmla="*/ 21 h 224"/>
                    <a:gd name="T16" fmla="*/ 234 w 234"/>
                    <a:gd name="T17" fmla="*/ 0 h 224"/>
                    <a:gd name="T18" fmla="*/ 209 w 234"/>
                    <a:gd name="T19" fmla="*/ 0 h 224"/>
                    <a:gd name="T20" fmla="*/ 120 w 234"/>
                    <a:gd name="T21" fmla="*/ 89 h 224"/>
                    <a:gd name="T22" fmla="*/ 28 w 234"/>
                    <a:gd name="T23" fmla="*/ 0 h 224"/>
                    <a:gd name="T24" fmla="*/ 0 w 234"/>
                    <a:gd name="T25" fmla="*/ 0 h 224"/>
                    <a:gd name="T26" fmla="*/ 0 w 234"/>
                    <a:gd name="T27" fmla="*/ 15 h 224"/>
                    <a:gd name="T28" fmla="*/ 99 w 234"/>
                    <a:gd name="T29" fmla="*/ 110 h 224"/>
                    <a:gd name="T30" fmla="*/ 0 w 234"/>
                    <a:gd name="T31" fmla="*/ 208 h 224"/>
                    <a:gd name="T32" fmla="*/ 0 w 234"/>
                    <a:gd name="T3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4">
                      <a:moveTo>
                        <a:pt x="0" y="224"/>
                      </a:moveTo>
                      <a:lnTo>
                        <a:pt x="31" y="224"/>
                      </a:lnTo>
                      <a:lnTo>
                        <a:pt x="120" y="135"/>
                      </a:lnTo>
                      <a:lnTo>
                        <a:pt x="209" y="224"/>
                      </a:lnTo>
                      <a:lnTo>
                        <a:pt x="234" y="224"/>
                      </a:lnTo>
                      <a:lnTo>
                        <a:pt x="234" y="202"/>
                      </a:lnTo>
                      <a:lnTo>
                        <a:pt x="142" y="110"/>
                      </a:lnTo>
                      <a:lnTo>
                        <a:pt x="234" y="21"/>
                      </a:lnTo>
                      <a:lnTo>
                        <a:pt x="234" y="0"/>
                      </a:lnTo>
                      <a:lnTo>
                        <a:pt x="209" y="0"/>
                      </a:lnTo>
                      <a:lnTo>
                        <a:pt x="120" y="89"/>
                      </a:lnTo>
                      <a:lnTo>
                        <a:pt x="28" y="0"/>
                      </a:lnTo>
                      <a:lnTo>
                        <a:pt x="0" y="0"/>
                      </a:lnTo>
                      <a:lnTo>
                        <a:pt x="0" y="15"/>
                      </a:lnTo>
                      <a:lnTo>
                        <a:pt x="99" y="110"/>
                      </a:lnTo>
                      <a:lnTo>
                        <a:pt x="0" y="208"/>
                      </a:lnTo>
                      <a:lnTo>
                        <a:pt x="0" y="224"/>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6" name="Rectangle 10"/>
                <p:cNvSpPr>
                  <a:spLocks noChangeArrowheads="1"/>
                </p:cNvSpPr>
                <p:nvPr/>
              </p:nvSpPr>
              <p:spPr bwMode="auto">
                <a:xfrm>
                  <a:off x="609" y="2128"/>
                  <a:ext cx="187" cy="28"/>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7" name="Freeform 11"/>
                <p:cNvSpPr>
                  <a:spLocks/>
                </p:cNvSpPr>
                <p:nvPr/>
              </p:nvSpPr>
              <p:spPr bwMode="auto">
                <a:xfrm>
                  <a:off x="581" y="2128"/>
                  <a:ext cx="234" cy="224"/>
                </a:xfrm>
                <a:custGeom>
                  <a:avLst/>
                  <a:gdLst>
                    <a:gd name="T0" fmla="*/ 0 w 234"/>
                    <a:gd name="T1" fmla="*/ 224 h 224"/>
                    <a:gd name="T2" fmla="*/ 31 w 234"/>
                    <a:gd name="T3" fmla="*/ 224 h 224"/>
                    <a:gd name="T4" fmla="*/ 120 w 234"/>
                    <a:gd name="T5" fmla="*/ 135 h 224"/>
                    <a:gd name="T6" fmla="*/ 209 w 234"/>
                    <a:gd name="T7" fmla="*/ 224 h 224"/>
                    <a:gd name="T8" fmla="*/ 234 w 234"/>
                    <a:gd name="T9" fmla="*/ 224 h 224"/>
                    <a:gd name="T10" fmla="*/ 234 w 234"/>
                    <a:gd name="T11" fmla="*/ 206 h 224"/>
                    <a:gd name="T12" fmla="*/ 142 w 234"/>
                    <a:gd name="T13" fmla="*/ 114 h 224"/>
                    <a:gd name="T14" fmla="*/ 234 w 234"/>
                    <a:gd name="T15" fmla="*/ 22 h 224"/>
                    <a:gd name="T16" fmla="*/ 234 w 234"/>
                    <a:gd name="T17" fmla="*/ 0 h 224"/>
                    <a:gd name="T18" fmla="*/ 209 w 234"/>
                    <a:gd name="T19" fmla="*/ 0 h 224"/>
                    <a:gd name="T20" fmla="*/ 120 w 234"/>
                    <a:gd name="T21" fmla="*/ 89 h 224"/>
                    <a:gd name="T22" fmla="*/ 28 w 234"/>
                    <a:gd name="T23" fmla="*/ 0 h 224"/>
                    <a:gd name="T24" fmla="*/ 0 w 234"/>
                    <a:gd name="T25" fmla="*/ 0 h 224"/>
                    <a:gd name="T26" fmla="*/ 0 w 234"/>
                    <a:gd name="T27" fmla="*/ 15 h 224"/>
                    <a:gd name="T28" fmla="*/ 99 w 234"/>
                    <a:gd name="T29" fmla="*/ 114 h 224"/>
                    <a:gd name="T30" fmla="*/ 0 w 234"/>
                    <a:gd name="T31" fmla="*/ 209 h 224"/>
                    <a:gd name="T32" fmla="*/ 0 w 234"/>
                    <a:gd name="T3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4">
                      <a:moveTo>
                        <a:pt x="0" y="224"/>
                      </a:moveTo>
                      <a:lnTo>
                        <a:pt x="31" y="224"/>
                      </a:lnTo>
                      <a:lnTo>
                        <a:pt x="120" y="135"/>
                      </a:lnTo>
                      <a:lnTo>
                        <a:pt x="209" y="224"/>
                      </a:lnTo>
                      <a:lnTo>
                        <a:pt x="234" y="224"/>
                      </a:lnTo>
                      <a:lnTo>
                        <a:pt x="234" y="206"/>
                      </a:lnTo>
                      <a:lnTo>
                        <a:pt x="142" y="114"/>
                      </a:lnTo>
                      <a:lnTo>
                        <a:pt x="234" y="22"/>
                      </a:lnTo>
                      <a:lnTo>
                        <a:pt x="234" y="0"/>
                      </a:lnTo>
                      <a:lnTo>
                        <a:pt x="209" y="0"/>
                      </a:lnTo>
                      <a:lnTo>
                        <a:pt x="120" y="89"/>
                      </a:lnTo>
                      <a:lnTo>
                        <a:pt x="28" y="0"/>
                      </a:lnTo>
                      <a:lnTo>
                        <a:pt x="0" y="0"/>
                      </a:lnTo>
                      <a:lnTo>
                        <a:pt x="0" y="15"/>
                      </a:lnTo>
                      <a:lnTo>
                        <a:pt x="99" y="114"/>
                      </a:lnTo>
                      <a:lnTo>
                        <a:pt x="0" y="209"/>
                      </a:lnTo>
                      <a:lnTo>
                        <a:pt x="0" y="224"/>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8" name="Freeform 12"/>
                <p:cNvSpPr>
                  <a:spLocks/>
                </p:cNvSpPr>
                <p:nvPr/>
              </p:nvSpPr>
              <p:spPr bwMode="auto">
                <a:xfrm>
                  <a:off x="581" y="1932"/>
                  <a:ext cx="234" cy="224"/>
                </a:xfrm>
                <a:custGeom>
                  <a:avLst/>
                  <a:gdLst>
                    <a:gd name="T0" fmla="*/ 0 w 234"/>
                    <a:gd name="T1" fmla="*/ 224 h 224"/>
                    <a:gd name="T2" fmla="*/ 31 w 234"/>
                    <a:gd name="T3" fmla="*/ 224 h 224"/>
                    <a:gd name="T4" fmla="*/ 120 w 234"/>
                    <a:gd name="T5" fmla="*/ 135 h 224"/>
                    <a:gd name="T6" fmla="*/ 209 w 234"/>
                    <a:gd name="T7" fmla="*/ 224 h 224"/>
                    <a:gd name="T8" fmla="*/ 234 w 234"/>
                    <a:gd name="T9" fmla="*/ 224 h 224"/>
                    <a:gd name="T10" fmla="*/ 234 w 234"/>
                    <a:gd name="T11" fmla="*/ 205 h 224"/>
                    <a:gd name="T12" fmla="*/ 142 w 234"/>
                    <a:gd name="T13" fmla="*/ 113 h 224"/>
                    <a:gd name="T14" fmla="*/ 234 w 234"/>
                    <a:gd name="T15" fmla="*/ 21 h 224"/>
                    <a:gd name="T16" fmla="*/ 234 w 234"/>
                    <a:gd name="T17" fmla="*/ 0 h 224"/>
                    <a:gd name="T18" fmla="*/ 209 w 234"/>
                    <a:gd name="T19" fmla="*/ 0 h 224"/>
                    <a:gd name="T20" fmla="*/ 120 w 234"/>
                    <a:gd name="T21" fmla="*/ 89 h 224"/>
                    <a:gd name="T22" fmla="*/ 28 w 234"/>
                    <a:gd name="T23" fmla="*/ 0 h 224"/>
                    <a:gd name="T24" fmla="*/ 0 w 234"/>
                    <a:gd name="T25" fmla="*/ 0 h 224"/>
                    <a:gd name="T26" fmla="*/ 0 w 234"/>
                    <a:gd name="T27" fmla="*/ 15 h 224"/>
                    <a:gd name="T28" fmla="*/ 99 w 234"/>
                    <a:gd name="T29" fmla="*/ 113 h 224"/>
                    <a:gd name="T30" fmla="*/ 0 w 234"/>
                    <a:gd name="T31" fmla="*/ 208 h 224"/>
                    <a:gd name="T32" fmla="*/ 0 w 234"/>
                    <a:gd name="T3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4">
                      <a:moveTo>
                        <a:pt x="0" y="224"/>
                      </a:moveTo>
                      <a:lnTo>
                        <a:pt x="31" y="224"/>
                      </a:lnTo>
                      <a:lnTo>
                        <a:pt x="120" y="135"/>
                      </a:lnTo>
                      <a:lnTo>
                        <a:pt x="209" y="224"/>
                      </a:lnTo>
                      <a:lnTo>
                        <a:pt x="234" y="224"/>
                      </a:lnTo>
                      <a:lnTo>
                        <a:pt x="234" y="205"/>
                      </a:lnTo>
                      <a:lnTo>
                        <a:pt x="142" y="113"/>
                      </a:lnTo>
                      <a:lnTo>
                        <a:pt x="234" y="21"/>
                      </a:lnTo>
                      <a:lnTo>
                        <a:pt x="234" y="0"/>
                      </a:lnTo>
                      <a:lnTo>
                        <a:pt x="209" y="0"/>
                      </a:lnTo>
                      <a:lnTo>
                        <a:pt x="120" y="89"/>
                      </a:lnTo>
                      <a:lnTo>
                        <a:pt x="28" y="0"/>
                      </a:lnTo>
                      <a:lnTo>
                        <a:pt x="0" y="0"/>
                      </a:lnTo>
                      <a:lnTo>
                        <a:pt x="0" y="15"/>
                      </a:lnTo>
                      <a:lnTo>
                        <a:pt x="99" y="113"/>
                      </a:lnTo>
                      <a:lnTo>
                        <a:pt x="0" y="208"/>
                      </a:lnTo>
                      <a:lnTo>
                        <a:pt x="0" y="224"/>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9" name="Rectangle 13"/>
                <p:cNvSpPr>
                  <a:spLocks noChangeArrowheads="1"/>
                </p:cNvSpPr>
                <p:nvPr/>
              </p:nvSpPr>
              <p:spPr bwMode="auto">
                <a:xfrm>
                  <a:off x="609" y="1929"/>
                  <a:ext cx="187" cy="27"/>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0" name="Freeform 14"/>
                <p:cNvSpPr>
                  <a:spLocks/>
                </p:cNvSpPr>
                <p:nvPr/>
              </p:nvSpPr>
              <p:spPr bwMode="auto">
                <a:xfrm>
                  <a:off x="581" y="1732"/>
                  <a:ext cx="234" cy="224"/>
                </a:xfrm>
                <a:custGeom>
                  <a:avLst/>
                  <a:gdLst>
                    <a:gd name="T0" fmla="*/ 0 w 234"/>
                    <a:gd name="T1" fmla="*/ 224 h 224"/>
                    <a:gd name="T2" fmla="*/ 31 w 234"/>
                    <a:gd name="T3" fmla="*/ 224 h 224"/>
                    <a:gd name="T4" fmla="*/ 120 w 234"/>
                    <a:gd name="T5" fmla="*/ 135 h 224"/>
                    <a:gd name="T6" fmla="*/ 209 w 234"/>
                    <a:gd name="T7" fmla="*/ 224 h 224"/>
                    <a:gd name="T8" fmla="*/ 234 w 234"/>
                    <a:gd name="T9" fmla="*/ 224 h 224"/>
                    <a:gd name="T10" fmla="*/ 234 w 234"/>
                    <a:gd name="T11" fmla="*/ 203 h 224"/>
                    <a:gd name="T12" fmla="*/ 142 w 234"/>
                    <a:gd name="T13" fmla="*/ 114 h 224"/>
                    <a:gd name="T14" fmla="*/ 234 w 234"/>
                    <a:gd name="T15" fmla="*/ 22 h 224"/>
                    <a:gd name="T16" fmla="*/ 234 w 234"/>
                    <a:gd name="T17" fmla="*/ 0 h 224"/>
                    <a:gd name="T18" fmla="*/ 209 w 234"/>
                    <a:gd name="T19" fmla="*/ 0 h 224"/>
                    <a:gd name="T20" fmla="*/ 120 w 234"/>
                    <a:gd name="T21" fmla="*/ 89 h 224"/>
                    <a:gd name="T22" fmla="*/ 28 w 234"/>
                    <a:gd name="T23" fmla="*/ 0 h 224"/>
                    <a:gd name="T24" fmla="*/ 0 w 234"/>
                    <a:gd name="T25" fmla="*/ 0 h 224"/>
                    <a:gd name="T26" fmla="*/ 0 w 234"/>
                    <a:gd name="T27" fmla="*/ 15 h 224"/>
                    <a:gd name="T28" fmla="*/ 99 w 234"/>
                    <a:gd name="T29" fmla="*/ 114 h 224"/>
                    <a:gd name="T30" fmla="*/ 0 w 234"/>
                    <a:gd name="T31" fmla="*/ 209 h 224"/>
                    <a:gd name="T32" fmla="*/ 0 w 234"/>
                    <a:gd name="T3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4">
                      <a:moveTo>
                        <a:pt x="0" y="224"/>
                      </a:moveTo>
                      <a:lnTo>
                        <a:pt x="31" y="224"/>
                      </a:lnTo>
                      <a:lnTo>
                        <a:pt x="120" y="135"/>
                      </a:lnTo>
                      <a:lnTo>
                        <a:pt x="209" y="224"/>
                      </a:lnTo>
                      <a:lnTo>
                        <a:pt x="234" y="224"/>
                      </a:lnTo>
                      <a:lnTo>
                        <a:pt x="234" y="203"/>
                      </a:lnTo>
                      <a:lnTo>
                        <a:pt x="142" y="114"/>
                      </a:lnTo>
                      <a:lnTo>
                        <a:pt x="234" y="22"/>
                      </a:lnTo>
                      <a:lnTo>
                        <a:pt x="234" y="0"/>
                      </a:lnTo>
                      <a:lnTo>
                        <a:pt x="209" y="0"/>
                      </a:lnTo>
                      <a:lnTo>
                        <a:pt x="120" y="89"/>
                      </a:lnTo>
                      <a:lnTo>
                        <a:pt x="28" y="0"/>
                      </a:lnTo>
                      <a:lnTo>
                        <a:pt x="0" y="0"/>
                      </a:lnTo>
                      <a:lnTo>
                        <a:pt x="0" y="15"/>
                      </a:lnTo>
                      <a:lnTo>
                        <a:pt x="99" y="114"/>
                      </a:lnTo>
                      <a:lnTo>
                        <a:pt x="0" y="209"/>
                      </a:lnTo>
                      <a:lnTo>
                        <a:pt x="0" y="224"/>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1" name="Rectangle 15"/>
                <p:cNvSpPr>
                  <a:spLocks noChangeArrowheads="1"/>
                </p:cNvSpPr>
                <p:nvPr/>
              </p:nvSpPr>
              <p:spPr bwMode="auto">
                <a:xfrm>
                  <a:off x="609" y="1729"/>
                  <a:ext cx="187" cy="28"/>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2" name="Rectangle 16"/>
                <p:cNvSpPr>
                  <a:spLocks noChangeArrowheads="1"/>
                </p:cNvSpPr>
                <p:nvPr/>
              </p:nvSpPr>
              <p:spPr bwMode="auto">
                <a:xfrm>
                  <a:off x="578" y="1511"/>
                  <a:ext cx="243" cy="3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3" name="Freeform 17"/>
                <p:cNvSpPr>
                  <a:spLocks/>
                </p:cNvSpPr>
                <p:nvPr/>
              </p:nvSpPr>
              <p:spPr bwMode="auto">
                <a:xfrm>
                  <a:off x="581" y="1532"/>
                  <a:ext cx="234" cy="225"/>
                </a:xfrm>
                <a:custGeom>
                  <a:avLst/>
                  <a:gdLst>
                    <a:gd name="T0" fmla="*/ 0 w 234"/>
                    <a:gd name="T1" fmla="*/ 225 h 225"/>
                    <a:gd name="T2" fmla="*/ 31 w 234"/>
                    <a:gd name="T3" fmla="*/ 225 h 225"/>
                    <a:gd name="T4" fmla="*/ 120 w 234"/>
                    <a:gd name="T5" fmla="*/ 136 h 225"/>
                    <a:gd name="T6" fmla="*/ 209 w 234"/>
                    <a:gd name="T7" fmla="*/ 225 h 225"/>
                    <a:gd name="T8" fmla="*/ 234 w 234"/>
                    <a:gd name="T9" fmla="*/ 225 h 225"/>
                    <a:gd name="T10" fmla="*/ 234 w 234"/>
                    <a:gd name="T11" fmla="*/ 206 h 225"/>
                    <a:gd name="T12" fmla="*/ 142 w 234"/>
                    <a:gd name="T13" fmla="*/ 114 h 225"/>
                    <a:gd name="T14" fmla="*/ 234 w 234"/>
                    <a:gd name="T15" fmla="*/ 22 h 225"/>
                    <a:gd name="T16" fmla="*/ 234 w 234"/>
                    <a:gd name="T17" fmla="*/ 0 h 225"/>
                    <a:gd name="T18" fmla="*/ 209 w 234"/>
                    <a:gd name="T19" fmla="*/ 0 h 225"/>
                    <a:gd name="T20" fmla="*/ 120 w 234"/>
                    <a:gd name="T21" fmla="*/ 90 h 225"/>
                    <a:gd name="T22" fmla="*/ 28 w 234"/>
                    <a:gd name="T23" fmla="*/ 0 h 225"/>
                    <a:gd name="T24" fmla="*/ 0 w 234"/>
                    <a:gd name="T25" fmla="*/ 0 h 225"/>
                    <a:gd name="T26" fmla="*/ 0 w 234"/>
                    <a:gd name="T27" fmla="*/ 16 h 225"/>
                    <a:gd name="T28" fmla="*/ 99 w 234"/>
                    <a:gd name="T29" fmla="*/ 114 h 225"/>
                    <a:gd name="T30" fmla="*/ 0 w 234"/>
                    <a:gd name="T31" fmla="*/ 209 h 225"/>
                    <a:gd name="T32" fmla="*/ 0 w 234"/>
                    <a:gd name="T33" fmla="*/ 225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5">
                      <a:moveTo>
                        <a:pt x="0" y="225"/>
                      </a:moveTo>
                      <a:lnTo>
                        <a:pt x="31" y="225"/>
                      </a:lnTo>
                      <a:lnTo>
                        <a:pt x="120" y="136"/>
                      </a:lnTo>
                      <a:lnTo>
                        <a:pt x="209" y="225"/>
                      </a:lnTo>
                      <a:lnTo>
                        <a:pt x="234" y="225"/>
                      </a:lnTo>
                      <a:lnTo>
                        <a:pt x="234" y="206"/>
                      </a:lnTo>
                      <a:lnTo>
                        <a:pt x="142" y="114"/>
                      </a:lnTo>
                      <a:lnTo>
                        <a:pt x="234" y="22"/>
                      </a:lnTo>
                      <a:lnTo>
                        <a:pt x="234" y="0"/>
                      </a:lnTo>
                      <a:lnTo>
                        <a:pt x="209" y="0"/>
                      </a:lnTo>
                      <a:lnTo>
                        <a:pt x="120" y="90"/>
                      </a:lnTo>
                      <a:lnTo>
                        <a:pt x="28" y="0"/>
                      </a:lnTo>
                      <a:lnTo>
                        <a:pt x="0" y="0"/>
                      </a:lnTo>
                      <a:lnTo>
                        <a:pt x="0" y="16"/>
                      </a:lnTo>
                      <a:lnTo>
                        <a:pt x="99" y="114"/>
                      </a:lnTo>
                      <a:lnTo>
                        <a:pt x="0" y="209"/>
                      </a:lnTo>
                      <a:lnTo>
                        <a:pt x="0" y="225"/>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4" name="Rectangle 18"/>
                <p:cNvSpPr>
                  <a:spLocks noChangeArrowheads="1"/>
                </p:cNvSpPr>
                <p:nvPr/>
              </p:nvSpPr>
              <p:spPr bwMode="auto">
                <a:xfrm>
                  <a:off x="609" y="2724"/>
                  <a:ext cx="187" cy="27"/>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5" name="Freeform 19"/>
                <p:cNvSpPr>
                  <a:spLocks/>
                </p:cNvSpPr>
                <p:nvPr/>
              </p:nvSpPr>
              <p:spPr bwMode="auto">
                <a:xfrm>
                  <a:off x="581" y="2524"/>
                  <a:ext cx="234" cy="227"/>
                </a:xfrm>
                <a:custGeom>
                  <a:avLst/>
                  <a:gdLst>
                    <a:gd name="T0" fmla="*/ 0 w 234"/>
                    <a:gd name="T1" fmla="*/ 227 h 227"/>
                    <a:gd name="T2" fmla="*/ 31 w 234"/>
                    <a:gd name="T3" fmla="*/ 227 h 227"/>
                    <a:gd name="T4" fmla="*/ 120 w 234"/>
                    <a:gd name="T5" fmla="*/ 135 h 227"/>
                    <a:gd name="T6" fmla="*/ 209 w 234"/>
                    <a:gd name="T7" fmla="*/ 227 h 227"/>
                    <a:gd name="T8" fmla="*/ 234 w 234"/>
                    <a:gd name="T9" fmla="*/ 227 h 227"/>
                    <a:gd name="T10" fmla="*/ 234 w 234"/>
                    <a:gd name="T11" fmla="*/ 206 h 227"/>
                    <a:gd name="T12" fmla="*/ 142 w 234"/>
                    <a:gd name="T13" fmla="*/ 114 h 227"/>
                    <a:gd name="T14" fmla="*/ 234 w 234"/>
                    <a:gd name="T15" fmla="*/ 22 h 227"/>
                    <a:gd name="T16" fmla="*/ 234 w 234"/>
                    <a:gd name="T17" fmla="*/ 0 h 227"/>
                    <a:gd name="T18" fmla="*/ 209 w 234"/>
                    <a:gd name="T19" fmla="*/ 0 h 227"/>
                    <a:gd name="T20" fmla="*/ 120 w 234"/>
                    <a:gd name="T21" fmla="*/ 92 h 227"/>
                    <a:gd name="T22" fmla="*/ 28 w 234"/>
                    <a:gd name="T23" fmla="*/ 0 h 227"/>
                    <a:gd name="T24" fmla="*/ 0 w 234"/>
                    <a:gd name="T25" fmla="*/ 0 h 227"/>
                    <a:gd name="T26" fmla="*/ 0 w 234"/>
                    <a:gd name="T27" fmla="*/ 16 h 227"/>
                    <a:gd name="T28" fmla="*/ 99 w 234"/>
                    <a:gd name="T29" fmla="*/ 114 h 227"/>
                    <a:gd name="T30" fmla="*/ 0 w 234"/>
                    <a:gd name="T31" fmla="*/ 212 h 227"/>
                    <a:gd name="T32" fmla="*/ 0 w 234"/>
                    <a:gd name="T33" fmla="*/ 22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7">
                      <a:moveTo>
                        <a:pt x="0" y="227"/>
                      </a:moveTo>
                      <a:lnTo>
                        <a:pt x="31" y="227"/>
                      </a:lnTo>
                      <a:lnTo>
                        <a:pt x="120" y="135"/>
                      </a:lnTo>
                      <a:lnTo>
                        <a:pt x="209" y="227"/>
                      </a:lnTo>
                      <a:lnTo>
                        <a:pt x="234" y="227"/>
                      </a:lnTo>
                      <a:lnTo>
                        <a:pt x="234" y="206"/>
                      </a:lnTo>
                      <a:lnTo>
                        <a:pt x="142" y="114"/>
                      </a:lnTo>
                      <a:lnTo>
                        <a:pt x="234" y="22"/>
                      </a:lnTo>
                      <a:lnTo>
                        <a:pt x="234" y="0"/>
                      </a:lnTo>
                      <a:lnTo>
                        <a:pt x="209" y="0"/>
                      </a:lnTo>
                      <a:lnTo>
                        <a:pt x="120" y="92"/>
                      </a:lnTo>
                      <a:lnTo>
                        <a:pt x="28" y="0"/>
                      </a:lnTo>
                      <a:lnTo>
                        <a:pt x="0" y="0"/>
                      </a:lnTo>
                      <a:lnTo>
                        <a:pt x="0" y="16"/>
                      </a:lnTo>
                      <a:lnTo>
                        <a:pt x="99" y="114"/>
                      </a:lnTo>
                      <a:lnTo>
                        <a:pt x="0" y="212"/>
                      </a:lnTo>
                      <a:lnTo>
                        <a:pt x="0" y="227"/>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6" name="Rectangle 20"/>
                <p:cNvSpPr>
                  <a:spLocks noChangeArrowheads="1"/>
                </p:cNvSpPr>
                <p:nvPr/>
              </p:nvSpPr>
              <p:spPr bwMode="auto">
                <a:xfrm>
                  <a:off x="609" y="2917"/>
                  <a:ext cx="187" cy="3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7" name="Freeform 21"/>
                <p:cNvSpPr>
                  <a:spLocks/>
                </p:cNvSpPr>
                <p:nvPr/>
              </p:nvSpPr>
              <p:spPr bwMode="auto">
                <a:xfrm>
                  <a:off x="581" y="2721"/>
                  <a:ext cx="234" cy="224"/>
                </a:xfrm>
                <a:custGeom>
                  <a:avLst/>
                  <a:gdLst>
                    <a:gd name="T0" fmla="*/ 0 w 234"/>
                    <a:gd name="T1" fmla="*/ 224 h 224"/>
                    <a:gd name="T2" fmla="*/ 31 w 234"/>
                    <a:gd name="T3" fmla="*/ 224 h 224"/>
                    <a:gd name="T4" fmla="*/ 120 w 234"/>
                    <a:gd name="T5" fmla="*/ 135 h 224"/>
                    <a:gd name="T6" fmla="*/ 209 w 234"/>
                    <a:gd name="T7" fmla="*/ 224 h 224"/>
                    <a:gd name="T8" fmla="*/ 234 w 234"/>
                    <a:gd name="T9" fmla="*/ 224 h 224"/>
                    <a:gd name="T10" fmla="*/ 234 w 234"/>
                    <a:gd name="T11" fmla="*/ 205 h 224"/>
                    <a:gd name="T12" fmla="*/ 142 w 234"/>
                    <a:gd name="T13" fmla="*/ 113 h 224"/>
                    <a:gd name="T14" fmla="*/ 234 w 234"/>
                    <a:gd name="T15" fmla="*/ 21 h 224"/>
                    <a:gd name="T16" fmla="*/ 234 w 234"/>
                    <a:gd name="T17" fmla="*/ 0 h 224"/>
                    <a:gd name="T18" fmla="*/ 209 w 234"/>
                    <a:gd name="T19" fmla="*/ 0 h 224"/>
                    <a:gd name="T20" fmla="*/ 120 w 234"/>
                    <a:gd name="T21" fmla="*/ 89 h 224"/>
                    <a:gd name="T22" fmla="*/ 28 w 234"/>
                    <a:gd name="T23" fmla="*/ 0 h 224"/>
                    <a:gd name="T24" fmla="*/ 0 w 234"/>
                    <a:gd name="T25" fmla="*/ 0 h 224"/>
                    <a:gd name="T26" fmla="*/ 0 w 234"/>
                    <a:gd name="T27" fmla="*/ 15 h 224"/>
                    <a:gd name="T28" fmla="*/ 99 w 234"/>
                    <a:gd name="T29" fmla="*/ 113 h 224"/>
                    <a:gd name="T30" fmla="*/ 0 w 234"/>
                    <a:gd name="T31" fmla="*/ 208 h 224"/>
                    <a:gd name="T32" fmla="*/ 0 w 234"/>
                    <a:gd name="T3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4" h="224">
                      <a:moveTo>
                        <a:pt x="0" y="224"/>
                      </a:moveTo>
                      <a:lnTo>
                        <a:pt x="31" y="224"/>
                      </a:lnTo>
                      <a:lnTo>
                        <a:pt x="120" y="135"/>
                      </a:lnTo>
                      <a:lnTo>
                        <a:pt x="209" y="224"/>
                      </a:lnTo>
                      <a:lnTo>
                        <a:pt x="234" y="224"/>
                      </a:lnTo>
                      <a:lnTo>
                        <a:pt x="234" y="205"/>
                      </a:lnTo>
                      <a:lnTo>
                        <a:pt x="142" y="113"/>
                      </a:lnTo>
                      <a:lnTo>
                        <a:pt x="234" y="21"/>
                      </a:lnTo>
                      <a:lnTo>
                        <a:pt x="234" y="0"/>
                      </a:lnTo>
                      <a:lnTo>
                        <a:pt x="209" y="0"/>
                      </a:lnTo>
                      <a:lnTo>
                        <a:pt x="120" y="89"/>
                      </a:lnTo>
                      <a:lnTo>
                        <a:pt x="28" y="0"/>
                      </a:lnTo>
                      <a:lnTo>
                        <a:pt x="0" y="0"/>
                      </a:lnTo>
                      <a:lnTo>
                        <a:pt x="0" y="15"/>
                      </a:lnTo>
                      <a:lnTo>
                        <a:pt x="99" y="113"/>
                      </a:lnTo>
                      <a:lnTo>
                        <a:pt x="0" y="208"/>
                      </a:lnTo>
                      <a:lnTo>
                        <a:pt x="0" y="224"/>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8" name="Rectangle 22"/>
                <p:cNvSpPr>
                  <a:spLocks noChangeArrowheads="1"/>
                </p:cNvSpPr>
                <p:nvPr/>
              </p:nvSpPr>
              <p:spPr bwMode="auto">
                <a:xfrm>
                  <a:off x="170" y="1253"/>
                  <a:ext cx="132" cy="227"/>
                </a:xfrm>
                <a:prstGeom prst="rect">
                  <a:avLst/>
                </a:prstGeom>
                <a:solidFill>
                  <a:srgbClr val="9B4F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9" name="Freeform 23"/>
                <p:cNvSpPr>
                  <a:spLocks/>
                </p:cNvSpPr>
                <p:nvPr/>
              </p:nvSpPr>
              <p:spPr bwMode="auto">
                <a:xfrm>
                  <a:off x="296" y="1035"/>
                  <a:ext cx="350" cy="279"/>
                </a:xfrm>
                <a:custGeom>
                  <a:avLst/>
                  <a:gdLst>
                    <a:gd name="T0" fmla="*/ 12 w 350"/>
                    <a:gd name="T1" fmla="*/ 279 h 279"/>
                    <a:gd name="T2" fmla="*/ 0 w 350"/>
                    <a:gd name="T3" fmla="*/ 267 h 279"/>
                    <a:gd name="T4" fmla="*/ 341 w 350"/>
                    <a:gd name="T5" fmla="*/ 0 h 279"/>
                    <a:gd name="T6" fmla="*/ 350 w 350"/>
                    <a:gd name="T7" fmla="*/ 12 h 279"/>
                    <a:gd name="T8" fmla="*/ 12 w 350"/>
                    <a:gd name="T9" fmla="*/ 279 h 279"/>
                  </a:gdLst>
                  <a:ahLst/>
                  <a:cxnLst>
                    <a:cxn ang="0">
                      <a:pos x="T0" y="T1"/>
                    </a:cxn>
                    <a:cxn ang="0">
                      <a:pos x="T2" y="T3"/>
                    </a:cxn>
                    <a:cxn ang="0">
                      <a:pos x="T4" y="T5"/>
                    </a:cxn>
                    <a:cxn ang="0">
                      <a:pos x="T6" y="T7"/>
                    </a:cxn>
                    <a:cxn ang="0">
                      <a:pos x="T8" y="T9"/>
                    </a:cxn>
                  </a:cxnLst>
                  <a:rect l="0" t="0" r="r" b="b"/>
                  <a:pathLst>
                    <a:path w="350" h="279">
                      <a:moveTo>
                        <a:pt x="12" y="279"/>
                      </a:moveTo>
                      <a:lnTo>
                        <a:pt x="0" y="267"/>
                      </a:lnTo>
                      <a:lnTo>
                        <a:pt x="341" y="0"/>
                      </a:lnTo>
                      <a:lnTo>
                        <a:pt x="350" y="12"/>
                      </a:lnTo>
                      <a:lnTo>
                        <a:pt x="12" y="279"/>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0" name="Freeform 24"/>
                <p:cNvSpPr>
                  <a:spLocks/>
                </p:cNvSpPr>
                <p:nvPr/>
              </p:nvSpPr>
              <p:spPr bwMode="auto">
                <a:xfrm>
                  <a:off x="640" y="1032"/>
                  <a:ext cx="915" cy="166"/>
                </a:xfrm>
                <a:custGeom>
                  <a:avLst/>
                  <a:gdLst>
                    <a:gd name="T0" fmla="*/ 915 w 915"/>
                    <a:gd name="T1" fmla="*/ 166 h 166"/>
                    <a:gd name="T2" fmla="*/ 0 w 915"/>
                    <a:gd name="T3" fmla="*/ 15 h 166"/>
                    <a:gd name="T4" fmla="*/ 3 w 915"/>
                    <a:gd name="T5" fmla="*/ 0 h 166"/>
                    <a:gd name="T6" fmla="*/ 915 w 915"/>
                    <a:gd name="T7" fmla="*/ 150 h 166"/>
                    <a:gd name="T8" fmla="*/ 915 w 915"/>
                    <a:gd name="T9" fmla="*/ 166 h 166"/>
                  </a:gdLst>
                  <a:ahLst/>
                  <a:cxnLst>
                    <a:cxn ang="0">
                      <a:pos x="T0" y="T1"/>
                    </a:cxn>
                    <a:cxn ang="0">
                      <a:pos x="T2" y="T3"/>
                    </a:cxn>
                    <a:cxn ang="0">
                      <a:pos x="T4" y="T5"/>
                    </a:cxn>
                    <a:cxn ang="0">
                      <a:pos x="T6" y="T7"/>
                    </a:cxn>
                    <a:cxn ang="0">
                      <a:pos x="T8" y="T9"/>
                    </a:cxn>
                  </a:cxnLst>
                  <a:rect l="0" t="0" r="r" b="b"/>
                  <a:pathLst>
                    <a:path w="915" h="166">
                      <a:moveTo>
                        <a:pt x="915" y="166"/>
                      </a:moveTo>
                      <a:lnTo>
                        <a:pt x="0" y="15"/>
                      </a:lnTo>
                      <a:lnTo>
                        <a:pt x="3" y="0"/>
                      </a:lnTo>
                      <a:lnTo>
                        <a:pt x="915" y="150"/>
                      </a:lnTo>
                      <a:lnTo>
                        <a:pt x="915" y="166"/>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1" name="Rectangle 25"/>
                <p:cNvSpPr>
                  <a:spLocks noChangeArrowheads="1"/>
                </p:cNvSpPr>
                <p:nvPr/>
              </p:nvSpPr>
              <p:spPr bwMode="auto">
                <a:xfrm>
                  <a:off x="624" y="1041"/>
                  <a:ext cx="25" cy="273"/>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2" name="Freeform 26"/>
                <p:cNvSpPr>
                  <a:spLocks/>
                </p:cNvSpPr>
                <p:nvPr/>
              </p:nvSpPr>
              <p:spPr bwMode="auto">
                <a:xfrm>
                  <a:off x="634" y="1035"/>
                  <a:ext cx="116" cy="273"/>
                </a:xfrm>
                <a:custGeom>
                  <a:avLst/>
                  <a:gdLst>
                    <a:gd name="T0" fmla="*/ 0 w 116"/>
                    <a:gd name="T1" fmla="*/ 6 h 273"/>
                    <a:gd name="T2" fmla="*/ 21 w 116"/>
                    <a:gd name="T3" fmla="*/ 0 h 273"/>
                    <a:gd name="T4" fmla="*/ 116 w 116"/>
                    <a:gd name="T5" fmla="*/ 273 h 273"/>
                    <a:gd name="T6" fmla="*/ 89 w 116"/>
                    <a:gd name="T7" fmla="*/ 273 h 273"/>
                    <a:gd name="T8" fmla="*/ 0 w 116"/>
                    <a:gd name="T9" fmla="*/ 6 h 273"/>
                  </a:gdLst>
                  <a:ahLst/>
                  <a:cxnLst>
                    <a:cxn ang="0">
                      <a:pos x="T0" y="T1"/>
                    </a:cxn>
                    <a:cxn ang="0">
                      <a:pos x="T2" y="T3"/>
                    </a:cxn>
                    <a:cxn ang="0">
                      <a:pos x="T4" y="T5"/>
                    </a:cxn>
                    <a:cxn ang="0">
                      <a:pos x="T6" y="T7"/>
                    </a:cxn>
                    <a:cxn ang="0">
                      <a:pos x="T8" y="T9"/>
                    </a:cxn>
                  </a:cxnLst>
                  <a:rect l="0" t="0" r="r" b="b"/>
                  <a:pathLst>
                    <a:path w="116" h="273">
                      <a:moveTo>
                        <a:pt x="0" y="6"/>
                      </a:moveTo>
                      <a:lnTo>
                        <a:pt x="21" y="0"/>
                      </a:lnTo>
                      <a:lnTo>
                        <a:pt x="116" y="273"/>
                      </a:lnTo>
                      <a:lnTo>
                        <a:pt x="89" y="273"/>
                      </a:lnTo>
                      <a:lnTo>
                        <a:pt x="0" y="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3" name="Rectangle 27"/>
                <p:cNvSpPr>
                  <a:spLocks noChangeArrowheads="1"/>
                </p:cNvSpPr>
                <p:nvPr/>
              </p:nvSpPr>
              <p:spPr bwMode="auto">
                <a:xfrm>
                  <a:off x="643" y="1232"/>
                  <a:ext cx="61" cy="2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4" name="Rectangle 28"/>
                <p:cNvSpPr>
                  <a:spLocks noChangeArrowheads="1"/>
                </p:cNvSpPr>
                <p:nvPr/>
              </p:nvSpPr>
              <p:spPr bwMode="auto">
                <a:xfrm>
                  <a:off x="643" y="1164"/>
                  <a:ext cx="40" cy="18"/>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5" name="Freeform 29"/>
                <p:cNvSpPr>
                  <a:spLocks/>
                </p:cNvSpPr>
                <p:nvPr/>
              </p:nvSpPr>
              <p:spPr bwMode="auto">
                <a:xfrm>
                  <a:off x="640" y="1244"/>
                  <a:ext cx="92" cy="70"/>
                </a:xfrm>
                <a:custGeom>
                  <a:avLst/>
                  <a:gdLst>
                    <a:gd name="T0" fmla="*/ 27 w 30"/>
                    <a:gd name="T1" fmla="*/ 23 h 23"/>
                    <a:gd name="T2" fmla="*/ 26 w 30"/>
                    <a:gd name="T3" fmla="*/ 23 h 23"/>
                    <a:gd name="T4" fmla="*/ 1 w 30"/>
                    <a:gd name="T5" fmla="*/ 5 h 23"/>
                    <a:gd name="T6" fmla="*/ 1 w 30"/>
                    <a:gd name="T7" fmla="*/ 2 h 23"/>
                    <a:gd name="T8" fmla="*/ 4 w 30"/>
                    <a:gd name="T9" fmla="*/ 1 h 23"/>
                    <a:gd name="T10" fmla="*/ 28 w 30"/>
                    <a:gd name="T11" fmla="*/ 19 h 23"/>
                    <a:gd name="T12" fmla="*/ 29 w 30"/>
                    <a:gd name="T13" fmla="*/ 22 h 23"/>
                    <a:gd name="T14" fmla="*/ 27 w 30"/>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3">
                      <a:moveTo>
                        <a:pt x="27" y="23"/>
                      </a:moveTo>
                      <a:cubicBezTo>
                        <a:pt x="27" y="23"/>
                        <a:pt x="26" y="23"/>
                        <a:pt x="26" y="23"/>
                      </a:cubicBezTo>
                      <a:cubicBezTo>
                        <a:pt x="1" y="5"/>
                        <a:pt x="1" y="5"/>
                        <a:pt x="1" y="5"/>
                      </a:cubicBezTo>
                      <a:cubicBezTo>
                        <a:pt x="0" y="4"/>
                        <a:pt x="0" y="3"/>
                        <a:pt x="1" y="2"/>
                      </a:cubicBezTo>
                      <a:cubicBezTo>
                        <a:pt x="2" y="1"/>
                        <a:pt x="3" y="0"/>
                        <a:pt x="4" y="1"/>
                      </a:cubicBezTo>
                      <a:cubicBezTo>
                        <a:pt x="28" y="19"/>
                        <a:pt x="28" y="19"/>
                        <a:pt x="28" y="19"/>
                      </a:cubicBezTo>
                      <a:cubicBezTo>
                        <a:pt x="29" y="20"/>
                        <a:pt x="30" y="21"/>
                        <a:pt x="29" y="22"/>
                      </a:cubicBezTo>
                      <a:cubicBezTo>
                        <a:pt x="29" y="23"/>
                        <a:pt x="28" y="23"/>
                        <a:pt x="27" y="23"/>
                      </a:cubicBezTo>
                      <a:close/>
                    </a:path>
                  </a:pathLst>
                </a:custGeom>
                <a:solidFill>
                  <a:srgbClr val="672A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6" name="Freeform 30"/>
                <p:cNvSpPr>
                  <a:spLocks/>
                </p:cNvSpPr>
                <p:nvPr/>
              </p:nvSpPr>
              <p:spPr bwMode="auto">
                <a:xfrm>
                  <a:off x="640" y="1176"/>
                  <a:ext cx="49" cy="65"/>
                </a:xfrm>
                <a:custGeom>
                  <a:avLst/>
                  <a:gdLst>
                    <a:gd name="T0" fmla="*/ 3 w 16"/>
                    <a:gd name="T1" fmla="*/ 21 h 21"/>
                    <a:gd name="T2" fmla="*/ 1 w 16"/>
                    <a:gd name="T3" fmla="*/ 20 h 21"/>
                    <a:gd name="T4" fmla="*/ 1 w 16"/>
                    <a:gd name="T5" fmla="*/ 17 h 21"/>
                    <a:gd name="T6" fmla="*/ 12 w 16"/>
                    <a:gd name="T7" fmla="*/ 1 h 21"/>
                    <a:gd name="T8" fmla="*/ 15 w 16"/>
                    <a:gd name="T9" fmla="*/ 0 h 21"/>
                    <a:gd name="T10" fmla="*/ 16 w 16"/>
                    <a:gd name="T11" fmla="*/ 3 h 21"/>
                    <a:gd name="T12" fmla="*/ 5 w 16"/>
                    <a:gd name="T13" fmla="*/ 20 h 21"/>
                    <a:gd name="T14" fmla="*/ 3 w 16"/>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1">
                      <a:moveTo>
                        <a:pt x="3" y="21"/>
                      </a:moveTo>
                      <a:cubicBezTo>
                        <a:pt x="2" y="21"/>
                        <a:pt x="2" y="21"/>
                        <a:pt x="1" y="20"/>
                      </a:cubicBezTo>
                      <a:cubicBezTo>
                        <a:pt x="0" y="20"/>
                        <a:pt x="0" y="18"/>
                        <a:pt x="1" y="17"/>
                      </a:cubicBezTo>
                      <a:cubicBezTo>
                        <a:pt x="12" y="1"/>
                        <a:pt x="12" y="1"/>
                        <a:pt x="12" y="1"/>
                      </a:cubicBezTo>
                      <a:cubicBezTo>
                        <a:pt x="13" y="0"/>
                        <a:pt x="14" y="0"/>
                        <a:pt x="15" y="0"/>
                      </a:cubicBezTo>
                      <a:cubicBezTo>
                        <a:pt x="16" y="1"/>
                        <a:pt x="16" y="2"/>
                        <a:pt x="16" y="3"/>
                      </a:cubicBezTo>
                      <a:cubicBezTo>
                        <a:pt x="5" y="20"/>
                        <a:pt x="5" y="20"/>
                        <a:pt x="5" y="20"/>
                      </a:cubicBezTo>
                      <a:cubicBezTo>
                        <a:pt x="4" y="20"/>
                        <a:pt x="3" y="21"/>
                        <a:pt x="3" y="21"/>
                      </a:cubicBezTo>
                      <a:close/>
                    </a:path>
                  </a:pathLst>
                </a:custGeom>
                <a:solidFill>
                  <a:srgbClr val="672A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7" name="Freeform 31"/>
                <p:cNvSpPr>
                  <a:spLocks/>
                </p:cNvSpPr>
                <p:nvPr/>
              </p:nvSpPr>
              <p:spPr bwMode="auto">
                <a:xfrm>
                  <a:off x="640" y="1244"/>
                  <a:ext cx="73" cy="70"/>
                </a:xfrm>
                <a:custGeom>
                  <a:avLst/>
                  <a:gdLst>
                    <a:gd name="T0" fmla="*/ 3 w 24"/>
                    <a:gd name="T1" fmla="*/ 23 h 23"/>
                    <a:gd name="T2" fmla="*/ 1 w 24"/>
                    <a:gd name="T3" fmla="*/ 22 h 23"/>
                    <a:gd name="T4" fmla="*/ 1 w 24"/>
                    <a:gd name="T5" fmla="*/ 19 h 23"/>
                    <a:gd name="T6" fmla="*/ 20 w 24"/>
                    <a:gd name="T7" fmla="*/ 1 h 23"/>
                    <a:gd name="T8" fmla="*/ 23 w 24"/>
                    <a:gd name="T9" fmla="*/ 1 h 23"/>
                    <a:gd name="T10" fmla="*/ 23 w 24"/>
                    <a:gd name="T11" fmla="*/ 5 h 23"/>
                    <a:gd name="T12" fmla="*/ 4 w 24"/>
                    <a:gd name="T13" fmla="*/ 22 h 23"/>
                    <a:gd name="T14" fmla="*/ 3 w 24"/>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3">
                      <a:moveTo>
                        <a:pt x="3" y="23"/>
                      </a:moveTo>
                      <a:cubicBezTo>
                        <a:pt x="2" y="23"/>
                        <a:pt x="1" y="23"/>
                        <a:pt x="1" y="22"/>
                      </a:cubicBezTo>
                      <a:cubicBezTo>
                        <a:pt x="0" y="22"/>
                        <a:pt x="0" y="20"/>
                        <a:pt x="1" y="19"/>
                      </a:cubicBezTo>
                      <a:cubicBezTo>
                        <a:pt x="20" y="1"/>
                        <a:pt x="20" y="1"/>
                        <a:pt x="20" y="1"/>
                      </a:cubicBezTo>
                      <a:cubicBezTo>
                        <a:pt x="21" y="0"/>
                        <a:pt x="22" y="0"/>
                        <a:pt x="23" y="1"/>
                      </a:cubicBezTo>
                      <a:cubicBezTo>
                        <a:pt x="24" y="2"/>
                        <a:pt x="24" y="4"/>
                        <a:pt x="23" y="5"/>
                      </a:cubicBezTo>
                      <a:cubicBezTo>
                        <a:pt x="4" y="22"/>
                        <a:pt x="4" y="22"/>
                        <a:pt x="4" y="22"/>
                      </a:cubicBezTo>
                      <a:cubicBezTo>
                        <a:pt x="4" y="23"/>
                        <a:pt x="3" y="23"/>
                        <a:pt x="3" y="23"/>
                      </a:cubicBezTo>
                      <a:close/>
                    </a:path>
                  </a:pathLst>
                </a:custGeom>
                <a:solidFill>
                  <a:srgbClr val="672A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8" name="Freeform 32"/>
                <p:cNvSpPr>
                  <a:spLocks/>
                </p:cNvSpPr>
                <p:nvPr/>
              </p:nvSpPr>
              <p:spPr bwMode="auto">
                <a:xfrm>
                  <a:off x="548" y="1321"/>
                  <a:ext cx="325" cy="172"/>
                </a:xfrm>
                <a:custGeom>
                  <a:avLst/>
                  <a:gdLst>
                    <a:gd name="T0" fmla="*/ 291 w 325"/>
                    <a:gd name="T1" fmla="*/ 0 h 172"/>
                    <a:gd name="T2" fmla="*/ 0 w 325"/>
                    <a:gd name="T3" fmla="*/ 0 h 172"/>
                    <a:gd name="T4" fmla="*/ 0 w 325"/>
                    <a:gd name="T5" fmla="*/ 172 h 172"/>
                    <a:gd name="T6" fmla="*/ 291 w 325"/>
                    <a:gd name="T7" fmla="*/ 172 h 172"/>
                    <a:gd name="T8" fmla="*/ 325 w 325"/>
                    <a:gd name="T9" fmla="*/ 61 h 172"/>
                    <a:gd name="T10" fmla="*/ 291 w 325"/>
                    <a:gd name="T11" fmla="*/ 0 h 172"/>
                  </a:gdLst>
                  <a:ahLst/>
                  <a:cxnLst>
                    <a:cxn ang="0">
                      <a:pos x="T0" y="T1"/>
                    </a:cxn>
                    <a:cxn ang="0">
                      <a:pos x="T2" y="T3"/>
                    </a:cxn>
                    <a:cxn ang="0">
                      <a:pos x="T4" y="T5"/>
                    </a:cxn>
                    <a:cxn ang="0">
                      <a:pos x="T6" y="T7"/>
                    </a:cxn>
                    <a:cxn ang="0">
                      <a:pos x="T8" y="T9"/>
                    </a:cxn>
                    <a:cxn ang="0">
                      <a:pos x="T10" y="T11"/>
                    </a:cxn>
                  </a:cxnLst>
                  <a:rect l="0" t="0" r="r" b="b"/>
                  <a:pathLst>
                    <a:path w="325" h="172">
                      <a:moveTo>
                        <a:pt x="291" y="0"/>
                      </a:moveTo>
                      <a:lnTo>
                        <a:pt x="0" y="0"/>
                      </a:lnTo>
                      <a:lnTo>
                        <a:pt x="0" y="172"/>
                      </a:lnTo>
                      <a:lnTo>
                        <a:pt x="291" y="172"/>
                      </a:lnTo>
                      <a:lnTo>
                        <a:pt x="325" y="61"/>
                      </a:lnTo>
                      <a:lnTo>
                        <a:pt x="291" y="0"/>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9" name="Rectangle 33"/>
                <p:cNvSpPr>
                  <a:spLocks noChangeArrowheads="1"/>
                </p:cNvSpPr>
                <p:nvPr/>
              </p:nvSpPr>
              <p:spPr bwMode="auto">
                <a:xfrm>
                  <a:off x="710" y="1354"/>
                  <a:ext cx="34" cy="1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0" name="Freeform 34"/>
                <p:cNvSpPr>
                  <a:spLocks/>
                </p:cNvSpPr>
                <p:nvPr/>
              </p:nvSpPr>
              <p:spPr bwMode="auto">
                <a:xfrm>
                  <a:off x="772" y="1354"/>
                  <a:ext cx="70" cy="102"/>
                </a:xfrm>
                <a:custGeom>
                  <a:avLst/>
                  <a:gdLst>
                    <a:gd name="T0" fmla="*/ 55 w 70"/>
                    <a:gd name="T1" fmla="*/ 0 h 102"/>
                    <a:gd name="T2" fmla="*/ 0 w 70"/>
                    <a:gd name="T3" fmla="*/ 0 h 102"/>
                    <a:gd name="T4" fmla="*/ 0 w 70"/>
                    <a:gd name="T5" fmla="*/ 102 h 102"/>
                    <a:gd name="T6" fmla="*/ 52 w 70"/>
                    <a:gd name="T7" fmla="*/ 102 h 102"/>
                    <a:gd name="T8" fmla="*/ 70 w 70"/>
                    <a:gd name="T9" fmla="*/ 31 h 102"/>
                    <a:gd name="T10" fmla="*/ 55 w 70"/>
                    <a:gd name="T11" fmla="*/ 0 h 102"/>
                  </a:gdLst>
                  <a:ahLst/>
                  <a:cxnLst>
                    <a:cxn ang="0">
                      <a:pos x="T0" y="T1"/>
                    </a:cxn>
                    <a:cxn ang="0">
                      <a:pos x="T2" y="T3"/>
                    </a:cxn>
                    <a:cxn ang="0">
                      <a:pos x="T4" y="T5"/>
                    </a:cxn>
                    <a:cxn ang="0">
                      <a:pos x="T6" y="T7"/>
                    </a:cxn>
                    <a:cxn ang="0">
                      <a:pos x="T8" y="T9"/>
                    </a:cxn>
                    <a:cxn ang="0">
                      <a:pos x="T10" y="T11"/>
                    </a:cxn>
                  </a:cxnLst>
                  <a:rect l="0" t="0" r="r" b="b"/>
                  <a:pathLst>
                    <a:path w="70" h="102">
                      <a:moveTo>
                        <a:pt x="55" y="0"/>
                      </a:moveTo>
                      <a:lnTo>
                        <a:pt x="0" y="0"/>
                      </a:lnTo>
                      <a:lnTo>
                        <a:pt x="0" y="102"/>
                      </a:lnTo>
                      <a:lnTo>
                        <a:pt x="52" y="102"/>
                      </a:lnTo>
                      <a:lnTo>
                        <a:pt x="70" y="31"/>
                      </a:lnTo>
                      <a:lnTo>
                        <a:pt x="5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1" name="Freeform 35"/>
                <p:cNvSpPr>
                  <a:spLocks/>
                </p:cNvSpPr>
                <p:nvPr/>
              </p:nvSpPr>
              <p:spPr bwMode="auto">
                <a:xfrm>
                  <a:off x="993" y="1182"/>
                  <a:ext cx="869" cy="16"/>
                </a:xfrm>
                <a:custGeom>
                  <a:avLst/>
                  <a:gdLst>
                    <a:gd name="T0" fmla="*/ 0 w 869"/>
                    <a:gd name="T1" fmla="*/ 0 h 16"/>
                    <a:gd name="T2" fmla="*/ 850 w 869"/>
                    <a:gd name="T3" fmla="*/ 0 h 16"/>
                    <a:gd name="T4" fmla="*/ 869 w 869"/>
                    <a:gd name="T5" fmla="*/ 16 h 16"/>
                    <a:gd name="T6" fmla="*/ 0 w 869"/>
                    <a:gd name="T7" fmla="*/ 16 h 16"/>
                    <a:gd name="T8" fmla="*/ 0 w 869"/>
                    <a:gd name="T9" fmla="*/ 0 h 16"/>
                  </a:gdLst>
                  <a:ahLst/>
                  <a:cxnLst>
                    <a:cxn ang="0">
                      <a:pos x="T0" y="T1"/>
                    </a:cxn>
                    <a:cxn ang="0">
                      <a:pos x="T2" y="T3"/>
                    </a:cxn>
                    <a:cxn ang="0">
                      <a:pos x="T4" y="T5"/>
                    </a:cxn>
                    <a:cxn ang="0">
                      <a:pos x="T6" y="T7"/>
                    </a:cxn>
                    <a:cxn ang="0">
                      <a:pos x="T8" y="T9"/>
                    </a:cxn>
                  </a:cxnLst>
                  <a:rect l="0" t="0" r="r" b="b"/>
                  <a:pathLst>
                    <a:path w="869" h="16">
                      <a:moveTo>
                        <a:pt x="0" y="0"/>
                      </a:moveTo>
                      <a:lnTo>
                        <a:pt x="850" y="0"/>
                      </a:lnTo>
                      <a:lnTo>
                        <a:pt x="869" y="16"/>
                      </a:lnTo>
                      <a:lnTo>
                        <a:pt x="0" y="16"/>
                      </a:lnTo>
                      <a:lnTo>
                        <a:pt x="0" y="0"/>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2" name="Freeform 36"/>
                <p:cNvSpPr>
                  <a:spLocks/>
                </p:cNvSpPr>
                <p:nvPr/>
              </p:nvSpPr>
              <p:spPr bwMode="auto">
                <a:xfrm>
                  <a:off x="848" y="1182"/>
                  <a:ext cx="163" cy="126"/>
                </a:xfrm>
                <a:custGeom>
                  <a:avLst/>
                  <a:gdLst>
                    <a:gd name="T0" fmla="*/ 25 w 163"/>
                    <a:gd name="T1" fmla="*/ 126 h 126"/>
                    <a:gd name="T2" fmla="*/ 0 w 163"/>
                    <a:gd name="T3" fmla="*/ 126 h 126"/>
                    <a:gd name="T4" fmla="*/ 139 w 163"/>
                    <a:gd name="T5" fmla="*/ 0 h 126"/>
                    <a:gd name="T6" fmla="*/ 163 w 163"/>
                    <a:gd name="T7" fmla="*/ 0 h 126"/>
                    <a:gd name="T8" fmla="*/ 25 w 163"/>
                    <a:gd name="T9" fmla="*/ 126 h 126"/>
                  </a:gdLst>
                  <a:ahLst/>
                  <a:cxnLst>
                    <a:cxn ang="0">
                      <a:pos x="T0" y="T1"/>
                    </a:cxn>
                    <a:cxn ang="0">
                      <a:pos x="T2" y="T3"/>
                    </a:cxn>
                    <a:cxn ang="0">
                      <a:pos x="T4" y="T5"/>
                    </a:cxn>
                    <a:cxn ang="0">
                      <a:pos x="T6" y="T7"/>
                    </a:cxn>
                    <a:cxn ang="0">
                      <a:pos x="T8" y="T9"/>
                    </a:cxn>
                  </a:cxnLst>
                  <a:rect l="0" t="0" r="r" b="b"/>
                  <a:pathLst>
                    <a:path w="163" h="126">
                      <a:moveTo>
                        <a:pt x="25" y="126"/>
                      </a:moveTo>
                      <a:lnTo>
                        <a:pt x="0" y="126"/>
                      </a:lnTo>
                      <a:lnTo>
                        <a:pt x="139" y="0"/>
                      </a:lnTo>
                      <a:lnTo>
                        <a:pt x="163" y="0"/>
                      </a:lnTo>
                      <a:lnTo>
                        <a:pt x="25"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3" name="Freeform 37"/>
                <p:cNvSpPr>
                  <a:spLocks/>
                </p:cNvSpPr>
                <p:nvPr/>
              </p:nvSpPr>
              <p:spPr bwMode="auto">
                <a:xfrm>
                  <a:off x="987" y="1182"/>
                  <a:ext cx="162" cy="126"/>
                </a:xfrm>
                <a:custGeom>
                  <a:avLst/>
                  <a:gdLst>
                    <a:gd name="T0" fmla="*/ 141 w 162"/>
                    <a:gd name="T1" fmla="*/ 126 h 126"/>
                    <a:gd name="T2" fmla="*/ 162 w 162"/>
                    <a:gd name="T3" fmla="*/ 126 h 126"/>
                    <a:gd name="T4" fmla="*/ 24 w 162"/>
                    <a:gd name="T5" fmla="*/ 0 h 126"/>
                    <a:gd name="T6" fmla="*/ 0 w 162"/>
                    <a:gd name="T7" fmla="*/ 0 h 126"/>
                    <a:gd name="T8" fmla="*/ 141 w 162"/>
                    <a:gd name="T9" fmla="*/ 126 h 126"/>
                  </a:gdLst>
                  <a:ahLst/>
                  <a:cxnLst>
                    <a:cxn ang="0">
                      <a:pos x="T0" y="T1"/>
                    </a:cxn>
                    <a:cxn ang="0">
                      <a:pos x="T2" y="T3"/>
                    </a:cxn>
                    <a:cxn ang="0">
                      <a:pos x="T4" y="T5"/>
                    </a:cxn>
                    <a:cxn ang="0">
                      <a:pos x="T6" y="T7"/>
                    </a:cxn>
                    <a:cxn ang="0">
                      <a:pos x="T8" y="T9"/>
                    </a:cxn>
                  </a:cxnLst>
                  <a:rect l="0" t="0" r="r" b="b"/>
                  <a:pathLst>
                    <a:path w="162" h="126">
                      <a:moveTo>
                        <a:pt x="141" y="126"/>
                      </a:moveTo>
                      <a:lnTo>
                        <a:pt x="162" y="126"/>
                      </a:lnTo>
                      <a:lnTo>
                        <a:pt x="24" y="0"/>
                      </a:lnTo>
                      <a:lnTo>
                        <a:pt x="0" y="0"/>
                      </a:lnTo>
                      <a:lnTo>
                        <a:pt x="141"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4" name="Rectangle 38"/>
                <p:cNvSpPr>
                  <a:spLocks noChangeArrowheads="1"/>
                </p:cNvSpPr>
                <p:nvPr/>
              </p:nvSpPr>
              <p:spPr bwMode="auto">
                <a:xfrm>
                  <a:off x="1131" y="1198"/>
                  <a:ext cx="15"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5" name="Rectangle 39"/>
                <p:cNvSpPr>
                  <a:spLocks noChangeArrowheads="1"/>
                </p:cNvSpPr>
                <p:nvPr/>
              </p:nvSpPr>
              <p:spPr bwMode="auto">
                <a:xfrm>
                  <a:off x="993" y="1198"/>
                  <a:ext cx="12"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6" name="Freeform 40"/>
                <p:cNvSpPr>
                  <a:spLocks/>
                </p:cNvSpPr>
                <p:nvPr/>
              </p:nvSpPr>
              <p:spPr bwMode="auto">
                <a:xfrm>
                  <a:off x="1125" y="1182"/>
                  <a:ext cx="162" cy="126"/>
                </a:xfrm>
                <a:custGeom>
                  <a:avLst/>
                  <a:gdLst>
                    <a:gd name="T0" fmla="*/ 24 w 162"/>
                    <a:gd name="T1" fmla="*/ 126 h 126"/>
                    <a:gd name="T2" fmla="*/ 0 w 162"/>
                    <a:gd name="T3" fmla="*/ 126 h 126"/>
                    <a:gd name="T4" fmla="*/ 141 w 162"/>
                    <a:gd name="T5" fmla="*/ 0 h 126"/>
                    <a:gd name="T6" fmla="*/ 162 w 162"/>
                    <a:gd name="T7" fmla="*/ 0 h 126"/>
                    <a:gd name="T8" fmla="*/ 24 w 162"/>
                    <a:gd name="T9" fmla="*/ 126 h 126"/>
                  </a:gdLst>
                  <a:ahLst/>
                  <a:cxnLst>
                    <a:cxn ang="0">
                      <a:pos x="T0" y="T1"/>
                    </a:cxn>
                    <a:cxn ang="0">
                      <a:pos x="T2" y="T3"/>
                    </a:cxn>
                    <a:cxn ang="0">
                      <a:pos x="T4" y="T5"/>
                    </a:cxn>
                    <a:cxn ang="0">
                      <a:pos x="T6" y="T7"/>
                    </a:cxn>
                    <a:cxn ang="0">
                      <a:pos x="T8" y="T9"/>
                    </a:cxn>
                  </a:cxnLst>
                  <a:rect l="0" t="0" r="r" b="b"/>
                  <a:pathLst>
                    <a:path w="162" h="126">
                      <a:moveTo>
                        <a:pt x="24" y="126"/>
                      </a:moveTo>
                      <a:lnTo>
                        <a:pt x="0" y="126"/>
                      </a:lnTo>
                      <a:lnTo>
                        <a:pt x="141" y="0"/>
                      </a:lnTo>
                      <a:lnTo>
                        <a:pt x="162" y="0"/>
                      </a:lnTo>
                      <a:lnTo>
                        <a:pt x="24"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7" name="Freeform 41"/>
                <p:cNvSpPr>
                  <a:spLocks/>
                </p:cNvSpPr>
                <p:nvPr/>
              </p:nvSpPr>
              <p:spPr bwMode="auto">
                <a:xfrm>
                  <a:off x="1266" y="1182"/>
                  <a:ext cx="163" cy="126"/>
                </a:xfrm>
                <a:custGeom>
                  <a:avLst/>
                  <a:gdLst>
                    <a:gd name="T0" fmla="*/ 138 w 163"/>
                    <a:gd name="T1" fmla="*/ 126 h 126"/>
                    <a:gd name="T2" fmla="*/ 163 w 163"/>
                    <a:gd name="T3" fmla="*/ 126 h 126"/>
                    <a:gd name="T4" fmla="*/ 21 w 163"/>
                    <a:gd name="T5" fmla="*/ 0 h 126"/>
                    <a:gd name="T6" fmla="*/ 0 w 163"/>
                    <a:gd name="T7" fmla="*/ 0 h 126"/>
                    <a:gd name="T8" fmla="*/ 138 w 163"/>
                    <a:gd name="T9" fmla="*/ 126 h 126"/>
                  </a:gdLst>
                  <a:ahLst/>
                  <a:cxnLst>
                    <a:cxn ang="0">
                      <a:pos x="T0" y="T1"/>
                    </a:cxn>
                    <a:cxn ang="0">
                      <a:pos x="T2" y="T3"/>
                    </a:cxn>
                    <a:cxn ang="0">
                      <a:pos x="T4" y="T5"/>
                    </a:cxn>
                    <a:cxn ang="0">
                      <a:pos x="T6" y="T7"/>
                    </a:cxn>
                    <a:cxn ang="0">
                      <a:pos x="T8" y="T9"/>
                    </a:cxn>
                  </a:cxnLst>
                  <a:rect l="0" t="0" r="r" b="b"/>
                  <a:pathLst>
                    <a:path w="163" h="126">
                      <a:moveTo>
                        <a:pt x="138" y="126"/>
                      </a:moveTo>
                      <a:lnTo>
                        <a:pt x="163" y="126"/>
                      </a:lnTo>
                      <a:lnTo>
                        <a:pt x="21" y="0"/>
                      </a:lnTo>
                      <a:lnTo>
                        <a:pt x="0" y="0"/>
                      </a:lnTo>
                      <a:lnTo>
                        <a:pt x="138"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8" name="Rectangle 42"/>
                <p:cNvSpPr>
                  <a:spLocks noChangeArrowheads="1"/>
                </p:cNvSpPr>
                <p:nvPr/>
              </p:nvSpPr>
              <p:spPr bwMode="auto">
                <a:xfrm>
                  <a:off x="1410" y="1198"/>
                  <a:ext cx="13"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9" name="Rectangle 43"/>
                <p:cNvSpPr>
                  <a:spLocks noChangeArrowheads="1"/>
                </p:cNvSpPr>
                <p:nvPr/>
              </p:nvSpPr>
              <p:spPr bwMode="auto">
                <a:xfrm>
                  <a:off x="1269" y="1198"/>
                  <a:ext cx="15"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0" name="Freeform 44"/>
                <p:cNvSpPr>
                  <a:spLocks/>
                </p:cNvSpPr>
                <p:nvPr/>
              </p:nvSpPr>
              <p:spPr bwMode="auto">
                <a:xfrm>
                  <a:off x="1404" y="1182"/>
                  <a:ext cx="163" cy="126"/>
                </a:xfrm>
                <a:custGeom>
                  <a:avLst/>
                  <a:gdLst>
                    <a:gd name="T0" fmla="*/ 25 w 163"/>
                    <a:gd name="T1" fmla="*/ 126 h 126"/>
                    <a:gd name="T2" fmla="*/ 0 w 163"/>
                    <a:gd name="T3" fmla="*/ 126 h 126"/>
                    <a:gd name="T4" fmla="*/ 138 w 163"/>
                    <a:gd name="T5" fmla="*/ 0 h 126"/>
                    <a:gd name="T6" fmla="*/ 163 w 163"/>
                    <a:gd name="T7" fmla="*/ 0 h 126"/>
                    <a:gd name="T8" fmla="*/ 25 w 163"/>
                    <a:gd name="T9" fmla="*/ 126 h 126"/>
                  </a:gdLst>
                  <a:ahLst/>
                  <a:cxnLst>
                    <a:cxn ang="0">
                      <a:pos x="T0" y="T1"/>
                    </a:cxn>
                    <a:cxn ang="0">
                      <a:pos x="T2" y="T3"/>
                    </a:cxn>
                    <a:cxn ang="0">
                      <a:pos x="T4" y="T5"/>
                    </a:cxn>
                    <a:cxn ang="0">
                      <a:pos x="T6" y="T7"/>
                    </a:cxn>
                    <a:cxn ang="0">
                      <a:pos x="T8" y="T9"/>
                    </a:cxn>
                  </a:cxnLst>
                  <a:rect l="0" t="0" r="r" b="b"/>
                  <a:pathLst>
                    <a:path w="163" h="126">
                      <a:moveTo>
                        <a:pt x="25" y="126"/>
                      </a:moveTo>
                      <a:lnTo>
                        <a:pt x="0" y="126"/>
                      </a:lnTo>
                      <a:lnTo>
                        <a:pt x="138" y="0"/>
                      </a:lnTo>
                      <a:lnTo>
                        <a:pt x="163" y="0"/>
                      </a:lnTo>
                      <a:lnTo>
                        <a:pt x="25"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1" name="Freeform 45"/>
                <p:cNvSpPr>
                  <a:spLocks/>
                </p:cNvSpPr>
                <p:nvPr/>
              </p:nvSpPr>
              <p:spPr bwMode="auto">
                <a:xfrm>
                  <a:off x="1684" y="1182"/>
                  <a:ext cx="159" cy="126"/>
                </a:xfrm>
                <a:custGeom>
                  <a:avLst/>
                  <a:gdLst>
                    <a:gd name="T0" fmla="*/ 21 w 159"/>
                    <a:gd name="T1" fmla="*/ 126 h 126"/>
                    <a:gd name="T2" fmla="*/ 0 w 159"/>
                    <a:gd name="T3" fmla="*/ 126 h 126"/>
                    <a:gd name="T4" fmla="*/ 138 w 159"/>
                    <a:gd name="T5" fmla="*/ 0 h 126"/>
                    <a:gd name="T6" fmla="*/ 159 w 159"/>
                    <a:gd name="T7" fmla="*/ 0 h 126"/>
                    <a:gd name="T8" fmla="*/ 21 w 159"/>
                    <a:gd name="T9" fmla="*/ 126 h 126"/>
                  </a:gdLst>
                  <a:ahLst/>
                  <a:cxnLst>
                    <a:cxn ang="0">
                      <a:pos x="T0" y="T1"/>
                    </a:cxn>
                    <a:cxn ang="0">
                      <a:pos x="T2" y="T3"/>
                    </a:cxn>
                    <a:cxn ang="0">
                      <a:pos x="T4" y="T5"/>
                    </a:cxn>
                    <a:cxn ang="0">
                      <a:pos x="T6" y="T7"/>
                    </a:cxn>
                    <a:cxn ang="0">
                      <a:pos x="T8" y="T9"/>
                    </a:cxn>
                  </a:cxnLst>
                  <a:rect l="0" t="0" r="r" b="b"/>
                  <a:pathLst>
                    <a:path w="159" h="126">
                      <a:moveTo>
                        <a:pt x="21" y="126"/>
                      </a:moveTo>
                      <a:lnTo>
                        <a:pt x="0" y="126"/>
                      </a:lnTo>
                      <a:lnTo>
                        <a:pt x="138" y="0"/>
                      </a:lnTo>
                      <a:lnTo>
                        <a:pt x="159" y="0"/>
                      </a:lnTo>
                      <a:lnTo>
                        <a:pt x="21"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2" name="Freeform 46"/>
                <p:cNvSpPr>
                  <a:spLocks/>
                </p:cNvSpPr>
                <p:nvPr/>
              </p:nvSpPr>
              <p:spPr bwMode="auto">
                <a:xfrm>
                  <a:off x="1542" y="1182"/>
                  <a:ext cx="163" cy="126"/>
                </a:xfrm>
                <a:custGeom>
                  <a:avLst/>
                  <a:gdLst>
                    <a:gd name="T0" fmla="*/ 142 w 163"/>
                    <a:gd name="T1" fmla="*/ 126 h 126"/>
                    <a:gd name="T2" fmla="*/ 163 w 163"/>
                    <a:gd name="T3" fmla="*/ 126 h 126"/>
                    <a:gd name="T4" fmla="*/ 25 w 163"/>
                    <a:gd name="T5" fmla="*/ 0 h 126"/>
                    <a:gd name="T6" fmla="*/ 0 w 163"/>
                    <a:gd name="T7" fmla="*/ 0 h 126"/>
                    <a:gd name="T8" fmla="*/ 142 w 163"/>
                    <a:gd name="T9" fmla="*/ 126 h 126"/>
                  </a:gdLst>
                  <a:ahLst/>
                  <a:cxnLst>
                    <a:cxn ang="0">
                      <a:pos x="T0" y="T1"/>
                    </a:cxn>
                    <a:cxn ang="0">
                      <a:pos x="T2" y="T3"/>
                    </a:cxn>
                    <a:cxn ang="0">
                      <a:pos x="T4" y="T5"/>
                    </a:cxn>
                    <a:cxn ang="0">
                      <a:pos x="T6" y="T7"/>
                    </a:cxn>
                    <a:cxn ang="0">
                      <a:pos x="T8" y="T9"/>
                    </a:cxn>
                  </a:cxnLst>
                  <a:rect l="0" t="0" r="r" b="b"/>
                  <a:pathLst>
                    <a:path w="163" h="126">
                      <a:moveTo>
                        <a:pt x="142" y="126"/>
                      </a:moveTo>
                      <a:lnTo>
                        <a:pt x="163" y="126"/>
                      </a:lnTo>
                      <a:lnTo>
                        <a:pt x="25" y="0"/>
                      </a:lnTo>
                      <a:lnTo>
                        <a:pt x="0" y="0"/>
                      </a:lnTo>
                      <a:lnTo>
                        <a:pt x="142"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3" name="Rectangle 47"/>
                <p:cNvSpPr>
                  <a:spLocks noChangeArrowheads="1"/>
                </p:cNvSpPr>
                <p:nvPr/>
              </p:nvSpPr>
              <p:spPr bwMode="auto">
                <a:xfrm>
                  <a:off x="1687" y="1198"/>
                  <a:ext cx="15"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4" name="Rectangle 48"/>
                <p:cNvSpPr>
                  <a:spLocks noChangeArrowheads="1"/>
                </p:cNvSpPr>
                <p:nvPr/>
              </p:nvSpPr>
              <p:spPr bwMode="auto">
                <a:xfrm>
                  <a:off x="1548" y="1198"/>
                  <a:ext cx="13"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5" name="Rectangle 49"/>
                <p:cNvSpPr>
                  <a:spLocks noChangeArrowheads="1"/>
                </p:cNvSpPr>
                <p:nvPr/>
              </p:nvSpPr>
              <p:spPr bwMode="auto">
                <a:xfrm>
                  <a:off x="170" y="1308"/>
                  <a:ext cx="1814" cy="43"/>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6" name="Freeform 50"/>
                <p:cNvSpPr>
                  <a:spLocks/>
                </p:cNvSpPr>
                <p:nvPr/>
              </p:nvSpPr>
              <p:spPr bwMode="auto">
                <a:xfrm>
                  <a:off x="1822" y="1182"/>
                  <a:ext cx="162" cy="126"/>
                </a:xfrm>
                <a:custGeom>
                  <a:avLst/>
                  <a:gdLst>
                    <a:gd name="T0" fmla="*/ 138 w 162"/>
                    <a:gd name="T1" fmla="*/ 126 h 126"/>
                    <a:gd name="T2" fmla="*/ 162 w 162"/>
                    <a:gd name="T3" fmla="*/ 126 h 126"/>
                    <a:gd name="T4" fmla="*/ 21 w 162"/>
                    <a:gd name="T5" fmla="*/ 0 h 126"/>
                    <a:gd name="T6" fmla="*/ 0 w 162"/>
                    <a:gd name="T7" fmla="*/ 0 h 126"/>
                    <a:gd name="T8" fmla="*/ 138 w 162"/>
                    <a:gd name="T9" fmla="*/ 126 h 126"/>
                  </a:gdLst>
                  <a:ahLst/>
                  <a:cxnLst>
                    <a:cxn ang="0">
                      <a:pos x="T0" y="T1"/>
                    </a:cxn>
                    <a:cxn ang="0">
                      <a:pos x="T2" y="T3"/>
                    </a:cxn>
                    <a:cxn ang="0">
                      <a:pos x="T4" y="T5"/>
                    </a:cxn>
                    <a:cxn ang="0">
                      <a:pos x="T6" y="T7"/>
                    </a:cxn>
                    <a:cxn ang="0">
                      <a:pos x="T8" y="T9"/>
                    </a:cxn>
                  </a:cxnLst>
                  <a:rect l="0" t="0" r="r" b="b"/>
                  <a:pathLst>
                    <a:path w="162" h="126">
                      <a:moveTo>
                        <a:pt x="138" y="126"/>
                      </a:moveTo>
                      <a:lnTo>
                        <a:pt x="162" y="126"/>
                      </a:lnTo>
                      <a:lnTo>
                        <a:pt x="21" y="0"/>
                      </a:lnTo>
                      <a:lnTo>
                        <a:pt x="0" y="0"/>
                      </a:lnTo>
                      <a:lnTo>
                        <a:pt x="138" y="12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7" name="Rectangle 51"/>
                <p:cNvSpPr>
                  <a:spLocks noChangeArrowheads="1"/>
                </p:cNvSpPr>
                <p:nvPr/>
              </p:nvSpPr>
              <p:spPr bwMode="auto">
                <a:xfrm>
                  <a:off x="1825" y="1198"/>
                  <a:ext cx="15" cy="110"/>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8" name="Oval 52"/>
                <p:cNvSpPr>
                  <a:spLocks noChangeArrowheads="1"/>
                </p:cNvSpPr>
                <p:nvPr/>
              </p:nvSpPr>
              <p:spPr bwMode="auto">
                <a:xfrm>
                  <a:off x="624" y="1026"/>
                  <a:ext cx="34" cy="31"/>
                </a:xfrm>
                <a:prstGeom prst="ellipse">
                  <a:avLst/>
                </a:pr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9" name="Freeform 54"/>
                <p:cNvSpPr>
                  <a:spLocks/>
                </p:cNvSpPr>
                <p:nvPr/>
              </p:nvSpPr>
              <p:spPr bwMode="auto">
                <a:xfrm>
                  <a:off x="1773" y="1293"/>
                  <a:ext cx="110" cy="98"/>
                </a:xfrm>
                <a:custGeom>
                  <a:avLst/>
                  <a:gdLst>
                    <a:gd name="T0" fmla="*/ 32 w 36"/>
                    <a:gd name="T1" fmla="*/ 0 h 32"/>
                    <a:gd name="T2" fmla="*/ 28 w 36"/>
                    <a:gd name="T3" fmla="*/ 4 h 32"/>
                    <a:gd name="T4" fmla="*/ 28 w 36"/>
                    <a:gd name="T5" fmla="*/ 5 h 32"/>
                    <a:gd name="T6" fmla="*/ 9 w 36"/>
                    <a:gd name="T7" fmla="*/ 5 h 32"/>
                    <a:gd name="T8" fmla="*/ 9 w 36"/>
                    <a:gd name="T9" fmla="*/ 4 h 32"/>
                    <a:gd name="T10" fmla="*/ 4 w 36"/>
                    <a:gd name="T11" fmla="*/ 0 h 32"/>
                    <a:gd name="T12" fmla="*/ 0 w 36"/>
                    <a:gd name="T13" fmla="*/ 4 h 32"/>
                    <a:gd name="T14" fmla="*/ 0 w 36"/>
                    <a:gd name="T15" fmla="*/ 5 h 32"/>
                    <a:gd name="T16" fmla="*/ 0 w 36"/>
                    <a:gd name="T17" fmla="*/ 14 h 32"/>
                    <a:gd name="T18" fmla="*/ 0 w 36"/>
                    <a:gd name="T19" fmla="*/ 32 h 32"/>
                    <a:gd name="T20" fmla="*/ 36 w 36"/>
                    <a:gd name="T21" fmla="*/ 32 h 32"/>
                    <a:gd name="T22" fmla="*/ 36 w 36"/>
                    <a:gd name="T23" fmla="*/ 14 h 32"/>
                    <a:gd name="T24" fmla="*/ 36 w 36"/>
                    <a:gd name="T25" fmla="*/ 5 h 32"/>
                    <a:gd name="T26" fmla="*/ 36 w 36"/>
                    <a:gd name="T27" fmla="*/ 4 h 32"/>
                    <a:gd name="T28" fmla="*/ 32 w 36"/>
                    <a:gd name="T29"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32">
                      <a:moveTo>
                        <a:pt x="32" y="0"/>
                      </a:moveTo>
                      <a:cubicBezTo>
                        <a:pt x="30" y="0"/>
                        <a:pt x="28" y="2"/>
                        <a:pt x="28" y="4"/>
                      </a:cubicBezTo>
                      <a:cubicBezTo>
                        <a:pt x="28" y="5"/>
                        <a:pt x="28" y="5"/>
                        <a:pt x="28" y="5"/>
                      </a:cubicBezTo>
                      <a:cubicBezTo>
                        <a:pt x="9" y="5"/>
                        <a:pt x="9" y="5"/>
                        <a:pt x="9" y="5"/>
                      </a:cubicBezTo>
                      <a:cubicBezTo>
                        <a:pt x="9" y="4"/>
                        <a:pt x="9" y="4"/>
                        <a:pt x="9" y="4"/>
                      </a:cubicBezTo>
                      <a:cubicBezTo>
                        <a:pt x="9" y="2"/>
                        <a:pt x="7" y="0"/>
                        <a:pt x="4" y="0"/>
                      </a:cubicBezTo>
                      <a:cubicBezTo>
                        <a:pt x="2" y="0"/>
                        <a:pt x="0" y="2"/>
                        <a:pt x="0" y="4"/>
                      </a:cubicBezTo>
                      <a:cubicBezTo>
                        <a:pt x="0" y="5"/>
                        <a:pt x="0" y="5"/>
                        <a:pt x="0" y="5"/>
                      </a:cubicBezTo>
                      <a:cubicBezTo>
                        <a:pt x="0" y="14"/>
                        <a:pt x="0" y="14"/>
                        <a:pt x="0" y="14"/>
                      </a:cubicBezTo>
                      <a:cubicBezTo>
                        <a:pt x="0" y="32"/>
                        <a:pt x="0" y="32"/>
                        <a:pt x="0" y="32"/>
                      </a:cubicBezTo>
                      <a:cubicBezTo>
                        <a:pt x="36" y="32"/>
                        <a:pt x="36" y="32"/>
                        <a:pt x="36" y="32"/>
                      </a:cubicBezTo>
                      <a:cubicBezTo>
                        <a:pt x="36" y="14"/>
                        <a:pt x="36" y="14"/>
                        <a:pt x="36" y="14"/>
                      </a:cubicBezTo>
                      <a:cubicBezTo>
                        <a:pt x="36" y="5"/>
                        <a:pt x="36" y="5"/>
                        <a:pt x="36" y="5"/>
                      </a:cubicBezTo>
                      <a:cubicBezTo>
                        <a:pt x="36" y="4"/>
                        <a:pt x="36" y="4"/>
                        <a:pt x="36" y="4"/>
                      </a:cubicBezTo>
                      <a:cubicBezTo>
                        <a:pt x="36" y="2"/>
                        <a:pt x="34" y="0"/>
                        <a:pt x="32" y="0"/>
                      </a:cubicBez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grpSp>
        <p:cxnSp>
          <p:nvCxnSpPr>
            <p:cNvPr id="38" name="Straight Connector 37"/>
            <p:cNvCxnSpPr/>
            <p:nvPr/>
          </p:nvCxnSpPr>
          <p:spPr>
            <a:xfrm>
              <a:off x="2916999" y="2208213"/>
              <a:ext cx="0" cy="73288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90" name="Group 89"/>
          <p:cNvGrpSpPr/>
          <p:nvPr/>
        </p:nvGrpSpPr>
        <p:grpSpPr>
          <a:xfrm>
            <a:off x="6377114" y="3751134"/>
            <a:ext cx="1753111" cy="2597474"/>
            <a:chOff x="5710202" y="3751179"/>
            <a:chExt cx="1753359" cy="2597843"/>
          </a:xfrm>
        </p:grpSpPr>
        <p:sp>
          <p:nvSpPr>
            <p:cNvPr id="91" name="Rounded Rectangle 12"/>
            <p:cNvSpPr/>
            <p:nvPr/>
          </p:nvSpPr>
          <p:spPr bwMode="auto">
            <a:xfrm>
              <a:off x="5710202" y="3751179"/>
              <a:ext cx="1753359" cy="989291"/>
            </a:xfrm>
            <a:prstGeom prst="rect">
              <a:avLst/>
            </a:prstGeom>
            <a:solidFill>
              <a:schemeClr val="accent3"/>
            </a:solidFill>
            <a:ln>
              <a:solidFill>
                <a:schemeClr val="bg1"/>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0" tIns="46630" rIns="0" bIns="46630" numCol="1" rtlCol="0" anchor="ctr" anchorCtr="0" compatLnSpc="1">
              <a:prstTxWarp prst="textNoShape">
                <a:avLst/>
              </a:prstTxWarp>
            </a:bodyPr>
            <a:lstStyle/>
            <a:p>
              <a:pPr algn="ctr" defTabSz="914320">
                <a:defRPr/>
              </a:pPr>
              <a:r>
                <a:rPr lang="en-US" sz="2800" kern="0" dirty="0">
                  <a:solidFill>
                    <a:srgbClr val="FFFFFF"/>
                  </a:solidFill>
                  <a:latin typeface="+mj-lt"/>
                </a:rPr>
                <a:t>Lifecycle</a:t>
              </a:r>
            </a:p>
          </p:txBody>
        </p:sp>
        <p:grpSp>
          <p:nvGrpSpPr>
            <p:cNvPr id="92" name="Group 58"/>
            <p:cNvGrpSpPr>
              <a:grpSpLocks noChangeAspect="1"/>
            </p:cNvGrpSpPr>
            <p:nvPr/>
          </p:nvGrpSpPr>
          <p:grpSpPr bwMode="auto">
            <a:xfrm>
              <a:off x="6197938" y="4434497"/>
              <a:ext cx="790575" cy="1914525"/>
              <a:chOff x="4508" y="1684"/>
              <a:chExt cx="498" cy="1206"/>
            </a:xfrm>
          </p:grpSpPr>
          <p:sp>
            <p:nvSpPr>
              <p:cNvPr id="93" name="Rectangle 59"/>
              <p:cNvSpPr>
                <a:spLocks noChangeArrowheads="1"/>
              </p:cNvSpPr>
              <p:nvPr/>
            </p:nvSpPr>
            <p:spPr bwMode="auto">
              <a:xfrm>
                <a:off x="4576" y="2707"/>
                <a:ext cx="362" cy="115"/>
              </a:xfrm>
              <a:prstGeom prst="rect">
                <a:avLst/>
              </a:prstGeom>
              <a:solidFill>
                <a:srgbClr val="DC3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4" name="Freeform 60"/>
              <p:cNvSpPr>
                <a:spLocks/>
              </p:cNvSpPr>
              <p:nvPr/>
            </p:nvSpPr>
            <p:spPr bwMode="auto">
              <a:xfrm>
                <a:off x="4543" y="1900"/>
                <a:ext cx="428" cy="837"/>
              </a:xfrm>
              <a:custGeom>
                <a:avLst/>
                <a:gdLst>
                  <a:gd name="T0" fmla="*/ 4 w 170"/>
                  <a:gd name="T1" fmla="*/ 15 h 334"/>
                  <a:gd name="T2" fmla="*/ 147 w 170"/>
                  <a:gd name="T3" fmla="*/ 109 h 334"/>
                  <a:gd name="T4" fmla="*/ 5 w 170"/>
                  <a:gd name="T5" fmla="*/ 195 h 334"/>
                  <a:gd name="T6" fmla="*/ 1 w 170"/>
                  <a:gd name="T7" fmla="*/ 202 h 334"/>
                  <a:gd name="T8" fmla="*/ 5 w 170"/>
                  <a:gd name="T9" fmla="*/ 208 h 334"/>
                  <a:gd name="T10" fmla="*/ 145 w 170"/>
                  <a:gd name="T11" fmla="*/ 285 h 334"/>
                  <a:gd name="T12" fmla="*/ 82 w 170"/>
                  <a:gd name="T13" fmla="*/ 317 h 334"/>
                  <a:gd name="T14" fmla="*/ 24 w 170"/>
                  <a:gd name="T15" fmla="*/ 286 h 334"/>
                  <a:gd name="T16" fmla="*/ 165 w 170"/>
                  <a:gd name="T17" fmla="*/ 208 h 334"/>
                  <a:gd name="T18" fmla="*/ 169 w 170"/>
                  <a:gd name="T19" fmla="*/ 202 h 334"/>
                  <a:gd name="T20" fmla="*/ 165 w 170"/>
                  <a:gd name="T21" fmla="*/ 195 h 334"/>
                  <a:gd name="T22" fmla="*/ 23 w 170"/>
                  <a:gd name="T23" fmla="*/ 109 h 334"/>
                  <a:gd name="T24" fmla="*/ 166 w 170"/>
                  <a:gd name="T25" fmla="*/ 15 h 334"/>
                  <a:gd name="T26" fmla="*/ 168 w 170"/>
                  <a:gd name="T27" fmla="*/ 5 h 334"/>
                  <a:gd name="T28" fmla="*/ 157 w 170"/>
                  <a:gd name="T29" fmla="*/ 3 h 334"/>
                  <a:gd name="T30" fmla="*/ 4 w 170"/>
                  <a:gd name="T31" fmla="*/ 103 h 334"/>
                  <a:gd name="T32" fmla="*/ 1 w 170"/>
                  <a:gd name="T33" fmla="*/ 109 h 334"/>
                  <a:gd name="T34" fmla="*/ 5 w 170"/>
                  <a:gd name="T35" fmla="*/ 116 h 334"/>
                  <a:gd name="T36" fmla="*/ 146 w 170"/>
                  <a:gd name="T37" fmla="*/ 201 h 334"/>
                  <a:gd name="T38" fmla="*/ 5 w 170"/>
                  <a:gd name="T39" fmla="*/ 279 h 334"/>
                  <a:gd name="T40" fmla="*/ 1 w 170"/>
                  <a:gd name="T41" fmla="*/ 286 h 334"/>
                  <a:gd name="T42" fmla="*/ 5 w 170"/>
                  <a:gd name="T43" fmla="*/ 292 h 334"/>
                  <a:gd name="T44" fmla="*/ 78 w 170"/>
                  <a:gd name="T45" fmla="*/ 333 h 334"/>
                  <a:gd name="T46" fmla="*/ 85 w 170"/>
                  <a:gd name="T47" fmla="*/ 333 h 334"/>
                  <a:gd name="T48" fmla="*/ 165 w 170"/>
                  <a:gd name="T49" fmla="*/ 293 h 334"/>
                  <a:gd name="T50" fmla="*/ 169 w 170"/>
                  <a:gd name="T51" fmla="*/ 286 h 334"/>
                  <a:gd name="T52" fmla="*/ 165 w 170"/>
                  <a:gd name="T53" fmla="*/ 279 h 334"/>
                  <a:gd name="T54" fmla="*/ 24 w 170"/>
                  <a:gd name="T55" fmla="*/ 201 h 334"/>
                  <a:gd name="T56" fmla="*/ 165 w 170"/>
                  <a:gd name="T57" fmla="*/ 116 h 334"/>
                  <a:gd name="T58" fmla="*/ 169 w 170"/>
                  <a:gd name="T59" fmla="*/ 109 h 334"/>
                  <a:gd name="T60" fmla="*/ 166 w 170"/>
                  <a:gd name="T61" fmla="*/ 103 h 334"/>
                  <a:gd name="T62" fmla="*/ 13 w 170"/>
                  <a:gd name="T63" fmla="*/ 3 h 334"/>
                  <a:gd name="T64" fmla="*/ 2 w 170"/>
                  <a:gd name="T65" fmla="*/ 5 h 334"/>
                  <a:gd name="T66" fmla="*/ 4 w 170"/>
                  <a:gd name="T67" fmla="*/ 1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0" h="334">
                    <a:moveTo>
                      <a:pt x="4" y="15"/>
                    </a:moveTo>
                    <a:cubicBezTo>
                      <a:pt x="147" y="109"/>
                      <a:pt x="147" y="109"/>
                      <a:pt x="147" y="109"/>
                    </a:cubicBezTo>
                    <a:cubicBezTo>
                      <a:pt x="5" y="195"/>
                      <a:pt x="5" y="195"/>
                      <a:pt x="5" y="195"/>
                    </a:cubicBezTo>
                    <a:cubicBezTo>
                      <a:pt x="2" y="196"/>
                      <a:pt x="1" y="199"/>
                      <a:pt x="1" y="202"/>
                    </a:cubicBezTo>
                    <a:cubicBezTo>
                      <a:pt x="1" y="204"/>
                      <a:pt x="3" y="207"/>
                      <a:pt x="5" y="208"/>
                    </a:cubicBezTo>
                    <a:cubicBezTo>
                      <a:pt x="145" y="285"/>
                      <a:pt x="145" y="285"/>
                      <a:pt x="145" y="285"/>
                    </a:cubicBezTo>
                    <a:cubicBezTo>
                      <a:pt x="82" y="317"/>
                      <a:pt x="82" y="317"/>
                      <a:pt x="82" y="317"/>
                    </a:cubicBezTo>
                    <a:cubicBezTo>
                      <a:pt x="24" y="286"/>
                      <a:pt x="24" y="286"/>
                      <a:pt x="24" y="286"/>
                    </a:cubicBezTo>
                    <a:cubicBezTo>
                      <a:pt x="165" y="208"/>
                      <a:pt x="165" y="208"/>
                      <a:pt x="165" y="208"/>
                    </a:cubicBezTo>
                    <a:cubicBezTo>
                      <a:pt x="168" y="207"/>
                      <a:pt x="169" y="204"/>
                      <a:pt x="169" y="202"/>
                    </a:cubicBezTo>
                    <a:cubicBezTo>
                      <a:pt x="169" y="199"/>
                      <a:pt x="168" y="196"/>
                      <a:pt x="165" y="195"/>
                    </a:cubicBezTo>
                    <a:cubicBezTo>
                      <a:pt x="23" y="109"/>
                      <a:pt x="23" y="109"/>
                      <a:pt x="23" y="109"/>
                    </a:cubicBezTo>
                    <a:cubicBezTo>
                      <a:pt x="166" y="15"/>
                      <a:pt x="166" y="15"/>
                      <a:pt x="166" y="15"/>
                    </a:cubicBezTo>
                    <a:cubicBezTo>
                      <a:pt x="169" y="13"/>
                      <a:pt x="170" y="8"/>
                      <a:pt x="168" y="5"/>
                    </a:cubicBezTo>
                    <a:cubicBezTo>
                      <a:pt x="166" y="1"/>
                      <a:pt x="161" y="0"/>
                      <a:pt x="157" y="3"/>
                    </a:cubicBezTo>
                    <a:cubicBezTo>
                      <a:pt x="4" y="103"/>
                      <a:pt x="4" y="103"/>
                      <a:pt x="4" y="103"/>
                    </a:cubicBezTo>
                    <a:cubicBezTo>
                      <a:pt x="2" y="104"/>
                      <a:pt x="1" y="107"/>
                      <a:pt x="1" y="109"/>
                    </a:cubicBezTo>
                    <a:cubicBezTo>
                      <a:pt x="1" y="112"/>
                      <a:pt x="2" y="114"/>
                      <a:pt x="5" y="116"/>
                    </a:cubicBezTo>
                    <a:cubicBezTo>
                      <a:pt x="146" y="201"/>
                      <a:pt x="146" y="201"/>
                      <a:pt x="146" y="201"/>
                    </a:cubicBezTo>
                    <a:cubicBezTo>
                      <a:pt x="5" y="279"/>
                      <a:pt x="5" y="279"/>
                      <a:pt x="5" y="279"/>
                    </a:cubicBezTo>
                    <a:cubicBezTo>
                      <a:pt x="2" y="280"/>
                      <a:pt x="1" y="283"/>
                      <a:pt x="1" y="286"/>
                    </a:cubicBezTo>
                    <a:cubicBezTo>
                      <a:pt x="1" y="289"/>
                      <a:pt x="2" y="291"/>
                      <a:pt x="5" y="292"/>
                    </a:cubicBezTo>
                    <a:cubicBezTo>
                      <a:pt x="78" y="333"/>
                      <a:pt x="78" y="333"/>
                      <a:pt x="78" y="333"/>
                    </a:cubicBezTo>
                    <a:cubicBezTo>
                      <a:pt x="81" y="334"/>
                      <a:pt x="83" y="334"/>
                      <a:pt x="85" y="333"/>
                    </a:cubicBezTo>
                    <a:cubicBezTo>
                      <a:pt x="165" y="293"/>
                      <a:pt x="165" y="293"/>
                      <a:pt x="165" y="293"/>
                    </a:cubicBezTo>
                    <a:cubicBezTo>
                      <a:pt x="167" y="291"/>
                      <a:pt x="169" y="289"/>
                      <a:pt x="169" y="286"/>
                    </a:cubicBezTo>
                    <a:cubicBezTo>
                      <a:pt x="169" y="283"/>
                      <a:pt x="168" y="280"/>
                      <a:pt x="165" y="279"/>
                    </a:cubicBezTo>
                    <a:cubicBezTo>
                      <a:pt x="24" y="201"/>
                      <a:pt x="24" y="201"/>
                      <a:pt x="24" y="201"/>
                    </a:cubicBezTo>
                    <a:cubicBezTo>
                      <a:pt x="165" y="116"/>
                      <a:pt x="165" y="116"/>
                      <a:pt x="165" y="116"/>
                    </a:cubicBezTo>
                    <a:cubicBezTo>
                      <a:pt x="168" y="114"/>
                      <a:pt x="169" y="112"/>
                      <a:pt x="169" y="109"/>
                    </a:cubicBezTo>
                    <a:cubicBezTo>
                      <a:pt x="169" y="107"/>
                      <a:pt x="168" y="104"/>
                      <a:pt x="166" y="103"/>
                    </a:cubicBezTo>
                    <a:cubicBezTo>
                      <a:pt x="13" y="3"/>
                      <a:pt x="13" y="3"/>
                      <a:pt x="13" y="3"/>
                    </a:cubicBezTo>
                    <a:cubicBezTo>
                      <a:pt x="9" y="0"/>
                      <a:pt x="5" y="1"/>
                      <a:pt x="2" y="5"/>
                    </a:cubicBezTo>
                    <a:cubicBezTo>
                      <a:pt x="0" y="8"/>
                      <a:pt x="1" y="13"/>
                      <a:pt x="4" y="15"/>
                    </a:cubicBez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5" name="Rectangle 79"/>
              <p:cNvSpPr>
                <a:spLocks noChangeArrowheads="1"/>
              </p:cNvSpPr>
              <p:nvPr/>
            </p:nvSpPr>
            <p:spPr bwMode="auto">
              <a:xfrm>
                <a:off x="4508" y="1887"/>
                <a:ext cx="498" cy="70"/>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6" name="Rectangle 80"/>
              <p:cNvSpPr>
                <a:spLocks noChangeArrowheads="1"/>
              </p:cNvSpPr>
              <p:nvPr/>
            </p:nvSpPr>
            <p:spPr bwMode="auto">
              <a:xfrm>
                <a:off x="4508" y="2617"/>
                <a:ext cx="498" cy="135"/>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7" name="Freeform 90"/>
              <p:cNvSpPr>
                <a:spLocks/>
              </p:cNvSpPr>
              <p:nvPr/>
            </p:nvSpPr>
            <p:spPr bwMode="auto">
              <a:xfrm>
                <a:off x="4896" y="1684"/>
                <a:ext cx="17" cy="203"/>
              </a:xfrm>
              <a:custGeom>
                <a:avLst/>
                <a:gdLst>
                  <a:gd name="T0" fmla="*/ 0 w 17"/>
                  <a:gd name="T1" fmla="*/ 0 h 203"/>
                  <a:gd name="T2" fmla="*/ 0 w 17"/>
                  <a:gd name="T3" fmla="*/ 203 h 203"/>
                  <a:gd name="T4" fmla="*/ 17 w 17"/>
                  <a:gd name="T5" fmla="*/ 203 h 203"/>
                  <a:gd name="T6" fmla="*/ 17 w 17"/>
                  <a:gd name="T7" fmla="*/ 0 h 203"/>
                </a:gdLst>
                <a:ahLst/>
                <a:cxnLst>
                  <a:cxn ang="0">
                    <a:pos x="T0" y="T1"/>
                  </a:cxn>
                  <a:cxn ang="0">
                    <a:pos x="T2" y="T3"/>
                  </a:cxn>
                  <a:cxn ang="0">
                    <a:pos x="T4" y="T5"/>
                  </a:cxn>
                  <a:cxn ang="0">
                    <a:pos x="T6" y="T7"/>
                  </a:cxn>
                </a:cxnLst>
                <a:rect l="0" t="0" r="r" b="b"/>
                <a:pathLst>
                  <a:path w="17" h="203">
                    <a:moveTo>
                      <a:pt x="0" y="0"/>
                    </a:moveTo>
                    <a:lnTo>
                      <a:pt x="0" y="203"/>
                    </a:lnTo>
                    <a:lnTo>
                      <a:pt x="17" y="203"/>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8" name="Oval 91"/>
              <p:cNvSpPr>
                <a:spLocks noChangeArrowheads="1"/>
              </p:cNvSpPr>
              <p:nvPr/>
            </p:nvSpPr>
            <p:spPr bwMode="auto">
              <a:xfrm>
                <a:off x="4508" y="2752"/>
                <a:ext cx="138" cy="138"/>
              </a:xfrm>
              <a:prstGeom prst="ellipse">
                <a:avLst/>
              </a:pr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9" name="Oval 92"/>
              <p:cNvSpPr>
                <a:spLocks noChangeArrowheads="1"/>
              </p:cNvSpPr>
              <p:nvPr/>
            </p:nvSpPr>
            <p:spPr bwMode="auto">
              <a:xfrm>
                <a:off x="4541" y="2787"/>
                <a:ext cx="70" cy="70"/>
              </a:xfrm>
              <a:prstGeom prst="ellipse">
                <a:avLst/>
              </a:pr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0" name="Oval 93"/>
              <p:cNvSpPr>
                <a:spLocks noChangeArrowheads="1"/>
              </p:cNvSpPr>
              <p:nvPr/>
            </p:nvSpPr>
            <p:spPr bwMode="auto">
              <a:xfrm>
                <a:off x="4868" y="2752"/>
                <a:ext cx="138" cy="138"/>
              </a:xfrm>
              <a:prstGeom prst="ellipse">
                <a:avLst/>
              </a:pr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1" name="Oval 94"/>
              <p:cNvSpPr>
                <a:spLocks noChangeArrowheads="1"/>
              </p:cNvSpPr>
              <p:nvPr/>
            </p:nvSpPr>
            <p:spPr bwMode="auto">
              <a:xfrm>
                <a:off x="4903" y="2787"/>
                <a:ext cx="71" cy="70"/>
              </a:xfrm>
              <a:prstGeom prst="ellipse">
                <a:avLst/>
              </a:pr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2" name="Freeform 104"/>
              <p:cNvSpPr>
                <a:spLocks/>
              </p:cNvSpPr>
              <p:nvPr/>
            </p:nvSpPr>
            <p:spPr bwMode="auto">
              <a:xfrm>
                <a:off x="4515" y="2845"/>
                <a:ext cx="126" cy="45"/>
              </a:xfrm>
              <a:custGeom>
                <a:avLst/>
                <a:gdLst>
                  <a:gd name="T0" fmla="*/ 50 w 50"/>
                  <a:gd name="T1" fmla="*/ 0 h 18"/>
                  <a:gd name="T2" fmla="*/ 35 w 50"/>
                  <a:gd name="T3" fmla="*/ 0 h 18"/>
                  <a:gd name="T4" fmla="*/ 24 w 50"/>
                  <a:gd name="T5" fmla="*/ 5 h 18"/>
                  <a:gd name="T6" fmla="*/ 13 w 50"/>
                  <a:gd name="T7" fmla="*/ 0 h 18"/>
                  <a:gd name="T8" fmla="*/ 12 w 50"/>
                  <a:gd name="T9" fmla="*/ 0 h 18"/>
                  <a:gd name="T10" fmla="*/ 0 w 50"/>
                  <a:gd name="T11" fmla="*/ 4 h 18"/>
                  <a:gd name="T12" fmla="*/ 24 w 50"/>
                  <a:gd name="T13" fmla="*/ 18 h 18"/>
                  <a:gd name="T14" fmla="*/ 50 w 50"/>
                  <a:gd name="T15" fmla="*/ 0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18">
                    <a:moveTo>
                      <a:pt x="50" y="0"/>
                    </a:moveTo>
                    <a:cubicBezTo>
                      <a:pt x="35" y="0"/>
                      <a:pt x="35" y="0"/>
                      <a:pt x="35" y="0"/>
                    </a:cubicBezTo>
                    <a:cubicBezTo>
                      <a:pt x="33" y="3"/>
                      <a:pt x="29" y="5"/>
                      <a:pt x="24" y="5"/>
                    </a:cubicBezTo>
                    <a:cubicBezTo>
                      <a:pt x="20" y="5"/>
                      <a:pt x="16" y="3"/>
                      <a:pt x="13" y="0"/>
                    </a:cubicBezTo>
                    <a:cubicBezTo>
                      <a:pt x="12" y="0"/>
                      <a:pt x="12" y="0"/>
                      <a:pt x="12" y="0"/>
                    </a:cubicBezTo>
                    <a:cubicBezTo>
                      <a:pt x="8" y="0"/>
                      <a:pt x="3" y="1"/>
                      <a:pt x="0" y="4"/>
                    </a:cubicBezTo>
                    <a:cubicBezTo>
                      <a:pt x="5" y="12"/>
                      <a:pt x="14" y="18"/>
                      <a:pt x="24" y="18"/>
                    </a:cubicBezTo>
                    <a:cubicBezTo>
                      <a:pt x="36" y="18"/>
                      <a:pt x="47" y="10"/>
                      <a:pt x="50" y="0"/>
                    </a:cubicBezTo>
                  </a:path>
                </a:pathLst>
              </a:custGeom>
              <a:solidFill>
                <a:srgbClr val="001E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3" name="Freeform 105"/>
              <p:cNvSpPr>
                <a:spLocks/>
              </p:cNvSpPr>
              <p:nvPr/>
            </p:nvSpPr>
            <p:spPr bwMode="auto">
              <a:xfrm>
                <a:off x="4548" y="2845"/>
                <a:ext cx="56" cy="12"/>
              </a:xfrm>
              <a:custGeom>
                <a:avLst/>
                <a:gdLst>
                  <a:gd name="T0" fmla="*/ 22 w 22"/>
                  <a:gd name="T1" fmla="*/ 0 h 5"/>
                  <a:gd name="T2" fmla="*/ 0 w 22"/>
                  <a:gd name="T3" fmla="*/ 0 h 5"/>
                  <a:gd name="T4" fmla="*/ 11 w 22"/>
                  <a:gd name="T5" fmla="*/ 5 h 5"/>
                  <a:gd name="T6" fmla="*/ 22 w 22"/>
                  <a:gd name="T7" fmla="*/ 0 h 5"/>
                </a:gdLst>
                <a:ahLst/>
                <a:cxnLst>
                  <a:cxn ang="0">
                    <a:pos x="T0" y="T1"/>
                  </a:cxn>
                  <a:cxn ang="0">
                    <a:pos x="T2" y="T3"/>
                  </a:cxn>
                  <a:cxn ang="0">
                    <a:pos x="T4" y="T5"/>
                  </a:cxn>
                  <a:cxn ang="0">
                    <a:pos x="T6" y="T7"/>
                  </a:cxn>
                </a:cxnLst>
                <a:rect l="0" t="0" r="r" b="b"/>
                <a:pathLst>
                  <a:path w="22" h="5">
                    <a:moveTo>
                      <a:pt x="22" y="0"/>
                    </a:moveTo>
                    <a:cubicBezTo>
                      <a:pt x="0" y="0"/>
                      <a:pt x="0" y="0"/>
                      <a:pt x="0" y="0"/>
                    </a:cubicBezTo>
                    <a:cubicBezTo>
                      <a:pt x="3" y="3"/>
                      <a:pt x="7" y="5"/>
                      <a:pt x="11" y="5"/>
                    </a:cubicBezTo>
                    <a:cubicBezTo>
                      <a:pt x="16" y="5"/>
                      <a:pt x="20" y="3"/>
                      <a:pt x="22" y="0"/>
                    </a:cubicBezTo>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4" name="Freeform 106"/>
              <p:cNvSpPr>
                <a:spLocks/>
              </p:cNvSpPr>
              <p:nvPr/>
            </p:nvSpPr>
            <p:spPr bwMode="auto">
              <a:xfrm>
                <a:off x="4873" y="2845"/>
                <a:ext cx="118" cy="45"/>
              </a:xfrm>
              <a:custGeom>
                <a:avLst/>
                <a:gdLst>
                  <a:gd name="T0" fmla="*/ 15 w 47"/>
                  <a:gd name="T1" fmla="*/ 0 h 18"/>
                  <a:gd name="T2" fmla="*/ 0 w 47"/>
                  <a:gd name="T3" fmla="*/ 0 h 18"/>
                  <a:gd name="T4" fmla="*/ 26 w 47"/>
                  <a:gd name="T5" fmla="*/ 18 h 18"/>
                  <a:gd name="T6" fmla="*/ 47 w 47"/>
                  <a:gd name="T7" fmla="*/ 8 h 18"/>
                  <a:gd name="T8" fmla="*/ 36 w 47"/>
                  <a:gd name="T9" fmla="*/ 0 h 18"/>
                  <a:gd name="T10" fmla="*/ 26 w 47"/>
                  <a:gd name="T11" fmla="*/ 5 h 18"/>
                  <a:gd name="T12" fmla="*/ 15 w 47"/>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47" h="18">
                    <a:moveTo>
                      <a:pt x="15" y="0"/>
                    </a:moveTo>
                    <a:cubicBezTo>
                      <a:pt x="0" y="0"/>
                      <a:pt x="0" y="0"/>
                      <a:pt x="0" y="0"/>
                    </a:cubicBezTo>
                    <a:cubicBezTo>
                      <a:pt x="3" y="10"/>
                      <a:pt x="14" y="18"/>
                      <a:pt x="26" y="18"/>
                    </a:cubicBezTo>
                    <a:cubicBezTo>
                      <a:pt x="34" y="18"/>
                      <a:pt x="42" y="14"/>
                      <a:pt x="47" y="8"/>
                    </a:cubicBezTo>
                    <a:cubicBezTo>
                      <a:pt x="45" y="4"/>
                      <a:pt x="41" y="2"/>
                      <a:pt x="36" y="0"/>
                    </a:cubicBezTo>
                    <a:cubicBezTo>
                      <a:pt x="34" y="3"/>
                      <a:pt x="30" y="5"/>
                      <a:pt x="26" y="5"/>
                    </a:cubicBezTo>
                    <a:cubicBezTo>
                      <a:pt x="21" y="5"/>
                      <a:pt x="17" y="3"/>
                      <a:pt x="15" y="0"/>
                    </a:cubicBezTo>
                  </a:path>
                </a:pathLst>
              </a:custGeom>
              <a:solidFill>
                <a:srgbClr val="001E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5" name="Freeform 107"/>
              <p:cNvSpPr>
                <a:spLocks/>
              </p:cNvSpPr>
              <p:nvPr/>
            </p:nvSpPr>
            <p:spPr bwMode="auto">
              <a:xfrm>
                <a:off x="4911" y="2845"/>
                <a:ext cx="53" cy="12"/>
              </a:xfrm>
              <a:custGeom>
                <a:avLst/>
                <a:gdLst>
                  <a:gd name="T0" fmla="*/ 16 w 21"/>
                  <a:gd name="T1" fmla="*/ 0 h 5"/>
                  <a:gd name="T2" fmla="*/ 0 w 21"/>
                  <a:gd name="T3" fmla="*/ 0 h 5"/>
                  <a:gd name="T4" fmla="*/ 11 w 21"/>
                  <a:gd name="T5" fmla="*/ 5 h 5"/>
                  <a:gd name="T6" fmla="*/ 21 w 21"/>
                  <a:gd name="T7" fmla="*/ 0 h 5"/>
                  <a:gd name="T8" fmla="*/ 16 w 21"/>
                  <a:gd name="T9" fmla="*/ 0 h 5"/>
                </a:gdLst>
                <a:ahLst/>
                <a:cxnLst>
                  <a:cxn ang="0">
                    <a:pos x="T0" y="T1"/>
                  </a:cxn>
                  <a:cxn ang="0">
                    <a:pos x="T2" y="T3"/>
                  </a:cxn>
                  <a:cxn ang="0">
                    <a:pos x="T4" y="T5"/>
                  </a:cxn>
                  <a:cxn ang="0">
                    <a:pos x="T6" y="T7"/>
                  </a:cxn>
                  <a:cxn ang="0">
                    <a:pos x="T8" y="T9"/>
                  </a:cxn>
                </a:cxnLst>
                <a:rect l="0" t="0" r="r" b="b"/>
                <a:pathLst>
                  <a:path w="21" h="5">
                    <a:moveTo>
                      <a:pt x="16" y="0"/>
                    </a:moveTo>
                    <a:cubicBezTo>
                      <a:pt x="0" y="0"/>
                      <a:pt x="0" y="0"/>
                      <a:pt x="0" y="0"/>
                    </a:cubicBezTo>
                    <a:cubicBezTo>
                      <a:pt x="2" y="3"/>
                      <a:pt x="6" y="5"/>
                      <a:pt x="11" y="5"/>
                    </a:cubicBezTo>
                    <a:cubicBezTo>
                      <a:pt x="15" y="5"/>
                      <a:pt x="19" y="3"/>
                      <a:pt x="21" y="0"/>
                    </a:cubicBezTo>
                    <a:cubicBezTo>
                      <a:pt x="19" y="0"/>
                      <a:pt x="18" y="0"/>
                      <a:pt x="16" y="0"/>
                    </a:cubicBezTo>
                  </a:path>
                </a:pathLst>
              </a:custGeom>
              <a:solidFill>
                <a:srgbClr val="0018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grpSp>
      <p:sp>
        <p:nvSpPr>
          <p:cNvPr id="107" name="Rounded Rectangle 14"/>
          <p:cNvSpPr/>
          <p:nvPr/>
        </p:nvSpPr>
        <p:spPr bwMode="auto">
          <a:xfrm>
            <a:off x="8934944" y="4827622"/>
            <a:ext cx="1753111" cy="989151"/>
          </a:xfrm>
          <a:prstGeom prst="rect">
            <a:avLst/>
          </a:prstGeom>
          <a:solidFill>
            <a:schemeClr val="accent4"/>
          </a:solidFill>
          <a:ln>
            <a:solidFill>
              <a:schemeClr val="bg1"/>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0" tIns="46630" rIns="0" bIns="46630" numCol="1" rtlCol="0" anchor="ctr" anchorCtr="0" compatLnSpc="1">
            <a:prstTxWarp prst="textNoShape">
              <a:avLst/>
            </a:prstTxWarp>
          </a:bodyPr>
          <a:lstStyle/>
          <a:p>
            <a:pPr algn="ctr" defTabSz="914320">
              <a:defRPr/>
            </a:pPr>
            <a:r>
              <a:rPr lang="en-US" sz="2800" kern="0" dirty="0">
                <a:solidFill>
                  <a:srgbClr val="FFFFFF"/>
                </a:solidFill>
                <a:latin typeface="+mj-lt"/>
              </a:rPr>
              <a:t>Dept.</a:t>
            </a:r>
          </a:p>
        </p:txBody>
      </p:sp>
      <p:grpSp>
        <p:nvGrpSpPr>
          <p:cNvPr id="108" name="Group 110"/>
          <p:cNvGrpSpPr>
            <a:grpSpLocks noChangeAspect="1"/>
          </p:cNvGrpSpPr>
          <p:nvPr/>
        </p:nvGrpSpPr>
        <p:grpSpPr bwMode="auto">
          <a:xfrm>
            <a:off x="10339467" y="5037983"/>
            <a:ext cx="1525372" cy="1166647"/>
            <a:chOff x="4434" y="1281"/>
            <a:chExt cx="961" cy="735"/>
          </a:xfrm>
        </p:grpSpPr>
        <p:sp>
          <p:nvSpPr>
            <p:cNvPr id="109" name="Rectangle 111"/>
            <p:cNvSpPr>
              <a:spLocks noChangeArrowheads="1"/>
            </p:cNvSpPr>
            <p:nvPr/>
          </p:nvSpPr>
          <p:spPr bwMode="auto">
            <a:xfrm>
              <a:off x="4705" y="1823"/>
              <a:ext cx="189" cy="106"/>
            </a:xfrm>
            <a:prstGeom prst="rect">
              <a:avLst/>
            </a:prstGeom>
            <a:solidFill>
              <a:srgbClr val="1F24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0" name="Freeform 112"/>
            <p:cNvSpPr>
              <a:spLocks/>
            </p:cNvSpPr>
            <p:nvPr/>
          </p:nvSpPr>
          <p:spPr bwMode="auto">
            <a:xfrm>
              <a:off x="4951" y="1749"/>
              <a:ext cx="144" cy="27"/>
            </a:xfrm>
            <a:custGeom>
              <a:avLst/>
              <a:gdLst>
                <a:gd name="T0" fmla="*/ 53 w 53"/>
                <a:gd name="T1" fmla="*/ 6 h 10"/>
                <a:gd name="T2" fmla="*/ 49 w 53"/>
                <a:gd name="T3" fmla="*/ 10 h 10"/>
                <a:gd name="T4" fmla="*/ 4 w 53"/>
                <a:gd name="T5" fmla="*/ 10 h 10"/>
                <a:gd name="T6" fmla="*/ 0 w 53"/>
                <a:gd name="T7" fmla="*/ 6 h 10"/>
                <a:gd name="T8" fmla="*/ 0 w 53"/>
                <a:gd name="T9" fmla="*/ 4 h 10"/>
                <a:gd name="T10" fmla="*/ 4 w 53"/>
                <a:gd name="T11" fmla="*/ 0 h 10"/>
                <a:gd name="T12" fmla="*/ 49 w 53"/>
                <a:gd name="T13" fmla="*/ 0 h 10"/>
                <a:gd name="T14" fmla="*/ 53 w 53"/>
                <a:gd name="T15" fmla="*/ 4 h 10"/>
                <a:gd name="T16" fmla="*/ 53 w 53"/>
                <a:gd name="T17"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0">
                  <a:moveTo>
                    <a:pt x="53" y="6"/>
                  </a:moveTo>
                  <a:cubicBezTo>
                    <a:pt x="53" y="8"/>
                    <a:pt x="51" y="10"/>
                    <a:pt x="49" y="10"/>
                  </a:cubicBezTo>
                  <a:cubicBezTo>
                    <a:pt x="4" y="10"/>
                    <a:pt x="4" y="10"/>
                    <a:pt x="4" y="10"/>
                  </a:cubicBezTo>
                  <a:cubicBezTo>
                    <a:pt x="2" y="10"/>
                    <a:pt x="0" y="8"/>
                    <a:pt x="0" y="6"/>
                  </a:cubicBezTo>
                  <a:cubicBezTo>
                    <a:pt x="0" y="4"/>
                    <a:pt x="0" y="4"/>
                    <a:pt x="0" y="4"/>
                  </a:cubicBezTo>
                  <a:cubicBezTo>
                    <a:pt x="0" y="2"/>
                    <a:pt x="2" y="0"/>
                    <a:pt x="4" y="0"/>
                  </a:cubicBezTo>
                  <a:cubicBezTo>
                    <a:pt x="49" y="0"/>
                    <a:pt x="49" y="0"/>
                    <a:pt x="49" y="0"/>
                  </a:cubicBezTo>
                  <a:cubicBezTo>
                    <a:pt x="51" y="0"/>
                    <a:pt x="53" y="2"/>
                    <a:pt x="53" y="4"/>
                  </a:cubicBezTo>
                  <a:lnTo>
                    <a:pt x="53" y="6"/>
                  </a:ln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1" name="Rectangle 113"/>
            <p:cNvSpPr>
              <a:spLocks noChangeArrowheads="1"/>
            </p:cNvSpPr>
            <p:nvPr/>
          </p:nvSpPr>
          <p:spPr bwMode="auto">
            <a:xfrm>
              <a:off x="4832" y="1801"/>
              <a:ext cx="268" cy="84"/>
            </a:xfrm>
            <a:prstGeom prst="rect">
              <a:avLst/>
            </a:prstGeom>
            <a:solidFill>
              <a:srgbClr val="1F24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2" name="Freeform 114"/>
            <p:cNvSpPr>
              <a:spLocks/>
            </p:cNvSpPr>
            <p:nvPr/>
          </p:nvSpPr>
          <p:spPr bwMode="auto">
            <a:xfrm>
              <a:off x="4975" y="1708"/>
              <a:ext cx="212" cy="207"/>
            </a:xfrm>
            <a:custGeom>
              <a:avLst/>
              <a:gdLst>
                <a:gd name="T0" fmla="*/ 67 w 78"/>
                <a:gd name="T1" fmla="*/ 0 h 76"/>
                <a:gd name="T2" fmla="*/ 0 w 78"/>
                <a:gd name="T3" fmla="*/ 58 h 76"/>
                <a:gd name="T4" fmla="*/ 15 w 78"/>
                <a:gd name="T5" fmla="*/ 76 h 76"/>
                <a:gd name="T6" fmla="*/ 78 w 78"/>
                <a:gd name="T7" fmla="*/ 53 h 76"/>
                <a:gd name="T8" fmla="*/ 67 w 78"/>
                <a:gd name="T9" fmla="*/ 0 h 76"/>
              </a:gdLst>
              <a:ahLst/>
              <a:cxnLst>
                <a:cxn ang="0">
                  <a:pos x="T0" y="T1"/>
                </a:cxn>
                <a:cxn ang="0">
                  <a:pos x="T2" y="T3"/>
                </a:cxn>
                <a:cxn ang="0">
                  <a:pos x="T4" y="T5"/>
                </a:cxn>
                <a:cxn ang="0">
                  <a:pos x="T6" y="T7"/>
                </a:cxn>
                <a:cxn ang="0">
                  <a:pos x="T8" y="T9"/>
                </a:cxn>
              </a:cxnLst>
              <a:rect l="0" t="0" r="r" b="b"/>
              <a:pathLst>
                <a:path w="78" h="76">
                  <a:moveTo>
                    <a:pt x="67" y="0"/>
                  </a:moveTo>
                  <a:cubicBezTo>
                    <a:pt x="42" y="0"/>
                    <a:pt x="0" y="7"/>
                    <a:pt x="0" y="58"/>
                  </a:cubicBezTo>
                  <a:cubicBezTo>
                    <a:pt x="0" y="70"/>
                    <a:pt x="15" y="76"/>
                    <a:pt x="15" y="76"/>
                  </a:cubicBezTo>
                  <a:cubicBezTo>
                    <a:pt x="78" y="53"/>
                    <a:pt x="78" y="53"/>
                    <a:pt x="78" y="53"/>
                  </a:cubicBezTo>
                  <a:lnTo>
                    <a:pt x="67" y="0"/>
                  </a:ln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3" name="Rectangle 115"/>
            <p:cNvSpPr>
              <a:spLocks noChangeArrowheads="1"/>
            </p:cNvSpPr>
            <p:nvPr/>
          </p:nvSpPr>
          <p:spPr bwMode="auto">
            <a:xfrm>
              <a:off x="5157" y="1439"/>
              <a:ext cx="24" cy="310"/>
            </a:xfrm>
            <a:prstGeom prst="rect">
              <a:avLst/>
            </a:prstGeom>
            <a:solidFill>
              <a:srgbClr val="1F24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4" name="Freeform 116"/>
            <p:cNvSpPr>
              <a:spLocks/>
            </p:cNvSpPr>
            <p:nvPr/>
          </p:nvSpPr>
          <p:spPr bwMode="auto">
            <a:xfrm>
              <a:off x="4824" y="1439"/>
              <a:ext cx="357" cy="414"/>
            </a:xfrm>
            <a:custGeom>
              <a:avLst/>
              <a:gdLst>
                <a:gd name="T0" fmla="*/ 3 w 132"/>
                <a:gd name="T1" fmla="*/ 133 h 152"/>
                <a:gd name="T2" fmla="*/ 49 w 132"/>
                <a:gd name="T3" fmla="*/ 0 h 152"/>
                <a:gd name="T4" fmla="*/ 132 w 132"/>
                <a:gd name="T5" fmla="*/ 0 h 152"/>
                <a:gd name="T6" fmla="*/ 125 w 132"/>
                <a:gd name="T7" fmla="*/ 7 h 152"/>
                <a:gd name="T8" fmla="*/ 53 w 132"/>
                <a:gd name="T9" fmla="*/ 7 h 152"/>
                <a:gd name="T10" fmla="*/ 11 w 132"/>
                <a:gd name="T11" fmla="*/ 144 h 152"/>
                <a:gd name="T12" fmla="*/ 3 w 132"/>
                <a:gd name="T13" fmla="*/ 133 h 152"/>
              </a:gdLst>
              <a:ahLst/>
              <a:cxnLst>
                <a:cxn ang="0">
                  <a:pos x="T0" y="T1"/>
                </a:cxn>
                <a:cxn ang="0">
                  <a:pos x="T2" y="T3"/>
                </a:cxn>
                <a:cxn ang="0">
                  <a:pos x="T4" y="T5"/>
                </a:cxn>
                <a:cxn ang="0">
                  <a:pos x="T6" y="T7"/>
                </a:cxn>
                <a:cxn ang="0">
                  <a:pos x="T8" y="T9"/>
                </a:cxn>
                <a:cxn ang="0">
                  <a:pos x="T10" y="T11"/>
                </a:cxn>
                <a:cxn ang="0">
                  <a:pos x="T12" y="T13"/>
                </a:cxn>
              </a:cxnLst>
              <a:rect l="0" t="0" r="r" b="b"/>
              <a:pathLst>
                <a:path w="132" h="152">
                  <a:moveTo>
                    <a:pt x="3" y="133"/>
                  </a:moveTo>
                  <a:cubicBezTo>
                    <a:pt x="3" y="133"/>
                    <a:pt x="0" y="41"/>
                    <a:pt x="49" y="0"/>
                  </a:cubicBezTo>
                  <a:cubicBezTo>
                    <a:pt x="82" y="0"/>
                    <a:pt x="132" y="0"/>
                    <a:pt x="132" y="0"/>
                  </a:cubicBezTo>
                  <a:cubicBezTo>
                    <a:pt x="125" y="7"/>
                    <a:pt x="125" y="7"/>
                    <a:pt x="125" y="7"/>
                  </a:cubicBezTo>
                  <a:cubicBezTo>
                    <a:pt x="53" y="7"/>
                    <a:pt x="53" y="7"/>
                    <a:pt x="53" y="7"/>
                  </a:cubicBezTo>
                  <a:cubicBezTo>
                    <a:pt x="53" y="7"/>
                    <a:pt x="11" y="37"/>
                    <a:pt x="11" y="144"/>
                  </a:cubicBezTo>
                  <a:cubicBezTo>
                    <a:pt x="11" y="148"/>
                    <a:pt x="3" y="152"/>
                    <a:pt x="3" y="133"/>
                  </a:cubicBez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5" name="Freeform 117"/>
            <p:cNvSpPr>
              <a:spLocks/>
            </p:cNvSpPr>
            <p:nvPr/>
          </p:nvSpPr>
          <p:spPr bwMode="auto">
            <a:xfrm>
              <a:off x="4726" y="1815"/>
              <a:ext cx="258" cy="136"/>
            </a:xfrm>
            <a:custGeom>
              <a:avLst/>
              <a:gdLst>
                <a:gd name="T0" fmla="*/ 98 w 258"/>
                <a:gd name="T1" fmla="*/ 0 h 136"/>
                <a:gd name="T2" fmla="*/ 0 w 258"/>
                <a:gd name="T3" fmla="*/ 0 h 136"/>
                <a:gd name="T4" fmla="*/ 0 w 258"/>
                <a:gd name="T5" fmla="*/ 73 h 136"/>
                <a:gd name="T6" fmla="*/ 57 w 258"/>
                <a:gd name="T7" fmla="*/ 130 h 136"/>
                <a:gd name="T8" fmla="*/ 92 w 258"/>
                <a:gd name="T9" fmla="*/ 136 h 136"/>
                <a:gd name="T10" fmla="*/ 258 w 258"/>
                <a:gd name="T11" fmla="*/ 136 h 136"/>
                <a:gd name="T12" fmla="*/ 98 w 258"/>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258" h="136">
                  <a:moveTo>
                    <a:pt x="98" y="0"/>
                  </a:moveTo>
                  <a:lnTo>
                    <a:pt x="0" y="0"/>
                  </a:lnTo>
                  <a:lnTo>
                    <a:pt x="0" y="73"/>
                  </a:lnTo>
                  <a:lnTo>
                    <a:pt x="57" y="130"/>
                  </a:lnTo>
                  <a:lnTo>
                    <a:pt x="92" y="136"/>
                  </a:lnTo>
                  <a:lnTo>
                    <a:pt x="258" y="136"/>
                  </a:lnTo>
                  <a:lnTo>
                    <a:pt x="98" y="0"/>
                  </a:lnTo>
                  <a:close/>
                </a:path>
              </a:pathLst>
            </a:custGeom>
            <a:solidFill>
              <a:srgbClr val="BB73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6" name="Freeform 118"/>
            <p:cNvSpPr>
              <a:spLocks/>
            </p:cNvSpPr>
            <p:nvPr/>
          </p:nvSpPr>
          <p:spPr bwMode="auto">
            <a:xfrm>
              <a:off x="5095" y="1831"/>
              <a:ext cx="265" cy="120"/>
            </a:xfrm>
            <a:custGeom>
              <a:avLst/>
              <a:gdLst>
                <a:gd name="T0" fmla="*/ 265 w 265"/>
                <a:gd name="T1" fmla="*/ 19 h 120"/>
                <a:gd name="T2" fmla="*/ 265 w 265"/>
                <a:gd name="T3" fmla="*/ 120 h 120"/>
                <a:gd name="T4" fmla="*/ 0 w 265"/>
                <a:gd name="T5" fmla="*/ 120 h 120"/>
                <a:gd name="T6" fmla="*/ 119 w 265"/>
                <a:gd name="T7" fmla="*/ 0 h 120"/>
                <a:gd name="T8" fmla="*/ 265 w 265"/>
                <a:gd name="T9" fmla="*/ 19 h 120"/>
              </a:gdLst>
              <a:ahLst/>
              <a:cxnLst>
                <a:cxn ang="0">
                  <a:pos x="T0" y="T1"/>
                </a:cxn>
                <a:cxn ang="0">
                  <a:pos x="T2" y="T3"/>
                </a:cxn>
                <a:cxn ang="0">
                  <a:pos x="T4" y="T5"/>
                </a:cxn>
                <a:cxn ang="0">
                  <a:pos x="T6" y="T7"/>
                </a:cxn>
                <a:cxn ang="0">
                  <a:pos x="T8" y="T9"/>
                </a:cxn>
              </a:cxnLst>
              <a:rect l="0" t="0" r="r" b="b"/>
              <a:pathLst>
                <a:path w="265" h="120">
                  <a:moveTo>
                    <a:pt x="265" y="19"/>
                  </a:moveTo>
                  <a:lnTo>
                    <a:pt x="265" y="120"/>
                  </a:lnTo>
                  <a:lnTo>
                    <a:pt x="0" y="120"/>
                  </a:lnTo>
                  <a:lnTo>
                    <a:pt x="119" y="0"/>
                  </a:lnTo>
                  <a:lnTo>
                    <a:pt x="265" y="19"/>
                  </a:ln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7" name="Freeform 119"/>
            <p:cNvSpPr>
              <a:spLocks/>
            </p:cNvSpPr>
            <p:nvPr/>
          </p:nvSpPr>
          <p:spPr bwMode="auto">
            <a:xfrm>
              <a:off x="4721" y="1708"/>
              <a:ext cx="639" cy="259"/>
            </a:xfrm>
            <a:custGeom>
              <a:avLst/>
              <a:gdLst>
                <a:gd name="T0" fmla="*/ 96 w 236"/>
                <a:gd name="T1" fmla="*/ 95 h 95"/>
                <a:gd name="T2" fmla="*/ 183 w 236"/>
                <a:gd name="T3" fmla="*/ 95 h 95"/>
                <a:gd name="T4" fmla="*/ 236 w 236"/>
                <a:gd name="T5" fmla="*/ 52 h 95"/>
                <a:gd name="T6" fmla="*/ 236 w 236"/>
                <a:gd name="T7" fmla="*/ 30 h 95"/>
                <a:gd name="T8" fmla="*/ 201 w 236"/>
                <a:gd name="T9" fmla="*/ 0 h 95"/>
                <a:gd name="T10" fmla="*/ 170 w 236"/>
                <a:gd name="T11" fmla="*/ 0 h 95"/>
                <a:gd name="T12" fmla="*/ 170 w 236"/>
                <a:gd name="T13" fmla="*/ 11 h 95"/>
                <a:gd name="T14" fmla="*/ 106 w 236"/>
                <a:gd name="T15" fmla="*/ 58 h 95"/>
                <a:gd name="T16" fmla="*/ 69 w 236"/>
                <a:gd name="T17" fmla="*/ 58 h 95"/>
                <a:gd name="T18" fmla="*/ 41 w 236"/>
                <a:gd name="T19" fmla="*/ 34 h 95"/>
                <a:gd name="T20" fmla="*/ 0 w 236"/>
                <a:gd name="T21" fmla="*/ 34 h 95"/>
                <a:gd name="T22" fmla="*/ 0 w 236"/>
                <a:gd name="T23" fmla="*/ 44 h 95"/>
                <a:gd name="T24" fmla="*/ 41 w 236"/>
                <a:gd name="T25" fmla="*/ 44 h 95"/>
                <a:gd name="T26" fmla="*/ 96 w 236"/>
                <a:gd name="T2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6" h="95">
                  <a:moveTo>
                    <a:pt x="96" y="95"/>
                  </a:moveTo>
                  <a:cubicBezTo>
                    <a:pt x="183" y="95"/>
                    <a:pt x="183" y="95"/>
                    <a:pt x="183" y="95"/>
                  </a:cubicBezTo>
                  <a:cubicBezTo>
                    <a:pt x="183" y="95"/>
                    <a:pt x="188" y="52"/>
                    <a:pt x="236" y="52"/>
                  </a:cubicBezTo>
                  <a:cubicBezTo>
                    <a:pt x="236" y="35"/>
                    <a:pt x="236" y="30"/>
                    <a:pt x="236" y="30"/>
                  </a:cubicBezTo>
                  <a:cubicBezTo>
                    <a:pt x="236" y="30"/>
                    <a:pt x="236" y="0"/>
                    <a:pt x="201" y="0"/>
                  </a:cubicBezTo>
                  <a:cubicBezTo>
                    <a:pt x="176" y="0"/>
                    <a:pt x="170" y="0"/>
                    <a:pt x="170" y="0"/>
                  </a:cubicBezTo>
                  <a:cubicBezTo>
                    <a:pt x="170" y="11"/>
                    <a:pt x="170" y="11"/>
                    <a:pt x="170" y="11"/>
                  </a:cubicBezTo>
                  <a:cubicBezTo>
                    <a:pt x="170" y="11"/>
                    <a:pt x="106" y="6"/>
                    <a:pt x="106" y="58"/>
                  </a:cubicBezTo>
                  <a:cubicBezTo>
                    <a:pt x="69" y="58"/>
                    <a:pt x="69" y="58"/>
                    <a:pt x="69" y="58"/>
                  </a:cubicBezTo>
                  <a:cubicBezTo>
                    <a:pt x="41" y="34"/>
                    <a:pt x="41" y="34"/>
                    <a:pt x="41" y="34"/>
                  </a:cubicBezTo>
                  <a:cubicBezTo>
                    <a:pt x="0" y="34"/>
                    <a:pt x="0" y="34"/>
                    <a:pt x="0" y="34"/>
                  </a:cubicBezTo>
                  <a:cubicBezTo>
                    <a:pt x="0" y="44"/>
                    <a:pt x="0" y="44"/>
                    <a:pt x="0" y="44"/>
                  </a:cubicBezTo>
                  <a:cubicBezTo>
                    <a:pt x="41" y="44"/>
                    <a:pt x="41" y="44"/>
                    <a:pt x="41" y="44"/>
                  </a:cubicBezTo>
                  <a:lnTo>
                    <a:pt x="96" y="95"/>
                  </a:lnTo>
                  <a:close/>
                </a:path>
              </a:pathLst>
            </a:custGeom>
            <a:solidFill>
              <a:srgbClr val="ECA1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8" name="Oval 120"/>
            <p:cNvSpPr>
              <a:spLocks noChangeArrowheads="1"/>
            </p:cNvSpPr>
            <p:nvPr/>
          </p:nvSpPr>
          <p:spPr bwMode="auto">
            <a:xfrm>
              <a:off x="5265" y="1885"/>
              <a:ext cx="130" cy="131"/>
            </a:xfrm>
            <a:prstGeom prst="ellipse">
              <a:avLst/>
            </a:prstGeom>
            <a:solidFill>
              <a:srgbClr val="3F45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19" name="Oval 121"/>
            <p:cNvSpPr>
              <a:spLocks noChangeArrowheads="1"/>
            </p:cNvSpPr>
            <p:nvPr/>
          </p:nvSpPr>
          <p:spPr bwMode="auto">
            <a:xfrm>
              <a:off x="5298" y="1915"/>
              <a:ext cx="67" cy="71"/>
            </a:xfrm>
            <a:prstGeom prst="ellipse">
              <a:avLst/>
            </a:prstGeom>
            <a:solidFill>
              <a:srgbClr val="8E96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0" name="Rectangle 122"/>
            <p:cNvSpPr>
              <a:spLocks noChangeArrowheads="1"/>
            </p:cNvSpPr>
            <p:nvPr/>
          </p:nvSpPr>
          <p:spPr bwMode="auto">
            <a:xfrm>
              <a:off x="4675" y="1281"/>
              <a:ext cx="46" cy="670"/>
            </a:xfrm>
            <a:prstGeom prst="rect">
              <a:avLst/>
            </a:prstGeom>
            <a:solidFill>
              <a:srgbClr val="1F24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1" name="Freeform 123"/>
            <p:cNvSpPr>
              <a:spLocks/>
            </p:cNvSpPr>
            <p:nvPr/>
          </p:nvSpPr>
          <p:spPr bwMode="auto">
            <a:xfrm>
              <a:off x="4705" y="1439"/>
              <a:ext cx="65" cy="52"/>
            </a:xfrm>
            <a:custGeom>
              <a:avLst/>
              <a:gdLst>
                <a:gd name="T0" fmla="*/ 65 w 65"/>
                <a:gd name="T1" fmla="*/ 41 h 52"/>
                <a:gd name="T2" fmla="*/ 0 w 65"/>
                <a:gd name="T3" fmla="*/ 52 h 52"/>
                <a:gd name="T4" fmla="*/ 0 w 65"/>
                <a:gd name="T5" fmla="*/ 0 h 52"/>
                <a:gd name="T6" fmla="*/ 65 w 65"/>
                <a:gd name="T7" fmla="*/ 0 h 52"/>
                <a:gd name="T8" fmla="*/ 65 w 65"/>
                <a:gd name="T9" fmla="*/ 41 h 52"/>
              </a:gdLst>
              <a:ahLst/>
              <a:cxnLst>
                <a:cxn ang="0">
                  <a:pos x="T0" y="T1"/>
                </a:cxn>
                <a:cxn ang="0">
                  <a:pos x="T2" y="T3"/>
                </a:cxn>
                <a:cxn ang="0">
                  <a:pos x="T4" y="T5"/>
                </a:cxn>
                <a:cxn ang="0">
                  <a:pos x="T6" y="T7"/>
                </a:cxn>
                <a:cxn ang="0">
                  <a:pos x="T8" y="T9"/>
                </a:cxn>
              </a:cxnLst>
              <a:rect l="0" t="0" r="r" b="b"/>
              <a:pathLst>
                <a:path w="65" h="52">
                  <a:moveTo>
                    <a:pt x="65" y="41"/>
                  </a:moveTo>
                  <a:lnTo>
                    <a:pt x="0" y="52"/>
                  </a:lnTo>
                  <a:lnTo>
                    <a:pt x="0" y="0"/>
                  </a:lnTo>
                  <a:lnTo>
                    <a:pt x="65" y="0"/>
                  </a:lnTo>
                  <a:lnTo>
                    <a:pt x="65" y="41"/>
                  </a:ln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2" name="Rectangle 124"/>
            <p:cNvSpPr>
              <a:spLocks noChangeArrowheads="1"/>
            </p:cNvSpPr>
            <p:nvPr/>
          </p:nvSpPr>
          <p:spPr bwMode="auto">
            <a:xfrm>
              <a:off x="4434" y="1776"/>
              <a:ext cx="262" cy="19"/>
            </a:xfrm>
            <a:prstGeom prst="rect">
              <a:avLst/>
            </a:prstGeom>
            <a:solidFill>
              <a:srgbClr val="1F24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3" name="Rectangle 125"/>
            <p:cNvSpPr>
              <a:spLocks noChangeArrowheads="1"/>
            </p:cNvSpPr>
            <p:nvPr/>
          </p:nvSpPr>
          <p:spPr bwMode="auto">
            <a:xfrm>
              <a:off x="4658" y="1575"/>
              <a:ext cx="38" cy="210"/>
            </a:xfrm>
            <a:prstGeom prst="rect">
              <a:avLst/>
            </a:prstGeom>
            <a:solidFill>
              <a:srgbClr val="1F24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4" name="Freeform 126"/>
            <p:cNvSpPr>
              <a:spLocks/>
            </p:cNvSpPr>
            <p:nvPr/>
          </p:nvSpPr>
          <p:spPr bwMode="auto">
            <a:xfrm>
              <a:off x="5081" y="1640"/>
              <a:ext cx="46" cy="98"/>
            </a:xfrm>
            <a:custGeom>
              <a:avLst/>
              <a:gdLst>
                <a:gd name="T0" fmla="*/ 11 w 17"/>
                <a:gd name="T1" fmla="*/ 34 h 36"/>
                <a:gd name="T2" fmla="*/ 8 w 17"/>
                <a:gd name="T3" fmla="*/ 36 h 36"/>
                <a:gd name="T4" fmla="*/ 2 w 17"/>
                <a:gd name="T5" fmla="*/ 35 h 36"/>
                <a:gd name="T6" fmla="*/ 0 w 17"/>
                <a:gd name="T7" fmla="*/ 32 h 36"/>
                <a:gd name="T8" fmla="*/ 6 w 17"/>
                <a:gd name="T9" fmla="*/ 2 h 36"/>
                <a:gd name="T10" fmla="*/ 9 w 17"/>
                <a:gd name="T11" fmla="*/ 0 h 36"/>
                <a:gd name="T12" fmla="*/ 14 w 17"/>
                <a:gd name="T13" fmla="*/ 1 h 36"/>
                <a:gd name="T14" fmla="*/ 17 w 17"/>
                <a:gd name="T15" fmla="*/ 4 h 36"/>
                <a:gd name="T16" fmla="*/ 11 w 17"/>
                <a:gd name="T17"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36">
                  <a:moveTo>
                    <a:pt x="11" y="34"/>
                  </a:moveTo>
                  <a:cubicBezTo>
                    <a:pt x="11" y="35"/>
                    <a:pt x="9" y="36"/>
                    <a:pt x="8" y="36"/>
                  </a:cubicBezTo>
                  <a:cubicBezTo>
                    <a:pt x="2" y="35"/>
                    <a:pt x="2" y="35"/>
                    <a:pt x="2" y="35"/>
                  </a:cubicBezTo>
                  <a:cubicBezTo>
                    <a:pt x="1" y="35"/>
                    <a:pt x="0" y="33"/>
                    <a:pt x="0" y="32"/>
                  </a:cubicBezTo>
                  <a:cubicBezTo>
                    <a:pt x="6" y="2"/>
                    <a:pt x="6" y="2"/>
                    <a:pt x="6" y="2"/>
                  </a:cubicBezTo>
                  <a:cubicBezTo>
                    <a:pt x="6" y="1"/>
                    <a:pt x="7" y="0"/>
                    <a:pt x="9" y="0"/>
                  </a:cubicBezTo>
                  <a:cubicBezTo>
                    <a:pt x="14" y="1"/>
                    <a:pt x="14" y="1"/>
                    <a:pt x="14" y="1"/>
                  </a:cubicBezTo>
                  <a:cubicBezTo>
                    <a:pt x="16" y="1"/>
                    <a:pt x="17" y="3"/>
                    <a:pt x="17" y="4"/>
                  </a:cubicBezTo>
                  <a:lnTo>
                    <a:pt x="11" y="34"/>
                  </a:ln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5" name="Freeform 127"/>
            <p:cNvSpPr>
              <a:spLocks noEditPoints="1"/>
            </p:cNvSpPr>
            <p:nvPr/>
          </p:nvSpPr>
          <p:spPr bwMode="auto">
            <a:xfrm>
              <a:off x="4875" y="1556"/>
              <a:ext cx="41" cy="43"/>
            </a:xfrm>
            <a:custGeom>
              <a:avLst/>
              <a:gdLst>
                <a:gd name="T0" fmla="*/ 8 w 15"/>
                <a:gd name="T1" fmla="*/ 16 h 16"/>
                <a:gd name="T2" fmla="*/ 7 w 15"/>
                <a:gd name="T3" fmla="*/ 16 h 16"/>
                <a:gd name="T4" fmla="*/ 2 w 15"/>
                <a:gd name="T5" fmla="*/ 13 h 16"/>
                <a:gd name="T6" fmla="*/ 1 w 15"/>
                <a:gd name="T7" fmla="*/ 12 h 16"/>
                <a:gd name="T8" fmla="*/ 1 w 15"/>
                <a:gd name="T9" fmla="*/ 10 h 16"/>
                <a:gd name="T10" fmla="*/ 4 w 15"/>
                <a:gd name="T11" fmla="*/ 1 h 16"/>
                <a:gd name="T12" fmla="*/ 8 w 15"/>
                <a:gd name="T13" fmla="*/ 0 h 16"/>
                <a:gd name="T14" fmla="*/ 13 w 15"/>
                <a:gd name="T15" fmla="*/ 2 h 16"/>
                <a:gd name="T16" fmla="*/ 14 w 15"/>
                <a:gd name="T17" fmla="*/ 4 h 16"/>
                <a:gd name="T18" fmla="*/ 14 w 15"/>
                <a:gd name="T19" fmla="*/ 6 h 16"/>
                <a:gd name="T20" fmla="*/ 10 w 15"/>
                <a:gd name="T21" fmla="*/ 14 h 16"/>
                <a:gd name="T22" fmla="*/ 8 w 15"/>
                <a:gd name="T23" fmla="*/ 16 h 16"/>
                <a:gd name="T24" fmla="*/ 7 w 15"/>
                <a:gd name="T25" fmla="*/ 2 h 16"/>
                <a:gd name="T26" fmla="*/ 6 w 15"/>
                <a:gd name="T27" fmla="*/ 2 h 16"/>
                <a:gd name="T28" fmla="*/ 2 w 15"/>
                <a:gd name="T29" fmla="*/ 11 h 16"/>
                <a:gd name="T30" fmla="*/ 2 w 15"/>
                <a:gd name="T31" fmla="*/ 11 h 16"/>
                <a:gd name="T32" fmla="*/ 3 w 15"/>
                <a:gd name="T33" fmla="*/ 12 h 16"/>
                <a:gd name="T34" fmla="*/ 8 w 15"/>
                <a:gd name="T35" fmla="*/ 14 h 16"/>
                <a:gd name="T36" fmla="*/ 9 w 15"/>
                <a:gd name="T37" fmla="*/ 13 h 16"/>
                <a:gd name="T38" fmla="*/ 13 w 15"/>
                <a:gd name="T39" fmla="*/ 5 h 16"/>
                <a:gd name="T40" fmla="*/ 13 w 15"/>
                <a:gd name="T41" fmla="*/ 5 h 16"/>
                <a:gd name="T42" fmla="*/ 12 w 15"/>
                <a:gd name="T43" fmla="*/ 4 h 16"/>
                <a:gd name="T44" fmla="*/ 7 w 15"/>
                <a:gd name="T45" fmla="*/ 2 h 16"/>
                <a:gd name="T46" fmla="*/ 7 w 15"/>
                <a:gd name="T47"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 h="16">
                  <a:moveTo>
                    <a:pt x="8" y="16"/>
                  </a:moveTo>
                  <a:cubicBezTo>
                    <a:pt x="8" y="16"/>
                    <a:pt x="7" y="16"/>
                    <a:pt x="7" y="16"/>
                  </a:cubicBezTo>
                  <a:cubicBezTo>
                    <a:pt x="2" y="13"/>
                    <a:pt x="2" y="13"/>
                    <a:pt x="2" y="13"/>
                  </a:cubicBezTo>
                  <a:cubicBezTo>
                    <a:pt x="1" y="13"/>
                    <a:pt x="1" y="12"/>
                    <a:pt x="1" y="12"/>
                  </a:cubicBezTo>
                  <a:cubicBezTo>
                    <a:pt x="0" y="11"/>
                    <a:pt x="0" y="10"/>
                    <a:pt x="1" y="10"/>
                  </a:cubicBezTo>
                  <a:cubicBezTo>
                    <a:pt x="4" y="1"/>
                    <a:pt x="4" y="1"/>
                    <a:pt x="4" y="1"/>
                  </a:cubicBezTo>
                  <a:cubicBezTo>
                    <a:pt x="5" y="0"/>
                    <a:pt x="7" y="0"/>
                    <a:pt x="8" y="0"/>
                  </a:cubicBezTo>
                  <a:cubicBezTo>
                    <a:pt x="13" y="2"/>
                    <a:pt x="13" y="2"/>
                    <a:pt x="13" y="2"/>
                  </a:cubicBezTo>
                  <a:cubicBezTo>
                    <a:pt x="14" y="3"/>
                    <a:pt x="14" y="3"/>
                    <a:pt x="14" y="4"/>
                  </a:cubicBezTo>
                  <a:cubicBezTo>
                    <a:pt x="15" y="5"/>
                    <a:pt x="15" y="5"/>
                    <a:pt x="14" y="6"/>
                  </a:cubicBezTo>
                  <a:cubicBezTo>
                    <a:pt x="10" y="14"/>
                    <a:pt x="10" y="14"/>
                    <a:pt x="10" y="14"/>
                  </a:cubicBezTo>
                  <a:cubicBezTo>
                    <a:pt x="10" y="15"/>
                    <a:pt x="9" y="16"/>
                    <a:pt x="8" y="16"/>
                  </a:cubicBezTo>
                  <a:close/>
                  <a:moveTo>
                    <a:pt x="7" y="2"/>
                  </a:moveTo>
                  <a:cubicBezTo>
                    <a:pt x="6" y="2"/>
                    <a:pt x="6" y="2"/>
                    <a:pt x="6" y="2"/>
                  </a:cubicBezTo>
                  <a:cubicBezTo>
                    <a:pt x="2" y="11"/>
                    <a:pt x="2" y="11"/>
                    <a:pt x="2" y="11"/>
                  </a:cubicBezTo>
                  <a:cubicBezTo>
                    <a:pt x="2" y="11"/>
                    <a:pt x="2" y="11"/>
                    <a:pt x="2" y="11"/>
                  </a:cubicBezTo>
                  <a:cubicBezTo>
                    <a:pt x="2" y="11"/>
                    <a:pt x="2" y="11"/>
                    <a:pt x="3" y="12"/>
                  </a:cubicBezTo>
                  <a:cubicBezTo>
                    <a:pt x="8" y="14"/>
                    <a:pt x="8" y="14"/>
                    <a:pt x="8" y="14"/>
                  </a:cubicBezTo>
                  <a:cubicBezTo>
                    <a:pt x="8" y="14"/>
                    <a:pt x="9" y="14"/>
                    <a:pt x="9" y="13"/>
                  </a:cubicBezTo>
                  <a:cubicBezTo>
                    <a:pt x="13" y="5"/>
                    <a:pt x="13" y="5"/>
                    <a:pt x="13" y="5"/>
                  </a:cubicBezTo>
                  <a:cubicBezTo>
                    <a:pt x="13" y="5"/>
                    <a:pt x="13" y="5"/>
                    <a:pt x="13" y="5"/>
                  </a:cubicBezTo>
                  <a:cubicBezTo>
                    <a:pt x="12" y="4"/>
                    <a:pt x="12" y="4"/>
                    <a:pt x="12" y="4"/>
                  </a:cubicBezTo>
                  <a:cubicBezTo>
                    <a:pt x="7" y="2"/>
                    <a:pt x="7" y="2"/>
                    <a:pt x="7" y="2"/>
                  </a:cubicBezTo>
                  <a:cubicBezTo>
                    <a:pt x="7" y="2"/>
                    <a:pt x="7" y="2"/>
                    <a:pt x="7" y="2"/>
                  </a:cubicBez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6" name="Oval 128"/>
            <p:cNvSpPr>
              <a:spLocks noChangeArrowheads="1"/>
            </p:cNvSpPr>
            <p:nvPr/>
          </p:nvSpPr>
          <p:spPr bwMode="auto">
            <a:xfrm>
              <a:off x="4696" y="1842"/>
              <a:ext cx="174" cy="174"/>
            </a:xfrm>
            <a:prstGeom prst="ellipse">
              <a:avLst/>
            </a:prstGeom>
            <a:solidFill>
              <a:srgbClr val="3F45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7" name="Oval 129"/>
            <p:cNvSpPr>
              <a:spLocks noChangeArrowheads="1"/>
            </p:cNvSpPr>
            <p:nvPr/>
          </p:nvSpPr>
          <p:spPr bwMode="auto">
            <a:xfrm>
              <a:off x="4737" y="1883"/>
              <a:ext cx="92" cy="92"/>
            </a:xfrm>
            <a:prstGeom prst="ellipse">
              <a:avLst/>
            </a:prstGeom>
            <a:solidFill>
              <a:srgbClr val="8E96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8" name="Freeform 130"/>
            <p:cNvSpPr>
              <a:spLocks/>
            </p:cNvSpPr>
            <p:nvPr/>
          </p:nvSpPr>
          <p:spPr bwMode="auto">
            <a:xfrm>
              <a:off x="5176" y="1782"/>
              <a:ext cx="54" cy="8"/>
            </a:xfrm>
            <a:custGeom>
              <a:avLst/>
              <a:gdLst>
                <a:gd name="T0" fmla="*/ 20 w 20"/>
                <a:gd name="T1" fmla="*/ 2 h 3"/>
                <a:gd name="T2" fmla="*/ 18 w 20"/>
                <a:gd name="T3" fmla="*/ 3 h 3"/>
                <a:gd name="T4" fmla="*/ 1 w 20"/>
                <a:gd name="T5" fmla="*/ 3 h 3"/>
                <a:gd name="T6" fmla="*/ 0 w 20"/>
                <a:gd name="T7" fmla="*/ 2 h 3"/>
                <a:gd name="T8" fmla="*/ 0 w 20"/>
                <a:gd name="T9" fmla="*/ 2 h 3"/>
                <a:gd name="T10" fmla="*/ 1 w 20"/>
                <a:gd name="T11" fmla="*/ 0 h 3"/>
                <a:gd name="T12" fmla="*/ 18 w 20"/>
                <a:gd name="T13" fmla="*/ 0 h 3"/>
                <a:gd name="T14" fmla="*/ 20 w 20"/>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3">
                  <a:moveTo>
                    <a:pt x="20" y="2"/>
                  </a:moveTo>
                  <a:cubicBezTo>
                    <a:pt x="20" y="3"/>
                    <a:pt x="19" y="3"/>
                    <a:pt x="18" y="3"/>
                  </a:cubicBezTo>
                  <a:cubicBezTo>
                    <a:pt x="1" y="3"/>
                    <a:pt x="1" y="3"/>
                    <a:pt x="1" y="3"/>
                  </a:cubicBezTo>
                  <a:cubicBezTo>
                    <a:pt x="0" y="3"/>
                    <a:pt x="0" y="3"/>
                    <a:pt x="0" y="2"/>
                  </a:cubicBezTo>
                  <a:cubicBezTo>
                    <a:pt x="0" y="2"/>
                    <a:pt x="0" y="2"/>
                    <a:pt x="0" y="2"/>
                  </a:cubicBezTo>
                  <a:cubicBezTo>
                    <a:pt x="0" y="1"/>
                    <a:pt x="0" y="0"/>
                    <a:pt x="1" y="0"/>
                  </a:cubicBezTo>
                  <a:cubicBezTo>
                    <a:pt x="18" y="0"/>
                    <a:pt x="18" y="0"/>
                    <a:pt x="18" y="0"/>
                  </a:cubicBezTo>
                  <a:cubicBezTo>
                    <a:pt x="19" y="0"/>
                    <a:pt x="20" y="1"/>
                    <a:pt x="20" y="2"/>
                  </a:cubicBez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9" name="Freeform 131"/>
            <p:cNvSpPr>
              <a:spLocks/>
            </p:cNvSpPr>
            <p:nvPr/>
          </p:nvSpPr>
          <p:spPr bwMode="auto">
            <a:xfrm>
              <a:off x="5176" y="1804"/>
              <a:ext cx="54" cy="8"/>
            </a:xfrm>
            <a:custGeom>
              <a:avLst/>
              <a:gdLst>
                <a:gd name="T0" fmla="*/ 20 w 20"/>
                <a:gd name="T1" fmla="*/ 1 h 3"/>
                <a:gd name="T2" fmla="*/ 18 w 20"/>
                <a:gd name="T3" fmla="*/ 3 h 3"/>
                <a:gd name="T4" fmla="*/ 1 w 20"/>
                <a:gd name="T5" fmla="*/ 3 h 3"/>
                <a:gd name="T6" fmla="*/ 0 w 20"/>
                <a:gd name="T7" fmla="*/ 1 h 3"/>
                <a:gd name="T8" fmla="*/ 0 w 20"/>
                <a:gd name="T9" fmla="*/ 1 h 3"/>
                <a:gd name="T10" fmla="*/ 1 w 20"/>
                <a:gd name="T11" fmla="*/ 0 h 3"/>
                <a:gd name="T12" fmla="*/ 18 w 20"/>
                <a:gd name="T13" fmla="*/ 0 h 3"/>
                <a:gd name="T14" fmla="*/ 20 w 20"/>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3">
                  <a:moveTo>
                    <a:pt x="20" y="1"/>
                  </a:moveTo>
                  <a:cubicBezTo>
                    <a:pt x="20" y="2"/>
                    <a:pt x="19" y="3"/>
                    <a:pt x="18" y="3"/>
                  </a:cubicBezTo>
                  <a:cubicBezTo>
                    <a:pt x="1" y="3"/>
                    <a:pt x="1" y="3"/>
                    <a:pt x="1" y="3"/>
                  </a:cubicBezTo>
                  <a:cubicBezTo>
                    <a:pt x="0" y="3"/>
                    <a:pt x="0" y="2"/>
                    <a:pt x="0" y="1"/>
                  </a:cubicBezTo>
                  <a:cubicBezTo>
                    <a:pt x="0" y="1"/>
                    <a:pt x="0" y="1"/>
                    <a:pt x="0" y="1"/>
                  </a:cubicBezTo>
                  <a:cubicBezTo>
                    <a:pt x="0" y="1"/>
                    <a:pt x="0" y="0"/>
                    <a:pt x="1" y="0"/>
                  </a:cubicBezTo>
                  <a:cubicBezTo>
                    <a:pt x="18" y="0"/>
                    <a:pt x="18" y="0"/>
                    <a:pt x="18" y="0"/>
                  </a:cubicBezTo>
                  <a:cubicBezTo>
                    <a:pt x="19" y="0"/>
                    <a:pt x="20" y="1"/>
                    <a:pt x="20" y="1"/>
                  </a:cubicBez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0" name="Freeform 132"/>
            <p:cNvSpPr>
              <a:spLocks/>
            </p:cNvSpPr>
            <p:nvPr/>
          </p:nvSpPr>
          <p:spPr bwMode="auto">
            <a:xfrm>
              <a:off x="5176" y="1825"/>
              <a:ext cx="54" cy="6"/>
            </a:xfrm>
            <a:custGeom>
              <a:avLst/>
              <a:gdLst>
                <a:gd name="T0" fmla="*/ 20 w 20"/>
                <a:gd name="T1" fmla="*/ 1 h 2"/>
                <a:gd name="T2" fmla="*/ 18 w 20"/>
                <a:gd name="T3" fmla="*/ 2 h 2"/>
                <a:gd name="T4" fmla="*/ 1 w 20"/>
                <a:gd name="T5" fmla="*/ 2 h 2"/>
                <a:gd name="T6" fmla="*/ 0 w 20"/>
                <a:gd name="T7" fmla="*/ 1 h 2"/>
                <a:gd name="T8" fmla="*/ 0 w 20"/>
                <a:gd name="T9" fmla="*/ 1 h 2"/>
                <a:gd name="T10" fmla="*/ 1 w 20"/>
                <a:gd name="T11" fmla="*/ 0 h 2"/>
                <a:gd name="T12" fmla="*/ 18 w 20"/>
                <a:gd name="T13" fmla="*/ 0 h 2"/>
                <a:gd name="T14" fmla="*/ 20 w 2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2">
                  <a:moveTo>
                    <a:pt x="20" y="1"/>
                  </a:moveTo>
                  <a:cubicBezTo>
                    <a:pt x="20" y="2"/>
                    <a:pt x="19" y="2"/>
                    <a:pt x="18" y="2"/>
                  </a:cubicBezTo>
                  <a:cubicBezTo>
                    <a:pt x="1" y="2"/>
                    <a:pt x="1" y="2"/>
                    <a:pt x="1" y="2"/>
                  </a:cubicBezTo>
                  <a:cubicBezTo>
                    <a:pt x="0" y="2"/>
                    <a:pt x="0" y="2"/>
                    <a:pt x="0" y="1"/>
                  </a:cubicBezTo>
                  <a:cubicBezTo>
                    <a:pt x="0" y="1"/>
                    <a:pt x="0" y="1"/>
                    <a:pt x="0" y="1"/>
                  </a:cubicBezTo>
                  <a:cubicBezTo>
                    <a:pt x="0" y="0"/>
                    <a:pt x="0" y="0"/>
                    <a:pt x="1" y="0"/>
                  </a:cubicBezTo>
                  <a:cubicBezTo>
                    <a:pt x="18" y="0"/>
                    <a:pt x="18" y="0"/>
                    <a:pt x="18" y="0"/>
                  </a:cubicBezTo>
                  <a:cubicBezTo>
                    <a:pt x="19" y="0"/>
                    <a:pt x="20" y="0"/>
                    <a:pt x="20" y="1"/>
                  </a:cubicBez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1" name="Freeform 133"/>
            <p:cNvSpPr>
              <a:spLocks/>
            </p:cNvSpPr>
            <p:nvPr/>
          </p:nvSpPr>
          <p:spPr bwMode="auto">
            <a:xfrm>
              <a:off x="4835" y="1681"/>
              <a:ext cx="121" cy="128"/>
            </a:xfrm>
            <a:custGeom>
              <a:avLst/>
              <a:gdLst>
                <a:gd name="T0" fmla="*/ 44 w 45"/>
                <a:gd name="T1" fmla="*/ 14 h 47"/>
                <a:gd name="T2" fmla="*/ 28 w 45"/>
                <a:gd name="T3" fmla="*/ 0 h 47"/>
                <a:gd name="T4" fmla="*/ 25 w 45"/>
                <a:gd name="T5" fmla="*/ 1 h 47"/>
                <a:gd name="T6" fmla="*/ 25 w 45"/>
                <a:gd name="T7" fmla="*/ 3 h 47"/>
                <a:gd name="T8" fmla="*/ 32 w 45"/>
                <a:gd name="T9" fmla="*/ 10 h 47"/>
                <a:gd name="T10" fmla="*/ 30 w 45"/>
                <a:gd name="T11" fmla="*/ 12 h 47"/>
                <a:gd name="T12" fmla="*/ 27 w 45"/>
                <a:gd name="T13" fmla="*/ 10 h 47"/>
                <a:gd name="T14" fmla="*/ 0 w 45"/>
                <a:gd name="T15" fmla="*/ 40 h 47"/>
                <a:gd name="T16" fmla="*/ 8 w 45"/>
                <a:gd name="T17" fmla="*/ 47 h 47"/>
                <a:gd name="T18" fmla="*/ 35 w 45"/>
                <a:gd name="T19" fmla="*/ 17 h 47"/>
                <a:gd name="T20" fmla="*/ 32 w 45"/>
                <a:gd name="T21" fmla="*/ 14 h 47"/>
                <a:gd name="T22" fmla="*/ 34 w 45"/>
                <a:gd name="T23" fmla="*/ 11 h 47"/>
                <a:gd name="T24" fmla="*/ 41 w 45"/>
                <a:gd name="T25" fmla="*/ 18 h 47"/>
                <a:gd name="T26" fmla="*/ 44 w 45"/>
                <a:gd name="T27" fmla="*/ 17 h 47"/>
                <a:gd name="T28" fmla="*/ 44 w 45"/>
                <a:gd name="T29"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 h="47">
                  <a:moveTo>
                    <a:pt x="44" y="14"/>
                  </a:moveTo>
                  <a:cubicBezTo>
                    <a:pt x="28" y="0"/>
                    <a:pt x="28" y="0"/>
                    <a:pt x="28" y="0"/>
                  </a:cubicBezTo>
                  <a:cubicBezTo>
                    <a:pt x="27" y="0"/>
                    <a:pt x="26" y="0"/>
                    <a:pt x="25" y="1"/>
                  </a:cubicBezTo>
                  <a:cubicBezTo>
                    <a:pt x="24" y="1"/>
                    <a:pt x="25" y="3"/>
                    <a:pt x="25" y="3"/>
                  </a:cubicBezTo>
                  <a:cubicBezTo>
                    <a:pt x="32" y="10"/>
                    <a:pt x="32" y="10"/>
                    <a:pt x="32" y="10"/>
                  </a:cubicBezTo>
                  <a:cubicBezTo>
                    <a:pt x="30" y="12"/>
                    <a:pt x="30" y="12"/>
                    <a:pt x="30" y="12"/>
                  </a:cubicBezTo>
                  <a:cubicBezTo>
                    <a:pt x="27" y="10"/>
                    <a:pt x="27" y="10"/>
                    <a:pt x="27" y="10"/>
                  </a:cubicBezTo>
                  <a:cubicBezTo>
                    <a:pt x="0" y="40"/>
                    <a:pt x="0" y="40"/>
                    <a:pt x="0" y="40"/>
                  </a:cubicBezTo>
                  <a:cubicBezTo>
                    <a:pt x="8" y="47"/>
                    <a:pt x="8" y="47"/>
                    <a:pt x="8" y="47"/>
                  </a:cubicBezTo>
                  <a:cubicBezTo>
                    <a:pt x="35" y="17"/>
                    <a:pt x="35" y="17"/>
                    <a:pt x="35" y="17"/>
                  </a:cubicBezTo>
                  <a:cubicBezTo>
                    <a:pt x="32" y="14"/>
                    <a:pt x="32" y="14"/>
                    <a:pt x="32" y="14"/>
                  </a:cubicBezTo>
                  <a:cubicBezTo>
                    <a:pt x="34" y="11"/>
                    <a:pt x="34" y="11"/>
                    <a:pt x="34" y="11"/>
                  </a:cubicBezTo>
                  <a:cubicBezTo>
                    <a:pt x="41" y="18"/>
                    <a:pt x="41" y="18"/>
                    <a:pt x="41" y="18"/>
                  </a:cubicBezTo>
                  <a:cubicBezTo>
                    <a:pt x="42" y="18"/>
                    <a:pt x="44" y="18"/>
                    <a:pt x="44" y="17"/>
                  </a:cubicBezTo>
                  <a:cubicBezTo>
                    <a:pt x="45" y="17"/>
                    <a:pt x="45" y="15"/>
                    <a:pt x="44" y="14"/>
                  </a:cubicBezTo>
                  <a:close/>
                </a:path>
              </a:pathLst>
            </a:custGeom>
            <a:solidFill>
              <a:srgbClr val="1F24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sp>
        <p:nvSpPr>
          <p:cNvPr id="132" name="TextBox 131"/>
          <p:cNvSpPr txBox="1"/>
          <p:nvPr/>
        </p:nvSpPr>
        <p:spPr>
          <a:xfrm>
            <a:off x="7463366" y="3091123"/>
            <a:ext cx="4541896" cy="738623"/>
          </a:xfrm>
          <a:prstGeom prst="rect">
            <a:avLst/>
          </a:prstGeom>
          <a:noFill/>
        </p:spPr>
        <p:txBody>
          <a:bodyPr wrap="none" lIns="182854" tIns="146284" rIns="182854" bIns="146284" rtlCol="0">
            <a:spAutoFit/>
          </a:bodyPr>
          <a:lstStyle/>
          <a:p>
            <a:pPr defTabSz="914320">
              <a:lnSpc>
                <a:spcPct val="90000"/>
              </a:lnSpc>
              <a:spcAft>
                <a:spcPts val="600"/>
              </a:spcAft>
            </a:pPr>
            <a:r>
              <a:rPr lang="en-US" sz="3200" kern="0" dirty="0">
                <a:latin typeface="+mj-lt"/>
              </a:rPr>
              <a:t>Business requirements</a:t>
            </a:r>
          </a:p>
        </p:txBody>
      </p:sp>
      <p:sp>
        <p:nvSpPr>
          <p:cNvPr id="133" name="TextBox 132"/>
          <p:cNvSpPr txBox="1"/>
          <p:nvPr/>
        </p:nvSpPr>
        <p:spPr>
          <a:xfrm>
            <a:off x="4496029" y="1863988"/>
            <a:ext cx="4697387" cy="738623"/>
          </a:xfrm>
          <a:prstGeom prst="rect">
            <a:avLst/>
          </a:prstGeom>
          <a:noFill/>
        </p:spPr>
        <p:txBody>
          <a:bodyPr wrap="none" lIns="182854" tIns="146284" rIns="182854" bIns="146284" rtlCol="0">
            <a:spAutoFit/>
          </a:bodyPr>
          <a:lstStyle/>
          <a:p>
            <a:pPr defTabSz="914320">
              <a:lnSpc>
                <a:spcPct val="90000"/>
              </a:lnSpc>
              <a:spcAft>
                <a:spcPts val="600"/>
              </a:spcAft>
            </a:pPr>
            <a:r>
              <a:rPr lang="en-US" sz="3200" kern="0" dirty="0">
                <a:latin typeface="+mj-lt"/>
              </a:rPr>
              <a:t>Technical requirements</a:t>
            </a:r>
          </a:p>
        </p:txBody>
      </p:sp>
      <p:sp>
        <p:nvSpPr>
          <p:cNvPr id="134" name="TextBox 133"/>
          <p:cNvSpPr txBox="1"/>
          <p:nvPr/>
        </p:nvSpPr>
        <p:spPr>
          <a:xfrm>
            <a:off x="1537349" y="4204009"/>
            <a:ext cx="4450525" cy="738623"/>
          </a:xfrm>
          <a:prstGeom prst="rect">
            <a:avLst/>
          </a:prstGeom>
          <a:noFill/>
        </p:spPr>
        <p:txBody>
          <a:bodyPr wrap="none" lIns="182854" tIns="146284" rIns="182854" bIns="146284" rtlCol="0">
            <a:spAutoFit/>
          </a:bodyPr>
          <a:lstStyle/>
          <a:p>
            <a:pPr defTabSz="914320">
              <a:lnSpc>
                <a:spcPct val="90000"/>
              </a:lnSpc>
              <a:spcAft>
                <a:spcPts val="600"/>
              </a:spcAft>
            </a:pPr>
            <a:r>
              <a:rPr lang="en-US" sz="3200" kern="0" dirty="0">
                <a:latin typeface="+mj-lt"/>
              </a:rPr>
              <a:t>Security requirements</a:t>
            </a:r>
          </a:p>
        </p:txBody>
      </p:sp>
      <p:sp>
        <p:nvSpPr>
          <p:cNvPr id="135" name="TextBox 134"/>
          <p:cNvSpPr txBox="1"/>
          <p:nvPr/>
        </p:nvSpPr>
        <p:spPr>
          <a:xfrm>
            <a:off x="432778" y="5059792"/>
            <a:ext cx="4840055" cy="738623"/>
          </a:xfrm>
          <a:prstGeom prst="rect">
            <a:avLst/>
          </a:prstGeom>
          <a:noFill/>
        </p:spPr>
        <p:txBody>
          <a:bodyPr wrap="none" lIns="182854" tIns="146284" rIns="182854" bIns="146284" rtlCol="0">
            <a:spAutoFit/>
          </a:bodyPr>
          <a:lstStyle/>
          <a:p>
            <a:pPr defTabSz="914320">
              <a:lnSpc>
                <a:spcPct val="90000"/>
              </a:lnSpc>
              <a:spcAft>
                <a:spcPts val="600"/>
              </a:spcAft>
            </a:pPr>
            <a:r>
              <a:rPr lang="en-US" sz="3200" kern="0" dirty="0">
                <a:latin typeface="+mj-lt"/>
              </a:rPr>
              <a:t>Scalability requirements</a:t>
            </a:r>
          </a:p>
        </p:txBody>
      </p:sp>
    </p:spTree>
    <p:extLst>
      <p:ext uri="{BB962C8B-B14F-4D97-AF65-F5344CB8AC3E}">
        <p14:creationId xmlns:p14="http://schemas.microsoft.com/office/powerpoint/2010/main" val="3005286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135"/>
                                        </p:tgtEl>
                                        <p:attrNameLst>
                                          <p:attrName>style.visibility</p:attrName>
                                        </p:attrNameLst>
                                      </p:cBhvr>
                                      <p:to>
                                        <p:strVal val="visible"/>
                                      </p:to>
                                    </p:set>
                                    <p:animEffect transition="in" filter="fade">
                                      <p:cBhvr>
                                        <p:cTn id="7" dur="500"/>
                                        <p:tgtEl>
                                          <p:spTgt spid="135"/>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134"/>
                                        </p:tgtEl>
                                        <p:attrNameLst>
                                          <p:attrName>style.visibility</p:attrName>
                                        </p:attrNameLst>
                                      </p:cBhvr>
                                      <p:to>
                                        <p:strVal val="visible"/>
                                      </p:to>
                                    </p:set>
                                    <p:animEffect transition="in" filter="fade">
                                      <p:cBhvr>
                                        <p:cTn id="11" dur="500"/>
                                        <p:tgtEl>
                                          <p:spTgt spid="134"/>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32"/>
                                        </p:tgtEl>
                                        <p:attrNameLst>
                                          <p:attrName>style.visibility</p:attrName>
                                        </p:attrNameLst>
                                      </p:cBhvr>
                                      <p:to>
                                        <p:strVal val="visible"/>
                                      </p:to>
                                    </p:set>
                                    <p:animEffect transition="in" filter="fade">
                                      <p:cBhvr>
                                        <p:cTn id="19" dur="500"/>
                                        <p:tgtEl>
                                          <p:spTgt spid="132"/>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6"/>
                                        </p:tgtEl>
                                        <p:attrNameLst>
                                          <p:attrName>style.visibility</p:attrName>
                                        </p:attrNameLst>
                                      </p:cBhvr>
                                      <p:to>
                                        <p:strVal val="visible"/>
                                      </p:to>
                                    </p:set>
                                  </p:childTnLst>
                                </p:cTn>
                              </p:par>
                            </p:childTnLst>
                          </p:cTn>
                        </p:par>
                        <p:par>
                          <p:cTn id="24" fill="hold">
                            <p:stCondLst>
                              <p:cond delay="0"/>
                            </p:stCondLst>
                            <p:childTnLst>
                              <p:par>
                                <p:cTn id="25" presetID="1" presetClass="entr" presetSubtype="0" fill="hold" nodeType="afterEffect">
                                  <p:stCondLst>
                                    <p:cond delay="500"/>
                                  </p:stCondLst>
                                  <p:childTnLst>
                                    <p:set>
                                      <p:cBhvr>
                                        <p:cTn id="26" dur="1" fill="hold">
                                          <p:stCondLst>
                                            <p:cond delay="0"/>
                                          </p:stCondLst>
                                        </p:cTn>
                                        <p:tgtEl>
                                          <p:spTgt spid="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p:bldP spid="133" grpId="0"/>
      <p:bldP spid="134" grpId="0"/>
      <p:bldP spid="1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Subscription principles</a:t>
            </a:r>
          </a:p>
        </p:txBody>
      </p:sp>
      <p:sp>
        <p:nvSpPr>
          <p:cNvPr id="4" name="Text Placeholder 3"/>
          <p:cNvSpPr>
            <a:spLocks noGrp="1"/>
          </p:cNvSpPr>
          <p:nvPr>
            <p:ph type="body" sz="quarter" idx="10"/>
          </p:nvPr>
        </p:nvSpPr>
        <p:spPr>
          <a:xfrm>
            <a:off x="588263" y="1179114"/>
            <a:ext cx="5212080" cy="5016758"/>
          </a:xfrm>
        </p:spPr>
        <p:txBody>
          <a:bodyPr/>
          <a:lstStyle/>
          <a:p>
            <a:pPr marL="0" indent="0">
              <a:buNone/>
            </a:pPr>
            <a:r>
              <a:rPr lang="en-US" sz="3200" dirty="0"/>
              <a:t>Subscriptions are…</a:t>
            </a:r>
          </a:p>
          <a:p>
            <a:pPr marL="336213" lvl="1" indent="-336213" fontAlgn="ctr"/>
            <a:r>
              <a:rPr lang="en-US" sz="1800" dirty="0"/>
              <a:t>The first top level container you create </a:t>
            </a:r>
          </a:p>
          <a:p>
            <a:pPr marL="336213" lvl="1" indent="-336213" fontAlgn="ctr"/>
            <a:r>
              <a:rPr lang="en-US" sz="1800" dirty="0"/>
              <a:t>Equipped to support RBAC delegation</a:t>
            </a:r>
          </a:p>
          <a:p>
            <a:pPr marL="336213" lvl="1" indent="-336213" fontAlgn="ctr"/>
            <a:r>
              <a:rPr lang="en-US" sz="1800" dirty="0"/>
              <a:t>A billing unit</a:t>
            </a:r>
          </a:p>
          <a:p>
            <a:pPr marL="336213" lvl="1" indent="-336213" fontAlgn="ctr"/>
            <a:r>
              <a:rPr lang="en-US" sz="1800" dirty="0"/>
              <a:t>Logical limits of scale</a:t>
            </a:r>
          </a:p>
          <a:p>
            <a:r>
              <a:rPr lang="en-US" sz="3200" dirty="0"/>
              <a:t>Considerations</a:t>
            </a:r>
          </a:p>
          <a:p>
            <a:pPr marL="336213" lvl="1" indent="-336213" fontAlgn="ctr"/>
            <a:r>
              <a:rPr lang="en-US" sz="1800" dirty="0"/>
              <a:t>Subscriptions do not cost anything</a:t>
            </a:r>
          </a:p>
          <a:p>
            <a:pPr marL="336213" lvl="1" indent="-336213" fontAlgn="ctr"/>
            <a:r>
              <a:rPr lang="en-US" sz="1800" dirty="0"/>
              <a:t>Each subscription has its own admins, although a single account can be an admin in multiple subscriptions</a:t>
            </a:r>
          </a:p>
          <a:p>
            <a:pPr marL="336213" lvl="1" indent="-336213" fontAlgn="ctr"/>
            <a:r>
              <a:rPr lang="en-US" sz="1800" dirty="0"/>
              <a:t>Subscriptions are global </a:t>
            </a:r>
          </a:p>
          <a:p>
            <a:pPr marL="336213" lvl="1" indent="-336213" fontAlgn="ctr"/>
            <a:r>
              <a:rPr lang="en-US" sz="1800" dirty="0"/>
              <a:t>Start with “Can we do this with one?”</a:t>
            </a:r>
          </a:p>
          <a:p>
            <a:pPr marL="336213" lvl="1" indent="-336213" fontAlgn="ctr"/>
            <a:r>
              <a:rPr lang="en-US" sz="1800" dirty="0"/>
              <a:t>Then justify adding more</a:t>
            </a:r>
          </a:p>
          <a:p>
            <a:pPr marL="336213" lvl="1" indent="-336213" fontAlgn="ctr"/>
            <a:endParaRPr lang="en-US" sz="1800" dirty="0"/>
          </a:p>
        </p:txBody>
      </p:sp>
      <p:sp>
        <p:nvSpPr>
          <p:cNvPr id="5" name="Rectangle 4">
            <a:extLst>
              <a:ext uri="{FF2B5EF4-FFF2-40B4-BE49-F238E27FC236}">
                <a16:creationId xmlns:a16="http://schemas.microsoft.com/office/drawing/2014/main" id="{60272994-0CDB-4CB2-839A-40CAB0565A97}"/>
              </a:ext>
            </a:extLst>
          </p:cNvPr>
          <p:cNvSpPr/>
          <p:nvPr/>
        </p:nvSpPr>
        <p:spPr>
          <a:xfrm>
            <a:off x="6038193" y="4348159"/>
            <a:ext cx="5960989" cy="358688"/>
          </a:xfrm>
          <a:prstGeom prst="rect">
            <a:avLst/>
          </a:prstGeom>
        </p:spPr>
        <p:txBody>
          <a:bodyPr wrap="square">
            <a:spAutoFit/>
          </a:bodyPr>
          <a:lstStyle/>
          <a:p>
            <a:r>
              <a:rPr lang="en-US" sz="1731" dirty="0">
                <a:hlinkClick r:id="rId3"/>
              </a:rPr>
              <a:t>aka.ms/Azure/Subscriptions</a:t>
            </a:r>
            <a:r>
              <a:rPr lang="en-US" sz="1731" dirty="0"/>
              <a:t>                  </a:t>
            </a:r>
            <a:r>
              <a:rPr lang="en-US" sz="1731" dirty="0">
                <a:hlinkClick r:id="rId4"/>
              </a:rPr>
              <a:t>aka.ms/Azure/Limits</a:t>
            </a:r>
            <a:r>
              <a:rPr lang="en-US" sz="1731" dirty="0"/>
              <a:t>  </a:t>
            </a:r>
          </a:p>
        </p:txBody>
      </p:sp>
      <p:pic>
        <p:nvPicPr>
          <p:cNvPr id="6" name="Picture 5">
            <a:extLst>
              <a:ext uri="{FF2B5EF4-FFF2-40B4-BE49-F238E27FC236}">
                <a16:creationId xmlns:a16="http://schemas.microsoft.com/office/drawing/2014/main" id="{A261FF18-D082-49B3-AAE3-6C791FF5974B}"/>
              </a:ext>
            </a:extLst>
          </p:cNvPr>
          <p:cNvPicPr>
            <a:picLocks noChangeAspect="1"/>
          </p:cNvPicPr>
          <p:nvPr/>
        </p:nvPicPr>
        <p:blipFill>
          <a:blip r:embed="rId5"/>
          <a:stretch>
            <a:fillRect/>
          </a:stretch>
        </p:blipFill>
        <p:spPr>
          <a:xfrm>
            <a:off x="6038193" y="1179114"/>
            <a:ext cx="5960989" cy="28409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554853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Containers and resources</a:t>
            </a:r>
          </a:p>
        </p:txBody>
      </p:sp>
      <p:sp>
        <p:nvSpPr>
          <p:cNvPr id="4" name="Text Placeholder 3"/>
          <p:cNvSpPr>
            <a:spLocks noGrp="1"/>
          </p:cNvSpPr>
          <p:nvPr>
            <p:ph type="body" sz="quarter" idx="4294967295"/>
          </p:nvPr>
        </p:nvSpPr>
        <p:spPr>
          <a:xfrm>
            <a:off x="539170" y="1189038"/>
            <a:ext cx="10935279" cy="1865312"/>
          </a:xfrm>
        </p:spPr>
        <p:txBody>
          <a:bodyPr/>
          <a:lstStyle/>
          <a:p>
            <a:r>
              <a:rPr lang="en-US" dirty="0"/>
              <a:t>Subscription is the top-level container</a:t>
            </a:r>
          </a:p>
          <a:p>
            <a:r>
              <a:rPr lang="en-US" dirty="0"/>
              <a:t>Create resource groups in the subscription</a:t>
            </a:r>
          </a:p>
          <a:p>
            <a:r>
              <a:rPr lang="en-US" dirty="0"/>
              <a:t>Place resources within the resource groups</a:t>
            </a:r>
          </a:p>
        </p:txBody>
      </p:sp>
      <p:pic>
        <p:nvPicPr>
          <p:cNvPr id="5" name="Picture 4"/>
          <p:cNvPicPr>
            <a:picLocks noChangeAspect="1"/>
          </p:cNvPicPr>
          <p:nvPr/>
        </p:nvPicPr>
        <p:blipFill>
          <a:blip r:embed="rId3"/>
          <a:stretch>
            <a:fillRect/>
          </a:stretch>
        </p:blipFill>
        <p:spPr>
          <a:xfrm>
            <a:off x="539170" y="2557737"/>
            <a:ext cx="3828051" cy="3291270"/>
          </a:xfrm>
          <a:prstGeom prst="rect">
            <a:avLst/>
          </a:prstGeom>
        </p:spPr>
      </p:pic>
    </p:spTree>
    <p:extLst>
      <p:ext uri="{BB962C8B-B14F-4D97-AF65-F5344CB8AC3E}">
        <p14:creationId xmlns:p14="http://schemas.microsoft.com/office/powerpoint/2010/main" val="38039388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Azure Governance layers</a:t>
            </a:r>
          </a:p>
        </p:txBody>
      </p:sp>
      <p:sp>
        <p:nvSpPr>
          <p:cNvPr id="8" name="Rectangle 7"/>
          <p:cNvSpPr/>
          <p:nvPr/>
        </p:nvSpPr>
        <p:spPr>
          <a:xfrm>
            <a:off x="588263" y="2134851"/>
            <a:ext cx="11437390" cy="848073"/>
          </a:xfrm>
          <a:prstGeom prst="rect">
            <a:avLst/>
          </a:prstGeom>
          <a:solidFill>
            <a:srgbClr val="008272"/>
          </a:solidFill>
          <a:ln w="12700" cap="flat" cmpd="sng" algn="ctr">
            <a:solidFill>
              <a:sysClr val="windowText" lastClr="000000">
                <a:lumMod val="20000"/>
                <a:lumOff val="80000"/>
                <a:alpha val="38000"/>
              </a:sysClr>
            </a:solidFill>
            <a:prstDash val="solid"/>
            <a:miter lim="800000"/>
          </a:ln>
          <a:effectLst/>
        </p:spPr>
        <p:txBody>
          <a:bodyPr rtlCol="0" anchor="ctr"/>
          <a:lstStyle/>
          <a:p>
            <a:pPr algn="ctr" defTabSz="914411">
              <a:defRPr/>
            </a:pPr>
            <a:endParaRPr lang="en-US" sz="1800" kern="0" dirty="0">
              <a:solidFill>
                <a:srgbClr val="FFFFFF"/>
              </a:solidFill>
            </a:endParaRPr>
          </a:p>
        </p:txBody>
      </p:sp>
      <p:sp>
        <p:nvSpPr>
          <p:cNvPr id="9" name="Rectangle 8"/>
          <p:cNvSpPr/>
          <p:nvPr/>
        </p:nvSpPr>
        <p:spPr>
          <a:xfrm>
            <a:off x="588263" y="2983671"/>
            <a:ext cx="11442171" cy="848073"/>
          </a:xfrm>
          <a:prstGeom prst="rect">
            <a:avLst/>
          </a:prstGeom>
          <a:solidFill>
            <a:srgbClr val="B4009E"/>
          </a:solidFill>
          <a:ln w="12700" cap="flat" cmpd="sng" algn="ctr">
            <a:solidFill>
              <a:sysClr val="windowText" lastClr="000000">
                <a:lumMod val="20000"/>
                <a:lumOff val="80000"/>
                <a:alpha val="38000"/>
              </a:sysClr>
            </a:solidFill>
            <a:prstDash val="solid"/>
            <a:miter lim="800000"/>
          </a:ln>
          <a:effectLst/>
        </p:spPr>
        <p:txBody>
          <a:bodyPr rtlCol="0" anchor="ctr"/>
          <a:lstStyle/>
          <a:p>
            <a:pPr algn="ctr" defTabSz="914411">
              <a:defRPr/>
            </a:pPr>
            <a:endParaRPr lang="en-US" sz="1800" kern="0">
              <a:solidFill>
                <a:srgbClr val="FFFFFF"/>
              </a:solidFill>
            </a:endParaRPr>
          </a:p>
        </p:txBody>
      </p:sp>
      <p:sp>
        <p:nvSpPr>
          <p:cNvPr id="10" name="Rectangle 9"/>
          <p:cNvSpPr/>
          <p:nvPr/>
        </p:nvSpPr>
        <p:spPr>
          <a:xfrm>
            <a:off x="588262" y="4727549"/>
            <a:ext cx="11437390" cy="858834"/>
          </a:xfrm>
          <a:prstGeom prst="rect">
            <a:avLst/>
          </a:prstGeom>
          <a:solidFill>
            <a:srgbClr val="00B294"/>
          </a:solidFill>
          <a:ln w="12700" cap="flat" cmpd="sng" algn="ctr">
            <a:solidFill>
              <a:srgbClr val="5B9BD5">
                <a:shade val="50000"/>
              </a:srgbClr>
            </a:solidFill>
            <a:prstDash val="solid"/>
            <a:miter lim="800000"/>
          </a:ln>
          <a:effectLst/>
        </p:spPr>
        <p:txBody>
          <a:bodyPr rtlCol="0" anchor="ctr"/>
          <a:lstStyle/>
          <a:p>
            <a:pPr algn="ctr" defTabSz="914411">
              <a:defRPr/>
            </a:pPr>
            <a:endParaRPr lang="en-US" sz="1800" kern="0">
              <a:solidFill>
                <a:srgbClr val="FFFFFF"/>
              </a:solidFill>
            </a:endParaRPr>
          </a:p>
        </p:txBody>
      </p:sp>
      <p:sp>
        <p:nvSpPr>
          <p:cNvPr id="11" name="Rectangle 10"/>
          <p:cNvSpPr/>
          <p:nvPr/>
        </p:nvSpPr>
        <p:spPr>
          <a:xfrm>
            <a:off x="588262" y="3839623"/>
            <a:ext cx="11437390" cy="885501"/>
          </a:xfrm>
          <a:prstGeom prst="rect">
            <a:avLst/>
          </a:prstGeom>
          <a:solidFill>
            <a:srgbClr val="FF8C00"/>
          </a:solidFill>
          <a:ln w="12700" cap="flat" cmpd="sng" algn="ctr">
            <a:solidFill>
              <a:srgbClr val="5B9BD5">
                <a:shade val="50000"/>
              </a:srgbClr>
            </a:solidFill>
            <a:prstDash val="solid"/>
            <a:miter lim="800000"/>
          </a:ln>
          <a:effectLst/>
        </p:spPr>
        <p:txBody>
          <a:bodyPr rtlCol="0" anchor="ctr"/>
          <a:lstStyle/>
          <a:p>
            <a:pPr algn="ctr" defTabSz="914411">
              <a:defRPr/>
            </a:pPr>
            <a:endParaRPr lang="en-US" sz="1800" kern="0">
              <a:solidFill>
                <a:srgbClr val="FFFFFF"/>
              </a:solidFill>
            </a:endParaRPr>
          </a:p>
        </p:txBody>
      </p:sp>
      <p:grpSp>
        <p:nvGrpSpPr>
          <p:cNvPr id="12" name="Group 11"/>
          <p:cNvGrpSpPr/>
          <p:nvPr/>
        </p:nvGrpSpPr>
        <p:grpSpPr>
          <a:xfrm>
            <a:off x="5411146" y="2254926"/>
            <a:ext cx="2897501" cy="3228478"/>
            <a:chOff x="1911604" y="3313944"/>
            <a:chExt cx="2566026" cy="2589747"/>
          </a:xfrm>
        </p:grpSpPr>
        <p:sp>
          <p:nvSpPr>
            <p:cNvPr id="52" name="Rounded Rectangle 4"/>
            <p:cNvSpPr/>
            <p:nvPr/>
          </p:nvSpPr>
          <p:spPr>
            <a:xfrm>
              <a:off x="3027779" y="3313944"/>
              <a:ext cx="944546"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Enterprise</a:t>
              </a:r>
            </a:p>
          </p:txBody>
        </p:sp>
        <p:sp>
          <p:nvSpPr>
            <p:cNvPr id="53" name="Right Brace 52"/>
            <p:cNvSpPr/>
            <p:nvPr/>
          </p:nvSpPr>
          <p:spPr>
            <a:xfrm rot="16200000">
              <a:off x="3324665" y="3356147"/>
              <a:ext cx="422032" cy="1069143"/>
            </a:xfrm>
            <a:prstGeom prst="rightBrace">
              <a:avLst>
                <a:gd name="adj1" fmla="val 0"/>
                <a:gd name="adj2" fmla="val 50000"/>
              </a:avLst>
            </a:prstGeom>
            <a:noFill/>
            <a:ln w="15875" cap="flat" cmpd="sng" algn="ctr">
              <a:solidFill>
                <a:srgbClr val="44546A"/>
              </a:solidFill>
              <a:prstDash val="solid"/>
              <a:miter lim="800000"/>
            </a:ln>
            <a:effectLst/>
          </p:spPr>
          <p:txBody>
            <a:bodyPr rtlCol="0" anchor="ctr"/>
            <a:lstStyle/>
            <a:p>
              <a:pPr algn="ctr" defTabSz="914411">
                <a:defRPr/>
              </a:pPr>
              <a:endParaRPr lang="en-US" sz="1800" kern="0">
                <a:solidFill>
                  <a:srgbClr val="00B0F0"/>
                </a:solidFill>
              </a:endParaRPr>
            </a:p>
          </p:txBody>
        </p:sp>
        <p:sp>
          <p:nvSpPr>
            <p:cNvPr id="54" name="Rounded Rectangle 4"/>
            <p:cNvSpPr/>
            <p:nvPr/>
          </p:nvSpPr>
          <p:spPr>
            <a:xfrm>
              <a:off x="3649494" y="4088558"/>
              <a:ext cx="828136"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Aerospace</a:t>
              </a:r>
            </a:p>
          </p:txBody>
        </p:sp>
        <p:sp>
          <p:nvSpPr>
            <p:cNvPr id="55" name="Rounded Rectangle 4"/>
            <p:cNvSpPr/>
            <p:nvPr/>
          </p:nvSpPr>
          <p:spPr>
            <a:xfrm>
              <a:off x="2610907" y="4088558"/>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Auto</a:t>
              </a:r>
            </a:p>
          </p:txBody>
        </p:sp>
        <p:sp>
          <p:nvSpPr>
            <p:cNvPr id="56" name="Right Brace 55"/>
            <p:cNvSpPr/>
            <p:nvPr/>
          </p:nvSpPr>
          <p:spPr>
            <a:xfrm rot="16200000">
              <a:off x="2344522" y="4746153"/>
              <a:ext cx="841602" cy="952299"/>
            </a:xfrm>
            <a:prstGeom prst="rightBrace">
              <a:avLst>
                <a:gd name="adj1" fmla="val 0"/>
                <a:gd name="adj2" fmla="val 50000"/>
              </a:avLst>
            </a:prstGeom>
            <a:noFill/>
            <a:ln w="15875" cap="flat" cmpd="sng" algn="ctr">
              <a:solidFill>
                <a:srgbClr val="44546A"/>
              </a:solidFill>
              <a:prstDash val="solid"/>
              <a:miter lim="800000"/>
            </a:ln>
            <a:effectLst/>
          </p:spPr>
          <p:txBody>
            <a:bodyPr rtlCol="0" anchor="ctr"/>
            <a:lstStyle/>
            <a:p>
              <a:pPr algn="ctr" defTabSz="914411">
                <a:defRPr/>
              </a:pPr>
              <a:endParaRPr lang="en-US" sz="1800" kern="0">
                <a:solidFill>
                  <a:srgbClr val="00B0F0"/>
                </a:solidFill>
              </a:endParaRPr>
            </a:p>
          </p:txBody>
        </p:sp>
        <p:sp>
          <p:nvSpPr>
            <p:cNvPr id="57" name="Rounded Rectangle 4"/>
            <p:cNvSpPr/>
            <p:nvPr/>
          </p:nvSpPr>
          <p:spPr>
            <a:xfrm>
              <a:off x="1911604" y="5605924"/>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Application 1</a:t>
              </a:r>
            </a:p>
          </p:txBody>
        </p:sp>
        <p:sp>
          <p:nvSpPr>
            <p:cNvPr id="58" name="Rounded Rectangle 4"/>
            <p:cNvSpPr/>
            <p:nvPr/>
          </p:nvSpPr>
          <p:spPr>
            <a:xfrm>
              <a:off x="2766731" y="5603500"/>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Application 2</a:t>
              </a:r>
            </a:p>
          </p:txBody>
        </p:sp>
        <p:sp>
          <p:nvSpPr>
            <p:cNvPr id="59" name="Rounded Rectangle 4"/>
            <p:cNvSpPr/>
            <p:nvPr/>
          </p:nvSpPr>
          <p:spPr>
            <a:xfrm>
              <a:off x="3649494" y="5602465"/>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Application 3</a:t>
              </a:r>
            </a:p>
          </p:txBody>
        </p:sp>
        <p:cxnSp>
          <p:nvCxnSpPr>
            <p:cNvPr id="60" name="Straight Connector 59"/>
            <p:cNvCxnSpPr/>
            <p:nvPr/>
          </p:nvCxnSpPr>
          <p:spPr>
            <a:xfrm>
              <a:off x="4091634" y="4773370"/>
              <a:ext cx="0" cy="825401"/>
            </a:xfrm>
            <a:prstGeom prst="line">
              <a:avLst/>
            </a:prstGeom>
            <a:noFill/>
            <a:ln w="15875" cap="flat" cmpd="sng" algn="ctr">
              <a:solidFill>
                <a:srgbClr val="44546A"/>
              </a:solidFill>
              <a:prstDash val="solid"/>
              <a:miter lim="800000"/>
            </a:ln>
            <a:effectLst/>
          </p:spPr>
        </p:cxnSp>
        <p:sp>
          <p:nvSpPr>
            <p:cNvPr id="61" name="Rounded Rectangle 4"/>
            <p:cNvSpPr/>
            <p:nvPr/>
          </p:nvSpPr>
          <p:spPr>
            <a:xfrm>
              <a:off x="2436966" y="4736719"/>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Lin Chi</a:t>
              </a:r>
            </a:p>
          </p:txBody>
        </p:sp>
        <p:sp>
          <p:nvSpPr>
            <p:cNvPr id="62" name="Rounded Rectangle 4"/>
            <p:cNvSpPr/>
            <p:nvPr/>
          </p:nvSpPr>
          <p:spPr>
            <a:xfrm>
              <a:off x="3688712" y="4725772"/>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Adi Krishnan</a:t>
              </a:r>
            </a:p>
          </p:txBody>
        </p:sp>
        <p:cxnSp>
          <p:nvCxnSpPr>
            <p:cNvPr id="63" name="Straight Connector 62"/>
            <p:cNvCxnSpPr/>
            <p:nvPr/>
          </p:nvCxnSpPr>
          <p:spPr>
            <a:xfrm>
              <a:off x="2996902" y="4383980"/>
              <a:ext cx="0" cy="341792"/>
            </a:xfrm>
            <a:prstGeom prst="line">
              <a:avLst/>
            </a:prstGeom>
            <a:noFill/>
            <a:ln w="15875" cap="flat" cmpd="sng" algn="ctr">
              <a:solidFill>
                <a:srgbClr val="44546A">
                  <a:lumMod val="75000"/>
                </a:srgbClr>
              </a:solidFill>
              <a:prstDash val="solid"/>
              <a:miter lim="800000"/>
            </a:ln>
            <a:effectLst/>
          </p:spPr>
        </p:cxnSp>
        <p:cxnSp>
          <p:nvCxnSpPr>
            <p:cNvPr id="64" name="Straight Connector 63"/>
            <p:cNvCxnSpPr/>
            <p:nvPr/>
          </p:nvCxnSpPr>
          <p:spPr>
            <a:xfrm>
              <a:off x="4091634" y="4374851"/>
              <a:ext cx="0" cy="325523"/>
            </a:xfrm>
            <a:prstGeom prst="line">
              <a:avLst/>
            </a:prstGeom>
            <a:noFill/>
            <a:ln w="15875" cap="flat" cmpd="sng" algn="ctr">
              <a:solidFill>
                <a:srgbClr val="44546A">
                  <a:lumMod val="75000"/>
                </a:srgbClr>
              </a:solidFill>
              <a:prstDash val="solid"/>
              <a:miter lim="800000"/>
            </a:ln>
            <a:effectLst/>
          </p:spPr>
        </p:cxnSp>
      </p:grpSp>
      <p:grpSp>
        <p:nvGrpSpPr>
          <p:cNvPr id="13" name="Group 12"/>
          <p:cNvGrpSpPr/>
          <p:nvPr/>
        </p:nvGrpSpPr>
        <p:grpSpPr>
          <a:xfrm>
            <a:off x="8737720" y="2254926"/>
            <a:ext cx="2889512" cy="3210486"/>
            <a:chOff x="1918679" y="3313944"/>
            <a:chExt cx="2558950" cy="2575315"/>
          </a:xfrm>
        </p:grpSpPr>
        <p:sp>
          <p:nvSpPr>
            <p:cNvPr id="39" name="Rounded Rectangle 4"/>
            <p:cNvSpPr/>
            <p:nvPr/>
          </p:nvSpPr>
          <p:spPr>
            <a:xfrm>
              <a:off x="3068634" y="3313944"/>
              <a:ext cx="1001620"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Enterprise</a:t>
              </a:r>
            </a:p>
          </p:txBody>
        </p:sp>
        <p:sp>
          <p:nvSpPr>
            <p:cNvPr id="40" name="Right Brace 39"/>
            <p:cNvSpPr/>
            <p:nvPr/>
          </p:nvSpPr>
          <p:spPr>
            <a:xfrm rot="16200000">
              <a:off x="3324665" y="3356147"/>
              <a:ext cx="422032" cy="1069143"/>
            </a:xfrm>
            <a:prstGeom prst="rightBrace">
              <a:avLst>
                <a:gd name="adj1" fmla="val 0"/>
                <a:gd name="adj2" fmla="val 50000"/>
              </a:avLst>
            </a:prstGeom>
            <a:noFill/>
            <a:ln w="15875" cap="flat" cmpd="sng" algn="ctr">
              <a:solidFill>
                <a:srgbClr val="44546A"/>
              </a:solidFill>
              <a:prstDash val="solid"/>
              <a:miter lim="800000"/>
            </a:ln>
            <a:effectLst/>
          </p:spPr>
          <p:txBody>
            <a:bodyPr rtlCol="0" anchor="ctr"/>
            <a:lstStyle/>
            <a:p>
              <a:pPr algn="ctr" defTabSz="914411">
                <a:defRPr/>
              </a:pPr>
              <a:endParaRPr lang="en-US" sz="1800" kern="0">
                <a:solidFill>
                  <a:srgbClr val="00B0F0"/>
                </a:solidFill>
              </a:endParaRPr>
            </a:p>
          </p:txBody>
        </p:sp>
        <p:sp>
          <p:nvSpPr>
            <p:cNvPr id="41" name="Rounded Rectangle 4"/>
            <p:cNvSpPr/>
            <p:nvPr/>
          </p:nvSpPr>
          <p:spPr>
            <a:xfrm>
              <a:off x="3705638" y="4088558"/>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Europe</a:t>
              </a:r>
            </a:p>
          </p:txBody>
        </p:sp>
        <p:sp>
          <p:nvSpPr>
            <p:cNvPr id="42" name="Rounded Rectangle 4"/>
            <p:cNvSpPr/>
            <p:nvPr/>
          </p:nvSpPr>
          <p:spPr>
            <a:xfrm>
              <a:off x="2610907" y="4088558"/>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North America</a:t>
              </a:r>
            </a:p>
          </p:txBody>
        </p:sp>
        <p:sp>
          <p:nvSpPr>
            <p:cNvPr id="43" name="Right Brace 42"/>
            <p:cNvSpPr/>
            <p:nvPr/>
          </p:nvSpPr>
          <p:spPr>
            <a:xfrm rot="16200000">
              <a:off x="2357501" y="4714799"/>
              <a:ext cx="797267" cy="970675"/>
            </a:xfrm>
            <a:prstGeom prst="rightBrace">
              <a:avLst>
                <a:gd name="adj1" fmla="val 0"/>
                <a:gd name="adj2" fmla="val 50000"/>
              </a:avLst>
            </a:prstGeom>
            <a:noFill/>
            <a:ln w="15875" cap="flat" cmpd="sng" algn="ctr">
              <a:solidFill>
                <a:srgbClr val="44546A"/>
              </a:solidFill>
              <a:prstDash val="solid"/>
              <a:miter lim="800000"/>
            </a:ln>
            <a:effectLst/>
          </p:spPr>
          <p:txBody>
            <a:bodyPr rtlCol="0" anchor="ctr"/>
            <a:lstStyle/>
            <a:p>
              <a:pPr algn="ctr" defTabSz="914411">
                <a:defRPr/>
              </a:pPr>
              <a:endParaRPr lang="en-US" sz="1800" kern="0">
                <a:solidFill>
                  <a:srgbClr val="00B0F0"/>
                </a:solidFill>
              </a:endParaRPr>
            </a:p>
          </p:txBody>
        </p:sp>
        <p:sp>
          <p:nvSpPr>
            <p:cNvPr id="44" name="Rounded Rectangle 4"/>
            <p:cNvSpPr/>
            <p:nvPr/>
          </p:nvSpPr>
          <p:spPr>
            <a:xfrm>
              <a:off x="1918679" y="5591492"/>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Project 1</a:t>
              </a:r>
            </a:p>
          </p:txBody>
        </p:sp>
        <p:sp>
          <p:nvSpPr>
            <p:cNvPr id="45" name="Rounded Rectangle 4"/>
            <p:cNvSpPr/>
            <p:nvPr/>
          </p:nvSpPr>
          <p:spPr>
            <a:xfrm>
              <a:off x="2768308" y="5591491"/>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Project  2</a:t>
              </a:r>
            </a:p>
          </p:txBody>
        </p:sp>
        <p:sp>
          <p:nvSpPr>
            <p:cNvPr id="46" name="Rounded Rectangle 4"/>
            <p:cNvSpPr/>
            <p:nvPr/>
          </p:nvSpPr>
          <p:spPr>
            <a:xfrm>
              <a:off x="3663072" y="5591492"/>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a:solidFill>
                    <a:srgbClr val="44546A">
                      <a:alpha val="99000"/>
                    </a:srgbClr>
                  </a:solidFill>
                </a:rPr>
                <a:t> Project 3</a:t>
              </a:r>
              <a:endParaRPr lang="en-US" sz="1000" kern="0" dirty="0">
                <a:solidFill>
                  <a:srgbClr val="44546A">
                    <a:alpha val="99000"/>
                  </a:srgbClr>
                </a:solidFill>
              </a:endParaRPr>
            </a:p>
          </p:txBody>
        </p:sp>
        <p:cxnSp>
          <p:nvCxnSpPr>
            <p:cNvPr id="47" name="Straight Connector 46"/>
            <p:cNvCxnSpPr/>
            <p:nvPr/>
          </p:nvCxnSpPr>
          <p:spPr>
            <a:xfrm>
              <a:off x="4091634" y="4742548"/>
              <a:ext cx="0" cy="858761"/>
            </a:xfrm>
            <a:prstGeom prst="line">
              <a:avLst/>
            </a:prstGeom>
            <a:noFill/>
            <a:ln w="15875" cap="flat" cmpd="sng" algn="ctr">
              <a:solidFill>
                <a:srgbClr val="44546A"/>
              </a:solidFill>
              <a:prstDash val="solid"/>
              <a:miter lim="800000"/>
            </a:ln>
            <a:effectLst/>
          </p:spPr>
        </p:cxnSp>
        <p:sp>
          <p:nvSpPr>
            <p:cNvPr id="48" name="Rounded Rectangle 4"/>
            <p:cNvSpPr/>
            <p:nvPr/>
          </p:nvSpPr>
          <p:spPr>
            <a:xfrm>
              <a:off x="2393643" y="4716526"/>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Ted Bear</a:t>
              </a:r>
            </a:p>
          </p:txBody>
        </p:sp>
        <p:sp>
          <p:nvSpPr>
            <p:cNvPr id="49" name="Rounded Rectangle 4"/>
            <p:cNvSpPr/>
            <p:nvPr/>
          </p:nvSpPr>
          <p:spPr>
            <a:xfrm>
              <a:off x="3688712" y="4715498"/>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Grace Ma</a:t>
              </a:r>
            </a:p>
          </p:txBody>
        </p:sp>
        <p:cxnSp>
          <p:nvCxnSpPr>
            <p:cNvPr id="50" name="Straight Connector 49"/>
            <p:cNvCxnSpPr/>
            <p:nvPr/>
          </p:nvCxnSpPr>
          <p:spPr>
            <a:xfrm>
              <a:off x="2996902" y="4401651"/>
              <a:ext cx="0" cy="294327"/>
            </a:xfrm>
            <a:prstGeom prst="line">
              <a:avLst/>
            </a:prstGeom>
            <a:noFill/>
            <a:ln w="15875" cap="flat" cmpd="sng" algn="ctr">
              <a:solidFill>
                <a:srgbClr val="44546A">
                  <a:lumMod val="75000"/>
                </a:srgbClr>
              </a:solidFill>
              <a:prstDash val="solid"/>
              <a:miter lim="800000"/>
            </a:ln>
            <a:effectLst/>
          </p:spPr>
        </p:cxnSp>
        <p:cxnSp>
          <p:nvCxnSpPr>
            <p:cNvPr id="51" name="Straight Connector 50"/>
            <p:cNvCxnSpPr/>
            <p:nvPr/>
          </p:nvCxnSpPr>
          <p:spPr>
            <a:xfrm flipH="1">
              <a:off x="4092488" y="4385217"/>
              <a:ext cx="1" cy="325523"/>
            </a:xfrm>
            <a:prstGeom prst="line">
              <a:avLst/>
            </a:prstGeom>
            <a:noFill/>
            <a:ln w="15875" cap="flat" cmpd="sng" algn="ctr">
              <a:solidFill>
                <a:srgbClr val="44546A">
                  <a:lumMod val="75000"/>
                </a:srgbClr>
              </a:solidFill>
              <a:prstDash val="solid"/>
              <a:miter lim="800000"/>
            </a:ln>
            <a:effectLst/>
          </p:spPr>
        </p:cxnSp>
      </p:grpSp>
      <p:grpSp>
        <p:nvGrpSpPr>
          <p:cNvPr id="14" name="Group 13"/>
          <p:cNvGrpSpPr/>
          <p:nvPr/>
        </p:nvGrpSpPr>
        <p:grpSpPr>
          <a:xfrm>
            <a:off x="656134" y="1663151"/>
            <a:ext cx="4382184" cy="3852631"/>
            <a:chOff x="596769" y="2821576"/>
            <a:chExt cx="3880860" cy="3090416"/>
          </a:xfrm>
        </p:grpSpPr>
        <p:sp>
          <p:nvSpPr>
            <p:cNvPr id="23" name="Rounded Rectangle 4"/>
            <p:cNvSpPr/>
            <p:nvPr/>
          </p:nvSpPr>
          <p:spPr>
            <a:xfrm>
              <a:off x="2996902" y="3313944"/>
              <a:ext cx="107335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Enterprise</a:t>
              </a:r>
            </a:p>
          </p:txBody>
        </p:sp>
        <p:sp>
          <p:nvSpPr>
            <p:cNvPr id="24" name="Right Brace 23"/>
            <p:cNvSpPr/>
            <p:nvPr/>
          </p:nvSpPr>
          <p:spPr>
            <a:xfrm rot="16200000">
              <a:off x="3324665" y="3356147"/>
              <a:ext cx="422032" cy="1069143"/>
            </a:xfrm>
            <a:prstGeom prst="rightBrace">
              <a:avLst>
                <a:gd name="adj1" fmla="val 0"/>
                <a:gd name="adj2" fmla="val 50000"/>
              </a:avLst>
            </a:prstGeom>
            <a:noFill/>
            <a:ln w="15875" cap="flat" cmpd="sng" algn="ctr">
              <a:solidFill>
                <a:srgbClr val="44546A"/>
              </a:solidFill>
              <a:prstDash val="solid"/>
              <a:miter lim="800000"/>
            </a:ln>
            <a:effectLst/>
          </p:spPr>
          <p:txBody>
            <a:bodyPr rtlCol="0" anchor="ctr"/>
            <a:lstStyle/>
            <a:p>
              <a:pPr algn="ctr" defTabSz="914411">
                <a:defRPr/>
              </a:pPr>
              <a:endParaRPr lang="en-US" sz="1800" kern="0">
                <a:solidFill>
                  <a:srgbClr val="00B0F0"/>
                </a:solidFill>
              </a:endParaRPr>
            </a:p>
          </p:txBody>
        </p:sp>
        <p:sp>
          <p:nvSpPr>
            <p:cNvPr id="25" name="Rounded Rectangle 4"/>
            <p:cNvSpPr/>
            <p:nvPr/>
          </p:nvSpPr>
          <p:spPr>
            <a:xfrm>
              <a:off x="3663632" y="4088558"/>
              <a:ext cx="813997"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Marketing</a:t>
              </a:r>
            </a:p>
          </p:txBody>
        </p:sp>
        <p:sp>
          <p:nvSpPr>
            <p:cNvPr id="26" name="Rounded Rectangle 4"/>
            <p:cNvSpPr/>
            <p:nvPr/>
          </p:nvSpPr>
          <p:spPr>
            <a:xfrm>
              <a:off x="2610907" y="4088558"/>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Finance</a:t>
              </a:r>
            </a:p>
          </p:txBody>
        </p:sp>
        <p:sp>
          <p:nvSpPr>
            <p:cNvPr id="27" name="TextBox 26"/>
            <p:cNvSpPr txBox="1"/>
            <p:nvPr/>
          </p:nvSpPr>
          <p:spPr>
            <a:xfrm>
              <a:off x="601883" y="3244133"/>
              <a:ext cx="601296" cy="148163"/>
            </a:xfrm>
            <a:prstGeom prst="rect">
              <a:avLst/>
            </a:prstGeom>
            <a:noFill/>
          </p:spPr>
          <p:txBody>
            <a:bodyPr wrap="none" lIns="0" tIns="0" rIns="0" bIns="0" rtlCol="0">
              <a:spAutoFit/>
            </a:bodyPr>
            <a:lstStyle/>
            <a:p>
              <a:pPr defTabSz="914411">
                <a:defRPr/>
              </a:pPr>
              <a:r>
                <a:rPr lang="en-US" sz="1200" kern="0" dirty="0">
                  <a:solidFill>
                    <a:schemeClr val="bg1">
                      <a:alpha val="99000"/>
                    </a:schemeClr>
                  </a:solidFill>
                </a:rPr>
                <a:t>Enterprise</a:t>
              </a:r>
            </a:p>
          </p:txBody>
        </p:sp>
        <p:sp>
          <p:nvSpPr>
            <p:cNvPr id="28" name="Right Brace 27"/>
            <p:cNvSpPr/>
            <p:nvPr/>
          </p:nvSpPr>
          <p:spPr>
            <a:xfrm rot="16200000">
              <a:off x="2538309" y="4825054"/>
              <a:ext cx="852759" cy="836424"/>
            </a:xfrm>
            <a:prstGeom prst="rightBrace">
              <a:avLst>
                <a:gd name="adj1" fmla="val 0"/>
                <a:gd name="adj2" fmla="val 50000"/>
              </a:avLst>
            </a:prstGeom>
            <a:noFill/>
            <a:ln w="15875" cap="flat" cmpd="sng" algn="ctr">
              <a:solidFill>
                <a:srgbClr val="44546A"/>
              </a:solidFill>
              <a:prstDash val="solid"/>
              <a:miter lim="800000"/>
            </a:ln>
            <a:effectLst/>
          </p:spPr>
          <p:txBody>
            <a:bodyPr rtlCol="0" anchor="ctr"/>
            <a:lstStyle/>
            <a:p>
              <a:pPr algn="ctr" defTabSz="914411">
                <a:defRPr/>
              </a:pPr>
              <a:endParaRPr lang="en-US" sz="1800" kern="0">
                <a:solidFill>
                  <a:srgbClr val="00B0F0"/>
                </a:solidFill>
              </a:endParaRPr>
            </a:p>
          </p:txBody>
        </p:sp>
        <p:sp>
          <p:nvSpPr>
            <p:cNvPr id="29" name="Rounded Rectangle 4"/>
            <p:cNvSpPr/>
            <p:nvPr/>
          </p:nvSpPr>
          <p:spPr>
            <a:xfrm>
              <a:off x="1911692" y="5614225"/>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Project 1 Dev</a:t>
              </a:r>
            </a:p>
          </p:txBody>
        </p:sp>
        <p:sp>
          <p:nvSpPr>
            <p:cNvPr id="30" name="Rounded Rectangle 4"/>
            <p:cNvSpPr/>
            <p:nvPr/>
          </p:nvSpPr>
          <p:spPr>
            <a:xfrm>
              <a:off x="2755757" y="5608686"/>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Project 1 Test</a:t>
              </a:r>
            </a:p>
          </p:txBody>
        </p:sp>
        <p:sp>
          <p:nvSpPr>
            <p:cNvPr id="31" name="Rounded Rectangle 4"/>
            <p:cNvSpPr/>
            <p:nvPr/>
          </p:nvSpPr>
          <p:spPr>
            <a:xfrm>
              <a:off x="3632687" y="5596534"/>
              <a:ext cx="800689" cy="297767"/>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0" tIns="45717" rIns="0"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Production Websites</a:t>
              </a:r>
            </a:p>
          </p:txBody>
        </p:sp>
        <p:cxnSp>
          <p:nvCxnSpPr>
            <p:cNvPr id="32" name="Straight Connector 31"/>
            <p:cNvCxnSpPr/>
            <p:nvPr/>
          </p:nvCxnSpPr>
          <p:spPr>
            <a:xfrm flipH="1">
              <a:off x="4091633" y="4773370"/>
              <a:ext cx="1" cy="825401"/>
            </a:xfrm>
            <a:prstGeom prst="line">
              <a:avLst/>
            </a:prstGeom>
            <a:noFill/>
            <a:ln w="15875" cap="flat" cmpd="sng" algn="ctr">
              <a:solidFill>
                <a:srgbClr val="44546A"/>
              </a:solidFill>
              <a:prstDash val="solid"/>
              <a:miter lim="800000"/>
            </a:ln>
            <a:effectLst/>
          </p:spPr>
        </p:cxnSp>
        <p:sp>
          <p:nvSpPr>
            <p:cNvPr id="33" name="TextBox 32"/>
            <p:cNvSpPr txBox="1"/>
            <p:nvPr/>
          </p:nvSpPr>
          <p:spPr>
            <a:xfrm>
              <a:off x="2664921" y="2821576"/>
              <a:ext cx="1036959" cy="246904"/>
            </a:xfrm>
            <a:prstGeom prst="rect">
              <a:avLst/>
            </a:prstGeom>
            <a:noFill/>
          </p:spPr>
          <p:txBody>
            <a:bodyPr wrap="none" lIns="0" tIns="0" rIns="0" bIns="0" rtlCol="0">
              <a:spAutoFit/>
            </a:bodyPr>
            <a:lstStyle/>
            <a:p>
              <a:pPr algn="ctr" defTabSz="914411">
                <a:defRPr/>
              </a:pPr>
              <a:r>
                <a:rPr lang="en-US" sz="2000" kern="0" dirty="0">
                  <a:solidFill>
                    <a:srgbClr val="FFFFFF">
                      <a:alpha val="99000"/>
                    </a:srgbClr>
                  </a:solidFill>
                </a:rPr>
                <a:t>Functional</a:t>
              </a:r>
            </a:p>
          </p:txBody>
        </p:sp>
        <p:sp>
          <p:nvSpPr>
            <p:cNvPr id="34" name="Rounded Rectangle 4"/>
            <p:cNvSpPr/>
            <p:nvPr/>
          </p:nvSpPr>
          <p:spPr>
            <a:xfrm>
              <a:off x="2610907" y="4737074"/>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Joe Smith</a:t>
              </a:r>
            </a:p>
          </p:txBody>
        </p:sp>
        <p:sp>
          <p:nvSpPr>
            <p:cNvPr id="35" name="Rounded Rectangle 4"/>
            <p:cNvSpPr/>
            <p:nvPr/>
          </p:nvSpPr>
          <p:spPr>
            <a:xfrm>
              <a:off x="3688712" y="4746320"/>
              <a:ext cx="771991" cy="295422"/>
            </a:xfrm>
            <a:prstGeom prst="rect">
              <a:avLst/>
            </a:prstGeom>
            <a:gradFill rotWithShape="1">
              <a:gsLst>
                <a:gs pos="0">
                  <a:sysClr val="window" lastClr="FFFFFF"/>
                </a:gs>
                <a:gs pos="100000">
                  <a:sysClr val="window" lastClr="FFFFFF">
                    <a:lumMod val="85000"/>
                  </a:sysClr>
                </a:gs>
              </a:gsLst>
              <a:lin ang="5400000" scaled="0"/>
            </a:gradFill>
            <a:ln>
              <a:solidFill>
                <a:sysClr val="window" lastClr="FFFFFF">
                  <a:lumMod val="75000"/>
                </a:sysClr>
              </a:solidFill>
              <a:headEnd type="none" w="med" len="med"/>
              <a:tailEnd type="none" w="med" len="med"/>
            </a:ln>
            <a:effectLst/>
            <a:scene3d>
              <a:camera prst="orthographicFront"/>
              <a:lightRig rig="flat" dir="t"/>
            </a:scene3d>
            <a:sp3d prstMaterial="matte"/>
          </p:spPr>
          <p:txBody>
            <a:bodyPr rot="0" spcFirstLastPara="0" vertOverflow="overflow" horzOverflow="overflow" vert="horz" wrap="square" lIns="91434" tIns="45717" rIns="91434" bIns="45717" numCol="1" spcCol="0" rtlCol="0" fromWordArt="0" anchor="ctr" anchorCtr="0" forceAA="0" compatLnSpc="1">
              <a:prstTxWarp prst="textNoShape">
                <a:avLst/>
              </a:prstTxWarp>
              <a:noAutofit/>
            </a:bodyPr>
            <a:lstStyle/>
            <a:p>
              <a:pPr algn="ctr" defTabSz="914411">
                <a:defRPr/>
              </a:pPr>
              <a:r>
                <a:rPr lang="en-US" sz="1000" kern="0" dirty="0">
                  <a:solidFill>
                    <a:srgbClr val="44546A">
                      <a:alpha val="99000"/>
                    </a:srgbClr>
                  </a:solidFill>
                </a:rPr>
                <a:t>Jane Doe</a:t>
              </a:r>
            </a:p>
          </p:txBody>
        </p:sp>
        <p:cxnSp>
          <p:nvCxnSpPr>
            <p:cNvPr id="36" name="Straight Connector 35"/>
            <p:cNvCxnSpPr>
              <a:endCxn id="34" idx="0"/>
            </p:cNvCxnSpPr>
            <p:nvPr/>
          </p:nvCxnSpPr>
          <p:spPr>
            <a:xfrm>
              <a:off x="2996902" y="4383980"/>
              <a:ext cx="1" cy="353094"/>
            </a:xfrm>
            <a:prstGeom prst="line">
              <a:avLst/>
            </a:prstGeom>
            <a:noFill/>
            <a:ln w="15875" cap="flat" cmpd="sng" algn="ctr">
              <a:solidFill>
                <a:srgbClr val="44546A">
                  <a:lumMod val="75000"/>
                </a:srgbClr>
              </a:solidFill>
              <a:prstDash val="solid"/>
              <a:miter lim="800000"/>
            </a:ln>
            <a:effectLst/>
          </p:spPr>
        </p:cxnSp>
        <p:cxnSp>
          <p:nvCxnSpPr>
            <p:cNvPr id="37" name="Straight Connector 36"/>
            <p:cNvCxnSpPr/>
            <p:nvPr/>
          </p:nvCxnSpPr>
          <p:spPr>
            <a:xfrm flipH="1">
              <a:off x="4091633" y="4364577"/>
              <a:ext cx="1" cy="372497"/>
            </a:xfrm>
            <a:prstGeom prst="line">
              <a:avLst/>
            </a:prstGeom>
            <a:noFill/>
            <a:ln w="15875" cap="flat" cmpd="sng" algn="ctr">
              <a:solidFill>
                <a:srgbClr val="44546A">
                  <a:lumMod val="75000"/>
                </a:srgbClr>
              </a:solidFill>
              <a:prstDash val="solid"/>
              <a:miter lim="800000"/>
            </a:ln>
            <a:effectLst/>
          </p:spPr>
        </p:cxnSp>
        <p:sp>
          <p:nvSpPr>
            <p:cNvPr id="38" name="TextBox 37"/>
            <p:cNvSpPr txBox="1"/>
            <p:nvPr/>
          </p:nvSpPr>
          <p:spPr>
            <a:xfrm>
              <a:off x="596769" y="5336448"/>
              <a:ext cx="805904" cy="148163"/>
            </a:xfrm>
            <a:prstGeom prst="rect">
              <a:avLst/>
            </a:prstGeom>
            <a:noFill/>
          </p:spPr>
          <p:txBody>
            <a:bodyPr wrap="none" lIns="0" tIns="0" rIns="0" bIns="0" rtlCol="0">
              <a:spAutoFit/>
            </a:bodyPr>
            <a:lstStyle/>
            <a:p>
              <a:pPr defTabSz="914411">
                <a:defRPr/>
              </a:pPr>
              <a:r>
                <a:rPr lang="en-US" sz="1200" kern="0" dirty="0">
                  <a:solidFill>
                    <a:schemeClr val="bg1">
                      <a:alpha val="99000"/>
                    </a:schemeClr>
                  </a:solidFill>
                </a:rPr>
                <a:t>Subscriptions</a:t>
              </a:r>
            </a:p>
          </p:txBody>
        </p:sp>
      </p:grpSp>
      <p:sp>
        <p:nvSpPr>
          <p:cNvPr id="15" name="Rectangle 14"/>
          <p:cNvSpPr/>
          <p:nvPr/>
        </p:nvSpPr>
        <p:spPr bwMode="auto">
          <a:xfrm rot="5400000">
            <a:off x="6495557" y="-3395244"/>
            <a:ext cx="749934" cy="10310256"/>
          </a:xfrm>
          <a:prstGeom prst="rect">
            <a:avLst/>
          </a:prstGeom>
          <a:solidFill>
            <a:srgbClr val="0078D7"/>
          </a:solidFill>
          <a:ln>
            <a:noFill/>
            <a:headEnd type="none" w="med" len="med"/>
            <a:tailEnd type="none" w="med" len="med"/>
          </a:ln>
          <a:effectLst>
            <a:outerShdw blurRad="114300" dist="38100" dir="5400000" algn="t" rotWithShape="0">
              <a:prstClr val="black">
                <a:alpha val="15000"/>
              </a:prstClr>
            </a:outerShdw>
          </a:effectLst>
          <a:scene3d>
            <a:camera prst="orthographicFront"/>
            <a:lightRig rig="threePt" dir="tl"/>
          </a:scene3d>
          <a:sp3d prstMaterial="matte"/>
        </p:spPr>
        <p:txBody>
          <a:bodyPr vert="horz" wrap="square" lIns="91434" tIns="45717" rIns="91434" bIns="45717" numCol="1" rtlCol="0" anchor="ctr" anchorCtr="0" compatLnSpc="1">
            <a:prstTxWarp prst="textNoShape">
              <a:avLst/>
            </a:prstTxWarp>
          </a:bodyPr>
          <a:lstStyle/>
          <a:p>
            <a:pPr algn="ctr" defTabSz="914110">
              <a:defRPr/>
            </a:pPr>
            <a:endParaRPr lang="en-US" sz="2400" b="1" kern="0" dirty="0">
              <a:gradFill>
                <a:gsLst>
                  <a:gs pos="0">
                    <a:srgbClr val="292929"/>
                  </a:gs>
                  <a:gs pos="88000">
                    <a:srgbClr val="292929"/>
                  </a:gs>
                </a:gsLst>
                <a:lin ang="5400000" scaled="0"/>
              </a:gradFill>
              <a:latin typeface="+mj-lt"/>
            </a:endParaRPr>
          </a:p>
        </p:txBody>
      </p:sp>
      <p:sp>
        <p:nvSpPr>
          <p:cNvPr id="16" name="TextBox 15"/>
          <p:cNvSpPr txBox="1"/>
          <p:nvPr/>
        </p:nvSpPr>
        <p:spPr>
          <a:xfrm>
            <a:off x="5882972" y="1565323"/>
            <a:ext cx="1989327" cy="307777"/>
          </a:xfrm>
          <a:prstGeom prst="rect">
            <a:avLst/>
          </a:prstGeom>
          <a:noFill/>
        </p:spPr>
        <p:txBody>
          <a:bodyPr wrap="square" lIns="0" tIns="0" rIns="0" bIns="0" rtlCol="0">
            <a:spAutoFit/>
          </a:bodyPr>
          <a:lstStyle/>
          <a:p>
            <a:pPr algn="ctr" defTabSz="914411">
              <a:defRPr/>
            </a:pPr>
            <a:r>
              <a:rPr lang="en-US" sz="2000" b="1" kern="0" dirty="0">
                <a:solidFill>
                  <a:srgbClr val="FFFFFF">
                    <a:alpha val="99000"/>
                  </a:srgbClr>
                </a:solidFill>
                <a:latin typeface="+mj-lt"/>
              </a:rPr>
              <a:t>Business Division</a:t>
            </a:r>
          </a:p>
        </p:txBody>
      </p:sp>
      <p:sp>
        <p:nvSpPr>
          <p:cNvPr id="17" name="TextBox 16"/>
          <p:cNvSpPr txBox="1"/>
          <p:nvPr/>
        </p:nvSpPr>
        <p:spPr>
          <a:xfrm>
            <a:off x="9430618" y="1605175"/>
            <a:ext cx="1343316" cy="307777"/>
          </a:xfrm>
          <a:prstGeom prst="rect">
            <a:avLst/>
          </a:prstGeom>
          <a:noFill/>
        </p:spPr>
        <p:txBody>
          <a:bodyPr wrap="square" lIns="0" tIns="0" rIns="0" bIns="0" rtlCol="0">
            <a:spAutoFit/>
          </a:bodyPr>
          <a:lstStyle/>
          <a:p>
            <a:pPr algn="ctr" defTabSz="914411">
              <a:defRPr/>
            </a:pPr>
            <a:r>
              <a:rPr lang="en-US" sz="2000" b="1" kern="0" dirty="0">
                <a:solidFill>
                  <a:srgbClr val="FFFFFF">
                    <a:alpha val="99000"/>
                  </a:srgbClr>
                </a:solidFill>
                <a:latin typeface="+mj-lt"/>
              </a:rPr>
              <a:t>Geographic</a:t>
            </a:r>
          </a:p>
        </p:txBody>
      </p:sp>
      <p:sp>
        <p:nvSpPr>
          <p:cNvPr id="18" name="TextBox 17"/>
          <p:cNvSpPr txBox="1"/>
          <p:nvPr/>
        </p:nvSpPr>
        <p:spPr>
          <a:xfrm>
            <a:off x="2953699" y="1565321"/>
            <a:ext cx="1211870" cy="307777"/>
          </a:xfrm>
          <a:prstGeom prst="rect">
            <a:avLst/>
          </a:prstGeom>
          <a:noFill/>
        </p:spPr>
        <p:txBody>
          <a:bodyPr wrap="square" lIns="0" tIns="0" rIns="0" bIns="0" rtlCol="0">
            <a:spAutoFit/>
          </a:bodyPr>
          <a:lstStyle/>
          <a:p>
            <a:pPr algn="ctr" defTabSz="914411">
              <a:defRPr/>
            </a:pPr>
            <a:r>
              <a:rPr lang="en-US" sz="2000" b="1" kern="0" dirty="0">
                <a:solidFill>
                  <a:srgbClr val="FFFFFF">
                    <a:alpha val="99000"/>
                  </a:srgbClr>
                </a:solidFill>
                <a:latin typeface="+mj-lt"/>
              </a:rPr>
              <a:t>Functional</a:t>
            </a:r>
          </a:p>
        </p:txBody>
      </p:sp>
      <p:sp>
        <p:nvSpPr>
          <p:cNvPr id="19" name="TextBox 18"/>
          <p:cNvSpPr txBox="1"/>
          <p:nvPr/>
        </p:nvSpPr>
        <p:spPr>
          <a:xfrm>
            <a:off x="630252" y="3889597"/>
            <a:ext cx="620819" cy="184705"/>
          </a:xfrm>
          <a:prstGeom prst="rect">
            <a:avLst/>
          </a:prstGeom>
          <a:noFill/>
        </p:spPr>
        <p:txBody>
          <a:bodyPr wrap="square" lIns="0" tIns="0" rIns="0" bIns="0" rtlCol="0">
            <a:spAutoFit/>
          </a:bodyPr>
          <a:lstStyle/>
          <a:p>
            <a:pPr defTabSz="914411">
              <a:defRPr/>
            </a:pPr>
            <a:r>
              <a:rPr lang="en-US" sz="1200" kern="0" dirty="0">
                <a:solidFill>
                  <a:schemeClr val="bg1">
                    <a:alpha val="99000"/>
                  </a:schemeClr>
                </a:solidFill>
              </a:rPr>
              <a:t>Accounts</a:t>
            </a:r>
          </a:p>
        </p:txBody>
      </p:sp>
      <p:sp>
        <p:nvSpPr>
          <p:cNvPr id="20" name="TextBox 19"/>
          <p:cNvSpPr txBox="1"/>
          <p:nvPr/>
        </p:nvSpPr>
        <p:spPr>
          <a:xfrm>
            <a:off x="632307" y="3035321"/>
            <a:ext cx="880148" cy="369410"/>
          </a:xfrm>
          <a:prstGeom prst="rect">
            <a:avLst/>
          </a:prstGeom>
          <a:noFill/>
        </p:spPr>
        <p:txBody>
          <a:bodyPr wrap="square" lIns="0" tIns="0" rIns="0" bIns="0" rtlCol="0">
            <a:spAutoFit/>
          </a:bodyPr>
          <a:lstStyle/>
          <a:p>
            <a:pPr defTabSz="914411">
              <a:defRPr/>
            </a:pPr>
            <a:r>
              <a:rPr lang="en-US" sz="1200" kern="0" dirty="0">
                <a:solidFill>
                  <a:schemeClr val="bg1">
                    <a:alpha val="99000"/>
                  </a:schemeClr>
                </a:solidFill>
              </a:rPr>
              <a:t>Departments</a:t>
            </a:r>
          </a:p>
          <a:p>
            <a:pPr defTabSz="914411">
              <a:defRPr/>
            </a:pPr>
            <a:r>
              <a:rPr lang="en-US" sz="1200" kern="0" dirty="0">
                <a:solidFill>
                  <a:schemeClr val="bg1">
                    <a:alpha val="99000"/>
                  </a:schemeClr>
                </a:solidFill>
              </a:rPr>
              <a:t>[optional]</a:t>
            </a:r>
          </a:p>
        </p:txBody>
      </p:sp>
      <p:cxnSp>
        <p:nvCxnSpPr>
          <p:cNvPr id="21" name="Straight Connector 20"/>
          <p:cNvCxnSpPr>
            <a:cxnSpLocks/>
          </p:cNvCxnSpPr>
          <p:nvPr/>
        </p:nvCxnSpPr>
        <p:spPr>
          <a:xfrm flipH="1">
            <a:off x="5284379" y="1381145"/>
            <a:ext cx="11601" cy="4256470"/>
          </a:xfrm>
          <a:prstGeom prst="line">
            <a:avLst/>
          </a:prstGeom>
          <a:noFill/>
          <a:ln w="19050" cap="flat" cmpd="sng" algn="ctr">
            <a:solidFill>
              <a:sysClr val="windowText" lastClr="000000">
                <a:lumMod val="75000"/>
              </a:sysClr>
            </a:solidFill>
            <a:prstDash val="solid"/>
            <a:miter lim="800000"/>
          </a:ln>
          <a:effectLst/>
        </p:spPr>
      </p:cxnSp>
      <p:cxnSp>
        <p:nvCxnSpPr>
          <p:cNvPr id="22" name="Straight Connector 21"/>
          <p:cNvCxnSpPr>
            <a:cxnSpLocks/>
          </p:cNvCxnSpPr>
          <p:nvPr/>
        </p:nvCxnSpPr>
        <p:spPr>
          <a:xfrm flipH="1">
            <a:off x="8459630" y="1364529"/>
            <a:ext cx="14036" cy="4256470"/>
          </a:xfrm>
          <a:prstGeom prst="line">
            <a:avLst/>
          </a:prstGeom>
          <a:noFill/>
          <a:ln w="19050" cap="flat" cmpd="sng" algn="ctr">
            <a:solidFill>
              <a:sysClr val="windowText" lastClr="000000">
                <a:lumMod val="75000"/>
              </a:sysClr>
            </a:solidFill>
            <a:prstDash val="solid"/>
            <a:miter lim="800000"/>
          </a:ln>
          <a:effectLst/>
        </p:spPr>
      </p:cxnSp>
    </p:spTree>
    <p:extLst>
      <p:ext uri="{BB962C8B-B14F-4D97-AF65-F5344CB8AC3E}">
        <p14:creationId xmlns:p14="http://schemas.microsoft.com/office/powerpoint/2010/main" val="26854058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Subscription considerations</a:t>
            </a:r>
          </a:p>
        </p:txBody>
      </p:sp>
      <p:sp>
        <p:nvSpPr>
          <p:cNvPr id="4" name="Text Placeholder 3"/>
          <p:cNvSpPr>
            <a:spLocks noGrp="1"/>
          </p:cNvSpPr>
          <p:nvPr>
            <p:ph type="body" sz="quarter" idx="4294967295"/>
          </p:nvPr>
        </p:nvSpPr>
        <p:spPr>
          <a:xfrm>
            <a:off x="588263" y="1124334"/>
            <a:ext cx="5497513" cy="1570038"/>
          </a:xfrm>
        </p:spPr>
        <p:txBody>
          <a:bodyPr/>
          <a:lstStyle/>
          <a:p>
            <a:pPr marL="0" indent="0">
              <a:buNone/>
            </a:pPr>
            <a:r>
              <a:rPr lang="en-US" dirty="0"/>
              <a:t>Management approach</a:t>
            </a:r>
          </a:p>
          <a:p>
            <a:pPr marL="336213" lvl="1" indent="-336213" fontAlgn="ctr"/>
            <a:r>
              <a:rPr lang="en-US" sz="1961" dirty="0"/>
              <a:t>Single team or distributed</a:t>
            </a:r>
          </a:p>
          <a:p>
            <a:pPr marL="336213" lvl="1" indent="-336213" fontAlgn="ctr"/>
            <a:r>
              <a:rPr lang="en-US" sz="1961" dirty="0"/>
              <a:t>RBAC</a:t>
            </a:r>
          </a:p>
          <a:p>
            <a:pPr marL="336213" lvl="1" indent="-336213" fontAlgn="ctr"/>
            <a:r>
              <a:rPr lang="en-US" sz="1961" dirty="0"/>
              <a:t>Separation of Duties</a:t>
            </a:r>
          </a:p>
        </p:txBody>
      </p:sp>
      <p:sp>
        <p:nvSpPr>
          <p:cNvPr id="5" name="Text Placeholder 3"/>
          <p:cNvSpPr txBox="1">
            <a:spLocks/>
          </p:cNvSpPr>
          <p:nvPr/>
        </p:nvSpPr>
        <p:spPr>
          <a:xfrm>
            <a:off x="768360" y="2807508"/>
            <a:ext cx="6762417" cy="1611424"/>
          </a:xfrm>
          <a:prstGeom prst="rect">
            <a:avLst/>
          </a:prstGeom>
        </p:spPr>
        <p:txBody>
          <a:bodyPr vert="horz" wrap="square" lIns="143446" tIns="89654" rIns="143446" bIns="89654" rtlCol="0">
            <a:spAutoFit/>
          </a:bodyPr>
          <a:lstStyle>
            <a:lvl1pPr marL="287293" marR="0" indent="-287293" algn="l" defTabSz="932594" rtl="0" eaLnBrk="1" fontAlgn="auto" latinLnBrk="0" hangingPunct="1">
              <a:lnSpc>
                <a:spcPct val="90000"/>
              </a:lnSpc>
              <a:spcBef>
                <a:spcPts val="1224"/>
              </a:spcBef>
              <a:spcAft>
                <a:spcPts val="0"/>
              </a:spcAft>
              <a:buClr>
                <a:schemeClr val="tx2"/>
              </a:buClr>
              <a:buSzPct val="90000"/>
              <a:buFont typeface="Arial" pitchFamily="34" charset="0"/>
              <a:buChar char="•"/>
              <a:tabLst/>
              <a:defRPr sz="3200" kern="1200" spc="0" baseline="0">
                <a:gradFill>
                  <a:gsLst>
                    <a:gs pos="1250">
                      <a:schemeClr val="tx2"/>
                    </a:gs>
                    <a:gs pos="99000">
                      <a:schemeClr val="tx2"/>
                    </a:gs>
                  </a:gsLst>
                  <a:lin ang="5400000" scaled="0"/>
                </a:gradFill>
                <a:latin typeface="+mj-lt"/>
                <a:ea typeface="+mn-ea"/>
                <a:cs typeface="+mn-cs"/>
              </a:defRPr>
            </a:lvl1pPr>
            <a:lvl2pPr marL="531081" marR="0" indent="-23315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2pPr>
            <a:lvl3pPr marL="699475"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880818" marR="0" indent="-181345"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049211"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latin typeface="Segoe UI Semilight" panose="020B0402040204020203" pitchFamily="34" charset="0"/>
                <a:cs typeface="Segoe UI Semilight" panose="020B0402040204020203" pitchFamily="34" charset="0"/>
              </a:rPr>
              <a:t>Security requirements</a:t>
            </a:r>
          </a:p>
          <a:p>
            <a:pPr marL="336213" lvl="1" indent="-336213" fontAlgn="ctr"/>
            <a:r>
              <a:rPr lang="en-US" sz="1961" dirty="0">
                <a:latin typeface="Segoe UI Semilight" panose="020B0402040204020203" pitchFamily="34" charset="0"/>
                <a:cs typeface="Segoe UI Semilight" panose="020B0402040204020203" pitchFamily="34" charset="0"/>
              </a:rPr>
              <a:t>Data or network security</a:t>
            </a:r>
          </a:p>
          <a:p>
            <a:pPr marL="336213" lvl="1" indent="-336213" fontAlgn="ctr"/>
            <a:r>
              <a:rPr lang="en-US" sz="1961" dirty="0">
                <a:latin typeface="Segoe UI Semilight" panose="020B0402040204020203" pitchFamily="34" charset="0"/>
                <a:cs typeface="Segoe UI Semilight" panose="020B0402040204020203" pitchFamily="34" charset="0"/>
              </a:rPr>
              <a:t>Environments - Sandbox, Dev, Test, UAT, Pre-Prod, Prod</a:t>
            </a:r>
          </a:p>
          <a:p>
            <a:pPr marL="336213" lvl="1" indent="-336213" fontAlgn="ctr"/>
            <a:r>
              <a:rPr lang="en-US" sz="1961" dirty="0">
                <a:latin typeface="Segoe UI Semilight" panose="020B0402040204020203" pitchFamily="34" charset="0"/>
                <a:cs typeface="Segoe UI Semilight" panose="020B0402040204020203" pitchFamily="34" charset="0"/>
              </a:rPr>
              <a:t>Compliance standards, Least Privilege</a:t>
            </a:r>
          </a:p>
        </p:txBody>
      </p:sp>
      <p:sp>
        <p:nvSpPr>
          <p:cNvPr id="6" name="Text Placeholder 3"/>
          <p:cNvSpPr txBox="1">
            <a:spLocks/>
          </p:cNvSpPr>
          <p:nvPr/>
        </p:nvSpPr>
        <p:spPr>
          <a:xfrm>
            <a:off x="1225559" y="4418932"/>
            <a:ext cx="6762417" cy="1279483"/>
          </a:xfrm>
          <a:prstGeom prst="rect">
            <a:avLst/>
          </a:prstGeom>
        </p:spPr>
        <p:txBody>
          <a:bodyPr vert="horz" wrap="square" lIns="143446" tIns="89654" rIns="143446" bIns="89654" rtlCol="0">
            <a:spAutoFit/>
          </a:bodyPr>
          <a:lstStyle>
            <a:lvl1pPr marL="287293" marR="0" indent="-287293" algn="l" defTabSz="932594" rtl="0" eaLnBrk="1" fontAlgn="auto" latinLnBrk="0" hangingPunct="1">
              <a:lnSpc>
                <a:spcPct val="90000"/>
              </a:lnSpc>
              <a:spcBef>
                <a:spcPts val="1224"/>
              </a:spcBef>
              <a:spcAft>
                <a:spcPts val="0"/>
              </a:spcAft>
              <a:buClr>
                <a:schemeClr val="tx2"/>
              </a:buClr>
              <a:buSzPct val="90000"/>
              <a:buFont typeface="Arial" pitchFamily="34" charset="0"/>
              <a:buChar char="•"/>
              <a:tabLst/>
              <a:defRPr sz="3200" kern="1200" spc="0" baseline="0">
                <a:gradFill>
                  <a:gsLst>
                    <a:gs pos="1250">
                      <a:schemeClr val="tx2"/>
                    </a:gs>
                    <a:gs pos="99000">
                      <a:schemeClr val="tx2"/>
                    </a:gs>
                  </a:gsLst>
                  <a:lin ang="5400000" scaled="0"/>
                </a:gradFill>
                <a:latin typeface="+mj-lt"/>
                <a:ea typeface="+mn-ea"/>
                <a:cs typeface="+mn-cs"/>
              </a:defRPr>
            </a:lvl1pPr>
            <a:lvl2pPr marL="531081" marR="0" indent="-23315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2pPr>
            <a:lvl3pPr marL="699475"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880818" marR="0" indent="-181345"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049211"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latin typeface="Segoe UI Semilight" panose="020B0402040204020203" pitchFamily="34" charset="0"/>
                <a:cs typeface="Segoe UI Semilight" panose="020B0402040204020203" pitchFamily="34" charset="0"/>
              </a:rPr>
              <a:t>Connectivity requirements</a:t>
            </a:r>
          </a:p>
          <a:p>
            <a:pPr marL="336213" lvl="1" indent="-336213" fontAlgn="ctr"/>
            <a:r>
              <a:rPr lang="en-US" sz="1961" dirty="0">
                <a:latin typeface="Segoe UI Semilight" panose="020B0402040204020203" pitchFamily="34" charset="0"/>
                <a:cs typeface="Segoe UI Semilight" panose="020B0402040204020203" pitchFamily="34" charset="0"/>
              </a:rPr>
              <a:t>Single point of ingress?</a:t>
            </a:r>
          </a:p>
          <a:p>
            <a:pPr marL="336213" lvl="1" indent="-336213" fontAlgn="ctr"/>
            <a:r>
              <a:rPr lang="en-US" sz="1961" dirty="0">
                <a:latin typeface="Segoe UI Semilight" panose="020B0402040204020203" pitchFamily="34" charset="0"/>
                <a:cs typeface="Segoe UI Semilight" panose="020B0402040204020203" pitchFamily="34" charset="0"/>
              </a:rPr>
              <a:t>Multiple regions?</a:t>
            </a:r>
          </a:p>
        </p:txBody>
      </p:sp>
      <p:sp>
        <p:nvSpPr>
          <p:cNvPr id="7" name="Text Placeholder 3"/>
          <p:cNvSpPr txBox="1">
            <a:spLocks/>
          </p:cNvSpPr>
          <p:nvPr/>
        </p:nvSpPr>
        <p:spPr>
          <a:xfrm>
            <a:off x="6097523" y="4447500"/>
            <a:ext cx="6762417" cy="1240132"/>
          </a:xfrm>
          <a:prstGeom prst="rect">
            <a:avLst/>
          </a:prstGeom>
        </p:spPr>
        <p:txBody>
          <a:bodyPr vert="horz" wrap="square" lIns="143446" tIns="89654" rIns="143446" bIns="89654" rtlCol="0">
            <a:spAutoFit/>
          </a:bodyPr>
          <a:lstStyle>
            <a:lvl1pPr marL="287293" marR="0" indent="-287293" algn="l" defTabSz="932594" rtl="0" eaLnBrk="1" fontAlgn="auto" latinLnBrk="0" hangingPunct="1">
              <a:lnSpc>
                <a:spcPct val="90000"/>
              </a:lnSpc>
              <a:spcBef>
                <a:spcPts val="1224"/>
              </a:spcBef>
              <a:spcAft>
                <a:spcPts val="0"/>
              </a:spcAft>
              <a:buClr>
                <a:schemeClr val="tx2"/>
              </a:buClr>
              <a:buSzPct val="90000"/>
              <a:buFont typeface="Arial" pitchFamily="34" charset="0"/>
              <a:buChar char="•"/>
              <a:tabLst/>
              <a:defRPr sz="3200" kern="1200" spc="0" baseline="0">
                <a:gradFill>
                  <a:gsLst>
                    <a:gs pos="1250">
                      <a:schemeClr val="tx2"/>
                    </a:gs>
                    <a:gs pos="99000">
                      <a:schemeClr val="tx2"/>
                    </a:gs>
                  </a:gsLst>
                  <a:lin ang="5400000" scaled="0"/>
                </a:gradFill>
                <a:latin typeface="+mj-lt"/>
                <a:ea typeface="+mn-ea"/>
                <a:cs typeface="+mn-cs"/>
              </a:defRPr>
            </a:lvl1pPr>
            <a:lvl2pPr marL="531081" marR="0" indent="-23315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2pPr>
            <a:lvl3pPr marL="699475"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880818" marR="0" indent="-181345"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049211"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latin typeface="Segoe UI Semilight" panose="020B0402040204020203" pitchFamily="34" charset="0"/>
                <a:cs typeface="Segoe UI Semilight" panose="020B0402040204020203" pitchFamily="34" charset="0"/>
              </a:rPr>
              <a:t>Application requirements</a:t>
            </a:r>
          </a:p>
          <a:p>
            <a:pPr marL="336213" lvl="1" indent="-336213" fontAlgn="ctr"/>
            <a:r>
              <a:rPr lang="en-US" sz="1961" dirty="0">
                <a:latin typeface="Segoe UI Semilight" panose="020B0402040204020203" pitchFamily="34" charset="0"/>
                <a:cs typeface="Segoe UI Semilight" panose="020B0402040204020203" pitchFamily="34" charset="0"/>
              </a:rPr>
              <a:t>Data flow</a:t>
            </a:r>
          </a:p>
          <a:p>
            <a:pPr marL="336213" lvl="1" indent="-336213" fontAlgn="ctr"/>
            <a:r>
              <a:rPr lang="en-US" sz="1961" dirty="0">
                <a:latin typeface="Segoe UI Semilight" panose="020B0402040204020203" pitchFamily="34" charset="0"/>
                <a:cs typeface="Segoe UI Semilight" panose="020B0402040204020203" pitchFamily="34" charset="0"/>
              </a:rPr>
              <a:t>Compliance</a:t>
            </a:r>
          </a:p>
        </p:txBody>
      </p:sp>
    </p:spTree>
    <p:extLst>
      <p:ext uri="{BB962C8B-B14F-4D97-AF65-F5344CB8AC3E}">
        <p14:creationId xmlns:p14="http://schemas.microsoft.com/office/powerpoint/2010/main" val="1301440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359018" y="1189210"/>
            <a:ext cx="4865895" cy="5302966"/>
          </a:xfrm>
          <a:prstGeom prst="rect">
            <a:avLst/>
          </a:prstGeom>
        </p:spPr>
        <p:txBody>
          <a:bodyPr/>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530" dirty="0">
                <a:solidFill>
                  <a:schemeClr val="tx2"/>
                </a:solidFill>
              </a:rPr>
              <a:t>Purpose and objectives</a:t>
            </a:r>
          </a:p>
          <a:p>
            <a:pPr marL="336213" lvl="1" indent="-336213" fontAlgn="ctr"/>
            <a:r>
              <a:rPr lang="en-US" sz="1961" dirty="0"/>
              <a:t>Multiple Azure subscriptions mean:</a:t>
            </a:r>
          </a:p>
          <a:p>
            <a:pPr marL="556199" lvl="2" indent="-336213" fontAlgn="ctr"/>
            <a:r>
              <a:rPr lang="en-US" sz="1765" dirty="0"/>
              <a:t>Duplicate provisioning and management: IP Address space, network circuits, gateways, </a:t>
            </a:r>
            <a:r>
              <a:rPr lang="en-US" sz="1765" dirty="0" err="1"/>
              <a:t>VNets</a:t>
            </a:r>
            <a:r>
              <a:rPr lang="en-US" sz="1765" dirty="0"/>
              <a:t>, Subnets, NSGs, routing</a:t>
            </a:r>
          </a:p>
          <a:p>
            <a:pPr marL="556199" lvl="2" indent="-336213" fontAlgn="ctr"/>
            <a:r>
              <a:rPr lang="en-US" sz="1765" dirty="0"/>
              <a:t>More connectivity to manage </a:t>
            </a:r>
          </a:p>
          <a:p>
            <a:pPr marL="556199" lvl="2" indent="-336213" fontAlgn="ctr"/>
            <a:r>
              <a:rPr lang="en-US" sz="1765" dirty="0"/>
              <a:t>More security to manage</a:t>
            </a:r>
          </a:p>
          <a:p>
            <a:pPr marL="556199" lvl="2" indent="-336213" fontAlgn="ctr"/>
            <a:r>
              <a:rPr lang="en-US" sz="1765" dirty="0"/>
              <a:t>More identities to manage</a:t>
            </a:r>
          </a:p>
          <a:p>
            <a:pPr marL="556199" lvl="2" indent="-336213" fontAlgn="ctr"/>
            <a:r>
              <a:rPr lang="en-US" sz="1765" dirty="0"/>
              <a:t>Potentially more ExpressRoute circuits to buy</a:t>
            </a:r>
          </a:p>
          <a:p>
            <a:pPr marL="336213" lvl="1" indent="-336213" fontAlgn="ctr">
              <a:defRPr/>
            </a:pPr>
            <a:r>
              <a:rPr lang="en-US" sz="1961" dirty="0"/>
              <a:t>Multiple subscriptions are going to happen nevertheless—design for it as N+1  </a:t>
            </a:r>
            <a:r>
              <a:rPr lang="en-US" sz="1961" dirty="0">
                <a:hlinkClick r:id="rId3"/>
              </a:rPr>
              <a:t>aka.ms/Azure/Subscriptions</a:t>
            </a:r>
            <a:r>
              <a:rPr lang="en-US" sz="1961" dirty="0"/>
              <a:t> </a:t>
            </a:r>
          </a:p>
        </p:txBody>
      </p:sp>
      <p:sp>
        <p:nvSpPr>
          <p:cNvPr id="10" name="Title 9"/>
          <p:cNvSpPr>
            <a:spLocks noGrp="1"/>
          </p:cNvSpPr>
          <p:nvPr>
            <p:ph type="title"/>
          </p:nvPr>
        </p:nvSpPr>
        <p:spPr/>
        <p:txBody>
          <a:bodyPr/>
          <a:lstStyle/>
          <a:p>
            <a:r>
              <a:rPr lang="en-US" dirty="0"/>
              <a:t>Multiple subscriptions = Complexity</a:t>
            </a:r>
          </a:p>
        </p:txBody>
      </p:sp>
      <p:pic>
        <p:nvPicPr>
          <p:cNvPr id="5" name="Picture 4">
            <a:extLst>
              <a:ext uri="{FF2B5EF4-FFF2-40B4-BE49-F238E27FC236}">
                <a16:creationId xmlns:a16="http://schemas.microsoft.com/office/drawing/2014/main" id="{5A897313-B1BB-477F-BD16-74D9DB0BA648}"/>
              </a:ext>
            </a:extLst>
          </p:cNvPr>
          <p:cNvPicPr>
            <a:picLocks noChangeAspect="1"/>
          </p:cNvPicPr>
          <p:nvPr/>
        </p:nvPicPr>
        <p:blipFill>
          <a:blip r:embed="rId4"/>
          <a:stretch>
            <a:fillRect/>
          </a:stretch>
        </p:blipFill>
        <p:spPr>
          <a:xfrm>
            <a:off x="7241564" y="3840693"/>
            <a:ext cx="2980265" cy="2601049"/>
          </a:xfrm>
          <a:prstGeom prst="rect">
            <a:avLst/>
          </a:prstGeom>
        </p:spPr>
      </p:pic>
      <p:grpSp>
        <p:nvGrpSpPr>
          <p:cNvPr id="3" name="Group 2">
            <a:extLst>
              <a:ext uri="{FF2B5EF4-FFF2-40B4-BE49-F238E27FC236}">
                <a16:creationId xmlns:a16="http://schemas.microsoft.com/office/drawing/2014/main" id="{72A64586-99F4-4DF1-9B7F-D26478DC4626}"/>
              </a:ext>
            </a:extLst>
          </p:cNvPr>
          <p:cNvGrpSpPr/>
          <p:nvPr/>
        </p:nvGrpSpPr>
        <p:grpSpPr>
          <a:xfrm>
            <a:off x="6998423" y="1325017"/>
            <a:ext cx="3103238" cy="1540442"/>
            <a:chOff x="7323119" y="1351364"/>
            <a:chExt cx="3165060" cy="1571130"/>
          </a:xfrm>
        </p:grpSpPr>
        <p:pic>
          <p:nvPicPr>
            <p:cNvPr id="4" name="Picture 3">
              <a:extLst>
                <a:ext uri="{FF2B5EF4-FFF2-40B4-BE49-F238E27FC236}">
                  <a16:creationId xmlns:a16="http://schemas.microsoft.com/office/drawing/2014/main" id="{AABBF866-C9A3-4214-8988-F2F326AB3286}"/>
                </a:ext>
              </a:extLst>
            </p:cNvPr>
            <p:cNvPicPr>
              <a:picLocks noChangeAspect="1"/>
            </p:cNvPicPr>
            <p:nvPr/>
          </p:nvPicPr>
          <p:blipFill>
            <a:blip r:embed="rId5"/>
            <a:stretch>
              <a:fillRect/>
            </a:stretch>
          </p:blipFill>
          <p:spPr>
            <a:xfrm>
              <a:off x="7323119" y="1351364"/>
              <a:ext cx="3165060" cy="1571130"/>
            </a:xfrm>
            <a:prstGeom prst="rect">
              <a:avLst/>
            </a:prstGeom>
          </p:spPr>
        </p:pic>
        <p:sp>
          <p:nvSpPr>
            <p:cNvPr id="2" name="TextBox 1">
              <a:extLst>
                <a:ext uri="{FF2B5EF4-FFF2-40B4-BE49-F238E27FC236}">
                  <a16:creationId xmlns:a16="http://schemas.microsoft.com/office/drawing/2014/main" id="{64629B07-4E2C-41A9-B13F-1494D3C7F360}"/>
                </a:ext>
              </a:extLst>
            </p:cNvPr>
            <p:cNvSpPr txBox="1"/>
            <p:nvPr/>
          </p:nvSpPr>
          <p:spPr>
            <a:xfrm>
              <a:off x="8098118" y="1910007"/>
              <a:ext cx="1434353" cy="447815"/>
            </a:xfrm>
            <a:prstGeom prst="rect">
              <a:avLst/>
            </a:prstGeom>
            <a:solidFill>
              <a:schemeClr val="bg1"/>
            </a:solidFill>
          </p:spPr>
          <p:txBody>
            <a:bodyPr wrap="square" lIns="179308" tIns="143446" rIns="179308" bIns="143446" rtlCol="0">
              <a:spAutoFit/>
            </a:bodyPr>
            <a:lstStyle/>
            <a:p>
              <a:pPr>
                <a:lnSpc>
                  <a:spcPct val="90000"/>
                </a:lnSpc>
                <a:spcAft>
                  <a:spcPts val="588"/>
                </a:spcAft>
              </a:pPr>
              <a:r>
                <a:rPr lang="en-US" sz="1079" dirty="0">
                  <a:solidFill>
                    <a:srgbClr val="0070C0"/>
                  </a:solidFill>
                </a:rPr>
                <a:t>Resource Groups</a:t>
              </a:r>
            </a:p>
          </p:txBody>
        </p:sp>
      </p:grpSp>
      <p:sp>
        <p:nvSpPr>
          <p:cNvPr id="6" name="TextBox 5">
            <a:extLst>
              <a:ext uri="{FF2B5EF4-FFF2-40B4-BE49-F238E27FC236}">
                <a16:creationId xmlns:a16="http://schemas.microsoft.com/office/drawing/2014/main" id="{50A5419B-A699-4CA7-861A-1905E57C6834}"/>
              </a:ext>
            </a:extLst>
          </p:cNvPr>
          <p:cNvSpPr txBox="1"/>
          <p:nvPr/>
        </p:nvSpPr>
        <p:spPr>
          <a:xfrm>
            <a:off x="8238785" y="3121200"/>
            <a:ext cx="632851" cy="615600"/>
          </a:xfrm>
          <a:prstGeom prst="rect">
            <a:avLst/>
          </a:prstGeom>
          <a:noFill/>
        </p:spPr>
        <p:txBody>
          <a:bodyPr wrap="square" lIns="179308" tIns="143446" rIns="179308" bIns="143446" rtlCol="0">
            <a:spAutoFit/>
          </a:bodyPr>
          <a:lstStyle/>
          <a:p>
            <a:pPr>
              <a:lnSpc>
                <a:spcPct val="90000"/>
              </a:lnSpc>
              <a:spcAft>
                <a:spcPts val="588"/>
              </a:spcAft>
            </a:pPr>
            <a:r>
              <a:rPr lang="en-US" sz="2353" dirty="0">
                <a:gradFill>
                  <a:gsLst>
                    <a:gs pos="2917">
                      <a:schemeClr val="tx1"/>
                    </a:gs>
                    <a:gs pos="30000">
                      <a:schemeClr val="tx1"/>
                    </a:gs>
                  </a:gsLst>
                  <a:lin ang="5400000" scaled="0"/>
                </a:gradFill>
              </a:rPr>
              <a:t>vs</a:t>
            </a:r>
          </a:p>
        </p:txBody>
      </p:sp>
    </p:spTree>
    <p:extLst>
      <p:ext uri="{BB962C8B-B14F-4D97-AF65-F5344CB8AC3E}">
        <p14:creationId xmlns:p14="http://schemas.microsoft.com/office/powerpoint/2010/main" val="25566548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8262" y="1189210"/>
            <a:ext cx="4480352" cy="5302966"/>
          </a:xfrm>
          <a:prstGeom prst="rect">
            <a:avLst/>
          </a:prstGeom>
        </p:spPr>
        <p:txBody>
          <a:bodyPr/>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530" dirty="0">
                <a:solidFill>
                  <a:schemeClr val="tx2"/>
                </a:solidFill>
              </a:rPr>
              <a:t>Purpose</a:t>
            </a:r>
          </a:p>
          <a:p>
            <a:pPr marL="0" lvl="1" indent="0" fontAlgn="ctr">
              <a:buNone/>
            </a:pPr>
            <a:r>
              <a:rPr lang="en-US" sz="2353" dirty="0"/>
              <a:t>Organize Multiple Azure subscriptions </a:t>
            </a:r>
          </a:p>
          <a:p>
            <a:pPr marL="556199" lvl="2" indent="-336213" fontAlgn="ctr"/>
            <a:r>
              <a:rPr lang="en-US" sz="1961" dirty="0"/>
              <a:t>Manage</a:t>
            </a:r>
          </a:p>
          <a:p>
            <a:pPr marL="776185" lvl="3" indent="-336213" fontAlgn="ctr"/>
            <a:r>
              <a:rPr lang="en-US" sz="1569" dirty="0"/>
              <a:t>Access</a:t>
            </a:r>
          </a:p>
          <a:p>
            <a:pPr marL="776185" lvl="3" indent="-336213" fontAlgn="ctr"/>
            <a:r>
              <a:rPr lang="en-US" sz="1569" dirty="0"/>
              <a:t>Policy</a:t>
            </a:r>
          </a:p>
          <a:p>
            <a:pPr marL="776185" lvl="3" indent="-336213" fontAlgn="ctr"/>
            <a:r>
              <a:rPr lang="en-US" sz="1569" dirty="0"/>
              <a:t>Costs</a:t>
            </a:r>
          </a:p>
          <a:p>
            <a:pPr marL="776185" lvl="3" indent="-336213" fontAlgn="ctr"/>
            <a:r>
              <a:rPr lang="en-US" sz="1569" dirty="0"/>
              <a:t>Compliance</a:t>
            </a:r>
          </a:p>
          <a:p>
            <a:pPr marL="0" lvl="1" indent="0" fontAlgn="ctr">
              <a:buNone/>
              <a:defRPr/>
            </a:pPr>
            <a:r>
              <a:rPr lang="en-US" sz="2353" dirty="0"/>
              <a:t>Trust with Azure AD</a:t>
            </a:r>
          </a:p>
          <a:p>
            <a:pPr marL="556199" lvl="2" indent="-336213" fontAlgn="ctr">
              <a:defRPr/>
            </a:pPr>
            <a:r>
              <a:rPr lang="en-US" sz="1569" dirty="0"/>
              <a:t>Trust a single Azure AD Tenant</a:t>
            </a:r>
          </a:p>
          <a:p>
            <a:pPr marL="556199" lvl="2" indent="-336213" fontAlgn="ctr">
              <a:defRPr/>
            </a:pPr>
            <a:r>
              <a:rPr lang="en-US" sz="1569" b="1" dirty="0"/>
              <a:t>NOTE:</a:t>
            </a:r>
            <a:r>
              <a:rPr lang="en-US" sz="1569" dirty="0"/>
              <a:t> Policies are NOT enforced across directories</a:t>
            </a:r>
            <a:endParaRPr lang="en-US" sz="1569" b="1" dirty="0"/>
          </a:p>
          <a:p>
            <a:pPr marL="0" lvl="1" indent="0" fontAlgn="ctr">
              <a:buNone/>
              <a:defRPr/>
            </a:pPr>
            <a:endParaRPr lang="en-US" sz="1961" dirty="0">
              <a:hlinkClick r:id="" action="ppaction://noaction"/>
            </a:endParaRPr>
          </a:p>
          <a:p>
            <a:pPr marL="0" lvl="1" indent="0" fontAlgn="ctr">
              <a:buNone/>
              <a:defRPr/>
            </a:pPr>
            <a:r>
              <a:rPr lang="en-US" sz="1961" dirty="0">
                <a:hlinkClick r:id="" action="ppaction://noaction"/>
              </a:rPr>
              <a:t>aka.ms/Azure/</a:t>
            </a:r>
            <a:r>
              <a:rPr lang="en-US" sz="1961" dirty="0" err="1">
                <a:hlinkClick r:id="rId3"/>
              </a:rPr>
              <a:t>MgtGroups</a:t>
            </a:r>
            <a:r>
              <a:rPr lang="en-US" sz="1961" dirty="0"/>
              <a:t> </a:t>
            </a:r>
          </a:p>
          <a:p>
            <a:pPr marL="0" lvl="1" indent="0" fontAlgn="ctr">
              <a:buNone/>
              <a:defRPr/>
            </a:pPr>
            <a:r>
              <a:rPr lang="en-US" sz="1765" i="1" dirty="0"/>
              <a:t>Check link for current status</a:t>
            </a:r>
            <a:endParaRPr lang="en-US" sz="1961" i="1" dirty="0"/>
          </a:p>
        </p:txBody>
      </p:sp>
      <p:sp>
        <p:nvSpPr>
          <p:cNvPr id="10" name="Title 9"/>
          <p:cNvSpPr>
            <a:spLocks noGrp="1"/>
          </p:cNvSpPr>
          <p:nvPr>
            <p:ph type="title"/>
          </p:nvPr>
        </p:nvSpPr>
        <p:spPr/>
        <p:txBody>
          <a:bodyPr/>
          <a:lstStyle/>
          <a:p>
            <a:r>
              <a:rPr lang="en-US" dirty="0"/>
              <a:t>Azure Management Groups</a:t>
            </a:r>
          </a:p>
        </p:txBody>
      </p:sp>
      <p:sp>
        <p:nvSpPr>
          <p:cNvPr id="7" name="Diagonal Stripe 6">
            <a:extLst>
              <a:ext uri="{FF2B5EF4-FFF2-40B4-BE49-F238E27FC236}">
                <a16:creationId xmlns:a16="http://schemas.microsoft.com/office/drawing/2014/main" id="{7F33BA0D-C292-45B0-AE43-030FFDB14DBD}"/>
              </a:ext>
            </a:extLst>
          </p:cNvPr>
          <p:cNvSpPr/>
          <p:nvPr/>
        </p:nvSpPr>
        <p:spPr bwMode="auto">
          <a:xfrm rot="5400000">
            <a:off x="10528888" y="-473902"/>
            <a:ext cx="1189161" cy="2137064"/>
          </a:xfrm>
          <a:prstGeom prst="diagStrip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a:gradFill>
                <a:gsLst>
                  <a:gs pos="0">
                    <a:srgbClr val="FFFFFF"/>
                  </a:gs>
                  <a:gs pos="100000">
                    <a:srgbClr val="FFFFFF"/>
                  </a:gs>
                </a:gsLst>
                <a:lin ang="27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540C8BC4-8242-4F54-8D58-9202EBEA8603}"/>
              </a:ext>
            </a:extLst>
          </p:cNvPr>
          <p:cNvSpPr/>
          <p:nvPr/>
        </p:nvSpPr>
        <p:spPr>
          <a:xfrm rot="1731837">
            <a:off x="10534493" y="329090"/>
            <a:ext cx="1681082" cy="334959"/>
          </a:xfrm>
          <a:prstGeom prst="rect">
            <a:avLst/>
          </a:prstGeom>
        </p:spPr>
        <p:txBody>
          <a:bodyPr wrap="none">
            <a:spAutoFit/>
          </a:bodyPr>
          <a:lstStyle/>
          <a:p>
            <a:pPr algn="ctr" defTabSz="914289" fontAlgn="base">
              <a:lnSpc>
                <a:spcPct val="90000"/>
              </a:lnSpc>
              <a:spcBef>
                <a:spcPct val="0"/>
              </a:spcBef>
              <a:spcAft>
                <a:spcPct val="0"/>
              </a:spcAft>
            </a:pPr>
            <a:r>
              <a:rPr lang="en-US" sz="1731" dirty="0">
                <a:gradFill>
                  <a:gsLst>
                    <a:gs pos="0">
                      <a:srgbClr val="FFFFFF"/>
                    </a:gs>
                    <a:gs pos="100000">
                      <a:srgbClr val="FFFFFF"/>
                    </a:gs>
                  </a:gsLst>
                  <a:lin ang="2700000" scaled="0"/>
                </a:gradFill>
                <a:ea typeface="Segoe UI" pitchFamily="34" charset="0"/>
                <a:cs typeface="Segoe UI" pitchFamily="34" charset="0"/>
              </a:rPr>
              <a:t>Private Preview</a:t>
            </a:r>
          </a:p>
        </p:txBody>
      </p:sp>
      <p:pic>
        <p:nvPicPr>
          <p:cNvPr id="12" name="Picture 11" descr="A screenshot of a cell phone&#10;&#10;Description generated with very high confidence">
            <a:extLst>
              <a:ext uri="{FF2B5EF4-FFF2-40B4-BE49-F238E27FC236}">
                <a16:creationId xmlns:a16="http://schemas.microsoft.com/office/drawing/2014/main" id="{B42B58AA-22EF-444F-A788-BCC1F83B8DF4}"/>
              </a:ext>
            </a:extLst>
          </p:cNvPr>
          <p:cNvPicPr>
            <a:picLocks noChangeAspect="1"/>
          </p:cNvPicPr>
          <p:nvPr/>
        </p:nvPicPr>
        <p:blipFill>
          <a:blip r:embed="rId4"/>
          <a:stretch>
            <a:fillRect/>
          </a:stretch>
        </p:blipFill>
        <p:spPr>
          <a:xfrm>
            <a:off x="4692128" y="1189210"/>
            <a:ext cx="7499873" cy="5123821"/>
          </a:xfrm>
          <a:prstGeom prst="rect">
            <a:avLst/>
          </a:prstGeom>
        </p:spPr>
      </p:pic>
    </p:spTree>
    <p:extLst>
      <p:ext uri="{BB962C8B-B14F-4D97-AF65-F5344CB8AC3E}">
        <p14:creationId xmlns:p14="http://schemas.microsoft.com/office/powerpoint/2010/main" val="33921874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pillars – Naming standards</a:t>
            </a:r>
          </a:p>
        </p:txBody>
      </p:sp>
      <p:sp>
        <p:nvSpPr>
          <p:cNvPr id="6" name="Text Placeholder 5"/>
          <p:cNvSpPr>
            <a:spLocks noGrp="1"/>
          </p:cNvSpPr>
          <p:nvPr>
            <p:ph type="body" sz="quarter" idx="4294967295"/>
          </p:nvPr>
        </p:nvSpPr>
        <p:spPr>
          <a:xfrm>
            <a:off x="584183" y="1510054"/>
            <a:ext cx="3608388" cy="2289858"/>
          </a:xfrm>
        </p:spPr>
        <p:txBody>
          <a:bodyPr/>
          <a:lstStyle/>
          <a:p>
            <a:r>
              <a:rPr lang="en-US" sz="2400" dirty="0"/>
              <a:t>Allow easier identification of resources in the Portal, </a:t>
            </a:r>
            <a:br>
              <a:rPr lang="en-US" sz="2400" dirty="0"/>
            </a:br>
            <a:r>
              <a:rPr lang="en-US" sz="2400" dirty="0"/>
              <a:t>logs, etc.</a:t>
            </a:r>
          </a:p>
          <a:p>
            <a:r>
              <a:rPr lang="en-US" sz="2400" dirty="0"/>
              <a:t>Allows easier breakout of data in Dashboards and Billing</a:t>
            </a:r>
          </a:p>
        </p:txBody>
      </p:sp>
      <p:sp>
        <p:nvSpPr>
          <p:cNvPr id="7" name="Text Placeholder 6"/>
          <p:cNvSpPr>
            <a:spLocks noGrp="1"/>
          </p:cNvSpPr>
          <p:nvPr>
            <p:ph type="body" sz="quarter" idx="4294967295"/>
          </p:nvPr>
        </p:nvSpPr>
        <p:spPr>
          <a:xfrm>
            <a:off x="7921460" y="1510054"/>
            <a:ext cx="3846512" cy="3846887"/>
          </a:xfrm>
        </p:spPr>
        <p:txBody>
          <a:bodyPr/>
          <a:lstStyle/>
          <a:p>
            <a:r>
              <a:rPr lang="en-US" sz="2400" dirty="0"/>
              <a:t>Enables scripting and automation by having standard conventions</a:t>
            </a:r>
          </a:p>
          <a:p>
            <a:r>
              <a:rPr lang="en-US" sz="2400" dirty="0"/>
              <a:t>Enables Microsoft </a:t>
            </a:r>
            <a:br>
              <a:rPr lang="en-US" sz="2400" dirty="0"/>
            </a:br>
            <a:r>
              <a:rPr lang="en-US" sz="2400" dirty="0"/>
              <a:t>to better help the customer! (not having </a:t>
            </a:r>
            <a:br>
              <a:rPr lang="en-US" sz="2400" dirty="0"/>
            </a:br>
            <a:r>
              <a:rPr lang="en-US" sz="2400" dirty="0"/>
              <a:t>100 subscriptions </a:t>
            </a:r>
            <a:br>
              <a:rPr lang="en-US" sz="2400" dirty="0"/>
            </a:br>
            <a:r>
              <a:rPr lang="en-US" sz="2400" dirty="0"/>
              <a:t>named Microsoft </a:t>
            </a:r>
            <a:br>
              <a:rPr lang="en-US" sz="2400" dirty="0"/>
            </a:br>
            <a:r>
              <a:rPr lang="en-US" sz="2400" dirty="0"/>
              <a:t>Azure Enterprise</a:t>
            </a:r>
            <a:r>
              <a:rPr lang="en-US" sz="2400" dirty="0">
                <a:gradFill>
                  <a:gsLst>
                    <a:gs pos="1250">
                      <a:schemeClr val="tx2"/>
                    </a:gs>
                    <a:gs pos="99000">
                      <a:schemeClr val="tx2"/>
                    </a:gs>
                  </a:gsLst>
                  <a:lin ang="5400000" scaled="0"/>
                </a:gradFill>
              </a:rPr>
              <a:t>)</a:t>
            </a:r>
          </a:p>
          <a:p>
            <a:endParaRPr lang="en-US" sz="1765" dirty="0"/>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00211" y="1750118"/>
            <a:ext cx="390498" cy="390498"/>
          </a:xfrm>
          <a:prstGeom prst="rect">
            <a:avLst/>
          </a:prstGeom>
        </p:spPr>
      </p:pic>
      <p:pic>
        <p:nvPicPr>
          <p:cNvPr id="12" name="Picture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33751" y="1524644"/>
            <a:ext cx="390498" cy="390498"/>
          </a:xfrm>
          <a:prstGeom prst="rect">
            <a:avLst/>
          </a:prstGeom>
        </p:spPr>
      </p:pic>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98190" y="3105429"/>
            <a:ext cx="390498" cy="390498"/>
          </a:xfrm>
          <a:prstGeom prst="rect">
            <a:avLst/>
          </a:prstGeom>
        </p:spPr>
      </p:pic>
      <p:pic>
        <p:nvPicPr>
          <p:cNvPr id="14" name="Picture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28825" y="3128236"/>
            <a:ext cx="390498" cy="390498"/>
          </a:xfrm>
          <a:prstGeom prst="rect">
            <a:avLst/>
          </a:prstGeom>
        </p:spPr>
      </p:pic>
      <p:pic>
        <p:nvPicPr>
          <p:cNvPr id="15" name="Picture 1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453418" y="2430718"/>
            <a:ext cx="390498" cy="390498"/>
          </a:xfrm>
          <a:prstGeom prst="rect">
            <a:avLst/>
          </a:prstGeom>
        </p:spPr>
      </p:pic>
      <p:pic>
        <p:nvPicPr>
          <p:cNvPr id="16" name="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616438" y="1744202"/>
            <a:ext cx="390498" cy="390498"/>
          </a:xfrm>
          <a:prstGeom prst="rect">
            <a:avLst/>
          </a:prstGeom>
        </p:spPr>
      </p:pic>
      <p:pic>
        <p:nvPicPr>
          <p:cNvPr id="17" name="Picture 16"/>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878991" y="2367534"/>
            <a:ext cx="481516" cy="481516"/>
          </a:xfrm>
          <a:prstGeom prst="rect">
            <a:avLst/>
          </a:prstGeom>
        </p:spPr>
      </p:pic>
      <p:grpSp>
        <p:nvGrpSpPr>
          <p:cNvPr id="19" name="Group 41"/>
          <p:cNvGrpSpPr>
            <a:grpSpLocks noChangeAspect="1"/>
          </p:cNvGrpSpPr>
          <p:nvPr/>
        </p:nvGrpSpPr>
        <p:grpSpPr bwMode="auto">
          <a:xfrm>
            <a:off x="4958915" y="2597957"/>
            <a:ext cx="1805076" cy="2676702"/>
            <a:chOff x="4262" y="2230"/>
            <a:chExt cx="905" cy="1342"/>
          </a:xfrm>
        </p:grpSpPr>
        <p:sp>
          <p:nvSpPr>
            <p:cNvPr id="20" name="Rectangle 42"/>
            <p:cNvSpPr>
              <a:spLocks noChangeArrowheads="1"/>
            </p:cNvSpPr>
            <p:nvPr/>
          </p:nvSpPr>
          <p:spPr bwMode="auto">
            <a:xfrm>
              <a:off x="4629" y="2460"/>
              <a:ext cx="183" cy="1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 name="Rectangle 43"/>
            <p:cNvSpPr>
              <a:spLocks noChangeArrowheads="1"/>
            </p:cNvSpPr>
            <p:nvPr/>
          </p:nvSpPr>
          <p:spPr bwMode="auto">
            <a:xfrm>
              <a:off x="4646" y="2503"/>
              <a:ext cx="149" cy="50"/>
            </a:xfrm>
            <a:prstGeom prst="rect">
              <a:avLst/>
            </a:prstGeom>
            <a:solidFill>
              <a:srgbClr val="B4009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2" name="Freeform 44"/>
            <p:cNvSpPr>
              <a:spLocks/>
            </p:cNvSpPr>
            <p:nvPr/>
          </p:nvSpPr>
          <p:spPr bwMode="auto">
            <a:xfrm>
              <a:off x="4608" y="2355"/>
              <a:ext cx="225" cy="46"/>
            </a:xfrm>
            <a:custGeom>
              <a:avLst/>
              <a:gdLst>
                <a:gd name="T0" fmla="*/ 0 w 131"/>
                <a:gd name="T1" fmla="*/ 21 h 27"/>
                <a:gd name="T2" fmla="*/ 7 w 131"/>
                <a:gd name="T3" fmla="*/ 27 h 27"/>
                <a:gd name="T4" fmla="*/ 125 w 131"/>
                <a:gd name="T5" fmla="*/ 27 h 27"/>
                <a:gd name="T6" fmla="*/ 131 w 131"/>
                <a:gd name="T7" fmla="*/ 21 h 27"/>
                <a:gd name="T8" fmla="*/ 131 w 131"/>
                <a:gd name="T9" fmla="*/ 6 h 27"/>
                <a:gd name="T10" fmla="*/ 125 w 131"/>
                <a:gd name="T11" fmla="*/ 0 h 27"/>
                <a:gd name="T12" fmla="*/ 7 w 131"/>
                <a:gd name="T13" fmla="*/ 0 h 27"/>
                <a:gd name="T14" fmla="*/ 0 w 131"/>
                <a:gd name="T15" fmla="*/ 6 h 27"/>
                <a:gd name="T16" fmla="*/ 0 w 131"/>
                <a:gd name="T1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7">
                  <a:moveTo>
                    <a:pt x="0" y="21"/>
                  </a:moveTo>
                  <a:cubicBezTo>
                    <a:pt x="0" y="24"/>
                    <a:pt x="3" y="27"/>
                    <a:pt x="7" y="27"/>
                  </a:cubicBezTo>
                  <a:cubicBezTo>
                    <a:pt x="125" y="27"/>
                    <a:pt x="125" y="27"/>
                    <a:pt x="125" y="27"/>
                  </a:cubicBezTo>
                  <a:cubicBezTo>
                    <a:pt x="128" y="27"/>
                    <a:pt x="131" y="24"/>
                    <a:pt x="131" y="21"/>
                  </a:cubicBezTo>
                  <a:cubicBezTo>
                    <a:pt x="131" y="6"/>
                    <a:pt x="131" y="6"/>
                    <a:pt x="131" y="6"/>
                  </a:cubicBezTo>
                  <a:cubicBezTo>
                    <a:pt x="131" y="3"/>
                    <a:pt x="128" y="0"/>
                    <a:pt x="125" y="0"/>
                  </a:cubicBezTo>
                  <a:cubicBezTo>
                    <a:pt x="7" y="0"/>
                    <a:pt x="7" y="0"/>
                    <a:pt x="7" y="0"/>
                  </a:cubicBezTo>
                  <a:cubicBezTo>
                    <a:pt x="3" y="0"/>
                    <a:pt x="0" y="3"/>
                    <a:pt x="0" y="6"/>
                  </a:cubicBezTo>
                  <a:lnTo>
                    <a:pt x="0" y="21"/>
                  </a:lnTo>
                  <a:close/>
                </a:path>
              </a:pathLst>
            </a:custGeom>
            <a:solidFill>
              <a:srgbClr val="4937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3" name="Rectangle 45"/>
            <p:cNvSpPr>
              <a:spLocks noChangeArrowheads="1"/>
            </p:cNvSpPr>
            <p:nvPr/>
          </p:nvSpPr>
          <p:spPr bwMode="auto">
            <a:xfrm>
              <a:off x="4608" y="2530"/>
              <a:ext cx="228" cy="180"/>
            </a:xfrm>
            <a:prstGeom prst="rect">
              <a:avLst/>
            </a:prstGeom>
            <a:solidFill>
              <a:srgbClr val="6D56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4" name="Rectangle 46"/>
            <p:cNvSpPr>
              <a:spLocks noChangeArrowheads="1"/>
            </p:cNvSpPr>
            <p:nvPr/>
          </p:nvSpPr>
          <p:spPr bwMode="auto">
            <a:xfrm>
              <a:off x="4608" y="2612"/>
              <a:ext cx="228" cy="98"/>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5" name="Freeform 47"/>
            <p:cNvSpPr>
              <a:spLocks/>
            </p:cNvSpPr>
            <p:nvPr/>
          </p:nvSpPr>
          <p:spPr bwMode="auto">
            <a:xfrm>
              <a:off x="4775" y="2971"/>
              <a:ext cx="135" cy="524"/>
            </a:xfrm>
            <a:custGeom>
              <a:avLst/>
              <a:gdLst>
                <a:gd name="T0" fmla="*/ 0 w 135"/>
                <a:gd name="T1" fmla="*/ 524 h 524"/>
                <a:gd name="T2" fmla="*/ 135 w 135"/>
                <a:gd name="T3" fmla="*/ 524 h 524"/>
                <a:gd name="T4" fmla="*/ 63 w 135"/>
                <a:gd name="T5" fmla="*/ 0 h 524"/>
                <a:gd name="T6" fmla="*/ 0 w 135"/>
                <a:gd name="T7" fmla="*/ 0 h 524"/>
                <a:gd name="T8" fmla="*/ 0 w 135"/>
                <a:gd name="T9" fmla="*/ 524 h 524"/>
              </a:gdLst>
              <a:ahLst/>
              <a:cxnLst>
                <a:cxn ang="0">
                  <a:pos x="T0" y="T1"/>
                </a:cxn>
                <a:cxn ang="0">
                  <a:pos x="T2" y="T3"/>
                </a:cxn>
                <a:cxn ang="0">
                  <a:pos x="T4" y="T5"/>
                </a:cxn>
                <a:cxn ang="0">
                  <a:pos x="T6" y="T7"/>
                </a:cxn>
                <a:cxn ang="0">
                  <a:pos x="T8" y="T9"/>
                </a:cxn>
              </a:cxnLst>
              <a:rect l="0" t="0" r="r" b="b"/>
              <a:pathLst>
                <a:path w="135" h="524">
                  <a:moveTo>
                    <a:pt x="0" y="524"/>
                  </a:moveTo>
                  <a:lnTo>
                    <a:pt x="135" y="524"/>
                  </a:lnTo>
                  <a:lnTo>
                    <a:pt x="63" y="0"/>
                  </a:lnTo>
                  <a:lnTo>
                    <a:pt x="0" y="0"/>
                  </a:lnTo>
                  <a:lnTo>
                    <a:pt x="0" y="524"/>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6" name="Freeform 48"/>
            <p:cNvSpPr>
              <a:spLocks/>
            </p:cNvSpPr>
            <p:nvPr/>
          </p:nvSpPr>
          <p:spPr bwMode="auto">
            <a:xfrm>
              <a:off x="4593" y="2971"/>
              <a:ext cx="135" cy="524"/>
            </a:xfrm>
            <a:custGeom>
              <a:avLst/>
              <a:gdLst>
                <a:gd name="T0" fmla="*/ 0 w 135"/>
                <a:gd name="T1" fmla="*/ 524 h 524"/>
                <a:gd name="T2" fmla="*/ 135 w 135"/>
                <a:gd name="T3" fmla="*/ 524 h 524"/>
                <a:gd name="T4" fmla="*/ 63 w 135"/>
                <a:gd name="T5" fmla="*/ 0 h 524"/>
                <a:gd name="T6" fmla="*/ 0 w 135"/>
                <a:gd name="T7" fmla="*/ 0 h 524"/>
                <a:gd name="T8" fmla="*/ 0 w 135"/>
                <a:gd name="T9" fmla="*/ 524 h 524"/>
              </a:gdLst>
              <a:ahLst/>
              <a:cxnLst>
                <a:cxn ang="0">
                  <a:pos x="T0" y="T1"/>
                </a:cxn>
                <a:cxn ang="0">
                  <a:pos x="T2" y="T3"/>
                </a:cxn>
                <a:cxn ang="0">
                  <a:pos x="T4" y="T5"/>
                </a:cxn>
                <a:cxn ang="0">
                  <a:pos x="T6" y="T7"/>
                </a:cxn>
                <a:cxn ang="0">
                  <a:pos x="T8" y="T9"/>
                </a:cxn>
              </a:cxnLst>
              <a:rect l="0" t="0" r="r" b="b"/>
              <a:pathLst>
                <a:path w="135" h="524">
                  <a:moveTo>
                    <a:pt x="0" y="524"/>
                  </a:moveTo>
                  <a:lnTo>
                    <a:pt x="135" y="524"/>
                  </a:lnTo>
                  <a:lnTo>
                    <a:pt x="63" y="0"/>
                  </a:lnTo>
                  <a:lnTo>
                    <a:pt x="0" y="0"/>
                  </a:lnTo>
                  <a:lnTo>
                    <a:pt x="0" y="524"/>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7" name="Freeform 49"/>
            <p:cNvSpPr>
              <a:spLocks/>
            </p:cNvSpPr>
            <p:nvPr/>
          </p:nvSpPr>
          <p:spPr bwMode="auto">
            <a:xfrm>
              <a:off x="4775" y="3495"/>
              <a:ext cx="147" cy="77"/>
            </a:xfrm>
            <a:custGeom>
              <a:avLst/>
              <a:gdLst>
                <a:gd name="T0" fmla="*/ 37 w 86"/>
                <a:gd name="T1" fmla="*/ 0 h 45"/>
                <a:gd name="T2" fmla="*/ 86 w 86"/>
                <a:gd name="T3" fmla="*/ 45 h 45"/>
                <a:gd name="T4" fmla="*/ 37 w 86"/>
                <a:gd name="T5" fmla="*/ 45 h 45"/>
                <a:gd name="T6" fmla="*/ 0 w 86"/>
                <a:gd name="T7" fmla="*/ 45 h 45"/>
                <a:gd name="T8" fmla="*/ 0 w 86"/>
                <a:gd name="T9" fmla="*/ 0 h 45"/>
                <a:gd name="T10" fmla="*/ 37 w 86"/>
                <a:gd name="T11" fmla="*/ 0 h 45"/>
              </a:gdLst>
              <a:ahLst/>
              <a:cxnLst>
                <a:cxn ang="0">
                  <a:pos x="T0" y="T1"/>
                </a:cxn>
                <a:cxn ang="0">
                  <a:pos x="T2" y="T3"/>
                </a:cxn>
                <a:cxn ang="0">
                  <a:pos x="T4" y="T5"/>
                </a:cxn>
                <a:cxn ang="0">
                  <a:pos x="T6" y="T7"/>
                </a:cxn>
                <a:cxn ang="0">
                  <a:pos x="T8" y="T9"/>
                </a:cxn>
                <a:cxn ang="0">
                  <a:pos x="T10" y="T11"/>
                </a:cxn>
              </a:cxnLst>
              <a:rect l="0" t="0" r="r" b="b"/>
              <a:pathLst>
                <a:path w="86" h="45">
                  <a:moveTo>
                    <a:pt x="37" y="0"/>
                  </a:moveTo>
                  <a:cubicBezTo>
                    <a:pt x="63" y="0"/>
                    <a:pt x="84" y="20"/>
                    <a:pt x="86" y="45"/>
                  </a:cubicBezTo>
                  <a:cubicBezTo>
                    <a:pt x="37" y="45"/>
                    <a:pt x="37" y="45"/>
                    <a:pt x="37" y="45"/>
                  </a:cubicBezTo>
                  <a:cubicBezTo>
                    <a:pt x="0" y="45"/>
                    <a:pt x="0" y="45"/>
                    <a:pt x="0" y="45"/>
                  </a:cubicBezTo>
                  <a:cubicBezTo>
                    <a:pt x="0" y="0"/>
                    <a:pt x="0" y="0"/>
                    <a:pt x="0" y="0"/>
                  </a:cubicBezTo>
                  <a:lnTo>
                    <a:pt x="3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8" name="Freeform 50"/>
            <p:cNvSpPr>
              <a:spLocks/>
            </p:cNvSpPr>
            <p:nvPr/>
          </p:nvSpPr>
          <p:spPr bwMode="auto">
            <a:xfrm>
              <a:off x="4682" y="2438"/>
              <a:ext cx="79" cy="128"/>
            </a:xfrm>
            <a:custGeom>
              <a:avLst/>
              <a:gdLst>
                <a:gd name="T0" fmla="*/ 40 w 79"/>
                <a:gd name="T1" fmla="*/ 128 h 128"/>
                <a:gd name="T2" fmla="*/ 79 w 79"/>
                <a:gd name="T3" fmla="*/ 125 h 128"/>
                <a:gd name="T4" fmla="*/ 79 w 79"/>
                <a:gd name="T5" fmla="*/ 0 h 128"/>
                <a:gd name="T6" fmla="*/ 0 w 79"/>
                <a:gd name="T7" fmla="*/ 0 h 128"/>
                <a:gd name="T8" fmla="*/ 0 w 79"/>
                <a:gd name="T9" fmla="*/ 128 h 128"/>
                <a:gd name="T10" fmla="*/ 40 w 79"/>
                <a:gd name="T11" fmla="*/ 128 h 128"/>
              </a:gdLst>
              <a:ahLst/>
              <a:cxnLst>
                <a:cxn ang="0">
                  <a:pos x="T0" y="T1"/>
                </a:cxn>
                <a:cxn ang="0">
                  <a:pos x="T2" y="T3"/>
                </a:cxn>
                <a:cxn ang="0">
                  <a:pos x="T4" y="T5"/>
                </a:cxn>
                <a:cxn ang="0">
                  <a:pos x="T6" y="T7"/>
                </a:cxn>
                <a:cxn ang="0">
                  <a:pos x="T8" y="T9"/>
                </a:cxn>
                <a:cxn ang="0">
                  <a:pos x="T10" y="T11"/>
                </a:cxn>
              </a:cxnLst>
              <a:rect l="0" t="0" r="r" b="b"/>
              <a:pathLst>
                <a:path w="79" h="128">
                  <a:moveTo>
                    <a:pt x="40" y="128"/>
                  </a:moveTo>
                  <a:lnTo>
                    <a:pt x="79" y="125"/>
                  </a:lnTo>
                  <a:lnTo>
                    <a:pt x="79" y="0"/>
                  </a:lnTo>
                  <a:lnTo>
                    <a:pt x="0" y="0"/>
                  </a:lnTo>
                  <a:lnTo>
                    <a:pt x="0" y="128"/>
                  </a:lnTo>
                  <a:lnTo>
                    <a:pt x="40" y="128"/>
                  </a:lnTo>
                  <a:close/>
                </a:path>
              </a:pathLst>
            </a:custGeom>
            <a:solidFill>
              <a:srgbClr val="6D56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9" name="Freeform 51"/>
            <p:cNvSpPr>
              <a:spLocks/>
            </p:cNvSpPr>
            <p:nvPr/>
          </p:nvSpPr>
          <p:spPr bwMode="auto">
            <a:xfrm>
              <a:off x="4682" y="2438"/>
              <a:ext cx="79" cy="69"/>
            </a:xfrm>
            <a:custGeom>
              <a:avLst/>
              <a:gdLst>
                <a:gd name="T0" fmla="*/ 46 w 46"/>
                <a:gd name="T1" fmla="*/ 37 h 40"/>
                <a:gd name="T2" fmla="*/ 23 w 46"/>
                <a:gd name="T3" fmla="*/ 40 h 40"/>
                <a:gd name="T4" fmla="*/ 0 w 46"/>
                <a:gd name="T5" fmla="*/ 37 h 40"/>
                <a:gd name="T6" fmla="*/ 0 w 46"/>
                <a:gd name="T7" fmla="*/ 0 h 40"/>
                <a:gd name="T8" fmla="*/ 46 w 46"/>
                <a:gd name="T9" fmla="*/ 0 h 40"/>
                <a:gd name="T10" fmla="*/ 46 w 46"/>
                <a:gd name="T11" fmla="*/ 37 h 40"/>
              </a:gdLst>
              <a:ahLst/>
              <a:cxnLst>
                <a:cxn ang="0">
                  <a:pos x="T0" y="T1"/>
                </a:cxn>
                <a:cxn ang="0">
                  <a:pos x="T2" y="T3"/>
                </a:cxn>
                <a:cxn ang="0">
                  <a:pos x="T4" y="T5"/>
                </a:cxn>
                <a:cxn ang="0">
                  <a:pos x="T6" y="T7"/>
                </a:cxn>
                <a:cxn ang="0">
                  <a:pos x="T8" y="T9"/>
                </a:cxn>
                <a:cxn ang="0">
                  <a:pos x="T10" y="T11"/>
                </a:cxn>
              </a:cxnLst>
              <a:rect l="0" t="0" r="r" b="b"/>
              <a:pathLst>
                <a:path w="46" h="40">
                  <a:moveTo>
                    <a:pt x="46" y="37"/>
                  </a:moveTo>
                  <a:cubicBezTo>
                    <a:pt x="38" y="39"/>
                    <a:pt x="31" y="40"/>
                    <a:pt x="23" y="40"/>
                  </a:cubicBezTo>
                  <a:cubicBezTo>
                    <a:pt x="15" y="40"/>
                    <a:pt x="7" y="39"/>
                    <a:pt x="0" y="37"/>
                  </a:cubicBezTo>
                  <a:cubicBezTo>
                    <a:pt x="0" y="0"/>
                    <a:pt x="0" y="0"/>
                    <a:pt x="0" y="0"/>
                  </a:cubicBezTo>
                  <a:cubicBezTo>
                    <a:pt x="46" y="0"/>
                    <a:pt x="46" y="0"/>
                    <a:pt x="46" y="0"/>
                  </a:cubicBezTo>
                  <a:lnTo>
                    <a:pt x="46" y="37"/>
                  </a:lnTo>
                  <a:close/>
                </a:path>
              </a:pathLst>
            </a:custGeom>
            <a:solidFill>
              <a:srgbClr val="4937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0" name="Freeform 52"/>
            <p:cNvSpPr>
              <a:spLocks/>
            </p:cNvSpPr>
            <p:nvPr/>
          </p:nvSpPr>
          <p:spPr bwMode="auto">
            <a:xfrm>
              <a:off x="4629" y="2317"/>
              <a:ext cx="183" cy="174"/>
            </a:xfrm>
            <a:custGeom>
              <a:avLst/>
              <a:gdLst>
                <a:gd name="T0" fmla="*/ 107 w 107"/>
                <a:gd name="T1" fmla="*/ 0 h 102"/>
                <a:gd name="T2" fmla="*/ 107 w 107"/>
                <a:gd name="T3" fmla="*/ 84 h 102"/>
                <a:gd name="T4" fmla="*/ 107 w 107"/>
                <a:gd name="T5" fmla="*/ 84 h 102"/>
                <a:gd name="T6" fmla="*/ 54 w 107"/>
                <a:gd name="T7" fmla="*/ 102 h 102"/>
                <a:gd name="T8" fmla="*/ 0 w 107"/>
                <a:gd name="T9" fmla="*/ 84 h 102"/>
                <a:gd name="T10" fmla="*/ 0 w 107"/>
                <a:gd name="T11" fmla="*/ 0 h 102"/>
                <a:gd name="T12" fmla="*/ 107 w 107"/>
                <a:gd name="T13" fmla="*/ 0 h 102"/>
              </a:gdLst>
              <a:ahLst/>
              <a:cxnLst>
                <a:cxn ang="0">
                  <a:pos x="T0" y="T1"/>
                </a:cxn>
                <a:cxn ang="0">
                  <a:pos x="T2" y="T3"/>
                </a:cxn>
                <a:cxn ang="0">
                  <a:pos x="T4" y="T5"/>
                </a:cxn>
                <a:cxn ang="0">
                  <a:pos x="T6" y="T7"/>
                </a:cxn>
                <a:cxn ang="0">
                  <a:pos x="T8" y="T9"/>
                </a:cxn>
                <a:cxn ang="0">
                  <a:pos x="T10" y="T11"/>
                </a:cxn>
                <a:cxn ang="0">
                  <a:pos x="T12" y="T13"/>
                </a:cxn>
              </a:cxnLst>
              <a:rect l="0" t="0" r="r" b="b"/>
              <a:pathLst>
                <a:path w="107" h="102">
                  <a:moveTo>
                    <a:pt x="107" y="0"/>
                  </a:moveTo>
                  <a:cubicBezTo>
                    <a:pt x="107" y="84"/>
                    <a:pt x="107" y="84"/>
                    <a:pt x="107" y="84"/>
                  </a:cubicBezTo>
                  <a:cubicBezTo>
                    <a:pt x="107" y="84"/>
                    <a:pt x="107" y="84"/>
                    <a:pt x="107" y="84"/>
                  </a:cubicBezTo>
                  <a:cubicBezTo>
                    <a:pt x="92" y="95"/>
                    <a:pt x="74" y="102"/>
                    <a:pt x="54" y="102"/>
                  </a:cubicBezTo>
                  <a:cubicBezTo>
                    <a:pt x="34" y="102"/>
                    <a:pt x="15" y="95"/>
                    <a:pt x="0" y="84"/>
                  </a:cubicBezTo>
                  <a:cubicBezTo>
                    <a:pt x="0" y="0"/>
                    <a:pt x="0" y="0"/>
                    <a:pt x="0" y="0"/>
                  </a:cubicBezTo>
                  <a:lnTo>
                    <a:pt x="107" y="0"/>
                  </a:lnTo>
                  <a:close/>
                </a:path>
              </a:pathLst>
            </a:custGeom>
            <a:solidFill>
              <a:srgbClr val="6D56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1" name="Freeform 53"/>
            <p:cNvSpPr>
              <a:spLocks/>
            </p:cNvSpPr>
            <p:nvPr/>
          </p:nvSpPr>
          <p:spPr bwMode="auto">
            <a:xfrm>
              <a:off x="4682" y="2230"/>
              <a:ext cx="130" cy="138"/>
            </a:xfrm>
            <a:custGeom>
              <a:avLst/>
              <a:gdLst>
                <a:gd name="T0" fmla="*/ 0 w 76"/>
                <a:gd name="T1" fmla="*/ 5 h 81"/>
                <a:gd name="T2" fmla="*/ 22 w 76"/>
                <a:gd name="T3" fmla="*/ 0 h 81"/>
                <a:gd name="T4" fmla="*/ 76 w 76"/>
                <a:gd name="T5" fmla="*/ 54 h 81"/>
                <a:gd name="T6" fmla="*/ 76 w 76"/>
                <a:gd name="T7" fmla="*/ 81 h 81"/>
                <a:gd name="T8" fmla="*/ 0 w 76"/>
                <a:gd name="T9" fmla="*/ 5 h 81"/>
              </a:gdLst>
              <a:ahLst/>
              <a:cxnLst>
                <a:cxn ang="0">
                  <a:pos x="T0" y="T1"/>
                </a:cxn>
                <a:cxn ang="0">
                  <a:pos x="T2" y="T3"/>
                </a:cxn>
                <a:cxn ang="0">
                  <a:pos x="T4" y="T5"/>
                </a:cxn>
                <a:cxn ang="0">
                  <a:pos x="T6" y="T7"/>
                </a:cxn>
                <a:cxn ang="0">
                  <a:pos x="T8" y="T9"/>
                </a:cxn>
              </a:cxnLst>
              <a:rect l="0" t="0" r="r" b="b"/>
              <a:pathLst>
                <a:path w="76" h="81">
                  <a:moveTo>
                    <a:pt x="0" y="5"/>
                  </a:moveTo>
                  <a:cubicBezTo>
                    <a:pt x="7" y="2"/>
                    <a:pt x="14" y="0"/>
                    <a:pt x="22" y="0"/>
                  </a:cubicBezTo>
                  <a:cubicBezTo>
                    <a:pt x="52" y="0"/>
                    <a:pt x="76" y="24"/>
                    <a:pt x="76" y="54"/>
                  </a:cubicBezTo>
                  <a:cubicBezTo>
                    <a:pt x="76" y="81"/>
                    <a:pt x="76" y="81"/>
                    <a:pt x="76" y="81"/>
                  </a:cubicBezTo>
                  <a:cubicBezTo>
                    <a:pt x="37" y="76"/>
                    <a:pt x="5" y="44"/>
                    <a:pt x="0"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2" name="Freeform 54"/>
            <p:cNvSpPr>
              <a:spLocks/>
            </p:cNvSpPr>
            <p:nvPr/>
          </p:nvSpPr>
          <p:spPr bwMode="auto">
            <a:xfrm>
              <a:off x="4629" y="2230"/>
              <a:ext cx="130" cy="138"/>
            </a:xfrm>
            <a:custGeom>
              <a:avLst/>
              <a:gdLst>
                <a:gd name="T0" fmla="*/ 76 w 76"/>
                <a:gd name="T1" fmla="*/ 5 h 81"/>
                <a:gd name="T2" fmla="*/ 54 w 76"/>
                <a:gd name="T3" fmla="*/ 0 h 81"/>
                <a:gd name="T4" fmla="*/ 0 w 76"/>
                <a:gd name="T5" fmla="*/ 54 h 81"/>
                <a:gd name="T6" fmla="*/ 0 w 76"/>
                <a:gd name="T7" fmla="*/ 81 h 81"/>
                <a:gd name="T8" fmla="*/ 76 w 76"/>
                <a:gd name="T9" fmla="*/ 5 h 81"/>
              </a:gdLst>
              <a:ahLst/>
              <a:cxnLst>
                <a:cxn ang="0">
                  <a:pos x="T0" y="T1"/>
                </a:cxn>
                <a:cxn ang="0">
                  <a:pos x="T2" y="T3"/>
                </a:cxn>
                <a:cxn ang="0">
                  <a:pos x="T4" y="T5"/>
                </a:cxn>
                <a:cxn ang="0">
                  <a:pos x="T6" y="T7"/>
                </a:cxn>
                <a:cxn ang="0">
                  <a:pos x="T8" y="T9"/>
                </a:cxn>
              </a:cxnLst>
              <a:rect l="0" t="0" r="r" b="b"/>
              <a:pathLst>
                <a:path w="76" h="81">
                  <a:moveTo>
                    <a:pt x="76" y="5"/>
                  </a:moveTo>
                  <a:cubicBezTo>
                    <a:pt x="69" y="2"/>
                    <a:pt x="62" y="0"/>
                    <a:pt x="54" y="0"/>
                  </a:cubicBezTo>
                  <a:cubicBezTo>
                    <a:pt x="24" y="0"/>
                    <a:pt x="0" y="24"/>
                    <a:pt x="0" y="54"/>
                  </a:cubicBezTo>
                  <a:cubicBezTo>
                    <a:pt x="0" y="81"/>
                    <a:pt x="0" y="81"/>
                    <a:pt x="0" y="81"/>
                  </a:cubicBezTo>
                  <a:cubicBezTo>
                    <a:pt x="40" y="76"/>
                    <a:pt x="71" y="44"/>
                    <a:pt x="76"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3" name="Freeform 55"/>
            <p:cNvSpPr>
              <a:spLocks/>
            </p:cNvSpPr>
            <p:nvPr/>
          </p:nvSpPr>
          <p:spPr bwMode="auto">
            <a:xfrm>
              <a:off x="4775" y="3495"/>
              <a:ext cx="133" cy="39"/>
            </a:xfrm>
            <a:custGeom>
              <a:avLst/>
              <a:gdLst>
                <a:gd name="T0" fmla="*/ 37 w 78"/>
                <a:gd name="T1" fmla="*/ 0 h 23"/>
                <a:gd name="T2" fmla="*/ 78 w 78"/>
                <a:gd name="T3" fmla="*/ 23 h 23"/>
                <a:gd name="T4" fmla="*/ 25 w 78"/>
                <a:gd name="T5" fmla="*/ 23 h 23"/>
                <a:gd name="T6" fmla="*/ 0 w 78"/>
                <a:gd name="T7" fmla="*/ 0 h 23"/>
                <a:gd name="T8" fmla="*/ 37 w 78"/>
                <a:gd name="T9" fmla="*/ 0 h 23"/>
              </a:gdLst>
              <a:ahLst/>
              <a:cxnLst>
                <a:cxn ang="0">
                  <a:pos x="T0" y="T1"/>
                </a:cxn>
                <a:cxn ang="0">
                  <a:pos x="T2" y="T3"/>
                </a:cxn>
                <a:cxn ang="0">
                  <a:pos x="T4" y="T5"/>
                </a:cxn>
                <a:cxn ang="0">
                  <a:pos x="T6" y="T7"/>
                </a:cxn>
                <a:cxn ang="0">
                  <a:pos x="T8" y="T9"/>
                </a:cxn>
              </a:cxnLst>
              <a:rect l="0" t="0" r="r" b="b"/>
              <a:pathLst>
                <a:path w="78" h="23">
                  <a:moveTo>
                    <a:pt x="37" y="0"/>
                  </a:moveTo>
                  <a:cubicBezTo>
                    <a:pt x="54" y="0"/>
                    <a:pt x="69" y="9"/>
                    <a:pt x="78" y="23"/>
                  </a:cubicBezTo>
                  <a:cubicBezTo>
                    <a:pt x="25" y="23"/>
                    <a:pt x="25" y="23"/>
                    <a:pt x="25" y="23"/>
                  </a:cubicBezTo>
                  <a:cubicBezTo>
                    <a:pt x="12" y="23"/>
                    <a:pt x="2" y="13"/>
                    <a:pt x="0" y="0"/>
                  </a:cubicBezTo>
                  <a:lnTo>
                    <a:pt x="37" y="0"/>
                  </a:lnTo>
                  <a:close/>
                </a:path>
              </a:pathLst>
            </a:custGeom>
            <a:solidFill>
              <a:srgbClr val="6D56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4" name="Freeform 56"/>
            <p:cNvSpPr>
              <a:spLocks/>
            </p:cNvSpPr>
            <p:nvPr/>
          </p:nvSpPr>
          <p:spPr bwMode="auto">
            <a:xfrm>
              <a:off x="4593" y="3495"/>
              <a:ext cx="147" cy="77"/>
            </a:xfrm>
            <a:custGeom>
              <a:avLst/>
              <a:gdLst>
                <a:gd name="T0" fmla="*/ 37 w 86"/>
                <a:gd name="T1" fmla="*/ 0 h 45"/>
                <a:gd name="T2" fmla="*/ 86 w 86"/>
                <a:gd name="T3" fmla="*/ 45 h 45"/>
                <a:gd name="T4" fmla="*/ 37 w 86"/>
                <a:gd name="T5" fmla="*/ 45 h 45"/>
                <a:gd name="T6" fmla="*/ 0 w 86"/>
                <a:gd name="T7" fmla="*/ 45 h 45"/>
                <a:gd name="T8" fmla="*/ 0 w 86"/>
                <a:gd name="T9" fmla="*/ 0 h 45"/>
                <a:gd name="T10" fmla="*/ 37 w 86"/>
                <a:gd name="T11" fmla="*/ 0 h 45"/>
              </a:gdLst>
              <a:ahLst/>
              <a:cxnLst>
                <a:cxn ang="0">
                  <a:pos x="T0" y="T1"/>
                </a:cxn>
                <a:cxn ang="0">
                  <a:pos x="T2" y="T3"/>
                </a:cxn>
                <a:cxn ang="0">
                  <a:pos x="T4" y="T5"/>
                </a:cxn>
                <a:cxn ang="0">
                  <a:pos x="T6" y="T7"/>
                </a:cxn>
                <a:cxn ang="0">
                  <a:pos x="T8" y="T9"/>
                </a:cxn>
                <a:cxn ang="0">
                  <a:pos x="T10" y="T11"/>
                </a:cxn>
              </a:cxnLst>
              <a:rect l="0" t="0" r="r" b="b"/>
              <a:pathLst>
                <a:path w="86" h="45">
                  <a:moveTo>
                    <a:pt x="37" y="0"/>
                  </a:moveTo>
                  <a:cubicBezTo>
                    <a:pt x="63" y="0"/>
                    <a:pt x="84" y="20"/>
                    <a:pt x="86" y="45"/>
                  </a:cubicBezTo>
                  <a:cubicBezTo>
                    <a:pt x="37" y="45"/>
                    <a:pt x="37" y="45"/>
                    <a:pt x="37" y="45"/>
                  </a:cubicBezTo>
                  <a:cubicBezTo>
                    <a:pt x="0" y="45"/>
                    <a:pt x="0" y="45"/>
                    <a:pt x="0" y="45"/>
                  </a:cubicBezTo>
                  <a:cubicBezTo>
                    <a:pt x="0" y="0"/>
                    <a:pt x="0" y="0"/>
                    <a:pt x="0" y="0"/>
                  </a:cubicBezTo>
                  <a:lnTo>
                    <a:pt x="3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5" name="Freeform 57"/>
            <p:cNvSpPr>
              <a:spLocks/>
            </p:cNvSpPr>
            <p:nvPr/>
          </p:nvSpPr>
          <p:spPr bwMode="auto">
            <a:xfrm>
              <a:off x="4593" y="3495"/>
              <a:ext cx="134" cy="39"/>
            </a:xfrm>
            <a:custGeom>
              <a:avLst/>
              <a:gdLst>
                <a:gd name="T0" fmla="*/ 37 w 78"/>
                <a:gd name="T1" fmla="*/ 0 h 23"/>
                <a:gd name="T2" fmla="*/ 78 w 78"/>
                <a:gd name="T3" fmla="*/ 23 h 23"/>
                <a:gd name="T4" fmla="*/ 25 w 78"/>
                <a:gd name="T5" fmla="*/ 23 h 23"/>
                <a:gd name="T6" fmla="*/ 0 w 78"/>
                <a:gd name="T7" fmla="*/ 0 h 23"/>
                <a:gd name="T8" fmla="*/ 37 w 78"/>
                <a:gd name="T9" fmla="*/ 0 h 23"/>
              </a:gdLst>
              <a:ahLst/>
              <a:cxnLst>
                <a:cxn ang="0">
                  <a:pos x="T0" y="T1"/>
                </a:cxn>
                <a:cxn ang="0">
                  <a:pos x="T2" y="T3"/>
                </a:cxn>
                <a:cxn ang="0">
                  <a:pos x="T4" y="T5"/>
                </a:cxn>
                <a:cxn ang="0">
                  <a:pos x="T6" y="T7"/>
                </a:cxn>
                <a:cxn ang="0">
                  <a:pos x="T8" y="T9"/>
                </a:cxn>
              </a:cxnLst>
              <a:rect l="0" t="0" r="r" b="b"/>
              <a:pathLst>
                <a:path w="78" h="23">
                  <a:moveTo>
                    <a:pt x="37" y="0"/>
                  </a:moveTo>
                  <a:cubicBezTo>
                    <a:pt x="54" y="0"/>
                    <a:pt x="70" y="9"/>
                    <a:pt x="78" y="23"/>
                  </a:cubicBezTo>
                  <a:cubicBezTo>
                    <a:pt x="25" y="23"/>
                    <a:pt x="25" y="23"/>
                    <a:pt x="25" y="23"/>
                  </a:cubicBezTo>
                  <a:cubicBezTo>
                    <a:pt x="12" y="23"/>
                    <a:pt x="2" y="13"/>
                    <a:pt x="0" y="0"/>
                  </a:cubicBezTo>
                  <a:lnTo>
                    <a:pt x="37" y="0"/>
                  </a:lnTo>
                  <a:close/>
                </a:path>
              </a:pathLst>
            </a:custGeom>
            <a:solidFill>
              <a:srgbClr val="6D56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6" name="Freeform 58"/>
            <p:cNvSpPr>
              <a:spLocks/>
            </p:cNvSpPr>
            <p:nvPr/>
          </p:nvSpPr>
          <p:spPr bwMode="auto">
            <a:xfrm>
              <a:off x="4425" y="2530"/>
              <a:ext cx="589" cy="441"/>
            </a:xfrm>
            <a:custGeom>
              <a:avLst/>
              <a:gdLst>
                <a:gd name="T0" fmla="*/ 281 w 344"/>
                <a:gd name="T1" fmla="*/ 15 h 258"/>
                <a:gd name="T2" fmla="*/ 244 w 344"/>
                <a:gd name="T3" fmla="*/ 0 h 258"/>
                <a:gd name="T4" fmla="*/ 212 w 344"/>
                <a:gd name="T5" fmla="*/ 0 h 258"/>
                <a:gd name="T6" fmla="*/ 171 w 344"/>
                <a:gd name="T7" fmla="*/ 93 h 258"/>
                <a:gd name="T8" fmla="*/ 129 w 344"/>
                <a:gd name="T9" fmla="*/ 0 h 258"/>
                <a:gd name="T10" fmla="*/ 100 w 344"/>
                <a:gd name="T11" fmla="*/ 0 h 258"/>
                <a:gd name="T12" fmla="*/ 100 w 344"/>
                <a:gd name="T13" fmla="*/ 0 h 258"/>
                <a:gd name="T14" fmla="*/ 64 w 344"/>
                <a:gd name="T15" fmla="*/ 15 h 258"/>
                <a:gd name="T16" fmla="*/ 0 w 344"/>
                <a:gd name="T17" fmla="*/ 124 h 258"/>
                <a:gd name="T18" fmla="*/ 21 w 344"/>
                <a:gd name="T19" fmla="*/ 127 h 258"/>
                <a:gd name="T20" fmla="*/ 46 w 344"/>
                <a:gd name="T21" fmla="*/ 138 h 258"/>
                <a:gd name="T22" fmla="*/ 100 w 344"/>
                <a:gd name="T23" fmla="*/ 79 h 258"/>
                <a:gd name="T24" fmla="*/ 100 w 344"/>
                <a:gd name="T25" fmla="*/ 258 h 258"/>
                <a:gd name="T26" fmla="*/ 243 w 344"/>
                <a:gd name="T27" fmla="*/ 258 h 258"/>
                <a:gd name="T28" fmla="*/ 244 w 344"/>
                <a:gd name="T29" fmla="*/ 78 h 258"/>
                <a:gd name="T30" fmla="*/ 298 w 344"/>
                <a:gd name="T31" fmla="*/ 138 h 258"/>
                <a:gd name="T32" fmla="*/ 323 w 344"/>
                <a:gd name="T33" fmla="*/ 127 h 258"/>
                <a:gd name="T34" fmla="*/ 344 w 344"/>
                <a:gd name="T35" fmla="*/ 124 h 258"/>
                <a:gd name="T36" fmla="*/ 281 w 344"/>
                <a:gd name="T37" fmla="*/ 1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4" h="258">
                  <a:moveTo>
                    <a:pt x="281" y="15"/>
                  </a:moveTo>
                  <a:cubicBezTo>
                    <a:pt x="271" y="6"/>
                    <a:pt x="258" y="0"/>
                    <a:pt x="244" y="0"/>
                  </a:cubicBezTo>
                  <a:cubicBezTo>
                    <a:pt x="212" y="0"/>
                    <a:pt x="212" y="0"/>
                    <a:pt x="212" y="0"/>
                  </a:cubicBezTo>
                  <a:cubicBezTo>
                    <a:pt x="202" y="26"/>
                    <a:pt x="171" y="93"/>
                    <a:pt x="171" y="93"/>
                  </a:cubicBezTo>
                  <a:cubicBezTo>
                    <a:pt x="129" y="0"/>
                    <a:pt x="129" y="0"/>
                    <a:pt x="129" y="0"/>
                  </a:cubicBezTo>
                  <a:cubicBezTo>
                    <a:pt x="100" y="0"/>
                    <a:pt x="100" y="0"/>
                    <a:pt x="100" y="0"/>
                  </a:cubicBezTo>
                  <a:cubicBezTo>
                    <a:pt x="100" y="0"/>
                    <a:pt x="100" y="0"/>
                    <a:pt x="100" y="0"/>
                  </a:cubicBezTo>
                  <a:cubicBezTo>
                    <a:pt x="86" y="0"/>
                    <a:pt x="73" y="6"/>
                    <a:pt x="64" y="15"/>
                  </a:cubicBezTo>
                  <a:cubicBezTo>
                    <a:pt x="54" y="25"/>
                    <a:pt x="0" y="124"/>
                    <a:pt x="0" y="124"/>
                  </a:cubicBezTo>
                  <a:cubicBezTo>
                    <a:pt x="21" y="127"/>
                    <a:pt x="21" y="127"/>
                    <a:pt x="21" y="127"/>
                  </a:cubicBezTo>
                  <a:cubicBezTo>
                    <a:pt x="46" y="138"/>
                    <a:pt x="46" y="138"/>
                    <a:pt x="46" y="138"/>
                  </a:cubicBezTo>
                  <a:cubicBezTo>
                    <a:pt x="100" y="79"/>
                    <a:pt x="100" y="79"/>
                    <a:pt x="100" y="79"/>
                  </a:cubicBezTo>
                  <a:cubicBezTo>
                    <a:pt x="100" y="258"/>
                    <a:pt x="100" y="258"/>
                    <a:pt x="100" y="258"/>
                  </a:cubicBezTo>
                  <a:cubicBezTo>
                    <a:pt x="243" y="258"/>
                    <a:pt x="243" y="258"/>
                    <a:pt x="243" y="258"/>
                  </a:cubicBezTo>
                  <a:cubicBezTo>
                    <a:pt x="244" y="78"/>
                    <a:pt x="244" y="78"/>
                    <a:pt x="244" y="78"/>
                  </a:cubicBezTo>
                  <a:cubicBezTo>
                    <a:pt x="298" y="138"/>
                    <a:pt x="298" y="138"/>
                    <a:pt x="298" y="138"/>
                  </a:cubicBezTo>
                  <a:cubicBezTo>
                    <a:pt x="323" y="127"/>
                    <a:pt x="323" y="127"/>
                    <a:pt x="323" y="127"/>
                  </a:cubicBezTo>
                  <a:cubicBezTo>
                    <a:pt x="344" y="124"/>
                    <a:pt x="344" y="124"/>
                    <a:pt x="344" y="124"/>
                  </a:cubicBezTo>
                  <a:cubicBezTo>
                    <a:pt x="344" y="124"/>
                    <a:pt x="291" y="25"/>
                    <a:pt x="281" y="15"/>
                  </a:cubicBezTo>
                  <a:close/>
                </a:path>
              </a:pathLst>
            </a:custGeom>
            <a:solidFill>
              <a:srgbClr val="F472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7" name="Freeform 59"/>
            <p:cNvSpPr>
              <a:spLocks/>
            </p:cNvSpPr>
            <p:nvPr/>
          </p:nvSpPr>
          <p:spPr bwMode="auto">
            <a:xfrm>
              <a:off x="4722" y="2503"/>
              <a:ext cx="142" cy="186"/>
            </a:xfrm>
            <a:custGeom>
              <a:avLst/>
              <a:gdLst>
                <a:gd name="T0" fmla="*/ 61 w 142"/>
                <a:gd name="T1" fmla="*/ 68 h 186"/>
                <a:gd name="T2" fmla="*/ 87 w 142"/>
                <a:gd name="T3" fmla="*/ 87 h 186"/>
                <a:gd name="T4" fmla="*/ 0 w 142"/>
                <a:gd name="T5" fmla="*/ 186 h 186"/>
                <a:gd name="T6" fmla="*/ 73 w 142"/>
                <a:gd name="T7" fmla="*/ 0 h 186"/>
                <a:gd name="T8" fmla="*/ 142 w 142"/>
                <a:gd name="T9" fmla="*/ 27 h 186"/>
                <a:gd name="T10" fmla="*/ 104 w 142"/>
                <a:gd name="T11" fmla="*/ 68 h 186"/>
                <a:gd name="T12" fmla="*/ 61 w 142"/>
                <a:gd name="T13" fmla="*/ 68 h 186"/>
              </a:gdLst>
              <a:ahLst/>
              <a:cxnLst>
                <a:cxn ang="0">
                  <a:pos x="T0" y="T1"/>
                </a:cxn>
                <a:cxn ang="0">
                  <a:pos x="T2" y="T3"/>
                </a:cxn>
                <a:cxn ang="0">
                  <a:pos x="T4" y="T5"/>
                </a:cxn>
                <a:cxn ang="0">
                  <a:pos x="T6" y="T7"/>
                </a:cxn>
                <a:cxn ang="0">
                  <a:pos x="T8" y="T9"/>
                </a:cxn>
                <a:cxn ang="0">
                  <a:pos x="T10" y="T11"/>
                </a:cxn>
                <a:cxn ang="0">
                  <a:pos x="T12" y="T13"/>
                </a:cxn>
              </a:cxnLst>
              <a:rect l="0" t="0" r="r" b="b"/>
              <a:pathLst>
                <a:path w="142" h="186">
                  <a:moveTo>
                    <a:pt x="61" y="68"/>
                  </a:moveTo>
                  <a:lnTo>
                    <a:pt x="87" y="87"/>
                  </a:lnTo>
                  <a:lnTo>
                    <a:pt x="0" y="186"/>
                  </a:lnTo>
                  <a:lnTo>
                    <a:pt x="73" y="0"/>
                  </a:lnTo>
                  <a:lnTo>
                    <a:pt x="142" y="27"/>
                  </a:lnTo>
                  <a:lnTo>
                    <a:pt x="104" y="68"/>
                  </a:lnTo>
                  <a:lnTo>
                    <a:pt x="61" y="68"/>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8" name="Freeform 60"/>
            <p:cNvSpPr>
              <a:spLocks/>
            </p:cNvSpPr>
            <p:nvPr/>
          </p:nvSpPr>
          <p:spPr bwMode="auto">
            <a:xfrm>
              <a:off x="4578" y="2503"/>
              <a:ext cx="144" cy="186"/>
            </a:xfrm>
            <a:custGeom>
              <a:avLst/>
              <a:gdLst>
                <a:gd name="T0" fmla="*/ 80 w 144"/>
                <a:gd name="T1" fmla="*/ 68 h 186"/>
                <a:gd name="T2" fmla="*/ 54 w 144"/>
                <a:gd name="T3" fmla="*/ 87 h 186"/>
                <a:gd name="T4" fmla="*/ 144 w 144"/>
                <a:gd name="T5" fmla="*/ 186 h 186"/>
                <a:gd name="T6" fmla="*/ 68 w 144"/>
                <a:gd name="T7" fmla="*/ 0 h 186"/>
                <a:gd name="T8" fmla="*/ 0 w 144"/>
                <a:gd name="T9" fmla="*/ 27 h 186"/>
                <a:gd name="T10" fmla="*/ 37 w 144"/>
                <a:gd name="T11" fmla="*/ 68 h 186"/>
                <a:gd name="T12" fmla="*/ 80 w 144"/>
                <a:gd name="T13" fmla="*/ 68 h 186"/>
              </a:gdLst>
              <a:ahLst/>
              <a:cxnLst>
                <a:cxn ang="0">
                  <a:pos x="T0" y="T1"/>
                </a:cxn>
                <a:cxn ang="0">
                  <a:pos x="T2" y="T3"/>
                </a:cxn>
                <a:cxn ang="0">
                  <a:pos x="T4" y="T5"/>
                </a:cxn>
                <a:cxn ang="0">
                  <a:pos x="T6" y="T7"/>
                </a:cxn>
                <a:cxn ang="0">
                  <a:pos x="T8" y="T9"/>
                </a:cxn>
                <a:cxn ang="0">
                  <a:pos x="T10" y="T11"/>
                </a:cxn>
                <a:cxn ang="0">
                  <a:pos x="T12" y="T13"/>
                </a:cxn>
              </a:cxnLst>
              <a:rect l="0" t="0" r="r" b="b"/>
              <a:pathLst>
                <a:path w="144" h="186">
                  <a:moveTo>
                    <a:pt x="80" y="68"/>
                  </a:moveTo>
                  <a:lnTo>
                    <a:pt x="54" y="87"/>
                  </a:lnTo>
                  <a:lnTo>
                    <a:pt x="144" y="186"/>
                  </a:lnTo>
                  <a:lnTo>
                    <a:pt x="68" y="0"/>
                  </a:lnTo>
                  <a:lnTo>
                    <a:pt x="0" y="27"/>
                  </a:lnTo>
                  <a:lnTo>
                    <a:pt x="37" y="68"/>
                  </a:lnTo>
                  <a:lnTo>
                    <a:pt x="80" y="68"/>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39" name="Oval 61"/>
            <p:cNvSpPr>
              <a:spLocks noChangeArrowheads="1"/>
            </p:cNvSpPr>
            <p:nvPr/>
          </p:nvSpPr>
          <p:spPr bwMode="auto">
            <a:xfrm>
              <a:off x="4817" y="2421"/>
              <a:ext cx="14" cy="14"/>
            </a:xfrm>
            <a:prstGeom prst="ellipse">
              <a:avLst/>
            </a:pr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0" name="Oval 62"/>
            <p:cNvSpPr>
              <a:spLocks noChangeArrowheads="1"/>
            </p:cNvSpPr>
            <p:nvPr/>
          </p:nvSpPr>
          <p:spPr bwMode="auto">
            <a:xfrm>
              <a:off x="4612" y="2421"/>
              <a:ext cx="14" cy="14"/>
            </a:xfrm>
            <a:prstGeom prst="ellipse">
              <a:avLst/>
            </a:pr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1" name="Freeform 63"/>
            <p:cNvSpPr>
              <a:spLocks/>
            </p:cNvSpPr>
            <p:nvPr/>
          </p:nvSpPr>
          <p:spPr bwMode="auto">
            <a:xfrm>
              <a:off x="4593" y="2971"/>
              <a:ext cx="257" cy="96"/>
            </a:xfrm>
            <a:custGeom>
              <a:avLst/>
              <a:gdLst>
                <a:gd name="T0" fmla="*/ 245 w 257"/>
                <a:gd name="T1" fmla="*/ 0 h 96"/>
                <a:gd name="T2" fmla="*/ 0 w 257"/>
                <a:gd name="T3" fmla="*/ 0 h 96"/>
                <a:gd name="T4" fmla="*/ 0 w 257"/>
                <a:gd name="T5" fmla="*/ 96 h 96"/>
                <a:gd name="T6" fmla="*/ 257 w 257"/>
                <a:gd name="T7" fmla="*/ 96 h 96"/>
                <a:gd name="T8" fmla="*/ 245 w 257"/>
                <a:gd name="T9" fmla="*/ 0 h 96"/>
              </a:gdLst>
              <a:ahLst/>
              <a:cxnLst>
                <a:cxn ang="0">
                  <a:pos x="T0" y="T1"/>
                </a:cxn>
                <a:cxn ang="0">
                  <a:pos x="T2" y="T3"/>
                </a:cxn>
                <a:cxn ang="0">
                  <a:pos x="T4" y="T5"/>
                </a:cxn>
                <a:cxn ang="0">
                  <a:pos x="T6" y="T7"/>
                </a:cxn>
                <a:cxn ang="0">
                  <a:pos x="T8" y="T9"/>
                </a:cxn>
              </a:cxnLst>
              <a:rect l="0" t="0" r="r" b="b"/>
              <a:pathLst>
                <a:path w="257" h="96">
                  <a:moveTo>
                    <a:pt x="245" y="0"/>
                  </a:moveTo>
                  <a:lnTo>
                    <a:pt x="0" y="0"/>
                  </a:lnTo>
                  <a:lnTo>
                    <a:pt x="0" y="96"/>
                  </a:lnTo>
                  <a:lnTo>
                    <a:pt x="257" y="96"/>
                  </a:lnTo>
                  <a:lnTo>
                    <a:pt x="245" y="0"/>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2" name="Oval 64"/>
            <p:cNvSpPr>
              <a:spLocks noChangeArrowheads="1"/>
            </p:cNvSpPr>
            <p:nvPr/>
          </p:nvSpPr>
          <p:spPr bwMode="auto">
            <a:xfrm>
              <a:off x="4672" y="2380"/>
              <a:ext cx="12" cy="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3" name="Oval 65"/>
            <p:cNvSpPr>
              <a:spLocks noChangeArrowheads="1"/>
            </p:cNvSpPr>
            <p:nvPr/>
          </p:nvSpPr>
          <p:spPr bwMode="auto">
            <a:xfrm>
              <a:off x="4759" y="2380"/>
              <a:ext cx="12" cy="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4" name="Freeform 66"/>
            <p:cNvSpPr>
              <a:spLocks/>
            </p:cNvSpPr>
            <p:nvPr/>
          </p:nvSpPr>
          <p:spPr bwMode="auto">
            <a:xfrm>
              <a:off x="4689" y="2442"/>
              <a:ext cx="67" cy="25"/>
            </a:xfrm>
            <a:custGeom>
              <a:avLst/>
              <a:gdLst>
                <a:gd name="T0" fmla="*/ 0 w 39"/>
                <a:gd name="T1" fmla="*/ 0 h 15"/>
                <a:gd name="T2" fmla="*/ 19 w 39"/>
                <a:gd name="T3" fmla="*/ 15 h 15"/>
                <a:gd name="T4" fmla="*/ 39 w 39"/>
                <a:gd name="T5" fmla="*/ 0 h 15"/>
                <a:gd name="T6" fmla="*/ 0 w 39"/>
                <a:gd name="T7" fmla="*/ 0 h 15"/>
              </a:gdLst>
              <a:ahLst/>
              <a:cxnLst>
                <a:cxn ang="0">
                  <a:pos x="T0" y="T1"/>
                </a:cxn>
                <a:cxn ang="0">
                  <a:pos x="T2" y="T3"/>
                </a:cxn>
                <a:cxn ang="0">
                  <a:pos x="T4" y="T5"/>
                </a:cxn>
                <a:cxn ang="0">
                  <a:pos x="T6" y="T7"/>
                </a:cxn>
              </a:cxnLst>
              <a:rect l="0" t="0" r="r" b="b"/>
              <a:pathLst>
                <a:path w="39" h="15">
                  <a:moveTo>
                    <a:pt x="0" y="0"/>
                  </a:moveTo>
                  <a:cubicBezTo>
                    <a:pt x="2" y="9"/>
                    <a:pt x="10" y="15"/>
                    <a:pt x="19" y="15"/>
                  </a:cubicBezTo>
                  <a:cubicBezTo>
                    <a:pt x="29" y="15"/>
                    <a:pt x="37" y="9"/>
                    <a:pt x="39"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5" name="Freeform 67"/>
            <p:cNvSpPr>
              <a:spLocks/>
            </p:cNvSpPr>
            <p:nvPr/>
          </p:nvSpPr>
          <p:spPr bwMode="auto">
            <a:xfrm>
              <a:off x="4708" y="2420"/>
              <a:ext cx="27" cy="10"/>
            </a:xfrm>
            <a:custGeom>
              <a:avLst/>
              <a:gdLst>
                <a:gd name="T0" fmla="*/ 0 w 16"/>
                <a:gd name="T1" fmla="*/ 0 h 6"/>
                <a:gd name="T2" fmla="*/ 8 w 16"/>
                <a:gd name="T3" fmla="*/ 6 h 6"/>
                <a:gd name="T4" fmla="*/ 16 w 16"/>
                <a:gd name="T5" fmla="*/ 0 h 6"/>
                <a:gd name="T6" fmla="*/ 0 w 16"/>
                <a:gd name="T7" fmla="*/ 0 h 6"/>
              </a:gdLst>
              <a:ahLst/>
              <a:cxnLst>
                <a:cxn ang="0">
                  <a:pos x="T0" y="T1"/>
                </a:cxn>
                <a:cxn ang="0">
                  <a:pos x="T2" y="T3"/>
                </a:cxn>
                <a:cxn ang="0">
                  <a:pos x="T4" y="T5"/>
                </a:cxn>
                <a:cxn ang="0">
                  <a:pos x="T6" y="T7"/>
                </a:cxn>
              </a:cxnLst>
              <a:rect l="0" t="0" r="r" b="b"/>
              <a:pathLst>
                <a:path w="16" h="6">
                  <a:moveTo>
                    <a:pt x="0" y="0"/>
                  </a:moveTo>
                  <a:cubicBezTo>
                    <a:pt x="1" y="3"/>
                    <a:pt x="5" y="6"/>
                    <a:pt x="8" y="6"/>
                  </a:cubicBezTo>
                  <a:cubicBezTo>
                    <a:pt x="12" y="6"/>
                    <a:pt x="15" y="3"/>
                    <a:pt x="16" y="0"/>
                  </a:cubicBezTo>
                  <a:lnTo>
                    <a:pt x="0" y="0"/>
                  </a:lnTo>
                  <a:close/>
                </a:path>
              </a:pathLst>
            </a:custGeom>
            <a:solidFill>
              <a:srgbClr val="4937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6" name="Freeform 70"/>
            <p:cNvSpPr>
              <a:spLocks/>
            </p:cNvSpPr>
            <p:nvPr/>
          </p:nvSpPr>
          <p:spPr bwMode="auto">
            <a:xfrm rot="17651666" flipH="1">
              <a:off x="4948" y="2637"/>
              <a:ext cx="238" cy="201"/>
            </a:xfrm>
            <a:custGeom>
              <a:avLst/>
              <a:gdLst>
                <a:gd name="T0" fmla="*/ 120 w 139"/>
                <a:gd name="T1" fmla="*/ 37 h 118"/>
                <a:gd name="T2" fmla="*/ 53 w 139"/>
                <a:gd name="T3" fmla="*/ 104 h 118"/>
                <a:gd name="T4" fmla="*/ 0 w 139"/>
                <a:gd name="T5" fmla="*/ 103 h 118"/>
                <a:gd name="T6" fmla="*/ 98 w 139"/>
                <a:gd name="T7" fmla="*/ 4 h 118"/>
                <a:gd name="T8" fmla="*/ 122 w 139"/>
                <a:gd name="T9" fmla="*/ 0 h 118"/>
                <a:gd name="T10" fmla="*/ 120 w 139"/>
                <a:gd name="T11" fmla="*/ 37 h 118"/>
              </a:gdLst>
              <a:ahLst/>
              <a:cxnLst>
                <a:cxn ang="0">
                  <a:pos x="T0" y="T1"/>
                </a:cxn>
                <a:cxn ang="0">
                  <a:pos x="T2" y="T3"/>
                </a:cxn>
                <a:cxn ang="0">
                  <a:pos x="T4" y="T5"/>
                </a:cxn>
                <a:cxn ang="0">
                  <a:pos x="T6" y="T7"/>
                </a:cxn>
                <a:cxn ang="0">
                  <a:pos x="T8" y="T9"/>
                </a:cxn>
                <a:cxn ang="0">
                  <a:pos x="T10" y="T11"/>
                </a:cxn>
              </a:cxnLst>
              <a:rect l="0" t="0" r="r" b="b"/>
              <a:pathLst>
                <a:path w="139" h="118">
                  <a:moveTo>
                    <a:pt x="120" y="37"/>
                  </a:moveTo>
                  <a:cubicBezTo>
                    <a:pt x="100" y="57"/>
                    <a:pt x="53" y="104"/>
                    <a:pt x="53" y="104"/>
                  </a:cubicBezTo>
                  <a:cubicBezTo>
                    <a:pt x="38" y="118"/>
                    <a:pt x="14" y="118"/>
                    <a:pt x="0" y="103"/>
                  </a:cubicBezTo>
                  <a:cubicBezTo>
                    <a:pt x="98" y="4"/>
                    <a:pt x="98" y="4"/>
                    <a:pt x="98" y="4"/>
                  </a:cubicBezTo>
                  <a:cubicBezTo>
                    <a:pt x="122" y="0"/>
                    <a:pt x="122" y="0"/>
                    <a:pt x="122" y="0"/>
                  </a:cubicBezTo>
                  <a:cubicBezTo>
                    <a:pt x="122" y="0"/>
                    <a:pt x="139" y="18"/>
                    <a:pt x="120" y="37"/>
                  </a:cubicBezTo>
                  <a:close/>
                </a:path>
              </a:pathLst>
            </a:custGeom>
            <a:solidFill>
              <a:srgbClr val="6D56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7" name="Freeform 71"/>
            <p:cNvSpPr>
              <a:spLocks/>
            </p:cNvSpPr>
            <p:nvPr/>
          </p:nvSpPr>
          <p:spPr bwMode="auto">
            <a:xfrm rot="3457948" flipH="1">
              <a:off x="4251" y="2643"/>
              <a:ext cx="240" cy="218"/>
            </a:xfrm>
            <a:custGeom>
              <a:avLst/>
              <a:gdLst>
                <a:gd name="T0" fmla="*/ 20 w 140"/>
                <a:gd name="T1" fmla="*/ 47 h 128"/>
                <a:gd name="T2" fmla="*/ 86 w 140"/>
                <a:gd name="T3" fmla="*/ 114 h 128"/>
                <a:gd name="T4" fmla="*/ 140 w 140"/>
                <a:gd name="T5" fmla="*/ 113 h 128"/>
                <a:gd name="T6" fmla="*/ 27 w 140"/>
                <a:gd name="T7" fmla="*/ 0 h 128"/>
                <a:gd name="T8" fmla="*/ 17 w 140"/>
                <a:gd name="T9" fmla="*/ 10 h 128"/>
                <a:gd name="T10" fmla="*/ 20 w 140"/>
                <a:gd name="T11" fmla="*/ 47 h 128"/>
              </a:gdLst>
              <a:ahLst/>
              <a:cxnLst>
                <a:cxn ang="0">
                  <a:pos x="T0" y="T1"/>
                </a:cxn>
                <a:cxn ang="0">
                  <a:pos x="T2" y="T3"/>
                </a:cxn>
                <a:cxn ang="0">
                  <a:pos x="T4" y="T5"/>
                </a:cxn>
                <a:cxn ang="0">
                  <a:pos x="T6" y="T7"/>
                </a:cxn>
                <a:cxn ang="0">
                  <a:pos x="T8" y="T9"/>
                </a:cxn>
                <a:cxn ang="0">
                  <a:pos x="T10" y="T11"/>
                </a:cxn>
              </a:cxnLst>
              <a:rect l="0" t="0" r="r" b="b"/>
              <a:pathLst>
                <a:path w="140" h="128">
                  <a:moveTo>
                    <a:pt x="20" y="47"/>
                  </a:moveTo>
                  <a:cubicBezTo>
                    <a:pt x="39" y="67"/>
                    <a:pt x="86" y="114"/>
                    <a:pt x="86" y="114"/>
                  </a:cubicBezTo>
                  <a:cubicBezTo>
                    <a:pt x="101" y="128"/>
                    <a:pt x="125" y="128"/>
                    <a:pt x="140" y="113"/>
                  </a:cubicBezTo>
                  <a:cubicBezTo>
                    <a:pt x="27" y="0"/>
                    <a:pt x="27" y="0"/>
                    <a:pt x="27" y="0"/>
                  </a:cubicBezTo>
                  <a:cubicBezTo>
                    <a:pt x="17" y="10"/>
                    <a:pt x="17" y="10"/>
                    <a:pt x="17" y="10"/>
                  </a:cubicBezTo>
                  <a:cubicBezTo>
                    <a:pt x="17" y="10"/>
                    <a:pt x="0" y="28"/>
                    <a:pt x="20" y="47"/>
                  </a:cubicBezTo>
                  <a:close/>
                </a:path>
              </a:pathLst>
            </a:custGeom>
            <a:solidFill>
              <a:srgbClr val="6D563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8" name="Freeform 72"/>
            <p:cNvSpPr>
              <a:spLocks/>
            </p:cNvSpPr>
            <p:nvPr/>
          </p:nvSpPr>
          <p:spPr bwMode="auto">
            <a:xfrm>
              <a:off x="4932" y="2718"/>
              <a:ext cx="110" cy="58"/>
            </a:xfrm>
            <a:custGeom>
              <a:avLst/>
              <a:gdLst>
                <a:gd name="T0" fmla="*/ 110 w 110"/>
                <a:gd name="T1" fmla="*/ 58 h 58"/>
                <a:gd name="T2" fmla="*/ 0 w 110"/>
                <a:gd name="T3" fmla="*/ 58 h 58"/>
                <a:gd name="T4" fmla="*/ 0 w 110"/>
                <a:gd name="T5" fmla="*/ 0 h 58"/>
                <a:gd name="T6" fmla="*/ 58 w 110"/>
                <a:gd name="T7" fmla="*/ 0 h 58"/>
                <a:gd name="T8" fmla="*/ 79 w 110"/>
                <a:gd name="T9" fmla="*/ 24 h 58"/>
                <a:gd name="T10" fmla="*/ 79 w 110"/>
                <a:gd name="T11" fmla="*/ 0 h 58"/>
                <a:gd name="T12" fmla="*/ 110 w 110"/>
                <a:gd name="T13" fmla="*/ 0 h 58"/>
                <a:gd name="T14" fmla="*/ 110 w 110"/>
                <a:gd name="T15" fmla="*/ 58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58">
                  <a:moveTo>
                    <a:pt x="110" y="58"/>
                  </a:moveTo>
                  <a:lnTo>
                    <a:pt x="0" y="58"/>
                  </a:lnTo>
                  <a:lnTo>
                    <a:pt x="0" y="0"/>
                  </a:lnTo>
                  <a:lnTo>
                    <a:pt x="58" y="0"/>
                  </a:lnTo>
                  <a:lnTo>
                    <a:pt x="79" y="24"/>
                  </a:lnTo>
                  <a:lnTo>
                    <a:pt x="79" y="0"/>
                  </a:lnTo>
                  <a:lnTo>
                    <a:pt x="110" y="0"/>
                  </a:lnTo>
                  <a:lnTo>
                    <a:pt x="110" y="58"/>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49" name="Freeform 73"/>
            <p:cNvSpPr>
              <a:spLocks/>
            </p:cNvSpPr>
            <p:nvPr/>
          </p:nvSpPr>
          <p:spPr bwMode="auto">
            <a:xfrm>
              <a:off x="4401" y="2718"/>
              <a:ext cx="112" cy="58"/>
            </a:xfrm>
            <a:custGeom>
              <a:avLst/>
              <a:gdLst>
                <a:gd name="T0" fmla="*/ 0 w 112"/>
                <a:gd name="T1" fmla="*/ 58 h 58"/>
                <a:gd name="T2" fmla="*/ 112 w 112"/>
                <a:gd name="T3" fmla="*/ 58 h 58"/>
                <a:gd name="T4" fmla="*/ 112 w 112"/>
                <a:gd name="T5" fmla="*/ 0 h 58"/>
                <a:gd name="T6" fmla="*/ 53 w 112"/>
                <a:gd name="T7" fmla="*/ 0 h 58"/>
                <a:gd name="T8" fmla="*/ 33 w 112"/>
                <a:gd name="T9" fmla="*/ 24 h 58"/>
                <a:gd name="T10" fmla="*/ 33 w 112"/>
                <a:gd name="T11" fmla="*/ 0 h 58"/>
                <a:gd name="T12" fmla="*/ 0 w 112"/>
                <a:gd name="T13" fmla="*/ 0 h 58"/>
                <a:gd name="T14" fmla="*/ 0 w 112"/>
                <a:gd name="T15" fmla="*/ 58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58">
                  <a:moveTo>
                    <a:pt x="0" y="58"/>
                  </a:moveTo>
                  <a:lnTo>
                    <a:pt x="112" y="58"/>
                  </a:lnTo>
                  <a:lnTo>
                    <a:pt x="112" y="0"/>
                  </a:lnTo>
                  <a:lnTo>
                    <a:pt x="53" y="0"/>
                  </a:lnTo>
                  <a:lnTo>
                    <a:pt x="33" y="24"/>
                  </a:lnTo>
                  <a:lnTo>
                    <a:pt x="33" y="0"/>
                  </a:lnTo>
                  <a:lnTo>
                    <a:pt x="0" y="0"/>
                  </a:lnTo>
                  <a:lnTo>
                    <a:pt x="0" y="58"/>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0" name="Freeform 74"/>
            <p:cNvSpPr>
              <a:spLocks/>
            </p:cNvSpPr>
            <p:nvPr/>
          </p:nvSpPr>
          <p:spPr bwMode="auto">
            <a:xfrm>
              <a:off x="4311" y="2710"/>
              <a:ext cx="25" cy="28"/>
            </a:xfrm>
            <a:custGeom>
              <a:avLst/>
              <a:gdLst>
                <a:gd name="T0" fmla="*/ 2 w 15"/>
                <a:gd name="T1" fmla="*/ 13 h 16"/>
                <a:gd name="T2" fmla="*/ 2 w 15"/>
                <a:gd name="T3" fmla="*/ 3 h 16"/>
                <a:gd name="T4" fmla="*/ 12 w 15"/>
                <a:gd name="T5" fmla="*/ 3 h 16"/>
                <a:gd name="T6" fmla="*/ 12 w 15"/>
                <a:gd name="T7" fmla="*/ 13 h 16"/>
                <a:gd name="T8" fmla="*/ 2 w 15"/>
                <a:gd name="T9" fmla="*/ 13 h 16"/>
              </a:gdLst>
              <a:ahLst/>
              <a:cxnLst>
                <a:cxn ang="0">
                  <a:pos x="T0" y="T1"/>
                </a:cxn>
                <a:cxn ang="0">
                  <a:pos x="T2" y="T3"/>
                </a:cxn>
                <a:cxn ang="0">
                  <a:pos x="T4" y="T5"/>
                </a:cxn>
                <a:cxn ang="0">
                  <a:pos x="T6" y="T7"/>
                </a:cxn>
                <a:cxn ang="0">
                  <a:pos x="T8" y="T9"/>
                </a:cxn>
              </a:cxnLst>
              <a:rect l="0" t="0" r="r" b="b"/>
              <a:pathLst>
                <a:path w="15" h="16">
                  <a:moveTo>
                    <a:pt x="2" y="13"/>
                  </a:moveTo>
                  <a:cubicBezTo>
                    <a:pt x="0" y="10"/>
                    <a:pt x="0" y="6"/>
                    <a:pt x="2" y="3"/>
                  </a:cubicBezTo>
                  <a:cubicBezTo>
                    <a:pt x="5" y="0"/>
                    <a:pt x="10" y="0"/>
                    <a:pt x="12" y="3"/>
                  </a:cubicBezTo>
                  <a:cubicBezTo>
                    <a:pt x="15" y="6"/>
                    <a:pt x="15" y="10"/>
                    <a:pt x="12" y="13"/>
                  </a:cubicBezTo>
                  <a:cubicBezTo>
                    <a:pt x="10" y="16"/>
                    <a:pt x="5" y="16"/>
                    <a:pt x="2" y="13"/>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1" name="Freeform 75"/>
            <p:cNvSpPr>
              <a:spLocks/>
            </p:cNvSpPr>
            <p:nvPr/>
          </p:nvSpPr>
          <p:spPr bwMode="auto">
            <a:xfrm>
              <a:off x="4305" y="2738"/>
              <a:ext cx="30" cy="27"/>
            </a:xfrm>
            <a:custGeom>
              <a:avLst/>
              <a:gdLst>
                <a:gd name="T0" fmla="*/ 3 w 17"/>
                <a:gd name="T1" fmla="*/ 13 h 16"/>
                <a:gd name="T2" fmla="*/ 3 w 17"/>
                <a:gd name="T3" fmla="*/ 3 h 16"/>
                <a:gd name="T4" fmla="*/ 13 w 17"/>
                <a:gd name="T5" fmla="*/ 3 h 16"/>
                <a:gd name="T6" fmla="*/ 13 w 17"/>
                <a:gd name="T7" fmla="*/ 13 h 16"/>
                <a:gd name="T8" fmla="*/ 3 w 17"/>
                <a:gd name="T9" fmla="*/ 13 h 16"/>
              </a:gdLst>
              <a:ahLst/>
              <a:cxnLst>
                <a:cxn ang="0">
                  <a:pos x="T0" y="T1"/>
                </a:cxn>
                <a:cxn ang="0">
                  <a:pos x="T2" y="T3"/>
                </a:cxn>
                <a:cxn ang="0">
                  <a:pos x="T4" y="T5"/>
                </a:cxn>
                <a:cxn ang="0">
                  <a:pos x="T6" y="T7"/>
                </a:cxn>
                <a:cxn ang="0">
                  <a:pos x="T8" y="T9"/>
                </a:cxn>
              </a:cxnLst>
              <a:rect l="0" t="0" r="r" b="b"/>
              <a:pathLst>
                <a:path w="17" h="16">
                  <a:moveTo>
                    <a:pt x="3" y="13"/>
                  </a:moveTo>
                  <a:cubicBezTo>
                    <a:pt x="0" y="11"/>
                    <a:pt x="0" y="6"/>
                    <a:pt x="3" y="3"/>
                  </a:cubicBezTo>
                  <a:cubicBezTo>
                    <a:pt x="6" y="1"/>
                    <a:pt x="11" y="0"/>
                    <a:pt x="13" y="3"/>
                  </a:cubicBezTo>
                  <a:cubicBezTo>
                    <a:pt x="17" y="8"/>
                    <a:pt x="17" y="13"/>
                    <a:pt x="13" y="13"/>
                  </a:cubicBezTo>
                  <a:cubicBezTo>
                    <a:pt x="9" y="14"/>
                    <a:pt x="6" y="16"/>
                    <a:pt x="3" y="13"/>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2" name="Freeform 76"/>
            <p:cNvSpPr>
              <a:spLocks/>
            </p:cNvSpPr>
            <p:nvPr/>
          </p:nvSpPr>
          <p:spPr bwMode="auto">
            <a:xfrm>
              <a:off x="4301" y="2763"/>
              <a:ext cx="27" cy="26"/>
            </a:xfrm>
            <a:custGeom>
              <a:avLst/>
              <a:gdLst>
                <a:gd name="T0" fmla="*/ 3 w 16"/>
                <a:gd name="T1" fmla="*/ 13 h 15"/>
                <a:gd name="T2" fmla="*/ 3 w 16"/>
                <a:gd name="T3" fmla="*/ 3 h 15"/>
                <a:gd name="T4" fmla="*/ 13 w 16"/>
                <a:gd name="T5" fmla="*/ 3 h 15"/>
                <a:gd name="T6" fmla="*/ 13 w 16"/>
                <a:gd name="T7" fmla="*/ 13 h 15"/>
                <a:gd name="T8" fmla="*/ 3 w 16"/>
                <a:gd name="T9" fmla="*/ 13 h 15"/>
              </a:gdLst>
              <a:ahLst/>
              <a:cxnLst>
                <a:cxn ang="0">
                  <a:pos x="T0" y="T1"/>
                </a:cxn>
                <a:cxn ang="0">
                  <a:pos x="T2" y="T3"/>
                </a:cxn>
                <a:cxn ang="0">
                  <a:pos x="T4" y="T5"/>
                </a:cxn>
                <a:cxn ang="0">
                  <a:pos x="T6" y="T7"/>
                </a:cxn>
                <a:cxn ang="0">
                  <a:pos x="T8" y="T9"/>
                </a:cxn>
              </a:cxnLst>
              <a:rect l="0" t="0" r="r" b="b"/>
              <a:pathLst>
                <a:path w="16" h="15">
                  <a:moveTo>
                    <a:pt x="3" y="13"/>
                  </a:moveTo>
                  <a:cubicBezTo>
                    <a:pt x="0" y="10"/>
                    <a:pt x="0" y="5"/>
                    <a:pt x="3" y="3"/>
                  </a:cubicBezTo>
                  <a:cubicBezTo>
                    <a:pt x="6" y="0"/>
                    <a:pt x="10" y="0"/>
                    <a:pt x="13" y="3"/>
                  </a:cubicBezTo>
                  <a:cubicBezTo>
                    <a:pt x="16" y="5"/>
                    <a:pt x="16" y="10"/>
                    <a:pt x="13" y="13"/>
                  </a:cubicBezTo>
                  <a:cubicBezTo>
                    <a:pt x="10" y="15"/>
                    <a:pt x="6" y="15"/>
                    <a:pt x="3" y="13"/>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sp>
        <p:nvSpPr>
          <p:cNvPr id="2" name="Rectangle 1">
            <a:extLst>
              <a:ext uri="{FF2B5EF4-FFF2-40B4-BE49-F238E27FC236}">
                <a16:creationId xmlns:a16="http://schemas.microsoft.com/office/drawing/2014/main" id="{0B403F57-125D-46DD-836D-7E9DD27A081D}"/>
              </a:ext>
            </a:extLst>
          </p:cNvPr>
          <p:cNvSpPr/>
          <p:nvPr/>
        </p:nvSpPr>
        <p:spPr>
          <a:xfrm>
            <a:off x="593387" y="5451222"/>
            <a:ext cx="9211575" cy="363946"/>
          </a:xfrm>
          <a:prstGeom prst="rect">
            <a:avLst/>
          </a:prstGeom>
        </p:spPr>
        <p:txBody>
          <a:bodyPr wrap="square">
            <a:spAutoFit/>
          </a:bodyPr>
          <a:lstStyle/>
          <a:p>
            <a:r>
              <a:rPr lang="en-US" dirty="0">
                <a:hlinkClick r:id="rId10"/>
              </a:rPr>
              <a:t>https://docs.microsoft.com/en-us/azure/architecture/best-practices/naming-conventions</a:t>
            </a:r>
            <a:r>
              <a:rPr lang="en-US" dirty="0"/>
              <a:t> </a:t>
            </a:r>
          </a:p>
        </p:txBody>
      </p:sp>
    </p:spTree>
    <p:extLst>
      <p:ext uri="{BB962C8B-B14F-4D97-AF65-F5344CB8AC3E}">
        <p14:creationId xmlns:p14="http://schemas.microsoft.com/office/powerpoint/2010/main" val="15868131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8263" y="457200"/>
            <a:ext cx="11018520" cy="553998"/>
          </a:xfrm>
        </p:spPr>
        <p:txBody>
          <a:bodyPr/>
          <a:lstStyle/>
          <a:p>
            <a:r>
              <a:rPr lang="en-US" dirty="0"/>
              <a:t>The pillars – Azure Resource Manager policies</a:t>
            </a:r>
          </a:p>
        </p:txBody>
      </p:sp>
      <p:sp>
        <p:nvSpPr>
          <p:cNvPr id="53" name="Text Placeholder 3"/>
          <p:cNvSpPr txBox="1">
            <a:spLocks/>
          </p:cNvSpPr>
          <p:nvPr/>
        </p:nvSpPr>
        <p:spPr>
          <a:xfrm>
            <a:off x="588263" y="1006088"/>
            <a:ext cx="11244724" cy="568858"/>
          </a:xfrm>
          <a:prstGeom prst="rect">
            <a:avLst/>
          </a:prstGeom>
        </p:spPr>
        <p:txBody>
          <a:bodyPr vert="horz" wrap="square" lIns="143446" tIns="89654" rIns="143446" bIns="89654" rtlCol="0">
            <a:spAutoFit/>
          </a:bodyPr>
          <a:lstStyle>
            <a:lvl1pPr marL="287293" marR="0" indent="-287293" algn="l" defTabSz="932594" rtl="0" eaLnBrk="1" fontAlgn="auto" latinLnBrk="0" hangingPunct="1">
              <a:lnSpc>
                <a:spcPct val="90000"/>
              </a:lnSpc>
              <a:spcBef>
                <a:spcPts val="1224"/>
              </a:spcBef>
              <a:spcAft>
                <a:spcPts val="0"/>
              </a:spcAft>
              <a:buClr>
                <a:schemeClr val="tx2"/>
              </a:buClr>
              <a:buSzPct val="90000"/>
              <a:buFont typeface="Arial" pitchFamily="34" charset="0"/>
              <a:buChar char="•"/>
              <a:tabLst/>
              <a:defRPr sz="3200" kern="1200" spc="0" baseline="0">
                <a:gradFill>
                  <a:gsLst>
                    <a:gs pos="1250">
                      <a:schemeClr val="tx2"/>
                    </a:gs>
                    <a:gs pos="99000">
                      <a:schemeClr val="tx2"/>
                    </a:gs>
                  </a:gsLst>
                  <a:lin ang="5400000" scaled="0"/>
                </a:gradFill>
                <a:latin typeface="+mj-lt"/>
                <a:ea typeface="+mn-ea"/>
                <a:cs typeface="+mn-cs"/>
              </a:defRPr>
            </a:lvl1pPr>
            <a:lvl2pPr marL="531081" marR="0" indent="-23315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2pPr>
            <a:lvl3pPr marL="699475"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880818" marR="0" indent="-181345"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049211"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t>…enable you to address many concerns.</a:t>
            </a:r>
          </a:p>
        </p:txBody>
      </p:sp>
      <p:sp>
        <p:nvSpPr>
          <p:cNvPr id="55" name="Freeform 89"/>
          <p:cNvSpPr>
            <a:spLocks/>
          </p:cNvSpPr>
          <p:nvPr/>
        </p:nvSpPr>
        <p:spPr bwMode="auto">
          <a:xfrm>
            <a:off x="1691238" y="3977955"/>
            <a:ext cx="138978" cy="1471198"/>
          </a:xfrm>
          <a:custGeom>
            <a:avLst/>
            <a:gdLst>
              <a:gd name="T0" fmla="*/ 0 w 99"/>
              <a:gd name="T1" fmla="*/ 1048 h 1048"/>
              <a:gd name="T2" fmla="*/ 50 w 99"/>
              <a:gd name="T3" fmla="*/ 0 h 1048"/>
              <a:gd name="T4" fmla="*/ 99 w 99"/>
              <a:gd name="T5" fmla="*/ 1048 h 1048"/>
              <a:gd name="T6" fmla="*/ 0 w 99"/>
              <a:gd name="T7" fmla="*/ 1048 h 1048"/>
            </a:gdLst>
            <a:ahLst/>
            <a:cxnLst>
              <a:cxn ang="0">
                <a:pos x="T0" y="T1"/>
              </a:cxn>
              <a:cxn ang="0">
                <a:pos x="T2" y="T3"/>
              </a:cxn>
              <a:cxn ang="0">
                <a:pos x="T4" y="T5"/>
              </a:cxn>
              <a:cxn ang="0">
                <a:pos x="T6" y="T7"/>
              </a:cxn>
            </a:cxnLst>
            <a:rect l="0" t="0" r="r" b="b"/>
            <a:pathLst>
              <a:path w="99" h="1048">
                <a:moveTo>
                  <a:pt x="0" y="1048"/>
                </a:moveTo>
                <a:lnTo>
                  <a:pt x="50" y="0"/>
                </a:lnTo>
                <a:lnTo>
                  <a:pt x="99" y="1048"/>
                </a:lnTo>
                <a:lnTo>
                  <a:pt x="0" y="10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5" name="Rectangle 2"/>
          <p:cNvSpPr>
            <a:spLocks noChangeArrowheads="1"/>
          </p:cNvSpPr>
          <p:nvPr/>
        </p:nvSpPr>
        <p:spPr bwMode="auto">
          <a:xfrm>
            <a:off x="5757386" y="1820703"/>
            <a:ext cx="4810023" cy="2023615"/>
          </a:xfrm>
          <a:prstGeom prst="rect">
            <a:avLst/>
          </a:prstGeom>
          <a:solidFill>
            <a:schemeClr val="bg1">
              <a:lumMod val="85000"/>
            </a:schemeClr>
          </a:solidFill>
          <a:ln>
            <a:noFill/>
          </a:ln>
          <a:effectLst/>
        </p:spPr>
        <p:txBody>
          <a:bodyPr vert="horz" wrap="square" lIns="91427" tIns="45713" rIns="91427" bIns="45713" numCol="1" anchor="ctr" anchorCtr="0" compatLnSpc="1">
            <a:prstTxWarp prst="textNoShape">
              <a:avLst/>
            </a:prstTxWarp>
            <a:spAutoFit/>
          </a:bodyPr>
          <a:lstStyle/>
          <a:p>
            <a:pPr defTabSz="914320" eaLnBrk="0" fontAlgn="base" hangingPunct="0">
              <a:spcBef>
                <a:spcPct val="0"/>
              </a:spcBef>
              <a:spcAft>
                <a:spcPct val="0"/>
              </a:spcAft>
            </a:pPr>
            <a:r>
              <a:rPr lang="en-US" altLang="en-US" sz="1569" kern="0" dirty="0">
                <a:solidFill>
                  <a:srgbClr val="505050"/>
                </a:solidFill>
                <a:latin typeface="Consolas" panose="020B0609020204030204" pitchFamily="49" charset="0"/>
              </a:rPr>
              <a:t>{ </a:t>
            </a:r>
          </a:p>
          <a:p>
            <a:pPr defTabSz="914320" eaLnBrk="0" fontAlgn="base" hangingPunct="0">
              <a:spcBef>
                <a:spcPct val="0"/>
              </a:spcBef>
              <a:spcAft>
                <a:spcPct val="0"/>
              </a:spcAft>
            </a:pPr>
            <a:r>
              <a:rPr lang="en-US" altLang="en-US" sz="1569" kern="0" dirty="0">
                <a:solidFill>
                  <a:sysClr val="windowText" lastClr="000000"/>
                </a:solidFill>
                <a:latin typeface="Consolas" panose="020B0609020204030204" pitchFamily="49" charset="0"/>
              </a:rPr>
              <a:t>  </a:t>
            </a:r>
            <a:r>
              <a:rPr lang="en-US" altLang="en-US" sz="1569" kern="0" dirty="0">
                <a:solidFill>
                  <a:srgbClr val="C00000"/>
                </a:solidFill>
                <a:latin typeface="Consolas" panose="020B0609020204030204" pitchFamily="49" charset="0"/>
              </a:rPr>
              <a:t>"if" </a:t>
            </a:r>
            <a:r>
              <a:rPr lang="en-US" altLang="en-US" sz="1569" kern="0" dirty="0">
                <a:solidFill>
                  <a:srgbClr val="505050"/>
                </a:solidFill>
                <a:latin typeface="Consolas" panose="020B0609020204030204" pitchFamily="49" charset="0"/>
              </a:rPr>
              <a:t>: { </a:t>
            </a:r>
          </a:p>
          <a:p>
            <a:pPr defTabSz="914320" eaLnBrk="0" fontAlgn="base" hangingPunct="0">
              <a:spcBef>
                <a:spcPct val="0"/>
              </a:spcBef>
              <a:spcAft>
                <a:spcPct val="0"/>
              </a:spcAft>
            </a:pPr>
            <a:r>
              <a:rPr lang="en-US" altLang="en-US" sz="1569" kern="0" dirty="0">
                <a:solidFill>
                  <a:sysClr val="windowText" lastClr="000000"/>
                </a:solidFill>
                <a:latin typeface="Consolas" panose="020B0609020204030204" pitchFamily="49" charset="0"/>
              </a:rPr>
              <a:t>   </a:t>
            </a:r>
            <a:r>
              <a:rPr lang="en-US" altLang="en-US" sz="1569" kern="0" dirty="0">
                <a:solidFill>
                  <a:srgbClr val="C00000"/>
                </a:solidFill>
                <a:latin typeface="Consolas" panose="020B0609020204030204" pitchFamily="49" charset="0"/>
              </a:rPr>
              <a:t> &lt;condition&gt; </a:t>
            </a:r>
            <a:r>
              <a:rPr lang="en-US" altLang="en-US" sz="1569" kern="0" dirty="0">
                <a:solidFill>
                  <a:srgbClr val="505050"/>
                </a:solidFill>
                <a:latin typeface="Consolas" panose="020B0609020204030204" pitchFamily="49" charset="0"/>
              </a:rPr>
              <a:t>| </a:t>
            </a:r>
            <a:r>
              <a:rPr lang="en-US" altLang="en-US" sz="1569" kern="0" dirty="0">
                <a:solidFill>
                  <a:srgbClr val="002050">
                    <a:lumMod val="50000"/>
                    <a:lumOff val="50000"/>
                  </a:srgbClr>
                </a:solidFill>
                <a:latin typeface="Consolas" panose="020B0609020204030204" pitchFamily="49" charset="0"/>
              </a:rPr>
              <a:t>&lt;logical operator&gt;</a:t>
            </a:r>
          </a:p>
          <a:p>
            <a:pPr defTabSz="914320" eaLnBrk="0" fontAlgn="base" hangingPunct="0">
              <a:spcBef>
                <a:spcPct val="0"/>
              </a:spcBef>
              <a:spcAft>
                <a:spcPct val="0"/>
              </a:spcAft>
            </a:pPr>
            <a:r>
              <a:rPr lang="en-US" altLang="en-US" sz="1569" kern="0" dirty="0">
                <a:solidFill>
                  <a:srgbClr val="505050"/>
                </a:solidFill>
                <a:latin typeface="Consolas" panose="020B0609020204030204" pitchFamily="49" charset="0"/>
              </a:rPr>
              <a:t> },</a:t>
            </a:r>
          </a:p>
          <a:p>
            <a:pPr defTabSz="914320" eaLnBrk="0" fontAlgn="base" hangingPunct="0">
              <a:spcBef>
                <a:spcPct val="0"/>
              </a:spcBef>
              <a:spcAft>
                <a:spcPct val="0"/>
              </a:spcAft>
            </a:pPr>
            <a:r>
              <a:rPr lang="en-US" altLang="en-US" sz="1569" kern="0" dirty="0">
                <a:solidFill>
                  <a:sysClr val="windowText" lastClr="000000"/>
                </a:solidFill>
                <a:latin typeface="Consolas" panose="020B0609020204030204" pitchFamily="49" charset="0"/>
              </a:rPr>
              <a:t> </a:t>
            </a:r>
            <a:r>
              <a:rPr lang="en-US" altLang="en-US" sz="1569" kern="0" dirty="0">
                <a:solidFill>
                  <a:srgbClr val="C00000"/>
                </a:solidFill>
                <a:latin typeface="Consolas" panose="020B0609020204030204" pitchFamily="49" charset="0"/>
              </a:rPr>
              <a:t>"then" </a:t>
            </a:r>
            <a:r>
              <a:rPr lang="en-US" altLang="en-US" sz="1569" kern="0" dirty="0">
                <a:solidFill>
                  <a:srgbClr val="505050"/>
                </a:solidFill>
                <a:latin typeface="Consolas" panose="020B0609020204030204" pitchFamily="49" charset="0"/>
              </a:rPr>
              <a:t>: {</a:t>
            </a:r>
          </a:p>
          <a:p>
            <a:pPr defTabSz="914320" eaLnBrk="0" fontAlgn="base" hangingPunct="0">
              <a:spcBef>
                <a:spcPct val="0"/>
              </a:spcBef>
              <a:spcAft>
                <a:spcPct val="0"/>
              </a:spcAft>
            </a:pPr>
            <a:r>
              <a:rPr lang="en-US" altLang="en-US" sz="1569" kern="0" dirty="0">
                <a:solidFill>
                  <a:srgbClr val="505050"/>
                </a:solidFill>
                <a:latin typeface="Consolas" panose="020B0609020204030204" pitchFamily="49" charset="0"/>
              </a:rPr>
              <a:t> </a:t>
            </a:r>
            <a:r>
              <a:rPr lang="en-US" altLang="en-US" sz="1569" kern="0" dirty="0">
                <a:solidFill>
                  <a:srgbClr val="C00000"/>
                </a:solidFill>
                <a:latin typeface="Consolas" panose="020B0609020204030204" pitchFamily="49" charset="0"/>
              </a:rPr>
              <a:t>"effect" : "deny | audit | append“</a:t>
            </a:r>
          </a:p>
          <a:p>
            <a:pPr defTabSz="914320" eaLnBrk="0" fontAlgn="base" hangingPunct="0">
              <a:spcBef>
                <a:spcPct val="0"/>
              </a:spcBef>
              <a:spcAft>
                <a:spcPct val="0"/>
              </a:spcAft>
            </a:pPr>
            <a:r>
              <a:rPr lang="en-US" altLang="en-US" sz="1569" kern="0" dirty="0">
                <a:solidFill>
                  <a:srgbClr val="505050"/>
                </a:solidFill>
                <a:latin typeface="Consolas" panose="020B0609020204030204" pitchFamily="49" charset="0"/>
              </a:rPr>
              <a:t> }</a:t>
            </a:r>
          </a:p>
          <a:p>
            <a:pPr defTabSz="914320" eaLnBrk="0" fontAlgn="base" hangingPunct="0">
              <a:spcBef>
                <a:spcPct val="0"/>
              </a:spcBef>
              <a:spcAft>
                <a:spcPct val="0"/>
              </a:spcAft>
            </a:pPr>
            <a:r>
              <a:rPr lang="en-US" altLang="en-US" sz="1569" kern="0" dirty="0">
                <a:solidFill>
                  <a:srgbClr val="505050"/>
                </a:solidFill>
                <a:latin typeface="Consolas" panose="020B0609020204030204" pitchFamily="49" charset="0"/>
              </a:rPr>
              <a:t>} </a:t>
            </a:r>
          </a:p>
        </p:txBody>
      </p:sp>
      <p:sp>
        <p:nvSpPr>
          <p:cNvPr id="67" name="Freeform 82"/>
          <p:cNvSpPr>
            <a:spLocks/>
          </p:cNvSpPr>
          <p:nvPr/>
        </p:nvSpPr>
        <p:spPr bwMode="auto">
          <a:xfrm>
            <a:off x="-168717" y="6836879"/>
            <a:ext cx="5168166" cy="3175"/>
          </a:xfrm>
          <a:custGeom>
            <a:avLst/>
            <a:gdLst>
              <a:gd name="T0" fmla="*/ 1505 w 1506"/>
              <a:gd name="T1" fmla="*/ 0 h 1"/>
              <a:gd name="T2" fmla="*/ 19 w 1506"/>
              <a:gd name="T3" fmla="*/ 0 h 1"/>
              <a:gd name="T4" fmla="*/ 0 w 1506"/>
              <a:gd name="T5" fmla="*/ 1 h 1"/>
              <a:gd name="T6" fmla="*/ 1506 w 1506"/>
              <a:gd name="T7" fmla="*/ 1 h 1"/>
              <a:gd name="T8" fmla="*/ 1505 w 1506"/>
              <a:gd name="T9" fmla="*/ 0 h 1"/>
            </a:gdLst>
            <a:ahLst/>
            <a:cxnLst>
              <a:cxn ang="0">
                <a:pos x="T0" y="T1"/>
              </a:cxn>
              <a:cxn ang="0">
                <a:pos x="T2" y="T3"/>
              </a:cxn>
              <a:cxn ang="0">
                <a:pos x="T4" y="T5"/>
              </a:cxn>
              <a:cxn ang="0">
                <a:pos x="T6" y="T7"/>
              </a:cxn>
              <a:cxn ang="0">
                <a:pos x="T8" y="T9"/>
              </a:cxn>
            </a:cxnLst>
            <a:rect l="0" t="0" r="r" b="b"/>
            <a:pathLst>
              <a:path w="1506" h="1">
                <a:moveTo>
                  <a:pt x="1505" y="0"/>
                </a:moveTo>
                <a:cubicBezTo>
                  <a:pt x="19" y="0"/>
                  <a:pt x="19" y="0"/>
                  <a:pt x="19" y="0"/>
                </a:cubicBezTo>
                <a:cubicBezTo>
                  <a:pt x="13" y="0"/>
                  <a:pt x="7" y="1"/>
                  <a:pt x="0" y="1"/>
                </a:cubicBezTo>
                <a:cubicBezTo>
                  <a:pt x="1506" y="1"/>
                  <a:pt x="1506" y="1"/>
                  <a:pt x="1506" y="1"/>
                </a:cubicBezTo>
                <a:cubicBezTo>
                  <a:pt x="1506" y="1"/>
                  <a:pt x="1505" y="0"/>
                  <a:pt x="1505" y="0"/>
                </a:cubicBezTo>
              </a:path>
            </a:pathLst>
          </a:custGeom>
          <a:solidFill>
            <a:srgbClr val="99D8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nvGrpSpPr>
          <p:cNvPr id="69" name="Group 68"/>
          <p:cNvGrpSpPr/>
          <p:nvPr/>
        </p:nvGrpSpPr>
        <p:grpSpPr>
          <a:xfrm>
            <a:off x="479856" y="1716285"/>
            <a:ext cx="4735272" cy="2399354"/>
            <a:chOff x="112015" y="1731052"/>
            <a:chExt cx="4735944" cy="2399695"/>
          </a:xfrm>
        </p:grpSpPr>
        <p:pic>
          <p:nvPicPr>
            <p:cNvPr id="70" name="Picture 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015" y="1921337"/>
              <a:ext cx="736504" cy="2004925"/>
            </a:xfrm>
            <a:prstGeom prst="rect">
              <a:avLst/>
            </a:prstGeom>
          </p:spPr>
        </p:pic>
        <p:sp>
          <p:nvSpPr>
            <p:cNvPr id="71" name="TextBox 70"/>
            <p:cNvSpPr txBox="1"/>
            <p:nvPr/>
          </p:nvSpPr>
          <p:spPr>
            <a:xfrm>
              <a:off x="811139" y="1731052"/>
              <a:ext cx="4036820" cy="2399695"/>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Finance/Business</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How can I be notified when costly resources are created?</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How can I ensure that new resources are identified with common information like “Cost Center?”</a:t>
              </a: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p:txBody>
        </p:sp>
      </p:grpSp>
      <p:grpSp>
        <p:nvGrpSpPr>
          <p:cNvPr id="72" name="Group 71"/>
          <p:cNvGrpSpPr/>
          <p:nvPr/>
        </p:nvGrpSpPr>
        <p:grpSpPr>
          <a:xfrm>
            <a:off x="2051430" y="3745218"/>
            <a:ext cx="4453008" cy="2128961"/>
            <a:chOff x="4184432" y="4381252"/>
            <a:chExt cx="4453640" cy="2129262"/>
          </a:xfrm>
        </p:grpSpPr>
        <p:pic>
          <p:nvPicPr>
            <p:cNvPr id="73" name="Picture 7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84432" y="4506363"/>
              <a:ext cx="590017" cy="1968338"/>
            </a:xfrm>
            <a:prstGeom prst="rect">
              <a:avLst/>
            </a:prstGeom>
          </p:spPr>
        </p:pic>
        <p:sp>
          <p:nvSpPr>
            <p:cNvPr id="74" name="TextBox 73"/>
            <p:cNvSpPr txBox="1"/>
            <p:nvPr/>
          </p:nvSpPr>
          <p:spPr>
            <a:xfrm>
              <a:off x="4843393" y="4381252"/>
              <a:ext cx="3794679" cy="2129262"/>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Security/Risk Mgmt.</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How do I ensure we don’t violate data sovereignty rules?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How can I find out when resources are created so I can verify they follow our Security Policies?</a:t>
              </a: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p:txBody>
        </p:sp>
      </p:grpSp>
      <p:grpSp>
        <p:nvGrpSpPr>
          <p:cNvPr id="75" name="Group 74"/>
          <p:cNvGrpSpPr/>
          <p:nvPr/>
        </p:nvGrpSpPr>
        <p:grpSpPr>
          <a:xfrm>
            <a:off x="7293066" y="3980135"/>
            <a:ext cx="4241929" cy="2099701"/>
            <a:chOff x="7182990" y="1678091"/>
            <a:chExt cx="4242530" cy="2099998"/>
          </a:xfrm>
        </p:grpSpPr>
        <p:pic>
          <p:nvPicPr>
            <p:cNvPr id="76" name="Picture 7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82990" y="1765847"/>
              <a:ext cx="1057927" cy="2012242"/>
            </a:xfrm>
            <a:prstGeom prst="rect">
              <a:avLst/>
            </a:prstGeom>
          </p:spPr>
        </p:pic>
        <p:sp>
          <p:nvSpPr>
            <p:cNvPr id="77" name="TextBox 76"/>
            <p:cNvSpPr txBox="1"/>
            <p:nvPr/>
          </p:nvSpPr>
          <p:spPr>
            <a:xfrm>
              <a:off x="8240917" y="1678091"/>
              <a:ext cx="3184603" cy="2024967"/>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Technology Pro</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How can ensure my subscriptions have only allowed resources?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Can I make sure developers follow our established naming conventions?</a:t>
              </a:r>
            </a:p>
          </p:txBody>
        </p:sp>
      </p:grpSp>
      <p:sp>
        <p:nvSpPr>
          <p:cNvPr id="2" name="Rectangle 1">
            <a:extLst>
              <a:ext uri="{FF2B5EF4-FFF2-40B4-BE49-F238E27FC236}">
                <a16:creationId xmlns:a16="http://schemas.microsoft.com/office/drawing/2014/main" id="{23A541C8-E10C-47CF-A711-246939F6B0D6}"/>
              </a:ext>
            </a:extLst>
          </p:cNvPr>
          <p:cNvSpPr/>
          <p:nvPr/>
        </p:nvSpPr>
        <p:spPr>
          <a:xfrm>
            <a:off x="1917923" y="5939451"/>
            <a:ext cx="8359199" cy="338554"/>
          </a:xfrm>
          <a:prstGeom prst="rect">
            <a:avLst/>
          </a:prstGeom>
        </p:spPr>
        <p:txBody>
          <a:bodyPr wrap="square">
            <a:spAutoFit/>
          </a:bodyPr>
          <a:lstStyle/>
          <a:p>
            <a:r>
              <a:rPr lang="en-US" sz="1600" dirty="0">
                <a:hlinkClick r:id="rId6"/>
              </a:rPr>
              <a:t>https://docs.microsoft.com/en-us/azure/azure-policy/azure-policy-introduction</a:t>
            </a:r>
            <a:r>
              <a:rPr lang="en-US" sz="1600" dirty="0"/>
              <a:t> </a:t>
            </a:r>
          </a:p>
        </p:txBody>
      </p:sp>
    </p:spTree>
    <p:extLst>
      <p:ext uri="{BB962C8B-B14F-4D97-AF65-F5344CB8AC3E}">
        <p14:creationId xmlns:p14="http://schemas.microsoft.com/office/powerpoint/2010/main" val="16480458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fade">
                                      <p:cBhvr>
                                        <p:cTn id="12" dur="500"/>
                                        <p:tgtEl>
                                          <p:spTgt spid="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8263" y="457200"/>
            <a:ext cx="11018520" cy="553998"/>
          </a:xfrm>
        </p:spPr>
        <p:txBody>
          <a:bodyPr/>
          <a:lstStyle/>
          <a:p>
            <a:r>
              <a:rPr lang="en-US" dirty="0"/>
              <a:t>The core – Resource groups, tags, and RBAC</a:t>
            </a:r>
          </a:p>
        </p:txBody>
      </p:sp>
      <p:grpSp>
        <p:nvGrpSpPr>
          <p:cNvPr id="43" name="Group 42"/>
          <p:cNvGrpSpPr/>
          <p:nvPr/>
        </p:nvGrpSpPr>
        <p:grpSpPr>
          <a:xfrm>
            <a:off x="5530416" y="3158186"/>
            <a:ext cx="6144133" cy="2237262"/>
            <a:chOff x="4607107" y="2478948"/>
            <a:chExt cx="6830244" cy="2473898"/>
          </a:xfrm>
        </p:grpSpPr>
        <p:grpSp>
          <p:nvGrpSpPr>
            <p:cNvPr id="44" name="Group 43"/>
            <p:cNvGrpSpPr/>
            <p:nvPr/>
          </p:nvGrpSpPr>
          <p:grpSpPr>
            <a:xfrm>
              <a:off x="7141745" y="2478948"/>
              <a:ext cx="4295606" cy="2473898"/>
              <a:chOff x="3543613" y="2446760"/>
              <a:chExt cx="3912442" cy="2194558"/>
            </a:xfrm>
          </p:grpSpPr>
          <p:grpSp>
            <p:nvGrpSpPr>
              <p:cNvPr id="47" name="Group 46"/>
              <p:cNvGrpSpPr/>
              <p:nvPr/>
            </p:nvGrpSpPr>
            <p:grpSpPr>
              <a:xfrm>
                <a:off x="3543613" y="2674403"/>
                <a:ext cx="1893487" cy="1092273"/>
                <a:chOff x="946151" y="4616451"/>
                <a:chExt cx="2647950" cy="1584325"/>
              </a:xfrm>
            </p:grpSpPr>
            <p:sp>
              <p:nvSpPr>
                <p:cNvPr id="100" name="Freeform 17"/>
                <p:cNvSpPr>
                  <a:spLocks/>
                </p:cNvSpPr>
                <p:nvPr/>
              </p:nvSpPr>
              <p:spPr bwMode="auto">
                <a:xfrm>
                  <a:off x="1409701" y="4791076"/>
                  <a:ext cx="968375" cy="571500"/>
                </a:xfrm>
                <a:custGeom>
                  <a:avLst/>
                  <a:gdLst>
                    <a:gd name="T0" fmla="*/ 196 w 390"/>
                    <a:gd name="T1" fmla="*/ 230 h 230"/>
                    <a:gd name="T2" fmla="*/ 193 w 390"/>
                    <a:gd name="T3" fmla="*/ 230 h 230"/>
                    <a:gd name="T4" fmla="*/ 3 w 390"/>
                    <a:gd name="T5" fmla="*/ 120 h 230"/>
                    <a:gd name="T6" fmla="*/ 0 w 390"/>
                    <a:gd name="T7" fmla="*/ 115 h 230"/>
                    <a:gd name="T8" fmla="*/ 3 w 390"/>
                    <a:gd name="T9" fmla="*/ 110 h 230"/>
                    <a:gd name="T10" fmla="*/ 191 w 390"/>
                    <a:gd name="T11" fmla="*/ 1 h 230"/>
                    <a:gd name="T12" fmla="*/ 197 w 390"/>
                    <a:gd name="T13" fmla="*/ 1 h 230"/>
                    <a:gd name="T14" fmla="*/ 387 w 390"/>
                    <a:gd name="T15" fmla="*/ 111 h 230"/>
                    <a:gd name="T16" fmla="*/ 390 w 390"/>
                    <a:gd name="T17" fmla="*/ 116 h 230"/>
                    <a:gd name="T18" fmla="*/ 387 w 390"/>
                    <a:gd name="T19" fmla="*/ 121 h 230"/>
                    <a:gd name="T20" fmla="*/ 198 w 390"/>
                    <a:gd name="T21" fmla="*/ 230 h 230"/>
                    <a:gd name="T22" fmla="*/ 196 w 390"/>
                    <a:gd name="T23" fmla="*/ 23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0" h="230">
                      <a:moveTo>
                        <a:pt x="196" y="230"/>
                      </a:moveTo>
                      <a:cubicBezTo>
                        <a:pt x="195" y="230"/>
                        <a:pt x="194" y="230"/>
                        <a:pt x="193" y="230"/>
                      </a:cubicBezTo>
                      <a:cubicBezTo>
                        <a:pt x="3" y="120"/>
                        <a:pt x="3" y="120"/>
                        <a:pt x="3" y="120"/>
                      </a:cubicBezTo>
                      <a:cubicBezTo>
                        <a:pt x="1" y="119"/>
                        <a:pt x="0" y="117"/>
                        <a:pt x="0" y="115"/>
                      </a:cubicBezTo>
                      <a:cubicBezTo>
                        <a:pt x="0" y="113"/>
                        <a:pt x="1" y="111"/>
                        <a:pt x="3" y="110"/>
                      </a:cubicBezTo>
                      <a:cubicBezTo>
                        <a:pt x="191" y="1"/>
                        <a:pt x="191" y="1"/>
                        <a:pt x="191" y="1"/>
                      </a:cubicBezTo>
                      <a:cubicBezTo>
                        <a:pt x="193" y="0"/>
                        <a:pt x="195" y="0"/>
                        <a:pt x="197" y="1"/>
                      </a:cubicBezTo>
                      <a:cubicBezTo>
                        <a:pt x="387" y="111"/>
                        <a:pt x="387" y="111"/>
                        <a:pt x="387" y="111"/>
                      </a:cubicBezTo>
                      <a:cubicBezTo>
                        <a:pt x="389" y="112"/>
                        <a:pt x="390" y="114"/>
                        <a:pt x="390" y="116"/>
                      </a:cubicBezTo>
                      <a:cubicBezTo>
                        <a:pt x="390" y="118"/>
                        <a:pt x="389" y="120"/>
                        <a:pt x="387" y="121"/>
                      </a:cubicBezTo>
                      <a:cubicBezTo>
                        <a:pt x="198" y="230"/>
                        <a:pt x="198" y="230"/>
                        <a:pt x="198" y="230"/>
                      </a:cubicBezTo>
                      <a:cubicBezTo>
                        <a:pt x="197" y="230"/>
                        <a:pt x="197" y="230"/>
                        <a:pt x="196" y="230"/>
                      </a:cubicBezTo>
                      <a:close/>
                    </a:path>
                  </a:pathLst>
                </a:custGeom>
                <a:solidFill>
                  <a:srgbClr val="007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1" name="Freeform 18"/>
                <p:cNvSpPr>
                  <a:spLocks/>
                </p:cNvSpPr>
                <p:nvPr/>
              </p:nvSpPr>
              <p:spPr bwMode="auto">
                <a:xfrm>
                  <a:off x="1343026" y="5181601"/>
                  <a:ext cx="498475" cy="842963"/>
                </a:xfrm>
                <a:custGeom>
                  <a:avLst/>
                  <a:gdLst>
                    <a:gd name="T0" fmla="*/ 195 w 201"/>
                    <a:gd name="T1" fmla="*/ 340 h 340"/>
                    <a:gd name="T2" fmla="*/ 192 w 201"/>
                    <a:gd name="T3" fmla="*/ 339 h 340"/>
                    <a:gd name="T4" fmla="*/ 3 w 201"/>
                    <a:gd name="T5" fmla="*/ 230 h 340"/>
                    <a:gd name="T6" fmla="*/ 0 w 201"/>
                    <a:gd name="T7" fmla="*/ 225 h 340"/>
                    <a:gd name="T8" fmla="*/ 0 w 201"/>
                    <a:gd name="T9" fmla="*/ 6 h 340"/>
                    <a:gd name="T10" fmla="*/ 3 w 201"/>
                    <a:gd name="T11" fmla="*/ 1 h 340"/>
                    <a:gd name="T12" fmla="*/ 9 w 201"/>
                    <a:gd name="T13" fmla="*/ 1 h 340"/>
                    <a:gd name="T14" fmla="*/ 198 w 201"/>
                    <a:gd name="T15" fmla="*/ 110 h 340"/>
                    <a:gd name="T16" fmla="*/ 201 w 201"/>
                    <a:gd name="T17" fmla="*/ 115 h 340"/>
                    <a:gd name="T18" fmla="*/ 201 w 201"/>
                    <a:gd name="T19" fmla="*/ 334 h 340"/>
                    <a:gd name="T20" fmla="*/ 198 w 201"/>
                    <a:gd name="T21" fmla="*/ 339 h 340"/>
                    <a:gd name="T22" fmla="*/ 195 w 201"/>
                    <a:gd name="T23" fmla="*/ 34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340">
                      <a:moveTo>
                        <a:pt x="195" y="340"/>
                      </a:moveTo>
                      <a:cubicBezTo>
                        <a:pt x="194" y="340"/>
                        <a:pt x="193" y="339"/>
                        <a:pt x="192" y="339"/>
                      </a:cubicBezTo>
                      <a:cubicBezTo>
                        <a:pt x="3" y="230"/>
                        <a:pt x="3" y="230"/>
                        <a:pt x="3" y="230"/>
                      </a:cubicBezTo>
                      <a:cubicBezTo>
                        <a:pt x="1" y="229"/>
                        <a:pt x="0" y="227"/>
                        <a:pt x="0" y="225"/>
                      </a:cubicBezTo>
                      <a:cubicBezTo>
                        <a:pt x="0" y="6"/>
                        <a:pt x="0" y="6"/>
                        <a:pt x="0" y="6"/>
                      </a:cubicBezTo>
                      <a:cubicBezTo>
                        <a:pt x="0" y="4"/>
                        <a:pt x="1" y="2"/>
                        <a:pt x="3" y="1"/>
                      </a:cubicBezTo>
                      <a:cubicBezTo>
                        <a:pt x="5" y="0"/>
                        <a:pt x="7" y="0"/>
                        <a:pt x="9" y="1"/>
                      </a:cubicBezTo>
                      <a:cubicBezTo>
                        <a:pt x="198" y="110"/>
                        <a:pt x="198" y="110"/>
                        <a:pt x="198" y="110"/>
                      </a:cubicBezTo>
                      <a:cubicBezTo>
                        <a:pt x="200" y="111"/>
                        <a:pt x="201" y="113"/>
                        <a:pt x="201" y="115"/>
                      </a:cubicBezTo>
                      <a:cubicBezTo>
                        <a:pt x="201" y="334"/>
                        <a:pt x="201" y="334"/>
                        <a:pt x="201" y="334"/>
                      </a:cubicBezTo>
                      <a:cubicBezTo>
                        <a:pt x="201" y="336"/>
                        <a:pt x="200" y="338"/>
                        <a:pt x="198" y="339"/>
                      </a:cubicBezTo>
                      <a:cubicBezTo>
                        <a:pt x="197" y="339"/>
                        <a:pt x="196" y="340"/>
                        <a:pt x="195" y="340"/>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2" name="Freeform 19"/>
                <p:cNvSpPr>
                  <a:spLocks/>
                </p:cNvSpPr>
                <p:nvPr/>
              </p:nvSpPr>
              <p:spPr bwMode="auto">
                <a:xfrm>
                  <a:off x="1946276" y="5183188"/>
                  <a:ext cx="498475" cy="841375"/>
                </a:xfrm>
                <a:custGeom>
                  <a:avLst/>
                  <a:gdLst>
                    <a:gd name="T0" fmla="*/ 6 w 201"/>
                    <a:gd name="T1" fmla="*/ 339 h 339"/>
                    <a:gd name="T2" fmla="*/ 3 w 201"/>
                    <a:gd name="T3" fmla="*/ 338 h 339"/>
                    <a:gd name="T4" fmla="*/ 0 w 201"/>
                    <a:gd name="T5" fmla="*/ 333 h 339"/>
                    <a:gd name="T6" fmla="*/ 0 w 201"/>
                    <a:gd name="T7" fmla="*/ 115 h 339"/>
                    <a:gd name="T8" fmla="*/ 3 w 201"/>
                    <a:gd name="T9" fmla="*/ 110 h 339"/>
                    <a:gd name="T10" fmla="*/ 192 w 201"/>
                    <a:gd name="T11" fmla="*/ 1 h 339"/>
                    <a:gd name="T12" fmla="*/ 198 w 201"/>
                    <a:gd name="T13" fmla="*/ 1 h 339"/>
                    <a:gd name="T14" fmla="*/ 201 w 201"/>
                    <a:gd name="T15" fmla="*/ 6 h 339"/>
                    <a:gd name="T16" fmla="*/ 201 w 201"/>
                    <a:gd name="T17" fmla="*/ 224 h 339"/>
                    <a:gd name="T18" fmla="*/ 198 w 201"/>
                    <a:gd name="T19" fmla="*/ 229 h 339"/>
                    <a:gd name="T20" fmla="*/ 9 w 201"/>
                    <a:gd name="T21" fmla="*/ 338 h 339"/>
                    <a:gd name="T22" fmla="*/ 6 w 201"/>
                    <a:gd name="T23" fmla="*/ 33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339">
                      <a:moveTo>
                        <a:pt x="6" y="339"/>
                      </a:moveTo>
                      <a:cubicBezTo>
                        <a:pt x="5" y="339"/>
                        <a:pt x="4" y="338"/>
                        <a:pt x="3" y="338"/>
                      </a:cubicBezTo>
                      <a:cubicBezTo>
                        <a:pt x="1" y="337"/>
                        <a:pt x="0" y="335"/>
                        <a:pt x="0" y="333"/>
                      </a:cubicBezTo>
                      <a:cubicBezTo>
                        <a:pt x="0" y="115"/>
                        <a:pt x="0" y="115"/>
                        <a:pt x="0" y="115"/>
                      </a:cubicBezTo>
                      <a:cubicBezTo>
                        <a:pt x="0" y="113"/>
                        <a:pt x="1" y="111"/>
                        <a:pt x="3" y="110"/>
                      </a:cubicBezTo>
                      <a:cubicBezTo>
                        <a:pt x="192" y="1"/>
                        <a:pt x="192" y="1"/>
                        <a:pt x="192" y="1"/>
                      </a:cubicBezTo>
                      <a:cubicBezTo>
                        <a:pt x="194" y="0"/>
                        <a:pt x="196" y="0"/>
                        <a:pt x="198" y="1"/>
                      </a:cubicBezTo>
                      <a:cubicBezTo>
                        <a:pt x="199" y="2"/>
                        <a:pt x="201" y="4"/>
                        <a:pt x="201" y="6"/>
                      </a:cubicBezTo>
                      <a:cubicBezTo>
                        <a:pt x="201" y="224"/>
                        <a:pt x="201" y="224"/>
                        <a:pt x="201" y="224"/>
                      </a:cubicBezTo>
                      <a:cubicBezTo>
                        <a:pt x="201" y="226"/>
                        <a:pt x="199" y="228"/>
                        <a:pt x="198" y="229"/>
                      </a:cubicBezTo>
                      <a:cubicBezTo>
                        <a:pt x="9" y="338"/>
                        <a:pt x="9" y="338"/>
                        <a:pt x="9" y="338"/>
                      </a:cubicBezTo>
                      <a:cubicBezTo>
                        <a:pt x="8" y="338"/>
                        <a:pt x="7" y="339"/>
                        <a:pt x="6" y="339"/>
                      </a:cubicBezTo>
                      <a:close/>
                    </a:path>
                  </a:pathLst>
                </a:custGeom>
                <a:solidFill>
                  <a:srgbClr val="2BA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3" name="Freeform 20"/>
                <p:cNvSpPr>
                  <a:spLocks/>
                </p:cNvSpPr>
                <p:nvPr/>
              </p:nvSpPr>
              <p:spPr bwMode="auto">
                <a:xfrm>
                  <a:off x="1409701" y="4791076"/>
                  <a:ext cx="968375" cy="571500"/>
                </a:xfrm>
                <a:custGeom>
                  <a:avLst/>
                  <a:gdLst>
                    <a:gd name="T0" fmla="*/ 196 w 390"/>
                    <a:gd name="T1" fmla="*/ 230 h 230"/>
                    <a:gd name="T2" fmla="*/ 193 w 390"/>
                    <a:gd name="T3" fmla="*/ 230 h 230"/>
                    <a:gd name="T4" fmla="*/ 3 w 390"/>
                    <a:gd name="T5" fmla="*/ 120 h 230"/>
                    <a:gd name="T6" fmla="*/ 0 w 390"/>
                    <a:gd name="T7" fmla="*/ 115 h 230"/>
                    <a:gd name="T8" fmla="*/ 3 w 390"/>
                    <a:gd name="T9" fmla="*/ 110 h 230"/>
                    <a:gd name="T10" fmla="*/ 191 w 390"/>
                    <a:gd name="T11" fmla="*/ 1 h 230"/>
                    <a:gd name="T12" fmla="*/ 197 w 390"/>
                    <a:gd name="T13" fmla="*/ 1 h 230"/>
                    <a:gd name="T14" fmla="*/ 387 w 390"/>
                    <a:gd name="T15" fmla="*/ 111 h 230"/>
                    <a:gd name="T16" fmla="*/ 390 w 390"/>
                    <a:gd name="T17" fmla="*/ 116 h 230"/>
                    <a:gd name="T18" fmla="*/ 387 w 390"/>
                    <a:gd name="T19" fmla="*/ 121 h 230"/>
                    <a:gd name="T20" fmla="*/ 198 w 390"/>
                    <a:gd name="T21" fmla="*/ 230 h 230"/>
                    <a:gd name="T22" fmla="*/ 196 w 390"/>
                    <a:gd name="T23" fmla="*/ 23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0" h="230">
                      <a:moveTo>
                        <a:pt x="196" y="230"/>
                      </a:moveTo>
                      <a:cubicBezTo>
                        <a:pt x="195" y="230"/>
                        <a:pt x="194" y="230"/>
                        <a:pt x="193" y="230"/>
                      </a:cubicBezTo>
                      <a:cubicBezTo>
                        <a:pt x="3" y="120"/>
                        <a:pt x="3" y="120"/>
                        <a:pt x="3" y="120"/>
                      </a:cubicBezTo>
                      <a:cubicBezTo>
                        <a:pt x="1" y="119"/>
                        <a:pt x="0" y="117"/>
                        <a:pt x="0" y="115"/>
                      </a:cubicBezTo>
                      <a:cubicBezTo>
                        <a:pt x="0" y="113"/>
                        <a:pt x="1" y="111"/>
                        <a:pt x="3" y="110"/>
                      </a:cubicBezTo>
                      <a:cubicBezTo>
                        <a:pt x="191" y="1"/>
                        <a:pt x="191" y="1"/>
                        <a:pt x="191" y="1"/>
                      </a:cubicBezTo>
                      <a:cubicBezTo>
                        <a:pt x="193" y="0"/>
                        <a:pt x="195" y="0"/>
                        <a:pt x="197" y="1"/>
                      </a:cubicBezTo>
                      <a:cubicBezTo>
                        <a:pt x="387" y="111"/>
                        <a:pt x="387" y="111"/>
                        <a:pt x="387" y="111"/>
                      </a:cubicBezTo>
                      <a:cubicBezTo>
                        <a:pt x="389" y="112"/>
                        <a:pt x="390" y="114"/>
                        <a:pt x="390" y="116"/>
                      </a:cubicBezTo>
                      <a:cubicBezTo>
                        <a:pt x="390" y="118"/>
                        <a:pt x="389" y="120"/>
                        <a:pt x="387" y="121"/>
                      </a:cubicBezTo>
                      <a:cubicBezTo>
                        <a:pt x="198" y="230"/>
                        <a:pt x="198" y="230"/>
                        <a:pt x="198" y="230"/>
                      </a:cubicBezTo>
                      <a:cubicBezTo>
                        <a:pt x="197" y="230"/>
                        <a:pt x="197" y="230"/>
                        <a:pt x="196" y="230"/>
                      </a:cubicBezTo>
                      <a:close/>
                    </a:path>
                  </a:pathLst>
                </a:custGeom>
                <a:solidFill>
                  <a:srgbClr val="007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4" name="Freeform 21"/>
                <p:cNvSpPr>
                  <a:spLocks/>
                </p:cNvSpPr>
                <p:nvPr/>
              </p:nvSpPr>
              <p:spPr bwMode="auto">
                <a:xfrm>
                  <a:off x="1343026" y="5181601"/>
                  <a:ext cx="498475" cy="842963"/>
                </a:xfrm>
                <a:custGeom>
                  <a:avLst/>
                  <a:gdLst>
                    <a:gd name="T0" fmla="*/ 195 w 201"/>
                    <a:gd name="T1" fmla="*/ 340 h 340"/>
                    <a:gd name="T2" fmla="*/ 192 w 201"/>
                    <a:gd name="T3" fmla="*/ 339 h 340"/>
                    <a:gd name="T4" fmla="*/ 3 w 201"/>
                    <a:gd name="T5" fmla="*/ 230 h 340"/>
                    <a:gd name="T6" fmla="*/ 0 w 201"/>
                    <a:gd name="T7" fmla="*/ 225 h 340"/>
                    <a:gd name="T8" fmla="*/ 0 w 201"/>
                    <a:gd name="T9" fmla="*/ 6 h 340"/>
                    <a:gd name="T10" fmla="*/ 3 w 201"/>
                    <a:gd name="T11" fmla="*/ 1 h 340"/>
                    <a:gd name="T12" fmla="*/ 9 w 201"/>
                    <a:gd name="T13" fmla="*/ 1 h 340"/>
                    <a:gd name="T14" fmla="*/ 198 w 201"/>
                    <a:gd name="T15" fmla="*/ 110 h 340"/>
                    <a:gd name="T16" fmla="*/ 201 w 201"/>
                    <a:gd name="T17" fmla="*/ 115 h 340"/>
                    <a:gd name="T18" fmla="*/ 201 w 201"/>
                    <a:gd name="T19" fmla="*/ 334 h 340"/>
                    <a:gd name="T20" fmla="*/ 198 w 201"/>
                    <a:gd name="T21" fmla="*/ 339 h 340"/>
                    <a:gd name="T22" fmla="*/ 195 w 201"/>
                    <a:gd name="T23" fmla="*/ 34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340">
                      <a:moveTo>
                        <a:pt x="195" y="340"/>
                      </a:moveTo>
                      <a:cubicBezTo>
                        <a:pt x="194" y="340"/>
                        <a:pt x="193" y="339"/>
                        <a:pt x="192" y="339"/>
                      </a:cubicBezTo>
                      <a:cubicBezTo>
                        <a:pt x="3" y="230"/>
                        <a:pt x="3" y="230"/>
                        <a:pt x="3" y="230"/>
                      </a:cubicBezTo>
                      <a:cubicBezTo>
                        <a:pt x="1" y="229"/>
                        <a:pt x="0" y="227"/>
                        <a:pt x="0" y="225"/>
                      </a:cubicBezTo>
                      <a:cubicBezTo>
                        <a:pt x="0" y="6"/>
                        <a:pt x="0" y="6"/>
                        <a:pt x="0" y="6"/>
                      </a:cubicBezTo>
                      <a:cubicBezTo>
                        <a:pt x="0" y="4"/>
                        <a:pt x="1" y="2"/>
                        <a:pt x="3" y="1"/>
                      </a:cubicBezTo>
                      <a:cubicBezTo>
                        <a:pt x="5" y="0"/>
                        <a:pt x="7" y="0"/>
                        <a:pt x="9" y="1"/>
                      </a:cubicBezTo>
                      <a:cubicBezTo>
                        <a:pt x="198" y="110"/>
                        <a:pt x="198" y="110"/>
                        <a:pt x="198" y="110"/>
                      </a:cubicBezTo>
                      <a:cubicBezTo>
                        <a:pt x="200" y="111"/>
                        <a:pt x="201" y="113"/>
                        <a:pt x="201" y="115"/>
                      </a:cubicBezTo>
                      <a:cubicBezTo>
                        <a:pt x="201" y="334"/>
                        <a:pt x="201" y="334"/>
                        <a:pt x="201" y="334"/>
                      </a:cubicBezTo>
                      <a:cubicBezTo>
                        <a:pt x="201" y="336"/>
                        <a:pt x="200" y="338"/>
                        <a:pt x="198" y="339"/>
                      </a:cubicBezTo>
                      <a:cubicBezTo>
                        <a:pt x="197" y="339"/>
                        <a:pt x="196" y="340"/>
                        <a:pt x="195" y="340"/>
                      </a:cubicBez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5" name="Freeform 22"/>
                <p:cNvSpPr>
                  <a:spLocks/>
                </p:cNvSpPr>
                <p:nvPr/>
              </p:nvSpPr>
              <p:spPr bwMode="auto">
                <a:xfrm>
                  <a:off x="1946276" y="5183188"/>
                  <a:ext cx="498475" cy="841375"/>
                </a:xfrm>
                <a:custGeom>
                  <a:avLst/>
                  <a:gdLst>
                    <a:gd name="T0" fmla="*/ 6 w 201"/>
                    <a:gd name="T1" fmla="*/ 339 h 339"/>
                    <a:gd name="T2" fmla="*/ 3 w 201"/>
                    <a:gd name="T3" fmla="*/ 338 h 339"/>
                    <a:gd name="T4" fmla="*/ 0 w 201"/>
                    <a:gd name="T5" fmla="*/ 333 h 339"/>
                    <a:gd name="T6" fmla="*/ 0 w 201"/>
                    <a:gd name="T7" fmla="*/ 115 h 339"/>
                    <a:gd name="T8" fmla="*/ 3 w 201"/>
                    <a:gd name="T9" fmla="*/ 110 h 339"/>
                    <a:gd name="T10" fmla="*/ 192 w 201"/>
                    <a:gd name="T11" fmla="*/ 1 h 339"/>
                    <a:gd name="T12" fmla="*/ 198 w 201"/>
                    <a:gd name="T13" fmla="*/ 1 h 339"/>
                    <a:gd name="T14" fmla="*/ 201 w 201"/>
                    <a:gd name="T15" fmla="*/ 6 h 339"/>
                    <a:gd name="T16" fmla="*/ 201 w 201"/>
                    <a:gd name="T17" fmla="*/ 224 h 339"/>
                    <a:gd name="T18" fmla="*/ 198 w 201"/>
                    <a:gd name="T19" fmla="*/ 229 h 339"/>
                    <a:gd name="T20" fmla="*/ 9 w 201"/>
                    <a:gd name="T21" fmla="*/ 338 h 339"/>
                    <a:gd name="T22" fmla="*/ 6 w 201"/>
                    <a:gd name="T23" fmla="*/ 33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339">
                      <a:moveTo>
                        <a:pt x="6" y="339"/>
                      </a:moveTo>
                      <a:cubicBezTo>
                        <a:pt x="5" y="339"/>
                        <a:pt x="4" y="338"/>
                        <a:pt x="3" y="338"/>
                      </a:cubicBezTo>
                      <a:cubicBezTo>
                        <a:pt x="1" y="337"/>
                        <a:pt x="0" y="335"/>
                        <a:pt x="0" y="333"/>
                      </a:cubicBezTo>
                      <a:cubicBezTo>
                        <a:pt x="0" y="115"/>
                        <a:pt x="0" y="115"/>
                        <a:pt x="0" y="115"/>
                      </a:cubicBezTo>
                      <a:cubicBezTo>
                        <a:pt x="0" y="113"/>
                        <a:pt x="1" y="111"/>
                        <a:pt x="3" y="110"/>
                      </a:cubicBezTo>
                      <a:cubicBezTo>
                        <a:pt x="192" y="1"/>
                        <a:pt x="192" y="1"/>
                        <a:pt x="192" y="1"/>
                      </a:cubicBezTo>
                      <a:cubicBezTo>
                        <a:pt x="194" y="0"/>
                        <a:pt x="196" y="0"/>
                        <a:pt x="198" y="1"/>
                      </a:cubicBezTo>
                      <a:cubicBezTo>
                        <a:pt x="199" y="2"/>
                        <a:pt x="201" y="4"/>
                        <a:pt x="201" y="6"/>
                      </a:cubicBezTo>
                      <a:cubicBezTo>
                        <a:pt x="201" y="224"/>
                        <a:pt x="201" y="224"/>
                        <a:pt x="201" y="224"/>
                      </a:cubicBezTo>
                      <a:cubicBezTo>
                        <a:pt x="201" y="226"/>
                        <a:pt x="199" y="228"/>
                        <a:pt x="198" y="229"/>
                      </a:cubicBezTo>
                      <a:cubicBezTo>
                        <a:pt x="9" y="338"/>
                        <a:pt x="9" y="338"/>
                        <a:pt x="9" y="338"/>
                      </a:cubicBezTo>
                      <a:cubicBezTo>
                        <a:pt x="8" y="338"/>
                        <a:pt x="7" y="339"/>
                        <a:pt x="6" y="339"/>
                      </a:cubicBezTo>
                      <a:close/>
                    </a:path>
                  </a:pathLst>
                </a:custGeom>
                <a:solidFill>
                  <a:srgbClr val="2BAA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6" name="Freeform 23"/>
                <p:cNvSpPr>
                  <a:spLocks/>
                </p:cNvSpPr>
                <p:nvPr/>
              </p:nvSpPr>
              <p:spPr bwMode="auto">
                <a:xfrm>
                  <a:off x="2386014" y="4616451"/>
                  <a:ext cx="457200" cy="1584325"/>
                </a:xfrm>
                <a:custGeom>
                  <a:avLst/>
                  <a:gdLst>
                    <a:gd name="T0" fmla="*/ 113 w 184"/>
                    <a:gd name="T1" fmla="*/ 0 h 639"/>
                    <a:gd name="T2" fmla="*/ 0 w 184"/>
                    <a:gd name="T3" fmla="*/ 0 h 639"/>
                    <a:gd name="T4" fmla="*/ 0 w 184"/>
                    <a:gd name="T5" fmla="*/ 31 h 639"/>
                    <a:gd name="T6" fmla="*/ 113 w 184"/>
                    <a:gd name="T7" fmla="*/ 31 h 639"/>
                    <a:gd name="T8" fmla="*/ 153 w 184"/>
                    <a:gd name="T9" fmla="*/ 70 h 639"/>
                    <a:gd name="T10" fmla="*/ 153 w 184"/>
                    <a:gd name="T11" fmla="*/ 569 h 639"/>
                    <a:gd name="T12" fmla="*/ 113 w 184"/>
                    <a:gd name="T13" fmla="*/ 608 h 639"/>
                    <a:gd name="T14" fmla="*/ 0 w 184"/>
                    <a:gd name="T15" fmla="*/ 608 h 639"/>
                    <a:gd name="T16" fmla="*/ 0 w 184"/>
                    <a:gd name="T17" fmla="*/ 639 h 639"/>
                    <a:gd name="T18" fmla="*/ 113 w 184"/>
                    <a:gd name="T19" fmla="*/ 639 h 639"/>
                    <a:gd name="T20" fmla="*/ 184 w 184"/>
                    <a:gd name="T21" fmla="*/ 569 h 639"/>
                    <a:gd name="T22" fmla="*/ 184 w 184"/>
                    <a:gd name="T23" fmla="*/ 70 h 639"/>
                    <a:gd name="T24" fmla="*/ 113 w 184"/>
                    <a:gd name="T25" fmla="*/ 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4" h="639">
                      <a:moveTo>
                        <a:pt x="113" y="0"/>
                      </a:moveTo>
                      <a:cubicBezTo>
                        <a:pt x="0" y="0"/>
                        <a:pt x="0" y="0"/>
                        <a:pt x="0" y="0"/>
                      </a:cubicBezTo>
                      <a:cubicBezTo>
                        <a:pt x="0" y="31"/>
                        <a:pt x="0" y="31"/>
                        <a:pt x="0" y="31"/>
                      </a:cubicBezTo>
                      <a:cubicBezTo>
                        <a:pt x="113" y="31"/>
                        <a:pt x="113" y="31"/>
                        <a:pt x="113" y="31"/>
                      </a:cubicBezTo>
                      <a:cubicBezTo>
                        <a:pt x="135" y="31"/>
                        <a:pt x="153" y="49"/>
                        <a:pt x="153" y="70"/>
                      </a:cubicBezTo>
                      <a:cubicBezTo>
                        <a:pt x="153" y="569"/>
                        <a:pt x="153" y="569"/>
                        <a:pt x="153" y="569"/>
                      </a:cubicBezTo>
                      <a:cubicBezTo>
                        <a:pt x="153" y="591"/>
                        <a:pt x="135" y="608"/>
                        <a:pt x="113" y="608"/>
                      </a:cubicBezTo>
                      <a:cubicBezTo>
                        <a:pt x="0" y="608"/>
                        <a:pt x="0" y="608"/>
                        <a:pt x="0" y="608"/>
                      </a:cubicBezTo>
                      <a:cubicBezTo>
                        <a:pt x="0" y="639"/>
                        <a:pt x="0" y="639"/>
                        <a:pt x="0" y="639"/>
                      </a:cubicBezTo>
                      <a:cubicBezTo>
                        <a:pt x="113" y="639"/>
                        <a:pt x="113" y="639"/>
                        <a:pt x="113" y="639"/>
                      </a:cubicBezTo>
                      <a:cubicBezTo>
                        <a:pt x="152" y="639"/>
                        <a:pt x="184" y="608"/>
                        <a:pt x="184" y="569"/>
                      </a:cubicBezTo>
                      <a:cubicBezTo>
                        <a:pt x="184" y="70"/>
                        <a:pt x="184" y="70"/>
                        <a:pt x="184" y="70"/>
                      </a:cubicBezTo>
                      <a:cubicBezTo>
                        <a:pt x="184" y="32"/>
                        <a:pt x="152" y="0"/>
                        <a:pt x="113" y="0"/>
                      </a:cubicBez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7" name="Freeform 24"/>
                <p:cNvSpPr>
                  <a:spLocks/>
                </p:cNvSpPr>
                <p:nvPr/>
              </p:nvSpPr>
              <p:spPr bwMode="auto">
                <a:xfrm>
                  <a:off x="946151" y="4616451"/>
                  <a:ext cx="455613" cy="1584325"/>
                </a:xfrm>
                <a:custGeom>
                  <a:avLst/>
                  <a:gdLst>
                    <a:gd name="T0" fmla="*/ 71 w 184"/>
                    <a:gd name="T1" fmla="*/ 608 h 639"/>
                    <a:gd name="T2" fmla="*/ 31 w 184"/>
                    <a:gd name="T3" fmla="*/ 569 h 639"/>
                    <a:gd name="T4" fmla="*/ 31 w 184"/>
                    <a:gd name="T5" fmla="*/ 70 h 639"/>
                    <a:gd name="T6" fmla="*/ 71 w 184"/>
                    <a:gd name="T7" fmla="*/ 31 h 639"/>
                    <a:gd name="T8" fmla="*/ 184 w 184"/>
                    <a:gd name="T9" fmla="*/ 31 h 639"/>
                    <a:gd name="T10" fmla="*/ 184 w 184"/>
                    <a:gd name="T11" fmla="*/ 0 h 639"/>
                    <a:gd name="T12" fmla="*/ 71 w 184"/>
                    <a:gd name="T13" fmla="*/ 0 h 639"/>
                    <a:gd name="T14" fmla="*/ 0 w 184"/>
                    <a:gd name="T15" fmla="*/ 70 h 639"/>
                    <a:gd name="T16" fmla="*/ 0 w 184"/>
                    <a:gd name="T17" fmla="*/ 569 h 639"/>
                    <a:gd name="T18" fmla="*/ 71 w 184"/>
                    <a:gd name="T19" fmla="*/ 639 h 639"/>
                    <a:gd name="T20" fmla="*/ 184 w 184"/>
                    <a:gd name="T21" fmla="*/ 639 h 639"/>
                    <a:gd name="T22" fmla="*/ 184 w 184"/>
                    <a:gd name="T23" fmla="*/ 608 h 639"/>
                    <a:gd name="T24" fmla="*/ 71 w 184"/>
                    <a:gd name="T25" fmla="*/ 60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4" h="639">
                      <a:moveTo>
                        <a:pt x="71" y="608"/>
                      </a:moveTo>
                      <a:cubicBezTo>
                        <a:pt x="49" y="608"/>
                        <a:pt x="31" y="591"/>
                        <a:pt x="31" y="569"/>
                      </a:cubicBezTo>
                      <a:cubicBezTo>
                        <a:pt x="31" y="70"/>
                        <a:pt x="31" y="70"/>
                        <a:pt x="31" y="70"/>
                      </a:cubicBezTo>
                      <a:cubicBezTo>
                        <a:pt x="31" y="49"/>
                        <a:pt x="49" y="31"/>
                        <a:pt x="71" y="31"/>
                      </a:cubicBezTo>
                      <a:cubicBezTo>
                        <a:pt x="184" y="31"/>
                        <a:pt x="184" y="31"/>
                        <a:pt x="184" y="31"/>
                      </a:cubicBezTo>
                      <a:cubicBezTo>
                        <a:pt x="184" y="0"/>
                        <a:pt x="184" y="0"/>
                        <a:pt x="184" y="0"/>
                      </a:cubicBezTo>
                      <a:cubicBezTo>
                        <a:pt x="71" y="0"/>
                        <a:pt x="71" y="0"/>
                        <a:pt x="71" y="0"/>
                      </a:cubicBezTo>
                      <a:cubicBezTo>
                        <a:pt x="32" y="0"/>
                        <a:pt x="0" y="32"/>
                        <a:pt x="0" y="70"/>
                      </a:cubicBezTo>
                      <a:cubicBezTo>
                        <a:pt x="0" y="569"/>
                        <a:pt x="0" y="569"/>
                        <a:pt x="0" y="569"/>
                      </a:cubicBezTo>
                      <a:cubicBezTo>
                        <a:pt x="0" y="608"/>
                        <a:pt x="32" y="639"/>
                        <a:pt x="71" y="639"/>
                      </a:cubicBezTo>
                      <a:cubicBezTo>
                        <a:pt x="184" y="639"/>
                        <a:pt x="184" y="639"/>
                        <a:pt x="184" y="639"/>
                      </a:cubicBezTo>
                      <a:cubicBezTo>
                        <a:pt x="184" y="608"/>
                        <a:pt x="184" y="608"/>
                        <a:pt x="184" y="608"/>
                      </a:cubicBezTo>
                      <a:lnTo>
                        <a:pt x="71" y="608"/>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08" name="Freeform 45"/>
                <p:cNvSpPr>
                  <a:spLocks noEditPoints="1"/>
                </p:cNvSpPr>
                <p:nvPr/>
              </p:nvSpPr>
              <p:spPr bwMode="auto">
                <a:xfrm>
                  <a:off x="3521076" y="5362576"/>
                  <a:ext cx="73025" cy="82550"/>
                </a:xfrm>
                <a:custGeom>
                  <a:avLst/>
                  <a:gdLst>
                    <a:gd name="T0" fmla="*/ 30 w 30"/>
                    <a:gd name="T1" fmla="*/ 16 h 33"/>
                    <a:gd name="T2" fmla="*/ 15 w 30"/>
                    <a:gd name="T3" fmla="*/ 33 h 33"/>
                    <a:gd name="T4" fmla="*/ 0 w 30"/>
                    <a:gd name="T5" fmla="*/ 17 h 33"/>
                    <a:gd name="T6" fmla="*/ 15 w 30"/>
                    <a:gd name="T7" fmla="*/ 0 h 33"/>
                    <a:gd name="T8" fmla="*/ 30 w 30"/>
                    <a:gd name="T9" fmla="*/ 16 h 33"/>
                    <a:gd name="T10" fmla="*/ 5 w 30"/>
                    <a:gd name="T11" fmla="*/ 17 h 33"/>
                    <a:gd name="T12" fmla="*/ 15 w 30"/>
                    <a:gd name="T13" fmla="*/ 30 h 33"/>
                    <a:gd name="T14" fmla="*/ 25 w 30"/>
                    <a:gd name="T15" fmla="*/ 16 h 33"/>
                    <a:gd name="T16" fmla="*/ 15 w 30"/>
                    <a:gd name="T17" fmla="*/ 3 h 33"/>
                    <a:gd name="T18" fmla="*/ 5 w 30"/>
                    <a:gd name="T19" fmla="*/ 1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3">
                      <a:moveTo>
                        <a:pt x="30" y="16"/>
                      </a:moveTo>
                      <a:cubicBezTo>
                        <a:pt x="30" y="27"/>
                        <a:pt x="23" y="33"/>
                        <a:pt x="15" y="33"/>
                      </a:cubicBezTo>
                      <a:cubicBezTo>
                        <a:pt x="6" y="33"/>
                        <a:pt x="0" y="27"/>
                        <a:pt x="0" y="17"/>
                      </a:cubicBezTo>
                      <a:cubicBezTo>
                        <a:pt x="0" y="7"/>
                        <a:pt x="6" y="0"/>
                        <a:pt x="15" y="0"/>
                      </a:cubicBezTo>
                      <a:cubicBezTo>
                        <a:pt x="24" y="0"/>
                        <a:pt x="30" y="7"/>
                        <a:pt x="30" y="16"/>
                      </a:cubicBezTo>
                      <a:close/>
                      <a:moveTo>
                        <a:pt x="5" y="17"/>
                      </a:moveTo>
                      <a:cubicBezTo>
                        <a:pt x="5" y="24"/>
                        <a:pt x="8" y="30"/>
                        <a:pt x="15" y="30"/>
                      </a:cubicBezTo>
                      <a:cubicBezTo>
                        <a:pt x="21" y="30"/>
                        <a:pt x="25" y="24"/>
                        <a:pt x="25" y="16"/>
                      </a:cubicBezTo>
                      <a:cubicBezTo>
                        <a:pt x="25" y="10"/>
                        <a:pt x="22" y="3"/>
                        <a:pt x="15" y="3"/>
                      </a:cubicBezTo>
                      <a:cubicBezTo>
                        <a:pt x="8" y="3"/>
                        <a:pt x="5" y="10"/>
                        <a:pt x="5"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grpSp>
            <p:nvGrpSpPr>
              <p:cNvPr id="48" name="Group 47"/>
              <p:cNvGrpSpPr/>
              <p:nvPr/>
            </p:nvGrpSpPr>
            <p:grpSpPr>
              <a:xfrm>
                <a:off x="4714764" y="3913448"/>
                <a:ext cx="417489" cy="394913"/>
                <a:chOff x="2316164" y="1370013"/>
                <a:chExt cx="2438400" cy="2392363"/>
              </a:xfrm>
            </p:grpSpPr>
            <p:sp>
              <p:nvSpPr>
                <p:cNvPr id="80" name="Freeform 28"/>
                <p:cNvSpPr>
                  <a:spLocks noEditPoints="1"/>
                </p:cNvSpPr>
                <p:nvPr/>
              </p:nvSpPr>
              <p:spPr bwMode="auto">
                <a:xfrm>
                  <a:off x="2316164" y="1370013"/>
                  <a:ext cx="2438400" cy="2389188"/>
                </a:xfrm>
                <a:custGeom>
                  <a:avLst/>
                  <a:gdLst>
                    <a:gd name="T0" fmla="*/ 0 w 982"/>
                    <a:gd name="T1" fmla="*/ 89 h 963"/>
                    <a:gd name="T2" fmla="*/ 6 w 982"/>
                    <a:gd name="T3" fmla="*/ 396 h 963"/>
                    <a:gd name="T4" fmla="*/ 590 w 982"/>
                    <a:gd name="T5" fmla="*/ 963 h 963"/>
                    <a:gd name="T6" fmla="*/ 982 w 982"/>
                    <a:gd name="T7" fmla="*/ 557 h 963"/>
                    <a:gd name="T8" fmla="*/ 404 w 982"/>
                    <a:gd name="T9" fmla="*/ 0 h 963"/>
                    <a:gd name="T10" fmla="*/ 80 w 982"/>
                    <a:gd name="T11" fmla="*/ 5 h 963"/>
                    <a:gd name="T12" fmla="*/ 0 w 982"/>
                    <a:gd name="T13" fmla="*/ 89 h 963"/>
                    <a:gd name="T14" fmla="*/ 221 w 982"/>
                    <a:gd name="T15" fmla="*/ 100 h 963"/>
                    <a:gd name="T16" fmla="*/ 223 w 982"/>
                    <a:gd name="T17" fmla="*/ 217 h 963"/>
                    <a:gd name="T18" fmla="*/ 106 w 982"/>
                    <a:gd name="T19" fmla="*/ 219 h 963"/>
                    <a:gd name="T20" fmla="*/ 104 w 982"/>
                    <a:gd name="T21" fmla="*/ 103 h 963"/>
                    <a:gd name="T22" fmla="*/ 221 w 982"/>
                    <a:gd name="T23" fmla="*/ 100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2" h="963">
                      <a:moveTo>
                        <a:pt x="0" y="89"/>
                      </a:moveTo>
                      <a:cubicBezTo>
                        <a:pt x="6" y="396"/>
                        <a:pt x="6" y="396"/>
                        <a:pt x="6" y="396"/>
                      </a:cubicBezTo>
                      <a:cubicBezTo>
                        <a:pt x="590" y="963"/>
                        <a:pt x="590" y="963"/>
                        <a:pt x="590" y="963"/>
                      </a:cubicBezTo>
                      <a:cubicBezTo>
                        <a:pt x="982" y="557"/>
                        <a:pt x="982" y="557"/>
                        <a:pt x="982" y="557"/>
                      </a:cubicBezTo>
                      <a:cubicBezTo>
                        <a:pt x="404" y="0"/>
                        <a:pt x="404" y="0"/>
                        <a:pt x="404" y="0"/>
                      </a:cubicBezTo>
                      <a:cubicBezTo>
                        <a:pt x="80" y="5"/>
                        <a:pt x="80" y="5"/>
                        <a:pt x="80" y="5"/>
                      </a:cubicBezTo>
                      <a:lnTo>
                        <a:pt x="0" y="89"/>
                      </a:lnTo>
                      <a:close/>
                      <a:moveTo>
                        <a:pt x="221" y="100"/>
                      </a:moveTo>
                      <a:cubicBezTo>
                        <a:pt x="254" y="132"/>
                        <a:pt x="255" y="184"/>
                        <a:pt x="223" y="217"/>
                      </a:cubicBezTo>
                      <a:cubicBezTo>
                        <a:pt x="191" y="250"/>
                        <a:pt x="139" y="251"/>
                        <a:pt x="106" y="219"/>
                      </a:cubicBezTo>
                      <a:cubicBezTo>
                        <a:pt x="74" y="187"/>
                        <a:pt x="73" y="135"/>
                        <a:pt x="104" y="103"/>
                      </a:cubicBezTo>
                      <a:cubicBezTo>
                        <a:pt x="136" y="70"/>
                        <a:pt x="188" y="69"/>
                        <a:pt x="221" y="100"/>
                      </a:cubicBezTo>
                      <a:close/>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1" name="Freeform 29"/>
                <p:cNvSpPr>
                  <a:spLocks/>
                </p:cNvSpPr>
                <p:nvPr/>
              </p:nvSpPr>
              <p:spPr bwMode="auto">
                <a:xfrm>
                  <a:off x="4665664" y="2771776"/>
                  <a:ext cx="58738" cy="73025"/>
                </a:xfrm>
                <a:custGeom>
                  <a:avLst/>
                  <a:gdLst>
                    <a:gd name="T0" fmla="*/ 24 w 24"/>
                    <a:gd name="T1" fmla="*/ 0 h 29"/>
                    <a:gd name="T2" fmla="*/ 23 w 24"/>
                    <a:gd name="T3" fmla="*/ 21 h 29"/>
                    <a:gd name="T4" fmla="*/ 16 w 24"/>
                    <a:gd name="T5" fmla="*/ 28 h 29"/>
                    <a:gd name="T6" fmla="*/ 5 w 24"/>
                    <a:gd name="T7" fmla="*/ 28 h 29"/>
                    <a:gd name="T8" fmla="*/ 2 w 24"/>
                    <a:gd name="T9" fmla="*/ 22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3" y="21"/>
                        <a:pt x="23" y="21"/>
                        <a:pt x="23" y="21"/>
                      </a:cubicBezTo>
                      <a:cubicBezTo>
                        <a:pt x="23" y="25"/>
                        <a:pt x="20" y="29"/>
                        <a:pt x="16" y="28"/>
                      </a:cubicBezTo>
                      <a:cubicBezTo>
                        <a:pt x="5" y="28"/>
                        <a:pt x="5" y="28"/>
                        <a:pt x="5" y="28"/>
                      </a:cubicBezTo>
                      <a:cubicBezTo>
                        <a:pt x="1" y="28"/>
                        <a:pt x="0" y="25"/>
                        <a:pt x="2" y="22"/>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2" name="Freeform 30"/>
                <p:cNvSpPr>
                  <a:spLocks/>
                </p:cNvSpPr>
                <p:nvPr/>
              </p:nvSpPr>
              <p:spPr bwMode="auto">
                <a:xfrm>
                  <a:off x="4595814" y="2841626"/>
                  <a:ext cx="61913" cy="71438"/>
                </a:xfrm>
                <a:custGeom>
                  <a:avLst/>
                  <a:gdLst>
                    <a:gd name="T0" fmla="*/ 24 w 25"/>
                    <a:gd name="T1" fmla="*/ 0 h 29"/>
                    <a:gd name="T2" fmla="*/ 24 w 25"/>
                    <a:gd name="T3" fmla="*/ 22 h 29"/>
                    <a:gd name="T4" fmla="*/ 16 w 25"/>
                    <a:gd name="T5" fmla="*/ 29 h 29"/>
                    <a:gd name="T6" fmla="*/ 5 w 25"/>
                    <a:gd name="T7" fmla="*/ 28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0"/>
                      </a:moveTo>
                      <a:cubicBezTo>
                        <a:pt x="24" y="22"/>
                        <a:pt x="24" y="22"/>
                        <a:pt x="24" y="22"/>
                      </a:cubicBezTo>
                      <a:cubicBezTo>
                        <a:pt x="24" y="26"/>
                        <a:pt x="20" y="29"/>
                        <a:pt x="16" y="29"/>
                      </a:cubicBezTo>
                      <a:cubicBezTo>
                        <a:pt x="5" y="28"/>
                        <a:pt x="5" y="28"/>
                        <a:pt x="5" y="28"/>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3" name="Freeform 31"/>
                <p:cNvSpPr>
                  <a:spLocks/>
                </p:cNvSpPr>
                <p:nvPr/>
              </p:nvSpPr>
              <p:spPr bwMode="auto">
                <a:xfrm>
                  <a:off x="4525964" y="2913063"/>
                  <a:ext cx="61913" cy="69850"/>
                </a:xfrm>
                <a:custGeom>
                  <a:avLst/>
                  <a:gdLst>
                    <a:gd name="T0" fmla="*/ 25 w 25"/>
                    <a:gd name="T1" fmla="*/ 0 h 28"/>
                    <a:gd name="T2" fmla="*/ 24 w 25"/>
                    <a:gd name="T3" fmla="*/ 21 h 28"/>
                    <a:gd name="T4" fmla="*/ 17 w 25"/>
                    <a:gd name="T5" fmla="*/ 28 h 28"/>
                    <a:gd name="T6" fmla="*/ 6 w 25"/>
                    <a:gd name="T7" fmla="*/ 28 h 28"/>
                    <a:gd name="T8" fmla="*/ 3 w 25"/>
                    <a:gd name="T9" fmla="*/ 22 h 28"/>
                    <a:gd name="T10" fmla="*/ 25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25" y="0"/>
                      </a:moveTo>
                      <a:cubicBezTo>
                        <a:pt x="24" y="21"/>
                        <a:pt x="24" y="21"/>
                        <a:pt x="24" y="21"/>
                      </a:cubicBezTo>
                      <a:cubicBezTo>
                        <a:pt x="24" y="25"/>
                        <a:pt x="21" y="28"/>
                        <a:pt x="17" y="28"/>
                      </a:cubicBezTo>
                      <a:cubicBezTo>
                        <a:pt x="6" y="28"/>
                        <a:pt x="6" y="28"/>
                        <a:pt x="6" y="28"/>
                      </a:cubicBezTo>
                      <a:cubicBezTo>
                        <a:pt x="1" y="28"/>
                        <a:pt x="0" y="25"/>
                        <a:pt x="3" y="22"/>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4" name="Freeform 32"/>
                <p:cNvSpPr>
                  <a:spLocks/>
                </p:cNvSpPr>
                <p:nvPr/>
              </p:nvSpPr>
              <p:spPr bwMode="auto">
                <a:xfrm>
                  <a:off x="4459289" y="2982913"/>
                  <a:ext cx="61913" cy="71438"/>
                </a:xfrm>
                <a:custGeom>
                  <a:avLst/>
                  <a:gdLst>
                    <a:gd name="T0" fmla="*/ 24 w 25"/>
                    <a:gd name="T1" fmla="*/ 0 h 29"/>
                    <a:gd name="T2" fmla="*/ 24 w 25"/>
                    <a:gd name="T3" fmla="*/ 22 h 29"/>
                    <a:gd name="T4" fmla="*/ 16 w 25"/>
                    <a:gd name="T5" fmla="*/ 29 h 29"/>
                    <a:gd name="T6" fmla="*/ 5 w 25"/>
                    <a:gd name="T7" fmla="*/ 28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0"/>
                      </a:moveTo>
                      <a:cubicBezTo>
                        <a:pt x="24" y="22"/>
                        <a:pt x="24" y="22"/>
                        <a:pt x="24" y="22"/>
                      </a:cubicBezTo>
                      <a:cubicBezTo>
                        <a:pt x="24" y="26"/>
                        <a:pt x="20" y="29"/>
                        <a:pt x="16" y="29"/>
                      </a:cubicBezTo>
                      <a:cubicBezTo>
                        <a:pt x="5" y="28"/>
                        <a:pt x="5" y="28"/>
                        <a:pt x="5" y="28"/>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5" name="Freeform 33"/>
                <p:cNvSpPr>
                  <a:spLocks/>
                </p:cNvSpPr>
                <p:nvPr/>
              </p:nvSpPr>
              <p:spPr bwMode="auto">
                <a:xfrm>
                  <a:off x="4389439" y="3054351"/>
                  <a:ext cx="61913" cy="69850"/>
                </a:xfrm>
                <a:custGeom>
                  <a:avLst/>
                  <a:gdLst>
                    <a:gd name="T0" fmla="*/ 25 w 25"/>
                    <a:gd name="T1" fmla="*/ 0 h 28"/>
                    <a:gd name="T2" fmla="*/ 24 w 25"/>
                    <a:gd name="T3" fmla="*/ 21 h 28"/>
                    <a:gd name="T4" fmla="*/ 17 w 25"/>
                    <a:gd name="T5" fmla="*/ 28 h 28"/>
                    <a:gd name="T6" fmla="*/ 5 w 25"/>
                    <a:gd name="T7" fmla="*/ 28 h 28"/>
                    <a:gd name="T8" fmla="*/ 3 w 25"/>
                    <a:gd name="T9" fmla="*/ 22 h 28"/>
                    <a:gd name="T10" fmla="*/ 25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25" y="0"/>
                      </a:moveTo>
                      <a:cubicBezTo>
                        <a:pt x="24" y="21"/>
                        <a:pt x="24" y="21"/>
                        <a:pt x="24" y="21"/>
                      </a:cubicBezTo>
                      <a:cubicBezTo>
                        <a:pt x="24" y="25"/>
                        <a:pt x="21" y="28"/>
                        <a:pt x="17" y="28"/>
                      </a:cubicBezTo>
                      <a:cubicBezTo>
                        <a:pt x="5" y="28"/>
                        <a:pt x="5" y="28"/>
                        <a:pt x="5" y="28"/>
                      </a:cubicBezTo>
                      <a:cubicBezTo>
                        <a:pt x="1" y="28"/>
                        <a:pt x="0" y="25"/>
                        <a:pt x="3" y="22"/>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6" name="Freeform 34"/>
                <p:cNvSpPr>
                  <a:spLocks/>
                </p:cNvSpPr>
                <p:nvPr/>
              </p:nvSpPr>
              <p:spPr bwMode="auto">
                <a:xfrm>
                  <a:off x="4322764" y="3124201"/>
                  <a:ext cx="58738" cy="71438"/>
                </a:xfrm>
                <a:custGeom>
                  <a:avLst/>
                  <a:gdLst>
                    <a:gd name="T0" fmla="*/ 24 w 24"/>
                    <a:gd name="T1" fmla="*/ 0 h 29"/>
                    <a:gd name="T2" fmla="*/ 24 w 24"/>
                    <a:gd name="T3" fmla="*/ 22 h 29"/>
                    <a:gd name="T4" fmla="*/ 16 w 24"/>
                    <a:gd name="T5" fmla="*/ 29 h 29"/>
                    <a:gd name="T6" fmla="*/ 5 w 24"/>
                    <a:gd name="T7" fmla="*/ 28 h 29"/>
                    <a:gd name="T8" fmla="*/ 3 w 24"/>
                    <a:gd name="T9" fmla="*/ 23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4" y="22"/>
                        <a:pt x="24" y="22"/>
                        <a:pt x="24" y="22"/>
                      </a:cubicBezTo>
                      <a:cubicBezTo>
                        <a:pt x="24" y="26"/>
                        <a:pt x="20" y="29"/>
                        <a:pt x="16" y="29"/>
                      </a:cubicBezTo>
                      <a:cubicBezTo>
                        <a:pt x="5" y="28"/>
                        <a:pt x="5" y="28"/>
                        <a:pt x="5" y="28"/>
                      </a:cubicBezTo>
                      <a:cubicBezTo>
                        <a:pt x="1" y="28"/>
                        <a:pt x="0" y="26"/>
                        <a:pt x="3" y="23"/>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7" name="Freeform 35"/>
                <p:cNvSpPr>
                  <a:spLocks/>
                </p:cNvSpPr>
                <p:nvPr/>
              </p:nvSpPr>
              <p:spPr bwMode="auto">
                <a:xfrm>
                  <a:off x="4252914" y="3195638"/>
                  <a:ext cx="61913" cy="69850"/>
                </a:xfrm>
                <a:custGeom>
                  <a:avLst/>
                  <a:gdLst>
                    <a:gd name="T0" fmla="*/ 25 w 25"/>
                    <a:gd name="T1" fmla="*/ 0 h 28"/>
                    <a:gd name="T2" fmla="*/ 24 w 25"/>
                    <a:gd name="T3" fmla="*/ 21 h 28"/>
                    <a:gd name="T4" fmla="*/ 17 w 25"/>
                    <a:gd name="T5" fmla="*/ 28 h 28"/>
                    <a:gd name="T6" fmla="*/ 5 w 25"/>
                    <a:gd name="T7" fmla="*/ 28 h 28"/>
                    <a:gd name="T8" fmla="*/ 3 w 25"/>
                    <a:gd name="T9" fmla="*/ 22 h 28"/>
                    <a:gd name="T10" fmla="*/ 25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25" y="0"/>
                      </a:moveTo>
                      <a:cubicBezTo>
                        <a:pt x="24" y="21"/>
                        <a:pt x="24" y="21"/>
                        <a:pt x="24" y="21"/>
                      </a:cubicBezTo>
                      <a:cubicBezTo>
                        <a:pt x="24" y="25"/>
                        <a:pt x="21" y="28"/>
                        <a:pt x="17" y="28"/>
                      </a:cubicBezTo>
                      <a:cubicBezTo>
                        <a:pt x="5" y="28"/>
                        <a:pt x="5" y="28"/>
                        <a:pt x="5" y="28"/>
                      </a:cubicBezTo>
                      <a:cubicBezTo>
                        <a:pt x="1" y="28"/>
                        <a:pt x="0" y="25"/>
                        <a:pt x="3" y="22"/>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8" name="Freeform 36"/>
                <p:cNvSpPr>
                  <a:spLocks/>
                </p:cNvSpPr>
                <p:nvPr/>
              </p:nvSpPr>
              <p:spPr bwMode="auto">
                <a:xfrm>
                  <a:off x="4186239" y="3265488"/>
                  <a:ext cx="58738" cy="73025"/>
                </a:xfrm>
                <a:custGeom>
                  <a:avLst/>
                  <a:gdLst>
                    <a:gd name="T0" fmla="*/ 24 w 24"/>
                    <a:gd name="T1" fmla="*/ 0 h 29"/>
                    <a:gd name="T2" fmla="*/ 24 w 24"/>
                    <a:gd name="T3" fmla="*/ 22 h 29"/>
                    <a:gd name="T4" fmla="*/ 16 w 24"/>
                    <a:gd name="T5" fmla="*/ 29 h 29"/>
                    <a:gd name="T6" fmla="*/ 5 w 24"/>
                    <a:gd name="T7" fmla="*/ 28 h 29"/>
                    <a:gd name="T8" fmla="*/ 3 w 24"/>
                    <a:gd name="T9" fmla="*/ 23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4" y="22"/>
                        <a:pt x="24" y="22"/>
                        <a:pt x="24" y="22"/>
                      </a:cubicBezTo>
                      <a:cubicBezTo>
                        <a:pt x="24" y="26"/>
                        <a:pt x="20" y="29"/>
                        <a:pt x="16" y="29"/>
                      </a:cubicBezTo>
                      <a:cubicBezTo>
                        <a:pt x="5" y="28"/>
                        <a:pt x="5" y="28"/>
                        <a:pt x="5" y="28"/>
                      </a:cubicBezTo>
                      <a:cubicBezTo>
                        <a:pt x="1" y="28"/>
                        <a:pt x="0" y="25"/>
                        <a:pt x="3" y="23"/>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89" name="Freeform 37"/>
                <p:cNvSpPr>
                  <a:spLocks/>
                </p:cNvSpPr>
                <p:nvPr/>
              </p:nvSpPr>
              <p:spPr bwMode="auto">
                <a:xfrm>
                  <a:off x="4116389" y="3335338"/>
                  <a:ext cx="61913" cy="71438"/>
                </a:xfrm>
                <a:custGeom>
                  <a:avLst/>
                  <a:gdLst>
                    <a:gd name="T0" fmla="*/ 25 w 25"/>
                    <a:gd name="T1" fmla="*/ 1 h 29"/>
                    <a:gd name="T2" fmla="*/ 24 w 25"/>
                    <a:gd name="T3" fmla="*/ 22 h 29"/>
                    <a:gd name="T4" fmla="*/ 17 w 25"/>
                    <a:gd name="T5" fmla="*/ 29 h 29"/>
                    <a:gd name="T6" fmla="*/ 5 w 25"/>
                    <a:gd name="T7" fmla="*/ 29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5" y="1"/>
                      </a:moveTo>
                      <a:cubicBezTo>
                        <a:pt x="24" y="22"/>
                        <a:pt x="24" y="22"/>
                        <a:pt x="24" y="22"/>
                      </a:cubicBezTo>
                      <a:cubicBezTo>
                        <a:pt x="24" y="26"/>
                        <a:pt x="21" y="29"/>
                        <a:pt x="17" y="29"/>
                      </a:cubicBezTo>
                      <a:cubicBezTo>
                        <a:pt x="5" y="29"/>
                        <a:pt x="5" y="29"/>
                        <a:pt x="5" y="29"/>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0" name="Freeform 38"/>
                <p:cNvSpPr>
                  <a:spLocks/>
                </p:cNvSpPr>
                <p:nvPr/>
              </p:nvSpPr>
              <p:spPr bwMode="auto">
                <a:xfrm>
                  <a:off x="4049714" y="3406776"/>
                  <a:ext cx="58738" cy="73025"/>
                </a:xfrm>
                <a:custGeom>
                  <a:avLst/>
                  <a:gdLst>
                    <a:gd name="T0" fmla="*/ 24 w 24"/>
                    <a:gd name="T1" fmla="*/ 0 h 29"/>
                    <a:gd name="T2" fmla="*/ 24 w 24"/>
                    <a:gd name="T3" fmla="*/ 22 h 29"/>
                    <a:gd name="T4" fmla="*/ 16 w 24"/>
                    <a:gd name="T5" fmla="*/ 29 h 29"/>
                    <a:gd name="T6" fmla="*/ 5 w 24"/>
                    <a:gd name="T7" fmla="*/ 28 h 29"/>
                    <a:gd name="T8" fmla="*/ 2 w 24"/>
                    <a:gd name="T9" fmla="*/ 23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4" y="22"/>
                        <a:pt x="24" y="22"/>
                        <a:pt x="24" y="22"/>
                      </a:cubicBezTo>
                      <a:cubicBezTo>
                        <a:pt x="23" y="26"/>
                        <a:pt x="20" y="29"/>
                        <a:pt x="16" y="29"/>
                      </a:cubicBezTo>
                      <a:cubicBezTo>
                        <a:pt x="5" y="28"/>
                        <a:pt x="5" y="28"/>
                        <a:pt x="5" y="28"/>
                      </a:cubicBezTo>
                      <a:cubicBezTo>
                        <a:pt x="1" y="28"/>
                        <a:pt x="0" y="25"/>
                        <a:pt x="2" y="23"/>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1" name="Freeform 39"/>
                <p:cNvSpPr>
                  <a:spLocks/>
                </p:cNvSpPr>
                <p:nvPr/>
              </p:nvSpPr>
              <p:spPr bwMode="auto">
                <a:xfrm>
                  <a:off x="3979864" y="3476626"/>
                  <a:ext cx="61913" cy="71438"/>
                </a:xfrm>
                <a:custGeom>
                  <a:avLst/>
                  <a:gdLst>
                    <a:gd name="T0" fmla="*/ 24 w 25"/>
                    <a:gd name="T1" fmla="*/ 1 h 29"/>
                    <a:gd name="T2" fmla="*/ 24 w 25"/>
                    <a:gd name="T3" fmla="*/ 22 h 29"/>
                    <a:gd name="T4" fmla="*/ 17 w 25"/>
                    <a:gd name="T5" fmla="*/ 29 h 29"/>
                    <a:gd name="T6" fmla="*/ 5 w 25"/>
                    <a:gd name="T7" fmla="*/ 29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1"/>
                      </a:moveTo>
                      <a:cubicBezTo>
                        <a:pt x="24" y="22"/>
                        <a:pt x="24" y="22"/>
                        <a:pt x="24" y="22"/>
                      </a:cubicBezTo>
                      <a:cubicBezTo>
                        <a:pt x="24" y="26"/>
                        <a:pt x="21" y="29"/>
                        <a:pt x="17" y="29"/>
                      </a:cubicBezTo>
                      <a:cubicBezTo>
                        <a:pt x="5" y="29"/>
                        <a:pt x="5" y="29"/>
                        <a:pt x="5" y="29"/>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2" name="Freeform 40"/>
                <p:cNvSpPr>
                  <a:spLocks/>
                </p:cNvSpPr>
                <p:nvPr/>
              </p:nvSpPr>
              <p:spPr bwMode="auto">
                <a:xfrm>
                  <a:off x="3913189" y="3548063"/>
                  <a:ext cx="58738" cy="73025"/>
                </a:xfrm>
                <a:custGeom>
                  <a:avLst/>
                  <a:gdLst>
                    <a:gd name="T0" fmla="*/ 24 w 24"/>
                    <a:gd name="T1" fmla="*/ 0 h 29"/>
                    <a:gd name="T2" fmla="*/ 23 w 24"/>
                    <a:gd name="T3" fmla="*/ 22 h 29"/>
                    <a:gd name="T4" fmla="*/ 16 w 24"/>
                    <a:gd name="T5" fmla="*/ 29 h 29"/>
                    <a:gd name="T6" fmla="*/ 5 w 24"/>
                    <a:gd name="T7" fmla="*/ 28 h 29"/>
                    <a:gd name="T8" fmla="*/ 2 w 24"/>
                    <a:gd name="T9" fmla="*/ 22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3" y="22"/>
                        <a:pt x="23" y="22"/>
                        <a:pt x="23" y="22"/>
                      </a:cubicBezTo>
                      <a:cubicBezTo>
                        <a:pt x="23" y="26"/>
                        <a:pt x="20" y="29"/>
                        <a:pt x="16" y="29"/>
                      </a:cubicBezTo>
                      <a:cubicBezTo>
                        <a:pt x="5" y="28"/>
                        <a:pt x="5" y="28"/>
                        <a:pt x="5" y="28"/>
                      </a:cubicBezTo>
                      <a:cubicBezTo>
                        <a:pt x="1" y="28"/>
                        <a:pt x="0" y="25"/>
                        <a:pt x="2" y="22"/>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3" name="Freeform 41"/>
                <p:cNvSpPr>
                  <a:spLocks/>
                </p:cNvSpPr>
                <p:nvPr/>
              </p:nvSpPr>
              <p:spPr bwMode="auto">
                <a:xfrm>
                  <a:off x="3843339" y="3617913"/>
                  <a:ext cx="61913" cy="73025"/>
                </a:xfrm>
                <a:custGeom>
                  <a:avLst/>
                  <a:gdLst>
                    <a:gd name="T0" fmla="*/ 24 w 25"/>
                    <a:gd name="T1" fmla="*/ 1 h 29"/>
                    <a:gd name="T2" fmla="*/ 24 w 25"/>
                    <a:gd name="T3" fmla="*/ 22 h 29"/>
                    <a:gd name="T4" fmla="*/ 16 w 25"/>
                    <a:gd name="T5" fmla="*/ 29 h 29"/>
                    <a:gd name="T6" fmla="*/ 5 w 25"/>
                    <a:gd name="T7" fmla="*/ 29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1"/>
                      </a:moveTo>
                      <a:cubicBezTo>
                        <a:pt x="24" y="22"/>
                        <a:pt x="24" y="22"/>
                        <a:pt x="24" y="22"/>
                      </a:cubicBezTo>
                      <a:cubicBezTo>
                        <a:pt x="24" y="26"/>
                        <a:pt x="21" y="29"/>
                        <a:pt x="16" y="29"/>
                      </a:cubicBezTo>
                      <a:cubicBezTo>
                        <a:pt x="5" y="29"/>
                        <a:pt x="5" y="29"/>
                        <a:pt x="5" y="29"/>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4" name="Freeform 42"/>
                <p:cNvSpPr>
                  <a:spLocks/>
                </p:cNvSpPr>
                <p:nvPr/>
              </p:nvSpPr>
              <p:spPr bwMode="auto">
                <a:xfrm>
                  <a:off x="3776664" y="3690938"/>
                  <a:ext cx="58738" cy="71438"/>
                </a:xfrm>
                <a:custGeom>
                  <a:avLst/>
                  <a:gdLst>
                    <a:gd name="T0" fmla="*/ 24 w 24"/>
                    <a:gd name="T1" fmla="*/ 0 h 29"/>
                    <a:gd name="T2" fmla="*/ 23 w 24"/>
                    <a:gd name="T3" fmla="*/ 22 h 29"/>
                    <a:gd name="T4" fmla="*/ 16 w 24"/>
                    <a:gd name="T5" fmla="*/ 29 h 29"/>
                    <a:gd name="T6" fmla="*/ 5 w 24"/>
                    <a:gd name="T7" fmla="*/ 28 h 29"/>
                    <a:gd name="T8" fmla="*/ 2 w 24"/>
                    <a:gd name="T9" fmla="*/ 22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3" y="22"/>
                        <a:pt x="23" y="22"/>
                        <a:pt x="23" y="22"/>
                      </a:cubicBezTo>
                      <a:cubicBezTo>
                        <a:pt x="23" y="26"/>
                        <a:pt x="20" y="29"/>
                        <a:pt x="16" y="29"/>
                      </a:cubicBezTo>
                      <a:cubicBezTo>
                        <a:pt x="5" y="28"/>
                        <a:pt x="5" y="28"/>
                        <a:pt x="5" y="28"/>
                      </a:cubicBezTo>
                      <a:cubicBezTo>
                        <a:pt x="1" y="28"/>
                        <a:pt x="0" y="25"/>
                        <a:pt x="2" y="22"/>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5" name="Freeform 43"/>
                <p:cNvSpPr>
                  <a:spLocks noEditPoints="1"/>
                </p:cNvSpPr>
                <p:nvPr/>
              </p:nvSpPr>
              <p:spPr bwMode="auto">
                <a:xfrm>
                  <a:off x="2449514" y="1493838"/>
                  <a:ext cx="546100" cy="546100"/>
                </a:xfrm>
                <a:custGeom>
                  <a:avLst/>
                  <a:gdLst>
                    <a:gd name="T0" fmla="*/ 108 w 220"/>
                    <a:gd name="T1" fmla="*/ 1 h 220"/>
                    <a:gd name="T2" fmla="*/ 1 w 220"/>
                    <a:gd name="T3" fmla="*/ 112 h 220"/>
                    <a:gd name="T4" fmla="*/ 112 w 220"/>
                    <a:gd name="T5" fmla="*/ 219 h 220"/>
                    <a:gd name="T6" fmla="*/ 219 w 220"/>
                    <a:gd name="T7" fmla="*/ 108 h 220"/>
                    <a:gd name="T8" fmla="*/ 108 w 220"/>
                    <a:gd name="T9" fmla="*/ 1 h 220"/>
                    <a:gd name="T10" fmla="*/ 112 w 220"/>
                    <a:gd name="T11" fmla="*/ 191 h 220"/>
                    <a:gd name="T12" fmla="*/ 29 w 220"/>
                    <a:gd name="T13" fmla="*/ 111 h 220"/>
                    <a:gd name="T14" fmla="*/ 109 w 220"/>
                    <a:gd name="T15" fmla="*/ 29 h 220"/>
                    <a:gd name="T16" fmla="*/ 191 w 220"/>
                    <a:gd name="T17" fmla="*/ 108 h 220"/>
                    <a:gd name="T18" fmla="*/ 112 w 220"/>
                    <a:gd name="T19" fmla="*/ 19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108" y="1"/>
                      </a:moveTo>
                      <a:cubicBezTo>
                        <a:pt x="48" y="2"/>
                        <a:pt x="0" y="52"/>
                        <a:pt x="1" y="112"/>
                      </a:cubicBezTo>
                      <a:cubicBezTo>
                        <a:pt x="2" y="172"/>
                        <a:pt x="52" y="220"/>
                        <a:pt x="112" y="219"/>
                      </a:cubicBezTo>
                      <a:cubicBezTo>
                        <a:pt x="172" y="218"/>
                        <a:pt x="220" y="168"/>
                        <a:pt x="219" y="108"/>
                      </a:cubicBezTo>
                      <a:cubicBezTo>
                        <a:pt x="218" y="48"/>
                        <a:pt x="168" y="0"/>
                        <a:pt x="108" y="1"/>
                      </a:cubicBezTo>
                      <a:close/>
                      <a:moveTo>
                        <a:pt x="112" y="191"/>
                      </a:moveTo>
                      <a:cubicBezTo>
                        <a:pt x="67" y="192"/>
                        <a:pt x="30" y="156"/>
                        <a:pt x="29" y="111"/>
                      </a:cubicBezTo>
                      <a:cubicBezTo>
                        <a:pt x="28" y="66"/>
                        <a:pt x="64" y="29"/>
                        <a:pt x="109" y="29"/>
                      </a:cubicBezTo>
                      <a:cubicBezTo>
                        <a:pt x="153" y="28"/>
                        <a:pt x="190" y="63"/>
                        <a:pt x="191" y="108"/>
                      </a:cubicBezTo>
                      <a:cubicBezTo>
                        <a:pt x="192" y="153"/>
                        <a:pt x="156" y="190"/>
                        <a:pt x="112" y="191"/>
                      </a:cubicBezTo>
                      <a:close/>
                    </a:path>
                  </a:pathLst>
                </a:custGeom>
                <a:solidFill>
                  <a:srgbClr val="EE2A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6" name="Freeform 50"/>
                <p:cNvSpPr>
                  <a:spLocks/>
                </p:cNvSpPr>
                <p:nvPr/>
              </p:nvSpPr>
              <p:spPr bwMode="auto">
                <a:xfrm>
                  <a:off x="2990851" y="1906588"/>
                  <a:ext cx="455613" cy="454025"/>
                </a:xfrm>
                <a:custGeom>
                  <a:avLst/>
                  <a:gdLst>
                    <a:gd name="T0" fmla="*/ 213 w 287"/>
                    <a:gd name="T1" fmla="*/ 89 h 286"/>
                    <a:gd name="T2" fmla="*/ 14 w 287"/>
                    <a:gd name="T3" fmla="*/ 286 h 286"/>
                    <a:gd name="T4" fmla="*/ 0 w 287"/>
                    <a:gd name="T5" fmla="*/ 272 h 286"/>
                    <a:gd name="T6" fmla="*/ 197 w 287"/>
                    <a:gd name="T7" fmla="*/ 75 h 286"/>
                    <a:gd name="T8" fmla="*/ 138 w 287"/>
                    <a:gd name="T9" fmla="*/ 14 h 286"/>
                    <a:gd name="T10" fmla="*/ 151 w 287"/>
                    <a:gd name="T11" fmla="*/ 0 h 286"/>
                    <a:gd name="T12" fmla="*/ 287 w 287"/>
                    <a:gd name="T13" fmla="*/ 136 h 286"/>
                    <a:gd name="T14" fmla="*/ 273 w 287"/>
                    <a:gd name="T15" fmla="*/ 150 h 286"/>
                    <a:gd name="T16" fmla="*/ 213 w 287"/>
                    <a:gd name="T17" fmla="*/ 89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7" h="286">
                      <a:moveTo>
                        <a:pt x="213" y="89"/>
                      </a:moveTo>
                      <a:lnTo>
                        <a:pt x="14" y="286"/>
                      </a:lnTo>
                      <a:lnTo>
                        <a:pt x="0" y="272"/>
                      </a:lnTo>
                      <a:lnTo>
                        <a:pt x="197" y="75"/>
                      </a:lnTo>
                      <a:lnTo>
                        <a:pt x="138" y="14"/>
                      </a:lnTo>
                      <a:lnTo>
                        <a:pt x="151" y="0"/>
                      </a:lnTo>
                      <a:lnTo>
                        <a:pt x="287" y="136"/>
                      </a:lnTo>
                      <a:lnTo>
                        <a:pt x="273" y="150"/>
                      </a:lnTo>
                      <a:lnTo>
                        <a:pt x="213"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7" name="Freeform 51"/>
                <p:cNvSpPr>
                  <a:spLocks noEditPoints="1"/>
                </p:cNvSpPr>
                <p:nvPr/>
              </p:nvSpPr>
              <p:spPr bwMode="auto">
                <a:xfrm>
                  <a:off x="3086101" y="2220913"/>
                  <a:ext cx="481013" cy="481013"/>
                </a:xfrm>
                <a:custGeom>
                  <a:avLst/>
                  <a:gdLst>
                    <a:gd name="T0" fmla="*/ 99 w 194"/>
                    <a:gd name="T1" fmla="*/ 184 h 194"/>
                    <a:gd name="T2" fmla="*/ 125 w 194"/>
                    <a:gd name="T3" fmla="*/ 126 h 194"/>
                    <a:gd name="T4" fmla="*/ 67 w 194"/>
                    <a:gd name="T5" fmla="*/ 68 h 194"/>
                    <a:gd name="T6" fmla="*/ 10 w 194"/>
                    <a:gd name="T7" fmla="*/ 94 h 194"/>
                    <a:gd name="T8" fmla="*/ 0 w 194"/>
                    <a:gd name="T9" fmla="*/ 84 h 194"/>
                    <a:gd name="T10" fmla="*/ 185 w 194"/>
                    <a:gd name="T11" fmla="*/ 0 h 194"/>
                    <a:gd name="T12" fmla="*/ 194 w 194"/>
                    <a:gd name="T13" fmla="*/ 9 h 194"/>
                    <a:gd name="T14" fmla="*/ 109 w 194"/>
                    <a:gd name="T15" fmla="*/ 194 h 194"/>
                    <a:gd name="T16" fmla="*/ 99 w 194"/>
                    <a:gd name="T17" fmla="*/ 184 h 194"/>
                    <a:gd name="T18" fmla="*/ 170 w 194"/>
                    <a:gd name="T19" fmla="*/ 30 h 194"/>
                    <a:gd name="T20" fmla="*/ 174 w 194"/>
                    <a:gd name="T21" fmla="*/ 22 h 194"/>
                    <a:gd name="T22" fmla="*/ 177 w 194"/>
                    <a:gd name="T23" fmla="*/ 16 h 194"/>
                    <a:gd name="T24" fmla="*/ 177 w 194"/>
                    <a:gd name="T25" fmla="*/ 16 h 194"/>
                    <a:gd name="T26" fmla="*/ 164 w 194"/>
                    <a:gd name="T27" fmla="*/ 23 h 194"/>
                    <a:gd name="T28" fmla="*/ 79 w 194"/>
                    <a:gd name="T29" fmla="*/ 63 h 194"/>
                    <a:gd name="T30" fmla="*/ 131 w 194"/>
                    <a:gd name="T31" fmla="*/ 115 h 194"/>
                    <a:gd name="T32" fmla="*/ 170 w 194"/>
                    <a:gd name="T33" fmla="*/ 3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4" h="194">
                      <a:moveTo>
                        <a:pt x="99" y="184"/>
                      </a:moveTo>
                      <a:cubicBezTo>
                        <a:pt x="125" y="126"/>
                        <a:pt x="125" y="126"/>
                        <a:pt x="125" y="126"/>
                      </a:cubicBezTo>
                      <a:cubicBezTo>
                        <a:pt x="67" y="68"/>
                        <a:pt x="67" y="68"/>
                        <a:pt x="67" y="68"/>
                      </a:cubicBezTo>
                      <a:cubicBezTo>
                        <a:pt x="10" y="94"/>
                        <a:pt x="10" y="94"/>
                        <a:pt x="10" y="94"/>
                      </a:cubicBezTo>
                      <a:cubicBezTo>
                        <a:pt x="0" y="84"/>
                        <a:pt x="0" y="84"/>
                        <a:pt x="0" y="84"/>
                      </a:cubicBezTo>
                      <a:cubicBezTo>
                        <a:pt x="185" y="0"/>
                        <a:pt x="185" y="0"/>
                        <a:pt x="185" y="0"/>
                      </a:cubicBezTo>
                      <a:cubicBezTo>
                        <a:pt x="194" y="9"/>
                        <a:pt x="194" y="9"/>
                        <a:pt x="194" y="9"/>
                      </a:cubicBezTo>
                      <a:cubicBezTo>
                        <a:pt x="109" y="194"/>
                        <a:pt x="109" y="194"/>
                        <a:pt x="109" y="194"/>
                      </a:cubicBezTo>
                      <a:lnTo>
                        <a:pt x="99" y="184"/>
                      </a:lnTo>
                      <a:close/>
                      <a:moveTo>
                        <a:pt x="170" y="30"/>
                      </a:moveTo>
                      <a:cubicBezTo>
                        <a:pt x="171" y="27"/>
                        <a:pt x="173" y="25"/>
                        <a:pt x="174" y="22"/>
                      </a:cubicBezTo>
                      <a:cubicBezTo>
                        <a:pt x="175" y="20"/>
                        <a:pt x="176" y="18"/>
                        <a:pt x="177" y="16"/>
                      </a:cubicBezTo>
                      <a:cubicBezTo>
                        <a:pt x="177" y="16"/>
                        <a:pt x="177" y="16"/>
                        <a:pt x="177" y="16"/>
                      </a:cubicBezTo>
                      <a:cubicBezTo>
                        <a:pt x="172" y="19"/>
                        <a:pt x="167" y="21"/>
                        <a:pt x="164" y="23"/>
                      </a:cubicBezTo>
                      <a:cubicBezTo>
                        <a:pt x="79" y="63"/>
                        <a:pt x="79" y="63"/>
                        <a:pt x="79" y="63"/>
                      </a:cubicBezTo>
                      <a:cubicBezTo>
                        <a:pt x="131" y="115"/>
                        <a:pt x="131" y="115"/>
                        <a:pt x="131" y="115"/>
                      </a:cubicBezTo>
                      <a:lnTo>
                        <a:pt x="17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8" name="Freeform 52"/>
                <p:cNvSpPr>
                  <a:spLocks/>
                </p:cNvSpPr>
                <p:nvPr/>
              </p:nvSpPr>
              <p:spPr bwMode="auto">
                <a:xfrm>
                  <a:off x="3465514" y="2484438"/>
                  <a:ext cx="493713" cy="484188"/>
                </a:xfrm>
                <a:custGeom>
                  <a:avLst/>
                  <a:gdLst>
                    <a:gd name="T0" fmla="*/ 82 w 199"/>
                    <a:gd name="T1" fmla="*/ 195 h 195"/>
                    <a:gd name="T2" fmla="*/ 27 w 199"/>
                    <a:gd name="T3" fmla="*/ 164 h 195"/>
                    <a:gd name="T4" fmla="*/ 1 w 199"/>
                    <a:gd name="T5" fmla="*/ 101 h 195"/>
                    <a:gd name="T6" fmla="*/ 34 w 199"/>
                    <a:gd name="T7" fmla="*/ 35 h 195"/>
                    <a:gd name="T8" fmla="*/ 103 w 199"/>
                    <a:gd name="T9" fmla="*/ 2 h 195"/>
                    <a:gd name="T10" fmla="*/ 172 w 199"/>
                    <a:gd name="T11" fmla="*/ 30 h 195"/>
                    <a:gd name="T12" fmla="*/ 199 w 199"/>
                    <a:gd name="T13" fmla="*/ 72 h 195"/>
                    <a:gd name="T14" fmla="*/ 189 w 199"/>
                    <a:gd name="T15" fmla="*/ 82 h 195"/>
                    <a:gd name="T16" fmla="*/ 162 w 199"/>
                    <a:gd name="T17" fmla="*/ 38 h 195"/>
                    <a:gd name="T18" fmla="*/ 104 w 199"/>
                    <a:gd name="T19" fmla="*/ 14 h 195"/>
                    <a:gd name="T20" fmla="*/ 44 w 199"/>
                    <a:gd name="T21" fmla="*/ 43 h 195"/>
                    <a:gd name="T22" fmla="*/ 14 w 199"/>
                    <a:gd name="T23" fmla="*/ 102 h 195"/>
                    <a:gd name="T24" fmla="*/ 37 w 199"/>
                    <a:gd name="T25" fmla="*/ 157 h 195"/>
                    <a:gd name="T26" fmla="*/ 77 w 199"/>
                    <a:gd name="T27" fmla="*/ 181 h 195"/>
                    <a:gd name="T28" fmla="*/ 122 w 199"/>
                    <a:gd name="T29" fmla="*/ 137 h 195"/>
                    <a:gd name="T30" fmla="*/ 90 w 199"/>
                    <a:gd name="T31" fmla="*/ 105 h 195"/>
                    <a:gd name="T32" fmla="*/ 98 w 199"/>
                    <a:gd name="T33" fmla="*/ 96 h 195"/>
                    <a:gd name="T34" fmla="*/ 139 w 199"/>
                    <a:gd name="T35" fmla="*/ 137 h 195"/>
                    <a:gd name="T36" fmla="*/ 82 w 199"/>
                    <a:gd name="T37"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195">
                      <a:moveTo>
                        <a:pt x="82" y="195"/>
                      </a:moveTo>
                      <a:cubicBezTo>
                        <a:pt x="60" y="189"/>
                        <a:pt x="42" y="178"/>
                        <a:pt x="27" y="164"/>
                      </a:cubicBezTo>
                      <a:cubicBezTo>
                        <a:pt x="9" y="145"/>
                        <a:pt x="0" y="124"/>
                        <a:pt x="1" y="101"/>
                      </a:cubicBezTo>
                      <a:cubicBezTo>
                        <a:pt x="3" y="77"/>
                        <a:pt x="13" y="55"/>
                        <a:pt x="34" y="35"/>
                      </a:cubicBezTo>
                      <a:cubicBezTo>
                        <a:pt x="54" y="14"/>
                        <a:pt x="77" y="3"/>
                        <a:pt x="103" y="2"/>
                      </a:cubicBezTo>
                      <a:cubicBezTo>
                        <a:pt x="129" y="0"/>
                        <a:pt x="152" y="10"/>
                        <a:pt x="172" y="30"/>
                      </a:cubicBezTo>
                      <a:cubicBezTo>
                        <a:pt x="184" y="42"/>
                        <a:pt x="193" y="56"/>
                        <a:pt x="199" y="72"/>
                      </a:cubicBezTo>
                      <a:cubicBezTo>
                        <a:pt x="189" y="82"/>
                        <a:pt x="189" y="82"/>
                        <a:pt x="189" y="82"/>
                      </a:cubicBezTo>
                      <a:cubicBezTo>
                        <a:pt x="183" y="64"/>
                        <a:pt x="174" y="49"/>
                        <a:pt x="162" y="38"/>
                      </a:cubicBezTo>
                      <a:cubicBezTo>
                        <a:pt x="146" y="21"/>
                        <a:pt x="126" y="13"/>
                        <a:pt x="104" y="14"/>
                      </a:cubicBezTo>
                      <a:cubicBezTo>
                        <a:pt x="82" y="15"/>
                        <a:pt x="62" y="25"/>
                        <a:pt x="44" y="43"/>
                      </a:cubicBezTo>
                      <a:cubicBezTo>
                        <a:pt x="26" y="62"/>
                        <a:pt x="16" y="81"/>
                        <a:pt x="14" y="102"/>
                      </a:cubicBezTo>
                      <a:cubicBezTo>
                        <a:pt x="13" y="122"/>
                        <a:pt x="21" y="140"/>
                        <a:pt x="37" y="157"/>
                      </a:cubicBezTo>
                      <a:cubicBezTo>
                        <a:pt x="50" y="169"/>
                        <a:pt x="63" y="177"/>
                        <a:pt x="77" y="181"/>
                      </a:cubicBezTo>
                      <a:cubicBezTo>
                        <a:pt x="122" y="137"/>
                        <a:pt x="122" y="137"/>
                        <a:pt x="122" y="137"/>
                      </a:cubicBezTo>
                      <a:cubicBezTo>
                        <a:pt x="90" y="105"/>
                        <a:pt x="90" y="105"/>
                        <a:pt x="90" y="105"/>
                      </a:cubicBezTo>
                      <a:cubicBezTo>
                        <a:pt x="98" y="96"/>
                        <a:pt x="98" y="96"/>
                        <a:pt x="98" y="96"/>
                      </a:cubicBezTo>
                      <a:cubicBezTo>
                        <a:pt x="139" y="137"/>
                        <a:pt x="139" y="137"/>
                        <a:pt x="139" y="137"/>
                      </a:cubicBezTo>
                      <a:lnTo>
                        <a:pt x="82" y="19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99" name="Freeform 53"/>
                <p:cNvSpPr>
                  <a:spLocks/>
                </p:cNvSpPr>
                <p:nvPr/>
              </p:nvSpPr>
              <p:spPr bwMode="auto">
                <a:xfrm>
                  <a:off x="3724276" y="2770188"/>
                  <a:ext cx="479425" cy="420688"/>
                </a:xfrm>
                <a:custGeom>
                  <a:avLst/>
                  <a:gdLst>
                    <a:gd name="T0" fmla="*/ 0 w 193"/>
                    <a:gd name="T1" fmla="*/ 111 h 170"/>
                    <a:gd name="T2" fmla="*/ 11 w 193"/>
                    <a:gd name="T3" fmla="*/ 101 h 170"/>
                    <a:gd name="T4" fmla="*/ 31 w 193"/>
                    <a:gd name="T5" fmla="*/ 139 h 170"/>
                    <a:gd name="T6" fmla="*/ 61 w 193"/>
                    <a:gd name="T7" fmla="*/ 157 h 170"/>
                    <a:gd name="T8" fmla="*/ 88 w 193"/>
                    <a:gd name="T9" fmla="*/ 147 h 170"/>
                    <a:gd name="T10" fmla="*/ 99 w 193"/>
                    <a:gd name="T11" fmla="*/ 125 h 170"/>
                    <a:gd name="T12" fmla="*/ 92 w 193"/>
                    <a:gd name="T13" fmla="*/ 84 h 170"/>
                    <a:gd name="T14" fmla="*/ 86 w 193"/>
                    <a:gd name="T15" fmla="*/ 38 h 170"/>
                    <a:gd name="T16" fmla="*/ 99 w 193"/>
                    <a:gd name="T17" fmla="*/ 14 h 170"/>
                    <a:gd name="T18" fmla="*/ 134 w 193"/>
                    <a:gd name="T19" fmla="*/ 1 h 170"/>
                    <a:gd name="T20" fmla="*/ 174 w 193"/>
                    <a:gd name="T21" fmla="*/ 21 h 170"/>
                    <a:gd name="T22" fmla="*/ 193 w 193"/>
                    <a:gd name="T23" fmla="*/ 49 h 170"/>
                    <a:gd name="T24" fmla="*/ 184 w 193"/>
                    <a:gd name="T25" fmla="*/ 59 h 170"/>
                    <a:gd name="T26" fmla="*/ 164 w 193"/>
                    <a:gd name="T27" fmla="*/ 28 h 170"/>
                    <a:gd name="T28" fmla="*/ 135 w 193"/>
                    <a:gd name="T29" fmla="*/ 13 h 170"/>
                    <a:gd name="T30" fmla="*/ 110 w 193"/>
                    <a:gd name="T31" fmla="*/ 23 h 170"/>
                    <a:gd name="T32" fmla="*/ 99 w 193"/>
                    <a:gd name="T33" fmla="*/ 45 h 170"/>
                    <a:gd name="T34" fmla="*/ 106 w 193"/>
                    <a:gd name="T35" fmla="*/ 85 h 170"/>
                    <a:gd name="T36" fmla="*/ 112 w 193"/>
                    <a:gd name="T37" fmla="*/ 129 h 170"/>
                    <a:gd name="T38" fmla="*/ 99 w 193"/>
                    <a:gd name="T39" fmla="*/ 155 h 170"/>
                    <a:gd name="T40" fmla="*/ 63 w 193"/>
                    <a:gd name="T41" fmla="*/ 169 h 170"/>
                    <a:gd name="T42" fmla="*/ 23 w 193"/>
                    <a:gd name="T43" fmla="*/ 148 h 170"/>
                    <a:gd name="T44" fmla="*/ 9 w 193"/>
                    <a:gd name="T45" fmla="*/ 130 h 170"/>
                    <a:gd name="T46" fmla="*/ 0 w 193"/>
                    <a:gd name="T47" fmla="*/ 11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3" h="170">
                      <a:moveTo>
                        <a:pt x="0" y="111"/>
                      </a:moveTo>
                      <a:cubicBezTo>
                        <a:pt x="11" y="101"/>
                        <a:pt x="11" y="101"/>
                        <a:pt x="11" y="101"/>
                      </a:cubicBezTo>
                      <a:cubicBezTo>
                        <a:pt x="14" y="117"/>
                        <a:pt x="21" y="129"/>
                        <a:pt x="31" y="139"/>
                      </a:cubicBezTo>
                      <a:cubicBezTo>
                        <a:pt x="41" y="150"/>
                        <a:pt x="51" y="156"/>
                        <a:pt x="61" y="157"/>
                      </a:cubicBezTo>
                      <a:cubicBezTo>
                        <a:pt x="71" y="158"/>
                        <a:pt x="80" y="154"/>
                        <a:pt x="88" y="147"/>
                      </a:cubicBezTo>
                      <a:cubicBezTo>
                        <a:pt x="94" y="140"/>
                        <a:pt x="98" y="132"/>
                        <a:pt x="99" y="125"/>
                      </a:cubicBezTo>
                      <a:cubicBezTo>
                        <a:pt x="99" y="117"/>
                        <a:pt x="97" y="103"/>
                        <a:pt x="92" y="84"/>
                      </a:cubicBezTo>
                      <a:cubicBezTo>
                        <a:pt x="86" y="63"/>
                        <a:pt x="84" y="47"/>
                        <a:pt x="86" y="38"/>
                      </a:cubicBezTo>
                      <a:cubicBezTo>
                        <a:pt x="87" y="29"/>
                        <a:pt x="92" y="21"/>
                        <a:pt x="99" y="14"/>
                      </a:cubicBezTo>
                      <a:cubicBezTo>
                        <a:pt x="108" y="5"/>
                        <a:pt x="120" y="0"/>
                        <a:pt x="134" y="1"/>
                      </a:cubicBezTo>
                      <a:cubicBezTo>
                        <a:pt x="148" y="2"/>
                        <a:pt x="161" y="9"/>
                        <a:pt x="174" y="21"/>
                      </a:cubicBezTo>
                      <a:cubicBezTo>
                        <a:pt x="182" y="29"/>
                        <a:pt x="188" y="38"/>
                        <a:pt x="193" y="49"/>
                      </a:cubicBezTo>
                      <a:cubicBezTo>
                        <a:pt x="184" y="59"/>
                        <a:pt x="184" y="59"/>
                        <a:pt x="184" y="59"/>
                      </a:cubicBezTo>
                      <a:cubicBezTo>
                        <a:pt x="179" y="47"/>
                        <a:pt x="173" y="37"/>
                        <a:pt x="164" y="28"/>
                      </a:cubicBezTo>
                      <a:cubicBezTo>
                        <a:pt x="155" y="19"/>
                        <a:pt x="145" y="14"/>
                        <a:pt x="135" y="13"/>
                      </a:cubicBezTo>
                      <a:cubicBezTo>
                        <a:pt x="125" y="13"/>
                        <a:pt x="117" y="16"/>
                        <a:pt x="110" y="23"/>
                      </a:cubicBezTo>
                      <a:cubicBezTo>
                        <a:pt x="103" y="30"/>
                        <a:pt x="99" y="37"/>
                        <a:pt x="99" y="45"/>
                      </a:cubicBezTo>
                      <a:cubicBezTo>
                        <a:pt x="98" y="53"/>
                        <a:pt x="100" y="66"/>
                        <a:pt x="106" y="85"/>
                      </a:cubicBezTo>
                      <a:cubicBezTo>
                        <a:pt x="111" y="105"/>
                        <a:pt x="113" y="120"/>
                        <a:pt x="112" y="129"/>
                      </a:cubicBezTo>
                      <a:cubicBezTo>
                        <a:pt x="110" y="139"/>
                        <a:pt x="106" y="147"/>
                        <a:pt x="99" y="155"/>
                      </a:cubicBezTo>
                      <a:cubicBezTo>
                        <a:pt x="88" y="165"/>
                        <a:pt x="76" y="170"/>
                        <a:pt x="63" y="169"/>
                      </a:cubicBezTo>
                      <a:cubicBezTo>
                        <a:pt x="49" y="168"/>
                        <a:pt x="36" y="161"/>
                        <a:pt x="23" y="148"/>
                      </a:cubicBezTo>
                      <a:cubicBezTo>
                        <a:pt x="18" y="144"/>
                        <a:pt x="13" y="138"/>
                        <a:pt x="9" y="130"/>
                      </a:cubicBezTo>
                      <a:cubicBezTo>
                        <a:pt x="4" y="123"/>
                        <a:pt x="1" y="116"/>
                        <a:pt x="0"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pic>
            <p:nvPicPr>
              <p:cNvPr id="49" name="Picture 4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20485" y="2986787"/>
                <a:ext cx="472226" cy="455286"/>
              </a:xfrm>
              <a:prstGeom prst="rect">
                <a:avLst/>
              </a:prstGeom>
            </p:spPr>
          </p:pic>
          <p:pic>
            <p:nvPicPr>
              <p:cNvPr id="50" name="Picture 4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69209" y="3582270"/>
                <a:ext cx="472226" cy="455286"/>
              </a:xfrm>
              <a:prstGeom prst="rect">
                <a:avLst/>
              </a:prstGeom>
            </p:spPr>
          </p:pic>
          <p:pic>
            <p:nvPicPr>
              <p:cNvPr id="51" name="Picture 5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33604" y="2446760"/>
                <a:ext cx="472226" cy="455286"/>
              </a:xfrm>
              <a:prstGeom prst="rect">
                <a:avLst/>
              </a:prstGeom>
            </p:spPr>
          </p:pic>
          <p:grpSp>
            <p:nvGrpSpPr>
              <p:cNvPr id="52" name="Group 51"/>
              <p:cNvGrpSpPr/>
              <p:nvPr/>
            </p:nvGrpSpPr>
            <p:grpSpPr>
              <a:xfrm>
                <a:off x="6065308" y="3970706"/>
                <a:ext cx="417489" cy="394913"/>
                <a:chOff x="2316164" y="1370013"/>
                <a:chExt cx="2438400" cy="2392363"/>
              </a:xfrm>
            </p:grpSpPr>
            <p:sp>
              <p:nvSpPr>
                <p:cNvPr id="60" name="Freeform 28"/>
                <p:cNvSpPr>
                  <a:spLocks noEditPoints="1"/>
                </p:cNvSpPr>
                <p:nvPr/>
              </p:nvSpPr>
              <p:spPr bwMode="auto">
                <a:xfrm>
                  <a:off x="2316164" y="1370013"/>
                  <a:ext cx="2438400" cy="2389188"/>
                </a:xfrm>
                <a:custGeom>
                  <a:avLst/>
                  <a:gdLst>
                    <a:gd name="T0" fmla="*/ 0 w 982"/>
                    <a:gd name="T1" fmla="*/ 89 h 963"/>
                    <a:gd name="T2" fmla="*/ 6 w 982"/>
                    <a:gd name="T3" fmla="*/ 396 h 963"/>
                    <a:gd name="T4" fmla="*/ 590 w 982"/>
                    <a:gd name="T5" fmla="*/ 963 h 963"/>
                    <a:gd name="T6" fmla="*/ 982 w 982"/>
                    <a:gd name="T7" fmla="*/ 557 h 963"/>
                    <a:gd name="T8" fmla="*/ 404 w 982"/>
                    <a:gd name="T9" fmla="*/ 0 h 963"/>
                    <a:gd name="T10" fmla="*/ 80 w 982"/>
                    <a:gd name="T11" fmla="*/ 5 h 963"/>
                    <a:gd name="T12" fmla="*/ 0 w 982"/>
                    <a:gd name="T13" fmla="*/ 89 h 963"/>
                    <a:gd name="T14" fmla="*/ 221 w 982"/>
                    <a:gd name="T15" fmla="*/ 100 h 963"/>
                    <a:gd name="T16" fmla="*/ 223 w 982"/>
                    <a:gd name="T17" fmla="*/ 217 h 963"/>
                    <a:gd name="T18" fmla="*/ 106 w 982"/>
                    <a:gd name="T19" fmla="*/ 219 h 963"/>
                    <a:gd name="T20" fmla="*/ 104 w 982"/>
                    <a:gd name="T21" fmla="*/ 103 h 963"/>
                    <a:gd name="T22" fmla="*/ 221 w 982"/>
                    <a:gd name="T23" fmla="*/ 100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2" h="963">
                      <a:moveTo>
                        <a:pt x="0" y="89"/>
                      </a:moveTo>
                      <a:cubicBezTo>
                        <a:pt x="6" y="396"/>
                        <a:pt x="6" y="396"/>
                        <a:pt x="6" y="396"/>
                      </a:cubicBezTo>
                      <a:cubicBezTo>
                        <a:pt x="590" y="963"/>
                        <a:pt x="590" y="963"/>
                        <a:pt x="590" y="963"/>
                      </a:cubicBezTo>
                      <a:cubicBezTo>
                        <a:pt x="982" y="557"/>
                        <a:pt x="982" y="557"/>
                        <a:pt x="982" y="557"/>
                      </a:cubicBezTo>
                      <a:cubicBezTo>
                        <a:pt x="404" y="0"/>
                        <a:pt x="404" y="0"/>
                        <a:pt x="404" y="0"/>
                      </a:cubicBezTo>
                      <a:cubicBezTo>
                        <a:pt x="80" y="5"/>
                        <a:pt x="80" y="5"/>
                        <a:pt x="80" y="5"/>
                      </a:cubicBezTo>
                      <a:lnTo>
                        <a:pt x="0" y="89"/>
                      </a:lnTo>
                      <a:close/>
                      <a:moveTo>
                        <a:pt x="221" y="100"/>
                      </a:moveTo>
                      <a:cubicBezTo>
                        <a:pt x="254" y="132"/>
                        <a:pt x="255" y="184"/>
                        <a:pt x="223" y="217"/>
                      </a:cubicBezTo>
                      <a:cubicBezTo>
                        <a:pt x="191" y="250"/>
                        <a:pt x="139" y="251"/>
                        <a:pt x="106" y="219"/>
                      </a:cubicBezTo>
                      <a:cubicBezTo>
                        <a:pt x="74" y="187"/>
                        <a:pt x="73" y="135"/>
                        <a:pt x="104" y="103"/>
                      </a:cubicBezTo>
                      <a:cubicBezTo>
                        <a:pt x="136" y="70"/>
                        <a:pt x="188" y="69"/>
                        <a:pt x="221" y="100"/>
                      </a:cubicBezTo>
                      <a:close/>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1" name="Freeform 29"/>
                <p:cNvSpPr>
                  <a:spLocks/>
                </p:cNvSpPr>
                <p:nvPr/>
              </p:nvSpPr>
              <p:spPr bwMode="auto">
                <a:xfrm>
                  <a:off x="4665664" y="2771776"/>
                  <a:ext cx="58738" cy="73025"/>
                </a:xfrm>
                <a:custGeom>
                  <a:avLst/>
                  <a:gdLst>
                    <a:gd name="T0" fmla="*/ 24 w 24"/>
                    <a:gd name="T1" fmla="*/ 0 h 29"/>
                    <a:gd name="T2" fmla="*/ 23 w 24"/>
                    <a:gd name="T3" fmla="*/ 21 h 29"/>
                    <a:gd name="T4" fmla="*/ 16 w 24"/>
                    <a:gd name="T5" fmla="*/ 28 h 29"/>
                    <a:gd name="T6" fmla="*/ 5 w 24"/>
                    <a:gd name="T7" fmla="*/ 28 h 29"/>
                    <a:gd name="T8" fmla="*/ 2 w 24"/>
                    <a:gd name="T9" fmla="*/ 22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3" y="21"/>
                        <a:pt x="23" y="21"/>
                        <a:pt x="23" y="21"/>
                      </a:cubicBezTo>
                      <a:cubicBezTo>
                        <a:pt x="23" y="25"/>
                        <a:pt x="20" y="29"/>
                        <a:pt x="16" y="28"/>
                      </a:cubicBezTo>
                      <a:cubicBezTo>
                        <a:pt x="5" y="28"/>
                        <a:pt x="5" y="28"/>
                        <a:pt x="5" y="28"/>
                      </a:cubicBezTo>
                      <a:cubicBezTo>
                        <a:pt x="1" y="28"/>
                        <a:pt x="0" y="25"/>
                        <a:pt x="2" y="22"/>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2" name="Freeform 30"/>
                <p:cNvSpPr>
                  <a:spLocks/>
                </p:cNvSpPr>
                <p:nvPr/>
              </p:nvSpPr>
              <p:spPr bwMode="auto">
                <a:xfrm>
                  <a:off x="4595814" y="2841626"/>
                  <a:ext cx="61913" cy="71438"/>
                </a:xfrm>
                <a:custGeom>
                  <a:avLst/>
                  <a:gdLst>
                    <a:gd name="T0" fmla="*/ 24 w 25"/>
                    <a:gd name="T1" fmla="*/ 0 h 29"/>
                    <a:gd name="T2" fmla="*/ 24 w 25"/>
                    <a:gd name="T3" fmla="*/ 22 h 29"/>
                    <a:gd name="T4" fmla="*/ 16 w 25"/>
                    <a:gd name="T5" fmla="*/ 29 h 29"/>
                    <a:gd name="T6" fmla="*/ 5 w 25"/>
                    <a:gd name="T7" fmla="*/ 28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0"/>
                      </a:moveTo>
                      <a:cubicBezTo>
                        <a:pt x="24" y="22"/>
                        <a:pt x="24" y="22"/>
                        <a:pt x="24" y="22"/>
                      </a:cubicBezTo>
                      <a:cubicBezTo>
                        <a:pt x="24" y="26"/>
                        <a:pt x="20" y="29"/>
                        <a:pt x="16" y="29"/>
                      </a:cubicBezTo>
                      <a:cubicBezTo>
                        <a:pt x="5" y="28"/>
                        <a:pt x="5" y="28"/>
                        <a:pt x="5" y="28"/>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3" name="Freeform 31"/>
                <p:cNvSpPr>
                  <a:spLocks/>
                </p:cNvSpPr>
                <p:nvPr/>
              </p:nvSpPr>
              <p:spPr bwMode="auto">
                <a:xfrm>
                  <a:off x="4525964" y="2913063"/>
                  <a:ext cx="61913" cy="69850"/>
                </a:xfrm>
                <a:custGeom>
                  <a:avLst/>
                  <a:gdLst>
                    <a:gd name="T0" fmla="*/ 25 w 25"/>
                    <a:gd name="T1" fmla="*/ 0 h 28"/>
                    <a:gd name="T2" fmla="*/ 24 w 25"/>
                    <a:gd name="T3" fmla="*/ 21 h 28"/>
                    <a:gd name="T4" fmla="*/ 17 w 25"/>
                    <a:gd name="T5" fmla="*/ 28 h 28"/>
                    <a:gd name="T6" fmla="*/ 6 w 25"/>
                    <a:gd name="T7" fmla="*/ 28 h 28"/>
                    <a:gd name="T8" fmla="*/ 3 w 25"/>
                    <a:gd name="T9" fmla="*/ 22 h 28"/>
                    <a:gd name="T10" fmla="*/ 25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25" y="0"/>
                      </a:moveTo>
                      <a:cubicBezTo>
                        <a:pt x="24" y="21"/>
                        <a:pt x="24" y="21"/>
                        <a:pt x="24" y="21"/>
                      </a:cubicBezTo>
                      <a:cubicBezTo>
                        <a:pt x="24" y="25"/>
                        <a:pt x="21" y="28"/>
                        <a:pt x="17" y="28"/>
                      </a:cubicBezTo>
                      <a:cubicBezTo>
                        <a:pt x="6" y="28"/>
                        <a:pt x="6" y="28"/>
                        <a:pt x="6" y="28"/>
                      </a:cubicBezTo>
                      <a:cubicBezTo>
                        <a:pt x="1" y="28"/>
                        <a:pt x="0" y="25"/>
                        <a:pt x="3" y="22"/>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4" name="Freeform 32"/>
                <p:cNvSpPr>
                  <a:spLocks/>
                </p:cNvSpPr>
                <p:nvPr/>
              </p:nvSpPr>
              <p:spPr bwMode="auto">
                <a:xfrm>
                  <a:off x="4459289" y="2982913"/>
                  <a:ext cx="61913" cy="71438"/>
                </a:xfrm>
                <a:custGeom>
                  <a:avLst/>
                  <a:gdLst>
                    <a:gd name="T0" fmla="*/ 24 w 25"/>
                    <a:gd name="T1" fmla="*/ 0 h 29"/>
                    <a:gd name="T2" fmla="*/ 24 w 25"/>
                    <a:gd name="T3" fmla="*/ 22 h 29"/>
                    <a:gd name="T4" fmla="*/ 16 w 25"/>
                    <a:gd name="T5" fmla="*/ 29 h 29"/>
                    <a:gd name="T6" fmla="*/ 5 w 25"/>
                    <a:gd name="T7" fmla="*/ 28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0"/>
                      </a:moveTo>
                      <a:cubicBezTo>
                        <a:pt x="24" y="22"/>
                        <a:pt x="24" y="22"/>
                        <a:pt x="24" y="22"/>
                      </a:cubicBezTo>
                      <a:cubicBezTo>
                        <a:pt x="24" y="26"/>
                        <a:pt x="20" y="29"/>
                        <a:pt x="16" y="29"/>
                      </a:cubicBezTo>
                      <a:cubicBezTo>
                        <a:pt x="5" y="28"/>
                        <a:pt x="5" y="28"/>
                        <a:pt x="5" y="28"/>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5" name="Freeform 33"/>
                <p:cNvSpPr>
                  <a:spLocks/>
                </p:cNvSpPr>
                <p:nvPr/>
              </p:nvSpPr>
              <p:spPr bwMode="auto">
                <a:xfrm>
                  <a:off x="4389439" y="3054351"/>
                  <a:ext cx="61913" cy="69850"/>
                </a:xfrm>
                <a:custGeom>
                  <a:avLst/>
                  <a:gdLst>
                    <a:gd name="T0" fmla="*/ 25 w 25"/>
                    <a:gd name="T1" fmla="*/ 0 h 28"/>
                    <a:gd name="T2" fmla="*/ 24 w 25"/>
                    <a:gd name="T3" fmla="*/ 21 h 28"/>
                    <a:gd name="T4" fmla="*/ 17 w 25"/>
                    <a:gd name="T5" fmla="*/ 28 h 28"/>
                    <a:gd name="T6" fmla="*/ 5 w 25"/>
                    <a:gd name="T7" fmla="*/ 28 h 28"/>
                    <a:gd name="T8" fmla="*/ 3 w 25"/>
                    <a:gd name="T9" fmla="*/ 22 h 28"/>
                    <a:gd name="T10" fmla="*/ 25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25" y="0"/>
                      </a:moveTo>
                      <a:cubicBezTo>
                        <a:pt x="24" y="21"/>
                        <a:pt x="24" y="21"/>
                        <a:pt x="24" y="21"/>
                      </a:cubicBezTo>
                      <a:cubicBezTo>
                        <a:pt x="24" y="25"/>
                        <a:pt x="21" y="28"/>
                        <a:pt x="17" y="28"/>
                      </a:cubicBezTo>
                      <a:cubicBezTo>
                        <a:pt x="5" y="28"/>
                        <a:pt x="5" y="28"/>
                        <a:pt x="5" y="28"/>
                      </a:cubicBezTo>
                      <a:cubicBezTo>
                        <a:pt x="1" y="28"/>
                        <a:pt x="0" y="25"/>
                        <a:pt x="3" y="22"/>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6" name="Freeform 34"/>
                <p:cNvSpPr>
                  <a:spLocks/>
                </p:cNvSpPr>
                <p:nvPr/>
              </p:nvSpPr>
              <p:spPr bwMode="auto">
                <a:xfrm>
                  <a:off x="4322764" y="3124201"/>
                  <a:ext cx="58738" cy="71438"/>
                </a:xfrm>
                <a:custGeom>
                  <a:avLst/>
                  <a:gdLst>
                    <a:gd name="T0" fmla="*/ 24 w 24"/>
                    <a:gd name="T1" fmla="*/ 0 h 29"/>
                    <a:gd name="T2" fmla="*/ 24 w 24"/>
                    <a:gd name="T3" fmla="*/ 22 h 29"/>
                    <a:gd name="T4" fmla="*/ 16 w 24"/>
                    <a:gd name="T5" fmla="*/ 29 h 29"/>
                    <a:gd name="T6" fmla="*/ 5 w 24"/>
                    <a:gd name="T7" fmla="*/ 28 h 29"/>
                    <a:gd name="T8" fmla="*/ 3 w 24"/>
                    <a:gd name="T9" fmla="*/ 23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4" y="22"/>
                        <a:pt x="24" y="22"/>
                        <a:pt x="24" y="22"/>
                      </a:cubicBezTo>
                      <a:cubicBezTo>
                        <a:pt x="24" y="26"/>
                        <a:pt x="20" y="29"/>
                        <a:pt x="16" y="29"/>
                      </a:cubicBezTo>
                      <a:cubicBezTo>
                        <a:pt x="5" y="28"/>
                        <a:pt x="5" y="28"/>
                        <a:pt x="5" y="28"/>
                      </a:cubicBezTo>
                      <a:cubicBezTo>
                        <a:pt x="1" y="28"/>
                        <a:pt x="0" y="26"/>
                        <a:pt x="3" y="23"/>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7" name="Freeform 35"/>
                <p:cNvSpPr>
                  <a:spLocks/>
                </p:cNvSpPr>
                <p:nvPr/>
              </p:nvSpPr>
              <p:spPr bwMode="auto">
                <a:xfrm>
                  <a:off x="4252914" y="3195638"/>
                  <a:ext cx="61913" cy="69850"/>
                </a:xfrm>
                <a:custGeom>
                  <a:avLst/>
                  <a:gdLst>
                    <a:gd name="T0" fmla="*/ 25 w 25"/>
                    <a:gd name="T1" fmla="*/ 0 h 28"/>
                    <a:gd name="T2" fmla="*/ 24 w 25"/>
                    <a:gd name="T3" fmla="*/ 21 h 28"/>
                    <a:gd name="T4" fmla="*/ 17 w 25"/>
                    <a:gd name="T5" fmla="*/ 28 h 28"/>
                    <a:gd name="T6" fmla="*/ 5 w 25"/>
                    <a:gd name="T7" fmla="*/ 28 h 28"/>
                    <a:gd name="T8" fmla="*/ 3 w 25"/>
                    <a:gd name="T9" fmla="*/ 22 h 28"/>
                    <a:gd name="T10" fmla="*/ 25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25" y="0"/>
                      </a:moveTo>
                      <a:cubicBezTo>
                        <a:pt x="24" y="21"/>
                        <a:pt x="24" y="21"/>
                        <a:pt x="24" y="21"/>
                      </a:cubicBezTo>
                      <a:cubicBezTo>
                        <a:pt x="24" y="25"/>
                        <a:pt x="21" y="28"/>
                        <a:pt x="17" y="28"/>
                      </a:cubicBezTo>
                      <a:cubicBezTo>
                        <a:pt x="5" y="28"/>
                        <a:pt x="5" y="28"/>
                        <a:pt x="5" y="28"/>
                      </a:cubicBezTo>
                      <a:cubicBezTo>
                        <a:pt x="1" y="28"/>
                        <a:pt x="0" y="25"/>
                        <a:pt x="3" y="22"/>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8" name="Freeform 36"/>
                <p:cNvSpPr>
                  <a:spLocks/>
                </p:cNvSpPr>
                <p:nvPr/>
              </p:nvSpPr>
              <p:spPr bwMode="auto">
                <a:xfrm>
                  <a:off x="4186239" y="3265488"/>
                  <a:ext cx="58738" cy="73025"/>
                </a:xfrm>
                <a:custGeom>
                  <a:avLst/>
                  <a:gdLst>
                    <a:gd name="T0" fmla="*/ 24 w 24"/>
                    <a:gd name="T1" fmla="*/ 0 h 29"/>
                    <a:gd name="T2" fmla="*/ 24 w 24"/>
                    <a:gd name="T3" fmla="*/ 22 h 29"/>
                    <a:gd name="T4" fmla="*/ 16 w 24"/>
                    <a:gd name="T5" fmla="*/ 29 h 29"/>
                    <a:gd name="T6" fmla="*/ 5 w 24"/>
                    <a:gd name="T7" fmla="*/ 28 h 29"/>
                    <a:gd name="T8" fmla="*/ 3 w 24"/>
                    <a:gd name="T9" fmla="*/ 23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4" y="22"/>
                        <a:pt x="24" y="22"/>
                        <a:pt x="24" y="22"/>
                      </a:cubicBezTo>
                      <a:cubicBezTo>
                        <a:pt x="24" y="26"/>
                        <a:pt x="20" y="29"/>
                        <a:pt x="16" y="29"/>
                      </a:cubicBezTo>
                      <a:cubicBezTo>
                        <a:pt x="5" y="28"/>
                        <a:pt x="5" y="28"/>
                        <a:pt x="5" y="28"/>
                      </a:cubicBezTo>
                      <a:cubicBezTo>
                        <a:pt x="1" y="28"/>
                        <a:pt x="0" y="25"/>
                        <a:pt x="3" y="23"/>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9" name="Freeform 37"/>
                <p:cNvSpPr>
                  <a:spLocks/>
                </p:cNvSpPr>
                <p:nvPr/>
              </p:nvSpPr>
              <p:spPr bwMode="auto">
                <a:xfrm>
                  <a:off x="4116389" y="3335338"/>
                  <a:ext cx="61913" cy="71438"/>
                </a:xfrm>
                <a:custGeom>
                  <a:avLst/>
                  <a:gdLst>
                    <a:gd name="T0" fmla="*/ 25 w 25"/>
                    <a:gd name="T1" fmla="*/ 1 h 29"/>
                    <a:gd name="T2" fmla="*/ 24 w 25"/>
                    <a:gd name="T3" fmla="*/ 22 h 29"/>
                    <a:gd name="T4" fmla="*/ 17 w 25"/>
                    <a:gd name="T5" fmla="*/ 29 h 29"/>
                    <a:gd name="T6" fmla="*/ 5 w 25"/>
                    <a:gd name="T7" fmla="*/ 29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5" y="1"/>
                      </a:moveTo>
                      <a:cubicBezTo>
                        <a:pt x="24" y="22"/>
                        <a:pt x="24" y="22"/>
                        <a:pt x="24" y="22"/>
                      </a:cubicBezTo>
                      <a:cubicBezTo>
                        <a:pt x="24" y="26"/>
                        <a:pt x="21" y="29"/>
                        <a:pt x="17" y="29"/>
                      </a:cubicBezTo>
                      <a:cubicBezTo>
                        <a:pt x="5" y="29"/>
                        <a:pt x="5" y="29"/>
                        <a:pt x="5" y="29"/>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0" name="Freeform 38"/>
                <p:cNvSpPr>
                  <a:spLocks/>
                </p:cNvSpPr>
                <p:nvPr/>
              </p:nvSpPr>
              <p:spPr bwMode="auto">
                <a:xfrm>
                  <a:off x="4049714" y="3406776"/>
                  <a:ext cx="58738" cy="73025"/>
                </a:xfrm>
                <a:custGeom>
                  <a:avLst/>
                  <a:gdLst>
                    <a:gd name="T0" fmla="*/ 24 w 24"/>
                    <a:gd name="T1" fmla="*/ 0 h 29"/>
                    <a:gd name="T2" fmla="*/ 24 w 24"/>
                    <a:gd name="T3" fmla="*/ 22 h 29"/>
                    <a:gd name="T4" fmla="*/ 16 w 24"/>
                    <a:gd name="T5" fmla="*/ 29 h 29"/>
                    <a:gd name="T6" fmla="*/ 5 w 24"/>
                    <a:gd name="T7" fmla="*/ 28 h 29"/>
                    <a:gd name="T8" fmla="*/ 2 w 24"/>
                    <a:gd name="T9" fmla="*/ 23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4" y="22"/>
                        <a:pt x="24" y="22"/>
                        <a:pt x="24" y="22"/>
                      </a:cubicBezTo>
                      <a:cubicBezTo>
                        <a:pt x="23" y="26"/>
                        <a:pt x="20" y="29"/>
                        <a:pt x="16" y="29"/>
                      </a:cubicBezTo>
                      <a:cubicBezTo>
                        <a:pt x="5" y="28"/>
                        <a:pt x="5" y="28"/>
                        <a:pt x="5" y="28"/>
                      </a:cubicBezTo>
                      <a:cubicBezTo>
                        <a:pt x="1" y="28"/>
                        <a:pt x="0" y="25"/>
                        <a:pt x="2" y="23"/>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1" name="Freeform 39"/>
                <p:cNvSpPr>
                  <a:spLocks/>
                </p:cNvSpPr>
                <p:nvPr/>
              </p:nvSpPr>
              <p:spPr bwMode="auto">
                <a:xfrm>
                  <a:off x="3979864" y="3476626"/>
                  <a:ext cx="61913" cy="71438"/>
                </a:xfrm>
                <a:custGeom>
                  <a:avLst/>
                  <a:gdLst>
                    <a:gd name="T0" fmla="*/ 24 w 25"/>
                    <a:gd name="T1" fmla="*/ 1 h 29"/>
                    <a:gd name="T2" fmla="*/ 24 w 25"/>
                    <a:gd name="T3" fmla="*/ 22 h 29"/>
                    <a:gd name="T4" fmla="*/ 17 w 25"/>
                    <a:gd name="T5" fmla="*/ 29 h 29"/>
                    <a:gd name="T6" fmla="*/ 5 w 25"/>
                    <a:gd name="T7" fmla="*/ 29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1"/>
                      </a:moveTo>
                      <a:cubicBezTo>
                        <a:pt x="24" y="22"/>
                        <a:pt x="24" y="22"/>
                        <a:pt x="24" y="22"/>
                      </a:cubicBezTo>
                      <a:cubicBezTo>
                        <a:pt x="24" y="26"/>
                        <a:pt x="21" y="29"/>
                        <a:pt x="17" y="29"/>
                      </a:cubicBezTo>
                      <a:cubicBezTo>
                        <a:pt x="5" y="29"/>
                        <a:pt x="5" y="29"/>
                        <a:pt x="5" y="29"/>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2" name="Freeform 40"/>
                <p:cNvSpPr>
                  <a:spLocks/>
                </p:cNvSpPr>
                <p:nvPr/>
              </p:nvSpPr>
              <p:spPr bwMode="auto">
                <a:xfrm>
                  <a:off x="3913189" y="3548063"/>
                  <a:ext cx="58738" cy="73025"/>
                </a:xfrm>
                <a:custGeom>
                  <a:avLst/>
                  <a:gdLst>
                    <a:gd name="T0" fmla="*/ 24 w 24"/>
                    <a:gd name="T1" fmla="*/ 0 h 29"/>
                    <a:gd name="T2" fmla="*/ 23 w 24"/>
                    <a:gd name="T3" fmla="*/ 22 h 29"/>
                    <a:gd name="T4" fmla="*/ 16 w 24"/>
                    <a:gd name="T5" fmla="*/ 29 h 29"/>
                    <a:gd name="T6" fmla="*/ 5 w 24"/>
                    <a:gd name="T7" fmla="*/ 28 h 29"/>
                    <a:gd name="T8" fmla="*/ 2 w 24"/>
                    <a:gd name="T9" fmla="*/ 22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3" y="22"/>
                        <a:pt x="23" y="22"/>
                        <a:pt x="23" y="22"/>
                      </a:cubicBezTo>
                      <a:cubicBezTo>
                        <a:pt x="23" y="26"/>
                        <a:pt x="20" y="29"/>
                        <a:pt x="16" y="29"/>
                      </a:cubicBezTo>
                      <a:cubicBezTo>
                        <a:pt x="5" y="28"/>
                        <a:pt x="5" y="28"/>
                        <a:pt x="5" y="28"/>
                      </a:cubicBezTo>
                      <a:cubicBezTo>
                        <a:pt x="1" y="28"/>
                        <a:pt x="0" y="25"/>
                        <a:pt x="2" y="22"/>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3" name="Freeform 41"/>
                <p:cNvSpPr>
                  <a:spLocks/>
                </p:cNvSpPr>
                <p:nvPr/>
              </p:nvSpPr>
              <p:spPr bwMode="auto">
                <a:xfrm>
                  <a:off x="3843339" y="3617913"/>
                  <a:ext cx="61913" cy="73025"/>
                </a:xfrm>
                <a:custGeom>
                  <a:avLst/>
                  <a:gdLst>
                    <a:gd name="T0" fmla="*/ 24 w 25"/>
                    <a:gd name="T1" fmla="*/ 1 h 29"/>
                    <a:gd name="T2" fmla="*/ 24 w 25"/>
                    <a:gd name="T3" fmla="*/ 22 h 29"/>
                    <a:gd name="T4" fmla="*/ 16 w 25"/>
                    <a:gd name="T5" fmla="*/ 29 h 29"/>
                    <a:gd name="T6" fmla="*/ 5 w 25"/>
                    <a:gd name="T7" fmla="*/ 29 h 29"/>
                    <a:gd name="T8" fmla="*/ 3 w 25"/>
                    <a:gd name="T9" fmla="*/ 23 h 29"/>
                    <a:gd name="T10" fmla="*/ 25 w 25"/>
                    <a:gd name="T11" fmla="*/ 0 h 29"/>
                  </a:gdLst>
                  <a:ahLst/>
                  <a:cxnLst>
                    <a:cxn ang="0">
                      <a:pos x="T0" y="T1"/>
                    </a:cxn>
                    <a:cxn ang="0">
                      <a:pos x="T2" y="T3"/>
                    </a:cxn>
                    <a:cxn ang="0">
                      <a:pos x="T4" y="T5"/>
                    </a:cxn>
                    <a:cxn ang="0">
                      <a:pos x="T6" y="T7"/>
                    </a:cxn>
                    <a:cxn ang="0">
                      <a:pos x="T8" y="T9"/>
                    </a:cxn>
                    <a:cxn ang="0">
                      <a:pos x="T10" y="T11"/>
                    </a:cxn>
                  </a:cxnLst>
                  <a:rect l="0" t="0" r="r" b="b"/>
                  <a:pathLst>
                    <a:path w="25" h="29">
                      <a:moveTo>
                        <a:pt x="24" y="1"/>
                      </a:moveTo>
                      <a:cubicBezTo>
                        <a:pt x="24" y="22"/>
                        <a:pt x="24" y="22"/>
                        <a:pt x="24" y="22"/>
                      </a:cubicBezTo>
                      <a:cubicBezTo>
                        <a:pt x="24" y="26"/>
                        <a:pt x="21" y="29"/>
                        <a:pt x="16" y="29"/>
                      </a:cubicBezTo>
                      <a:cubicBezTo>
                        <a:pt x="5" y="29"/>
                        <a:pt x="5" y="29"/>
                        <a:pt x="5" y="29"/>
                      </a:cubicBezTo>
                      <a:cubicBezTo>
                        <a:pt x="1" y="28"/>
                        <a:pt x="0" y="26"/>
                        <a:pt x="3" y="23"/>
                      </a:cubicBezTo>
                      <a:cubicBezTo>
                        <a:pt x="25" y="0"/>
                        <a:pt x="25" y="0"/>
                        <a:pt x="25"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4" name="Freeform 42"/>
                <p:cNvSpPr>
                  <a:spLocks/>
                </p:cNvSpPr>
                <p:nvPr/>
              </p:nvSpPr>
              <p:spPr bwMode="auto">
                <a:xfrm>
                  <a:off x="3776664" y="3690938"/>
                  <a:ext cx="58738" cy="71438"/>
                </a:xfrm>
                <a:custGeom>
                  <a:avLst/>
                  <a:gdLst>
                    <a:gd name="T0" fmla="*/ 24 w 24"/>
                    <a:gd name="T1" fmla="*/ 0 h 29"/>
                    <a:gd name="T2" fmla="*/ 23 w 24"/>
                    <a:gd name="T3" fmla="*/ 22 h 29"/>
                    <a:gd name="T4" fmla="*/ 16 w 24"/>
                    <a:gd name="T5" fmla="*/ 29 h 29"/>
                    <a:gd name="T6" fmla="*/ 5 w 24"/>
                    <a:gd name="T7" fmla="*/ 28 h 29"/>
                    <a:gd name="T8" fmla="*/ 2 w 24"/>
                    <a:gd name="T9" fmla="*/ 22 h 29"/>
                    <a:gd name="T10" fmla="*/ 24 w 24"/>
                    <a:gd name="T11" fmla="*/ 0 h 29"/>
                  </a:gdLst>
                  <a:ahLst/>
                  <a:cxnLst>
                    <a:cxn ang="0">
                      <a:pos x="T0" y="T1"/>
                    </a:cxn>
                    <a:cxn ang="0">
                      <a:pos x="T2" y="T3"/>
                    </a:cxn>
                    <a:cxn ang="0">
                      <a:pos x="T4" y="T5"/>
                    </a:cxn>
                    <a:cxn ang="0">
                      <a:pos x="T6" y="T7"/>
                    </a:cxn>
                    <a:cxn ang="0">
                      <a:pos x="T8" y="T9"/>
                    </a:cxn>
                    <a:cxn ang="0">
                      <a:pos x="T10" y="T11"/>
                    </a:cxn>
                  </a:cxnLst>
                  <a:rect l="0" t="0" r="r" b="b"/>
                  <a:pathLst>
                    <a:path w="24" h="29">
                      <a:moveTo>
                        <a:pt x="24" y="0"/>
                      </a:moveTo>
                      <a:cubicBezTo>
                        <a:pt x="23" y="22"/>
                        <a:pt x="23" y="22"/>
                        <a:pt x="23" y="22"/>
                      </a:cubicBezTo>
                      <a:cubicBezTo>
                        <a:pt x="23" y="26"/>
                        <a:pt x="20" y="29"/>
                        <a:pt x="16" y="29"/>
                      </a:cubicBezTo>
                      <a:cubicBezTo>
                        <a:pt x="5" y="28"/>
                        <a:pt x="5" y="28"/>
                        <a:pt x="5" y="28"/>
                      </a:cubicBezTo>
                      <a:cubicBezTo>
                        <a:pt x="1" y="28"/>
                        <a:pt x="0" y="25"/>
                        <a:pt x="2" y="22"/>
                      </a:cubicBezTo>
                      <a:cubicBezTo>
                        <a:pt x="24" y="0"/>
                        <a:pt x="24" y="0"/>
                        <a:pt x="24" y="0"/>
                      </a:cubicBezTo>
                    </a:path>
                  </a:pathLst>
                </a:custGeom>
                <a:solidFill>
                  <a:srgbClr val="DA1C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5" name="Freeform 43"/>
                <p:cNvSpPr>
                  <a:spLocks noEditPoints="1"/>
                </p:cNvSpPr>
                <p:nvPr/>
              </p:nvSpPr>
              <p:spPr bwMode="auto">
                <a:xfrm>
                  <a:off x="2449514" y="1493838"/>
                  <a:ext cx="546100" cy="546100"/>
                </a:xfrm>
                <a:custGeom>
                  <a:avLst/>
                  <a:gdLst>
                    <a:gd name="T0" fmla="*/ 108 w 220"/>
                    <a:gd name="T1" fmla="*/ 1 h 220"/>
                    <a:gd name="T2" fmla="*/ 1 w 220"/>
                    <a:gd name="T3" fmla="*/ 112 h 220"/>
                    <a:gd name="T4" fmla="*/ 112 w 220"/>
                    <a:gd name="T5" fmla="*/ 219 h 220"/>
                    <a:gd name="T6" fmla="*/ 219 w 220"/>
                    <a:gd name="T7" fmla="*/ 108 h 220"/>
                    <a:gd name="T8" fmla="*/ 108 w 220"/>
                    <a:gd name="T9" fmla="*/ 1 h 220"/>
                    <a:gd name="T10" fmla="*/ 112 w 220"/>
                    <a:gd name="T11" fmla="*/ 191 h 220"/>
                    <a:gd name="T12" fmla="*/ 29 w 220"/>
                    <a:gd name="T13" fmla="*/ 111 h 220"/>
                    <a:gd name="T14" fmla="*/ 109 w 220"/>
                    <a:gd name="T15" fmla="*/ 29 h 220"/>
                    <a:gd name="T16" fmla="*/ 191 w 220"/>
                    <a:gd name="T17" fmla="*/ 108 h 220"/>
                    <a:gd name="T18" fmla="*/ 112 w 220"/>
                    <a:gd name="T19" fmla="*/ 19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108" y="1"/>
                      </a:moveTo>
                      <a:cubicBezTo>
                        <a:pt x="48" y="2"/>
                        <a:pt x="0" y="52"/>
                        <a:pt x="1" y="112"/>
                      </a:cubicBezTo>
                      <a:cubicBezTo>
                        <a:pt x="2" y="172"/>
                        <a:pt x="52" y="220"/>
                        <a:pt x="112" y="219"/>
                      </a:cubicBezTo>
                      <a:cubicBezTo>
                        <a:pt x="172" y="218"/>
                        <a:pt x="220" y="168"/>
                        <a:pt x="219" y="108"/>
                      </a:cubicBezTo>
                      <a:cubicBezTo>
                        <a:pt x="218" y="48"/>
                        <a:pt x="168" y="0"/>
                        <a:pt x="108" y="1"/>
                      </a:cubicBezTo>
                      <a:close/>
                      <a:moveTo>
                        <a:pt x="112" y="191"/>
                      </a:moveTo>
                      <a:cubicBezTo>
                        <a:pt x="67" y="192"/>
                        <a:pt x="30" y="156"/>
                        <a:pt x="29" y="111"/>
                      </a:cubicBezTo>
                      <a:cubicBezTo>
                        <a:pt x="28" y="66"/>
                        <a:pt x="64" y="29"/>
                        <a:pt x="109" y="29"/>
                      </a:cubicBezTo>
                      <a:cubicBezTo>
                        <a:pt x="153" y="28"/>
                        <a:pt x="190" y="63"/>
                        <a:pt x="191" y="108"/>
                      </a:cubicBezTo>
                      <a:cubicBezTo>
                        <a:pt x="192" y="153"/>
                        <a:pt x="156" y="190"/>
                        <a:pt x="112" y="191"/>
                      </a:cubicBezTo>
                      <a:close/>
                    </a:path>
                  </a:pathLst>
                </a:custGeom>
                <a:solidFill>
                  <a:srgbClr val="EE2A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6" name="Freeform 50"/>
                <p:cNvSpPr>
                  <a:spLocks/>
                </p:cNvSpPr>
                <p:nvPr/>
              </p:nvSpPr>
              <p:spPr bwMode="auto">
                <a:xfrm>
                  <a:off x="2990851" y="1906588"/>
                  <a:ext cx="455613" cy="454025"/>
                </a:xfrm>
                <a:custGeom>
                  <a:avLst/>
                  <a:gdLst>
                    <a:gd name="T0" fmla="*/ 213 w 287"/>
                    <a:gd name="T1" fmla="*/ 89 h 286"/>
                    <a:gd name="T2" fmla="*/ 14 w 287"/>
                    <a:gd name="T3" fmla="*/ 286 h 286"/>
                    <a:gd name="T4" fmla="*/ 0 w 287"/>
                    <a:gd name="T5" fmla="*/ 272 h 286"/>
                    <a:gd name="T6" fmla="*/ 197 w 287"/>
                    <a:gd name="T7" fmla="*/ 75 h 286"/>
                    <a:gd name="T8" fmla="*/ 138 w 287"/>
                    <a:gd name="T9" fmla="*/ 14 h 286"/>
                    <a:gd name="T10" fmla="*/ 151 w 287"/>
                    <a:gd name="T11" fmla="*/ 0 h 286"/>
                    <a:gd name="T12" fmla="*/ 287 w 287"/>
                    <a:gd name="T13" fmla="*/ 136 h 286"/>
                    <a:gd name="T14" fmla="*/ 273 w 287"/>
                    <a:gd name="T15" fmla="*/ 150 h 286"/>
                    <a:gd name="T16" fmla="*/ 213 w 287"/>
                    <a:gd name="T17" fmla="*/ 89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7" h="286">
                      <a:moveTo>
                        <a:pt x="213" y="89"/>
                      </a:moveTo>
                      <a:lnTo>
                        <a:pt x="14" y="286"/>
                      </a:lnTo>
                      <a:lnTo>
                        <a:pt x="0" y="272"/>
                      </a:lnTo>
                      <a:lnTo>
                        <a:pt x="197" y="75"/>
                      </a:lnTo>
                      <a:lnTo>
                        <a:pt x="138" y="14"/>
                      </a:lnTo>
                      <a:lnTo>
                        <a:pt x="151" y="0"/>
                      </a:lnTo>
                      <a:lnTo>
                        <a:pt x="287" y="136"/>
                      </a:lnTo>
                      <a:lnTo>
                        <a:pt x="273" y="150"/>
                      </a:lnTo>
                      <a:lnTo>
                        <a:pt x="213"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7" name="Freeform 51"/>
                <p:cNvSpPr>
                  <a:spLocks noEditPoints="1"/>
                </p:cNvSpPr>
                <p:nvPr/>
              </p:nvSpPr>
              <p:spPr bwMode="auto">
                <a:xfrm>
                  <a:off x="3086101" y="2220913"/>
                  <a:ext cx="481013" cy="481013"/>
                </a:xfrm>
                <a:custGeom>
                  <a:avLst/>
                  <a:gdLst>
                    <a:gd name="T0" fmla="*/ 99 w 194"/>
                    <a:gd name="T1" fmla="*/ 184 h 194"/>
                    <a:gd name="T2" fmla="*/ 125 w 194"/>
                    <a:gd name="T3" fmla="*/ 126 h 194"/>
                    <a:gd name="T4" fmla="*/ 67 w 194"/>
                    <a:gd name="T5" fmla="*/ 68 h 194"/>
                    <a:gd name="T6" fmla="*/ 10 w 194"/>
                    <a:gd name="T7" fmla="*/ 94 h 194"/>
                    <a:gd name="T8" fmla="*/ 0 w 194"/>
                    <a:gd name="T9" fmla="*/ 84 h 194"/>
                    <a:gd name="T10" fmla="*/ 185 w 194"/>
                    <a:gd name="T11" fmla="*/ 0 h 194"/>
                    <a:gd name="T12" fmla="*/ 194 w 194"/>
                    <a:gd name="T13" fmla="*/ 9 h 194"/>
                    <a:gd name="T14" fmla="*/ 109 w 194"/>
                    <a:gd name="T15" fmla="*/ 194 h 194"/>
                    <a:gd name="T16" fmla="*/ 99 w 194"/>
                    <a:gd name="T17" fmla="*/ 184 h 194"/>
                    <a:gd name="T18" fmla="*/ 170 w 194"/>
                    <a:gd name="T19" fmla="*/ 30 h 194"/>
                    <a:gd name="T20" fmla="*/ 174 w 194"/>
                    <a:gd name="T21" fmla="*/ 22 h 194"/>
                    <a:gd name="T22" fmla="*/ 177 w 194"/>
                    <a:gd name="T23" fmla="*/ 16 h 194"/>
                    <a:gd name="T24" fmla="*/ 177 w 194"/>
                    <a:gd name="T25" fmla="*/ 16 h 194"/>
                    <a:gd name="T26" fmla="*/ 164 w 194"/>
                    <a:gd name="T27" fmla="*/ 23 h 194"/>
                    <a:gd name="T28" fmla="*/ 79 w 194"/>
                    <a:gd name="T29" fmla="*/ 63 h 194"/>
                    <a:gd name="T30" fmla="*/ 131 w 194"/>
                    <a:gd name="T31" fmla="*/ 115 h 194"/>
                    <a:gd name="T32" fmla="*/ 170 w 194"/>
                    <a:gd name="T33" fmla="*/ 3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4" h="194">
                      <a:moveTo>
                        <a:pt x="99" y="184"/>
                      </a:moveTo>
                      <a:cubicBezTo>
                        <a:pt x="125" y="126"/>
                        <a:pt x="125" y="126"/>
                        <a:pt x="125" y="126"/>
                      </a:cubicBezTo>
                      <a:cubicBezTo>
                        <a:pt x="67" y="68"/>
                        <a:pt x="67" y="68"/>
                        <a:pt x="67" y="68"/>
                      </a:cubicBezTo>
                      <a:cubicBezTo>
                        <a:pt x="10" y="94"/>
                        <a:pt x="10" y="94"/>
                        <a:pt x="10" y="94"/>
                      </a:cubicBezTo>
                      <a:cubicBezTo>
                        <a:pt x="0" y="84"/>
                        <a:pt x="0" y="84"/>
                        <a:pt x="0" y="84"/>
                      </a:cubicBezTo>
                      <a:cubicBezTo>
                        <a:pt x="185" y="0"/>
                        <a:pt x="185" y="0"/>
                        <a:pt x="185" y="0"/>
                      </a:cubicBezTo>
                      <a:cubicBezTo>
                        <a:pt x="194" y="9"/>
                        <a:pt x="194" y="9"/>
                        <a:pt x="194" y="9"/>
                      </a:cubicBezTo>
                      <a:cubicBezTo>
                        <a:pt x="109" y="194"/>
                        <a:pt x="109" y="194"/>
                        <a:pt x="109" y="194"/>
                      </a:cubicBezTo>
                      <a:lnTo>
                        <a:pt x="99" y="184"/>
                      </a:lnTo>
                      <a:close/>
                      <a:moveTo>
                        <a:pt x="170" y="30"/>
                      </a:moveTo>
                      <a:cubicBezTo>
                        <a:pt x="171" y="27"/>
                        <a:pt x="173" y="25"/>
                        <a:pt x="174" y="22"/>
                      </a:cubicBezTo>
                      <a:cubicBezTo>
                        <a:pt x="175" y="20"/>
                        <a:pt x="176" y="18"/>
                        <a:pt x="177" y="16"/>
                      </a:cubicBezTo>
                      <a:cubicBezTo>
                        <a:pt x="177" y="16"/>
                        <a:pt x="177" y="16"/>
                        <a:pt x="177" y="16"/>
                      </a:cubicBezTo>
                      <a:cubicBezTo>
                        <a:pt x="172" y="19"/>
                        <a:pt x="167" y="21"/>
                        <a:pt x="164" y="23"/>
                      </a:cubicBezTo>
                      <a:cubicBezTo>
                        <a:pt x="79" y="63"/>
                        <a:pt x="79" y="63"/>
                        <a:pt x="79" y="63"/>
                      </a:cubicBezTo>
                      <a:cubicBezTo>
                        <a:pt x="131" y="115"/>
                        <a:pt x="131" y="115"/>
                        <a:pt x="131" y="115"/>
                      </a:cubicBezTo>
                      <a:lnTo>
                        <a:pt x="17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8" name="Freeform 52"/>
                <p:cNvSpPr>
                  <a:spLocks/>
                </p:cNvSpPr>
                <p:nvPr/>
              </p:nvSpPr>
              <p:spPr bwMode="auto">
                <a:xfrm>
                  <a:off x="3465513" y="2484440"/>
                  <a:ext cx="493715" cy="484188"/>
                </a:xfrm>
                <a:custGeom>
                  <a:avLst/>
                  <a:gdLst>
                    <a:gd name="T0" fmla="*/ 82 w 199"/>
                    <a:gd name="T1" fmla="*/ 195 h 195"/>
                    <a:gd name="T2" fmla="*/ 27 w 199"/>
                    <a:gd name="T3" fmla="*/ 164 h 195"/>
                    <a:gd name="T4" fmla="*/ 1 w 199"/>
                    <a:gd name="T5" fmla="*/ 101 h 195"/>
                    <a:gd name="T6" fmla="*/ 34 w 199"/>
                    <a:gd name="T7" fmla="*/ 35 h 195"/>
                    <a:gd name="T8" fmla="*/ 103 w 199"/>
                    <a:gd name="T9" fmla="*/ 2 h 195"/>
                    <a:gd name="T10" fmla="*/ 172 w 199"/>
                    <a:gd name="T11" fmla="*/ 30 h 195"/>
                    <a:gd name="T12" fmla="*/ 199 w 199"/>
                    <a:gd name="T13" fmla="*/ 72 h 195"/>
                    <a:gd name="T14" fmla="*/ 189 w 199"/>
                    <a:gd name="T15" fmla="*/ 82 h 195"/>
                    <a:gd name="T16" fmla="*/ 162 w 199"/>
                    <a:gd name="T17" fmla="*/ 38 h 195"/>
                    <a:gd name="T18" fmla="*/ 104 w 199"/>
                    <a:gd name="T19" fmla="*/ 14 h 195"/>
                    <a:gd name="T20" fmla="*/ 44 w 199"/>
                    <a:gd name="T21" fmla="*/ 43 h 195"/>
                    <a:gd name="T22" fmla="*/ 14 w 199"/>
                    <a:gd name="T23" fmla="*/ 102 h 195"/>
                    <a:gd name="T24" fmla="*/ 37 w 199"/>
                    <a:gd name="T25" fmla="*/ 157 h 195"/>
                    <a:gd name="T26" fmla="*/ 77 w 199"/>
                    <a:gd name="T27" fmla="*/ 181 h 195"/>
                    <a:gd name="T28" fmla="*/ 122 w 199"/>
                    <a:gd name="T29" fmla="*/ 137 h 195"/>
                    <a:gd name="T30" fmla="*/ 90 w 199"/>
                    <a:gd name="T31" fmla="*/ 105 h 195"/>
                    <a:gd name="T32" fmla="*/ 98 w 199"/>
                    <a:gd name="T33" fmla="*/ 96 h 195"/>
                    <a:gd name="T34" fmla="*/ 139 w 199"/>
                    <a:gd name="T35" fmla="*/ 137 h 195"/>
                    <a:gd name="T36" fmla="*/ 82 w 199"/>
                    <a:gd name="T37"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195">
                      <a:moveTo>
                        <a:pt x="82" y="195"/>
                      </a:moveTo>
                      <a:cubicBezTo>
                        <a:pt x="60" y="189"/>
                        <a:pt x="42" y="178"/>
                        <a:pt x="27" y="164"/>
                      </a:cubicBezTo>
                      <a:cubicBezTo>
                        <a:pt x="9" y="145"/>
                        <a:pt x="0" y="124"/>
                        <a:pt x="1" y="101"/>
                      </a:cubicBezTo>
                      <a:cubicBezTo>
                        <a:pt x="3" y="77"/>
                        <a:pt x="13" y="55"/>
                        <a:pt x="34" y="35"/>
                      </a:cubicBezTo>
                      <a:cubicBezTo>
                        <a:pt x="54" y="14"/>
                        <a:pt x="77" y="3"/>
                        <a:pt x="103" y="2"/>
                      </a:cubicBezTo>
                      <a:cubicBezTo>
                        <a:pt x="129" y="0"/>
                        <a:pt x="152" y="10"/>
                        <a:pt x="172" y="30"/>
                      </a:cubicBezTo>
                      <a:cubicBezTo>
                        <a:pt x="184" y="42"/>
                        <a:pt x="193" y="56"/>
                        <a:pt x="199" y="72"/>
                      </a:cubicBezTo>
                      <a:cubicBezTo>
                        <a:pt x="189" y="82"/>
                        <a:pt x="189" y="82"/>
                        <a:pt x="189" y="82"/>
                      </a:cubicBezTo>
                      <a:cubicBezTo>
                        <a:pt x="183" y="64"/>
                        <a:pt x="174" y="49"/>
                        <a:pt x="162" y="38"/>
                      </a:cubicBezTo>
                      <a:cubicBezTo>
                        <a:pt x="146" y="21"/>
                        <a:pt x="126" y="13"/>
                        <a:pt x="104" y="14"/>
                      </a:cubicBezTo>
                      <a:cubicBezTo>
                        <a:pt x="82" y="15"/>
                        <a:pt x="62" y="25"/>
                        <a:pt x="44" y="43"/>
                      </a:cubicBezTo>
                      <a:cubicBezTo>
                        <a:pt x="26" y="62"/>
                        <a:pt x="16" y="81"/>
                        <a:pt x="14" y="102"/>
                      </a:cubicBezTo>
                      <a:cubicBezTo>
                        <a:pt x="13" y="122"/>
                        <a:pt x="21" y="140"/>
                        <a:pt x="37" y="157"/>
                      </a:cubicBezTo>
                      <a:cubicBezTo>
                        <a:pt x="50" y="169"/>
                        <a:pt x="63" y="177"/>
                        <a:pt x="77" y="181"/>
                      </a:cubicBezTo>
                      <a:cubicBezTo>
                        <a:pt x="122" y="137"/>
                        <a:pt x="122" y="137"/>
                        <a:pt x="122" y="137"/>
                      </a:cubicBezTo>
                      <a:cubicBezTo>
                        <a:pt x="90" y="105"/>
                        <a:pt x="90" y="105"/>
                        <a:pt x="90" y="105"/>
                      </a:cubicBezTo>
                      <a:cubicBezTo>
                        <a:pt x="98" y="96"/>
                        <a:pt x="98" y="96"/>
                        <a:pt x="98" y="96"/>
                      </a:cubicBezTo>
                      <a:cubicBezTo>
                        <a:pt x="139" y="137"/>
                        <a:pt x="139" y="137"/>
                        <a:pt x="139" y="137"/>
                      </a:cubicBezTo>
                      <a:lnTo>
                        <a:pt x="82" y="19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79" name="Freeform 53"/>
                <p:cNvSpPr>
                  <a:spLocks/>
                </p:cNvSpPr>
                <p:nvPr/>
              </p:nvSpPr>
              <p:spPr bwMode="auto">
                <a:xfrm>
                  <a:off x="3724276" y="2770188"/>
                  <a:ext cx="479425" cy="420688"/>
                </a:xfrm>
                <a:custGeom>
                  <a:avLst/>
                  <a:gdLst>
                    <a:gd name="T0" fmla="*/ 0 w 193"/>
                    <a:gd name="T1" fmla="*/ 111 h 170"/>
                    <a:gd name="T2" fmla="*/ 11 w 193"/>
                    <a:gd name="T3" fmla="*/ 101 h 170"/>
                    <a:gd name="T4" fmla="*/ 31 w 193"/>
                    <a:gd name="T5" fmla="*/ 139 h 170"/>
                    <a:gd name="T6" fmla="*/ 61 w 193"/>
                    <a:gd name="T7" fmla="*/ 157 h 170"/>
                    <a:gd name="T8" fmla="*/ 88 w 193"/>
                    <a:gd name="T9" fmla="*/ 147 h 170"/>
                    <a:gd name="T10" fmla="*/ 99 w 193"/>
                    <a:gd name="T11" fmla="*/ 125 h 170"/>
                    <a:gd name="T12" fmla="*/ 92 w 193"/>
                    <a:gd name="T13" fmla="*/ 84 h 170"/>
                    <a:gd name="T14" fmla="*/ 86 w 193"/>
                    <a:gd name="T15" fmla="*/ 38 h 170"/>
                    <a:gd name="T16" fmla="*/ 99 w 193"/>
                    <a:gd name="T17" fmla="*/ 14 h 170"/>
                    <a:gd name="T18" fmla="*/ 134 w 193"/>
                    <a:gd name="T19" fmla="*/ 1 h 170"/>
                    <a:gd name="T20" fmla="*/ 174 w 193"/>
                    <a:gd name="T21" fmla="*/ 21 h 170"/>
                    <a:gd name="T22" fmla="*/ 193 w 193"/>
                    <a:gd name="T23" fmla="*/ 49 h 170"/>
                    <a:gd name="T24" fmla="*/ 184 w 193"/>
                    <a:gd name="T25" fmla="*/ 59 h 170"/>
                    <a:gd name="T26" fmla="*/ 164 w 193"/>
                    <a:gd name="T27" fmla="*/ 28 h 170"/>
                    <a:gd name="T28" fmla="*/ 135 w 193"/>
                    <a:gd name="T29" fmla="*/ 13 h 170"/>
                    <a:gd name="T30" fmla="*/ 110 w 193"/>
                    <a:gd name="T31" fmla="*/ 23 h 170"/>
                    <a:gd name="T32" fmla="*/ 99 w 193"/>
                    <a:gd name="T33" fmla="*/ 45 h 170"/>
                    <a:gd name="T34" fmla="*/ 106 w 193"/>
                    <a:gd name="T35" fmla="*/ 85 h 170"/>
                    <a:gd name="T36" fmla="*/ 112 w 193"/>
                    <a:gd name="T37" fmla="*/ 129 h 170"/>
                    <a:gd name="T38" fmla="*/ 99 w 193"/>
                    <a:gd name="T39" fmla="*/ 155 h 170"/>
                    <a:gd name="T40" fmla="*/ 63 w 193"/>
                    <a:gd name="T41" fmla="*/ 169 h 170"/>
                    <a:gd name="T42" fmla="*/ 23 w 193"/>
                    <a:gd name="T43" fmla="*/ 148 h 170"/>
                    <a:gd name="T44" fmla="*/ 9 w 193"/>
                    <a:gd name="T45" fmla="*/ 130 h 170"/>
                    <a:gd name="T46" fmla="*/ 0 w 193"/>
                    <a:gd name="T47" fmla="*/ 11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3" h="170">
                      <a:moveTo>
                        <a:pt x="0" y="111"/>
                      </a:moveTo>
                      <a:cubicBezTo>
                        <a:pt x="11" y="101"/>
                        <a:pt x="11" y="101"/>
                        <a:pt x="11" y="101"/>
                      </a:cubicBezTo>
                      <a:cubicBezTo>
                        <a:pt x="14" y="117"/>
                        <a:pt x="21" y="129"/>
                        <a:pt x="31" y="139"/>
                      </a:cubicBezTo>
                      <a:cubicBezTo>
                        <a:pt x="41" y="150"/>
                        <a:pt x="51" y="156"/>
                        <a:pt x="61" y="157"/>
                      </a:cubicBezTo>
                      <a:cubicBezTo>
                        <a:pt x="71" y="158"/>
                        <a:pt x="80" y="154"/>
                        <a:pt x="88" y="147"/>
                      </a:cubicBezTo>
                      <a:cubicBezTo>
                        <a:pt x="94" y="140"/>
                        <a:pt x="98" y="132"/>
                        <a:pt x="99" y="125"/>
                      </a:cubicBezTo>
                      <a:cubicBezTo>
                        <a:pt x="99" y="117"/>
                        <a:pt x="97" y="103"/>
                        <a:pt x="92" y="84"/>
                      </a:cubicBezTo>
                      <a:cubicBezTo>
                        <a:pt x="86" y="63"/>
                        <a:pt x="84" y="47"/>
                        <a:pt x="86" y="38"/>
                      </a:cubicBezTo>
                      <a:cubicBezTo>
                        <a:pt x="87" y="29"/>
                        <a:pt x="92" y="21"/>
                        <a:pt x="99" y="14"/>
                      </a:cubicBezTo>
                      <a:cubicBezTo>
                        <a:pt x="108" y="5"/>
                        <a:pt x="120" y="0"/>
                        <a:pt x="134" y="1"/>
                      </a:cubicBezTo>
                      <a:cubicBezTo>
                        <a:pt x="148" y="2"/>
                        <a:pt x="161" y="9"/>
                        <a:pt x="174" y="21"/>
                      </a:cubicBezTo>
                      <a:cubicBezTo>
                        <a:pt x="182" y="29"/>
                        <a:pt x="188" y="38"/>
                        <a:pt x="193" y="49"/>
                      </a:cubicBezTo>
                      <a:cubicBezTo>
                        <a:pt x="184" y="59"/>
                        <a:pt x="184" y="59"/>
                        <a:pt x="184" y="59"/>
                      </a:cubicBezTo>
                      <a:cubicBezTo>
                        <a:pt x="179" y="47"/>
                        <a:pt x="173" y="37"/>
                        <a:pt x="164" y="28"/>
                      </a:cubicBezTo>
                      <a:cubicBezTo>
                        <a:pt x="155" y="19"/>
                        <a:pt x="145" y="14"/>
                        <a:pt x="135" y="13"/>
                      </a:cubicBezTo>
                      <a:cubicBezTo>
                        <a:pt x="125" y="13"/>
                        <a:pt x="117" y="16"/>
                        <a:pt x="110" y="23"/>
                      </a:cubicBezTo>
                      <a:cubicBezTo>
                        <a:pt x="103" y="30"/>
                        <a:pt x="99" y="37"/>
                        <a:pt x="99" y="45"/>
                      </a:cubicBezTo>
                      <a:cubicBezTo>
                        <a:pt x="98" y="53"/>
                        <a:pt x="100" y="66"/>
                        <a:pt x="106" y="85"/>
                      </a:cubicBezTo>
                      <a:cubicBezTo>
                        <a:pt x="111" y="105"/>
                        <a:pt x="113" y="120"/>
                        <a:pt x="112" y="129"/>
                      </a:cubicBezTo>
                      <a:cubicBezTo>
                        <a:pt x="110" y="139"/>
                        <a:pt x="106" y="147"/>
                        <a:pt x="99" y="155"/>
                      </a:cubicBezTo>
                      <a:cubicBezTo>
                        <a:pt x="88" y="165"/>
                        <a:pt x="76" y="170"/>
                        <a:pt x="63" y="169"/>
                      </a:cubicBezTo>
                      <a:cubicBezTo>
                        <a:pt x="49" y="168"/>
                        <a:pt x="36" y="161"/>
                        <a:pt x="23" y="148"/>
                      </a:cubicBezTo>
                      <a:cubicBezTo>
                        <a:pt x="18" y="144"/>
                        <a:pt x="13" y="138"/>
                        <a:pt x="9" y="130"/>
                      </a:cubicBezTo>
                      <a:cubicBezTo>
                        <a:pt x="4" y="123"/>
                        <a:pt x="1" y="116"/>
                        <a:pt x="0"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sp>
            <p:nvSpPr>
              <p:cNvPr id="54" name="TextBox 53"/>
              <p:cNvSpPr txBox="1"/>
              <p:nvPr/>
            </p:nvSpPr>
            <p:spPr>
              <a:xfrm>
                <a:off x="3609434" y="3811358"/>
                <a:ext cx="1607125" cy="829960"/>
              </a:xfrm>
              <a:prstGeom prst="rect">
                <a:avLst/>
              </a:prstGeom>
              <a:noFill/>
            </p:spPr>
            <p:txBody>
              <a:bodyPr wrap="square" rtlCol="0">
                <a:spAutoFit/>
              </a:bodyPr>
              <a:lstStyle/>
              <a:p>
                <a:pPr defTabSz="914320"/>
                <a:r>
                  <a:rPr lang="en-US" sz="1373" b="1" kern="0" dirty="0">
                    <a:gradFill>
                      <a:gsLst>
                        <a:gs pos="0">
                          <a:srgbClr val="505050"/>
                        </a:gs>
                        <a:gs pos="100000">
                          <a:srgbClr val="505050"/>
                        </a:gs>
                      </a:gsLst>
                      <a:lin ang="0" scaled="0"/>
                    </a:gradFill>
                    <a:latin typeface="Segoe UI" panose="020B0502040204020203" pitchFamily="34" charset="0"/>
                    <a:cs typeface="Segoe UI" panose="020B0502040204020203" pitchFamily="34" charset="0"/>
                  </a:rPr>
                  <a:t>Always Tag!</a:t>
                </a:r>
              </a:p>
              <a:p>
                <a:pPr marL="285725" indent="-285725" defTabSz="914320">
                  <a:buFont typeface="Arial" panose="020B0604020202020204" pitchFamily="34" charset="0"/>
                  <a:buChar char="•"/>
                </a:pPr>
                <a:r>
                  <a:rPr lang="en-US" sz="1373" kern="0" dirty="0">
                    <a:gradFill>
                      <a:gsLst>
                        <a:gs pos="0">
                          <a:srgbClr val="505050"/>
                        </a:gs>
                        <a:gs pos="100000">
                          <a:srgbClr val="505050"/>
                        </a:gs>
                      </a:gsLst>
                      <a:lin ang="0" scaled="0"/>
                    </a:gradFill>
                    <a:latin typeface="Segoe UI" panose="020B0502040204020203" pitchFamily="34" charset="0"/>
                    <a:cs typeface="Segoe UI" panose="020B0502040204020203" pitchFamily="34" charset="0"/>
                  </a:rPr>
                  <a:t>Owner</a:t>
                </a:r>
              </a:p>
              <a:p>
                <a:pPr marL="285725" indent="-285725" defTabSz="914320">
                  <a:buFont typeface="Arial" panose="020B0604020202020204" pitchFamily="34" charset="0"/>
                  <a:buChar char="•"/>
                </a:pPr>
                <a:r>
                  <a:rPr lang="en-US" sz="1373" kern="0" dirty="0">
                    <a:gradFill>
                      <a:gsLst>
                        <a:gs pos="0">
                          <a:srgbClr val="505050"/>
                        </a:gs>
                        <a:gs pos="100000">
                          <a:srgbClr val="505050"/>
                        </a:gs>
                      </a:gsLst>
                      <a:lin ang="0" scaled="0"/>
                    </a:gradFill>
                    <a:latin typeface="Segoe UI" panose="020B0502040204020203" pitchFamily="34" charset="0"/>
                    <a:cs typeface="Segoe UI" panose="020B0502040204020203" pitchFamily="34" charset="0"/>
                  </a:rPr>
                  <a:t>Dept.</a:t>
                </a:r>
              </a:p>
              <a:p>
                <a:pPr marL="285725" indent="-285725" defTabSz="914320">
                  <a:buFont typeface="Arial" panose="020B0604020202020204" pitchFamily="34" charset="0"/>
                  <a:buChar char="•"/>
                </a:pPr>
                <a:r>
                  <a:rPr lang="en-US" sz="1373" kern="0" dirty="0">
                    <a:gradFill>
                      <a:gsLst>
                        <a:gs pos="0">
                          <a:srgbClr val="505050"/>
                        </a:gs>
                        <a:gs pos="100000">
                          <a:srgbClr val="505050"/>
                        </a:gs>
                      </a:gsLst>
                      <a:lin ang="0" scaled="0"/>
                    </a:gradFill>
                    <a:latin typeface="Segoe UI" panose="020B0502040204020203" pitchFamily="34" charset="0"/>
                    <a:cs typeface="Segoe UI" panose="020B0502040204020203" pitchFamily="34" charset="0"/>
                  </a:rPr>
                  <a:t>Environment</a:t>
                </a:r>
              </a:p>
            </p:txBody>
          </p:sp>
          <p:grpSp>
            <p:nvGrpSpPr>
              <p:cNvPr id="55" name="Group 54"/>
              <p:cNvGrpSpPr/>
              <p:nvPr/>
            </p:nvGrpSpPr>
            <p:grpSpPr>
              <a:xfrm rot="16200000">
                <a:off x="4405886" y="3062854"/>
                <a:ext cx="1613803" cy="384554"/>
                <a:chOff x="1782447" y="4693123"/>
                <a:chExt cx="3448051" cy="792163"/>
              </a:xfrm>
            </p:grpSpPr>
            <p:sp>
              <p:nvSpPr>
                <p:cNvPr id="57" name="Freeform 25"/>
                <p:cNvSpPr>
                  <a:spLocks/>
                </p:cNvSpPr>
                <p:nvPr/>
              </p:nvSpPr>
              <p:spPr bwMode="auto">
                <a:xfrm>
                  <a:off x="1874522" y="4693123"/>
                  <a:ext cx="3267075" cy="703263"/>
                </a:xfrm>
                <a:custGeom>
                  <a:avLst/>
                  <a:gdLst>
                    <a:gd name="T0" fmla="*/ 1315 w 1315"/>
                    <a:gd name="T1" fmla="*/ 283 h 283"/>
                    <a:gd name="T2" fmla="*/ 1315 w 1315"/>
                    <a:gd name="T3" fmla="*/ 46 h 283"/>
                    <a:gd name="T4" fmla="*/ 1268 w 1315"/>
                    <a:gd name="T5" fmla="*/ 0 h 283"/>
                    <a:gd name="T6" fmla="*/ 46 w 1315"/>
                    <a:gd name="T7" fmla="*/ 0 h 283"/>
                    <a:gd name="T8" fmla="*/ 0 w 1315"/>
                    <a:gd name="T9" fmla="*/ 46 h 283"/>
                    <a:gd name="T10" fmla="*/ 0 w 1315"/>
                    <a:gd name="T11" fmla="*/ 283 h 283"/>
                  </a:gdLst>
                  <a:ahLst/>
                  <a:cxnLst>
                    <a:cxn ang="0">
                      <a:pos x="T0" y="T1"/>
                    </a:cxn>
                    <a:cxn ang="0">
                      <a:pos x="T2" y="T3"/>
                    </a:cxn>
                    <a:cxn ang="0">
                      <a:pos x="T4" y="T5"/>
                    </a:cxn>
                    <a:cxn ang="0">
                      <a:pos x="T6" y="T7"/>
                    </a:cxn>
                    <a:cxn ang="0">
                      <a:pos x="T8" y="T9"/>
                    </a:cxn>
                    <a:cxn ang="0">
                      <a:pos x="T10" y="T11"/>
                    </a:cxn>
                  </a:cxnLst>
                  <a:rect l="0" t="0" r="r" b="b"/>
                  <a:pathLst>
                    <a:path w="1315" h="283">
                      <a:moveTo>
                        <a:pt x="1315" y="283"/>
                      </a:moveTo>
                      <a:cubicBezTo>
                        <a:pt x="1315" y="46"/>
                        <a:pt x="1315" y="46"/>
                        <a:pt x="1315" y="46"/>
                      </a:cubicBezTo>
                      <a:cubicBezTo>
                        <a:pt x="1315" y="21"/>
                        <a:pt x="1294" y="0"/>
                        <a:pt x="1268" y="0"/>
                      </a:cubicBezTo>
                      <a:cubicBezTo>
                        <a:pt x="46" y="0"/>
                        <a:pt x="46" y="0"/>
                        <a:pt x="46" y="0"/>
                      </a:cubicBezTo>
                      <a:cubicBezTo>
                        <a:pt x="21" y="0"/>
                        <a:pt x="0" y="21"/>
                        <a:pt x="0" y="46"/>
                      </a:cubicBezTo>
                      <a:cubicBezTo>
                        <a:pt x="0" y="283"/>
                        <a:pt x="0" y="283"/>
                        <a:pt x="0" y="283"/>
                      </a:cubicBezTo>
                    </a:path>
                  </a:pathLst>
                </a:custGeom>
                <a:noFill/>
                <a:ln w="11113" cap="flat">
                  <a:solidFill>
                    <a:srgbClr val="7CCAF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8" name="Freeform 26"/>
                <p:cNvSpPr>
                  <a:spLocks/>
                </p:cNvSpPr>
                <p:nvPr/>
              </p:nvSpPr>
              <p:spPr bwMode="auto">
                <a:xfrm>
                  <a:off x="5051110" y="5305898"/>
                  <a:ext cx="179388" cy="179388"/>
                </a:xfrm>
                <a:custGeom>
                  <a:avLst/>
                  <a:gdLst>
                    <a:gd name="T0" fmla="*/ 68 w 72"/>
                    <a:gd name="T1" fmla="*/ 30 h 72"/>
                    <a:gd name="T2" fmla="*/ 29 w 72"/>
                    <a:gd name="T3" fmla="*/ 68 h 72"/>
                    <a:gd name="T4" fmla="*/ 4 w 72"/>
                    <a:gd name="T5" fmla="*/ 42 h 72"/>
                    <a:gd name="T6" fmla="*/ 42 w 72"/>
                    <a:gd name="T7" fmla="*/ 4 h 72"/>
                    <a:gd name="T8" fmla="*/ 68 w 72"/>
                    <a:gd name="T9" fmla="*/ 30 h 72"/>
                  </a:gdLst>
                  <a:ahLst/>
                  <a:cxnLst>
                    <a:cxn ang="0">
                      <a:pos x="T0" y="T1"/>
                    </a:cxn>
                    <a:cxn ang="0">
                      <a:pos x="T2" y="T3"/>
                    </a:cxn>
                    <a:cxn ang="0">
                      <a:pos x="T4" y="T5"/>
                    </a:cxn>
                    <a:cxn ang="0">
                      <a:pos x="T6" y="T7"/>
                    </a:cxn>
                    <a:cxn ang="0">
                      <a:pos x="T8" y="T9"/>
                    </a:cxn>
                  </a:cxnLst>
                  <a:rect l="0" t="0" r="r" b="b"/>
                  <a:pathLst>
                    <a:path w="72" h="72">
                      <a:moveTo>
                        <a:pt x="68" y="30"/>
                      </a:moveTo>
                      <a:cubicBezTo>
                        <a:pt x="72" y="52"/>
                        <a:pt x="52" y="72"/>
                        <a:pt x="29" y="68"/>
                      </a:cubicBezTo>
                      <a:cubicBezTo>
                        <a:pt x="17" y="65"/>
                        <a:pt x="6" y="55"/>
                        <a:pt x="4" y="42"/>
                      </a:cubicBezTo>
                      <a:cubicBezTo>
                        <a:pt x="0" y="19"/>
                        <a:pt x="19" y="0"/>
                        <a:pt x="42" y="4"/>
                      </a:cubicBezTo>
                      <a:cubicBezTo>
                        <a:pt x="55" y="6"/>
                        <a:pt x="65" y="17"/>
                        <a:pt x="68" y="3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59" name="Freeform 27"/>
                <p:cNvSpPr>
                  <a:spLocks/>
                </p:cNvSpPr>
                <p:nvPr/>
              </p:nvSpPr>
              <p:spPr bwMode="auto">
                <a:xfrm>
                  <a:off x="1782447" y="5305898"/>
                  <a:ext cx="179388" cy="179388"/>
                </a:xfrm>
                <a:custGeom>
                  <a:avLst/>
                  <a:gdLst>
                    <a:gd name="T0" fmla="*/ 68 w 72"/>
                    <a:gd name="T1" fmla="*/ 30 h 72"/>
                    <a:gd name="T2" fmla="*/ 30 w 72"/>
                    <a:gd name="T3" fmla="*/ 68 h 72"/>
                    <a:gd name="T4" fmla="*/ 4 w 72"/>
                    <a:gd name="T5" fmla="*/ 42 h 72"/>
                    <a:gd name="T6" fmla="*/ 42 w 72"/>
                    <a:gd name="T7" fmla="*/ 4 h 72"/>
                    <a:gd name="T8" fmla="*/ 68 w 72"/>
                    <a:gd name="T9" fmla="*/ 30 h 72"/>
                  </a:gdLst>
                  <a:ahLst/>
                  <a:cxnLst>
                    <a:cxn ang="0">
                      <a:pos x="T0" y="T1"/>
                    </a:cxn>
                    <a:cxn ang="0">
                      <a:pos x="T2" y="T3"/>
                    </a:cxn>
                    <a:cxn ang="0">
                      <a:pos x="T4" y="T5"/>
                    </a:cxn>
                    <a:cxn ang="0">
                      <a:pos x="T6" y="T7"/>
                    </a:cxn>
                    <a:cxn ang="0">
                      <a:pos x="T8" y="T9"/>
                    </a:cxn>
                  </a:cxnLst>
                  <a:rect l="0" t="0" r="r" b="b"/>
                  <a:pathLst>
                    <a:path w="72" h="72">
                      <a:moveTo>
                        <a:pt x="68" y="30"/>
                      </a:moveTo>
                      <a:cubicBezTo>
                        <a:pt x="72" y="52"/>
                        <a:pt x="53" y="72"/>
                        <a:pt x="30" y="68"/>
                      </a:cubicBezTo>
                      <a:cubicBezTo>
                        <a:pt x="17" y="65"/>
                        <a:pt x="7" y="55"/>
                        <a:pt x="4" y="42"/>
                      </a:cubicBezTo>
                      <a:cubicBezTo>
                        <a:pt x="0" y="19"/>
                        <a:pt x="20" y="0"/>
                        <a:pt x="42" y="4"/>
                      </a:cubicBezTo>
                      <a:cubicBezTo>
                        <a:pt x="55" y="6"/>
                        <a:pt x="66" y="17"/>
                        <a:pt x="68" y="3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sp>
            <p:nvSpPr>
              <p:cNvPr id="56" name="TextBox 55"/>
              <p:cNvSpPr txBox="1"/>
              <p:nvPr/>
            </p:nvSpPr>
            <p:spPr>
              <a:xfrm>
                <a:off x="6018663" y="2922876"/>
                <a:ext cx="1437392" cy="642550"/>
              </a:xfrm>
              <a:prstGeom prst="rect">
                <a:avLst/>
              </a:prstGeom>
              <a:noFill/>
            </p:spPr>
            <p:txBody>
              <a:bodyPr wrap="square" rtlCol="0">
                <a:spAutoFit/>
              </a:bodyPr>
              <a:lstStyle/>
              <a:p>
                <a:pPr defTabSz="914320"/>
                <a:r>
                  <a:rPr lang="en-US" sz="1373" kern="0" dirty="0">
                    <a:gradFill>
                      <a:gsLst>
                        <a:gs pos="0">
                          <a:srgbClr val="505050"/>
                        </a:gs>
                        <a:gs pos="100000">
                          <a:srgbClr val="505050"/>
                        </a:gs>
                      </a:gsLst>
                    </a:gradFill>
                    <a:latin typeface="Segoe UI" panose="020B0502040204020203" pitchFamily="34" charset="0"/>
                    <a:cs typeface="Segoe UI" panose="020B0502040204020203" pitchFamily="34" charset="0"/>
                  </a:rPr>
                  <a:t>Resources in a RG should be tagged as needed </a:t>
                </a:r>
              </a:p>
            </p:txBody>
          </p:sp>
        </p:grpSp>
        <p:pic>
          <p:nvPicPr>
            <p:cNvPr id="45" name="Picture 4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31368" y="3016571"/>
              <a:ext cx="620291" cy="620291"/>
            </a:xfrm>
            <a:prstGeom prst="rect">
              <a:avLst/>
            </a:prstGeom>
          </p:spPr>
        </p:pic>
        <p:sp>
          <p:nvSpPr>
            <p:cNvPr id="46" name="TextBox 45"/>
            <p:cNvSpPr txBox="1"/>
            <p:nvPr/>
          </p:nvSpPr>
          <p:spPr>
            <a:xfrm>
              <a:off x="4607107" y="2882552"/>
              <a:ext cx="2320888" cy="947371"/>
            </a:xfrm>
            <a:prstGeom prst="rect">
              <a:avLst/>
            </a:prstGeom>
            <a:noFill/>
          </p:spPr>
          <p:txBody>
            <a:bodyPr wrap="square" lIns="182854" tIns="146284" rIns="182854" bIns="146284" rtlCol="0">
              <a:spAutoFit/>
            </a:bodyPr>
            <a:lstStyle/>
            <a:p>
              <a:pPr defTabSz="914320">
                <a:lnSpc>
                  <a:spcPct val="90000"/>
                </a:lnSpc>
                <a:spcAft>
                  <a:spcPts val="600"/>
                </a:spcAft>
              </a:pPr>
              <a:r>
                <a:rPr lang="en-US" sz="1569" kern="0" dirty="0">
                  <a:gradFill>
                    <a:gsLst>
                      <a:gs pos="2917">
                        <a:srgbClr val="505050"/>
                      </a:gs>
                      <a:gs pos="30000">
                        <a:srgbClr val="505050"/>
                      </a:gs>
                    </a:gsLst>
                    <a:lin ang="5400000" scaled="0"/>
                  </a:gradFill>
                  <a:latin typeface="Segoe UI"/>
                </a:rPr>
                <a:t>Create roles with appropriate permissions</a:t>
              </a:r>
            </a:p>
          </p:txBody>
        </p:sp>
      </p:grpSp>
      <p:grpSp>
        <p:nvGrpSpPr>
          <p:cNvPr id="109" name="Group 108"/>
          <p:cNvGrpSpPr/>
          <p:nvPr/>
        </p:nvGrpSpPr>
        <p:grpSpPr>
          <a:xfrm>
            <a:off x="588479" y="1263853"/>
            <a:ext cx="3404746" cy="2702942"/>
            <a:chOff x="319110" y="1731052"/>
            <a:chExt cx="3405229" cy="2703326"/>
          </a:xfrm>
        </p:grpSpPr>
        <p:pic>
          <p:nvPicPr>
            <p:cNvPr id="110" name="Picture 10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9110" y="1871578"/>
              <a:ext cx="524454" cy="1427678"/>
            </a:xfrm>
            <a:prstGeom prst="rect">
              <a:avLst/>
            </a:prstGeom>
          </p:spPr>
        </p:pic>
        <p:sp>
          <p:nvSpPr>
            <p:cNvPr id="111" name="TextBox 110"/>
            <p:cNvSpPr txBox="1"/>
            <p:nvPr/>
          </p:nvSpPr>
          <p:spPr>
            <a:xfrm>
              <a:off x="811140" y="1731052"/>
              <a:ext cx="2913199" cy="2703326"/>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Finance/Business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Need to be able to break out costs by various dimensions such as customer, cost center, environment</a:t>
              </a: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p:txBody>
        </p:sp>
      </p:grpSp>
      <p:sp>
        <p:nvSpPr>
          <p:cNvPr id="112" name="Isosceles Triangle 111"/>
          <p:cNvSpPr/>
          <p:nvPr/>
        </p:nvSpPr>
        <p:spPr bwMode="auto">
          <a:xfrm rot="5400000">
            <a:off x="4592069" y="3954248"/>
            <a:ext cx="582535" cy="502187"/>
          </a:xfrm>
          <a:prstGeom prst="triangle">
            <a:avLst/>
          </a:prstGeom>
          <a:solidFill>
            <a:schemeClr val="bg1">
              <a:lumMod val="6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390" fontAlgn="base">
              <a:spcBef>
                <a:spcPct val="0"/>
              </a:spcBef>
              <a:spcAft>
                <a:spcPct val="0"/>
              </a:spcAft>
            </a:pPr>
            <a:endParaRPr lang="en-US" sz="2000" kern="0" dirty="0">
              <a:gradFill>
                <a:gsLst>
                  <a:gs pos="5439">
                    <a:srgbClr val="F8F8F8"/>
                  </a:gs>
                  <a:gs pos="10000">
                    <a:srgbClr val="F8F8F8"/>
                  </a:gs>
                </a:gsLst>
                <a:lin ang="5400000" scaled="0"/>
              </a:gradFill>
              <a:latin typeface="Segoe UI"/>
            </a:endParaRPr>
          </a:p>
        </p:txBody>
      </p:sp>
      <p:grpSp>
        <p:nvGrpSpPr>
          <p:cNvPr id="113" name="Group 112"/>
          <p:cNvGrpSpPr/>
          <p:nvPr/>
        </p:nvGrpSpPr>
        <p:grpSpPr>
          <a:xfrm>
            <a:off x="588478" y="3106915"/>
            <a:ext cx="3348647" cy="2728207"/>
            <a:chOff x="4233076" y="3929875"/>
            <a:chExt cx="3370513" cy="2728595"/>
          </a:xfrm>
        </p:grpSpPr>
        <p:pic>
          <p:nvPicPr>
            <p:cNvPr id="114" name="Picture 11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233076" y="4117994"/>
              <a:ext cx="528735" cy="1763898"/>
            </a:xfrm>
            <a:prstGeom prst="rect">
              <a:avLst/>
            </a:prstGeom>
          </p:spPr>
        </p:pic>
        <p:sp>
          <p:nvSpPr>
            <p:cNvPr id="115" name="TextBox 114"/>
            <p:cNvSpPr txBox="1"/>
            <p:nvPr/>
          </p:nvSpPr>
          <p:spPr>
            <a:xfrm>
              <a:off x="4742788" y="3929875"/>
              <a:ext cx="2860801" cy="2728595"/>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Security/Risk Mgmt.</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Want to ensure that those with “need” have access to resources </a:t>
              </a:r>
            </a:p>
            <a:p>
              <a:pPr marL="336213" lvl="1" indent="-336213" defTabSz="914408" fontAlgn="ctr">
                <a:lnSpc>
                  <a:spcPct val="90000"/>
                </a:lnSpc>
                <a:spcBef>
                  <a:spcPct val="20000"/>
                </a:spcBef>
                <a:buSzPct val="90000"/>
                <a:buFont typeface="Arial" panose="020B0604020202020204" pitchFamily="34" charset="0"/>
                <a:buChar char="•"/>
              </a:pPr>
              <a:r>
                <a:rPr lang="en-US" sz="1569" dirty="0">
                  <a:gradFill>
                    <a:gsLst>
                      <a:gs pos="1250">
                        <a:schemeClr val="tx1"/>
                      </a:gs>
                      <a:gs pos="100000">
                        <a:schemeClr val="tx1"/>
                      </a:gs>
                    </a:gsLst>
                    <a:lin ang="5400000" scaled="0"/>
                  </a:gradFill>
                </a:rPr>
                <a:t>Want to design for “least privilege access” to ensure that the access is appropriate to the role</a:t>
              </a:r>
            </a:p>
            <a:p>
              <a:pPr marL="342870" indent="-342870" defTabSz="914320">
                <a:lnSpc>
                  <a:spcPct val="90000"/>
                </a:lnSpc>
                <a:spcAft>
                  <a:spcPts val="600"/>
                </a:spcAft>
                <a:buFont typeface="Arial" panose="020B0604020202020204" pitchFamily="34" charset="0"/>
                <a:buChar char="•"/>
              </a:pPr>
              <a:endParaRPr lang="en-US" sz="1800" kern="0" dirty="0">
                <a:gradFill>
                  <a:gsLst>
                    <a:gs pos="2917">
                      <a:srgbClr val="505050"/>
                    </a:gs>
                    <a:gs pos="30000">
                      <a:srgbClr val="505050"/>
                    </a:gs>
                  </a:gsLst>
                  <a:lin ang="5400000" scaled="0"/>
                </a:gradFill>
                <a:latin typeface="Segoe UI"/>
              </a:endParaRPr>
            </a:p>
          </p:txBody>
        </p:sp>
      </p:grpSp>
      <p:grpSp>
        <p:nvGrpSpPr>
          <p:cNvPr id="116" name="Group 115"/>
          <p:cNvGrpSpPr/>
          <p:nvPr/>
        </p:nvGrpSpPr>
        <p:grpSpPr>
          <a:xfrm>
            <a:off x="4250836" y="1263853"/>
            <a:ext cx="3649855" cy="2314231"/>
            <a:chOff x="11134073" y="1535903"/>
            <a:chExt cx="3650374" cy="2314560"/>
          </a:xfrm>
        </p:grpSpPr>
        <p:pic>
          <p:nvPicPr>
            <p:cNvPr id="117" name="Picture 116"/>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1134073" y="1678183"/>
              <a:ext cx="806944" cy="1534857"/>
            </a:xfrm>
            <a:prstGeom prst="rect">
              <a:avLst/>
            </a:prstGeom>
          </p:spPr>
        </p:pic>
        <p:sp>
          <p:nvSpPr>
            <p:cNvPr id="118" name="TextBox 117"/>
            <p:cNvSpPr txBox="1"/>
            <p:nvPr/>
          </p:nvSpPr>
          <p:spPr>
            <a:xfrm>
              <a:off x="11900540" y="1535903"/>
              <a:ext cx="2883907" cy="2314560"/>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Technology Pro</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Wants to maximize the use of a subscription (multiple apps)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Wants to know who owns certain resources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Wants to deploy and manage apps as a unit</a:t>
              </a:r>
            </a:p>
          </p:txBody>
        </p:sp>
      </p:grpSp>
      <p:sp>
        <p:nvSpPr>
          <p:cNvPr id="120" name="Rectangle 119"/>
          <p:cNvSpPr/>
          <p:nvPr/>
        </p:nvSpPr>
        <p:spPr>
          <a:xfrm>
            <a:off x="588263" y="5513584"/>
            <a:ext cx="11266109" cy="454612"/>
          </a:xfrm>
          <a:prstGeom prst="rect">
            <a:avLst/>
          </a:prstGeom>
        </p:spPr>
        <p:txBody>
          <a:bodyPr wrap="square">
            <a:spAutoFit/>
          </a:bodyPr>
          <a:lstStyle/>
          <a:p>
            <a:pPr defTabSz="914320"/>
            <a:r>
              <a:rPr lang="en-US" sz="1177" kern="0" dirty="0">
                <a:solidFill>
                  <a:sysClr val="windowText" lastClr="000000"/>
                </a:solidFill>
              </a:rPr>
              <a:t>Best practices on using Resource Tags: </a:t>
            </a:r>
            <a:r>
              <a:rPr lang="en-US" sz="1177" kern="0" dirty="0">
                <a:solidFill>
                  <a:sysClr val="windowText" lastClr="000000"/>
                </a:solidFill>
                <a:hlinkClick r:id="rId10"/>
              </a:rPr>
              <a:t>https://docs.microsoft.com/en-us/azure/azure-resource-manager/resource-group-using-tags</a:t>
            </a:r>
            <a:r>
              <a:rPr lang="en-US" sz="1177" kern="0" dirty="0">
                <a:solidFill>
                  <a:sysClr val="windowText" lastClr="000000"/>
                </a:solidFill>
              </a:rPr>
              <a:t> </a:t>
            </a:r>
          </a:p>
          <a:p>
            <a:pPr defTabSz="914320"/>
            <a:r>
              <a:rPr lang="en-US" sz="1177" kern="0" dirty="0">
                <a:solidFill>
                  <a:sysClr val="windowText" lastClr="000000"/>
                </a:solidFill>
              </a:rPr>
              <a:t>Custom RBAC Roles: </a:t>
            </a:r>
            <a:r>
              <a:rPr lang="en-US" sz="1177" kern="0" dirty="0">
                <a:solidFill>
                  <a:sysClr val="windowText" lastClr="000000"/>
                </a:solidFill>
                <a:hlinkClick r:id="rId11"/>
              </a:rPr>
              <a:t>https://docs.microsoft.com/en-us/azure/role-based-access-control/custom-roles</a:t>
            </a:r>
            <a:r>
              <a:rPr lang="en-US" sz="1177" kern="0" dirty="0">
                <a:solidFill>
                  <a:sysClr val="windowText" lastClr="000000"/>
                </a:solidFill>
              </a:rPr>
              <a:t> </a:t>
            </a:r>
          </a:p>
        </p:txBody>
      </p:sp>
    </p:spTree>
    <p:extLst>
      <p:ext uri="{BB962C8B-B14F-4D97-AF65-F5344CB8AC3E}">
        <p14:creationId xmlns:p14="http://schemas.microsoft.com/office/powerpoint/2010/main" val="14881815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500"/>
                                        <p:tgtEl>
                                          <p:spTgt spid="109"/>
                                        </p:tgtEl>
                                      </p:cBhvr>
                                    </p:animEffect>
                                  </p:childTnLst>
                                  <p:subTnLst>
                                    <p:set>
                                      <p:cBhvr override="childStyle">
                                        <p:cTn dur="1" fill="hold" display="0" masterRel="nextClick" afterEffect="1"/>
                                        <p:tgtEl>
                                          <p:spTgt spid="109"/>
                                        </p:tgtEl>
                                        <p:attrNameLst>
                                          <p:attrName>style.visibility</p:attrName>
                                        </p:attrNameLst>
                                      </p:cBhvr>
                                      <p:to>
                                        <p:strVal val="hidden"/>
                                      </p:to>
                                    </p:set>
                                  </p:subTnLst>
                                </p:cTn>
                              </p:par>
                              <p:par>
                                <p:cTn id="8" presetID="1" presetClass="entr" presetSubtype="0" fill="hold" grpId="0" nodeType="withEffect">
                                  <p:stCondLst>
                                    <p:cond delay="0"/>
                                  </p:stCondLst>
                                  <p:childTnLst>
                                    <p:set>
                                      <p:cBhvr>
                                        <p:cTn id="9" dur="1" fill="hold">
                                          <p:stCondLst>
                                            <p:cond delay="0"/>
                                          </p:stCondLst>
                                        </p:cTn>
                                        <p:tgtEl>
                                          <p:spTgt spid="11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13"/>
                                        </p:tgtEl>
                                        <p:attrNameLst>
                                          <p:attrName>style.visibility</p:attrName>
                                        </p:attrNameLst>
                                      </p:cBhvr>
                                      <p:to>
                                        <p:strVal val="visible"/>
                                      </p:to>
                                    </p:set>
                                    <p:animEffect transition="in" filter="fade">
                                      <p:cBhvr>
                                        <p:cTn id="14" dur="500"/>
                                        <p:tgtEl>
                                          <p:spTgt spid="113"/>
                                        </p:tgtEl>
                                      </p:cBhvr>
                                    </p:animEffect>
                                  </p:childTnLst>
                                  <p:subTnLst>
                                    <p:set>
                                      <p:cBhvr override="childStyle">
                                        <p:cTn dur="1" fill="hold" display="0" masterRel="nextClick" afterEffect="1"/>
                                        <p:tgtEl>
                                          <p:spTgt spid="113"/>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16"/>
                                        </p:tgtEl>
                                        <p:attrNameLst>
                                          <p:attrName>style.visibility</p:attrName>
                                        </p:attrNameLst>
                                      </p:cBhvr>
                                      <p:to>
                                        <p:strVal val="visible"/>
                                      </p:to>
                                    </p:set>
                                    <p:animEffect transition="in" filter="fade">
                                      <p:cBhvr>
                                        <p:cTn id="19"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8263" y="457200"/>
            <a:ext cx="11018520" cy="553998"/>
          </a:xfrm>
        </p:spPr>
        <p:txBody>
          <a:bodyPr/>
          <a:lstStyle/>
          <a:p>
            <a:r>
              <a:rPr lang="en-US" dirty="0"/>
              <a:t>The core – Res. locks, automation, Security Ctr.</a:t>
            </a:r>
          </a:p>
        </p:txBody>
      </p:sp>
      <p:grpSp>
        <p:nvGrpSpPr>
          <p:cNvPr id="121" name="Group 120"/>
          <p:cNvGrpSpPr/>
          <p:nvPr/>
        </p:nvGrpSpPr>
        <p:grpSpPr>
          <a:xfrm>
            <a:off x="5258679" y="3214855"/>
            <a:ext cx="1815235" cy="1563995"/>
            <a:chOff x="369497" y="1212850"/>
            <a:chExt cx="1815492" cy="1564217"/>
          </a:xfrm>
        </p:grpSpPr>
        <p:grpSp>
          <p:nvGrpSpPr>
            <p:cNvPr id="122" name="Group 4"/>
            <p:cNvGrpSpPr>
              <a:grpSpLocks noChangeAspect="1"/>
            </p:cNvGrpSpPr>
            <p:nvPr/>
          </p:nvGrpSpPr>
          <p:grpSpPr bwMode="auto">
            <a:xfrm>
              <a:off x="985837" y="1212850"/>
              <a:ext cx="1199152" cy="1564217"/>
              <a:chOff x="621" y="764"/>
              <a:chExt cx="992" cy="1294"/>
            </a:xfrm>
          </p:grpSpPr>
          <p:sp>
            <p:nvSpPr>
              <p:cNvPr id="124" name="Freeform 5"/>
              <p:cNvSpPr>
                <a:spLocks/>
              </p:cNvSpPr>
              <p:nvPr/>
            </p:nvSpPr>
            <p:spPr bwMode="auto">
              <a:xfrm>
                <a:off x="902" y="764"/>
                <a:ext cx="449" cy="504"/>
              </a:xfrm>
              <a:custGeom>
                <a:avLst/>
                <a:gdLst>
                  <a:gd name="T0" fmla="*/ 37 w 72"/>
                  <a:gd name="T1" fmla="*/ 0 h 81"/>
                  <a:gd name="T2" fmla="*/ 35 w 72"/>
                  <a:gd name="T3" fmla="*/ 0 h 81"/>
                  <a:gd name="T4" fmla="*/ 0 w 72"/>
                  <a:gd name="T5" fmla="*/ 35 h 81"/>
                  <a:gd name="T6" fmla="*/ 0 w 72"/>
                  <a:gd name="T7" fmla="*/ 81 h 81"/>
                  <a:gd name="T8" fmla="*/ 12 w 72"/>
                  <a:gd name="T9" fmla="*/ 81 h 81"/>
                  <a:gd name="T10" fmla="*/ 12 w 72"/>
                  <a:gd name="T11" fmla="*/ 35 h 81"/>
                  <a:gd name="T12" fmla="*/ 35 w 72"/>
                  <a:gd name="T13" fmla="*/ 12 h 81"/>
                  <a:gd name="T14" fmla="*/ 37 w 72"/>
                  <a:gd name="T15" fmla="*/ 12 h 81"/>
                  <a:gd name="T16" fmla="*/ 60 w 72"/>
                  <a:gd name="T17" fmla="*/ 35 h 81"/>
                  <a:gd name="T18" fmla="*/ 60 w 72"/>
                  <a:gd name="T19" fmla="*/ 38 h 81"/>
                  <a:gd name="T20" fmla="*/ 67 w 72"/>
                  <a:gd name="T21" fmla="*/ 38 h 81"/>
                  <a:gd name="T22" fmla="*/ 60 w 72"/>
                  <a:gd name="T23" fmla="*/ 45 h 81"/>
                  <a:gd name="T24" fmla="*/ 60 w 72"/>
                  <a:gd name="T25" fmla="*/ 55 h 81"/>
                  <a:gd name="T26" fmla="*/ 72 w 72"/>
                  <a:gd name="T27" fmla="*/ 55 h 81"/>
                  <a:gd name="T28" fmla="*/ 72 w 72"/>
                  <a:gd name="T29" fmla="*/ 35 h 81"/>
                  <a:gd name="T30" fmla="*/ 37 w 72"/>
                  <a:gd name="T31"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 h="81">
                    <a:moveTo>
                      <a:pt x="37" y="0"/>
                    </a:moveTo>
                    <a:cubicBezTo>
                      <a:pt x="35" y="0"/>
                      <a:pt x="35" y="0"/>
                      <a:pt x="35" y="0"/>
                    </a:cubicBezTo>
                    <a:cubicBezTo>
                      <a:pt x="15" y="0"/>
                      <a:pt x="0" y="16"/>
                      <a:pt x="0" y="35"/>
                    </a:cubicBezTo>
                    <a:cubicBezTo>
                      <a:pt x="0" y="81"/>
                      <a:pt x="0" y="81"/>
                      <a:pt x="0" y="81"/>
                    </a:cubicBezTo>
                    <a:cubicBezTo>
                      <a:pt x="12" y="81"/>
                      <a:pt x="12" y="81"/>
                      <a:pt x="12" y="81"/>
                    </a:cubicBezTo>
                    <a:cubicBezTo>
                      <a:pt x="12" y="35"/>
                      <a:pt x="12" y="35"/>
                      <a:pt x="12" y="35"/>
                    </a:cubicBezTo>
                    <a:cubicBezTo>
                      <a:pt x="12" y="23"/>
                      <a:pt x="22" y="12"/>
                      <a:pt x="35" y="12"/>
                    </a:cubicBezTo>
                    <a:cubicBezTo>
                      <a:pt x="37" y="12"/>
                      <a:pt x="37" y="12"/>
                      <a:pt x="37" y="12"/>
                    </a:cubicBezTo>
                    <a:cubicBezTo>
                      <a:pt x="50" y="12"/>
                      <a:pt x="60" y="23"/>
                      <a:pt x="60" y="35"/>
                    </a:cubicBezTo>
                    <a:cubicBezTo>
                      <a:pt x="60" y="38"/>
                      <a:pt x="60" y="38"/>
                      <a:pt x="60" y="38"/>
                    </a:cubicBezTo>
                    <a:cubicBezTo>
                      <a:pt x="67" y="38"/>
                      <a:pt x="67" y="38"/>
                      <a:pt x="67" y="38"/>
                    </a:cubicBezTo>
                    <a:cubicBezTo>
                      <a:pt x="60" y="45"/>
                      <a:pt x="60" y="45"/>
                      <a:pt x="60" y="45"/>
                    </a:cubicBezTo>
                    <a:cubicBezTo>
                      <a:pt x="60" y="55"/>
                      <a:pt x="60" y="55"/>
                      <a:pt x="60" y="55"/>
                    </a:cubicBezTo>
                    <a:cubicBezTo>
                      <a:pt x="72" y="55"/>
                      <a:pt x="72" y="55"/>
                      <a:pt x="72" y="55"/>
                    </a:cubicBezTo>
                    <a:cubicBezTo>
                      <a:pt x="72" y="35"/>
                      <a:pt x="72" y="35"/>
                      <a:pt x="72" y="35"/>
                    </a:cubicBezTo>
                    <a:cubicBezTo>
                      <a:pt x="72" y="16"/>
                      <a:pt x="56" y="0"/>
                      <a:pt x="37" y="0"/>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5" name="Freeform 6"/>
              <p:cNvSpPr>
                <a:spLocks/>
              </p:cNvSpPr>
              <p:nvPr/>
            </p:nvSpPr>
            <p:spPr bwMode="auto">
              <a:xfrm>
                <a:off x="621" y="1902"/>
                <a:ext cx="992" cy="156"/>
              </a:xfrm>
              <a:custGeom>
                <a:avLst/>
                <a:gdLst>
                  <a:gd name="T0" fmla="*/ 992 w 992"/>
                  <a:gd name="T1" fmla="*/ 156 h 156"/>
                  <a:gd name="T2" fmla="*/ 0 w 992"/>
                  <a:gd name="T3" fmla="*/ 156 h 156"/>
                  <a:gd name="T4" fmla="*/ 124 w 992"/>
                  <a:gd name="T5" fmla="*/ 0 h 156"/>
                  <a:gd name="T6" fmla="*/ 874 w 992"/>
                  <a:gd name="T7" fmla="*/ 0 h 156"/>
                  <a:gd name="T8" fmla="*/ 992 w 992"/>
                  <a:gd name="T9" fmla="*/ 156 h 156"/>
                </a:gdLst>
                <a:ahLst/>
                <a:cxnLst>
                  <a:cxn ang="0">
                    <a:pos x="T0" y="T1"/>
                  </a:cxn>
                  <a:cxn ang="0">
                    <a:pos x="T2" y="T3"/>
                  </a:cxn>
                  <a:cxn ang="0">
                    <a:pos x="T4" y="T5"/>
                  </a:cxn>
                  <a:cxn ang="0">
                    <a:pos x="T6" y="T7"/>
                  </a:cxn>
                  <a:cxn ang="0">
                    <a:pos x="T8" y="T9"/>
                  </a:cxn>
                </a:cxnLst>
                <a:rect l="0" t="0" r="r" b="b"/>
                <a:pathLst>
                  <a:path w="992" h="156">
                    <a:moveTo>
                      <a:pt x="992" y="156"/>
                    </a:moveTo>
                    <a:lnTo>
                      <a:pt x="0" y="156"/>
                    </a:lnTo>
                    <a:lnTo>
                      <a:pt x="124" y="0"/>
                    </a:lnTo>
                    <a:lnTo>
                      <a:pt x="874" y="0"/>
                    </a:lnTo>
                    <a:lnTo>
                      <a:pt x="992" y="1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6" name="Rectangle 7"/>
              <p:cNvSpPr>
                <a:spLocks noChangeArrowheads="1"/>
              </p:cNvSpPr>
              <p:nvPr/>
            </p:nvSpPr>
            <p:spPr bwMode="auto">
              <a:xfrm>
                <a:off x="1033" y="1709"/>
                <a:ext cx="174" cy="144"/>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7" name="Rectangle 8"/>
              <p:cNvSpPr>
                <a:spLocks noChangeArrowheads="1"/>
              </p:cNvSpPr>
              <p:nvPr/>
            </p:nvSpPr>
            <p:spPr bwMode="auto">
              <a:xfrm>
                <a:off x="926" y="1821"/>
                <a:ext cx="394" cy="32"/>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8" name="Rectangle 9"/>
              <p:cNvSpPr>
                <a:spLocks noChangeArrowheads="1"/>
              </p:cNvSpPr>
              <p:nvPr/>
            </p:nvSpPr>
            <p:spPr bwMode="auto">
              <a:xfrm>
                <a:off x="745" y="1268"/>
                <a:ext cx="750" cy="485"/>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29" name="Rectangle 10"/>
              <p:cNvSpPr>
                <a:spLocks noChangeArrowheads="1"/>
              </p:cNvSpPr>
              <p:nvPr/>
            </p:nvSpPr>
            <p:spPr bwMode="auto">
              <a:xfrm>
                <a:off x="808" y="1311"/>
                <a:ext cx="637" cy="39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0" name="Oval 11"/>
              <p:cNvSpPr>
                <a:spLocks noChangeArrowheads="1"/>
              </p:cNvSpPr>
              <p:nvPr/>
            </p:nvSpPr>
            <p:spPr bwMode="auto">
              <a:xfrm>
                <a:off x="1064" y="1423"/>
                <a:ext cx="112" cy="1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1" name="Freeform 12"/>
              <p:cNvSpPr>
                <a:spLocks/>
              </p:cNvSpPr>
              <p:nvPr/>
            </p:nvSpPr>
            <p:spPr bwMode="auto">
              <a:xfrm>
                <a:off x="1076" y="1492"/>
                <a:ext cx="88" cy="130"/>
              </a:xfrm>
              <a:custGeom>
                <a:avLst/>
                <a:gdLst>
                  <a:gd name="T0" fmla="*/ 88 w 88"/>
                  <a:gd name="T1" fmla="*/ 130 h 130"/>
                  <a:gd name="T2" fmla="*/ 0 w 88"/>
                  <a:gd name="T3" fmla="*/ 130 h 130"/>
                  <a:gd name="T4" fmla="*/ 19 w 88"/>
                  <a:gd name="T5" fmla="*/ 0 h 130"/>
                  <a:gd name="T6" fmla="*/ 69 w 88"/>
                  <a:gd name="T7" fmla="*/ 0 h 130"/>
                  <a:gd name="T8" fmla="*/ 88 w 88"/>
                  <a:gd name="T9" fmla="*/ 130 h 130"/>
                </a:gdLst>
                <a:ahLst/>
                <a:cxnLst>
                  <a:cxn ang="0">
                    <a:pos x="T0" y="T1"/>
                  </a:cxn>
                  <a:cxn ang="0">
                    <a:pos x="T2" y="T3"/>
                  </a:cxn>
                  <a:cxn ang="0">
                    <a:pos x="T4" y="T5"/>
                  </a:cxn>
                  <a:cxn ang="0">
                    <a:pos x="T6" y="T7"/>
                  </a:cxn>
                  <a:cxn ang="0">
                    <a:pos x="T8" y="T9"/>
                  </a:cxn>
                </a:cxnLst>
                <a:rect l="0" t="0" r="r" b="b"/>
                <a:pathLst>
                  <a:path w="88" h="130">
                    <a:moveTo>
                      <a:pt x="88" y="130"/>
                    </a:moveTo>
                    <a:lnTo>
                      <a:pt x="0" y="130"/>
                    </a:lnTo>
                    <a:lnTo>
                      <a:pt x="19" y="0"/>
                    </a:lnTo>
                    <a:lnTo>
                      <a:pt x="69" y="0"/>
                    </a:lnTo>
                    <a:lnTo>
                      <a:pt x="88" y="1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pic>
          <p:nvPicPr>
            <p:cNvPr id="123" name="Picture 12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9497" y="1822097"/>
              <a:ext cx="1262121" cy="876473"/>
            </a:xfrm>
            <a:prstGeom prst="rect">
              <a:avLst/>
            </a:prstGeom>
          </p:spPr>
        </p:pic>
      </p:grpSp>
      <p:grpSp>
        <p:nvGrpSpPr>
          <p:cNvPr id="132" name="Group 131"/>
          <p:cNvGrpSpPr/>
          <p:nvPr/>
        </p:nvGrpSpPr>
        <p:grpSpPr>
          <a:xfrm>
            <a:off x="5212089" y="1351922"/>
            <a:ext cx="810743" cy="2092361"/>
            <a:chOff x="1057418" y="4682792"/>
            <a:chExt cx="810859" cy="2092658"/>
          </a:xfrm>
        </p:grpSpPr>
        <p:grpSp>
          <p:nvGrpSpPr>
            <p:cNvPr id="133" name="Group 69"/>
            <p:cNvGrpSpPr>
              <a:grpSpLocks noChangeAspect="1"/>
            </p:cNvGrpSpPr>
            <p:nvPr/>
          </p:nvGrpSpPr>
          <p:grpSpPr bwMode="auto">
            <a:xfrm flipH="1">
              <a:off x="1057418" y="5092700"/>
              <a:ext cx="810859" cy="1682750"/>
              <a:chOff x="785" y="1988"/>
              <a:chExt cx="1116" cy="2316"/>
            </a:xfrm>
          </p:grpSpPr>
          <p:sp>
            <p:nvSpPr>
              <p:cNvPr id="140" name="Freeform 70"/>
              <p:cNvSpPr>
                <a:spLocks/>
              </p:cNvSpPr>
              <p:nvPr/>
            </p:nvSpPr>
            <p:spPr bwMode="auto">
              <a:xfrm>
                <a:off x="1139" y="2237"/>
                <a:ext cx="192" cy="192"/>
              </a:xfrm>
              <a:custGeom>
                <a:avLst/>
                <a:gdLst>
                  <a:gd name="T0" fmla="*/ 74 w 81"/>
                  <a:gd name="T1" fmla="*/ 33 h 81"/>
                  <a:gd name="T2" fmla="*/ 74 w 81"/>
                  <a:gd name="T3" fmla="*/ 7 h 81"/>
                  <a:gd name="T4" fmla="*/ 74 w 81"/>
                  <a:gd name="T5" fmla="*/ 7 h 81"/>
                  <a:gd name="T6" fmla="*/ 48 w 81"/>
                  <a:gd name="T7" fmla="*/ 7 h 81"/>
                  <a:gd name="T8" fmla="*/ 7 w 81"/>
                  <a:gd name="T9" fmla="*/ 48 h 81"/>
                  <a:gd name="T10" fmla="*/ 7 w 81"/>
                  <a:gd name="T11" fmla="*/ 74 h 81"/>
                  <a:gd name="T12" fmla="*/ 7 w 81"/>
                  <a:gd name="T13" fmla="*/ 74 h 81"/>
                  <a:gd name="T14" fmla="*/ 33 w 81"/>
                  <a:gd name="T15" fmla="*/ 74 h 81"/>
                  <a:gd name="T16" fmla="*/ 74 w 81"/>
                  <a:gd name="T17"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 h="81">
                    <a:moveTo>
                      <a:pt x="74" y="33"/>
                    </a:moveTo>
                    <a:cubicBezTo>
                      <a:pt x="81" y="26"/>
                      <a:pt x="81" y="14"/>
                      <a:pt x="74" y="7"/>
                    </a:cubicBezTo>
                    <a:cubicBezTo>
                      <a:pt x="74" y="7"/>
                      <a:pt x="74" y="7"/>
                      <a:pt x="74" y="7"/>
                    </a:cubicBezTo>
                    <a:cubicBezTo>
                      <a:pt x="67" y="0"/>
                      <a:pt x="55" y="0"/>
                      <a:pt x="48" y="7"/>
                    </a:cubicBezTo>
                    <a:cubicBezTo>
                      <a:pt x="7" y="48"/>
                      <a:pt x="7" y="48"/>
                      <a:pt x="7" y="48"/>
                    </a:cubicBezTo>
                    <a:cubicBezTo>
                      <a:pt x="0" y="56"/>
                      <a:pt x="0" y="67"/>
                      <a:pt x="7" y="74"/>
                    </a:cubicBezTo>
                    <a:cubicBezTo>
                      <a:pt x="7" y="74"/>
                      <a:pt x="7" y="74"/>
                      <a:pt x="7" y="74"/>
                    </a:cubicBezTo>
                    <a:cubicBezTo>
                      <a:pt x="14" y="81"/>
                      <a:pt x="25" y="81"/>
                      <a:pt x="33" y="74"/>
                    </a:cubicBezTo>
                    <a:lnTo>
                      <a:pt x="74"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1" name="Freeform 71"/>
              <p:cNvSpPr>
                <a:spLocks/>
              </p:cNvSpPr>
              <p:nvPr/>
            </p:nvSpPr>
            <p:spPr bwMode="auto">
              <a:xfrm>
                <a:off x="916" y="2282"/>
                <a:ext cx="325" cy="633"/>
              </a:xfrm>
              <a:custGeom>
                <a:avLst/>
                <a:gdLst>
                  <a:gd name="T0" fmla="*/ 0 w 137"/>
                  <a:gd name="T1" fmla="*/ 69 h 267"/>
                  <a:gd name="T2" fmla="*/ 69 w 137"/>
                  <a:gd name="T3" fmla="*/ 0 h 267"/>
                  <a:gd name="T4" fmla="*/ 69 w 137"/>
                  <a:gd name="T5" fmla="*/ 0 h 267"/>
                  <a:gd name="T6" fmla="*/ 137 w 137"/>
                  <a:gd name="T7" fmla="*/ 69 h 267"/>
                  <a:gd name="T8" fmla="*/ 137 w 137"/>
                  <a:gd name="T9" fmla="*/ 198 h 267"/>
                  <a:gd name="T10" fmla="*/ 69 w 137"/>
                  <a:gd name="T11" fmla="*/ 267 h 267"/>
                  <a:gd name="T12" fmla="*/ 69 w 137"/>
                  <a:gd name="T13" fmla="*/ 267 h 267"/>
                  <a:gd name="T14" fmla="*/ 0 w 137"/>
                  <a:gd name="T15" fmla="*/ 198 h 267"/>
                  <a:gd name="T16" fmla="*/ 0 w 137"/>
                  <a:gd name="T17" fmla="*/ 69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267">
                    <a:moveTo>
                      <a:pt x="0" y="69"/>
                    </a:moveTo>
                    <a:cubicBezTo>
                      <a:pt x="0" y="31"/>
                      <a:pt x="31" y="0"/>
                      <a:pt x="69" y="0"/>
                    </a:cubicBezTo>
                    <a:cubicBezTo>
                      <a:pt x="69" y="0"/>
                      <a:pt x="69" y="0"/>
                      <a:pt x="69" y="0"/>
                    </a:cubicBezTo>
                    <a:cubicBezTo>
                      <a:pt x="107" y="0"/>
                      <a:pt x="137" y="31"/>
                      <a:pt x="137" y="69"/>
                    </a:cubicBezTo>
                    <a:cubicBezTo>
                      <a:pt x="137" y="198"/>
                      <a:pt x="137" y="198"/>
                      <a:pt x="137" y="198"/>
                    </a:cubicBezTo>
                    <a:cubicBezTo>
                      <a:pt x="137" y="236"/>
                      <a:pt x="107" y="267"/>
                      <a:pt x="69" y="267"/>
                    </a:cubicBezTo>
                    <a:cubicBezTo>
                      <a:pt x="69" y="267"/>
                      <a:pt x="69" y="267"/>
                      <a:pt x="69" y="267"/>
                    </a:cubicBezTo>
                    <a:cubicBezTo>
                      <a:pt x="31" y="267"/>
                      <a:pt x="0" y="236"/>
                      <a:pt x="0" y="198"/>
                    </a:cubicBez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2" name="Freeform 72"/>
              <p:cNvSpPr>
                <a:spLocks/>
              </p:cNvSpPr>
              <p:nvPr/>
            </p:nvSpPr>
            <p:spPr bwMode="auto">
              <a:xfrm>
                <a:off x="899" y="2164"/>
                <a:ext cx="342" cy="474"/>
              </a:xfrm>
              <a:custGeom>
                <a:avLst/>
                <a:gdLst>
                  <a:gd name="T0" fmla="*/ 144 w 144"/>
                  <a:gd name="T1" fmla="*/ 182 h 200"/>
                  <a:gd name="T2" fmla="*/ 144 w 144"/>
                  <a:gd name="T3" fmla="*/ 0 h 200"/>
                  <a:gd name="T4" fmla="*/ 0 w 144"/>
                  <a:gd name="T5" fmla="*/ 120 h 200"/>
                  <a:gd name="T6" fmla="*/ 144 w 144"/>
                  <a:gd name="T7" fmla="*/ 182 h 200"/>
                </a:gdLst>
                <a:ahLst/>
                <a:cxnLst>
                  <a:cxn ang="0">
                    <a:pos x="T0" y="T1"/>
                  </a:cxn>
                  <a:cxn ang="0">
                    <a:pos x="T2" y="T3"/>
                  </a:cxn>
                  <a:cxn ang="0">
                    <a:pos x="T4" y="T5"/>
                  </a:cxn>
                  <a:cxn ang="0">
                    <a:pos x="T6" y="T7"/>
                  </a:cxn>
                </a:cxnLst>
                <a:rect l="0" t="0" r="r" b="b"/>
                <a:pathLst>
                  <a:path w="144" h="200">
                    <a:moveTo>
                      <a:pt x="144" y="182"/>
                    </a:moveTo>
                    <a:cubicBezTo>
                      <a:pt x="144" y="0"/>
                      <a:pt x="144" y="0"/>
                      <a:pt x="144" y="0"/>
                    </a:cubicBezTo>
                    <a:cubicBezTo>
                      <a:pt x="65" y="0"/>
                      <a:pt x="0" y="41"/>
                      <a:pt x="0" y="120"/>
                    </a:cubicBezTo>
                    <a:cubicBezTo>
                      <a:pt x="0" y="200"/>
                      <a:pt x="65" y="182"/>
                      <a:pt x="144" y="18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3" name="Freeform 73"/>
              <p:cNvSpPr>
                <a:spLocks/>
              </p:cNvSpPr>
              <p:nvPr/>
            </p:nvSpPr>
            <p:spPr bwMode="auto">
              <a:xfrm>
                <a:off x="916" y="2548"/>
                <a:ext cx="325" cy="630"/>
              </a:xfrm>
              <a:custGeom>
                <a:avLst/>
                <a:gdLst>
                  <a:gd name="T0" fmla="*/ 0 w 137"/>
                  <a:gd name="T1" fmla="*/ 68 h 266"/>
                  <a:gd name="T2" fmla="*/ 68 w 137"/>
                  <a:gd name="T3" fmla="*/ 0 h 266"/>
                  <a:gd name="T4" fmla="*/ 68 w 137"/>
                  <a:gd name="T5" fmla="*/ 0 h 266"/>
                  <a:gd name="T6" fmla="*/ 137 w 137"/>
                  <a:gd name="T7" fmla="*/ 68 h 266"/>
                  <a:gd name="T8" fmla="*/ 137 w 137"/>
                  <a:gd name="T9" fmla="*/ 197 h 266"/>
                  <a:gd name="T10" fmla="*/ 68 w 137"/>
                  <a:gd name="T11" fmla="*/ 266 h 266"/>
                  <a:gd name="T12" fmla="*/ 68 w 137"/>
                  <a:gd name="T13" fmla="*/ 266 h 266"/>
                  <a:gd name="T14" fmla="*/ 0 w 137"/>
                  <a:gd name="T15" fmla="*/ 197 h 266"/>
                  <a:gd name="T16" fmla="*/ 0 w 137"/>
                  <a:gd name="T17" fmla="*/ 68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266">
                    <a:moveTo>
                      <a:pt x="0" y="68"/>
                    </a:moveTo>
                    <a:cubicBezTo>
                      <a:pt x="0" y="30"/>
                      <a:pt x="30" y="0"/>
                      <a:pt x="68" y="0"/>
                    </a:cubicBezTo>
                    <a:cubicBezTo>
                      <a:pt x="68" y="0"/>
                      <a:pt x="68" y="0"/>
                      <a:pt x="68" y="0"/>
                    </a:cubicBezTo>
                    <a:cubicBezTo>
                      <a:pt x="106" y="0"/>
                      <a:pt x="137" y="30"/>
                      <a:pt x="137" y="68"/>
                    </a:cubicBezTo>
                    <a:cubicBezTo>
                      <a:pt x="137" y="197"/>
                      <a:pt x="137" y="197"/>
                      <a:pt x="137" y="197"/>
                    </a:cubicBezTo>
                    <a:cubicBezTo>
                      <a:pt x="137" y="235"/>
                      <a:pt x="106" y="266"/>
                      <a:pt x="68" y="266"/>
                    </a:cubicBezTo>
                    <a:cubicBezTo>
                      <a:pt x="68" y="266"/>
                      <a:pt x="68" y="266"/>
                      <a:pt x="68" y="266"/>
                    </a:cubicBezTo>
                    <a:cubicBezTo>
                      <a:pt x="30" y="266"/>
                      <a:pt x="0" y="235"/>
                      <a:pt x="0" y="197"/>
                    </a:cubicBezTo>
                    <a:lnTo>
                      <a:pt x="0"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4" name="Rectangle 74"/>
              <p:cNvSpPr>
                <a:spLocks noChangeArrowheads="1"/>
              </p:cNvSpPr>
              <p:nvPr/>
            </p:nvSpPr>
            <p:spPr bwMode="auto">
              <a:xfrm>
                <a:off x="880" y="2358"/>
                <a:ext cx="397" cy="180"/>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5" name="Freeform 75"/>
              <p:cNvSpPr>
                <a:spLocks/>
              </p:cNvSpPr>
              <p:nvPr/>
            </p:nvSpPr>
            <p:spPr bwMode="auto">
              <a:xfrm>
                <a:off x="935" y="3633"/>
                <a:ext cx="389" cy="671"/>
              </a:xfrm>
              <a:custGeom>
                <a:avLst/>
                <a:gdLst>
                  <a:gd name="T0" fmla="*/ 15 w 164"/>
                  <a:gd name="T1" fmla="*/ 253 h 283"/>
                  <a:gd name="T2" fmla="*/ 35 w 164"/>
                  <a:gd name="T3" fmla="*/ 253 h 283"/>
                  <a:gd name="T4" fmla="*/ 96 w 164"/>
                  <a:gd name="T5" fmla="*/ 215 h 283"/>
                  <a:gd name="T6" fmla="*/ 108 w 164"/>
                  <a:gd name="T7" fmla="*/ 217 h 283"/>
                  <a:gd name="T8" fmla="*/ 94 w 164"/>
                  <a:gd name="T9" fmla="*/ 175 h 283"/>
                  <a:gd name="T10" fmla="*/ 94 w 164"/>
                  <a:gd name="T11" fmla="*/ 34 h 283"/>
                  <a:gd name="T12" fmla="*/ 129 w 164"/>
                  <a:gd name="T13" fmla="*/ 0 h 283"/>
                  <a:gd name="T14" fmla="*/ 164 w 164"/>
                  <a:gd name="T15" fmla="*/ 34 h 283"/>
                  <a:gd name="T16" fmla="*/ 164 w 164"/>
                  <a:gd name="T17" fmla="*/ 283 h 283"/>
                  <a:gd name="T18" fmla="*/ 0 w 164"/>
                  <a:gd name="T19" fmla="*/ 283 h 283"/>
                  <a:gd name="T20" fmla="*/ 0 w 164"/>
                  <a:gd name="T21" fmla="*/ 268 h 283"/>
                  <a:gd name="T22" fmla="*/ 15 w 164"/>
                  <a:gd name="T23" fmla="*/ 253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283">
                    <a:moveTo>
                      <a:pt x="15" y="253"/>
                    </a:moveTo>
                    <a:cubicBezTo>
                      <a:pt x="35" y="253"/>
                      <a:pt x="35" y="253"/>
                      <a:pt x="35" y="253"/>
                    </a:cubicBezTo>
                    <a:cubicBezTo>
                      <a:pt x="46" y="231"/>
                      <a:pt x="69" y="215"/>
                      <a:pt x="96" y="215"/>
                    </a:cubicBezTo>
                    <a:cubicBezTo>
                      <a:pt x="100" y="215"/>
                      <a:pt x="104" y="216"/>
                      <a:pt x="108" y="217"/>
                    </a:cubicBezTo>
                    <a:cubicBezTo>
                      <a:pt x="100" y="205"/>
                      <a:pt x="94" y="191"/>
                      <a:pt x="94" y="175"/>
                    </a:cubicBezTo>
                    <a:cubicBezTo>
                      <a:pt x="94" y="175"/>
                      <a:pt x="94" y="34"/>
                      <a:pt x="94" y="34"/>
                    </a:cubicBezTo>
                    <a:cubicBezTo>
                      <a:pt x="94" y="15"/>
                      <a:pt x="110" y="0"/>
                      <a:pt x="129" y="0"/>
                    </a:cubicBezTo>
                    <a:cubicBezTo>
                      <a:pt x="148" y="0"/>
                      <a:pt x="164" y="15"/>
                      <a:pt x="164" y="34"/>
                    </a:cubicBezTo>
                    <a:cubicBezTo>
                      <a:pt x="164" y="283"/>
                      <a:pt x="164" y="283"/>
                      <a:pt x="164" y="283"/>
                    </a:cubicBezTo>
                    <a:cubicBezTo>
                      <a:pt x="0" y="283"/>
                      <a:pt x="0" y="283"/>
                      <a:pt x="0" y="283"/>
                    </a:cubicBezTo>
                    <a:cubicBezTo>
                      <a:pt x="0" y="268"/>
                      <a:pt x="0" y="268"/>
                      <a:pt x="0" y="268"/>
                    </a:cubicBezTo>
                    <a:cubicBezTo>
                      <a:pt x="0" y="260"/>
                      <a:pt x="7" y="253"/>
                      <a:pt x="15" y="2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6" name="Freeform 76"/>
              <p:cNvSpPr>
                <a:spLocks/>
              </p:cNvSpPr>
              <p:nvPr/>
            </p:nvSpPr>
            <p:spPr bwMode="auto">
              <a:xfrm>
                <a:off x="1177" y="3633"/>
                <a:ext cx="390" cy="671"/>
              </a:xfrm>
              <a:custGeom>
                <a:avLst/>
                <a:gdLst>
                  <a:gd name="T0" fmla="*/ 15 w 164"/>
                  <a:gd name="T1" fmla="*/ 253 h 283"/>
                  <a:gd name="T2" fmla="*/ 35 w 164"/>
                  <a:gd name="T3" fmla="*/ 253 h 283"/>
                  <a:gd name="T4" fmla="*/ 96 w 164"/>
                  <a:gd name="T5" fmla="*/ 215 h 283"/>
                  <a:gd name="T6" fmla="*/ 108 w 164"/>
                  <a:gd name="T7" fmla="*/ 217 h 283"/>
                  <a:gd name="T8" fmla="*/ 94 w 164"/>
                  <a:gd name="T9" fmla="*/ 175 h 283"/>
                  <a:gd name="T10" fmla="*/ 94 w 164"/>
                  <a:gd name="T11" fmla="*/ 34 h 283"/>
                  <a:gd name="T12" fmla="*/ 129 w 164"/>
                  <a:gd name="T13" fmla="*/ 0 h 283"/>
                  <a:gd name="T14" fmla="*/ 164 w 164"/>
                  <a:gd name="T15" fmla="*/ 34 h 283"/>
                  <a:gd name="T16" fmla="*/ 164 w 164"/>
                  <a:gd name="T17" fmla="*/ 283 h 283"/>
                  <a:gd name="T18" fmla="*/ 0 w 164"/>
                  <a:gd name="T19" fmla="*/ 283 h 283"/>
                  <a:gd name="T20" fmla="*/ 0 w 164"/>
                  <a:gd name="T21" fmla="*/ 268 h 283"/>
                  <a:gd name="T22" fmla="*/ 15 w 164"/>
                  <a:gd name="T23" fmla="*/ 253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283">
                    <a:moveTo>
                      <a:pt x="15" y="253"/>
                    </a:moveTo>
                    <a:cubicBezTo>
                      <a:pt x="35" y="253"/>
                      <a:pt x="35" y="253"/>
                      <a:pt x="35" y="253"/>
                    </a:cubicBezTo>
                    <a:cubicBezTo>
                      <a:pt x="46" y="231"/>
                      <a:pt x="69" y="215"/>
                      <a:pt x="96" y="215"/>
                    </a:cubicBezTo>
                    <a:cubicBezTo>
                      <a:pt x="100" y="215"/>
                      <a:pt x="104" y="216"/>
                      <a:pt x="108" y="217"/>
                    </a:cubicBezTo>
                    <a:cubicBezTo>
                      <a:pt x="99" y="205"/>
                      <a:pt x="94" y="191"/>
                      <a:pt x="94" y="175"/>
                    </a:cubicBezTo>
                    <a:cubicBezTo>
                      <a:pt x="94" y="175"/>
                      <a:pt x="94" y="34"/>
                      <a:pt x="94" y="34"/>
                    </a:cubicBezTo>
                    <a:cubicBezTo>
                      <a:pt x="94" y="15"/>
                      <a:pt x="110" y="0"/>
                      <a:pt x="129" y="0"/>
                    </a:cubicBezTo>
                    <a:cubicBezTo>
                      <a:pt x="148" y="0"/>
                      <a:pt x="164" y="15"/>
                      <a:pt x="164" y="34"/>
                    </a:cubicBezTo>
                    <a:cubicBezTo>
                      <a:pt x="164" y="283"/>
                      <a:pt x="164" y="283"/>
                      <a:pt x="164" y="283"/>
                    </a:cubicBezTo>
                    <a:cubicBezTo>
                      <a:pt x="0" y="283"/>
                      <a:pt x="0" y="283"/>
                      <a:pt x="0" y="283"/>
                    </a:cubicBezTo>
                    <a:cubicBezTo>
                      <a:pt x="0" y="268"/>
                      <a:pt x="0" y="268"/>
                      <a:pt x="0" y="268"/>
                    </a:cubicBezTo>
                    <a:cubicBezTo>
                      <a:pt x="0" y="260"/>
                      <a:pt x="7" y="253"/>
                      <a:pt x="15" y="253"/>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7" name="Freeform 77"/>
              <p:cNvSpPr>
                <a:spLocks/>
              </p:cNvSpPr>
              <p:nvPr/>
            </p:nvSpPr>
            <p:spPr bwMode="auto">
              <a:xfrm>
                <a:off x="951" y="2884"/>
                <a:ext cx="760" cy="1076"/>
              </a:xfrm>
              <a:custGeom>
                <a:avLst/>
                <a:gdLst>
                  <a:gd name="T0" fmla="*/ 0 w 320"/>
                  <a:gd name="T1" fmla="*/ 294 h 454"/>
                  <a:gd name="T2" fmla="*/ 160 w 320"/>
                  <a:gd name="T3" fmla="*/ 454 h 454"/>
                  <a:gd name="T4" fmla="*/ 160 w 320"/>
                  <a:gd name="T5" fmla="*/ 454 h 454"/>
                  <a:gd name="T6" fmla="*/ 320 w 320"/>
                  <a:gd name="T7" fmla="*/ 294 h 454"/>
                  <a:gd name="T8" fmla="*/ 320 w 320"/>
                  <a:gd name="T9" fmla="*/ 160 h 454"/>
                  <a:gd name="T10" fmla="*/ 160 w 320"/>
                  <a:gd name="T11" fmla="*/ 0 h 454"/>
                  <a:gd name="T12" fmla="*/ 160 w 320"/>
                  <a:gd name="T13" fmla="*/ 0 h 454"/>
                  <a:gd name="T14" fmla="*/ 0 w 320"/>
                  <a:gd name="T15" fmla="*/ 160 h 454"/>
                  <a:gd name="T16" fmla="*/ 0 w 320"/>
                  <a:gd name="T17" fmla="*/ 29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454">
                    <a:moveTo>
                      <a:pt x="0" y="294"/>
                    </a:moveTo>
                    <a:cubicBezTo>
                      <a:pt x="0" y="383"/>
                      <a:pt x="71" y="454"/>
                      <a:pt x="160" y="454"/>
                    </a:cubicBezTo>
                    <a:cubicBezTo>
                      <a:pt x="160" y="454"/>
                      <a:pt x="160" y="454"/>
                      <a:pt x="160" y="454"/>
                    </a:cubicBezTo>
                    <a:cubicBezTo>
                      <a:pt x="248" y="454"/>
                      <a:pt x="320" y="383"/>
                      <a:pt x="320" y="294"/>
                    </a:cubicBezTo>
                    <a:cubicBezTo>
                      <a:pt x="320" y="160"/>
                      <a:pt x="320" y="160"/>
                      <a:pt x="320" y="160"/>
                    </a:cubicBezTo>
                    <a:cubicBezTo>
                      <a:pt x="320" y="72"/>
                      <a:pt x="248" y="0"/>
                      <a:pt x="160" y="0"/>
                    </a:cubicBezTo>
                    <a:cubicBezTo>
                      <a:pt x="160" y="0"/>
                      <a:pt x="160" y="0"/>
                      <a:pt x="160" y="0"/>
                    </a:cubicBezTo>
                    <a:cubicBezTo>
                      <a:pt x="71" y="0"/>
                      <a:pt x="0" y="72"/>
                      <a:pt x="0" y="160"/>
                    </a:cubicBezTo>
                    <a:lnTo>
                      <a:pt x="0" y="2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8" name="Oval 78"/>
              <p:cNvSpPr>
                <a:spLocks noChangeArrowheads="1"/>
              </p:cNvSpPr>
              <p:nvPr/>
            </p:nvSpPr>
            <p:spPr bwMode="auto">
              <a:xfrm>
                <a:off x="1291" y="3389"/>
                <a:ext cx="33" cy="36"/>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49" name="Oval 79"/>
              <p:cNvSpPr>
                <a:spLocks noChangeArrowheads="1"/>
              </p:cNvSpPr>
              <p:nvPr/>
            </p:nvSpPr>
            <p:spPr bwMode="auto">
              <a:xfrm>
                <a:off x="1011" y="3389"/>
                <a:ext cx="35" cy="36"/>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0" name="Oval 80"/>
              <p:cNvSpPr>
                <a:spLocks noChangeArrowheads="1"/>
              </p:cNvSpPr>
              <p:nvPr/>
            </p:nvSpPr>
            <p:spPr bwMode="auto">
              <a:xfrm>
                <a:off x="1232" y="3792"/>
                <a:ext cx="35" cy="36"/>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1" name="Freeform 81"/>
              <p:cNvSpPr>
                <a:spLocks/>
              </p:cNvSpPr>
              <p:nvPr/>
            </p:nvSpPr>
            <p:spPr bwMode="auto">
              <a:xfrm>
                <a:off x="1391" y="3847"/>
                <a:ext cx="176" cy="277"/>
              </a:xfrm>
              <a:custGeom>
                <a:avLst/>
                <a:gdLst>
                  <a:gd name="T0" fmla="*/ 9 w 176"/>
                  <a:gd name="T1" fmla="*/ 109 h 277"/>
                  <a:gd name="T2" fmla="*/ 176 w 176"/>
                  <a:gd name="T3" fmla="*/ 277 h 277"/>
                  <a:gd name="T4" fmla="*/ 176 w 176"/>
                  <a:gd name="T5" fmla="*/ 0 h 277"/>
                  <a:gd name="T6" fmla="*/ 0 w 176"/>
                  <a:gd name="T7" fmla="*/ 56 h 277"/>
                  <a:gd name="T8" fmla="*/ 9 w 176"/>
                  <a:gd name="T9" fmla="*/ 109 h 277"/>
                </a:gdLst>
                <a:ahLst/>
                <a:cxnLst>
                  <a:cxn ang="0">
                    <a:pos x="T0" y="T1"/>
                  </a:cxn>
                  <a:cxn ang="0">
                    <a:pos x="T2" y="T3"/>
                  </a:cxn>
                  <a:cxn ang="0">
                    <a:pos x="T4" y="T5"/>
                  </a:cxn>
                  <a:cxn ang="0">
                    <a:pos x="T6" y="T7"/>
                  </a:cxn>
                  <a:cxn ang="0">
                    <a:pos x="T8" y="T9"/>
                  </a:cxn>
                </a:cxnLst>
                <a:rect l="0" t="0" r="r" b="b"/>
                <a:pathLst>
                  <a:path w="176" h="277">
                    <a:moveTo>
                      <a:pt x="9" y="109"/>
                    </a:moveTo>
                    <a:lnTo>
                      <a:pt x="176" y="277"/>
                    </a:lnTo>
                    <a:lnTo>
                      <a:pt x="176" y="0"/>
                    </a:lnTo>
                    <a:lnTo>
                      <a:pt x="0" y="56"/>
                    </a:lnTo>
                    <a:lnTo>
                      <a:pt x="9" y="10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2" name="Freeform 82"/>
              <p:cNvSpPr>
                <a:spLocks/>
              </p:cNvSpPr>
              <p:nvPr/>
            </p:nvSpPr>
            <p:spPr bwMode="auto">
              <a:xfrm>
                <a:off x="1362" y="2944"/>
                <a:ext cx="83" cy="64"/>
              </a:xfrm>
              <a:custGeom>
                <a:avLst/>
                <a:gdLst>
                  <a:gd name="T0" fmla="*/ 64 w 83"/>
                  <a:gd name="T1" fmla="*/ 0 h 64"/>
                  <a:gd name="T2" fmla="*/ 0 w 83"/>
                  <a:gd name="T3" fmla="*/ 64 h 64"/>
                  <a:gd name="T4" fmla="*/ 83 w 83"/>
                  <a:gd name="T5" fmla="*/ 64 h 64"/>
                  <a:gd name="T6" fmla="*/ 64 w 83"/>
                  <a:gd name="T7" fmla="*/ 0 h 64"/>
                </a:gdLst>
                <a:ahLst/>
                <a:cxnLst>
                  <a:cxn ang="0">
                    <a:pos x="T0" y="T1"/>
                  </a:cxn>
                  <a:cxn ang="0">
                    <a:pos x="T2" y="T3"/>
                  </a:cxn>
                  <a:cxn ang="0">
                    <a:pos x="T4" y="T5"/>
                  </a:cxn>
                  <a:cxn ang="0">
                    <a:pos x="T6" y="T7"/>
                  </a:cxn>
                </a:cxnLst>
                <a:rect l="0" t="0" r="r" b="b"/>
                <a:pathLst>
                  <a:path w="83" h="64">
                    <a:moveTo>
                      <a:pt x="64" y="0"/>
                    </a:moveTo>
                    <a:lnTo>
                      <a:pt x="0" y="64"/>
                    </a:lnTo>
                    <a:lnTo>
                      <a:pt x="83" y="64"/>
                    </a:lnTo>
                    <a:lnTo>
                      <a:pt x="64"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3" name="Rectangle 83"/>
              <p:cNvSpPr>
                <a:spLocks noChangeArrowheads="1"/>
              </p:cNvSpPr>
              <p:nvPr/>
            </p:nvSpPr>
            <p:spPr bwMode="auto">
              <a:xfrm>
                <a:off x="1336" y="2844"/>
                <a:ext cx="264" cy="197"/>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4" name="Freeform 84"/>
              <p:cNvSpPr>
                <a:spLocks/>
              </p:cNvSpPr>
              <p:nvPr/>
            </p:nvSpPr>
            <p:spPr bwMode="auto">
              <a:xfrm>
                <a:off x="1381" y="2981"/>
                <a:ext cx="131" cy="105"/>
              </a:xfrm>
              <a:custGeom>
                <a:avLst/>
                <a:gdLst>
                  <a:gd name="T0" fmla="*/ 102 w 131"/>
                  <a:gd name="T1" fmla="*/ 0 h 105"/>
                  <a:gd name="T2" fmla="*/ 0 w 131"/>
                  <a:gd name="T3" fmla="*/ 105 h 105"/>
                  <a:gd name="T4" fmla="*/ 131 w 131"/>
                  <a:gd name="T5" fmla="*/ 105 h 105"/>
                  <a:gd name="T6" fmla="*/ 102 w 131"/>
                  <a:gd name="T7" fmla="*/ 0 h 105"/>
                </a:gdLst>
                <a:ahLst/>
                <a:cxnLst>
                  <a:cxn ang="0">
                    <a:pos x="T0" y="T1"/>
                  </a:cxn>
                  <a:cxn ang="0">
                    <a:pos x="T2" y="T3"/>
                  </a:cxn>
                  <a:cxn ang="0">
                    <a:pos x="T4" y="T5"/>
                  </a:cxn>
                  <a:cxn ang="0">
                    <a:pos x="T6" y="T7"/>
                  </a:cxn>
                </a:cxnLst>
                <a:rect l="0" t="0" r="r" b="b"/>
                <a:pathLst>
                  <a:path w="131" h="105">
                    <a:moveTo>
                      <a:pt x="102" y="0"/>
                    </a:moveTo>
                    <a:lnTo>
                      <a:pt x="0" y="105"/>
                    </a:lnTo>
                    <a:lnTo>
                      <a:pt x="131" y="105"/>
                    </a:lnTo>
                    <a:lnTo>
                      <a:pt x="102"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5" name="Freeform 85"/>
              <p:cNvSpPr>
                <a:spLocks/>
              </p:cNvSpPr>
              <p:nvPr/>
            </p:nvSpPr>
            <p:spPr bwMode="auto">
              <a:xfrm>
                <a:off x="1403" y="3128"/>
                <a:ext cx="308" cy="349"/>
              </a:xfrm>
              <a:custGeom>
                <a:avLst/>
                <a:gdLst>
                  <a:gd name="T0" fmla="*/ 308 w 308"/>
                  <a:gd name="T1" fmla="*/ 0 h 349"/>
                  <a:gd name="T2" fmla="*/ 0 w 308"/>
                  <a:gd name="T3" fmla="*/ 0 h 349"/>
                  <a:gd name="T4" fmla="*/ 308 w 308"/>
                  <a:gd name="T5" fmla="*/ 349 h 349"/>
                  <a:gd name="T6" fmla="*/ 308 w 308"/>
                  <a:gd name="T7" fmla="*/ 0 h 349"/>
                </a:gdLst>
                <a:ahLst/>
                <a:cxnLst>
                  <a:cxn ang="0">
                    <a:pos x="T0" y="T1"/>
                  </a:cxn>
                  <a:cxn ang="0">
                    <a:pos x="T2" y="T3"/>
                  </a:cxn>
                  <a:cxn ang="0">
                    <a:pos x="T4" y="T5"/>
                  </a:cxn>
                  <a:cxn ang="0">
                    <a:pos x="T6" y="T7"/>
                  </a:cxn>
                </a:cxnLst>
                <a:rect l="0" t="0" r="r" b="b"/>
                <a:pathLst>
                  <a:path w="308" h="349">
                    <a:moveTo>
                      <a:pt x="308" y="0"/>
                    </a:moveTo>
                    <a:lnTo>
                      <a:pt x="0" y="0"/>
                    </a:lnTo>
                    <a:lnTo>
                      <a:pt x="308" y="349"/>
                    </a:lnTo>
                    <a:lnTo>
                      <a:pt x="308"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6" name="Freeform 86"/>
              <p:cNvSpPr>
                <a:spLocks/>
              </p:cNvSpPr>
              <p:nvPr/>
            </p:nvSpPr>
            <p:spPr bwMode="auto">
              <a:xfrm>
                <a:off x="1469" y="2282"/>
                <a:ext cx="328" cy="633"/>
              </a:xfrm>
              <a:custGeom>
                <a:avLst/>
                <a:gdLst>
                  <a:gd name="T0" fmla="*/ 0 w 138"/>
                  <a:gd name="T1" fmla="*/ 69 h 267"/>
                  <a:gd name="T2" fmla="*/ 69 w 138"/>
                  <a:gd name="T3" fmla="*/ 0 h 267"/>
                  <a:gd name="T4" fmla="*/ 69 w 138"/>
                  <a:gd name="T5" fmla="*/ 0 h 267"/>
                  <a:gd name="T6" fmla="*/ 138 w 138"/>
                  <a:gd name="T7" fmla="*/ 69 h 267"/>
                  <a:gd name="T8" fmla="*/ 138 w 138"/>
                  <a:gd name="T9" fmla="*/ 198 h 267"/>
                  <a:gd name="T10" fmla="*/ 69 w 138"/>
                  <a:gd name="T11" fmla="*/ 267 h 267"/>
                  <a:gd name="T12" fmla="*/ 69 w 138"/>
                  <a:gd name="T13" fmla="*/ 267 h 267"/>
                  <a:gd name="T14" fmla="*/ 0 w 138"/>
                  <a:gd name="T15" fmla="*/ 198 h 267"/>
                  <a:gd name="T16" fmla="*/ 0 w 138"/>
                  <a:gd name="T17" fmla="*/ 69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267">
                    <a:moveTo>
                      <a:pt x="0" y="69"/>
                    </a:moveTo>
                    <a:cubicBezTo>
                      <a:pt x="0" y="31"/>
                      <a:pt x="31" y="0"/>
                      <a:pt x="69" y="0"/>
                    </a:cubicBezTo>
                    <a:cubicBezTo>
                      <a:pt x="69" y="0"/>
                      <a:pt x="69" y="0"/>
                      <a:pt x="69" y="0"/>
                    </a:cubicBezTo>
                    <a:cubicBezTo>
                      <a:pt x="107" y="0"/>
                      <a:pt x="138" y="31"/>
                      <a:pt x="138" y="69"/>
                    </a:cubicBezTo>
                    <a:cubicBezTo>
                      <a:pt x="138" y="198"/>
                      <a:pt x="138" y="198"/>
                      <a:pt x="138" y="198"/>
                    </a:cubicBezTo>
                    <a:cubicBezTo>
                      <a:pt x="138" y="236"/>
                      <a:pt x="107" y="267"/>
                      <a:pt x="69" y="267"/>
                    </a:cubicBezTo>
                    <a:cubicBezTo>
                      <a:pt x="69" y="267"/>
                      <a:pt x="69" y="267"/>
                      <a:pt x="69" y="267"/>
                    </a:cubicBezTo>
                    <a:cubicBezTo>
                      <a:pt x="31" y="267"/>
                      <a:pt x="0" y="236"/>
                      <a:pt x="0" y="198"/>
                    </a:cubicBezTo>
                    <a:lnTo>
                      <a:pt x="0" y="69"/>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7" name="Freeform 87"/>
              <p:cNvSpPr>
                <a:spLocks/>
              </p:cNvSpPr>
              <p:nvPr/>
            </p:nvSpPr>
            <p:spPr bwMode="auto">
              <a:xfrm>
                <a:off x="1455" y="2107"/>
                <a:ext cx="342" cy="531"/>
              </a:xfrm>
              <a:custGeom>
                <a:avLst/>
                <a:gdLst>
                  <a:gd name="T0" fmla="*/ 144 w 144"/>
                  <a:gd name="T1" fmla="*/ 206 h 224"/>
                  <a:gd name="T2" fmla="*/ 144 w 144"/>
                  <a:gd name="T3" fmla="*/ 0 h 224"/>
                  <a:gd name="T4" fmla="*/ 0 w 144"/>
                  <a:gd name="T5" fmla="*/ 144 h 224"/>
                  <a:gd name="T6" fmla="*/ 144 w 144"/>
                  <a:gd name="T7" fmla="*/ 206 h 224"/>
                </a:gdLst>
                <a:ahLst/>
                <a:cxnLst>
                  <a:cxn ang="0">
                    <a:pos x="T0" y="T1"/>
                  </a:cxn>
                  <a:cxn ang="0">
                    <a:pos x="T2" y="T3"/>
                  </a:cxn>
                  <a:cxn ang="0">
                    <a:pos x="T4" y="T5"/>
                  </a:cxn>
                  <a:cxn ang="0">
                    <a:pos x="T6" y="T7"/>
                  </a:cxn>
                </a:cxnLst>
                <a:rect l="0" t="0" r="r" b="b"/>
                <a:pathLst>
                  <a:path w="144" h="224">
                    <a:moveTo>
                      <a:pt x="144" y="206"/>
                    </a:moveTo>
                    <a:cubicBezTo>
                      <a:pt x="144" y="0"/>
                      <a:pt x="144" y="0"/>
                      <a:pt x="144" y="0"/>
                    </a:cubicBezTo>
                    <a:cubicBezTo>
                      <a:pt x="64" y="0"/>
                      <a:pt x="0" y="65"/>
                      <a:pt x="0" y="144"/>
                    </a:cubicBezTo>
                    <a:cubicBezTo>
                      <a:pt x="0" y="224"/>
                      <a:pt x="64" y="206"/>
                      <a:pt x="144" y="206"/>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8" name="Freeform 88"/>
              <p:cNvSpPr>
                <a:spLocks/>
              </p:cNvSpPr>
              <p:nvPr/>
            </p:nvSpPr>
            <p:spPr bwMode="auto">
              <a:xfrm>
                <a:off x="1719" y="1988"/>
                <a:ext cx="78" cy="218"/>
              </a:xfrm>
              <a:custGeom>
                <a:avLst/>
                <a:gdLst>
                  <a:gd name="T0" fmla="*/ 16 w 33"/>
                  <a:gd name="T1" fmla="*/ 92 h 92"/>
                  <a:gd name="T2" fmla="*/ 0 w 33"/>
                  <a:gd name="T3" fmla="*/ 76 h 92"/>
                  <a:gd name="T4" fmla="*/ 0 w 33"/>
                  <a:gd name="T5" fmla="*/ 17 h 92"/>
                  <a:gd name="T6" fmla="*/ 16 w 33"/>
                  <a:gd name="T7" fmla="*/ 0 h 92"/>
                  <a:gd name="T8" fmla="*/ 16 w 33"/>
                  <a:gd name="T9" fmla="*/ 0 h 92"/>
                  <a:gd name="T10" fmla="*/ 33 w 33"/>
                  <a:gd name="T11" fmla="*/ 17 h 92"/>
                  <a:gd name="T12" fmla="*/ 33 w 33"/>
                  <a:gd name="T13" fmla="*/ 76 h 92"/>
                  <a:gd name="T14" fmla="*/ 16 w 33"/>
                  <a:gd name="T15" fmla="*/ 92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92">
                    <a:moveTo>
                      <a:pt x="16" y="92"/>
                    </a:moveTo>
                    <a:cubicBezTo>
                      <a:pt x="7" y="92"/>
                      <a:pt x="0" y="85"/>
                      <a:pt x="0" y="76"/>
                    </a:cubicBezTo>
                    <a:cubicBezTo>
                      <a:pt x="0" y="17"/>
                      <a:pt x="0" y="17"/>
                      <a:pt x="0" y="17"/>
                    </a:cubicBezTo>
                    <a:cubicBezTo>
                      <a:pt x="0" y="8"/>
                      <a:pt x="7" y="0"/>
                      <a:pt x="16" y="0"/>
                    </a:cubicBezTo>
                    <a:cubicBezTo>
                      <a:pt x="16" y="0"/>
                      <a:pt x="16" y="0"/>
                      <a:pt x="16" y="0"/>
                    </a:cubicBezTo>
                    <a:cubicBezTo>
                      <a:pt x="25" y="0"/>
                      <a:pt x="33" y="8"/>
                      <a:pt x="33" y="17"/>
                    </a:cubicBezTo>
                    <a:cubicBezTo>
                      <a:pt x="33" y="76"/>
                      <a:pt x="33" y="76"/>
                      <a:pt x="33" y="76"/>
                    </a:cubicBezTo>
                    <a:cubicBezTo>
                      <a:pt x="33" y="85"/>
                      <a:pt x="25" y="92"/>
                      <a:pt x="16" y="92"/>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59" name="Freeform 89"/>
              <p:cNvSpPr>
                <a:spLocks/>
              </p:cNvSpPr>
              <p:nvPr/>
            </p:nvSpPr>
            <p:spPr bwMode="auto">
              <a:xfrm>
                <a:off x="1586" y="1996"/>
                <a:ext cx="185" cy="182"/>
              </a:xfrm>
              <a:custGeom>
                <a:avLst/>
                <a:gdLst>
                  <a:gd name="T0" fmla="*/ 6 w 78"/>
                  <a:gd name="T1" fmla="*/ 6 h 77"/>
                  <a:gd name="T2" fmla="*/ 30 w 78"/>
                  <a:gd name="T3" fmla="*/ 6 h 77"/>
                  <a:gd name="T4" fmla="*/ 71 w 78"/>
                  <a:gd name="T5" fmla="*/ 48 h 77"/>
                  <a:gd name="T6" fmla="*/ 71 w 78"/>
                  <a:gd name="T7" fmla="*/ 71 h 77"/>
                  <a:gd name="T8" fmla="*/ 71 w 78"/>
                  <a:gd name="T9" fmla="*/ 71 h 77"/>
                  <a:gd name="T10" fmla="*/ 48 w 78"/>
                  <a:gd name="T11" fmla="*/ 71 h 77"/>
                  <a:gd name="T12" fmla="*/ 6 w 78"/>
                  <a:gd name="T13" fmla="*/ 29 h 77"/>
                  <a:gd name="T14" fmla="*/ 6 w 78"/>
                  <a:gd name="T15" fmla="*/ 6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77">
                    <a:moveTo>
                      <a:pt x="6" y="6"/>
                    </a:moveTo>
                    <a:cubicBezTo>
                      <a:pt x="13" y="0"/>
                      <a:pt x="23" y="0"/>
                      <a:pt x="30" y="6"/>
                    </a:cubicBezTo>
                    <a:cubicBezTo>
                      <a:pt x="71" y="48"/>
                      <a:pt x="71" y="48"/>
                      <a:pt x="71" y="48"/>
                    </a:cubicBezTo>
                    <a:cubicBezTo>
                      <a:pt x="78" y="54"/>
                      <a:pt x="78" y="65"/>
                      <a:pt x="71" y="71"/>
                    </a:cubicBezTo>
                    <a:cubicBezTo>
                      <a:pt x="71" y="71"/>
                      <a:pt x="71" y="71"/>
                      <a:pt x="71" y="71"/>
                    </a:cubicBezTo>
                    <a:cubicBezTo>
                      <a:pt x="65" y="77"/>
                      <a:pt x="55" y="77"/>
                      <a:pt x="48" y="71"/>
                    </a:cubicBezTo>
                    <a:cubicBezTo>
                      <a:pt x="6" y="29"/>
                      <a:pt x="6" y="29"/>
                      <a:pt x="6" y="29"/>
                    </a:cubicBezTo>
                    <a:cubicBezTo>
                      <a:pt x="0" y="23"/>
                      <a:pt x="0" y="12"/>
                      <a:pt x="6" y="6"/>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0" name="Freeform 90"/>
              <p:cNvSpPr>
                <a:spLocks/>
              </p:cNvSpPr>
              <p:nvPr/>
            </p:nvSpPr>
            <p:spPr bwMode="auto">
              <a:xfrm>
                <a:off x="1510" y="2050"/>
                <a:ext cx="182" cy="183"/>
              </a:xfrm>
              <a:custGeom>
                <a:avLst/>
                <a:gdLst>
                  <a:gd name="T0" fmla="*/ 6 w 77"/>
                  <a:gd name="T1" fmla="*/ 6 h 77"/>
                  <a:gd name="T2" fmla="*/ 29 w 77"/>
                  <a:gd name="T3" fmla="*/ 6 h 77"/>
                  <a:gd name="T4" fmla="*/ 71 w 77"/>
                  <a:gd name="T5" fmla="*/ 48 h 77"/>
                  <a:gd name="T6" fmla="*/ 71 w 77"/>
                  <a:gd name="T7" fmla="*/ 71 h 77"/>
                  <a:gd name="T8" fmla="*/ 71 w 77"/>
                  <a:gd name="T9" fmla="*/ 71 h 77"/>
                  <a:gd name="T10" fmla="*/ 48 w 77"/>
                  <a:gd name="T11" fmla="*/ 71 h 77"/>
                  <a:gd name="T12" fmla="*/ 6 w 77"/>
                  <a:gd name="T13" fmla="*/ 29 h 77"/>
                  <a:gd name="T14" fmla="*/ 6 w 77"/>
                  <a:gd name="T15" fmla="*/ 6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7">
                    <a:moveTo>
                      <a:pt x="6" y="6"/>
                    </a:moveTo>
                    <a:cubicBezTo>
                      <a:pt x="12" y="0"/>
                      <a:pt x="23" y="0"/>
                      <a:pt x="29" y="6"/>
                    </a:cubicBezTo>
                    <a:cubicBezTo>
                      <a:pt x="71" y="48"/>
                      <a:pt x="71" y="48"/>
                      <a:pt x="71" y="48"/>
                    </a:cubicBezTo>
                    <a:cubicBezTo>
                      <a:pt x="77" y="54"/>
                      <a:pt x="77" y="64"/>
                      <a:pt x="71" y="71"/>
                    </a:cubicBezTo>
                    <a:cubicBezTo>
                      <a:pt x="71" y="71"/>
                      <a:pt x="71" y="71"/>
                      <a:pt x="71" y="71"/>
                    </a:cubicBezTo>
                    <a:cubicBezTo>
                      <a:pt x="65" y="77"/>
                      <a:pt x="54" y="77"/>
                      <a:pt x="48" y="71"/>
                    </a:cubicBezTo>
                    <a:cubicBezTo>
                      <a:pt x="6" y="29"/>
                      <a:pt x="6" y="29"/>
                      <a:pt x="6" y="29"/>
                    </a:cubicBezTo>
                    <a:cubicBezTo>
                      <a:pt x="0" y="23"/>
                      <a:pt x="0" y="12"/>
                      <a:pt x="6" y="6"/>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1" name="Freeform 91"/>
              <p:cNvSpPr>
                <a:spLocks/>
              </p:cNvSpPr>
              <p:nvPr/>
            </p:nvSpPr>
            <p:spPr bwMode="auto">
              <a:xfrm>
                <a:off x="1474" y="2143"/>
                <a:ext cx="185" cy="182"/>
              </a:xfrm>
              <a:custGeom>
                <a:avLst/>
                <a:gdLst>
                  <a:gd name="T0" fmla="*/ 6 w 78"/>
                  <a:gd name="T1" fmla="*/ 6 h 77"/>
                  <a:gd name="T2" fmla="*/ 30 w 78"/>
                  <a:gd name="T3" fmla="*/ 6 h 77"/>
                  <a:gd name="T4" fmla="*/ 71 w 78"/>
                  <a:gd name="T5" fmla="*/ 48 h 77"/>
                  <a:gd name="T6" fmla="*/ 71 w 78"/>
                  <a:gd name="T7" fmla="*/ 71 h 77"/>
                  <a:gd name="T8" fmla="*/ 71 w 78"/>
                  <a:gd name="T9" fmla="*/ 71 h 77"/>
                  <a:gd name="T10" fmla="*/ 48 w 78"/>
                  <a:gd name="T11" fmla="*/ 71 h 77"/>
                  <a:gd name="T12" fmla="*/ 6 w 78"/>
                  <a:gd name="T13" fmla="*/ 29 h 77"/>
                  <a:gd name="T14" fmla="*/ 6 w 78"/>
                  <a:gd name="T15" fmla="*/ 6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77">
                    <a:moveTo>
                      <a:pt x="6" y="6"/>
                    </a:moveTo>
                    <a:cubicBezTo>
                      <a:pt x="13" y="0"/>
                      <a:pt x="23" y="0"/>
                      <a:pt x="30" y="6"/>
                    </a:cubicBezTo>
                    <a:cubicBezTo>
                      <a:pt x="71" y="48"/>
                      <a:pt x="71" y="48"/>
                      <a:pt x="71" y="48"/>
                    </a:cubicBezTo>
                    <a:cubicBezTo>
                      <a:pt x="78" y="54"/>
                      <a:pt x="78" y="65"/>
                      <a:pt x="71" y="71"/>
                    </a:cubicBezTo>
                    <a:cubicBezTo>
                      <a:pt x="71" y="71"/>
                      <a:pt x="71" y="71"/>
                      <a:pt x="71" y="71"/>
                    </a:cubicBezTo>
                    <a:cubicBezTo>
                      <a:pt x="65" y="77"/>
                      <a:pt x="55" y="77"/>
                      <a:pt x="48" y="71"/>
                    </a:cubicBezTo>
                    <a:cubicBezTo>
                      <a:pt x="6" y="29"/>
                      <a:pt x="6" y="29"/>
                      <a:pt x="6" y="29"/>
                    </a:cubicBezTo>
                    <a:cubicBezTo>
                      <a:pt x="0" y="23"/>
                      <a:pt x="0" y="13"/>
                      <a:pt x="6" y="6"/>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2" name="Rectangle 92"/>
              <p:cNvSpPr>
                <a:spLocks noChangeArrowheads="1"/>
              </p:cNvSpPr>
              <p:nvPr/>
            </p:nvSpPr>
            <p:spPr bwMode="auto">
              <a:xfrm>
                <a:off x="1434" y="2358"/>
                <a:ext cx="399" cy="180"/>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3" name="Freeform 93"/>
              <p:cNvSpPr>
                <a:spLocks/>
              </p:cNvSpPr>
              <p:nvPr/>
            </p:nvSpPr>
            <p:spPr bwMode="auto">
              <a:xfrm>
                <a:off x="1469" y="2548"/>
                <a:ext cx="328" cy="630"/>
              </a:xfrm>
              <a:custGeom>
                <a:avLst/>
                <a:gdLst>
                  <a:gd name="T0" fmla="*/ 0 w 138"/>
                  <a:gd name="T1" fmla="*/ 68 h 266"/>
                  <a:gd name="T2" fmla="*/ 69 w 138"/>
                  <a:gd name="T3" fmla="*/ 0 h 266"/>
                  <a:gd name="T4" fmla="*/ 69 w 138"/>
                  <a:gd name="T5" fmla="*/ 0 h 266"/>
                  <a:gd name="T6" fmla="*/ 138 w 138"/>
                  <a:gd name="T7" fmla="*/ 68 h 266"/>
                  <a:gd name="T8" fmla="*/ 138 w 138"/>
                  <a:gd name="T9" fmla="*/ 197 h 266"/>
                  <a:gd name="T10" fmla="*/ 69 w 138"/>
                  <a:gd name="T11" fmla="*/ 266 h 266"/>
                  <a:gd name="T12" fmla="*/ 69 w 138"/>
                  <a:gd name="T13" fmla="*/ 266 h 266"/>
                  <a:gd name="T14" fmla="*/ 0 w 138"/>
                  <a:gd name="T15" fmla="*/ 197 h 266"/>
                  <a:gd name="T16" fmla="*/ 0 w 138"/>
                  <a:gd name="T17" fmla="*/ 68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266">
                    <a:moveTo>
                      <a:pt x="0" y="68"/>
                    </a:moveTo>
                    <a:cubicBezTo>
                      <a:pt x="0" y="30"/>
                      <a:pt x="31" y="0"/>
                      <a:pt x="69" y="0"/>
                    </a:cubicBezTo>
                    <a:cubicBezTo>
                      <a:pt x="69" y="0"/>
                      <a:pt x="69" y="0"/>
                      <a:pt x="69" y="0"/>
                    </a:cubicBezTo>
                    <a:cubicBezTo>
                      <a:pt x="107" y="0"/>
                      <a:pt x="138" y="30"/>
                      <a:pt x="138" y="68"/>
                    </a:cubicBezTo>
                    <a:cubicBezTo>
                      <a:pt x="138" y="197"/>
                      <a:pt x="138" y="197"/>
                      <a:pt x="138" y="197"/>
                    </a:cubicBezTo>
                    <a:cubicBezTo>
                      <a:pt x="138" y="235"/>
                      <a:pt x="107" y="266"/>
                      <a:pt x="69" y="266"/>
                    </a:cubicBezTo>
                    <a:cubicBezTo>
                      <a:pt x="69" y="266"/>
                      <a:pt x="69" y="266"/>
                      <a:pt x="69" y="266"/>
                    </a:cubicBezTo>
                    <a:cubicBezTo>
                      <a:pt x="31" y="266"/>
                      <a:pt x="0" y="235"/>
                      <a:pt x="0" y="197"/>
                    </a:cubicBezTo>
                    <a:lnTo>
                      <a:pt x="0" y="68"/>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4" name="Freeform 94"/>
              <p:cNvSpPr>
                <a:spLocks/>
              </p:cNvSpPr>
              <p:nvPr/>
            </p:nvSpPr>
            <p:spPr bwMode="auto">
              <a:xfrm>
                <a:off x="1673" y="2851"/>
                <a:ext cx="65" cy="102"/>
              </a:xfrm>
              <a:custGeom>
                <a:avLst/>
                <a:gdLst>
                  <a:gd name="T0" fmla="*/ 0 w 27"/>
                  <a:gd name="T1" fmla="*/ 13 h 43"/>
                  <a:gd name="T2" fmla="*/ 13 w 27"/>
                  <a:gd name="T3" fmla="*/ 0 h 43"/>
                  <a:gd name="T4" fmla="*/ 13 w 27"/>
                  <a:gd name="T5" fmla="*/ 0 h 43"/>
                  <a:gd name="T6" fmla="*/ 27 w 27"/>
                  <a:gd name="T7" fmla="*/ 13 h 43"/>
                  <a:gd name="T8" fmla="*/ 27 w 27"/>
                  <a:gd name="T9" fmla="*/ 29 h 43"/>
                  <a:gd name="T10" fmla="*/ 13 w 27"/>
                  <a:gd name="T11" fmla="*/ 43 h 43"/>
                  <a:gd name="T12" fmla="*/ 13 w 27"/>
                  <a:gd name="T13" fmla="*/ 43 h 43"/>
                  <a:gd name="T14" fmla="*/ 0 w 27"/>
                  <a:gd name="T15" fmla="*/ 29 h 43"/>
                  <a:gd name="T16" fmla="*/ 0 w 27"/>
                  <a:gd name="T17" fmla="*/ 1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43">
                    <a:moveTo>
                      <a:pt x="0" y="13"/>
                    </a:moveTo>
                    <a:cubicBezTo>
                      <a:pt x="0" y="6"/>
                      <a:pt x="6" y="0"/>
                      <a:pt x="13" y="0"/>
                    </a:cubicBezTo>
                    <a:cubicBezTo>
                      <a:pt x="13" y="0"/>
                      <a:pt x="13" y="0"/>
                      <a:pt x="13" y="0"/>
                    </a:cubicBezTo>
                    <a:cubicBezTo>
                      <a:pt x="21" y="0"/>
                      <a:pt x="27" y="6"/>
                      <a:pt x="27" y="13"/>
                    </a:cubicBezTo>
                    <a:cubicBezTo>
                      <a:pt x="27" y="29"/>
                      <a:pt x="27" y="29"/>
                      <a:pt x="27" y="29"/>
                    </a:cubicBezTo>
                    <a:cubicBezTo>
                      <a:pt x="27" y="37"/>
                      <a:pt x="21" y="43"/>
                      <a:pt x="13" y="43"/>
                    </a:cubicBezTo>
                    <a:cubicBezTo>
                      <a:pt x="13" y="43"/>
                      <a:pt x="13" y="43"/>
                      <a:pt x="13" y="43"/>
                    </a:cubicBezTo>
                    <a:cubicBezTo>
                      <a:pt x="6" y="43"/>
                      <a:pt x="0" y="37"/>
                      <a:pt x="0" y="29"/>
                    </a:cubicBezTo>
                    <a:lnTo>
                      <a:pt x="0" y="13"/>
                    </a:lnTo>
                    <a:close/>
                  </a:path>
                </a:pathLst>
              </a:custGeom>
              <a:noFill/>
              <a:ln w="55563" cap="flat">
                <a:solidFill>
                  <a:srgbClr val="96969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5" name="Freeform 95"/>
              <p:cNvSpPr>
                <a:spLocks/>
              </p:cNvSpPr>
              <p:nvPr/>
            </p:nvSpPr>
            <p:spPr bwMode="auto">
              <a:xfrm>
                <a:off x="1673" y="2690"/>
                <a:ext cx="65" cy="104"/>
              </a:xfrm>
              <a:custGeom>
                <a:avLst/>
                <a:gdLst>
                  <a:gd name="T0" fmla="*/ 0 w 27"/>
                  <a:gd name="T1" fmla="*/ 14 h 44"/>
                  <a:gd name="T2" fmla="*/ 13 w 27"/>
                  <a:gd name="T3" fmla="*/ 0 h 44"/>
                  <a:gd name="T4" fmla="*/ 13 w 27"/>
                  <a:gd name="T5" fmla="*/ 0 h 44"/>
                  <a:gd name="T6" fmla="*/ 27 w 27"/>
                  <a:gd name="T7" fmla="*/ 14 h 44"/>
                  <a:gd name="T8" fmla="*/ 27 w 27"/>
                  <a:gd name="T9" fmla="*/ 30 h 44"/>
                  <a:gd name="T10" fmla="*/ 13 w 27"/>
                  <a:gd name="T11" fmla="*/ 44 h 44"/>
                  <a:gd name="T12" fmla="*/ 13 w 27"/>
                  <a:gd name="T13" fmla="*/ 44 h 44"/>
                  <a:gd name="T14" fmla="*/ 0 w 27"/>
                  <a:gd name="T15" fmla="*/ 30 h 44"/>
                  <a:gd name="T16" fmla="*/ 0 w 27"/>
                  <a:gd name="T17" fmla="*/ 1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44">
                    <a:moveTo>
                      <a:pt x="0" y="14"/>
                    </a:moveTo>
                    <a:cubicBezTo>
                      <a:pt x="0" y="6"/>
                      <a:pt x="6" y="0"/>
                      <a:pt x="13" y="0"/>
                    </a:cubicBezTo>
                    <a:cubicBezTo>
                      <a:pt x="13" y="0"/>
                      <a:pt x="13" y="0"/>
                      <a:pt x="13" y="0"/>
                    </a:cubicBezTo>
                    <a:cubicBezTo>
                      <a:pt x="21" y="0"/>
                      <a:pt x="27" y="6"/>
                      <a:pt x="27" y="14"/>
                    </a:cubicBezTo>
                    <a:cubicBezTo>
                      <a:pt x="27" y="30"/>
                      <a:pt x="27" y="30"/>
                      <a:pt x="27" y="30"/>
                    </a:cubicBezTo>
                    <a:cubicBezTo>
                      <a:pt x="27" y="38"/>
                      <a:pt x="21" y="44"/>
                      <a:pt x="13" y="44"/>
                    </a:cubicBezTo>
                    <a:cubicBezTo>
                      <a:pt x="13" y="44"/>
                      <a:pt x="13" y="44"/>
                      <a:pt x="13" y="44"/>
                    </a:cubicBezTo>
                    <a:cubicBezTo>
                      <a:pt x="6" y="44"/>
                      <a:pt x="0" y="38"/>
                      <a:pt x="0" y="30"/>
                    </a:cubicBezTo>
                    <a:lnTo>
                      <a:pt x="0" y="14"/>
                    </a:lnTo>
                    <a:close/>
                  </a:path>
                </a:pathLst>
              </a:custGeom>
              <a:noFill/>
              <a:ln w="55563" cap="flat">
                <a:solidFill>
                  <a:srgbClr val="96969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6" name="Line 96"/>
              <p:cNvSpPr>
                <a:spLocks noChangeShapeType="1"/>
              </p:cNvSpPr>
              <p:nvPr/>
            </p:nvSpPr>
            <p:spPr bwMode="auto">
              <a:xfrm flipV="1">
                <a:off x="1704" y="2775"/>
                <a:ext cx="0" cy="95"/>
              </a:xfrm>
              <a:prstGeom prst="line">
                <a:avLst/>
              </a:prstGeom>
              <a:noFill/>
              <a:ln w="55563" cap="rnd">
                <a:solidFill>
                  <a:srgbClr val="969696"/>
                </a:solidFill>
                <a:prstDash val="solid"/>
                <a:miter lim="800000"/>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7" name="Freeform 97"/>
              <p:cNvSpPr>
                <a:spLocks/>
              </p:cNvSpPr>
              <p:nvPr/>
            </p:nvSpPr>
            <p:spPr bwMode="auto">
              <a:xfrm>
                <a:off x="1673" y="2531"/>
                <a:ext cx="65" cy="102"/>
              </a:xfrm>
              <a:custGeom>
                <a:avLst/>
                <a:gdLst>
                  <a:gd name="T0" fmla="*/ 0 w 27"/>
                  <a:gd name="T1" fmla="*/ 14 h 43"/>
                  <a:gd name="T2" fmla="*/ 13 w 27"/>
                  <a:gd name="T3" fmla="*/ 0 h 43"/>
                  <a:gd name="T4" fmla="*/ 13 w 27"/>
                  <a:gd name="T5" fmla="*/ 0 h 43"/>
                  <a:gd name="T6" fmla="*/ 27 w 27"/>
                  <a:gd name="T7" fmla="*/ 14 h 43"/>
                  <a:gd name="T8" fmla="*/ 27 w 27"/>
                  <a:gd name="T9" fmla="*/ 30 h 43"/>
                  <a:gd name="T10" fmla="*/ 13 w 27"/>
                  <a:gd name="T11" fmla="*/ 43 h 43"/>
                  <a:gd name="T12" fmla="*/ 13 w 27"/>
                  <a:gd name="T13" fmla="*/ 43 h 43"/>
                  <a:gd name="T14" fmla="*/ 0 w 27"/>
                  <a:gd name="T15" fmla="*/ 30 h 43"/>
                  <a:gd name="T16" fmla="*/ 0 w 27"/>
                  <a:gd name="T17" fmla="*/ 1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43">
                    <a:moveTo>
                      <a:pt x="0" y="14"/>
                    </a:moveTo>
                    <a:cubicBezTo>
                      <a:pt x="0" y="6"/>
                      <a:pt x="6" y="0"/>
                      <a:pt x="13" y="0"/>
                    </a:cubicBezTo>
                    <a:cubicBezTo>
                      <a:pt x="13" y="0"/>
                      <a:pt x="13" y="0"/>
                      <a:pt x="13" y="0"/>
                    </a:cubicBezTo>
                    <a:cubicBezTo>
                      <a:pt x="21" y="0"/>
                      <a:pt x="27" y="6"/>
                      <a:pt x="27" y="14"/>
                    </a:cubicBezTo>
                    <a:cubicBezTo>
                      <a:pt x="27" y="30"/>
                      <a:pt x="27" y="30"/>
                      <a:pt x="27" y="30"/>
                    </a:cubicBezTo>
                    <a:cubicBezTo>
                      <a:pt x="27" y="37"/>
                      <a:pt x="21" y="43"/>
                      <a:pt x="13" y="43"/>
                    </a:cubicBezTo>
                    <a:cubicBezTo>
                      <a:pt x="13" y="43"/>
                      <a:pt x="13" y="43"/>
                      <a:pt x="13" y="43"/>
                    </a:cubicBezTo>
                    <a:cubicBezTo>
                      <a:pt x="6" y="43"/>
                      <a:pt x="0" y="37"/>
                      <a:pt x="0" y="30"/>
                    </a:cubicBezTo>
                    <a:lnTo>
                      <a:pt x="0" y="14"/>
                    </a:lnTo>
                    <a:close/>
                  </a:path>
                </a:pathLst>
              </a:custGeom>
              <a:noFill/>
              <a:ln w="55563" cap="flat">
                <a:solidFill>
                  <a:srgbClr val="96969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8" name="Line 98"/>
              <p:cNvSpPr>
                <a:spLocks noChangeShapeType="1"/>
              </p:cNvSpPr>
              <p:nvPr/>
            </p:nvSpPr>
            <p:spPr bwMode="auto">
              <a:xfrm flipV="1">
                <a:off x="1704" y="2617"/>
                <a:ext cx="0" cy="94"/>
              </a:xfrm>
              <a:prstGeom prst="line">
                <a:avLst/>
              </a:prstGeom>
              <a:noFill/>
              <a:ln w="55563" cap="rnd">
                <a:solidFill>
                  <a:srgbClr val="969696"/>
                </a:solidFill>
                <a:prstDash val="solid"/>
                <a:miter lim="800000"/>
                <a:headEnd/>
                <a:tailEnd/>
              </a:ln>
              <a:extLst>
                <a:ext uri="{909E8E84-426E-40DD-AFC4-6F175D3DCCD1}">
                  <a14:hiddenFill xmlns:a14="http://schemas.microsoft.com/office/drawing/2010/main">
                    <a:noFill/>
                  </a14:hiddenFill>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69" name="Freeform 99"/>
              <p:cNvSpPr>
                <a:spLocks/>
              </p:cNvSpPr>
              <p:nvPr/>
            </p:nvSpPr>
            <p:spPr bwMode="auto">
              <a:xfrm>
                <a:off x="785" y="2541"/>
                <a:ext cx="551" cy="701"/>
              </a:xfrm>
              <a:custGeom>
                <a:avLst/>
                <a:gdLst>
                  <a:gd name="T0" fmla="*/ 19 w 232"/>
                  <a:gd name="T1" fmla="*/ 104 h 296"/>
                  <a:gd name="T2" fmla="*/ 23 w 232"/>
                  <a:gd name="T3" fmla="*/ 104 h 296"/>
                  <a:gd name="T4" fmla="*/ 127 w 232"/>
                  <a:gd name="T5" fmla="*/ 0 h 296"/>
                  <a:gd name="T6" fmla="*/ 232 w 232"/>
                  <a:gd name="T7" fmla="*/ 105 h 296"/>
                  <a:gd name="T8" fmla="*/ 232 w 232"/>
                  <a:gd name="T9" fmla="*/ 192 h 296"/>
                  <a:gd name="T10" fmla="*/ 127 w 232"/>
                  <a:gd name="T11" fmla="*/ 296 h 296"/>
                  <a:gd name="T12" fmla="*/ 23 w 232"/>
                  <a:gd name="T13" fmla="*/ 192 h 296"/>
                  <a:gd name="T14" fmla="*/ 23 w 232"/>
                  <a:gd name="T15" fmla="*/ 142 h 296"/>
                  <a:gd name="T16" fmla="*/ 19 w 232"/>
                  <a:gd name="T17" fmla="*/ 142 h 296"/>
                  <a:gd name="T18" fmla="*/ 0 w 232"/>
                  <a:gd name="T19" fmla="*/ 123 h 296"/>
                  <a:gd name="T20" fmla="*/ 19 w 232"/>
                  <a:gd name="T21" fmla="*/ 10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2" h="296">
                    <a:moveTo>
                      <a:pt x="19" y="104"/>
                    </a:moveTo>
                    <a:cubicBezTo>
                      <a:pt x="23" y="104"/>
                      <a:pt x="23" y="104"/>
                      <a:pt x="23" y="104"/>
                    </a:cubicBezTo>
                    <a:cubicBezTo>
                      <a:pt x="24" y="47"/>
                      <a:pt x="70" y="0"/>
                      <a:pt x="127" y="0"/>
                    </a:cubicBezTo>
                    <a:cubicBezTo>
                      <a:pt x="185" y="0"/>
                      <a:pt x="232" y="47"/>
                      <a:pt x="232" y="105"/>
                    </a:cubicBezTo>
                    <a:cubicBezTo>
                      <a:pt x="232" y="192"/>
                      <a:pt x="232" y="192"/>
                      <a:pt x="232" y="192"/>
                    </a:cubicBezTo>
                    <a:cubicBezTo>
                      <a:pt x="232" y="249"/>
                      <a:pt x="185" y="296"/>
                      <a:pt x="127" y="296"/>
                    </a:cubicBezTo>
                    <a:cubicBezTo>
                      <a:pt x="70" y="296"/>
                      <a:pt x="23" y="249"/>
                      <a:pt x="23" y="192"/>
                    </a:cubicBezTo>
                    <a:cubicBezTo>
                      <a:pt x="23" y="142"/>
                      <a:pt x="23" y="142"/>
                      <a:pt x="23" y="142"/>
                    </a:cubicBezTo>
                    <a:cubicBezTo>
                      <a:pt x="19" y="142"/>
                      <a:pt x="19" y="142"/>
                      <a:pt x="19" y="142"/>
                    </a:cubicBezTo>
                    <a:cubicBezTo>
                      <a:pt x="9" y="142"/>
                      <a:pt x="0" y="134"/>
                      <a:pt x="0" y="123"/>
                    </a:cubicBezTo>
                    <a:cubicBezTo>
                      <a:pt x="0" y="112"/>
                      <a:pt x="9" y="104"/>
                      <a:pt x="19" y="104"/>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0" name="Oval 100"/>
              <p:cNvSpPr>
                <a:spLocks noChangeArrowheads="1"/>
              </p:cNvSpPr>
              <p:nvPr/>
            </p:nvSpPr>
            <p:spPr bwMode="auto">
              <a:xfrm>
                <a:off x="1008" y="2870"/>
                <a:ext cx="45" cy="4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1" name="Oval 101"/>
              <p:cNvSpPr>
                <a:spLocks noChangeArrowheads="1"/>
              </p:cNvSpPr>
              <p:nvPr/>
            </p:nvSpPr>
            <p:spPr bwMode="auto">
              <a:xfrm>
                <a:off x="856" y="2870"/>
                <a:ext cx="45" cy="4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2" name="Freeform 102"/>
              <p:cNvSpPr>
                <a:spLocks/>
              </p:cNvSpPr>
              <p:nvPr/>
            </p:nvSpPr>
            <p:spPr bwMode="auto">
              <a:xfrm>
                <a:off x="1286" y="2808"/>
                <a:ext cx="98" cy="169"/>
              </a:xfrm>
              <a:custGeom>
                <a:avLst/>
                <a:gdLst>
                  <a:gd name="T0" fmla="*/ 21 w 41"/>
                  <a:gd name="T1" fmla="*/ 71 h 71"/>
                  <a:gd name="T2" fmla="*/ 41 w 41"/>
                  <a:gd name="T3" fmla="*/ 50 h 71"/>
                  <a:gd name="T4" fmla="*/ 41 w 41"/>
                  <a:gd name="T5" fmla="*/ 20 h 71"/>
                  <a:gd name="T6" fmla="*/ 21 w 41"/>
                  <a:gd name="T7" fmla="*/ 0 h 71"/>
                  <a:gd name="T8" fmla="*/ 21 w 41"/>
                  <a:gd name="T9" fmla="*/ 0 h 71"/>
                  <a:gd name="T10" fmla="*/ 0 w 41"/>
                  <a:gd name="T11" fmla="*/ 20 h 71"/>
                  <a:gd name="T12" fmla="*/ 0 w 41"/>
                  <a:gd name="T13" fmla="*/ 50 h 71"/>
                  <a:gd name="T14" fmla="*/ 21 w 41"/>
                  <a:gd name="T15" fmla="*/ 71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71">
                    <a:moveTo>
                      <a:pt x="21" y="71"/>
                    </a:moveTo>
                    <a:cubicBezTo>
                      <a:pt x="32" y="71"/>
                      <a:pt x="41" y="62"/>
                      <a:pt x="41" y="50"/>
                    </a:cubicBezTo>
                    <a:cubicBezTo>
                      <a:pt x="41" y="20"/>
                      <a:pt x="41" y="20"/>
                      <a:pt x="41" y="20"/>
                    </a:cubicBezTo>
                    <a:cubicBezTo>
                      <a:pt x="41" y="9"/>
                      <a:pt x="32" y="0"/>
                      <a:pt x="21" y="0"/>
                    </a:cubicBezTo>
                    <a:cubicBezTo>
                      <a:pt x="21" y="0"/>
                      <a:pt x="21" y="0"/>
                      <a:pt x="21" y="0"/>
                    </a:cubicBezTo>
                    <a:cubicBezTo>
                      <a:pt x="9" y="0"/>
                      <a:pt x="0" y="9"/>
                      <a:pt x="0" y="20"/>
                    </a:cubicBezTo>
                    <a:cubicBezTo>
                      <a:pt x="0" y="50"/>
                      <a:pt x="0" y="50"/>
                      <a:pt x="0" y="50"/>
                    </a:cubicBezTo>
                    <a:cubicBezTo>
                      <a:pt x="0" y="62"/>
                      <a:pt x="9" y="71"/>
                      <a:pt x="21" y="7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3" name="Freeform 103"/>
              <p:cNvSpPr>
                <a:spLocks/>
              </p:cNvSpPr>
              <p:nvPr/>
            </p:nvSpPr>
            <p:spPr bwMode="auto">
              <a:xfrm>
                <a:off x="1274" y="2842"/>
                <a:ext cx="84" cy="180"/>
              </a:xfrm>
              <a:custGeom>
                <a:avLst/>
                <a:gdLst>
                  <a:gd name="T0" fmla="*/ 17 w 35"/>
                  <a:gd name="T1" fmla="*/ 73 h 76"/>
                  <a:gd name="T2" fmla="*/ 35 w 35"/>
                  <a:gd name="T3" fmla="*/ 66 h 76"/>
                  <a:gd name="T4" fmla="*/ 35 w 35"/>
                  <a:gd name="T5" fmla="*/ 17 h 76"/>
                  <a:gd name="T6" fmla="*/ 17 w 35"/>
                  <a:gd name="T7" fmla="*/ 0 h 76"/>
                  <a:gd name="T8" fmla="*/ 17 w 35"/>
                  <a:gd name="T9" fmla="*/ 0 h 76"/>
                  <a:gd name="T10" fmla="*/ 0 w 35"/>
                  <a:gd name="T11" fmla="*/ 17 h 76"/>
                  <a:gd name="T12" fmla="*/ 0 w 35"/>
                  <a:gd name="T13" fmla="*/ 43 h 76"/>
                  <a:gd name="T14" fmla="*/ 17 w 35"/>
                  <a:gd name="T15" fmla="*/ 61 h 76"/>
                  <a:gd name="T16" fmla="*/ 17 w 35"/>
                  <a:gd name="T17" fmla="*/ 7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76">
                    <a:moveTo>
                      <a:pt x="17" y="73"/>
                    </a:moveTo>
                    <a:cubicBezTo>
                      <a:pt x="27" y="73"/>
                      <a:pt x="35" y="76"/>
                      <a:pt x="35" y="66"/>
                    </a:cubicBezTo>
                    <a:cubicBezTo>
                      <a:pt x="35" y="17"/>
                      <a:pt x="35" y="17"/>
                      <a:pt x="35" y="17"/>
                    </a:cubicBezTo>
                    <a:cubicBezTo>
                      <a:pt x="35" y="8"/>
                      <a:pt x="27" y="0"/>
                      <a:pt x="17" y="0"/>
                    </a:cubicBezTo>
                    <a:cubicBezTo>
                      <a:pt x="17" y="0"/>
                      <a:pt x="17" y="0"/>
                      <a:pt x="17" y="0"/>
                    </a:cubicBezTo>
                    <a:cubicBezTo>
                      <a:pt x="7" y="0"/>
                      <a:pt x="0" y="8"/>
                      <a:pt x="0" y="17"/>
                    </a:cubicBezTo>
                    <a:cubicBezTo>
                      <a:pt x="0" y="43"/>
                      <a:pt x="0" y="43"/>
                      <a:pt x="0" y="43"/>
                    </a:cubicBezTo>
                    <a:cubicBezTo>
                      <a:pt x="0" y="53"/>
                      <a:pt x="7" y="61"/>
                      <a:pt x="17" y="61"/>
                    </a:cubicBezTo>
                    <a:lnTo>
                      <a:pt x="17" y="73"/>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4" name="Freeform 104"/>
              <p:cNvSpPr>
                <a:spLocks/>
              </p:cNvSpPr>
              <p:nvPr/>
            </p:nvSpPr>
            <p:spPr bwMode="auto">
              <a:xfrm>
                <a:off x="787" y="2993"/>
                <a:ext cx="250" cy="124"/>
              </a:xfrm>
              <a:custGeom>
                <a:avLst/>
                <a:gdLst>
                  <a:gd name="T0" fmla="*/ 52 w 105"/>
                  <a:gd name="T1" fmla="*/ 0 h 52"/>
                  <a:gd name="T2" fmla="*/ 105 w 105"/>
                  <a:gd name="T3" fmla="*/ 52 h 52"/>
                  <a:gd name="T4" fmla="*/ 0 w 105"/>
                  <a:gd name="T5" fmla="*/ 52 h 52"/>
                  <a:gd name="T6" fmla="*/ 52 w 105"/>
                  <a:gd name="T7" fmla="*/ 0 h 52"/>
                </a:gdLst>
                <a:ahLst/>
                <a:cxnLst>
                  <a:cxn ang="0">
                    <a:pos x="T0" y="T1"/>
                  </a:cxn>
                  <a:cxn ang="0">
                    <a:pos x="T2" y="T3"/>
                  </a:cxn>
                  <a:cxn ang="0">
                    <a:pos x="T4" y="T5"/>
                  </a:cxn>
                  <a:cxn ang="0">
                    <a:pos x="T6" y="T7"/>
                  </a:cxn>
                </a:cxnLst>
                <a:rect l="0" t="0" r="r" b="b"/>
                <a:pathLst>
                  <a:path w="105" h="52">
                    <a:moveTo>
                      <a:pt x="52" y="0"/>
                    </a:moveTo>
                    <a:cubicBezTo>
                      <a:pt x="81" y="0"/>
                      <a:pt x="105" y="23"/>
                      <a:pt x="105" y="52"/>
                    </a:cubicBezTo>
                    <a:cubicBezTo>
                      <a:pt x="0" y="52"/>
                      <a:pt x="0" y="52"/>
                      <a:pt x="0" y="52"/>
                    </a:cubicBezTo>
                    <a:cubicBezTo>
                      <a:pt x="0" y="23"/>
                      <a:pt x="23" y="0"/>
                      <a:pt x="52"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5" name="Freeform 105"/>
              <p:cNvSpPr>
                <a:spLocks/>
              </p:cNvSpPr>
              <p:nvPr/>
            </p:nvSpPr>
            <p:spPr bwMode="auto">
              <a:xfrm>
                <a:off x="840" y="3192"/>
                <a:ext cx="251" cy="126"/>
              </a:xfrm>
              <a:custGeom>
                <a:avLst/>
                <a:gdLst>
                  <a:gd name="T0" fmla="*/ 53 w 106"/>
                  <a:gd name="T1" fmla="*/ 53 h 53"/>
                  <a:gd name="T2" fmla="*/ 0 w 106"/>
                  <a:gd name="T3" fmla="*/ 0 h 53"/>
                  <a:gd name="T4" fmla="*/ 106 w 106"/>
                  <a:gd name="T5" fmla="*/ 0 h 53"/>
                  <a:gd name="T6" fmla="*/ 53 w 106"/>
                  <a:gd name="T7" fmla="*/ 53 h 53"/>
                </a:gdLst>
                <a:ahLst/>
                <a:cxnLst>
                  <a:cxn ang="0">
                    <a:pos x="T0" y="T1"/>
                  </a:cxn>
                  <a:cxn ang="0">
                    <a:pos x="T2" y="T3"/>
                  </a:cxn>
                  <a:cxn ang="0">
                    <a:pos x="T4" y="T5"/>
                  </a:cxn>
                  <a:cxn ang="0">
                    <a:pos x="T6" y="T7"/>
                  </a:cxn>
                </a:cxnLst>
                <a:rect l="0" t="0" r="r" b="b"/>
                <a:pathLst>
                  <a:path w="106" h="53">
                    <a:moveTo>
                      <a:pt x="53" y="53"/>
                    </a:moveTo>
                    <a:cubicBezTo>
                      <a:pt x="24" y="53"/>
                      <a:pt x="0" y="29"/>
                      <a:pt x="0" y="0"/>
                    </a:cubicBezTo>
                    <a:cubicBezTo>
                      <a:pt x="106" y="0"/>
                      <a:pt x="106" y="0"/>
                      <a:pt x="106" y="0"/>
                    </a:cubicBezTo>
                    <a:cubicBezTo>
                      <a:pt x="106" y="29"/>
                      <a:pt x="82" y="53"/>
                      <a:pt x="53" y="53"/>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6" name="Rectangle 106"/>
              <p:cNvSpPr>
                <a:spLocks noChangeArrowheads="1"/>
              </p:cNvSpPr>
              <p:nvPr/>
            </p:nvSpPr>
            <p:spPr bwMode="auto">
              <a:xfrm>
                <a:off x="958" y="3169"/>
                <a:ext cx="136" cy="73"/>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7" name="Freeform 107"/>
              <p:cNvSpPr>
                <a:spLocks/>
              </p:cNvSpPr>
              <p:nvPr/>
            </p:nvSpPr>
            <p:spPr bwMode="auto">
              <a:xfrm>
                <a:off x="928" y="2953"/>
                <a:ext cx="26" cy="52"/>
              </a:xfrm>
              <a:custGeom>
                <a:avLst/>
                <a:gdLst>
                  <a:gd name="T0" fmla="*/ 5 w 11"/>
                  <a:gd name="T1" fmla="*/ 22 h 22"/>
                  <a:gd name="T2" fmla="*/ 11 w 11"/>
                  <a:gd name="T3" fmla="*/ 16 h 22"/>
                  <a:gd name="T4" fmla="*/ 11 w 11"/>
                  <a:gd name="T5" fmla="*/ 6 h 22"/>
                  <a:gd name="T6" fmla="*/ 5 w 11"/>
                  <a:gd name="T7" fmla="*/ 0 h 22"/>
                  <a:gd name="T8" fmla="*/ 5 w 11"/>
                  <a:gd name="T9" fmla="*/ 0 h 22"/>
                  <a:gd name="T10" fmla="*/ 0 w 11"/>
                  <a:gd name="T11" fmla="*/ 6 h 22"/>
                  <a:gd name="T12" fmla="*/ 0 w 11"/>
                  <a:gd name="T13" fmla="*/ 16 h 22"/>
                  <a:gd name="T14" fmla="*/ 5 w 11"/>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
                    <a:moveTo>
                      <a:pt x="5" y="22"/>
                    </a:moveTo>
                    <a:cubicBezTo>
                      <a:pt x="9" y="22"/>
                      <a:pt x="11" y="19"/>
                      <a:pt x="11" y="16"/>
                    </a:cubicBezTo>
                    <a:cubicBezTo>
                      <a:pt x="11" y="6"/>
                      <a:pt x="11" y="6"/>
                      <a:pt x="11" y="6"/>
                    </a:cubicBezTo>
                    <a:cubicBezTo>
                      <a:pt x="11" y="3"/>
                      <a:pt x="9" y="0"/>
                      <a:pt x="5" y="0"/>
                    </a:cubicBezTo>
                    <a:cubicBezTo>
                      <a:pt x="5" y="0"/>
                      <a:pt x="5" y="0"/>
                      <a:pt x="5" y="0"/>
                    </a:cubicBezTo>
                    <a:cubicBezTo>
                      <a:pt x="2" y="0"/>
                      <a:pt x="0" y="3"/>
                      <a:pt x="0" y="6"/>
                    </a:cubicBezTo>
                    <a:cubicBezTo>
                      <a:pt x="0" y="16"/>
                      <a:pt x="0" y="16"/>
                      <a:pt x="0" y="16"/>
                    </a:cubicBezTo>
                    <a:cubicBezTo>
                      <a:pt x="0" y="19"/>
                      <a:pt x="2" y="22"/>
                      <a:pt x="5" y="22"/>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8" name="Freeform 108"/>
              <p:cNvSpPr>
                <a:spLocks/>
              </p:cNvSpPr>
              <p:nvPr/>
            </p:nvSpPr>
            <p:spPr bwMode="auto">
              <a:xfrm>
                <a:off x="873" y="2953"/>
                <a:ext cx="26" cy="52"/>
              </a:xfrm>
              <a:custGeom>
                <a:avLst/>
                <a:gdLst>
                  <a:gd name="T0" fmla="*/ 6 w 11"/>
                  <a:gd name="T1" fmla="*/ 22 h 22"/>
                  <a:gd name="T2" fmla="*/ 11 w 11"/>
                  <a:gd name="T3" fmla="*/ 16 h 22"/>
                  <a:gd name="T4" fmla="*/ 11 w 11"/>
                  <a:gd name="T5" fmla="*/ 6 h 22"/>
                  <a:gd name="T6" fmla="*/ 6 w 11"/>
                  <a:gd name="T7" fmla="*/ 0 h 22"/>
                  <a:gd name="T8" fmla="*/ 6 w 11"/>
                  <a:gd name="T9" fmla="*/ 0 h 22"/>
                  <a:gd name="T10" fmla="*/ 0 w 11"/>
                  <a:gd name="T11" fmla="*/ 6 h 22"/>
                  <a:gd name="T12" fmla="*/ 0 w 11"/>
                  <a:gd name="T13" fmla="*/ 16 h 22"/>
                  <a:gd name="T14" fmla="*/ 6 w 11"/>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
                    <a:moveTo>
                      <a:pt x="6" y="22"/>
                    </a:moveTo>
                    <a:cubicBezTo>
                      <a:pt x="9" y="22"/>
                      <a:pt x="11" y="19"/>
                      <a:pt x="11" y="16"/>
                    </a:cubicBezTo>
                    <a:cubicBezTo>
                      <a:pt x="11" y="6"/>
                      <a:pt x="11" y="6"/>
                      <a:pt x="11" y="6"/>
                    </a:cubicBezTo>
                    <a:cubicBezTo>
                      <a:pt x="11" y="3"/>
                      <a:pt x="9" y="0"/>
                      <a:pt x="6" y="0"/>
                    </a:cubicBezTo>
                    <a:cubicBezTo>
                      <a:pt x="6" y="0"/>
                      <a:pt x="6" y="0"/>
                      <a:pt x="6" y="0"/>
                    </a:cubicBezTo>
                    <a:cubicBezTo>
                      <a:pt x="3" y="0"/>
                      <a:pt x="0" y="3"/>
                      <a:pt x="0" y="6"/>
                    </a:cubicBezTo>
                    <a:cubicBezTo>
                      <a:pt x="0" y="16"/>
                      <a:pt x="0" y="16"/>
                      <a:pt x="0" y="16"/>
                    </a:cubicBezTo>
                    <a:cubicBezTo>
                      <a:pt x="0" y="19"/>
                      <a:pt x="3" y="22"/>
                      <a:pt x="6" y="22"/>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79" name="Freeform 109"/>
              <p:cNvSpPr>
                <a:spLocks/>
              </p:cNvSpPr>
              <p:nvPr/>
            </p:nvSpPr>
            <p:spPr bwMode="auto">
              <a:xfrm>
                <a:off x="1317" y="2977"/>
                <a:ext cx="81" cy="64"/>
              </a:xfrm>
              <a:custGeom>
                <a:avLst/>
                <a:gdLst>
                  <a:gd name="T0" fmla="*/ 19 w 81"/>
                  <a:gd name="T1" fmla="*/ 0 h 64"/>
                  <a:gd name="T2" fmla="*/ 81 w 81"/>
                  <a:gd name="T3" fmla="*/ 64 h 64"/>
                  <a:gd name="T4" fmla="*/ 0 w 81"/>
                  <a:gd name="T5" fmla="*/ 64 h 64"/>
                  <a:gd name="T6" fmla="*/ 19 w 81"/>
                  <a:gd name="T7" fmla="*/ 0 h 64"/>
                </a:gdLst>
                <a:ahLst/>
                <a:cxnLst>
                  <a:cxn ang="0">
                    <a:pos x="T0" y="T1"/>
                  </a:cxn>
                  <a:cxn ang="0">
                    <a:pos x="T2" y="T3"/>
                  </a:cxn>
                  <a:cxn ang="0">
                    <a:pos x="T4" y="T5"/>
                  </a:cxn>
                  <a:cxn ang="0">
                    <a:pos x="T6" y="T7"/>
                  </a:cxn>
                </a:cxnLst>
                <a:rect l="0" t="0" r="r" b="b"/>
                <a:pathLst>
                  <a:path w="81" h="64">
                    <a:moveTo>
                      <a:pt x="19" y="0"/>
                    </a:moveTo>
                    <a:lnTo>
                      <a:pt x="81" y="64"/>
                    </a:lnTo>
                    <a:lnTo>
                      <a:pt x="0" y="64"/>
                    </a:lnTo>
                    <a:lnTo>
                      <a:pt x="19"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0" name="Freeform 110"/>
              <p:cNvSpPr>
                <a:spLocks/>
              </p:cNvSpPr>
              <p:nvPr/>
            </p:nvSpPr>
            <p:spPr bwMode="auto">
              <a:xfrm>
                <a:off x="1298" y="3022"/>
                <a:ext cx="83" cy="64"/>
              </a:xfrm>
              <a:custGeom>
                <a:avLst/>
                <a:gdLst>
                  <a:gd name="T0" fmla="*/ 19 w 83"/>
                  <a:gd name="T1" fmla="*/ 0 h 64"/>
                  <a:gd name="T2" fmla="*/ 83 w 83"/>
                  <a:gd name="T3" fmla="*/ 64 h 64"/>
                  <a:gd name="T4" fmla="*/ 0 w 83"/>
                  <a:gd name="T5" fmla="*/ 64 h 64"/>
                  <a:gd name="T6" fmla="*/ 19 w 83"/>
                  <a:gd name="T7" fmla="*/ 0 h 64"/>
                </a:gdLst>
                <a:ahLst/>
                <a:cxnLst>
                  <a:cxn ang="0">
                    <a:pos x="T0" y="T1"/>
                  </a:cxn>
                  <a:cxn ang="0">
                    <a:pos x="T2" y="T3"/>
                  </a:cxn>
                  <a:cxn ang="0">
                    <a:pos x="T4" y="T5"/>
                  </a:cxn>
                  <a:cxn ang="0">
                    <a:pos x="T6" y="T7"/>
                  </a:cxn>
                </a:cxnLst>
                <a:rect l="0" t="0" r="r" b="b"/>
                <a:pathLst>
                  <a:path w="83" h="64">
                    <a:moveTo>
                      <a:pt x="19" y="0"/>
                    </a:moveTo>
                    <a:lnTo>
                      <a:pt x="83" y="64"/>
                    </a:lnTo>
                    <a:lnTo>
                      <a:pt x="0" y="64"/>
                    </a:lnTo>
                    <a:lnTo>
                      <a:pt x="19"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1" name="Freeform 111"/>
              <p:cNvSpPr>
                <a:spLocks/>
              </p:cNvSpPr>
              <p:nvPr/>
            </p:nvSpPr>
            <p:spPr bwMode="auto">
              <a:xfrm>
                <a:off x="1281" y="3067"/>
                <a:ext cx="81" cy="61"/>
              </a:xfrm>
              <a:custGeom>
                <a:avLst/>
                <a:gdLst>
                  <a:gd name="T0" fmla="*/ 20 w 81"/>
                  <a:gd name="T1" fmla="*/ 0 h 61"/>
                  <a:gd name="T2" fmla="*/ 81 w 81"/>
                  <a:gd name="T3" fmla="*/ 61 h 61"/>
                  <a:gd name="T4" fmla="*/ 0 w 81"/>
                  <a:gd name="T5" fmla="*/ 61 h 61"/>
                  <a:gd name="T6" fmla="*/ 20 w 81"/>
                  <a:gd name="T7" fmla="*/ 0 h 61"/>
                </a:gdLst>
                <a:ahLst/>
                <a:cxnLst>
                  <a:cxn ang="0">
                    <a:pos x="T0" y="T1"/>
                  </a:cxn>
                  <a:cxn ang="0">
                    <a:pos x="T2" y="T3"/>
                  </a:cxn>
                  <a:cxn ang="0">
                    <a:pos x="T4" y="T5"/>
                  </a:cxn>
                  <a:cxn ang="0">
                    <a:pos x="T6" y="T7"/>
                  </a:cxn>
                </a:cxnLst>
                <a:rect l="0" t="0" r="r" b="b"/>
                <a:pathLst>
                  <a:path w="81" h="61">
                    <a:moveTo>
                      <a:pt x="20" y="0"/>
                    </a:moveTo>
                    <a:lnTo>
                      <a:pt x="81" y="61"/>
                    </a:lnTo>
                    <a:lnTo>
                      <a:pt x="0" y="61"/>
                    </a:lnTo>
                    <a:lnTo>
                      <a:pt x="20"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2" name="Freeform 112"/>
              <p:cNvSpPr>
                <a:spLocks/>
              </p:cNvSpPr>
              <p:nvPr/>
            </p:nvSpPr>
            <p:spPr bwMode="auto">
              <a:xfrm>
                <a:off x="1234" y="3112"/>
                <a:ext cx="64" cy="80"/>
              </a:xfrm>
              <a:custGeom>
                <a:avLst/>
                <a:gdLst>
                  <a:gd name="T0" fmla="*/ 0 w 64"/>
                  <a:gd name="T1" fmla="*/ 16 h 80"/>
                  <a:gd name="T2" fmla="*/ 64 w 64"/>
                  <a:gd name="T3" fmla="*/ 80 h 80"/>
                  <a:gd name="T4" fmla="*/ 64 w 64"/>
                  <a:gd name="T5" fmla="*/ 0 h 80"/>
                  <a:gd name="T6" fmla="*/ 0 w 64"/>
                  <a:gd name="T7" fmla="*/ 16 h 80"/>
                </a:gdLst>
                <a:ahLst/>
                <a:cxnLst>
                  <a:cxn ang="0">
                    <a:pos x="T0" y="T1"/>
                  </a:cxn>
                  <a:cxn ang="0">
                    <a:pos x="T2" y="T3"/>
                  </a:cxn>
                  <a:cxn ang="0">
                    <a:pos x="T4" y="T5"/>
                  </a:cxn>
                  <a:cxn ang="0">
                    <a:pos x="T6" y="T7"/>
                  </a:cxn>
                </a:cxnLst>
                <a:rect l="0" t="0" r="r" b="b"/>
                <a:pathLst>
                  <a:path w="64" h="80">
                    <a:moveTo>
                      <a:pt x="0" y="16"/>
                    </a:moveTo>
                    <a:lnTo>
                      <a:pt x="64" y="80"/>
                    </a:lnTo>
                    <a:lnTo>
                      <a:pt x="64" y="0"/>
                    </a:lnTo>
                    <a:lnTo>
                      <a:pt x="0" y="1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3" name="Freeform 113"/>
              <p:cNvSpPr>
                <a:spLocks/>
              </p:cNvSpPr>
              <p:nvPr/>
            </p:nvSpPr>
            <p:spPr bwMode="auto">
              <a:xfrm>
                <a:off x="840" y="3119"/>
                <a:ext cx="240" cy="73"/>
              </a:xfrm>
              <a:custGeom>
                <a:avLst/>
                <a:gdLst>
                  <a:gd name="T0" fmla="*/ 0 w 101"/>
                  <a:gd name="T1" fmla="*/ 0 h 31"/>
                  <a:gd name="T2" fmla="*/ 69 w 101"/>
                  <a:gd name="T3" fmla="*/ 0 h 31"/>
                  <a:gd name="T4" fmla="*/ 69 w 101"/>
                  <a:gd name="T5" fmla="*/ 0 h 31"/>
                  <a:gd name="T6" fmla="*/ 69 w 101"/>
                  <a:gd name="T7" fmla="*/ 0 h 31"/>
                  <a:gd name="T8" fmla="*/ 70 w 101"/>
                  <a:gd name="T9" fmla="*/ 0 h 31"/>
                  <a:gd name="T10" fmla="*/ 70 w 101"/>
                  <a:gd name="T11" fmla="*/ 0 h 31"/>
                  <a:gd name="T12" fmla="*/ 101 w 101"/>
                  <a:gd name="T13" fmla="*/ 31 h 31"/>
                  <a:gd name="T14" fmla="*/ 38 w 101"/>
                  <a:gd name="T15" fmla="*/ 31 h 31"/>
                  <a:gd name="T16" fmla="*/ 38 w 101"/>
                  <a:gd name="T17" fmla="*/ 31 h 31"/>
                  <a:gd name="T18" fmla="*/ 0 w 101"/>
                  <a:gd name="T19" fmla="*/ 31 h 31"/>
                  <a:gd name="T20" fmla="*/ 0 w 101"/>
                  <a:gd name="T2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31">
                    <a:moveTo>
                      <a:pt x="0" y="0"/>
                    </a:moveTo>
                    <a:cubicBezTo>
                      <a:pt x="69" y="0"/>
                      <a:pt x="69" y="0"/>
                      <a:pt x="69" y="0"/>
                    </a:cubicBezTo>
                    <a:cubicBezTo>
                      <a:pt x="69" y="0"/>
                      <a:pt x="69" y="0"/>
                      <a:pt x="69" y="0"/>
                    </a:cubicBezTo>
                    <a:cubicBezTo>
                      <a:pt x="69" y="0"/>
                      <a:pt x="69" y="0"/>
                      <a:pt x="69" y="0"/>
                    </a:cubicBezTo>
                    <a:cubicBezTo>
                      <a:pt x="70" y="0"/>
                      <a:pt x="70" y="0"/>
                      <a:pt x="70" y="0"/>
                    </a:cubicBezTo>
                    <a:cubicBezTo>
                      <a:pt x="70" y="0"/>
                      <a:pt x="70" y="0"/>
                      <a:pt x="70" y="0"/>
                    </a:cubicBezTo>
                    <a:cubicBezTo>
                      <a:pt x="87" y="0"/>
                      <a:pt x="101" y="14"/>
                      <a:pt x="101" y="31"/>
                    </a:cubicBezTo>
                    <a:cubicBezTo>
                      <a:pt x="38" y="31"/>
                      <a:pt x="38" y="31"/>
                      <a:pt x="38" y="31"/>
                    </a:cubicBezTo>
                    <a:cubicBezTo>
                      <a:pt x="38" y="31"/>
                      <a:pt x="38" y="31"/>
                      <a:pt x="38" y="31"/>
                    </a:cubicBezTo>
                    <a:cubicBezTo>
                      <a:pt x="0" y="31"/>
                      <a:pt x="0" y="31"/>
                      <a:pt x="0" y="31"/>
                    </a:cubicBezTo>
                    <a:lnTo>
                      <a:pt x="0" y="0"/>
                    </a:lnTo>
                    <a:close/>
                  </a:path>
                </a:pathLst>
              </a:custGeom>
              <a:solidFill>
                <a:srgbClr val="EC00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4" name="Freeform 114"/>
              <p:cNvSpPr>
                <a:spLocks/>
              </p:cNvSpPr>
              <p:nvPr/>
            </p:nvSpPr>
            <p:spPr bwMode="auto">
              <a:xfrm>
                <a:off x="968" y="3150"/>
                <a:ext cx="47" cy="42"/>
              </a:xfrm>
              <a:custGeom>
                <a:avLst/>
                <a:gdLst>
                  <a:gd name="T0" fmla="*/ 24 w 47"/>
                  <a:gd name="T1" fmla="*/ 0 h 42"/>
                  <a:gd name="T2" fmla="*/ 47 w 47"/>
                  <a:gd name="T3" fmla="*/ 42 h 42"/>
                  <a:gd name="T4" fmla="*/ 0 w 47"/>
                  <a:gd name="T5" fmla="*/ 42 h 42"/>
                  <a:gd name="T6" fmla="*/ 24 w 47"/>
                  <a:gd name="T7" fmla="*/ 0 h 42"/>
                </a:gdLst>
                <a:ahLst/>
                <a:cxnLst>
                  <a:cxn ang="0">
                    <a:pos x="T0" y="T1"/>
                  </a:cxn>
                  <a:cxn ang="0">
                    <a:pos x="T2" y="T3"/>
                  </a:cxn>
                  <a:cxn ang="0">
                    <a:pos x="T4" y="T5"/>
                  </a:cxn>
                  <a:cxn ang="0">
                    <a:pos x="T6" y="T7"/>
                  </a:cxn>
                </a:cxnLst>
                <a:rect l="0" t="0" r="r" b="b"/>
                <a:pathLst>
                  <a:path w="47" h="42">
                    <a:moveTo>
                      <a:pt x="24" y="0"/>
                    </a:moveTo>
                    <a:lnTo>
                      <a:pt x="47" y="42"/>
                    </a:lnTo>
                    <a:lnTo>
                      <a:pt x="0" y="42"/>
                    </a:lnTo>
                    <a:lnTo>
                      <a:pt x="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5" name="Freeform 115"/>
              <p:cNvSpPr>
                <a:spLocks/>
              </p:cNvSpPr>
              <p:nvPr/>
            </p:nvSpPr>
            <p:spPr bwMode="auto">
              <a:xfrm>
                <a:off x="840" y="3150"/>
                <a:ext cx="47" cy="42"/>
              </a:xfrm>
              <a:custGeom>
                <a:avLst/>
                <a:gdLst>
                  <a:gd name="T0" fmla="*/ 23 w 47"/>
                  <a:gd name="T1" fmla="*/ 0 h 42"/>
                  <a:gd name="T2" fmla="*/ 47 w 47"/>
                  <a:gd name="T3" fmla="*/ 42 h 42"/>
                  <a:gd name="T4" fmla="*/ 0 w 47"/>
                  <a:gd name="T5" fmla="*/ 42 h 42"/>
                  <a:gd name="T6" fmla="*/ 23 w 47"/>
                  <a:gd name="T7" fmla="*/ 0 h 42"/>
                </a:gdLst>
                <a:ahLst/>
                <a:cxnLst>
                  <a:cxn ang="0">
                    <a:pos x="T0" y="T1"/>
                  </a:cxn>
                  <a:cxn ang="0">
                    <a:pos x="T2" y="T3"/>
                  </a:cxn>
                  <a:cxn ang="0">
                    <a:pos x="T4" y="T5"/>
                  </a:cxn>
                  <a:cxn ang="0">
                    <a:pos x="T6" y="T7"/>
                  </a:cxn>
                </a:cxnLst>
                <a:rect l="0" t="0" r="r" b="b"/>
                <a:pathLst>
                  <a:path w="47" h="42">
                    <a:moveTo>
                      <a:pt x="23" y="0"/>
                    </a:moveTo>
                    <a:lnTo>
                      <a:pt x="47" y="42"/>
                    </a:lnTo>
                    <a:lnTo>
                      <a:pt x="0" y="42"/>
                    </a:lnTo>
                    <a:lnTo>
                      <a:pt x="2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6" name="Freeform 116"/>
              <p:cNvSpPr>
                <a:spLocks/>
              </p:cNvSpPr>
              <p:nvPr/>
            </p:nvSpPr>
            <p:spPr bwMode="auto">
              <a:xfrm>
                <a:off x="1362" y="3027"/>
                <a:ext cx="167" cy="101"/>
              </a:xfrm>
              <a:custGeom>
                <a:avLst/>
                <a:gdLst>
                  <a:gd name="T0" fmla="*/ 102 w 167"/>
                  <a:gd name="T1" fmla="*/ 0 h 101"/>
                  <a:gd name="T2" fmla="*/ 0 w 167"/>
                  <a:gd name="T3" fmla="*/ 101 h 101"/>
                  <a:gd name="T4" fmla="*/ 167 w 167"/>
                  <a:gd name="T5" fmla="*/ 101 h 101"/>
                  <a:gd name="T6" fmla="*/ 102 w 167"/>
                  <a:gd name="T7" fmla="*/ 0 h 101"/>
                </a:gdLst>
                <a:ahLst/>
                <a:cxnLst>
                  <a:cxn ang="0">
                    <a:pos x="T0" y="T1"/>
                  </a:cxn>
                  <a:cxn ang="0">
                    <a:pos x="T2" y="T3"/>
                  </a:cxn>
                  <a:cxn ang="0">
                    <a:pos x="T4" y="T5"/>
                  </a:cxn>
                  <a:cxn ang="0">
                    <a:pos x="T6" y="T7"/>
                  </a:cxn>
                </a:cxnLst>
                <a:rect l="0" t="0" r="r" b="b"/>
                <a:pathLst>
                  <a:path w="167" h="101">
                    <a:moveTo>
                      <a:pt x="102" y="0"/>
                    </a:moveTo>
                    <a:lnTo>
                      <a:pt x="0" y="101"/>
                    </a:lnTo>
                    <a:lnTo>
                      <a:pt x="167" y="101"/>
                    </a:lnTo>
                    <a:lnTo>
                      <a:pt x="102"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7" name="Freeform 117"/>
              <p:cNvSpPr>
                <a:spLocks/>
              </p:cNvSpPr>
              <p:nvPr/>
            </p:nvSpPr>
            <p:spPr bwMode="auto">
              <a:xfrm>
                <a:off x="1507" y="3297"/>
                <a:ext cx="166" cy="102"/>
              </a:xfrm>
              <a:custGeom>
                <a:avLst/>
                <a:gdLst>
                  <a:gd name="T0" fmla="*/ 102 w 166"/>
                  <a:gd name="T1" fmla="*/ 0 h 102"/>
                  <a:gd name="T2" fmla="*/ 0 w 166"/>
                  <a:gd name="T3" fmla="*/ 102 h 102"/>
                  <a:gd name="T4" fmla="*/ 166 w 166"/>
                  <a:gd name="T5" fmla="*/ 102 h 102"/>
                  <a:gd name="T6" fmla="*/ 102 w 166"/>
                  <a:gd name="T7" fmla="*/ 0 h 102"/>
                </a:gdLst>
                <a:ahLst/>
                <a:cxnLst>
                  <a:cxn ang="0">
                    <a:pos x="T0" y="T1"/>
                  </a:cxn>
                  <a:cxn ang="0">
                    <a:pos x="T2" y="T3"/>
                  </a:cxn>
                  <a:cxn ang="0">
                    <a:pos x="T4" y="T5"/>
                  </a:cxn>
                  <a:cxn ang="0">
                    <a:pos x="T6" y="T7"/>
                  </a:cxn>
                </a:cxnLst>
                <a:rect l="0" t="0" r="r" b="b"/>
                <a:pathLst>
                  <a:path w="166" h="102">
                    <a:moveTo>
                      <a:pt x="102" y="0"/>
                    </a:moveTo>
                    <a:lnTo>
                      <a:pt x="0" y="102"/>
                    </a:lnTo>
                    <a:lnTo>
                      <a:pt x="166" y="102"/>
                    </a:lnTo>
                    <a:lnTo>
                      <a:pt x="102"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8" name="Freeform 122"/>
              <p:cNvSpPr>
                <a:spLocks/>
              </p:cNvSpPr>
              <p:nvPr/>
            </p:nvSpPr>
            <p:spPr bwMode="auto">
              <a:xfrm>
                <a:off x="1901" y="20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89" name="Freeform 123"/>
              <p:cNvSpPr>
                <a:spLocks/>
              </p:cNvSpPr>
              <p:nvPr/>
            </p:nvSpPr>
            <p:spPr bwMode="auto">
              <a:xfrm>
                <a:off x="1899" y="208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0" name="Freeform 124"/>
              <p:cNvSpPr>
                <a:spLocks/>
              </p:cNvSpPr>
              <p:nvPr/>
            </p:nvSpPr>
            <p:spPr bwMode="auto">
              <a:xfrm>
                <a:off x="1901" y="20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1" name="Freeform 126"/>
              <p:cNvSpPr>
                <a:spLocks/>
              </p:cNvSpPr>
              <p:nvPr/>
            </p:nvSpPr>
            <p:spPr bwMode="auto">
              <a:xfrm>
                <a:off x="1899" y="207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2" name="Freeform 127"/>
              <p:cNvSpPr>
                <a:spLocks/>
              </p:cNvSpPr>
              <p:nvPr/>
            </p:nvSpPr>
            <p:spPr bwMode="auto">
              <a:xfrm>
                <a:off x="1899" y="207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3" name="Oval 130"/>
              <p:cNvSpPr>
                <a:spLocks noChangeArrowheads="1"/>
              </p:cNvSpPr>
              <p:nvPr/>
            </p:nvSpPr>
            <p:spPr bwMode="auto">
              <a:xfrm>
                <a:off x="1657" y="2173"/>
                <a:ext cx="71" cy="71"/>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4" name="Oval 138"/>
              <p:cNvSpPr>
                <a:spLocks noChangeArrowheads="1"/>
              </p:cNvSpPr>
              <p:nvPr/>
            </p:nvSpPr>
            <p:spPr bwMode="auto">
              <a:xfrm>
                <a:off x="1707" y="2131"/>
                <a:ext cx="21" cy="21"/>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5" name="Oval 139"/>
              <p:cNvSpPr>
                <a:spLocks noChangeArrowheads="1"/>
              </p:cNvSpPr>
              <p:nvPr/>
            </p:nvSpPr>
            <p:spPr bwMode="auto">
              <a:xfrm>
                <a:off x="1768" y="2131"/>
                <a:ext cx="24" cy="21"/>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6" name="Freeform 144"/>
              <p:cNvSpPr>
                <a:spLocks/>
              </p:cNvSpPr>
              <p:nvPr/>
            </p:nvSpPr>
            <p:spPr bwMode="auto">
              <a:xfrm>
                <a:off x="1662" y="2178"/>
                <a:ext cx="61" cy="64"/>
              </a:xfrm>
              <a:custGeom>
                <a:avLst/>
                <a:gdLst>
                  <a:gd name="T0" fmla="*/ 25 w 26"/>
                  <a:gd name="T1" fmla="*/ 9 h 27"/>
                  <a:gd name="T2" fmla="*/ 17 w 26"/>
                  <a:gd name="T3" fmla="*/ 9 h 27"/>
                  <a:gd name="T4" fmla="*/ 17 w 26"/>
                  <a:gd name="T5" fmla="*/ 1 h 27"/>
                  <a:gd name="T6" fmla="*/ 16 w 26"/>
                  <a:gd name="T7" fmla="*/ 0 h 27"/>
                  <a:gd name="T8" fmla="*/ 10 w 26"/>
                  <a:gd name="T9" fmla="*/ 0 h 27"/>
                  <a:gd name="T10" fmla="*/ 8 w 26"/>
                  <a:gd name="T11" fmla="*/ 1 h 27"/>
                  <a:gd name="T12" fmla="*/ 8 w 26"/>
                  <a:gd name="T13" fmla="*/ 9 h 27"/>
                  <a:gd name="T14" fmla="*/ 1 w 26"/>
                  <a:gd name="T15" fmla="*/ 9 h 27"/>
                  <a:gd name="T16" fmla="*/ 0 w 26"/>
                  <a:gd name="T17" fmla="*/ 10 h 27"/>
                  <a:gd name="T18" fmla="*/ 0 w 26"/>
                  <a:gd name="T19" fmla="*/ 17 h 27"/>
                  <a:gd name="T20" fmla="*/ 1 w 26"/>
                  <a:gd name="T21" fmla="*/ 18 h 27"/>
                  <a:gd name="T22" fmla="*/ 8 w 26"/>
                  <a:gd name="T23" fmla="*/ 18 h 27"/>
                  <a:gd name="T24" fmla="*/ 8 w 26"/>
                  <a:gd name="T25" fmla="*/ 25 h 27"/>
                  <a:gd name="T26" fmla="*/ 10 w 26"/>
                  <a:gd name="T27" fmla="*/ 27 h 27"/>
                  <a:gd name="T28" fmla="*/ 16 w 26"/>
                  <a:gd name="T29" fmla="*/ 27 h 27"/>
                  <a:gd name="T30" fmla="*/ 17 w 26"/>
                  <a:gd name="T31" fmla="*/ 25 h 27"/>
                  <a:gd name="T32" fmla="*/ 17 w 26"/>
                  <a:gd name="T33" fmla="*/ 18 h 27"/>
                  <a:gd name="T34" fmla="*/ 25 w 26"/>
                  <a:gd name="T35" fmla="*/ 18 h 27"/>
                  <a:gd name="T36" fmla="*/ 26 w 26"/>
                  <a:gd name="T37" fmla="*/ 17 h 27"/>
                  <a:gd name="T38" fmla="*/ 26 w 26"/>
                  <a:gd name="T39" fmla="*/ 10 h 27"/>
                  <a:gd name="T40" fmla="*/ 25 w 26"/>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 h="27">
                    <a:moveTo>
                      <a:pt x="25" y="9"/>
                    </a:moveTo>
                    <a:cubicBezTo>
                      <a:pt x="17" y="9"/>
                      <a:pt x="17" y="9"/>
                      <a:pt x="17" y="9"/>
                    </a:cubicBezTo>
                    <a:cubicBezTo>
                      <a:pt x="17" y="1"/>
                      <a:pt x="17" y="1"/>
                      <a:pt x="17" y="1"/>
                    </a:cubicBezTo>
                    <a:cubicBezTo>
                      <a:pt x="17" y="1"/>
                      <a:pt x="17" y="0"/>
                      <a:pt x="16" y="0"/>
                    </a:cubicBezTo>
                    <a:cubicBezTo>
                      <a:pt x="10" y="0"/>
                      <a:pt x="10" y="0"/>
                      <a:pt x="10" y="0"/>
                    </a:cubicBezTo>
                    <a:cubicBezTo>
                      <a:pt x="9" y="0"/>
                      <a:pt x="8" y="1"/>
                      <a:pt x="8" y="1"/>
                    </a:cubicBezTo>
                    <a:cubicBezTo>
                      <a:pt x="8" y="9"/>
                      <a:pt x="8" y="9"/>
                      <a:pt x="8" y="9"/>
                    </a:cubicBezTo>
                    <a:cubicBezTo>
                      <a:pt x="1" y="9"/>
                      <a:pt x="1" y="9"/>
                      <a:pt x="1" y="9"/>
                    </a:cubicBezTo>
                    <a:cubicBezTo>
                      <a:pt x="0" y="9"/>
                      <a:pt x="0" y="9"/>
                      <a:pt x="0" y="10"/>
                    </a:cubicBezTo>
                    <a:cubicBezTo>
                      <a:pt x="0" y="17"/>
                      <a:pt x="0" y="17"/>
                      <a:pt x="0" y="17"/>
                    </a:cubicBezTo>
                    <a:cubicBezTo>
                      <a:pt x="0" y="17"/>
                      <a:pt x="0" y="18"/>
                      <a:pt x="1" y="18"/>
                    </a:cubicBezTo>
                    <a:cubicBezTo>
                      <a:pt x="8" y="18"/>
                      <a:pt x="8" y="18"/>
                      <a:pt x="8" y="18"/>
                    </a:cubicBezTo>
                    <a:cubicBezTo>
                      <a:pt x="8" y="25"/>
                      <a:pt x="8" y="25"/>
                      <a:pt x="8" y="25"/>
                    </a:cubicBezTo>
                    <a:cubicBezTo>
                      <a:pt x="8" y="26"/>
                      <a:pt x="9" y="27"/>
                      <a:pt x="10" y="27"/>
                    </a:cubicBezTo>
                    <a:cubicBezTo>
                      <a:pt x="16" y="27"/>
                      <a:pt x="16" y="27"/>
                      <a:pt x="16" y="27"/>
                    </a:cubicBezTo>
                    <a:cubicBezTo>
                      <a:pt x="17" y="27"/>
                      <a:pt x="17" y="26"/>
                      <a:pt x="17" y="25"/>
                    </a:cubicBezTo>
                    <a:cubicBezTo>
                      <a:pt x="17" y="18"/>
                      <a:pt x="17" y="18"/>
                      <a:pt x="17" y="18"/>
                    </a:cubicBezTo>
                    <a:cubicBezTo>
                      <a:pt x="25" y="18"/>
                      <a:pt x="25" y="18"/>
                      <a:pt x="25" y="18"/>
                    </a:cubicBezTo>
                    <a:cubicBezTo>
                      <a:pt x="26" y="18"/>
                      <a:pt x="26" y="17"/>
                      <a:pt x="26" y="17"/>
                    </a:cubicBezTo>
                    <a:cubicBezTo>
                      <a:pt x="26" y="10"/>
                      <a:pt x="26" y="10"/>
                      <a:pt x="26" y="10"/>
                    </a:cubicBezTo>
                    <a:cubicBezTo>
                      <a:pt x="26" y="9"/>
                      <a:pt x="26" y="9"/>
                      <a:pt x="25"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7" name="Freeform 146"/>
              <p:cNvSpPr>
                <a:spLocks/>
              </p:cNvSpPr>
              <p:nvPr/>
            </p:nvSpPr>
            <p:spPr bwMode="auto">
              <a:xfrm>
                <a:off x="1638" y="2133"/>
                <a:ext cx="85" cy="225"/>
              </a:xfrm>
              <a:custGeom>
                <a:avLst/>
                <a:gdLst>
                  <a:gd name="T0" fmla="*/ 36 w 36"/>
                  <a:gd name="T1" fmla="*/ 18 h 95"/>
                  <a:gd name="T2" fmla="*/ 18 w 36"/>
                  <a:gd name="T3" fmla="*/ 0 h 95"/>
                  <a:gd name="T4" fmla="*/ 18 w 36"/>
                  <a:gd name="T5" fmla="*/ 0 h 95"/>
                  <a:gd name="T6" fmla="*/ 0 w 36"/>
                  <a:gd name="T7" fmla="*/ 18 h 95"/>
                  <a:gd name="T8" fmla="*/ 0 w 36"/>
                  <a:gd name="T9" fmla="*/ 77 h 95"/>
                  <a:gd name="T10" fmla="*/ 18 w 36"/>
                  <a:gd name="T11" fmla="*/ 95 h 95"/>
                  <a:gd name="T12" fmla="*/ 18 w 36"/>
                  <a:gd name="T13" fmla="*/ 95 h 95"/>
                  <a:gd name="T14" fmla="*/ 36 w 36"/>
                  <a:gd name="T15" fmla="*/ 77 h 95"/>
                  <a:gd name="T16" fmla="*/ 36 w 36"/>
                  <a:gd name="T17" fmla="*/ 1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95">
                    <a:moveTo>
                      <a:pt x="36" y="18"/>
                    </a:moveTo>
                    <a:cubicBezTo>
                      <a:pt x="36" y="8"/>
                      <a:pt x="28" y="0"/>
                      <a:pt x="18" y="0"/>
                    </a:cubicBezTo>
                    <a:cubicBezTo>
                      <a:pt x="18" y="0"/>
                      <a:pt x="18" y="0"/>
                      <a:pt x="18" y="0"/>
                    </a:cubicBezTo>
                    <a:cubicBezTo>
                      <a:pt x="8" y="0"/>
                      <a:pt x="0" y="8"/>
                      <a:pt x="0" y="18"/>
                    </a:cubicBezTo>
                    <a:cubicBezTo>
                      <a:pt x="0" y="77"/>
                      <a:pt x="0" y="77"/>
                      <a:pt x="0" y="77"/>
                    </a:cubicBezTo>
                    <a:cubicBezTo>
                      <a:pt x="0" y="87"/>
                      <a:pt x="8" y="95"/>
                      <a:pt x="18" y="95"/>
                    </a:cubicBezTo>
                    <a:cubicBezTo>
                      <a:pt x="18" y="95"/>
                      <a:pt x="18" y="95"/>
                      <a:pt x="18" y="95"/>
                    </a:cubicBezTo>
                    <a:cubicBezTo>
                      <a:pt x="28" y="95"/>
                      <a:pt x="36" y="87"/>
                      <a:pt x="36" y="77"/>
                    </a:cubicBezTo>
                    <a:lnTo>
                      <a:pt x="36" y="18"/>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8" name="Freeform 147"/>
              <p:cNvSpPr>
                <a:spLocks/>
              </p:cNvSpPr>
              <p:nvPr/>
            </p:nvSpPr>
            <p:spPr bwMode="auto">
              <a:xfrm>
                <a:off x="1156" y="2088"/>
                <a:ext cx="85" cy="223"/>
              </a:xfrm>
              <a:custGeom>
                <a:avLst/>
                <a:gdLst>
                  <a:gd name="T0" fmla="*/ 36 w 36"/>
                  <a:gd name="T1" fmla="*/ 18 h 94"/>
                  <a:gd name="T2" fmla="*/ 18 w 36"/>
                  <a:gd name="T3" fmla="*/ 0 h 94"/>
                  <a:gd name="T4" fmla="*/ 18 w 36"/>
                  <a:gd name="T5" fmla="*/ 0 h 94"/>
                  <a:gd name="T6" fmla="*/ 0 w 36"/>
                  <a:gd name="T7" fmla="*/ 18 h 94"/>
                  <a:gd name="T8" fmla="*/ 0 w 36"/>
                  <a:gd name="T9" fmla="*/ 76 h 94"/>
                  <a:gd name="T10" fmla="*/ 18 w 36"/>
                  <a:gd name="T11" fmla="*/ 94 h 94"/>
                  <a:gd name="T12" fmla="*/ 18 w 36"/>
                  <a:gd name="T13" fmla="*/ 94 h 94"/>
                  <a:gd name="T14" fmla="*/ 36 w 36"/>
                  <a:gd name="T15" fmla="*/ 76 h 94"/>
                  <a:gd name="T16" fmla="*/ 36 w 36"/>
                  <a:gd name="T17"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94">
                    <a:moveTo>
                      <a:pt x="36" y="18"/>
                    </a:moveTo>
                    <a:cubicBezTo>
                      <a:pt x="36" y="8"/>
                      <a:pt x="28" y="0"/>
                      <a:pt x="18" y="0"/>
                    </a:cubicBezTo>
                    <a:cubicBezTo>
                      <a:pt x="18" y="0"/>
                      <a:pt x="18" y="0"/>
                      <a:pt x="18" y="0"/>
                    </a:cubicBezTo>
                    <a:cubicBezTo>
                      <a:pt x="8" y="0"/>
                      <a:pt x="0" y="8"/>
                      <a:pt x="0" y="18"/>
                    </a:cubicBezTo>
                    <a:cubicBezTo>
                      <a:pt x="0" y="76"/>
                      <a:pt x="0" y="76"/>
                      <a:pt x="0" y="76"/>
                    </a:cubicBezTo>
                    <a:cubicBezTo>
                      <a:pt x="0" y="86"/>
                      <a:pt x="8" y="94"/>
                      <a:pt x="18" y="94"/>
                    </a:cubicBezTo>
                    <a:cubicBezTo>
                      <a:pt x="18" y="94"/>
                      <a:pt x="18" y="94"/>
                      <a:pt x="18" y="94"/>
                    </a:cubicBezTo>
                    <a:cubicBezTo>
                      <a:pt x="28" y="94"/>
                      <a:pt x="36" y="86"/>
                      <a:pt x="36" y="76"/>
                    </a:cubicBezTo>
                    <a:lnTo>
                      <a:pt x="36"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99" name="Freeform 148"/>
              <p:cNvSpPr>
                <a:spLocks/>
              </p:cNvSpPr>
              <p:nvPr/>
            </p:nvSpPr>
            <p:spPr bwMode="auto">
              <a:xfrm>
                <a:off x="911" y="2128"/>
                <a:ext cx="85" cy="230"/>
              </a:xfrm>
              <a:custGeom>
                <a:avLst/>
                <a:gdLst>
                  <a:gd name="T0" fmla="*/ 36 w 36"/>
                  <a:gd name="T1" fmla="*/ 97 h 97"/>
                  <a:gd name="T2" fmla="*/ 36 w 36"/>
                  <a:gd name="T3" fmla="*/ 18 h 97"/>
                  <a:gd name="T4" fmla="*/ 18 w 36"/>
                  <a:gd name="T5" fmla="*/ 0 h 97"/>
                  <a:gd name="T6" fmla="*/ 0 w 36"/>
                  <a:gd name="T7" fmla="*/ 18 h 97"/>
                  <a:gd name="T8" fmla="*/ 0 w 36"/>
                  <a:gd name="T9" fmla="*/ 97 h 97"/>
                  <a:gd name="T10" fmla="*/ 36 w 36"/>
                  <a:gd name="T11" fmla="*/ 97 h 97"/>
                </a:gdLst>
                <a:ahLst/>
                <a:cxnLst>
                  <a:cxn ang="0">
                    <a:pos x="T0" y="T1"/>
                  </a:cxn>
                  <a:cxn ang="0">
                    <a:pos x="T2" y="T3"/>
                  </a:cxn>
                  <a:cxn ang="0">
                    <a:pos x="T4" y="T5"/>
                  </a:cxn>
                  <a:cxn ang="0">
                    <a:pos x="T6" y="T7"/>
                  </a:cxn>
                  <a:cxn ang="0">
                    <a:pos x="T8" y="T9"/>
                  </a:cxn>
                  <a:cxn ang="0">
                    <a:pos x="T10" y="T11"/>
                  </a:cxn>
                </a:cxnLst>
                <a:rect l="0" t="0" r="r" b="b"/>
                <a:pathLst>
                  <a:path w="36" h="97">
                    <a:moveTo>
                      <a:pt x="36" y="97"/>
                    </a:moveTo>
                    <a:cubicBezTo>
                      <a:pt x="36" y="18"/>
                      <a:pt x="36" y="18"/>
                      <a:pt x="36" y="18"/>
                    </a:cubicBezTo>
                    <a:cubicBezTo>
                      <a:pt x="36" y="8"/>
                      <a:pt x="28" y="0"/>
                      <a:pt x="18" y="0"/>
                    </a:cubicBezTo>
                    <a:cubicBezTo>
                      <a:pt x="8" y="0"/>
                      <a:pt x="0" y="8"/>
                      <a:pt x="0" y="18"/>
                    </a:cubicBezTo>
                    <a:cubicBezTo>
                      <a:pt x="0" y="97"/>
                      <a:pt x="0" y="97"/>
                      <a:pt x="0" y="97"/>
                    </a:cubicBezTo>
                    <a:lnTo>
                      <a:pt x="36"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00" name="Freeform 149"/>
              <p:cNvSpPr>
                <a:spLocks/>
              </p:cNvSpPr>
              <p:nvPr/>
            </p:nvSpPr>
            <p:spPr bwMode="auto">
              <a:xfrm>
                <a:off x="1072" y="2045"/>
                <a:ext cx="86" cy="225"/>
              </a:xfrm>
              <a:custGeom>
                <a:avLst/>
                <a:gdLst>
                  <a:gd name="T0" fmla="*/ 36 w 36"/>
                  <a:gd name="T1" fmla="*/ 18 h 95"/>
                  <a:gd name="T2" fmla="*/ 18 w 36"/>
                  <a:gd name="T3" fmla="*/ 0 h 95"/>
                  <a:gd name="T4" fmla="*/ 18 w 36"/>
                  <a:gd name="T5" fmla="*/ 0 h 95"/>
                  <a:gd name="T6" fmla="*/ 0 w 36"/>
                  <a:gd name="T7" fmla="*/ 18 h 95"/>
                  <a:gd name="T8" fmla="*/ 0 w 36"/>
                  <a:gd name="T9" fmla="*/ 77 h 95"/>
                  <a:gd name="T10" fmla="*/ 18 w 36"/>
                  <a:gd name="T11" fmla="*/ 95 h 95"/>
                  <a:gd name="T12" fmla="*/ 18 w 36"/>
                  <a:gd name="T13" fmla="*/ 95 h 95"/>
                  <a:gd name="T14" fmla="*/ 36 w 36"/>
                  <a:gd name="T15" fmla="*/ 77 h 95"/>
                  <a:gd name="T16" fmla="*/ 36 w 36"/>
                  <a:gd name="T17" fmla="*/ 1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95">
                    <a:moveTo>
                      <a:pt x="36" y="18"/>
                    </a:moveTo>
                    <a:cubicBezTo>
                      <a:pt x="36" y="8"/>
                      <a:pt x="28" y="0"/>
                      <a:pt x="18" y="0"/>
                    </a:cubicBezTo>
                    <a:cubicBezTo>
                      <a:pt x="18" y="0"/>
                      <a:pt x="18" y="0"/>
                      <a:pt x="18" y="0"/>
                    </a:cubicBezTo>
                    <a:cubicBezTo>
                      <a:pt x="8" y="0"/>
                      <a:pt x="0" y="8"/>
                      <a:pt x="0" y="18"/>
                    </a:cubicBezTo>
                    <a:cubicBezTo>
                      <a:pt x="0" y="77"/>
                      <a:pt x="0" y="77"/>
                      <a:pt x="0" y="77"/>
                    </a:cubicBezTo>
                    <a:cubicBezTo>
                      <a:pt x="0" y="87"/>
                      <a:pt x="8" y="95"/>
                      <a:pt x="18" y="95"/>
                    </a:cubicBezTo>
                    <a:cubicBezTo>
                      <a:pt x="18" y="95"/>
                      <a:pt x="18" y="95"/>
                      <a:pt x="18" y="95"/>
                    </a:cubicBezTo>
                    <a:cubicBezTo>
                      <a:pt x="28" y="95"/>
                      <a:pt x="36" y="87"/>
                      <a:pt x="36" y="77"/>
                    </a:cubicBezTo>
                    <a:lnTo>
                      <a:pt x="36"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01" name="Freeform 150"/>
              <p:cNvSpPr>
                <a:spLocks/>
              </p:cNvSpPr>
              <p:nvPr/>
            </p:nvSpPr>
            <p:spPr bwMode="auto">
              <a:xfrm>
                <a:off x="987" y="2088"/>
                <a:ext cx="88" cy="223"/>
              </a:xfrm>
              <a:custGeom>
                <a:avLst/>
                <a:gdLst>
                  <a:gd name="T0" fmla="*/ 37 w 37"/>
                  <a:gd name="T1" fmla="*/ 18 h 94"/>
                  <a:gd name="T2" fmla="*/ 18 w 37"/>
                  <a:gd name="T3" fmla="*/ 0 h 94"/>
                  <a:gd name="T4" fmla="*/ 18 w 37"/>
                  <a:gd name="T5" fmla="*/ 0 h 94"/>
                  <a:gd name="T6" fmla="*/ 0 w 37"/>
                  <a:gd name="T7" fmla="*/ 18 h 94"/>
                  <a:gd name="T8" fmla="*/ 0 w 37"/>
                  <a:gd name="T9" fmla="*/ 76 h 94"/>
                  <a:gd name="T10" fmla="*/ 18 w 37"/>
                  <a:gd name="T11" fmla="*/ 94 h 94"/>
                  <a:gd name="T12" fmla="*/ 18 w 37"/>
                  <a:gd name="T13" fmla="*/ 94 h 94"/>
                  <a:gd name="T14" fmla="*/ 37 w 37"/>
                  <a:gd name="T15" fmla="*/ 76 h 94"/>
                  <a:gd name="T16" fmla="*/ 37 w 37"/>
                  <a:gd name="T17"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94">
                    <a:moveTo>
                      <a:pt x="37" y="18"/>
                    </a:moveTo>
                    <a:cubicBezTo>
                      <a:pt x="37" y="8"/>
                      <a:pt x="28" y="0"/>
                      <a:pt x="18" y="0"/>
                    </a:cubicBezTo>
                    <a:cubicBezTo>
                      <a:pt x="18" y="0"/>
                      <a:pt x="18" y="0"/>
                      <a:pt x="18" y="0"/>
                    </a:cubicBezTo>
                    <a:cubicBezTo>
                      <a:pt x="8" y="0"/>
                      <a:pt x="0" y="8"/>
                      <a:pt x="0" y="18"/>
                    </a:cubicBezTo>
                    <a:cubicBezTo>
                      <a:pt x="0" y="76"/>
                      <a:pt x="0" y="76"/>
                      <a:pt x="0" y="76"/>
                    </a:cubicBezTo>
                    <a:cubicBezTo>
                      <a:pt x="0" y="86"/>
                      <a:pt x="8" y="94"/>
                      <a:pt x="18" y="94"/>
                    </a:cubicBezTo>
                    <a:cubicBezTo>
                      <a:pt x="18" y="94"/>
                      <a:pt x="18" y="94"/>
                      <a:pt x="18" y="94"/>
                    </a:cubicBezTo>
                    <a:cubicBezTo>
                      <a:pt x="28" y="94"/>
                      <a:pt x="37" y="86"/>
                      <a:pt x="37" y="76"/>
                    </a:cubicBezTo>
                    <a:lnTo>
                      <a:pt x="37"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grpSp>
          <p:nvGrpSpPr>
            <p:cNvPr id="134" name="Group 153"/>
            <p:cNvGrpSpPr>
              <a:grpSpLocks noChangeAspect="1"/>
            </p:cNvGrpSpPr>
            <p:nvPr/>
          </p:nvGrpSpPr>
          <p:grpSpPr bwMode="auto">
            <a:xfrm>
              <a:off x="1157685" y="4682792"/>
              <a:ext cx="615409" cy="701280"/>
              <a:chOff x="1985" y="3077"/>
              <a:chExt cx="516" cy="588"/>
            </a:xfrm>
          </p:grpSpPr>
          <p:sp>
            <p:nvSpPr>
              <p:cNvPr id="135" name="AutoShape 152"/>
              <p:cNvSpPr>
                <a:spLocks noChangeAspect="1" noChangeArrowheads="1" noTextEdit="1"/>
              </p:cNvSpPr>
              <p:nvPr/>
            </p:nvSpPr>
            <p:spPr bwMode="auto">
              <a:xfrm>
                <a:off x="1985" y="3077"/>
                <a:ext cx="516"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6" name="Freeform 154"/>
              <p:cNvSpPr>
                <a:spLocks/>
              </p:cNvSpPr>
              <p:nvPr/>
            </p:nvSpPr>
            <p:spPr bwMode="auto">
              <a:xfrm>
                <a:off x="1977" y="3110"/>
                <a:ext cx="536" cy="518"/>
              </a:xfrm>
              <a:custGeom>
                <a:avLst/>
                <a:gdLst>
                  <a:gd name="T0" fmla="*/ 14 w 131"/>
                  <a:gd name="T1" fmla="*/ 7 h 127"/>
                  <a:gd name="T2" fmla="*/ 65 w 131"/>
                  <a:gd name="T3" fmla="*/ 127 h 127"/>
                  <a:gd name="T4" fmla="*/ 117 w 131"/>
                  <a:gd name="T5" fmla="*/ 7 h 127"/>
                  <a:gd name="T6" fmla="*/ 94 w 131"/>
                  <a:gd name="T7" fmla="*/ 13 h 127"/>
                  <a:gd name="T8" fmla="*/ 66 w 131"/>
                  <a:gd name="T9" fmla="*/ 1 h 127"/>
                  <a:gd name="T10" fmla="*/ 65 w 131"/>
                  <a:gd name="T11" fmla="*/ 0 h 127"/>
                  <a:gd name="T12" fmla="*/ 65 w 131"/>
                  <a:gd name="T13" fmla="*/ 1 h 127"/>
                  <a:gd name="T14" fmla="*/ 37 w 131"/>
                  <a:gd name="T15" fmla="*/ 13 h 127"/>
                  <a:gd name="T16" fmla="*/ 14 w 131"/>
                  <a:gd name="T17" fmla="*/ 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27">
                    <a:moveTo>
                      <a:pt x="14" y="7"/>
                    </a:moveTo>
                    <a:cubicBezTo>
                      <a:pt x="0" y="52"/>
                      <a:pt x="21" y="104"/>
                      <a:pt x="65" y="127"/>
                    </a:cubicBezTo>
                    <a:cubicBezTo>
                      <a:pt x="109" y="104"/>
                      <a:pt x="131" y="52"/>
                      <a:pt x="117" y="7"/>
                    </a:cubicBezTo>
                    <a:cubicBezTo>
                      <a:pt x="109" y="11"/>
                      <a:pt x="101" y="13"/>
                      <a:pt x="94" y="13"/>
                    </a:cubicBezTo>
                    <a:cubicBezTo>
                      <a:pt x="81" y="13"/>
                      <a:pt x="72" y="6"/>
                      <a:pt x="66" y="1"/>
                    </a:cubicBezTo>
                    <a:cubicBezTo>
                      <a:pt x="66" y="0"/>
                      <a:pt x="66" y="0"/>
                      <a:pt x="65" y="0"/>
                    </a:cubicBezTo>
                    <a:cubicBezTo>
                      <a:pt x="65" y="0"/>
                      <a:pt x="65" y="0"/>
                      <a:pt x="65" y="1"/>
                    </a:cubicBezTo>
                    <a:cubicBezTo>
                      <a:pt x="59" y="6"/>
                      <a:pt x="50" y="13"/>
                      <a:pt x="37" y="13"/>
                    </a:cubicBezTo>
                    <a:cubicBezTo>
                      <a:pt x="30" y="13"/>
                      <a:pt x="22" y="11"/>
                      <a:pt x="14"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7" name="Freeform 155"/>
              <p:cNvSpPr>
                <a:spLocks noEditPoints="1"/>
              </p:cNvSpPr>
              <p:nvPr/>
            </p:nvSpPr>
            <p:spPr bwMode="auto">
              <a:xfrm>
                <a:off x="1940" y="3077"/>
                <a:ext cx="610" cy="584"/>
              </a:xfrm>
              <a:custGeom>
                <a:avLst/>
                <a:gdLst>
                  <a:gd name="T0" fmla="*/ 74 w 149"/>
                  <a:gd name="T1" fmla="*/ 143 h 143"/>
                  <a:gd name="T2" fmla="*/ 73 w 149"/>
                  <a:gd name="T3" fmla="*/ 142 h 143"/>
                  <a:gd name="T4" fmla="*/ 18 w 149"/>
                  <a:gd name="T5" fmla="*/ 9 h 143"/>
                  <a:gd name="T6" fmla="*/ 20 w 149"/>
                  <a:gd name="T7" fmla="*/ 7 h 143"/>
                  <a:gd name="T8" fmla="*/ 23 w 149"/>
                  <a:gd name="T9" fmla="*/ 7 h 143"/>
                  <a:gd name="T10" fmla="*/ 46 w 149"/>
                  <a:gd name="T11" fmla="*/ 14 h 143"/>
                  <a:gd name="T12" fmla="*/ 69 w 149"/>
                  <a:gd name="T13" fmla="*/ 3 h 143"/>
                  <a:gd name="T14" fmla="*/ 72 w 149"/>
                  <a:gd name="T15" fmla="*/ 1 h 143"/>
                  <a:gd name="T16" fmla="*/ 77 w 149"/>
                  <a:gd name="T17" fmla="*/ 1 h 143"/>
                  <a:gd name="T18" fmla="*/ 80 w 149"/>
                  <a:gd name="T19" fmla="*/ 3 h 143"/>
                  <a:gd name="T20" fmla="*/ 103 w 149"/>
                  <a:gd name="T21" fmla="*/ 14 h 143"/>
                  <a:gd name="T22" fmla="*/ 126 w 149"/>
                  <a:gd name="T23" fmla="*/ 7 h 143"/>
                  <a:gd name="T24" fmla="*/ 129 w 149"/>
                  <a:gd name="T25" fmla="*/ 7 h 143"/>
                  <a:gd name="T26" fmla="*/ 131 w 149"/>
                  <a:gd name="T27" fmla="*/ 9 h 143"/>
                  <a:gd name="T28" fmla="*/ 76 w 149"/>
                  <a:gd name="T29" fmla="*/ 142 h 143"/>
                  <a:gd name="T30" fmla="*/ 74 w 149"/>
                  <a:gd name="T31" fmla="*/ 143 h 143"/>
                  <a:gd name="T32" fmla="*/ 23 w 149"/>
                  <a:gd name="T33" fmla="*/ 15 h 143"/>
                  <a:gd name="T34" fmla="*/ 74 w 149"/>
                  <a:gd name="T35" fmla="*/ 135 h 143"/>
                  <a:gd name="T36" fmla="*/ 126 w 149"/>
                  <a:gd name="T37" fmla="*/ 15 h 143"/>
                  <a:gd name="T38" fmla="*/ 103 w 149"/>
                  <a:gd name="T39" fmla="*/ 21 h 143"/>
                  <a:gd name="T40" fmla="*/ 75 w 149"/>
                  <a:gd name="T41" fmla="*/ 9 h 143"/>
                  <a:gd name="T42" fmla="*/ 74 w 149"/>
                  <a:gd name="T43" fmla="*/ 8 h 143"/>
                  <a:gd name="T44" fmla="*/ 74 w 149"/>
                  <a:gd name="T45" fmla="*/ 9 h 143"/>
                  <a:gd name="T46" fmla="*/ 46 w 149"/>
                  <a:gd name="T47" fmla="*/ 21 h 143"/>
                  <a:gd name="T48" fmla="*/ 23 w 149"/>
                  <a:gd name="T49" fmla="*/ 1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43">
                    <a:moveTo>
                      <a:pt x="74" y="143"/>
                    </a:moveTo>
                    <a:cubicBezTo>
                      <a:pt x="74" y="143"/>
                      <a:pt x="73" y="142"/>
                      <a:pt x="73" y="142"/>
                    </a:cubicBezTo>
                    <a:cubicBezTo>
                      <a:pt x="24" y="117"/>
                      <a:pt x="0" y="59"/>
                      <a:pt x="18" y="9"/>
                    </a:cubicBezTo>
                    <a:cubicBezTo>
                      <a:pt x="18" y="8"/>
                      <a:pt x="19" y="7"/>
                      <a:pt x="20" y="7"/>
                    </a:cubicBezTo>
                    <a:cubicBezTo>
                      <a:pt x="21" y="6"/>
                      <a:pt x="22" y="6"/>
                      <a:pt x="23" y="7"/>
                    </a:cubicBezTo>
                    <a:cubicBezTo>
                      <a:pt x="31" y="12"/>
                      <a:pt x="39" y="14"/>
                      <a:pt x="46" y="14"/>
                    </a:cubicBezTo>
                    <a:cubicBezTo>
                      <a:pt x="57" y="14"/>
                      <a:pt x="64" y="8"/>
                      <a:pt x="69" y="3"/>
                    </a:cubicBezTo>
                    <a:cubicBezTo>
                      <a:pt x="70" y="2"/>
                      <a:pt x="71" y="2"/>
                      <a:pt x="72" y="1"/>
                    </a:cubicBezTo>
                    <a:cubicBezTo>
                      <a:pt x="74" y="0"/>
                      <a:pt x="75" y="0"/>
                      <a:pt x="77" y="1"/>
                    </a:cubicBezTo>
                    <a:cubicBezTo>
                      <a:pt x="77" y="2"/>
                      <a:pt x="79" y="2"/>
                      <a:pt x="80" y="3"/>
                    </a:cubicBezTo>
                    <a:cubicBezTo>
                      <a:pt x="85" y="8"/>
                      <a:pt x="92" y="14"/>
                      <a:pt x="103" y="14"/>
                    </a:cubicBezTo>
                    <a:cubicBezTo>
                      <a:pt x="110" y="14"/>
                      <a:pt x="118" y="12"/>
                      <a:pt x="126" y="7"/>
                    </a:cubicBezTo>
                    <a:cubicBezTo>
                      <a:pt x="127" y="6"/>
                      <a:pt x="128" y="6"/>
                      <a:pt x="129" y="7"/>
                    </a:cubicBezTo>
                    <a:cubicBezTo>
                      <a:pt x="130" y="7"/>
                      <a:pt x="131" y="8"/>
                      <a:pt x="131" y="9"/>
                    </a:cubicBezTo>
                    <a:cubicBezTo>
                      <a:pt x="149" y="59"/>
                      <a:pt x="125" y="117"/>
                      <a:pt x="76" y="142"/>
                    </a:cubicBezTo>
                    <a:cubicBezTo>
                      <a:pt x="76" y="142"/>
                      <a:pt x="75" y="143"/>
                      <a:pt x="74" y="143"/>
                    </a:cubicBezTo>
                    <a:close/>
                    <a:moveTo>
                      <a:pt x="23" y="15"/>
                    </a:moveTo>
                    <a:cubicBezTo>
                      <a:pt x="9" y="60"/>
                      <a:pt x="30" y="112"/>
                      <a:pt x="74" y="135"/>
                    </a:cubicBezTo>
                    <a:cubicBezTo>
                      <a:pt x="118" y="112"/>
                      <a:pt x="140" y="60"/>
                      <a:pt x="126" y="15"/>
                    </a:cubicBezTo>
                    <a:cubicBezTo>
                      <a:pt x="118" y="19"/>
                      <a:pt x="110" y="21"/>
                      <a:pt x="103" y="21"/>
                    </a:cubicBezTo>
                    <a:cubicBezTo>
                      <a:pt x="90" y="21"/>
                      <a:pt x="81" y="14"/>
                      <a:pt x="75" y="9"/>
                    </a:cubicBezTo>
                    <a:cubicBezTo>
                      <a:pt x="75" y="8"/>
                      <a:pt x="75" y="8"/>
                      <a:pt x="74" y="8"/>
                    </a:cubicBezTo>
                    <a:cubicBezTo>
                      <a:pt x="74" y="8"/>
                      <a:pt x="74" y="8"/>
                      <a:pt x="74" y="9"/>
                    </a:cubicBezTo>
                    <a:cubicBezTo>
                      <a:pt x="68" y="14"/>
                      <a:pt x="59" y="21"/>
                      <a:pt x="46" y="21"/>
                    </a:cubicBezTo>
                    <a:cubicBezTo>
                      <a:pt x="39" y="21"/>
                      <a:pt x="31" y="19"/>
                      <a:pt x="23"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8" name="Freeform 156"/>
              <p:cNvSpPr>
                <a:spLocks/>
              </p:cNvSpPr>
              <p:nvPr/>
            </p:nvSpPr>
            <p:spPr bwMode="auto">
              <a:xfrm>
                <a:off x="1993" y="3089"/>
                <a:ext cx="250" cy="278"/>
              </a:xfrm>
              <a:custGeom>
                <a:avLst/>
                <a:gdLst>
                  <a:gd name="T0" fmla="*/ 6 w 61"/>
                  <a:gd name="T1" fmla="*/ 68 h 68"/>
                  <a:gd name="T2" fmla="*/ 8 w 61"/>
                  <a:gd name="T3" fmla="*/ 7 h 68"/>
                  <a:gd name="T4" fmla="*/ 61 w 61"/>
                  <a:gd name="T5" fmla="*/ 0 h 68"/>
                  <a:gd name="T6" fmla="*/ 61 w 61"/>
                  <a:gd name="T7" fmla="*/ 68 h 68"/>
                </a:gdLst>
                <a:ahLst/>
                <a:cxnLst>
                  <a:cxn ang="0">
                    <a:pos x="T0" y="T1"/>
                  </a:cxn>
                  <a:cxn ang="0">
                    <a:pos x="T2" y="T3"/>
                  </a:cxn>
                  <a:cxn ang="0">
                    <a:pos x="T4" y="T5"/>
                  </a:cxn>
                  <a:cxn ang="0">
                    <a:pos x="T6" y="T7"/>
                  </a:cxn>
                </a:cxnLst>
                <a:rect l="0" t="0" r="r" b="b"/>
                <a:pathLst>
                  <a:path w="61" h="68">
                    <a:moveTo>
                      <a:pt x="6" y="68"/>
                    </a:moveTo>
                    <a:cubicBezTo>
                      <a:pt x="0" y="48"/>
                      <a:pt x="1" y="27"/>
                      <a:pt x="8" y="7"/>
                    </a:cubicBezTo>
                    <a:cubicBezTo>
                      <a:pt x="39" y="25"/>
                      <a:pt x="54" y="6"/>
                      <a:pt x="61" y="0"/>
                    </a:cubicBezTo>
                    <a:cubicBezTo>
                      <a:pt x="61" y="68"/>
                      <a:pt x="61" y="68"/>
                      <a:pt x="61" y="68"/>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139" name="Freeform 157"/>
              <p:cNvSpPr>
                <a:spLocks/>
              </p:cNvSpPr>
              <p:nvPr/>
            </p:nvSpPr>
            <p:spPr bwMode="auto">
              <a:xfrm>
                <a:off x="2243" y="3367"/>
                <a:ext cx="229" cy="277"/>
              </a:xfrm>
              <a:custGeom>
                <a:avLst/>
                <a:gdLst>
                  <a:gd name="T0" fmla="*/ 0 w 56"/>
                  <a:gd name="T1" fmla="*/ 0 h 68"/>
                  <a:gd name="T2" fmla="*/ 0 w 56"/>
                  <a:gd name="T3" fmla="*/ 68 h 68"/>
                  <a:gd name="T4" fmla="*/ 56 w 56"/>
                  <a:gd name="T5" fmla="*/ 0 h 68"/>
                </a:gdLst>
                <a:ahLst/>
                <a:cxnLst>
                  <a:cxn ang="0">
                    <a:pos x="T0" y="T1"/>
                  </a:cxn>
                  <a:cxn ang="0">
                    <a:pos x="T2" y="T3"/>
                  </a:cxn>
                  <a:cxn ang="0">
                    <a:pos x="T4" y="T5"/>
                  </a:cxn>
                </a:cxnLst>
                <a:rect l="0" t="0" r="r" b="b"/>
                <a:pathLst>
                  <a:path w="56" h="68">
                    <a:moveTo>
                      <a:pt x="0" y="0"/>
                    </a:moveTo>
                    <a:cubicBezTo>
                      <a:pt x="0" y="68"/>
                      <a:pt x="0" y="68"/>
                      <a:pt x="0" y="68"/>
                    </a:cubicBezTo>
                    <a:cubicBezTo>
                      <a:pt x="28" y="54"/>
                      <a:pt x="48" y="29"/>
                      <a:pt x="56" y="0"/>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grpSp>
      <p:grpSp>
        <p:nvGrpSpPr>
          <p:cNvPr id="202" name="Group 201"/>
          <p:cNvGrpSpPr/>
          <p:nvPr/>
        </p:nvGrpSpPr>
        <p:grpSpPr>
          <a:xfrm>
            <a:off x="5056661" y="5135397"/>
            <a:ext cx="2373820" cy="1004708"/>
            <a:chOff x="1364032" y="3321197"/>
            <a:chExt cx="2695575" cy="1134021"/>
          </a:xfrm>
        </p:grpSpPr>
        <p:sp>
          <p:nvSpPr>
            <p:cNvPr id="203" name="Freeform 192"/>
            <p:cNvSpPr>
              <a:spLocks/>
            </p:cNvSpPr>
            <p:nvPr/>
          </p:nvSpPr>
          <p:spPr bwMode="auto">
            <a:xfrm>
              <a:off x="1364032" y="3321197"/>
              <a:ext cx="2695575" cy="1108075"/>
            </a:xfrm>
            <a:custGeom>
              <a:avLst/>
              <a:gdLst>
                <a:gd name="T0" fmla="*/ 349 w 391"/>
                <a:gd name="T1" fmla="*/ 75 h 159"/>
                <a:gd name="T2" fmla="*/ 342 w 391"/>
                <a:gd name="T3" fmla="*/ 76 h 159"/>
                <a:gd name="T4" fmla="*/ 263 w 391"/>
                <a:gd name="T5" fmla="*/ 0 h 159"/>
                <a:gd name="T6" fmla="*/ 187 w 391"/>
                <a:gd name="T7" fmla="*/ 59 h 159"/>
                <a:gd name="T8" fmla="*/ 145 w 391"/>
                <a:gd name="T9" fmla="*/ 42 h 159"/>
                <a:gd name="T10" fmla="*/ 87 w 391"/>
                <a:gd name="T11" fmla="*/ 94 h 159"/>
                <a:gd name="T12" fmla="*/ 59 w 391"/>
                <a:gd name="T13" fmla="*/ 107 h 159"/>
                <a:gd name="T14" fmla="*/ 32 w 391"/>
                <a:gd name="T15" fmla="*/ 94 h 159"/>
                <a:gd name="T16" fmla="*/ 0 w 391"/>
                <a:gd name="T17" fmla="*/ 126 h 159"/>
                <a:gd name="T18" fmla="*/ 32 w 391"/>
                <a:gd name="T19" fmla="*/ 159 h 159"/>
                <a:gd name="T20" fmla="*/ 41 w 391"/>
                <a:gd name="T21" fmla="*/ 159 h 159"/>
                <a:gd name="T22" fmla="*/ 148 w 391"/>
                <a:gd name="T23" fmla="*/ 159 h 159"/>
                <a:gd name="T24" fmla="*/ 208 w 391"/>
                <a:gd name="T25" fmla="*/ 159 h 159"/>
                <a:gd name="T26" fmla="*/ 352 w 391"/>
                <a:gd name="T27" fmla="*/ 159 h 159"/>
                <a:gd name="T28" fmla="*/ 352 w 391"/>
                <a:gd name="T29" fmla="*/ 159 h 159"/>
                <a:gd name="T30" fmla="*/ 391 w 391"/>
                <a:gd name="T31" fmla="*/ 117 h 159"/>
                <a:gd name="T32" fmla="*/ 349 w 391"/>
                <a:gd name="T33" fmla="*/ 7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1" h="159">
                  <a:moveTo>
                    <a:pt x="349" y="75"/>
                  </a:moveTo>
                  <a:cubicBezTo>
                    <a:pt x="347" y="75"/>
                    <a:pt x="345" y="75"/>
                    <a:pt x="342" y="76"/>
                  </a:cubicBezTo>
                  <a:cubicBezTo>
                    <a:pt x="340" y="34"/>
                    <a:pt x="306" y="0"/>
                    <a:pt x="263" y="0"/>
                  </a:cubicBezTo>
                  <a:cubicBezTo>
                    <a:pt x="227" y="0"/>
                    <a:pt x="196" y="25"/>
                    <a:pt x="187" y="59"/>
                  </a:cubicBezTo>
                  <a:cubicBezTo>
                    <a:pt x="176" y="48"/>
                    <a:pt x="161" y="42"/>
                    <a:pt x="145" y="42"/>
                  </a:cubicBezTo>
                  <a:cubicBezTo>
                    <a:pt x="115" y="42"/>
                    <a:pt x="90" y="65"/>
                    <a:pt x="87" y="94"/>
                  </a:cubicBezTo>
                  <a:cubicBezTo>
                    <a:pt x="76" y="96"/>
                    <a:pt x="66" y="101"/>
                    <a:pt x="59" y="107"/>
                  </a:cubicBezTo>
                  <a:cubicBezTo>
                    <a:pt x="53" y="99"/>
                    <a:pt x="43" y="94"/>
                    <a:pt x="32" y="94"/>
                  </a:cubicBezTo>
                  <a:cubicBezTo>
                    <a:pt x="14" y="94"/>
                    <a:pt x="0" y="108"/>
                    <a:pt x="0" y="126"/>
                  </a:cubicBezTo>
                  <a:cubicBezTo>
                    <a:pt x="0" y="144"/>
                    <a:pt x="14" y="159"/>
                    <a:pt x="32" y="159"/>
                  </a:cubicBezTo>
                  <a:cubicBezTo>
                    <a:pt x="41" y="159"/>
                    <a:pt x="41" y="159"/>
                    <a:pt x="41" y="159"/>
                  </a:cubicBezTo>
                  <a:cubicBezTo>
                    <a:pt x="148" y="159"/>
                    <a:pt x="148" y="159"/>
                    <a:pt x="148" y="159"/>
                  </a:cubicBezTo>
                  <a:cubicBezTo>
                    <a:pt x="208" y="159"/>
                    <a:pt x="208" y="159"/>
                    <a:pt x="208" y="159"/>
                  </a:cubicBezTo>
                  <a:cubicBezTo>
                    <a:pt x="352" y="159"/>
                    <a:pt x="352" y="159"/>
                    <a:pt x="352" y="159"/>
                  </a:cubicBezTo>
                  <a:cubicBezTo>
                    <a:pt x="352" y="159"/>
                    <a:pt x="352" y="159"/>
                    <a:pt x="352" y="159"/>
                  </a:cubicBezTo>
                  <a:cubicBezTo>
                    <a:pt x="374" y="158"/>
                    <a:pt x="391" y="139"/>
                    <a:pt x="391" y="117"/>
                  </a:cubicBezTo>
                  <a:cubicBezTo>
                    <a:pt x="391" y="94"/>
                    <a:pt x="372" y="75"/>
                    <a:pt x="349" y="75"/>
                  </a:cubicBezTo>
                  <a:close/>
                </a:path>
              </a:pathLst>
            </a:custGeom>
            <a:solidFill>
              <a:schemeClr val="tx2"/>
            </a:solidFill>
            <a:ln>
              <a:noFill/>
            </a:ln>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nvGrpSpPr>
            <p:cNvPr id="204" name="Group 160"/>
            <p:cNvGrpSpPr>
              <a:grpSpLocks noChangeAspect="1"/>
            </p:cNvGrpSpPr>
            <p:nvPr/>
          </p:nvGrpSpPr>
          <p:grpSpPr bwMode="auto">
            <a:xfrm>
              <a:off x="1814479" y="3631306"/>
              <a:ext cx="1497013" cy="823912"/>
              <a:chOff x="1787" y="2537"/>
              <a:chExt cx="943" cy="519"/>
            </a:xfrm>
          </p:grpSpPr>
          <p:sp>
            <p:nvSpPr>
              <p:cNvPr id="205" name="Freeform 161"/>
              <p:cNvSpPr>
                <a:spLocks noEditPoints="1"/>
              </p:cNvSpPr>
              <p:nvPr/>
            </p:nvSpPr>
            <p:spPr bwMode="auto">
              <a:xfrm>
                <a:off x="1787" y="2820"/>
                <a:ext cx="211" cy="212"/>
              </a:xfrm>
              <a:custGeom>
                <a:avLst/>
                <a:gdLst>
                  <a:gd name="T0" fmla="*/ 27 w 132"/>
                  <a:gd name="T1" fmla="*/ 32 h 132"/>
                  <a:gd name="T2" fmla="*/ 27 w 132"/>
                  <a:gd name="T3" fmla="*/ 40 h 132"/>
                  <a:gd name="T4" fmla="*/ 17 w 132"/>
                  <a:gd name="T5" fmla="*/ 50 h 132"/>
                  <a:gd name="T6" fmla="*/ 1 w 132"/>
                  <a:gd name="T7" fmla="*/ 53 h 132"/>
                  <a:gd name="T8" fmla="*/ 3 w 132"/>
                  <a:gd name="T9" fmla="*/ 67 h 132"/>
                  <a:gd name="T10" fmla="*/ 20 w 132"/>
                  <a:gd name="T11" fmla="*/ 75 h 132"/>
                  <a:gd name="T12" fmla="*/ 20 w 132"/>
                  <a:gd name="T13" fmla="*/ 89 h 132"/>
                  <a:gd name="T14" fmla="*/ 11 w 132"/>
                  <a:gd name="T15" fmla="*/ 102 h 132"/>
                  <a:gd name="T16" fmla="*/ 22 w 132"/>
                  <a:gd name="T17" fmla="*/ 111 h 132"/>
                  <a:gd name="T18" fmla="*/ 40 w 132"/>
                  <a:gd name="T19" fmla="*/ 104 h 132"/>
                  <a:gd name="T20" fmla="*/ 49 w 132"/>
                  <a:gd name="T21" fmla="*/ 114 h 132"/>
                  <a:gd name="T22" fmla="*/ 52 w 132"/>
                  <a:gd name="T23" fmla="*/ 131 h 132"/>
                  <a:gd name="T24" fmla="*/ 67 w 132"/>
                  <a:gd name="T25" fmla="*/ 129 h 132"/>
                  <a:gd name="T26" fmla="*/ 75 w 132"/>
                  <a:gd name="T27" fmla="*/ 111 h 132"/>
                  <a:gd name="T28" fmla="*/ 81 w 132"/>
                  <a:gd name="T29" fmla="*/ 110 h 132"/>
                  <a:gd name="T30" fmla="*/ 88 w 132"/>
                  <a:gd name="T31" fmla="*/ 112 h 132"/>
                  <a:gd name="T32" fmla="*/ 102 w 132"/>
                  <a:gd name="T33" fmla="*/ 121 h 132"/>
                  <a:gd name="T34" fmla="*/ 111 w 132"/>
                  <a:gd name="T35" fmla="*/ 110 h 132"/>
                  <a:gd name="T36" fmla="*/ 104 w 132"/>
                  <a:gd name="T37" fmla="*/ 92 h 132"/>
                  <a:gd name="T38" fmla="*/ 107 w 132"/>
                  <a:gd name="T39" fmla="*/ 86 h 132"/>
                  <a:gd name="T40" fmla="*/ 114 w 132"/>
                  <a:gd name="T41" fmla="*/ 82 h 132"/>
                  <a:gd name="T42" fmla="*/ 130 w 132"/>
                  <a:gd name="T43" fmla="*/ 79 h 132"/>
                  <a:gd name="T44" fmla="*/ 128 w 132"/>
                  <a:gd name="T45" fmla="*/ 65 h 132"/>
                  <a:gd name="T46" fmla="*/ 111 w 132"/>
                  <a:gd name="T47" fmla="*/ 57 h 132"/>
                  <a:gd name="T48" fmla="*/ 110 w 132"/>
                  <a:gd name="T49" fmla="*/ 51 h 132"/>
                  <a:gd name="T50" fmla="*/ 112 w 132"/>
                  <a:gd name="T51" fmla="*/ 43 h 132"/>
                  <a:gd name="T52" fmla="*/ 121 w 132"/>
                  <a:gd name="T53" fmla="*/ 30 h 132"/>
                  <a:gd name="T54" fmla="*/ 109 w 132"/>
                  <a:gd name="T55" fmla="*/ 21 h 132"/>
                  <a:gd name="T56" fmla="*/ 91 w 132"/>
                  <a:gd name="T57" fmla="*/ 27 h 132"/>
                  <a:gd name="T58" fmla="*/ 86 w 132"/>
                  <a:gd name="T59" fmla="*/ 25 h 132"/>
                  <a:gd name="T60" fmla="*/ 82 w 132"/>
                  <a:gd name="T61" fmla="*/ 18 h 132"/>
                  <a:gd name="T62" fmla="*/ 79 w 132"/>
                  <a:gd name="T63" fmla="*/ 1 h 132"/>
                  <a:gd name="T64" fmla="*/ 65 w 132"/>
                  <a:gd name="T65" fmla="*/ 3 h 132"/>
                  <a:gd name="T66" fmla="*/ 57 w 132"/>
                  <a:gd name="T67" fmla="*/ 21 h 132"/>
                  <a:gd name="T68" fmla="*/ 51 w 132"/>
                  <a:gd name="T69" fmla="*/ 22 h 132"/>
                  <a:gd name="T70" fmla="*/ 43 w 132"/>
                  <a:gd name="T71" fmla="*/ 20 h 132"/>
                  <a:gd name="T72" fmla="*/ 29 w 132"/>
                  <a:gd name="T73" fmla="*/ 11 h 132"/>
                  <a:gd name="T74" fmla="*/ 21 w 132"/>
                  <a:gd name="T75" fmla="*/ 22 h 132"/>
                  <a:gd name="T76" fmla="*/ 80 w 132"/>
                  <a:gd name="T77" fmla="*/ 85 h 132"/>
                  <a:gd name="T78" fmla="*/ 51 w 132"/>
                  <a:gd name="T79" fmla="*/ 4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2" h="132">
                    <a:moveTo>
                      <a:pt x="21" y="22"/>
                    </a:moveTo>
                    <a:cubicBezTo>
                      <a:pt x="27" y="32"/>
                      <a:pt x="27" y="32"/>
                      <a:pt x="27" y="32"/>
                    </a:cubicBezTo>
                    <a:cubicBezTo>
                      <a:pt x="29" y="36"/>
                      <a:pt x="29" y="38"/>
                      <a:pt x="27" y="40"/>
                    </a:cubicBezTo>
                    <a:cubicBezTo>
                      <a:pt x="27" y="40"/>
                      <a:pt x="27" y="40"/>
                      <a:pt x="27" y="40"/>
                    </a:cubicBezTo>
                    <a:cubicBezTo>
                      <a:pt x="26" y="42"/>
                      <a:pt x="25" y="44"/>
                      <a:pt x="24" y="46"/>
                    </a:cubicBezTo>
                    <a:cubicBezTo>
                      <a:pt x="23" y="48"/>
                      <a:pt x="21" y="50"/>
                      <a:pt x="17" y="50"/>
                    </a:cubicBezTo>
                    <a:cubicBezTo>
                      <a:pt x="5" y="49"/>
                      <a:pt x="5" y="49"/>
                      <a:pt x="5" y="49"/>
                    </a:cubicBezTo>
                    <a:cubicBezTo>
                      <a:pt x="3" y="49"/>
                      <a:pt x="1" y="51"/>
                      <a:pt x="1" y="53"/>
                    </a:cubicBezTo>
                    <a:cubicBezTo>
                      <a:pt x="0" y="62"/>
                      <a:pt x="0" y="62"/>
                      <a:pt x="0" y="62"/>
                    </a:cubicBezTo>
                    <a:cubicBezTo>
                      <a:pt x="0" y="64"/>
                      <a:pt x="1" y="66"/>
                      <a:pt x="3" y="67"/>
                    </a:cubicBezTo>
                    <a:cubicBezTo>
                      <a:pt x="15" y="69"/>
                      <a:pt x="15" y="69"/>
                      <a:pt x="15" y="69"/>
                    </a:cubicBezTo>
                    <a:cubicBezTo>
                      <a:pt x="18" y="70"/>
                      <a:pt x="20" y="72"/>
                      <a:pt x="20" y="75"/>
                    </a:cubicBezTo>
                    <a:cubicBezTo>
                      <a:pt x="21" y="77"/>
                      <a:pt x="21" y="79"/>
                      <a:pt x="22" y="82"/>
                    </a:cubicBezTo>
                    <a:cubicBezTo>
                      <a:pt x="23" y="84"/>
                      <a:pt x="23" y="86"/>
                      <a:pt x="20" y="89"/>
                    </a:cubicBezTo>
                    <a:cubicBezTo>
                      <a:pt x="11" y="97"/>
                      <a:pt x="11" y="97"/>
                      <a:pt x="11" y="97"/>
                    </a:cubicBezTo>
                    <a:cubicBezTo>
                      <a:pt x="10" y="98"/>
                      <a:pt x="10" y="101"/>
                      <a:pt x="11" y="102"/>
                    </a:cubicBezTo>
                    <a:cubicBezTo>
                      <a:pt x="17" y="110"/>
                      <a:pt x="17" y="110"/>
                      <a:pt x="17" y="110"/>
                    </a:cubicBezTo>
                    <a:cubicBezTo>
                      <a:pt x="18" y="111"/>
                      <a:pt x="20" y="112"/>
                      <a:pt x="22" y="111"/>
                    </a:cubicBezTo>
                    <a:cubicBezTo>
                      <a:pt x="32" y="105"/>
                      <a:pt x="32" y="105"/>
                      <a:pt x="32" y="105"/>
                    </a:cubicBezTo>
                    <a:cubicBezTo>
                      <a:pt x="36" y="102"/>
                      <a:pt x="38" y="103"/>
                      <a:pt x="40" y="104"/>
                    </a:cubicBezTo>
                    <a:cubicBezTo>
                      <a:pt x="42" y="106"/>
                      <a:pt x="44" y="107"/>
                      <a:pt x="45" y="108"/>
                    </a:cubicBezTo>
                    <a:cubicBezTo>
                      <a:pt x="48" y="108"/>
                      <a:pt x="49" y="110"/>
                      <a:pt x="49" y="114"/>
                    </a:cubicBezTo>
                    <a:cubicBezTo>
                      <a:pt x="49" y="126"/>
                      <a:pt x="49" y="126"/>
                      <a:pt x="49" y="126"/>
                    </a:cubicBezTo>
                    <a:cubicBezTo>
                      <a:pt x="49" y="129"/>
                      <a:pt x="51" y="130"/>
                      <a:pt x="52" y="131"/>
                    </a:cubicBezTo>
                    <a:cubicBezTo>
                      <a:pt x="62" y="132"/>
                      <a:pt x="62" y="132"/>
                      <a:pt x="62" y="132"/>
                    </a:cubicBezTo>
                    <a:cubicBezTo>
                      <a:pt x="64" y="132"/>
                      <a:pt x="66" y="131"/>
                      <a:pt x="67" y="129"/>
                    </a:cubicBezTo>
                    <a:cubicBezTo>
                      <a:pt x="69" y="117"/>
                      <a:pt x="69" y="117"/>
                      <a:pt x="69" y="117"/>
                    </a:cubicBezTo>
                    <a:cubicBezTo>
                      <a:pt x="70" y="113"/>
                      <a:pt x="72" y="112"/>
                      <a:pt x="75" y="111"/>
                    </a:cubicBezTo>
                    <a:cubicBezTo>
                      <a:pt x="75" y="111"/>
                      <a:pt x="75" y="111"/>
                      <a:pt x="75" y="111"/>
                    </a:cubicBezTo>
                    <a:cubicBezTo>
                      <a:pt x="77" y="111"/>
                      <a:pt x="79" y="110"/>
                      <a:pt x="81" y="110"/>
                    </a:cubicBezTo>
                    <a:cubicBezTo>
                      <a:pt x="81" y="110"/>
                      <a:pt x="81" y="110"/>
                      <a:pt x="81" y="110"/>
                    </a:cubicBezTo>
                    <a:cubicBezTo>
                      <a:pt x="83" y="109"/>
                      <a:pt x="85" y="109"/>
                      <a:pt x="88" y="112"/>
                    </a:cubicBezTo>
                    <a:cubicBezTo>
                      <a:pt x="97" y="120"/>
                      <a:pt x="97" y="120"/>
                      <a:pt x="97" y="120"/>
                    </a:cubicBezTo>
                    <a:cubicBezTo>
                      <a:pt x="98" y="122"/>
                      <a:pt x="101" y="122"/>
                      <a:pt x="102" y="121"/>
                    </a:cubicBezTo>
                    <a:cubicBezTo>
                      <a:pt x="110" y="115"/>
                      <a:pt x="110" y="115"/>
                      <a:pt x="110" y="115"/>
                    </a:cubicBezTo>
                    <a:cubicBezTo>
                      <a:pt x="111" y="114"/>
                      <a:pt x="112" y="112"/>
                      <a:pt x="111" y="110"/>
                    </a:cubicBezTo>
                    <a:cubicBezTo>
                      <a:pt x="104" y="100"/>
                      <a:pt x="104" y="100"/>
                      <a:pt x="104" y="100"/>
                    </a:cubicBezTo>
                    <a:cubicBezTo>
                      <a:pt x="102" y="96"/>
                      <a:pt x="103" y="94"/>
                      <a:pt x="104" y="92"/>
                    </a:cubicBezTo>
                    <a:cubicBezTo>
                      <a:pt x="104" y="92"/>
                      <a:pt x="104" y="91"/>
                      <a:pt x="104" y="91"/>
                    </a:cubicBezTo>
                    <a:cubicBezTo>
                      <a:pt x="105" y="90"/>
                      <a:pt x="106" y="88"/>
                      <a:pt x="107" y="86"/>
                    </a:cubicBezTo>
                    <a:cubicBezTo>
                      <a:pt x="107" y="86"/>
                      <a:pt x="107" y="86"/>
                      <a:pt x="107" y="86"/>
                    </a:cubicBezTo>
                    <a:cubicBezTo>
                      <a:pt x="108" y="84"/>
                      <a:pt x="110" y="82"/>
                      <a:pt x="114" y="82"/>
                    </a:cubicBezTo>
                    <a:cubicBezTo>
                      <a:pt x="126" y="83"/>
                      <a:pt x="126" y="83"/>
                      <a:pt x="126" y="83"/>
                    </a:cubicBezTo>
                    <a:cubicBezTo>
                      <a:pt x="128" y="83"/>
                      <a:pt x="130" y="81"/>
                      <a:pt x="130" y="79"/>
                    </a:cubicBezTo>
                    <a:cubicBezTo>
                      <a:pt x="132" y="70"/>
                      <a:pt x="132" y="70"/>
                      <a:pt x="132" y="70"/>
                    </a:cubicBezTo>
                    <a:cubicBezTo>
                      <a:pt x="132" y="68"/>
                      <a:pt x="131" y="66"/>
                      <a:pt x="128" y="65"/>
                    </a:cubicBezTo>
                    <a:cubicBezTo>
                      <a:pt x="117" y="63"/>
                      <a:pt x="117" y="63"/>
                      <a:pt x="117" y="63"/>
                    </a:cubicBezTo>
                    <a:cubicBezTo>
                      <a:pt x="113" y="61"/>
                      <a:pt x="112" y="59"/>
                      <a:pt x="111" y="57"/>
                    </a:cubicBezTo>
                    <a:cubicBezTo>
                      <a:pt x="111" y="57"/>
                      <a:pt x="111" y="57"/>
                      <a:pt x="111" y="57"/>
                    </a:cubicBezTo>
                    <a:cubicBezTo>
                      <a:pt x="111" y="55"/>
                      <a:pt x="110" y="53"/>
                      <a:pt x="110" y="51"/>
                    </a:cubicBezTo>
                    <a:cubicBezTo>
                      <a:pt x="110" y="51"/>
                      <a:pt x="110" y="51"/>
                      <a:pt x="110" y="51"/>
                    </a:cubicBezTo>
                    <a:cubicBezTo>
                      <a:pt x="109" y="49"/>
                      <a:pt x="109" y="46"/>
                      <a:pt x="112" y="43"/>
                    </a:cubicBezTo>
                    <a:cubicBezTo>
                      <a:pt x="120" y="35"/>
                      <a:pt x="120" y="35"/>
                      <a:pt x="120" y="35"/>
                    </a:cubicBezTo>
                    <a:cubicBezTo>
                      <a:pt x="122" y="34"/>
                      <a:pt x="122" y="31"/>
                      <a:pt x="121" y="30"/>
                    </a:cubicBezTo>
                    <a:cubicBezTo>
                      <a:pt x="115" y="22"/>
                      <a:pt x="115" y="22"/>
                      <a:pt x="115" y="22"/>
                    </a:cubicBezTo>
                    <a:cubicBezTo>
                      <a:pt x="114" y="21"/>
                      <a:pt x="112" y="20"/>
                      <a:pt x="109" y="21"/>
                    </a:cubicBezTo>
                    <a:cubicBezTo>
                      <a:pt x="100" y="27"/>
                      <a:pt x="100" y="27"/>
                      <a:pt x="100" y="27"/>
                    </a:cubicBezTo>
                    <a:cubicBezTo>
                      <a:pt x="96" y="30"/>
                      <a:pt x="93" y="29"/>
                      <a:pt x="91" y="27"/>
                    </a:cubicBezTo>
                    <a:cubicBezTo>
                      <a:pt x="91" y="27"/>
                      <a:pt x="91" y="27"/>
                      <a:pt x="91" y="27"/>
                    </a:cubicBezTo>
                    <a:cubicBezTo>
                      <a:pt x="90" y="26"/>
                      <a:pt x="88" y="25"/>
                      <a:pt x="86" y="25"/>
                    </a:cubicBezTo>
                    <a:cubicBezTo>
                      <a:pt x="86" y="25"/>
                      <a:pt x="86" y="24"/>
                      <a:pt x="86" y="24"/>
                    </a:cubicBezTo>
                    <a:cubicBezTo>
                      <a:pt x="84" y="23"/>
                      <a:pt x="82" y="22"/>
                      <a:pt x="82" y="18"/>
                    </a:cubicBezTo>
                    <a:cubicBezTo>
                      <a:pt x="82" y="6"/>
                      <a:pt x="82" y="6"/>
                      <a:pt x="82" y="6"/>
                    </a:cubicBezTo>
                    <a:cubicBezTo>
                      <a:pt x="82" y="3"/>
                      <a:pt x="80" y="1"/>
                      <a:pt x="79" y="1"/>
                    </a:cubicBezTo>
                    <a:cubicBezTo>
                      <a:pt x="69" y="0"/>
                      <a:pt x="69" y="0"/>
                      <a:pt x="69" y="0"/>
                    </a:cubicBezTo>
                    <a:cubicBezTo>
                      <a:pt x="68" y="0"/>
                      <a:pt x="66" y="1"/>
                      <a:pt x="65" y="3"/>
                    </a:cubicBezTo>
                    <a:cubicBezTo>
                      <a:pt x="62" y="15"/>
                      <a:pt x="62" y="15"/>
                      <a:pt x="62" y="15"/>
                    </a:cubicBezTo>
                    <a:cubicBezTo>
                      <a:pt x="61" y="19"/>
                      <a:pt x="59" y="20"/>
                      <a:pt x="57" y="21"/>
                    </a:cubicBezTo>
                    <a:cubicBezTo>
                      <a:pt x="57" y="21"/>
                      <a:pt x="57" y="21"/>
                      <a:pt x="57" y="21"/>
                    </a:cubicBezTo>
                    <a:cubicBezTo>
                      <a:pt x="55" y="21"/>
                      <a:pt x="53" y="22"/>
                      <a:pt x="51" y="22"/>
                    </a:cubicBezTo>
                    <a:cubicBezTo>
                      <a:pt x="51" y="22"/>
                      <a:pt x="51" y="22"/>
                      <a:pt x="51" y="22"/>
                    </a:cubicBezTo>
                    <a:cubicBezTo>
                      <a:pt x="48" y="23"/>
                      <a:pt x="46" y="23"/>
                      <a:pt x="43" y="20"/>
                    </a:cubicBezTo>
                    <a:cubicBezTo>
                      <a:pt x="35" y="12"/>
                      <a:pt x="35" y="12"/>
                      <a:pt x="35" y="12"/>
                    </a:cubicBezTo>
                    <a:cubicBezTo>
                      <a:pt x="33" y="10"/>
                      <a:pt x="31" y="10"/>
                      <a:pt x="29" y="11"/>
                    </a:cubicBezTo>
                    <a:cubicBezTo>
                      <a:pt x="22" y="17"/>
                      <a:pt x="22" y="17"/>
                      <a:pt x="22" y="17"/>
                    </a:cubicBezTo>
                    <a:cubicBezTo>
                      <a:pt x="21" y="18"/>
                      <a:pt x="20" y="20"/>
                      <a:pt x="21" y="22"/>
                    </a:cubicBezTo>
                    <a:close/>
                    <a:moveTo>
                      <a:pt x="85" y="51"/>
                    </a:moveTo>
                    <a:cubicBezTo>
                      <a:pt x="93" y="62"/>
                      <a:pt x="91" y="77"/>
                      <a:pt x="80" y="85"/>
                    </a:cubicBezTo>
                    <a:cubicBezTo>
                      <a:pt x="70" y="93"/>
                      <a:pt x="55" y="91"/>
                      <a:pt x="47" y="81"/>
                    </a:cubicBezTo>
                    <a:cubicBezTo>
                      <a:pt x="38" y="70"/>
                      <a:pt x="40" y="55"/>
                      <a:pt x="51" y="47"/>
                    </a:cubicBezTo>
                    <a:cubicBezTo>
                      <a:pt x="62" y="39"/>
                      <a:pt x="77" y="41"/>
                      <a:pt x="85" y="51"/>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06" name="Freeform 163"/>
              <p:cNvSpPr>
                <a:spLocks noEditPoints="1"/>
              </p:cNvSpPr>
              <p:nvPr/>
            </p:nvSpPr>
            <p:spPr bwMode="auto">
              <a:xfrm>
                <a:off x="1930" y="2537"/>
                <a:ext cx="423" cy="426"/>
              </a:xfrm>
              <a:custGeom>
                <a:avLst/>
                <a:gdLst>
                  <a:gd name="T0" fmla="*/ 238 w 265"/>
                  <a:gd name="T1" fmla="*/ 106 h 265"/>
                  <a:gd name="T2" fmla="*/ 253 w 265"/>
                  <a:gd name="T3" fmla="*/ 77 h 265"/>
                  <a:gd name="T4" fmla="*/ 219 w 265"/>
                  <a:gd name="T5" fmla="*/ 67 h 265"/>
                  <a:gd name="T6" fmla="*/ 221 w 265"/>
                  <a:gd name="T7" fmla="*/ 34 h 265"/>
                  <a:gd name="T8" fmla="*/ 188 w 265"/>
                  <a:gd name="T9" fmla="*/ 39 h 265"/>
                  <a:gd name="T10" fmla="*/ 177 w 265"/>
                  <a:gd name="T11" fmla="*/ 8 h 265"/>
                  <a:gd name="T12" fmla="*/ 147 w 265"/>
                  <a:gd name="T13" fmla="*/ 25 h 265"/>
                  <a:gd name="T14" fmla="*/ 126 w 265"/>
                  <a:gd name="T15" fmla="*/ 0 h 265"/>
                  <a:gd name="T16" fmla="*/ 105 w 265"/>
                  <a:gd name="T17" fmla="*/ 27 h 265"/>
                  <a:gd name="T18" fmla="*/ 76 w 265"/>
                  <a:gd name="T19" fmla="*/ 13 h 265"/>
                  <a:gd name="T20" fmla="*/ 66 w 265"/>
                  <a:gd name="T21" fmla="*/ 46 h 265"/>
                  <a:gd name="T22" fmla="*/ 34 w 265"/>
                  <a:gd name="T23" fmla="*/ 44 h 265"/>
                  <a:gd name="T24" fmla="*/ 38 w 265"/>
                  <a:gd name="T25" fmla="*/ 77 h 265"/>
                  <a:gd name="T26" fmla="*/ 8 w 265"/>
                  <a:gd name="T27" fmla="*/ 88 h 265"/>
                  <a:gd name="T28" fmla="*/ 24 w 265"/>
                  <a:gd name="T29" fmla="*/ 118 h 265"/>
                  <a:gd name="T30" fmla="*/ 0 w 265"/>
                  <a:gd name="T31" fmla="*/ 140 h 265"/>
                  <a:gd name="T32" fmla="*/ 27 w 265"/>
                  <a:gd name="T33" fmla="*/ 160 h 265"/>
                  <a:gd name="T34" fmla="*/ 12 w 265"/>
                  <a:gd name="T35" fmla="*/ 189 h 265"/>
                  <a:gd name="T36" fmla="*/ 46 w 265"/>
                  <a:gd name="T37" fmla="*/ 199 h 265"/>
                  <a:gd name="T38" fmla="*/ 43 w 265"/>
                  <a:gd name="T39" fmla="*/ 231 h 265"/>
                  <a:gd name="T40" fmla="*/ 77 w 265"/>
                  <a:gd name="T41" fmla="*/ 227 h 265"/>
                  <a:gd name="T42" fmla="*/ 87 w 265"/>
                  <a:gd name="T43" fmla="*/ 258 h 265"/>
                  <a:gd name="T44" fmla="*/ 118 w 265"/>
                  <a:gd name="T45" fmla="*/ 241 h 265"/>
                  <a:gd name="T46" fmla="*/ 139 w 265"/>
                  <a:gd name="T47" fmla="*/ 265 h 265"/>
                  <a:gd name="T48" fmla="*/ 160 w 265"/>
                  <a:gd name="T49" fmla="*/ 239 h 265"/>
                  <a:gd name="T50" fmla="*/ 189 w 265"/>
                  <a:gd name="T51" fmla="*/ 253 h 265"/>
                  <a:gd name="T52" fmla="*/ 198 w 265"/>
                  <a:gd name="T53" fmla="*/ 220 h 265"/>
                  <a:gd name="T54" fmla="*/ 231 w 265"/>
                  <a:gd name="T55" fmla="*/ 222 h 265"/>
                  <a:gd name="T56" fmla="*/ 226 w 265"/>
                  <a:gd name="T57" fmla="*/ 188 h 265"/>
                  <a:gd name="T58" fmla="*/ 257 w 265"/>
                  <a:gd name="T59" fmla="*/ 178 h 265"/>
                  <a:gd name="T60" fmla="*/ 241 w 265"/>
                  <a:gd name="T61" fmla="*/ 148 h 265"/>
                  <a:gd name="T62" fmla="*/ 265 w 265"/>
                  <a:gd name="T63" fmla="*/ 126 h 265"/>
                  <a:gd name="T64" fmla="*/ 204 w 265"/>
                  <a:gd name="T65" fmla="*/ 158 h 265"/>
                  <a:gd name="T66" fmla="*/ 204 w 265"/>
                  <a:gd name="T67" fmla="*/ 108 h 265"/>
                  <a:gd name="T68" fmla="*/ 214 w 265"/>
                  <a:gd name="T69" fmla="*/ 154 h 265"/>
                  <a:gd name="T70" fmla="*/ 163 w 265"/>
                  <a:gd name="T71" fmla="*/ 109 h 265"/>
                  <a:gd name="T72" fmla="*/ 175 w 265"/>
                  <a:gd name="T73" fmla="*/ 60 h 265"/>
                  <a:gd name="T74" fmla="*/ 111 w 265"/>
                  <a:gd name="T75" fmla="*/ 50 h 265"/>
                  <a:gd name="T76" fmla="*/ 158 w 265"/>
                  <a:gd name="T77" fmla="*/ 60 h 265"/>
                  <a:gd name="T78" fmla="*/ 107 w 265"/>
                  <a:gd name="T79" fmla="*/ 60 h 265"/>
                  <a:gd name="T80" fmla="*/ 132 w 265"/>
                  <a:gd name="T81" fmla="*/ 154 h 265"/>
                  <a:gd name="T82" fmla="*/ 153 w 265"/>
                  <a:gd name="T83" fmla="*/ 133 h 265"/>
                  <a:gd name="T84" fmla="*/ 108 w 265"/>
                  <a:gd name="T85" fmla="*/ 101 h 265"/>
                  <a:gd name="T86" fmla="*/ 59 w 265"/>
                  <a:gd name="T87" fmla="*/ 89 h 265"/>
                  <a:gd name="T88" fmla="*/ 50 w 265"/>
                  <a:gd name="T89" fmla="*/ 153 h 265"/>
                  <a:gd name="T90" fmla="*/ 60 w 265"/>
                  <a:gd name="T91" fmla="*/ 107 h 265"/>
                  <a:gd name="T92" fmla="*/ 60 w 265"/>
                  <a:gd name="T93" fmla="*/ 157 h 265"/>
                  <a:gd name="T94" fmla="*/ 63 w 265"/>
                  <a:gd name="T95" fmla="*/ 165 h 265"/>
                  <a:gd name="T96" fmla="*/ 98 w 265"/>
                  <a:gd name="T97" fmla="*/ 201 h 265"/>
                  <a:gd name="T98" fmla="*/ 58 w 265"/>
                  <a:gd name="T99" fmla="*/ 175 h 265"/>
                  <a:gd name="T100" fmla="*/ 110 w 265"/>
                  <a:gd name="T101" fmla="*/ 214 h 265"/>
                  <a:gd name="T102" fmla="*/ 136 w 265"/>
                  <a:gd name="T103" fmla="*/ 171 h 265"/>
                  <a:gd name="T104" fmla="*/ 174 w 265"/>
                  <a:gd name="T105" fmla="*/ 206 h 265"/>
                  <a:gd name="T106" fmla="*/ 162 w 265"/>
                  <a:gd name="T107" fmla="*/ 157 h 265"/>
                  <a:gd name="T108" fmla="*/ 192 w 265"/>
                  <a:gd name="T109" fmla="*/ 19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5" h="265">
                    <a:moveTo>
                      <a:pt x="260" y="121"/>
                    </a:moveTo>
                    <a:cubicBezTo>
                      <a:pt x="241" y="118"/>
                      <a:pt x="241" y="118"/>
                      <a:pt x="241" y="118"/>
                    </a:cubicBezTo>
                    <a:cubicBezTo>
                      <a:pt x="240" y="114"/>
                      <a:pt x="239" y="110"/>
                      <a:pt x="238" y="106"/>
                    </a:cubicBezTo>
                    <a:cubicBezTo>
                      <a:pt x="255" y="95"/>
                      <a:pt x="255" y="95"/>
                      <a:pt x="255" y="95"/>
                    </a:cubicBezTo>
                    <a:cubicBezTo>
                      <a:pt x="258" y="94"/>
                      <a:pt x="259" y="91"/>
                      <a:pt x="258" y="89"/>
                    </a:cubicBezTo>
                    <a:cubicBezTo>
                      <a:pt x="253" y="77"/>
                      <a:pt x="253" y="77"/>
                      <a:pt x="253" y="77"/>
                    </a:cubicBezTo>
                    <a:cubicBezTo>
                      <a:pt x="252" y="74"/>
                      <a:pt x="249" y="73"/>
                      <a:pt x="246" y="74"/>
                    </a:cubicBezTo>
                    <a:cubicBezTo>
                      <a:pt x="227" y="78"/>
                      <a:pt x="227" y="78"/>
                      <a:pt x="227" y="78"/>
                    </a:cubicBezTo>
                    <a:cubicBezTo>
                      <a:pt x="225" y="74"/>
                      <a:pt x="222" y="71"/>
                      <a:pt x="219" y="67"/>
                    </a:cubicBezTo>
                    <a:cubicBezTo>
                      <a:pt x="231" y="51"/>
                      <a:pt x="231" y="51"/>
                      <a:pt x="231" y="51"/>
                    </a:cubicBezTo>
                    <a:cubicBezTo>
                      <a:pt x="233" y="49"/>
                      <a:pt x="233" y="46"/>
                      <a:pt x="231" y="44"/>
                    </a:cubicBezTo>
                    <a:cubicBezTo>
                      <a:pt x="221" y="34"/>
                      <a:pt x="221" y="34"/>
                      <a:pt x="221" y="34"/>
                    </a:cubicBezTo>
                    <a:cubicBezTo>
                      <a:pt x="220" y="33"/>
                      <a:pt x="217" y="33"/>
                      <a:pt x="215" y="34"/>
                    </a:cubicBezTo>
                    <a:cubicBezTo>
                      <a:pt x="198" y="46"/>
                      <a:pt x="198" y="46"/>
                      <a:pt x="198" y="46"/>
                    </a:cubicBezTo>
                    <a:cubicBezTo>
                      <a:pt x="195" y="43"/>
                      <a:pt x="192" y="41"/>
                      <a:pt x="188" y="39"/>
                    </a:cubicBezTo>
                    <a:cubicBezTo>
                      <a:pt x="193" y="19"/>
                      <a:pt x="193" y="19"/>
                      <a:pt x="193" y="19"/>
                    </a:cubicBezTo>
                    <a:cubicBezTo>
                      <a:pt x="193" y="17"/>
                      <a:pt x="192" y="14"/>
                      <a:pt x="190" y="13"/>
                    </a:cubicBezTo>
                    <a:cubicBezTo>
                      <a:pt x="177" y="8"/>
                      <a:pt x="177" y="8"/>
                      <a:pt x="177" y="8"/>
                    </a:cubicBezTo>
                    <a:cubicBezTo>
                      <a:pt x="175" y="7"/>
                      <a:pt x="172" y="8"/>
                      <a:pt x="171" y="10"/>
                    </a:cubicBezTo>
                    <a:cubicBezTo>
                      <a:pt x="161" y="28"/>
                      <a:pt x="161" y="28"/>
                      <a:pt x="161" y="28"/>
                    </a:cubicBezTo>
                    <a:cubicBezTo>
                      <a:pt x="156" y="26"/>
                      <a:pt x="152" y="25"/>
                      <a:pt x="147" y="25"/>
                    </a:cubicBezTo>
                    <a:cubicBezTo>
                      <a:pt x="144" y="5"/>
                      <a:pt x="144" y="5"/>
                      <a:pt x="144" y="5"/>
                    </a:cubicBezTo>
                    <a:cubicBezTo>
                      <a:pt x="144" y="2"/>
                      <a:pt x="142" y="0"/>
                      <a:pt x="139" y="0"/>
                    </a:cubicBezTo>
                    <a:cubicBezTo>
                      <a:pt x="126" y="0"/>
                      <a:pt x="126" y="0"/>
                      <a:pt x="126" y="0"/>
                    </a:cubicBezTo>
                    <a:cubicBezTo>
                      <a:pt x="123" y="0"/>
                      <a:pt x="121" y="2"/>
                      <a:pt x="121" y="5"/>
                    </a:cubicBezTo>
                    <a:cubicBezTo>
                      <a:pt x="118" y="25"/>
                      <a:pt x="118" y="25"/>
                      <a:pt x="118" y="25"/>
                    </a:cubicBezTo>
                    <a:cubicBezTo>
                      <a:pt x="113" y="25"/>
                      <a:pt x="109" y="26"/>
                      <a:pt x="105" y="27"/>
                    </a:cubicBezTo>
                    <a:cubicBezTo>
                      <a:pt x="95" y="10"/>
                      <a:pt x="95" y="10"/>
                      <a:pt x="95" y="10"/>
                    </a:cubicBezTo>
                    <a:cubicBezTo>
                      <a:pt x="94" y="8"/>
                      <a:pt x="91" y="7"/>
                      <a:pt x="88" y="8"/>
                    </a:cubicBezTo>
                    <a:cubicBezTo>
                      <a:pt x="76" y="13"/>
                      <a:pt x="76" y="13"/>
                      <a:pt x="76" y="13"/>
                    </a:cubicBezTo>
                    <a:cubicBezTo>
                      <a:pt x="74" y="14"/>
                      <a:pt x="72" y="16"/>
                      <a:pt x="73" y="19"/>
                    </a:cubicBezTo>
                    <a:cubicBezTo>
                      <a:pt x="78" y="38"/>
                      <a:pt x="78" y="38"/>
                      <a:pt x="78" y="38"/>
                    </a:cubicBezTo>
                    <a:cubicBezTo>
                      <a:pt x="74" y="41"/>
                      <a:pt x="70" y="43"/>
                      <a:pt x="66" y="46"/>
                    </a:cubicBezTo>
                    <a:cubicBezTo>
                      <a:pt x="50" y="34"/>
                      <a:pt x="50" y="34"/>
                      <a:pt x="50" y="34"/>
                    </a:cubicBezTo>
                    <a:cubicBezTo>
                      <a:pt x="48" y="33"/>
                      <a:pt x="45" y="33"/>
                      <a:pt x="43" y="34"/>
                    </a:cubicBezTo>
                    <a:cubicBezTo>
                      <a:pt x="34" y="44"/>
                      <a:pt x="34" y="44"/>
                      <a:pt x="34" y="44"/>
                    </a:cubicBezTo>
                    <a:cubicBezTo>
                      <a:pt x="32" y="46"/>
                      <a:pt x="32" y="49"/>
                      <a:pt x="33" y="51"/>
                    </a:cubicBezTo>
                    <a:cubicBezTo>
                      <a:pt x="46" y="67"/>
                      <a:pt x="46" y="67"/>
                      <a:pt x="46" y="67"/>
                    </a:cubicBezTo>
                    <a:cubicBezTo>
                      <a:pt x="43" y="70"/>
                      <a:pt x="41" y="74"/>
                      <a:pt x="38" y="77"/>
                    </a:cubicBezTo>
                    <a:cubicBezTo>
                      <a:pt x="19" y="72"/>
                      <a:pt x="19" y="72"/>
                      <a:pt x="19" y="72"/>
                    </a:cubicBezTo>
                    <a:cubicBezTo>
                      <a:pt x="16" y="72"/>
                      <a:pt x="14" y="73"/>
                      <a:pt x="13" y="75"/>
                    </a:cubicBezTo>
                    <a:cubicBezTo>
                      <a:pt x="8" y="88"/>
                      <a:pt x="8" y="88"/>
                      <a:pt x="8" y="88"/>
                    </a:cubicBezTo>
                    <a:cubicBezTo>
                      <a:pt x="7" y="90"/>
                      <a:pt x="8" y="93"/>
                      <a:pt x="10" y="94"/>
                    </a:cubicBezTo>
                    <a:cubicBezTo>
                      <a:pt x="27" y="105"/>
                      <a:pt x="27" y="105"/>
                      <a:pt x="27" y="105"/>
                    </a:cubicBezTo>
                    <a:cubicBezTo>
                      <a:pt x="26" y="109"/>
                      <a:pt x="25" y="114"/>
                      <a:pt x="24" y="118"/>
                    </a:cubicBezTo>
                    <a:cubicBezTo>
                      <a:pt x="4" y="121"/>
                      <a:pt x="4" y="121"/>
                      <a:pt x="4" y="121"/>
                    </a:cubicBezTo>
                    <a:cubicBezTo>
                      <a:pt x="2" y="121"/>
                      <a:pt x="0" y="124"/>
                      <a:pt x="0" y="126"/>
                    </a:cubicBezTo>
                    <a:cubicBezTo>
                      <a:pt x="0" y="140"/>
                      <a:pt x="0" y="140"/>
                      <a:pt x="0" y="140"/>
                    </a:cubicBezTo>
                    <a:cubicBezTo>
                      <a:pt x="0" y="142"/>
                      <a:pt x="2" y="144"/>
                      <a:pt x="4" y="145"/>
                    </a:cubicBezTo>
                    <a:cubicBezTo>
                      <a:pt x="24" y="148"/>
                      <a:pt x="24" y="148"/>
                      <a:pt x="24" y="148"/>
                    </a:cubicBezTo>
                    <a:cubicBezTo>
                      <a:pt x="25" y="152"/>
                      <a:pt x="26" y="156"/>
                      <a:pt x="27" y="160"/>
                    </a:cubicBezTo>
                    <a:cubicBezTo>
                      <a:pt x="9" y="170"/>
                      <a:pt x="9" y="170"/>
                      <a:pt x="9" y="170"/>
                    </a:cubicBezTo>
                    <a:cubicBezTo>
                      <a:pt x="7" y="172"/>
                      <a:pt x="6" y="175"/>
                      <a:pt x="7" y="177"/>
                    </a:cubicBezTo>
                    <a:cubicBezTo>
                      <a:pt x="12" y="189"/>
                      <a:pt x="12" y="189"/>
                      <a:pt x="12" y="189"/>
                    </a:cubicBezTo>
                    <a:cubicBezTo>
                      <a:pt x="13" y="192"/>
                      <a:pt x="16" y="193"/>
                      <a:pt x="18" y="192"/>
                    </a:cubicBezTo>
                    <a:cubicBezTo>
                      <a:pt x="38" y="187"/>
                      <a:pt x="38" y="187"/>
                      <a:pt x="38" y="187"/>
                    </a:cubicBezTo>
                    <a:cubicBezTo>
                      <a:pt x="40" y="191"/>
                      <a:pt x="43" y="195"/>
                      <a:pt x="46" y="199"/>
                    </a:cubicBezTo>
                    <a:cubicBezTo>
                      <a:pt x="33" y="215"/>
                      <a:pt x="33" y="215"/>
                      <a:pt x="33" y="215"/>
                    </a:cubicBezTo>
                    <a:cubicBezTo>
                      <a:pt x="32" y="217"/>
                      <a:pt x="32" y="220"/>
                      <a:pt x="34" y="222"/>
                    </a:cubicBezTo>
                    <a:cubicBezTo>
                      <a:pt x="43" y="231"/>
                      <a:pt x="43" y="231"/>
                      <a:pt x="43" y="231"/>
                    </a:cubicBezTo>
                    <a:cubicBezTo>
                      <a:pt x="45" y="233"/>
                      <a:pt x="48" y="233"/>
                      <a:pt x="50" y="232"/>
                    </a:cubicBezTo>
                    <a:cubicBezTo>
                      <a:pt x="66" y="220"/>
                      <a:pt x="66" y="220"/>
                      <a:pt x="66" y="220"/>
                    </a:cubicBezTo>
                    <a:cubicBezTo>
                      <a:pt x="70" y="222"/>
                      <a:pt x="73" y="225"/>
                      <a:pt x="77" y="227"/>
                    </a:cubicBezTo>
                    <a:cubicBezTo>
                      <a:pt x="72" y="246"/>
                      <a:pt x="72" y="246"/>
                      <a:pt x="72" y="246"/>
                    </a:cubicBezTo>
                    <a:cubicBezTo>
                      <a:pt x="71" y="249"/>
                      <a:pt x="73" y="252"/>
                      <a:pt x="75" y="253"/>
                    </a:cubicBezTo>
                    <a:cubicBezTo>
                      <a:pt x="87" y="258"/>
                      <a:pt x="87" y="258"/>
                      <a:pt x="87" y="258"/>
                    </a:cubicBezTo>
                    <a:cubicBezTo>
                      <a:pt x="90" y="259"/>
                      <a:pt x="92" y="258"/>
                      <a:pt x="94" y="256"/>
                    </a:cubicBezTo>
                    <a:cubicBezTo>
                      <a:pt x="104" y="238"/>
                      <a:pt x="104" y="238"/>
                      <a:pt x="104" y="238"/>
                    </a:cubicBezTo>
                    <a:cubicBezTo>
                      <a:pt x="108" y="240"/>
                      <a:pt x="113" y="240"/>
                      <a:pt x="118" y="241"/>
                    </a:cubicBezTo>
                    <a:cubicBezTo>
                      <a:pt x="121" y="261"/>
                      <a:pt x="121" y="261"/>
                      <a:pt x="121" y="261"/>
                    </a:cubicBezTo>
                    <a:cubicBezTo>
                      <a:pt x="121" y="263"/>
                      <a:pt x="123" y="265"/>
                      <a:pt x="126" y="265"/>
                    </a:cubicBezTo>
                    <a:cubicBezTo>
                      <a:pt x="139" y="265"/>
                      <a:pt x="139" y="265"/>
                      <a:pt x="139" y="265"/>
                    </a:cubicBezTo>
                    <a:cubicBezTo>
                      <a:pt x="142" y="265"/>
                      <a:pt x="144" y="263"/>
                      <a:pt x="144" y="261"/>
                    </a:cubicBezTo>
                    <a:cubicBezTo>
                      <a:pt x="147" y="241"/>
                      <a:pt x="147" y="241"/>
                      <a:pt x="147" y="241"/>
                    </a:cubicBezTo>
                    <a:cubicBezTo>
                      <a:pt x="151" y="240"/>
                      <a:pt x="156" y="240"/>
                      <a:pt x="160" y="239"/>
                    </a:cubicBezTo>
                    <a:cubicBezTo>
                      <a:pt x="170" y="256"/>
                      <a:pt x="170" y="256"/>
                      <a:pt x="170" y="256"/>
                    </a:cubicBezTo>
                    <a:cubicBezTo>
                      <a:pt x="171" y="258"/>
                      <a:pt x="174" y="259"/>
                      <a:pt x="176" y="258"/>
                    </a:cubicBezTo>
                    <a:cubicBezTo>
                      <a:pt x="189" y="253"/>
                      <a:pt x="189" y="253"/>
                      <a:pt x="189" y="253"/>
                    </a:cubicBezTo>
                    <a:cubicBezTo>
                      <a:pt x="191" y="252"/>
                      <a:pt x="192" y="249"/>
                      <a:pt x="192" y="247"/>
                    </a:cubicBezTo>
                    <a:cubicBezTo>
                      <a:pt x="187" y="227"/>
                      <a:pt x="187" y="227"/>
                      <a:pt x="187" y="227"/>
                    </a:cubicBezTo>
                    <a:cubicBezTo>
                      <a:pt x="191" y="225"/>
                      <a:pt x="195" y="223"/>
                      <a:pt x="198" y="220"/>
                    </a:cubicBezTo>
                    <a:cubicBezTo>
                      <a:pt x="215" y="232"/>
                      <a:pt x="215" y="232"/>
                      <a:pt x="215" y="232"/>
                    </a:cubicBezTo>
                    <a:cubicBezTo>
                      <a:pt x="217" y="233"/>
                      <a:pt x="220" y="233"/>
                      <a:pt x="221" y="231"/>
                    </a:cubicBezTo>
                    <a:cubicBezTo>
                      <a:pt x="231" y="222"/>
                      <a:pt x="231" y="222"/>
                      <a:pt x="231" y="222"/>
                    </a:cubicBezTo>
                    <a:cubicBezTo>
                      <a:pt x="233" y="220"/>
                      <a:pt x="233" y="217"/>
                      <a:pt x="231" y="215"/>
                    </a:cubicBezTo>
                    <a:cubicBezTo>
                      <a:pt x="219" y="199"/>
                      <a:pt x="219" y="199"/>
                      <a:pt x="219" y="199"/>
                    </a:cubicBezTo>
                    <a:cubicBezTo>
                      <a:pt x="222" y="196"/>
                      <a:pt x="224" y="192"/>
                      <a:pt x="226" y="188"/>
                    </a:cubicBezTo>
                    <a:cubicBezTo>
                      <a:pt x="246" y="193"/>
                      <a:pt x="246" y="193"/>
                      <a:pt x="246" y="193"/>
                    </a:cubicBezTo>
                    <a:cubicBezTo>
                      <a:pt x="248" y="194"/>
                      <a:pt x="251" y="193"/>
                      <a:pt x="252" y="190"/>
                    </a:cubicBezTo>
                    <a:cubicBezTo>
                      <a:pt x="257" y="178"/>
                      <a:pt x="257" y="178"/>
                      <a:pt x="257" y="178"/>
                    </a:cubicBezTo>
                    <a:cubicBezTo>
                      <a:pt x="258" y="176"/>
                      <a:pt x="257" y="173"/>
                      <a:pt x="255" y="172"/>
                    </a:cubicBezTo>
                    <a:cubicBezTo>
                      <a:pt x="238" y="161"/>
                      <a:pt x="238" y="161"/>
                      <a:pt x="238" y="161"/>
                    </a:cubicBezTo>
                    <a:cubicBezTo>
                      <a:pt x="239" y="157"/>
                      <a:pt x="240" y="152"/>
                      <a:pt x="241" y="148"/>
                    </a:cubicBezTo>
                    <a:cubicBezTo>
                      <a:pt x="260" y="145"/>
                      <a:pt x="260" y="145"/>
                      <a:pt x="260" y="145"/>
                    </a:cubicBezTo>
                    <a:cubicBezTo>
                      <a:pt x="263" y="144"/>
                      <a:pt x="265" y="142"/>
                      <a:pt x="265" y="140"/>
                    </a:cubicBezTo>
                    <a:cubicBezTo>
                      <a:pt x="265" y="126"/>
                      <a:pt x="265" y="126"/>
                      <a:pt x="265" y="126"/>
                    </a:cubicBezTo>
                    <a:cubicBezTo>
                      <a:pt x="265" y="124"/>
                      <a:pt x="263" y="121"/>
                      <a:pt x="260" y="121"/>
                    </a:cubicBezTo>
                    <a:close/>
                    <a:moveTo>
                      <a:pt x="214" y="154"/>
                    </a:moveTo>
                    <a:cubicBezTo>
                      <a:pt x="213" y="159"/>
                      <a:pt x="208" y="161"/>
                      <a:pt x="204" y="158"/>
                    </a:cubicBezTo>
                    <a:cubicBezTo>
                      <a:pt x="170" y="138"/>
                      <a:pt x="170" y="138"/>
                      <a:pt x="170" y="138"/>
                    </a:cubicBezTo>
                    <a:cubicBezTo>
                      <a:pt x="166" y="135"/>
                      <a:pt x="166" y="131"/>
                      <a:pt x="170" y="128"/>
                    </a:cubicBezTo>
                    <a:cubicBezTo>
                      <a:pt x="204" y="108"/>
                      <a:pt x="204" y="108"/>
                      <a:pt x="204" y="108"/>
                    </a:cubicBezTo>
                    <a:cubicBezTo>
                      <a:pt x="208" y="105"/>
                      <a:pt x="213" y="107"/>
                      <a:pt x="214" y="112"/>
                    </a:cubicBezTo>
                    <a:cubicBezTo>
                      <a:pt x="214" y="112"/>
                      <a:pt x="217" y="122"/>
                      <a:pt x="217" y="133"/>
                    </a:cubicBezTo>
                    <a:cubicBezTo>
                      <a:pt x="217" y="143"/>
                      <a:pt x="214" y="154"/>
                      <a:pt x="214" y="154"/>
                    </a:cubicBezTo>
                    <a:close/>
                    <a:moveTo>
                      <a:pt x="205" y="90"/>
                    </a:moveTo>
                    <a:cubicBezTo>
                      <a:pt x="208" y="94"/>
                      <a:pt x="206" y="99"/>
                      <a:pt x="201" y="100"/>
                    </a:cubicBezTo>
                    <a:cubicBezTo>
                      <a:pt x="163" y="109"/>
                      <a:pt x="163" y="109"/>
                      <a:pt x="163" y="109"/>
                    </a:cubicBezTo>
                    <a:cubicBezTo>
                      <a:pt x="158" y="110"/>
                      <a:pt x="155" y="107"/>
                      <a:pt x="156" y="102"/>
                    </a:cubicBezTo>
                    <a:cubicBezTo>
                      <a:pt x="165" y="64"/>
                      <a:pt x="165" y="64"/>
                      <a:pt x="165" y="64"/>
                    </a:cubicBezTo>
                    <a:cubicBezTo>
                      <a:pt x="166" y="59"/>
                      <a:pt x="171" y="57"/>
                      <a:pt x="175" y="60"/>
                    </a:cubicBezTo>
                    <a:cubicBezTo>
                      <a:pt x="175" y="60"/>
                      <a:pt x="185" y="65"/>
                      <a:pt x="192" y="73"/>
                    </a:cubicBezTo>
                    <a:cubicBezTo>
                      <a:pt x="200" y="80"/>
                      <a:pt x="205" y="90"/>
                      <a:pt x="205" y="90"/>
                    </a:cubicBezTo>
                    <a:close/>
                    <a:moveTo>
                      <a:pt x="111" y="50"/>
                    </a:moveTo>
                    <a:cubicBezTo>
                      <a:pt x="111" y="50"/>
                      <a:pt x="122" y="47"/>
                      <a:pt x="132" y="47"/>
                    </a:cubicBezTo>
                    <a:cubicBezTo>
                      <a:pt x="143" y="47"/>
                      <a:pt x="154" y="50"/>
                      <a:pt x="154" y="50"/>
                    </a:cubicBezTo>
                    <a:cubicBezTo>
                      <a:pt x="158" y="52"/>
                      <a:pt x="160" y="56"/>
                      <a:pt x="158" y="60"/>
                    </a:cubicBezTo>
                    <a:cubicBezTo>
                      <a:pt x="137" y="94"/>
                      <a:pt x="137" y="94"/>
                      <a:pt x="137" y="94"/>
                    </a:cubicBezTo>
                    <a:cubicBezTo>
                      <a:pt x="134" y="98"/>
                      <a:pt x="130" y="98"/>
                      <a:pt x="128" y="94"/>
                    </a:cubicBezTo>
                    <a:cubicBezTo>
                      <a:pt x="107" y="60"/>
                      <a:pt x="107" y="60"/>
                      <a:pt x="107" y="60"/>
                    </a:cubicBezTo>
                    <a:cubicBezTo>
                      <a:pt x="105" y="56"/>
                      <a:pt x="106" y="52"/>
                      <a:pt x="111" y="50"/>
                    </a:cubicBezTo>
                    <a:close/>
                    <a:moveTo>
                      <a:pt x="153" y="133"/>
                    </a:moveTo>
                    <a:cubicBezTo>
                      <a:pt x="153" y="144"/>
                      <a:pt x="144" y="154"/>
                      <a:pt x="132" y="154"/>
                    </a:cubicBezTo>
                    <a:cubicBezTo>
                      <a:pt x="121" y="154"/>
                      <a:pt x="112" y="144"/>
                      <a:pt x="112" y="133"/>
                    </a:cubicBezTo>
                    <a:cubicBezTo>
                      <a:pt x="112" y="121"/>
                      <a:pt x="121" y="112"/>
                      <a:pt x="132" y="112"/>
                    </a:cubicBezTo>
                    <a:cubicBezTo>
                      <a:pt x="144" y="112"/>
                      <a:pt x="153" y="121"/>
                      <a:pt x="153" y="133"/>
                    </a:cubicBezTo>
                    <a:close/>
                    <a:moveTo>
                      <a:pt x="89" y="59"/>
                    </a:moveTo>
                    <a:cubicBezTo>
                      <a:pt x="94" y="56"/>
                      <a:pt x="98" y="58"/>
                      <a:pt x="99" y="63"/>
                    </a:cubicBezTo>
                    <a:cubicBezTo>
                      <a:pt x="108" y="101"/>
                      <a:pt x="108" y="101"/>
                      <a:pt x="108" y="101"/>
                    </a:cubicBezTo>
                    <a:cubicBezTo>
                      <a:pt x="109" y="106"/>
                      <a:pt x="107" y="109"/>
                      <a:pt x="102" y="108"/>
                    </a:cubicBezTo>
                    <a:cubicBezTo>
                      <a:pt x="63" y="99"/>
                      <a:pt x="63" y="99"/>
                      <a:pt x="63" y="99"/>
                    </a:cubicBezTo>
                    <a:cubicBezTo>
                      <a:pt x="59" y="98"/>
                      <a:pt x="57" y="93"/>
                      <a:pt x="59" y="89"/>
                    </a:cubicBezTo>
                    <a:cubicBezTo>
                      <a:pt x="59" y="89"/>
                      <a:pt x="65" y="79"/>
                      <a:pt x="72" y="72"/>
                    </a:cubicBezTo>
                    <a:cubicBezTo>
                      <a:pt x="80" y="64"/>
                      <a:pt x="89" y="59"/>
                      <a:pt x="89" y="59"/>
                    </a:cubicBezTo>
                    <a:close/>
                    <a:moveTo>
                      <a:pt x="50" y="153"/>
                    </a:moveTo>
                    <a:cubicBezTo>
                      <a:pt x="50" y="153"/>
                      <a:pt x="47" y="142"/>
                      <a:pt x="47" y="132"/>
                    </a:cubicBezTo>
                    <a:cubicBezTo>
                      <a:pt x="47" y="121"/>
                      <a:pt x="50" y="110"/>
                      <a:pt x="50" y="110"/>
                    </a:cubicBezTo>
                    <a:cubicBezTo>
                      <a:pt x="51" y="106"/>
                      <a:pt x="56" y="104"/>
                      <a:pt x="60" y="107"/>
                    </a:cubicBezTo>
                    <a:cubicBezTo>
                      <a:pt x="93" y="127"/>
                      <a:pt x="93" y="127"/>
                      <a:pt x="93" y="127"/>
                    </a:cubicBezTo>
                    <a:cubicBezTo>
                      <a:pt x="98" y="130"/>
                      <a:pt x="98" y="134"/>
                      <a:pt x="93" y="136"/>
                    </a:cubicBezTo>
                    <a:cubicBezTo>
                      <a:pt x="60" y="157"/>
                      <a:pt x="60" y="157"/>
                      <a:pt x="60" y="157"/>
                    </a:cubicBezTo>
                    <a:cubicBezTo>
                      <a:pt x="56" y="160"/>
                      <a:pt x="51" y="158"/>
                      <a:pt x="50" y="153"/>
                    </a:cubicBezTo>
                    <a:close/>
                    <a:moveTo>
                      <a:pt x="58" y="175"/>
                    </a:moveTo>
                    <a:cubicBezTo>
                      <a:pt x="56" y="171"/>
                      <a:pt x="58" y="166"/>
                      <a:pt x="63" y="165"/>
                    </a:cubicBezTo>
                    <a:cubicBezTo>
                      <a:pt x="101" y="156"/>
                      <a:pt x="101" y="156"/>
                      <a:pt x="101" y="156"/>
                    </a:cubicBezTo>
                    <a:cubicBezTo>
                      <a:pt x="106" y="155"/>
                      <a:pt x="109" y="158"/>
                      <a:pt x="108" y="162"/>
                    </a:cubicBezTo>
                    <a:cubicBezTo>
                      <a:pt x="98" y="201"/>
                      <a:pt x="98" y="201"/>
                      <a:pt x="98" y="201"/>
                    </a:cubicBezTo>
                    <a:cubicBezTo>
                      <a:pt x="97" y="206"/>
                      <a:pt x="93" y="207"/>
                      <a:pt x="89" y="205"/>
                    </a:cubicBezTo>
                    <a:cubicBezTo>
                      <a:pt x="89" y="205"/>
                      <a:pt x="79" y="200"/>
                      <a:pt x="71" y="192"/>
                    </a:cubicBezTo>
                    <a:cubicBezTo>
                      <a:pt x="64" y="185"/>
                      <a:pt x="58" y="175"/>
                      <a:pt x="58" y="175"/>
                    </a:cubicBezTo>
                    <a:close/>
                    <a:moveTo>
                      <a:pt x="153" y="214"/>
                    </a:moveTo>
                    <a:cubicBezTo>
                      <a:pt x="153" y="214"/>
                      <a:pt x="142" y="217"/>
                      <a:pt x="131" y="217"/>
                    </a:cubicBezTo>
                    <a:cubicBezTo>
                      <a:pt x="121" y="217"/>
                      <a:pt x="110" y="214"/>
                      <a:pt x="110" y="214"/>
                    </a:cubicBezTo>
                    <a:cubicBezTo>
                      <a:pt x="105" y="213"/>
                      <a:pt x="103" y="209"/>
                      <a:pt x="106" y="204"/>
                    </a:cubicBezTo>
                    <a:cubicBezTo>
                      <a:pt x="127" y="171"/>
                      <a:pt x="127" y="171"/>
                      <a:pt x="127" y="171"/>
                    </a:cubicBezTo>
                    <a:cubicBezTo>
                      <a:pt x="129" y="167"/>
                      <a:pt x="133" y="167"/>
                      <a:pt x="136" y="171"/>
                    </a:cubicBezTo>
                    <a:cubicBezTo>
                      <a:pt x="157" y="204"/>
                      <a:pt x="157" y="204"/>
                      <a:pt x="157" y="204"/>
                    </a:cubicBezTo>
                    <a:cubicBezTo>
                      <a:pt x="159" y="209"/>
                      <a:pt x="157" y="213"/>
                      <a:pt x="153" y="214"/>
                    </a:cubicBezTo>
                    <a:close/>
                    <a:moveTo>
                      <a:pt x="174" y="206"/>
                    </a:moveTo>
                    <a:cubicBezTo>
                      <a:pt x="170" y="208"/>
                      <a:pt x="166" y="206"/>
                      <a:pt x="164" y="202"/>
                    </a:cubicBezTo>
                    <a:cubicBezTo>
                      <a:pt x="155" y="163"/>
                      <a:pt x="155" y="163"/>
                      <a:pt x="155" y="163"/>
                    </a:cubicBezTo>
                    <a:cubicBezTo>
                      <a:pt x="154" y="158"/>
                      <a:pt x="157" y="155"/>
                      <a:pt x="162" y="157"/>
                    </a:cubicBezTo>
                    <a:cubicBezTo>
                      <a:pt x="200" y="166"/>
                      <a:pt x="200" y="166"/>
                      <a:pt x="200" y="166"/>
                    </a:cubicBezTo>
                    <a:cubicBezTo>
                      <a:pt x="205" y="167"/>
                      <a:pt x="207" y="171"/>
                      <a:pt x="205" y="176"/>
                    </a:cubicBezTo>
                    <a:cubicBezTo>
                      <a:pt x="205" y="176"/>
                      <a:pt x="199" y="185"/>
                      <a:pt x="192" y="193"/>
                    </a:cubicBezTo>
                    <a:cubicBezTo>
                      <a:pt x="184" y="200"/>
                      <a:pt x="174" y="206"/>
                      <a:pt x="174" y="206"/>
                    </a:cubicBez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07" name="Freeform 164"/>
              <p:cNvSpPr>
                <a:spLocks noEditPoints="1"/>
              </p:cNvSpPr>
              <p:nvPr/>
            </p:nvSpPr>
            <p:spPr bwMode="auto">
              <a:xfrm>
                <a:off x="2260" y="2860"/>
                <a:ext cx="195" cy="196"/>
              </a:xfrm>
              <a:custGeom>
                <a:avLst/>
                <a:gdLst>
                  <a:gd name="T0" fmla="*/ 118 w 122"/>
                  <a:gd name="T1" fmla="*/ 74 h 122"/>
                  <a:gd name="T2" fmla="*/ 102 w 122"/>
                  <a:gd name="T3" fmla="*/ 64 h 122"/>
                  <a:gd name="T4" fmla="*/ 102 w 122"/>
                  <a:gd name="T5" fmla="*/ 64 h 122"/>
                  <a:gd name="T6" fmla="*/ 101 w 122"/>
                  <a:gd name="T7" fmla="*/ 54 h 122"/>
                  <a:gd name="T8" fmla="*/ 101 w 122"/>
                  <a:gd name="T9" fmla="*/ 53 h 122"/>
                  <a:gd name="T10" fmla="*/ 116 w 122"/>
                  <a:gd name="T11" fmla="*/ 41 h 122"/>
                  <a:gd name="T12" fmla="*/ 118 w 122"/>
                  <a:gd name="T13" fmla="*/ 34 h 122"/>
                  <a:gd name="T14" fmla="*/ 111 w 122"/>
                  <a:gd name="T15" fmla="*/ 30 h 122"/>
                  <a:gd name="T16" fmla="*/ 92 w 122"/>
                  <a:gd name="T17" fmla="*/ 34 h 122"/>
                  <a:gd name="T18" fmla="*/ 92 w 122"/>
                  <a:gd name="T19" fmla="*/ 35 h 122"/>
                  <a:gd name="T20" fmla="*/ 84 w 122"/>
                  <a:gd name="T21" fmla="*/ 28 h 122"/>
                  <a:gd name="T22" fmla="*/ 84 w 122"/>
                  <a:gd name="T23" fmla="*/ 27 h 122"/>
                  <a:gd name="T24" fmla="*/ 86 w 122"/>
                  <a:gd name="T25" fmla="*/ 8 h 122"/>
                  <a:gd name="T26" fmla="*/ 82 w 122"/>
                  <a:gd name="T27" fmla="*/ 1 h 122"/>
                  <a:gd name="T28" fmla="*/ 74 w 122"/>
                  <a:gd name="T29" fmla="*/ 4 h 122"/>
                  <a:gd name="T30" fmla="*/ 64 w 122"/>
                  <a:gd name="T31" fmla="*/ 20 h 122"/>
                  <a:gd name="T32" fmla="*/ 64 w 122"/>
                  <a:gd name="T33" fmla="*/ 21 h 122"/>
                  <a:gd name="T34" fmla="*/ 53 w 122"/>
                  <a:gd name="T35" fmla="*/ 21 h 122"/>
                  <a:gd name="T36" fmla="*/ 53 w 122"/>
                  <a:gd name="T37" fmla="*/ 21 h 122"/>
                  <a:gd name="T38" fmla="*/ 41 w 122"/>
                  <a:gd name="T39" fmla="*/ 6 h 122"/>
                  <a:gd name="T40" fmla="*/ 33 w 122"/>
                  <a:gd name="T41" fmla="*/ 4 h 122"/>
                  <a:gd name="T42" fmla="*/ 30 w 122"/>
                  <a:gd name="T43" fmla="*/ 12 h 122"/>
                  <a:gd name="T44" fmla="*/ 34 w 122"/>
                  <a:gd name="T45" fmla="*/ 30 h 122"/>
                  <a:gd name="T46" fmla="*/ 34 w 122"/>
                  <a:gd name="T47" fmla="*/ 30 h 122"/>
                  <a:gd name="T48" fmla="*/ 27 w 122"/>
                  <a:gd name="T49" fmla="*/ 38 h 122"/>
                  <a:gd name="T50" fmla="*/ 27 w 122"/>
                  <a:gd name="T51" fmla="*/ 38 h 122"/>
                  <a:gd name="T52" fmla="*/ 8 w 122"/>
                  <a:gd name="T53" fmla="*/ 36 h 122"/>
                  <a:gd name="T54" fmla="*/ 1 w 122"/>
                  <a:gd name="T55" fmla="*/ 40 h 122"/>
                  <a:gd name="T56" fmla="*/ 4 w 122"/>
                  <a:gd name="T57" fmla="*/ 48 h 122"/>
                  <a:gd name="T58" fmla="*/ 20 w 122"/>
                  <a:gd name="T59" fmla="*/ 58 h 122"/>
                  <a:gd name="T60" fmla="*/ 21 w 122"/>
                  <a:gd name="T61" fmla="*/ 69 h 122"/>
                  <a:gd name="T62" fmla="*/ 6 w 122"/>
                  <a:gd name="T63" fmla="*/ 81 h 122"/>
                  <a:gd name="T64" fmla="*/ 4 w 122"/>
                  <a:gd name="T65" fmla="*/ 89 h 122"/>
                  <a:gd name="T66" fmla="*/ 11 w 122"/>
                  <a:gd name="T67" fmla="*/ 92 h 122"/>
                  <a:gd name="T68" fmla="*/ 30 w 122"/>
                  <a:gd name="T69" fmla="*/ 88 h 122"/>
                  <a:gd name="T70" fmla="*/ 38 w 122"/>
                  <a:gd name="T71" fmla="*/ 96 h 122"/>
                  <a:gd name="T72" fmla="*/ 36 w 122"/>
                  <a:gd name="T73" fmla="*/ 114 h 122"/>
                  <a:gd name="T74" fmla="*/ 40 w 122"/>
                  <a:gd name="T75" fmla="*/ 121 h 122"/>
                  <a:gd name="T76" fmla="*/ 48 w 122"/>
                  <a:gd name="T77" fmla="*/ 118 h 122"/>
                  <a:gd name="T78" fmla="*/ 58 w 122"/>
                  <a:gd name="T79" fmla="*/ 102 h 122"/>
                  <a:gd name="T80" fmla="*/ 69 w 122"/>
                  <a:gd name="T81" fmla="*/ 102 h 122"/>
                  <a:gd name="T82" fmla="*/ 81 w 122"/>
                  <a:gd name="T83" fmla="*/ 116 h 122"/>
                  <a:gd name="T84" fmla="*/ 89 w 122"/>
                  <a:gd name="T85" fmla="*/ 118 h 122"/>
                  <a:gd name="T86" fmla="*/ 92 w 122"/>
                  <a:gd name="T87" fmla="*/ 111 h 122"/>
                  <a:gd name="T88" fmla="*/ 88 w 122"/>
                  <a:gd name="T89" fmla="*/ 92 h 122"/>
                  <a:gd name="T90" fmla="*/ 95 w 122"/>
                  <a:gd name="T91" fmla="*/ 84 h 122"/>
                  <a:gd name="T92" fmla="*/ 114 w 122"/>
                  <a:gd name="T93" fmla="*/ 86 h 122"/>
                  <a:gd name="T94" fmla="*/ 121 w 122"/>
                  <a:gd name="T95" fmla="*/ 82 h 122"/>
                  <a:gd name="T96" fmla="*/ 118 w 122"/>
                  <a:gd name="T97" fmla="*/ 74 h 122"/>
                  <a:gd name="T98" fmla="*/ 52 w 122"/>
                  <a:gd name="T99" fmla="*/ 86 h 122"/>
                  <a:gd name="T100" fmla="*/ 36 w 122"/>
                  <a:gd name="T101" fmla="*/ 53 h 122"/>
                  <a:gd name="T102" fmla="*/ 69 w 122"/>
                  <a:gd name="T103" fmla="*/ 37 h 122"/>
                  <a:gd name="T104" fmla="*/ 86 w 122"/>
                  <a:gd name="T105" fmla="*/ 70 h 122"/>
                  <a:gd name="T106" fmla="*/ 52 w 122"/>
                  <a:gd name="T107" fmla="*/ 8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 h="122">
                    <a:moveTo>
                      <a:pt x="118" y="74"/>
                    </a:moveTo>
                    <a:cubicBezTo>
                      <a:pt x="102" y="64"/>
                      <a:pt x="102" y="64"/>
                      <a:pt x="102" y="64"/>
                    </a:cubicBezTo>
                    <a:cubicBezTo>
                      <a:pt x="102" y="64"/>
                      <a:pt x="102" y="64"/>
                      <a:pt x="102" y="64"/>
                    </a:cubicBezTo>
                    <a:cubicBezTo>
                      <a:pt x="102" y="61"/>
                      <a:pt x="102" y="57"/>
                      <a:pt x="101" y="54"/>
                    </a:cubicBezTo>
                    <a:cubicBezTo>
                      <a:pt x="101" y="53"/>
                      <a:pt x="101" y="53"/>
                      <a:pt x="101" y="53"/>
                    </a:cubicBezTo>
                    <a:cubicBezTo>
                      <a:pt x="116" y="41"/>
                      <a:pt x="116" y="41"/>
                      <a:pt x="116" y="41"/>
                    </a:cubicBezTo>
                    <a:cubicBezTo>
                      <a:pt x="118" y="40"/>
                      <a:pt x="119" y="36"/>
                      <a:pt x="118" y="34"/>
                    </a:cubicBezTo>
                    <a:cubicBezTo>
                      <a:pt x="117" y="31"/>
                      <a:pt x="113" y="29"/>
                      <a:pt x="111" y="30"/>
                    </a:cubicBezTo>
                    <a:cubicBezTo>
                      <a:pt x="92" y="34"/>
                      <a:pt x="92" y="34"/>
                      <a:pt x="92" y="34"/>
                    </a:cubicBezTo>
                    <a:cubicBezTo>
                      <a:pt x="92" y="34"/>
                      <a:pt x="92" y="35"/>
                      <a:pt x="92" y="35"/>
                    </a:cubicBezTo>
                    <a:cubicBezTo>
                      <a:pt x="89" y="32"/>
                      <a:pt x="87" y="30"/>
                      <a:pt x="84" y="28"/>
                    </a:cubicBezTo>
                    <a:cubicBezTo>
                      <a:pt x="84" y="28"/>
                      <a:pt x="84" y="27"/>
                      <a:pt x="84" y="27"/>
                    </a:cubicBezTo>
                    <a:cubicBezTo>
                      <a:pt x="86" y="8"/>
                      <a:pt x="86" y="8"/>
                      <a:pt x="86" y="8"/>
                    </a:cubicBezTo>
                    <a:cubicBezTo>
                      <a:pt x="86" y="5"/>
                      <a:pt x="84" y="2"/>
                      <a:pt x="82" y="1"/>
                    </a:cubicBezTo>
                    <a:cubicBezTo>
                      <a:pt x="79" y="0"/>
                      <a:pt x="76" y="2"/>
                      <a:pt x="74" y="4"/>
                    </a:cubicBezTo>
                    <a:cubicBezTo>
                      <a:pt x="64" y="20"/>
                      <a:pt x="64" y="20"/>
                      <a:pt x="64" y="20"/>
                    </a:cubicBezTo>
                    <a:cubicBezTo>
                      <a:pt x="64" y="21"/>
                      <a:pt x="64" y="21"/>
                      <a:pt x="64" y="21"/>
                    </a:cubicBezTo>
                    <a:cubicBezTo>
                      <a:pt x="60" y="21"/>
                      <a:pt x="57" y="21"/>
                      <a:pt x="53" y="21"/>
                    </a:cubicBezTo>
                    <a:cubicBezTo>
                      <a:pt x="53" y="21"/>
                      <a:pt x="53" y="21"/>
                      <a:pt x="53" y="21"/>
                    </a:cubicBezTo>
                    <a:cubicBezTo>
                      <a:pt x="41" y="6"/>
                      <a:pt x="41" y="6"/>
                      <a:pt x="41" y="6"/>
                    </a:cubicBezTo>
                    <a:cubicBezTo>
                      <a:pt x="40" y="4"/>
                      <a:pt x="36" y="3"/>
                      <a:pt x="33" y="4"/>
                    </a:cubicBezTo>
                    <a:cubicBezTo>
                      <a:pt x="31" y="6"/>
                      <a:pt x="29" y="9"/>
                      <a:pt x="30" y="12"/>
                    </a:cubicBezTo>
                    <a:cubicBezTo>
                      <a:pt x="34" y="30"/>
                      <a:pt x="34" y="30"/>
                      <a:pt x="34" y="30"/>
                    </a:cubicBezTo>
                    <a:cubicBezTo>
                      <a:pt x="34" y="30"/>
                      <a:pt x="34" y="30"/>
                      <a:pt x="34" y="30"/>
                    </a:cubicBezTo>
                    <a:cubicBezTo>
                      <a:pt x="32" y="33"/>
                      <a:pt x="29" y="35"/>
                      <a:pt x="27" y="38"/>
                    </a:cubicBezTo>
                    <a:cubicBezTo>
                      <a:pt x="27" y="38"/>
                      <a:pt x="27" y="38"/>
                      <a:pt x="27" y="38"/>
                    </a:cubicBezTo>
                    <a:cubicBezTo>
                      <a:pt x="8" y="36"/>
                      <a:pt x="8" y="36"/>
                      <a:pt x="8" y="36"/>
                    </a:cubicBezTo>
                    <a:cubicBezTo>
                      <a:pt x="5" y="36"/>
                      <a:pt x="2" y="38"/>
                      <a:pt x="1" y="40"/>
                    </a:cubicBezTo>
                    <a:cubicBezTo>
                      <a:pt x="0" y="43"/>
                      <a:pt x="2" y="47"/>
                      <a:pt x="4" y="48"/>
                    </a:cubicBezTo>
                    <a:cubicBezTo>
                      <a:pt x="20" y="58"/>
                      <a:pt x="20" y="58"/>
                      <a:pt x="20" y="58"/>
                    </a:cubicBezTo>
                    <a:cubicBezTo>
                      <a:pt x="20" y="62"/>
                      <a:pt x="20" y="66"/>
                      <a:pt x="21" y="69"/>
                    </a:cubicBezTo>
                    <a:cubicBezTo>
                      <a:pt x="6" y="81"/>
                      <a:pt x="6" y="81"/>
                      <a:pt x="6" y="81"/>
                    </a:cubicBezTo>
                    <a:cubicBezTo>
                      <a:pt x="4" y="83"/>
                      <a:pt x="3" y="86"/>
                      <a:pt x="4" y="89"/>
                    </a:cubicBezTo>
                    <a:cubicBezTo>
                      <a:pt x="5" y="91"/>
                      <a:pt x="9" y="93"/>
                      <a:pt x="11" y="92"/>
                    </a:cubicBezTo>
                    <a:cubicBezTo>
                      <a:pt x="30" y="88"/>
                      <a:pt x="30" y="88"/>
                      <a:pt x="30" y="88"/>
                    </a:cubicBezTo>
                    <a:cubicBezTo>
                      <a:pt x="32" y="91"/>
                      <a:pt x="35" y="93"/>
                      <a:pt x="38" y="96"/>
                    </a:cubicBezTo>
                    <a:cubicBezTo>
                      <a:pt x="36" y="114"/>
                      <a:pt x="36" y="114"/>
                      <a:pt x="36" y="114"/>
                    </a:cubicBezTo>
                    <a:cubicBezTo>
                      <a:pt x="36" y="117"/>
                      <a:pt x="38" y="120"/>
                      <a:pt x="40" y="121"/>
                    </a:cubicBezTo>
                    <a:cubicBezTo>
                      <a:pt x="43" y="122"/>
                      <a:pt x="46" y="121"/>
                      <a:pt x="48" y="118"/>
                    </a:cubicBezTo>
                    <a:cubicBezTo>
                      <a:pt x="58" y="102"/>
                      <a:pt x="58" y="102"/>
                      <a:pt x="58" y="102"/>
                    </a:cubicBezTo>
                    <a:cubicBezTo>
                      <a:pt x="62" y="103"/>
                      <a:pt x="65" y="102"/>
                      <a:pt x="69" y="102"/>
                    </a:cubicBezTo>
                    <a:cubicBezTo>
                      <a:pt x="81" y="116"/>
                      <a:pt x="81" y="116"/>
                      <a:pt x="81" y="116"/>
                    </a:cubicBezTo>
                    <a:cubicBezTo>
                      <a:pt x="83" y="118"/>
                      <a:pt x="86" y="119"/>
                      <a:pt x="89" y="118"/>
                    </a:cubicBezTo>
                    <a:cubicBezTo>
                      <a:pt x="91" y="117"/>
                      <a:pt x="93" y="113"/>
                      <a:pt x="92" y="111"/>
                    </a:cubicBezTo>
                    <a:cubicBezTo>
                      <a:pt x="88" y="92"/>
                      <a:pt x="88" y="92"/>
                      <a:pt x="88" y="92"/>
                    </a:cubicBezTo>
                    <a:cubicBezTo>
                      <a:pt x="91" y="90"/>
                      <a:pt x="93" y="87"/>
                      <a:pt x="95" y="84"/>
                    </a:cubicBezTo>
                    <a:cubicBezTo>
                      <a:pt x="114" y="86"/>
                      <a:pt x="114" y="86"/>
                      <a:pt x="114" y="86"/>
                    </a:cubicBezTo>
                    <a:cubicBezTo>
                      <a:pt x="117" y="86"/>
                      <a:pt x="120" y="85"/>
                      <a:pt x="121" y="82"/>
                    </a:cubicBezTo>
                    <a:cubicBezTo>
                      <a:pt x="122" y="79"/>
                      <a:pt x="120" y="76"/>
                      <a:pt x="118" y="74"/>
                    </a:cubicBezTo>
                    <a:close/>
                    <a:moveTo>
                      <a:pt x="52" y="86"/>
                    </a:moveTo>
                    <a:cubicBezTo>
                      <a:pt x="39" y="82"/>
                      <a:pt x="31" y="67"/>
                      <a:pt x="36" y="53"/>
                    </a:cubicBezTo>
                    <a:cubicBezTo>
                      <a:pt x="41" y="39"/>
                      <a:pt x="56" y="32"/>
                      <a:pt x="69" y="37"/>
                    </a:cubicBezTo>
                    <a:cubicBezTo>
                      <a:pt x="83" y="41"/>
                      <a:pt x="90" y="56"/>
                      <a:pt x="86" y="70"/>
                    </a:cubicBezTo>
                    <a:cubicBezTo>
                      <a:pt x="81" y="84"/>
                      <a:pt x="66" y="91"/>
                      <a:pt x="52" y="86"/>
                    </a:cubicBezTo>
                    <a:close/>
                  </a:path>
                </a:pathLst>
              </a:custGeom>
              <a:solidFill>
                <a:srgbClr val="6D6E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08" name="Freeform 172"/>
              <p:cNvSpPr>
                <a:spLocks noEditPoints="1"/>
              </p:cNvSpPr>
              <p:nvPr/>
            </p:nvSpPr>
            <p:spPr bwMode="auto">
              <a:xfrm>
                <a:off x="2439" y="2680"/>
                <a:ext cx="266" cy="267"/>
              </a:xfrm>
              <a:custGeom>
                <a:avLst/>
                <a:gdLst>
                  <a:gd name="T0" fmla="*/ 77 w 166"/>
                  <a:gd name="T1" fmla="*/ 3 h 166"/>
                  <a:gd name="T2" fmla="*/ 2 w 166"/>
                  <a:gd name="T3" fmla="*/ 88 h 166"/>
                  <a:gd name="T4" fmla="*/ 88 w 166"/>
                  <a:gd name="T5" fmla="*/ 163 h 166"/>
                  <a:gd name="T6" fmla="*/ 163 w 166"/>
                  <a:gd name="T7" fmla="*/ 78 h 166"/>
                  <a:gd name="T8" fmla="*/ 77 w 166"/>
                  <a:gd name="T9" fmla="*/ 3 h 166"/>
                  <a:gd name="T10" fmla="*/ 85 w 166"/>
                  <a:gd name="T11" fmla="*/ 121 h 166"/>
                  <a:gd name="T12" fmla="*/ 45 w 166"/>
                  <a:gd name="T13" fmla="*/ 86 h 166"/>
                  <a:gd name="T14" fmla="*/ 80 w 166"/>
                  <a:gd name="T15" fmla="*/ 45 h 166"/>
                  <a:gd name="T16" fmla="*/ 121 w 166"/>
                  <a:gd name="T17" fmla="*/ 81 h 166"/>
                  <a:gd name="T18" fmla="*/ 85 w 166"/>
                  <a:gd name="T19" fmla="*/ 12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6" h="166">
                    <a:moveTo>
                      <a:pt x="77" y="3"/>
                    </a:moveTo>
                    <a:cubicBezTo>
                      <a:pt x="33" y="6"/>
                      <a:pt x="0" y="44"/>
                      <a:pt x="2" y="88"/>
                    </a:cubicBezTo>
                    <a:cubicBezTo>
                      <a:pt x="5" y="133"/>
                      <a:pt x="44" y="166"/>
                      <a:pt x="88" y="163"/>
                    </a:cubicBezTo>
                    <a:cubicBezTo>
                      <a:pt x="132" y="160"/>
                      <a:pt x="166" y="122"/>
                      <a:pt x="163" y="78"/>
                    </a:cubicBezTo>
                    <a:cubicBezTo>
                      <a:pt x="160" y="34"/>
                      <a:pt x="122" y="0"/>
                      <a:pt x="77" y="3"/>
                    </a:cubicBezTo>
                    <a:close/>
                    <a:moveTo>
                      <a:pt x="85" y="121"/>
                    </a:moveTo>
                    <a:cubicBezTo>
                      <a:pt x="64" y="122"/>
                      <a:pt x="46" y="106"/>
                      <a:pt x="45" y="86"/>
                    </a:cubicBezTo>
                    <a:cubicBezTo>
                      <a:pt x="43" y="65"/>
                      <a:pt x="59" y="46"/>
                      <a:pt x="80" y="45"/>
                    </a:cubicBezTo>
                    <a:cubicBezTo>
                      <a:pt x="101" y="44"/>
                      <a:pt x="119" y="60"/>
                      <a:pt x="121" y="81"/>
                    </a:cubicBezTo>
                    <a:cubicBezTo>
                      <a:pt x="122" y="101"/>
                      <a:pt x="106" y="120"/>
                      <a:pt x="85" y="121"/>
                    </a:cubicBez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09" name="Freeform 173"/>
              <p:cNvSpPr>
                <a:spLocks/>
              </p:cNvSpPr>
              <p:nvPr/>
            </p:nvSpPr>
            <p:spPr bwMode="auto">
              <a:xfrm>
                <a:off x="2543" y="2652"/>
                <a:ext cx="45" cy="79"/>
              </a:xfrm>
              <a:custGeom>
                <a:avLst/>
                <a:gdLst>
                  <a:gd name="T0" fmla="*/ 27 w 28"/>
                  <a:gd name="T1" fmla="*/ 40 h 49"/>
                  <a:gd name="T2" fmla="*/ 22 w 28"/>
                  <a:gd name="T3" fmla="*/ 48 h 49"/>
                  <a:gd name="T4" fmla="*/ 7 w 28"/>
                  <a:gd name="T5" fmla="*/ 49 h 49"/>
                  <a:gd name="T6" fmla="*/ 0 w 28"/>
                  <a:gd name="T7" fmla="*/ 42 h 49"/>
                  <a:gd name="T8" fmla="*/ 2 w 28"/>
                  <a:gd name="T9" fmla="*/ 9 h 49"/>
                  <a:gd name="T10" fmla="*/ 10 w 28"/>
                  <a:gd name="T11" fmla="*/ 1 h 49"/>
                  <a:gd name="T12" fmla="*/ 12 w 28"/>
                  <a:gd name="T13" fmla="*/ 1 h 49"/>
                  <a:gd name="T14" fmla="*/ 21 w 28"/>
                  <a:gd name="T15" fmla="*/ 7 h 49"/>
                  <a:gd name="T16" fmla="*/ 27 w 28"/>
                  <a:gd name="T17" fmla="*/ 4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9">
                    <a:moveTo>
                      <a:pt x="27" y="40"/>
                    </a:moveTo>
                    <a:cubicBezTo>
                      <a:pt x="28" y="44"/>
                      <a:pt x="26" y="48"/>
                      <a:pt x="22" y="48"/>
                    </a:cubicBezTo>
                    <a:cubicBezTo>
                      <a:pt x="7" y="49"/>
                      <a:pt x="7" y="49"/>
                      <a:pt x="7" y="49"/>
                    </a:cubicBezTo>
                    <a:cubicBezTo>
                      <a:pt x="3" y="49"/>
                      <a:pt x="0" y="46"/>
                      <a:pt x="0" y="42"/>
                    </a:cubicBezTo>
                    <a:cubicBezTo>
                      <a:pt x="2" y="9"/>
                      <a:pt x="2" y="9"/>
                      <a:pt x="2" y="9"/>
                    </a:cubicBezTo>
                    <a:cubicBezTo>
                      <a:pt x="3" y="5"/>
                      <a:pt x="6" y="1"/>
                      <a:pt x="10" y="1"/>
                    </a:cubicBezTo>
                    <a:cubicBezTo>
                      <a:pt x="12" y="1"/>
                      <a:pt x="12" y="1"/>
                      <a:pt x="12" y="1"/>
                    </a:cubicBezTo>
                    <a:cubicBezTo>
                      <a:pt x="16" y="0"/>
                      <a:pt x="20" y="3"/>
                      <a:pt x="21" y="7"/>
                    </a:cubicBezTo>
                    <a:lnTo>
                      <a:pt x="27" y="40"/>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0" name="Freeform 174"/>
              <p:cNvSpPr>
                <a:spLocks/>
              </p:cNvSpPr>
              <p:nvPr/>
            </p:nvSpPr>
            <p:spPr bwMode="auto">
              <a:xfrm>
                <a:off x="2555" y="2895"/>
                <a:ext cx="44" cy="79"/>
              </a:xfrm>
              <a:custGeom>
                <a:avLst/>
                <a:gdLst>
                  <a:gd name="T0" fmla="*/ 1 w 28"/>
                  <a:gd name="T1" fmla="*/ 9 h 49"/>
                  <a:gd name="T2" fmla="*/ 7 w 28"/>
                  <a:gd name="T3" fmla="*/ 1 h 49"/>
                  <a:gd name="T4" fmla="*/ 21 w 28"/>
                  <a:gd name="T5" fmla="*/ 0 h 49"/>
                  <a:gd name="T6" fmla="*/ 28 w 28"/>
                  <a:gd name="T7" fmla="*/ 7 h 49"/>
                  <a:gd name="T8" fmla="*/ 26 w 28"/>
                  <a:gd name="T9" fmla="*/ 40 h 49"/>
                  <a:gd name="T10" fmla="*/ 18 w 28"/>
                  <a:gd name="T11" fmla="*/ 48 h 49"/>
                  <a:gd name="T12" fmla="*/ 16 w 28"/>
                  <a:gd name="T13" fmla="*/ 48 h 49"/>
                  <a:gd name="T14" fmla="*/ 8 w 28"/>
                  <a:gd name="T15" fmla="*/ 42 h 49"/>
                  <a:gd name="T16" fmla="*/ 1 w 28"/>
                  <a:gd name="T17" fmla="*/ 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9">
                    <a:moveTo>
                      <a:pt x="1" y="9"/>
                    </a:moveTo>
                    <a:cubicBezTo>
                      <a:pt x="0" y="5"/>
                      <a:pt x="3" y="1"/>
                      <a:pt x="7" y="1"/>
                    </a:cubicBezTo>
                    <a:cubicBezTo>
                      <a:pt x="21" y="0"/>
                      <a:pt x="21" y="0"/>
                      <a:pt x="21" y="0"/>
                    </a:cubicBezTo>
                    <a:cubicBezTo>
                      <a:pt x="25" y="0"/>
                      <a:pt x="28" y="3"/>
                      <a:pt x="28" y="7"/>
                    </a:cubicBezTo>
                    <a:cubicBezTo>
                      <a:pt x="26" y="40"/>
                      <a:pt x="26" y="40"/>
                      <a:pt x="26" y="40"/>
                    </a:cubicBezTo>
                    <a:cubicBezTo>
                      <a:pt x="25" y="44"/>
                      <a:pt x="22" y="48"/>
                      <a:pt x="18" y="48"/>
                    </a:cubicBezTo>
                    <a:cubicBezTo>
                      <a:pt x="16" y="48"/>
                      <a:pt x="16" y="48"/>
                      <a:pt x="16" y="48"/>
                    </a:cubicBezTo>
                    <a:cubicBezTo>
                      <a:pt x="12" y="49"/>
                      <a:pt x="8" y="46"/>
                      <a:pt x="8" y="42"/>
                    </a:cubicBezTo>
                    <a:lnTo>
                      <a:pt x="1" y="9"/>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1" name="Freeform 175"/>
              <p:cNvSpPr>
                <a:spLocks/>
              </p:cNvSpPr>
              <p:nvPr/>
            </p:nvSpPr>
            <p:spPr bwMode="auto">
              <a:xfrm>
                <a:off x="2412" y="2795"/>
                <a:ext cx="79" cy="47"/>
              </a:xfrm>
              <a:custGeom>
                <a:avLst/>
                <a:gdLst>
                  <a:gd name="T0" fmla="*/ 40 w 49"/>
                  <a:gd name="T1" fmla="*/ 1 h 29"/>
                  <a:gd name="T2" fmla="*/ 47 w 49"/>
                  <a:gd name="T3" fmla="*/ 7 h 29"/>
                  <a:gd name="T4" fmla="*/ 48 w 49"/>
                  <a:gd name="T5" fmla="*/ 22 h 29"/>
                  <a:gd name="T6" fmla="*/ 42 w 49"/>
                  <a:gd name="T7" fmla="*/ 29 h 29"/>
                  <a:gd name="T8" fmla="*/ 8 w 49"/>
                  <a:gd name="T9" fmla="*/ 26 h 29"/>
                  <a:gd name="T10" fmla="*/ 0 w 49"/>
                  <a:gd name="T11" fmla="*/ 18 h 29"/>
                  <a:gd name="T12" fmla="*/ 0 w 49"/>
                  <a:gd name="T13" fmla="*/ 17 h 29"/>
                  <a:gd name="T14" fmla="*/ 7 w 49"/>
                  <a:gd name="T15" fmla="*/ 8 h 29"/>
                  <a:gd name="T16" fmla="*/ 40 w 49"/>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29">
                    <a:moveTo>
                      <a:pt x="40" y="1"/>
                    </a:moveTo>
                    <a:cubicBezTo>
                      <a:pt x="44" y="0"/>
                      <a:pt x="47" y="3"/>
                      <a:pt x="47" y="7"/>
                    </a:cubicBezTo>
                    <a:cubicBezTo>
                      <a:pt x="48" y="22"/>
                      <a:pt x="48" y="22"/>
                      <a:pt x="48" y="22"/>
                    </a:cubicBezTo>
                    <a:cubicBezTo>
                      <a:pt x="49" y="26"/>
                      <a:pt x="46" y="29"/>
                      <a:pt x="42" y="29"/>
                    </a:cubicBezTo>
                    <a:cubicBezTo>
                      <a:pt x="8" y="26"/>
                      <a:pt x="8" y="26"/>
                      <a:pt x="8" y="26"/>
                    </a:cubicBezTo>
                    <a:cubicBezTo>
                      <a:pt x="4" y="26"/>
                      <a:pt x="1" y="22"/>
                      <a:pt x="0" y="18"/>
                    </a:cubicBezTo>
                    <a:cubicBezTo>
                      <a:pt x="0" y="17"/>
                      <a:pt x="0" y="17"/>
                      <a:pt x="0" y="17"/>
                    </a:cubicBezTo>
                    <a:cubicBezTo>
                      <a:pt x="0" y="13"/>
                      <a:pt x="3" y="9"/>
                      <a:pt x="7" y="8"/>
                    </a:cubicBezTo>
                    <a:lnTo>
                      <a:pt x="40" y="1"/>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2" name="Freeform 176"/>
              <p:cNvSpPr>
                <a:spLocks/>
              </p:cNvSpPr>
              <p:nvPr/>
            </p:nvSpPr>
            <p:spPr bwMode="auto">
              <a:xfrm>
                <a:off x="2652" y="2784"/>
                <a:ext cx="78" cy="47"/>
              </a:xfrm>
              <a:custGeom>
                <a:avLst/>
                <a:gdLst>
                  <a:gd name="T0" fmla="*/ 9 w 49"/>
                  <a:gd name="T1" fmla="*/ 28 h 29"/>
                  <a:gd name="T2" fmla="*/ 2 w 49"/>
                  <a:gd name="T3" fmla="*/ 22 h 29"/>
                  <a:gd name="T4" fmla="*/ 1 w 49"/>
                  <a:gd name="T5" fmla="*/ 7 h 29"/>
                  <a:gd name="T6" fmla="*/ 8 w 49"/>
                  <a:gd name="T7" fmla="*/ 0 h 29"/>
                  <a:gd name="T8" fmla="*/ 41 w 49"/>
                  <a:gd name="T9" fmla="*/ 3 h 29"/>
                  <a:gd name="T10" fmla="*/ 49 w 49"/>
                  <a:gd name="T11" fmla="*/ 11 h 29"/>
                  <a:gd name="T12" fmla="*/ 49 w 49"/>
                  <a:gd name="T13" fmla="*/ 12 h 29"/>
                  <a:gd name="T14" fmla="*/ 42 w 49"/>
                  <a:gd name="T15" fmla="*/ 21 h 29"/>
                  <a:gd name="T16" fmla="*/ 9 w 49"/>
                  <a:gd name="T17"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29">
                    <a:moveTo>
                      <a:pt x="9" y="28"/>
                    </a:moveTo>
                    <a:cubicBezTo>
                      <a:pt x="5" y="29"/>
                      <a:pt x="2" y="26"/>
                      <a:pt x="2" y="22"/>
                    </a:cubicBezTo>
                    <a:cubicBezTo>
                      <a:pt x="1" y="7"/>
                      <a:pt x="1" y="7"/>
                      <a:pt x="1" y="7"/>
                    </a:cubicBezTo>
                    <a:cubicBezTo>
                      <a:pt x="0" y="3"/>
                      <a:pt x="4" y="0"/>
                      <a:pt x="8" y="0"/>
                    </a:cubicBezTo>
                    <a:cubicBezTo>
                      <a:pt x="41" y="3"/>
                      <a:pt x="41" y="3"/>
                      <a:pt x="41" y="3"/>
                    </a:cubicBezTo>
                    <a:cubicBezTo>
                      <a:pt x="45" y="3"/>
                      <a:pt x="49" y="7"/>
                      <a:pt x="49" y="11"/>
                    </a:cubicBezTo>
                    <a:cubicBezTo>
                      <a:pt x="49" y="12"/>
                      <a:pt x="49" y="12"/>
                      <a:pt x="49" y="12"/>
                    </a:cubicBezTo>
                    <a:cubicBezTo>
                      <a:pt x="49" y="16"/>
                      <a:pt x="46" y="20"/>
                      <a:pt x="42" y="21"/>
                    </a:cubicBezTo>
                    <a:lnTo>
                      <a:pt x="9" y="28"/>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3" name="Freeform 177"/>
              <p:cNvSpPr>
                <a:spLocks/>
              </p:cNvSpPr>
              <p:nvPr/>
            </p:nvSpPr>
            <p:spPr bwMode="auto">
              <a:xfrm>
                <a:off x="2447" y="2701"/>
                <a:ext cx="74" cy="72"/>
              </a:xfrm>
              <a:custGeom>
                <a:avLst/>
                <a:gdLst>
                  <a:gd name="T0" fmla="*/ 42 w 46"/>
                  <a:gd name="T1" fmla="*/ 21 h 45"/>
                  <a:gd name="T2" fmla="*/ 44 w 46"/>
                  <a:gd name="T3" fmla="*/ 30 h 45"/>
                  <a:gd name="T4" fmla="*/ 34 w 46"/>
                  <a:gd name="T5" fmla="*/ 41 h 45"/>
                  <a:gd name="T6" fmla="*/ 24 w 46"/>
                  <a:gd name="T7" fmla="*/ 41 h 45"/>
                  <a:gd name="T8" fmla="*/ 2 w 46"/>
                  <a:gd name="T9" fmla="*/ 16 h 45"/>
                  <a:gd name="T10" fmla="*/ 2 w 46"/>
                  <a:gd name="T11" fmla="*/ 5 h 45"/>
                  <a:gd name="T12" fmla="*/ 3 w 46"/>
                  <a:gd name="T13" fmla="*/ 4 h 45"/>
                  <a:gd name="T14" fmla="*/ 14 w 46"/>
                  <a:gd name="T15" fmla="*/ 2 h 45"/>
                  <a:gd name="T16" fmla="*/ 42 w 46"/>
                  <a:gd name="T17" fmla="*/ 2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45">
                    <a:moveTo>
                      <a:pt x="42" y="21"/>
                    </a:moveTo>
                    <a:cubicBezTo>
                      <a:pt x="46" y="23"/>
                      <a:pt x="46" y="27"/>
                      <a:pt x="44" y="30"/>
                    </a:cubicBezTo>
                    <a:cubicBezTo>
                      <a:pt x="34" y="41"/>
                      <a:pt x="34" y="41"/>
                      <a:pt x="34" y="41"/>
                    </a:cubicBezTo>
                    <a:cubicBezTo>
                      <a:pt x="31" y="45"/>
                      <a:pt x="27" y="45"/>
                      <a:pt x="24" y="41"/>
                    </a:cubicBezTo>
                    <a:cubicBezTo>
                      <a:pt x="2" y="16"/>
                      <a:pt x="2" y="16"/>
                      <a:pt x="2" y="16"/>
                    </a:cubicBezTo>
                    <a:cubicBezTo>
                      <a:pt x="0" y="13"/>
                      <a:pt x="0" y="8"/>
                      <a:pt x="2" y="5"/>
                    </a:cubicBezTo>
                    <a:cubicBezTo>
                      <a:pt x="3" y="4"/>
                      <a:pt x="3" y="4"/>
                      <a:pt x="3" y="4"/>
                    </a:cubicBezTo>
                    <a:cubicBezTo>
                      <a:pt x="6" y="1"/>
                      <a:pt x="11" y="0"/>
                      <a:pt x="14" y="2"/>
                    </a:cubicBezTo>
                    <a:lnTo>
                      <a:pt x="42" y="21"/>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4" name="Freeform 178"/>
              <p:cNvSpPr>
                <a:spLocks/>
              </p:cNvSpPr>
              <p:nvPr/>
            </p:nvSpPr>
            <p:spPr bwMode="auto">
              <a:xfrm>
                <a:off x="2622" y="2855"/>
                <a:ext cx="75" cy="71"/>
              </a:xfrm>
              <a:custGeom>
                <a:avLst/>
                <a:gdLst>
                  <a:gd name="T0" fmla="*/ 4 w 47"/>
                  <a:gd name="T1" fmla="*/ 23 h 44"/>
                  <a:gd name="T2" fmla="*/ 3 w 47"/>
                  <a:gd name="T3" fmla="*/ 14 h 44"/>
                  <a:gd name="T4" fmla="*/ 12 w 47"/>
                  <a:gd name="T5" fmla="*/ 3 h 44"/>
                  <a:gd name="T6" fmla="*/ 22 w 47"/>
                  <a:gd name="T7" fmla="*/ 3 h 44"/>
                  <a:gd name="T8" fmla="*/ 44 w 47"/>
                  <a:gd name="T9" fmla="*/ 28 h 44"/>
                  <a:gd name="T10" fmla="*/ 44 w 47"/>
                  <a:gd name="T11" fmla="*/ 39 h 44"/>
                  <a:gd name="T12" fmla="*/ 43 w 47"/>
                  <a:gd name="T13" fmla="*/ 40 h 44"/>
                  <a:gd name="T14" fmla="*/ 32 w 47"/>
                  <a:gd name="T15" fmla="*/ 42 h 44"/>
                  <a:gd name="T16" fmla="*/ 4 w 47"/>
                  <a:gd name="T17"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4">
                    <a:moveTo>
                      <a:pt x="4" y="23"/>
                    </a:moveTo>
                    <a:cubicBezTo>
                      <a:pt x="1" y="21"/>
                      <a:pt x="0" y="17"/>
                      <a:pt x="3" y="14"/>
                    </a:cubicBezTo>
                    <a:cubicBezTo>
                      <a:pt x="12" y="3"/>
                      <a:pt x="12" y="3"/>
                      <a:pt x="12" y="3"/>
                    </a:cubicBezTo>
                    <a:cubicBezTo>
                      <a:pt x="15" y="0"/>
                      <a:pt x="19" y="0"/>
                      <a:pt x="22" y="3"/>
                    </a:cubicBezTo>
                    <a:cubicBezTo>
                      <a:pt x="44" y="28"/>
                      <a:pt x="44" y="28"/>
                      <a:pt x="44" y="28"/>
                    </a:cubicBezTo>
                    <a:cubicBezTo>
                      <a:pt x="47" y="31"/>
                      <a:pt x="46" y="36"/>
                      <a:pt x="44" y="39"/>
                    </a:cubicBezTo>
                    <a:cubicBezTo>
                      <a:pt x="43" y="40"/>
                      <a:pt x="43" y="40"/>
                      <a:pt x="43" y="40"/>
                    </a:cubicBezTo>
                    <a:cubicBezTo>
                      <a:pt x="40" y="43"/>
                      <a:pt x="35" y="44"/>
                      <a:pt x="32" y="42"/>
                    </a:cubicBezTo>
                    <a:lnTo>
                      <a:pt x="4" y="23"/>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5" name="Freeform 179"/>
              <p:cNvSpPr>
                <a:spLocks/>
              </p:cNvSpPr>
              <p:nvPr/>
            </p:nvSpPr>
            <p:spPr bwMode="auto">
              <a:xfrm>
                <a:off x="2460" y="2863"/>
                <a:ext cx="71" cy="76"/>
              </a:xfrm>
              <a:custGeom>
                <a:avLst/>
                <a:gdLst>
                  <a:gd name="T0" fmla="*/ 20 w 44"/>
                  <a:gd name="T1" fmla="*/ 4 h 47"/>
                  <a:gd name="T2" fmla="*/ 30 w 44"/>
                  <a:gd name="T3" fmla="*/ 3 h 47"/>
                  <a:gd name="T4" fmla="*/ 41 w 44"/>
                  <a:gd name="T5" fmla="*/ 13 h 47"/>
                  <a:gd name="T6" fmla="*/ 41 w 44"/>
                  <a:gd name="T7" fmla="*/ 23 h 47"/>
                  <a:gd name="T8" fmla="*/ 16 w 44"/>
                  <a:gd name="T9" fmla="*/ 44 h 47"/>
                  <a:gd name="T10" fmla="*/ 5 w 44"/>
                  <a:gd name="T11" fmla="*/ 44 h 47"/>
                  <a:gd name="T12" fmla="*/ 4 w 44"/>
                  <a:gd name="T13" fmla="*/ 43 h 47"/>
                  <a:gd name="T14" fmla="*/ 2 w 44"/>
                  <a:gd name="T15" fmla="*/ 32 h 47"/>
                  <a:gd name="T16" fmla="*/ 20 w 44"/>
                  <a:gd name="T17" fmla="*/ 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7">
                    <a:moveTo>
                      <a:pt x="20" y="4"/>
                    </a:moveTo>
                    <a:cubicBezTo>
                      <a:pt x="23" y="1"/>
                      <a:pt x="27" y="0"/>
                      <a:pt x="30" y="3"/>
                    </a:cubicBezTo>
                    <a:cubicBezTo>
                      <a:pt x="41" y="13"/>
                      <a:pt x="41" y="13"/>
                      <a:pt x="41" y="13"/>
                    </a:cubicBezTo>
                    <a:cubicBezTo>
                      <a:pt x="44" y="16"/>
                      <a:pt x="44" y="20"/>
                      <a:pt x="41" y="23"/>
                    </a:cubicBezTo>
                    <a:cubicBezTo>
                      <a:pt x="16" y="44"/>
                      <a:pt x="16" y="44"/>
                      <a:pt x="16" y="44"/>
                    </a:cubicBezTo>
                    <a:cubicBezTo>
                      <a:pt x="13" y="47"/>
                      <a:pt x="8" y="47"/>
                      <a:pt x="5" y="44"/>
                    </a:cubicBezTo>
                    <a:cubicBezTo>
                      <a:pt x="4" y="43"/>
                      <a:pt x="4" y="43"/>
                      <a:pt x="4" y="43"/>
                    </a:cubicBezTo>
                    <a:cubicBezTo>
                      <a:pt x="0" y="41"/>
                      <a:pt x="0" y="36"/>
                      <a:pt x="2" y="32"/>
                    </a:cubicBezTo>
                    <a:lnTo>
                      <a:pt x="20" y="4"/>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6" name="Freeform 180"/>
              <p:cNvSpPr>
                <a:spLocks/>
              </p:cNvSpPr>
              <p:nvPr/>
            </p:nvSpPr>
            <p:spPr bwMode="auto">
              <a:xfrm>
                <a:off x="2612" y="2688"/>
                <a:ext cx="70" cy="75"/>
              </a:xfrm>
              <a:custGeom>
                <a:avLst/>
                <a:gdLst>
                  <a:gd name="T0" fmla="*/ 24 w 44"/>
                  <a:gd name="T1" fmla="*/ 43 h 47"/>
                  <a:gd name="T2" fmla="*/ 14 w 44"/>
                  <a:gd name="T3" fmla="*/ 44 h 47"/>
                  <a:gd name="T4" fmla="*/ 3 w 44"/>
                  <a:gd name="T5" fmla="*/ 34 h 47"/>
                  <a:gd name="T6" fmla="*/ 3 w 44"/>
                  <a:gd name="T7" fmla="*/ 25 h 47"/>
                  <a:gd name="T8" fmla="*/ 28 w 44"/>
                  <a:gd name="T9" fmla="*/ 3 h 47"/>
                  <a:gd name="T10" fmla="*/ 40 w 44"/>
                  <a:gd name="T11" fmla="*/ 3 h 47"/>
                  <a:gd name="T12" fmla="*/ 41 w 44"/>
                  <a:gd name="T13" fmla="*/ 4 h 47"/>
                  <a:gd name="T14" fmla="*/ 42 w 44"/>
                  <a:gd name="T15" fmla="*/ 15 h 47"/>
                  <a:gd name="T16" fmla="*/ 24 w 44"/>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47">
                    <a:moveTo>
                      <a:pt x="24" y="43"/>
                    </a:moveTo>
                    <a:cubicBezTo>
                      <a:pt x="22" y="46"/>
                      <a:pt x="17" y="47"/>
                      <a:pt x="14" y="44"/>
                    </a:cubicBezTo>
                    <a:cubicBezTo>
                      <a:pt x="3" y="34"/>
                      <a:pt x="3" y="34"/>
                      <a:pt x="3" y="34"/>
                    </a:cubicBezTo>
                    <a:cubicBezTo>
                      <a:pt x="0" y="32"/>
                      <a:pt x="0" y="27"/>
                      <a:pt x="3" y="25"/>
                    </a:cubicBezTo>
                    <a:cubicBezTo>
                      <a:pt x="28" y="3"/>
                      <a:pt x="28" y="3"/>
                      <a:pt x="28" y="3"/>
                    </a:cubicBezTo>
                    <a:cubicBezTo>
                      <a:pt x="32" y="0"/>
                      <a:pt x="37" y="0"/>
                      <a:pt x="40" y="3"/>
                    </a:cubicBezTo>
                    <a:cubicBezTo>
                      <a:pt x="41" y="4"/>
                      <a:pt x="41" y="4"/>
                      <a:pt x="41" y="4"/>
                    </a:cubicBezTo>
                    <a:cubicBezTo>
                      <a:pt x="44" y="6"/>
                      <a:pt x="44" y="11"/>
                      <a:pt x="42" y="15"/>
                    </a:cubicBezTo>
                    <a:lnTo>
                      <a:pt x="24" y="43"/>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7" name="Freeform 181"/>
              <p:cNvSpPr>
                <a:spLocks/>
              </p:cNvSpPr>
              <p:nvPr/>
            </p:nvSpPr>
            <p:spPr bwMode="auto">
              <a:xfrm>
                <a:off x="2491" y="2667"/>
                <a:ext cx="62" cy="80"/>
              </a:xfrm>
              <a:custGeom>
                <a:avLst/>
                <a:gdLst>
                  <a:gd name="T0" fmla="*/ 36 w 39"/>
                  <a:gd name="T1" fmla="*/ 32 h 50"/>
                  <a:gd name="T2" fmla="*/ 34 w 39"/>
                  <a:gd name="T3" fmla="*/ 41 h 50"/>
                  <a:gd name="T4" fmla="*/ 21 w 39"/>
                  <a:gd name="T5" fmla="*/ 48 h 50"/>
                  <a:gd name="T6" fmla="*/ 12 w 39"/>
                  <a:gd name="T7" fmla="*/ 44 h 50"/>
                  <a:gd name="T8" fmla="*/ 1 w 39"/>
                  <a:gd name="T9" fmla="*/ 13 h 50"/>
                  <a:gd name="T10" fmla="*/ 5 w 39"/>
                  <a:gd name="T11" fmla="*/ 3 h 50"/>
                  <a:gd name="T12" fmla="*/ 6 w 39"/>
                  <a:gd name="T13" fmla="*/ 2 h 50"/>
                  <a:gd name="T14" fmla="*/ 17 w 39"/>
                  <a:gd name="T15" fmla="*/ 5 h 50"/>
                  <a:gd name="T16" fmla="*/ 36 w 39"/>
                  <a:gd name="T17"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50">
                    <a:moveTo>
                      <a:pt x="36" y="32"/>
                    </a:moveTo>
                    <a:cubicBezTo>
                      <a:pt x="39" y="35"/>
                      <a:pt x="38" y="40"/>
                      <a:pt x="34" y="41"/>
                    </a:cubicBezTo>
                    <a:cubicBezTo>
                      <a:pt x="21" y="48"/>
                      <a:pt x="21" y="48"/>
                      <a:pt x="21" y="48"/>
                    </a:cubicBezTo>
                    <a:cubicBezTo>
                      <a:pt x="17" y="50"/>
                      <a:pt x="13" y="48"/>
                      <a:pt x="12" y="44"/>
                    </a:cubicBezTo>
                    <a:cubicBezTo>
                      <a:pt x="1" y="13"/>
                      <a:pt x="1" y="13"/>
                      <a:pt x="1" y="13"/>
                    </a:cubicBezTo>
                    <a:cubicBezTo>
                      <a:pt x="0" y="9"/>
                      <a:pt x="2" y="4"/>
                      <a:pt x="5" y="3"/>
                    </a:cubicBezTo>
                    <a:cubicBezTo>
                      <a:pt x="6" y="2"/>
                      <a:pt x="6" y="2"/>
                      <a:pt x="6" y="2"/>
                    </a:cubicBezTo>
                    <a:cubicBezTo>
                      <a:pt x="10" y="0"/>
                      <a:pt x="15" y="1"/>
                      <a:pt x="17" y="5"/>
                    </a:cubicBezTo>
                    <a:lnTo>
                      <a:pt x="36" y="32"/>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8" name="Freeform 182"/>
              <p:cNvSpPr>
                <a:spLocks/>
              </p:cNvSpPr>
              <p:nvPr/>
            </p:nvSpPr>
            <p:spPr bwMode="auto">
              <a:xfrm>
                <a:off x="2591" y="2879"/>
                <a:ext cx="61" cy="81"/>
              </a:xfrm>
              <a:custGeom>
                <a:avLst/>
                <a:gdLst>
                  <a:gd name="T0" fmla="*/ 2 w 38"/>
                  <a:gd name="T1" fmla="*/ 18 h 50"/>
                  <a:gd name="T2" fmla="*/ 4 w 38"/>
                  <a:gd name="T3" fmla="*/ 9 h 50"/>
                  <a:gd name="T4" fmla="*/ 17 w 38"/>
                  <a:gd name="T5" fmla="*/ 2 h 50"/>
                  <a:gd name="T6" fmla="*/ 26 w 38"/>
                  <a:gd name="T7" fmla="*/ 6 h 50"/>
                  <a:gd name="T8" fmla="*/ 37 w 38"/>
                  <a:gd name="T9" fmla="*/ 37 h 50"/>
                  <a:gd name="T10" fmla="*/ 33 w 38"/>
                  <a:gd name="T11" fmla="*/ 48 h 50"/>
                  <a:gd name="T12" fmla="*/ 32 w 38"/>
                  <a:gd name="T13" fmla="*/ 48 h 50"/>
                  <a:gd name="T14" fmla="*/ 21 w 38"/>
                  <a:gd name="T15" fmla="*/ 45 h 50"/>
                  <a:gd name="T16" fmla="*/ 2 w 38"/>
                  <a:gd name="T17" fmla="*/ 1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0">
                    <a:moveTo>
                      <a:pt x="2" y="18"/>
                    </a:moveTo>
                    <a:cubicBezTo>
                      <a:pt x="0" y="15"/>
                      <a:pt x="1" y="10"/>
                      <a:pt x="4" y="9"/>
                    </a:cubicBezTo>
                    <a:cubicBezTo>
                      <a:pt x="17" y="2"/>
                      <a:pt x="17" y="2"/>
                      <a:pt x="17" y="2"/>
                    </a:cubicBezTo>
                    <a:cubicBezTo>
                      <a:pt x="21" y="0"/>
                      <a:pt x="25" y="2"/>
                      <a:pt x="26" y="6"/>
                    </a:cubicBezTo>
                    <a:cubicBezTo>
                      <a:pt x="37" y="37"/>
                      <a:pt x="37" y="37"/>
                      <a:pt x="37" y="37"/>
                    </a:cubicBezTo>
                    <a:cubicBezTo>
                      <a:pt x="38" y="41"/>
                      <a:pt x="37" y="46"/>
                      <a:pt x="33" y="48"/>
                    </a:cubicBezTo>
                    <a:cubicBezTo>
                      <a:pt x="32" y="48"/>
                      <a:pt x="32" y="48"/>
                      <a:pt x="32" y="48"/>
                    </a:cubicBezTo>
                    <a:cubicBezTo>
                      <a:pt x="28" y="50"/>
                      <a:pt x="23" y="49"/>
                      <a:pt x="21" y="45"/>
                    </a:cubicBezTo>
                    <a:lnTo>
                      <a:pt x="2" y="18"/>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19" name="Freeform 183"/>
              <p:cNvSpPr>
                <a:spLocks/>
              </p:cNvSpPr>
              <p:nvPr/>
            </p:nvSpPr>
            <p:spPr bwMode="auto">
              <a:xfrm>
                <a:off x="2427" y="2832"/>
                <a:ext cx="78" cy="63"/>
              </a:xfrm>
              <a:custGeom>
                <a:avLst/>
                <a:gdLst>
                  <a:gd name="T0" fmla="*/ 32 w 49"/>
                  <a:gd name="T1" fmla="*/ 2 h 39"/>
                  <a:gd name="T2" fmla="*/ 41 w 49"/>
                  <a:gd name="T3" fmla="*/ 5 h 39"/>
                  <a:gd name="T4" fmla="*/ 48 w 49"/>
                  <a:gd name="T5" fmla="*/ 18 h 39"/>
                  <a:gd name="T6" fmla="*/ 44 w 49"/>
                  <a:gd name="T7" fmla="*/ 27 h 39"/>
                  <a:gd name="T8" fmla="*/ 12 w 49"/>
                  <a:gd name="T9" fmla="*/ 38 h 39"/>
                  <a:gd name="T10" fmla="*/ 2 w 49"/>
                  <a:gd name="T11" fmla="*/ 33 h 39"/>
                  <a:gd name="T12" fmla="*/ 1 w 49"/>
                  <a:gd name="T13" fmla="*/ 32 h 39"/>
                  <a:gd name="T14" fmla="*/ 4 w 49"/>
                  <a:gd name="T15" fmla="*/ 21 h 39"/>
                  <a:gd name="T16" fmla="*/ 32 w 49"/>
                  <a:gd name="T17" fmla="*/ 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39">
                    <a:moveTo>
                      <a:pt x="32" y="2"/>
                    </a:moveTo>
                    <a:cubicBezTo>
                      <a:pt x="35" y="0"/>
                      <a:pt x="39" y="1"/>
                      <a:pt x="41" y="5"/>
                    </a:cubicBezTo>
                    <a:cubicBezTo>
                      <a:pt x="48" y="18"/>
                      <a:pt x="48" y="18"/>
                      <a:pt x="48" y="18"/>
                    </a:cubicBezTo>
                    <a:cubicBezTo>
                      <a:pt x="49" y="22"/>
                      <a:pt x="48" y="26"/>
                      <a:pt x="44" y="27"/>
                    </a:cubicBezTo>
                    <a:cubicBezTo>
                      <a:pt x="12" y="38"/>
                      <a:pt x="12" y="38"/>
                      <a:pt x="12" y="38"/>
                    </a:cubicBezTo>
                    <a:cubicBezTo>
                      <a:pt x="8" y="39"/>
                      <a:pt x="4" y="37"/>
                      <a:pt x="2" y="33"/>
                    </a:cubicBezTo>
                    <a:cubicBezTo>
                      <a:pt x="1" y="32"/>
                      <a:pt x="1" y="32"/>
                      <a:pt x="1" y="32"/>
                    </a:cubicBezTo>
                    <a:cubicBezTo>
                      <a:pt x="0" y="29"/>
                      <a:pt x="1" y="24"/>
                      <a:pt x="4" y="21"/>
                    </a:cubicBezTo>
                    <a:lnTo>
                      <a:pt x="32" y="2"/>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20" name="Freeform 184"/>
              <p:cNvSpPr>
                <a:spLocks/>
              </p:cNvSpPr>
              <p:nvPr/>
            </p:nvSpPr>
            <p:spPr bwMode="auto">
              <a:xfrm>
                <a:off x="2638" y="2731"/>
                <a:ext cx="80" cy="63"/>
              </a:xfrm>
              <a:custGeom>
                <a:avLst/>
                <a:gdLst>
                  <a:gd name="T0" fmla="*/ 17 w 50"/>
                  <a:gd name="T1" fmla="*/ 37 h 39"/>
                  <a:gd name="T2" fmla="*/ 8 w 50"/>
                  <a:gd name="T3" fmla="*/ 34 h 39"/>
                  <a:gd name="T4" fmla="*/ 1 w 50"/>
                  <a:gd name="T5" fmla="*/ 21 h 39"/>
                  <a:gd name="T6" fmla="*/ 5 w 50"/>
                  <a:gd name="T7" fmla="*/ 12 h 39"/>
                  <a:gd name="T8" fmla="*/ 37 w 50"/>
                  <a:gd name="T9" fmla="*/ 1 h 39"/>
                  <a:gd name="T10" fmla="*/ 47 w 50"/>
                  <a:gd name="T11" fmla="*/ 6 h 39"/>
                  <a:gd name="T12" fmla="*/ 48 w 50"/>
                  <a:gd name="T13" fmla="*/ 7 h 39"/>
                  <a:gd name="T14" fmla="*/ 45 w 50"/>
                  <a:gd name="T15" fmla="*/ 18 h 39"/>
                  <a:gd name="T16" fmla="*/ 17 w 50"/>
                  <a:gd name="T17" fmla="*/ 3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9">
                    <a:moveTo>
                      <a:pt x="17" y="37"/>
                    </a:moveTo>
                    <a:cubicBezTo>
                      <a:pt x="14" y="39"/>
                      <a:pt x="10" y="38"/>
                      <a:pt x="8" y="34"/>
                    </a:cubicBezTo>
                    <a:cubicBezTo>
                      <a:pt x="1" y="21"/>
                      <a:pt x="1" y="21"/>
                      <a:pt x="1" y="21"/>
                    </a:cubicBezTo>
                    <a:cubicBezTo>
                      <a:pt x="0" y="18"/>
                      <a:pt x="1" y="14"/>
                      <a:pt x="5" y="12"/>
                    </a:cubicBezTo>
                    <a:cubicBezTo>
                      <a:pt x="37" y="1"/>
                      <a:pt x="37" y="1"/>
                      <a:pt x="37" y="1"/>
                    </a:cubicBezTo>
                    <a:cubicBezTo>
                      <a:pt x="41" y="0"/>
                      <a:pt x="45" y="2"/>
                      <a:pt x="47" y="6"/>
                    </a:cubicBezTo>
                    <a:cubicBezTo>
                      <a:pt x="48" y="7"/>
                      <a:pt x="48" y="7"/>
                      <a:pt x="48" y="7"/>
                    </a:cubicBezTo>
                    <a:cubicBezTo>
                      <a:pt x="50" y="11"/>
                      <a:pt x="48" y="15"/>
                      <a:pt x="45" y="18"/>
                    </a:cubicBezTo>
                    <a:lnTo>
                      <a:pt x="17" y="37"/>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21" name="Freeform 185"/>
              <p:cNvSpPr>
                <a:spLocks/>
              </p:cNvSpPr>
              <p:nvPr/>
            </p:nvSpPr>
            <p:spPr bwMode="auto">
              <a:xfrm>
                <a:off x="2419" y="2752"/>
                <a:ext cx="80" cy="55"/>
              </a:xfrm>
              <a:custGeom>
                <a:avLst/>
                <a:gdLst>
                  <a:gd name="T0" fmla="*/ 44 w 50"/>
                  <a:gd name="T1" fmla="*/ 6 h 34"/>
                  <a:gd name="T2" fmla="*/ 49 w 50"/>
                  <a:gd name="T3" fmla="*/ 15 h 34"/>
                  <a:gd name="T4" fmla="*/ 44 w 50"/>
                  <a:gd name="T5" fmla="*/ 29 h 34"/>
                  <a:gd name="T6" fmla="*/ 35 w 50"/>
                  <a:gd name="T7" fmla="*/ 33 h 34"/>
                  <a:gd name="T8" fmla="*/ 5 w 50"/>
                  <a:gd name="T9" fmla="*/ 18 h 34"/>
                  <a:gd name="T10" fmla="*/ 1 w 50"/>
                  <a:gd name="T11" fmla="*/ 8 h 34"/>
                  <a:gd name="T12" fmla="*/ 1 w 50"/>
                  <a:gd name="T13" fmla="*/ 6 h 34"/>
                  <a:gd name="T14" fmla="*/ 11 w 50"/>
                  <a:gd name="T15" fmla="*/ 1 h 34"/>
                  <a:gd name="T16" fmla="*/ 44 w 50"/>
                  <a:gd name="T17" fmla="*/ 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4">
                    <a:moveTo>
                      <a:pt x="44" y="6"/>
                    </a:moveTo>
                    <a:cubicBezTo>
                      <a:pt x="48" y="7"/>
                      <a:pt x="50" y="11"/>
                      <a:pt x="49" y="15"/>
                    </a:cubicBezTo>
                    <a:cubicBezTo>
                      <a:pt x="44" y="29"/>
                      <a:pt x="44" y="29"/>
                      <a:pt x="44" y="29"/>
                    </a:cubicBezTo>
                    <a:cubicBezTo>
                      <a:pt x="43" y="33"/>
                      <a:pt x="39" y="34"/>
                      <a:pt x="35" y="33"/>
                    </a:cubicBezTo>
                    <a:cubicBezTo>
                      <a:pt x="5" y="18"/>
                      <a:pt x="5" y="18"/>
                      <a:pt x="5" y="18"/>
                    </a:cubicBezTo>
                    <a:cubicBezTo>
                      <a:pt x="2" y="16"/>
                      <a:pt x="0" y="11"/>
                      <a:pt x="1" y="8"/>
                    </a:cubicBezTo>
                    <a:cubicBezTo>
                      <a:pt x="1" y="6"/>
                      <a:pt x="1" y="6"/>
                      <a:pt x="1" y="6"/>
                    </a:cubicBezTo>
                    <a:cubicBezTo>
                      <a:pt x="3" y="2"/>
                      <a:pt x="7" y="0"/>
                      <a:pt x="11" y="1"/>
                    </a:cubicBezTo>
                    <a:lnTo>
                      <a:pt x="44" y="6"/>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22" name="Freeform 186"/>
              <p:cNvSpPr>
                <a:spLocks/>
              </p:cNvSpPr>
              <p:nvPr/>
            </p:nvSpPr>
            <p:spPr bwMode="auto">
              <a:xfrm>
                <a:off x="2644" y="2820"/>
                <a:ext cx="82" cy="54"/>
              </a:xfrm>
              <a:custGeom>
                <a:avLst/>
                <a:gdLst>
                  <a:gd name="T0" fmla="*/ 6 w 51"/>
                  <a:gd name="T1" fmla="*/ 28 h 34"/>
                  <a:gd name="T2" fmla="*/ 1 w 51"/>
                  <a:gd name="T3" fmla="*/ 19 h 34"/>
                  <a:gd name="T4" fmla="*/ 6 w 51"/>
                  <a:gd name="T5" fmla="*/ 5 h 34"/>
                  <a:gd name="T6" fmla="*/ 15 w 51"/>
                  <a:gd name="T7" fmla="*/ 2 h 34"/>
                  <a:gd name="T8" fmla="*/ 45 w 51"/>
                  <a:gd name="T9" fmla="*/ 16 h 34"/>
                  <a:gd name="T10" fmla="*/ 49 w 51"/>
                  <a:gd name="T11" fmla="*/ 27 h 34"/>
                  <a:gd name="T12" fmla="*/ 49 w 51"/>
                  <a:gd name="T13" fmla="*/ 28 h 34"/>
                  <a:gd name="T14" fmla="*/ 39 w 51"/>
                  <a:gd name="T15" fmla="*/ 34 h 34"/>
                  <a:gd name="T16" fmla="*/ 6 w 51"/>
                  <a:gd name="T17"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34">
                    <a:moveTo>
                      <a:pt x="6" y="28"/>
                    </a:moveTo>
                    <a:cubicBezTo>
                      <a:pt x="2" y="27"/>
                      <a:pt x="0" y="23"/>
                      <a:pt x="1" y="19"/>
                    </a:cubicBezTo>
                    <a:cubicBezTo>
                      <a:pt x="6" y="5"/>
                      <a:pt x="6" y="5"/>
                      <a:pt x="6" y="5"/>
                    </a:cubicBezTo>
                    <a:cubicBezTo>
                      <a:pt x="7" y="1"/>
                      <a:pt x="11" y="0"/>
                      <a:pt x="15" y="2"/>
                    </a:cubicBezTo>
                    <a:cubicBezTo>
                      <a:pt x="45" y="16"/>
                      <a:pt x="45" y="16"/>
                      <a:pt x="45" y="16"/>
                    </a:cubicBezTo>
                    <a:cubicBezTo>
                      <a:pt x="49" y="18"/>
                      <a:pt x="51" y="23"/>
                      <a:pt x="49" y="27"/>
                    </a:cubicBezTo>
                    <a:cubicBezTo>
                      <a:pt x="49" y="28"/>
                      <a:pt x="49" y="28"/>
                      <a:pt x="49" y="28"/>
                    </a:cubicBezTo>
                    <a:cubicBezTo>
                      <a:pt x="48" y="32"/>
                      <a:pt x="43" y="34"/>
                      <a:pt x="39" y="34"/>
                    </a:cubicBezTo>
                    <a:lnTo>
                      <a:pt x="6" y="28"/>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23" name="Freeform 187"/>
              <p:cNvSpPr>
                <a:spLocks/>
              </p:cNvSpPr>
              <p:nvPr/>
            </p:nvSpPr>
            <p:spPr bwMode="auto">
              <a:xfrm>
                <a:off x="2510" y="2887"/>
                <a:ext cx="56" cy="81"/>
              </a:xfrm>
              <a:custGeom>
                <a:avLst/>
                <a:gdLst>
                  <a:gd name="T0" fmla="*/ 7 w 35"/>
                  <a:gd name="T1" fmla="*/ 6 h 50"/>
                  <a:gd name="T2" fmla="*/ 15 w 35"/>
                  <a:gd name="T3" fmla="*/ 1 h 50"/>
                  <a:gd name="T4" fmla="*/ 29 w 35"/>
                  <a:gd name="T5" fmla="*/ 6 h 50"/>
                  <a:gd name="T6" fmla="*/ 33 w 35"/>
                  <a:gd name="T7" fmla="*/ 14 h 50"/>
                  <a:gd name="T8" fmla="*/ 18 w 35"/>
                  <a:gd name="T9" fmla="*/ 44 h 50"/>
                  <a:gd name="T10" fmla="*/ 8 w 35"/>
                  <a:gd name="T11" fmla="*/ 49 h 50"/>
                  <a:gd name="T12" fmla="*/ 7 w 35"/>
                  <a:gd name="T13" fmla="*/ 48 h 50"/>
                  <a:gd name="T14" fmla="*/ 1 w 35"/>
                  <a:gd name="T15" fmla="*/ 39 h 50"/>
                  <a:gd name="T16" fmla="*/ 7 w 35"/>
                  <a:gd name="T17" fmla="*/ 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50">
                    <a:moveTo>
                      <a:pt x="7" y="6"/>
                    </a:moveTo>
                    <a:cubicBezTo>
                      <a:pt x="8" y="2"/>
                      <a:pt x="11" y="0"/>
                      <a:pt x="15" y="1"/>
                    </a:cubicBezTo>
                    <a:cubicBezTo>
                      <a:pt x="29" y="6"/>
                      <a:pt x="29" y="6"/>
                      <a:pt x="29" y="6"/>
                    </a:cubicBezTo>
                    <a:cubicBezTo>
                      <a:pt x="33" y="7"/>
                      <a:pt x="35" y="11"/>
                      <a:pt x="33" y="14"/>
                    </a:cubicBezTo>
                    <a:cubicBezTo>
                      <a:pt x="18" y="44"/>
                      <a:pt x="18" y="44"/>
                      <a:pt x="18" y="44"/>
                    </a:cubicBezTo>
                    <a:cubicBezTo>
                      <a:pt x="16" y="48"/>
                      <a:pt x="12" y="50"/>
                      <a:pt x="8" y="49"/>
                    </a:cubicBezTo>
                    <a:cubicBezTo>
                      <a:pt x="7" y="48"/>
                      <a:pt x="7" y="48"/>
                      <a:pt x="7" y="48"/>
                    </a:cubicBezTo>
                    <a:cubicBezTo>
                      <a:pt x="3" y="47"/>
                      <a:pt x="0" y="43"/>
                      <a:pt x="1" y="39"/>
                    </a:cubicBezTo>
                    <a:lnTo>
                      <a:pt x="7" y="6"/>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224" name="Freeform 188"/>
              <p:cNvSpPr>
                <a:spLocks/>
              </p:cNvSpPr>
              <p:nvPr/>
            </p:nvSpPr>
            <p:spPr bwMode="auto">
              <a:xfrm>
                <a:off x="2577" y="2659"/>
                <a:ext cx="56" cy="80"/>
              </a:xfrm>
              <a:custGeom>
                <a:avLst/>
                <a:gdLst>
                  <a:gd name="T0" fmla="*/ 28 w 35"/>
                  <a:gd name="T1" fmla="*/ 44 h 50"/>
                  <a:gd name="T2" fmla="*/ 20 w 35"/>
                  <a:gd name="T3" fmla="*/ 49 h 50"/>
                  <a:gd name="T4" fmla="*/ 6 w 35"/>
                  <a:gd name="T5" fmla="*/ 45 h 50"/>
                  <a:gd name="T6" fmla="*/ 2 w 35"/>
                  <a:gd name="T7" fmla="*/ 36 h 50"/>
                  <a:gd name="T8" fmla="*/ 17 w 35"/>
                  <a:gd name="T9" fmla="*/ 6 h 50"/>
                  <a:gd name="T10" fmla="*/ 27 w 35"/>
                  <a:gd name="T11" fmla="*/ 1 h 50"/>
                  <a:gd name="T12" fmla="*/ 28 w 35"/>
                  <a:gd name="T13" fmla="*/ 2 h 50"/>
                  <a:gd name="T14" fmla="*/ 34 w 35"/>
                  <a:gd name="T15" fmla="*/ 11 h 50"/>
                  <a:gd name="T16" fmla="*/ 28 w 35"/>
                  <a:gd name="T17"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50">
                    <a:moveTo>
                      <a:pt x="28" y="44"/>
                    </a:moveTo>
                    <a:cubicBezTo>
                      <a:pt x="27" y="48"/>
                      <a:pt x="24" y="50"/>
                      <a:pt x="20" y="49"/>
                    </a:cubicBezTo>
                    <a:cubicBezTo>
                      <a:pt x="6" y="45"/>
                      <a:pt x="6" y="45"/>
                      <a:pt x="6" y="45"/>
                    </a:cubicBezTo>
                    <a:cubicBezTo>
                      <a:pt x="2" y="43"/>
                      <a:pt x="0" y="39"/>
                      <a:pt x="2" y="36"/>
                    </a:cubicBezTo>
                    <a:cubicBezTo>
                      <a:pt x="17" y="6"/>
                      <a:pt x="17" y="6"/>
                      <a:pt x="17" y="6"/>
                    </a:cubicBezTo>
                    <a:cubicBezTo>
                      <a:pt x="19" y="2"/>
                      <a:pt x="23" y="0"/>
                      <a:pt x="27" y="1"/>
                    </a:cubicBezTo>
                    <a:cubicBezTo>
                      <a:pt x="28" y="2"/>
                      <a:pt x="28" y="2"/>
                      <a:pt x="28" y="2"/>
                    </a:cubicBezTo>
                    <a:cubicBezTo>
                      <a:pt x="32" y="3"/>
                      <a:pt x="35" y="7"/>
                      <a:pt x="34" y="11"/>
                    </a:cubicBezTo>
                    <a:lnTo>
                      <a:pt x="28" y="44"/>
                    </a:lnTo>
                    <a:close/>
                  </a:path>
                </a:pathLst>
              </a:cu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grpSp>
      </p:grpSp>
      <p:grpSp>
        <p:nvGrpSpPr>
          <p:cNvPr id="225" name="Group 224"/>
          <p:cNvGrpSpPr/>
          <p:nvPr/>
        </p:nvGrpSpPr>
        <p:grpSpPr>
          <a:xfrm>
            <a:off x="605626" y="1163417"/>
            <a:ext cx="3878656" cy="2748772"/>
            <a:chOff x="-1021418" y="1731052"/>
            <a:chExt cx="3879205" cy="2749161"/>
          </a:xfrm>
        </p:grpSpPr>
        <p:pic>
          <p:nvPicPr>
            <p:cNvPr id="226" name="Picture 2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1418" y="1881889"/>
              <a:ext cx="736504" cy="2004925"/>
            </a:xfrm>
            <a:prstGeom prst="rect">
              <a:avLst/>
            </a:prstGeom>
          </p:spPr>
        </p:pic>
        <p:sp>
          <p:nvSpPr>
            <p:cNvPr id="227" name="TextBox 226"/>
            <p:cNvSpPr txBox="1"/>
            <p:nvPr/>
          </p:nvSpPr>
          <p:spPr>
            <a:xfrm>
              <a:off x="-198238" y="1731052"/>
              <a:ext cx="3056025" cy="2749161"/>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Finance/Business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Not much to make </a:t>
              </a:r>
              <a:br>
                <a:rPr lang="en-US" sz="1569" kern="0" dirty="0">
                  <a:gradFill>
                    <a:gsLst>
                      <a:gs pos="2917">
                        <a:srgbClr val="505050"/>
                      </a:gs>
                      <a:gs pos="30000">
                        <a:srgbClr val="505050"/>
                      </a:gs>
                    </a:gsLst>
                    <a:lin ang="5400000" scaled="0"/>
                  </a:gradFill>
                  <a:latin typeface="Segoe UI"/>
                </a:rPr>
              </a:br>
              <a:r>
                <a:rPr lang="en-US" sz="1569" kern="0" dirty="0">
                  <a:gradFill>
                    <a:gsLst>
                      <a:gs pos="2917">
                        <a:srgbClr val="505050"/>
                      </a:gs>
                      <a:gs pos="30000">
                        <a:srgbClr val="505050"/>
                      </a:gs>
                    </a:gsLst>
                    <a:lin ang="5400000" scaled="0"/>
                  </a:gradFill>
                  <a:latin typeface="Segoe UI"/>
                </a:rPr>
                <a:t>finance happy here, but hey, what can you do?</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From the business POV, these capabilities increase stability and availability</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Smart use of automation allows business to be more flexible to demand</a:t>
              </a:r>
              <a:endParaRPr lang="en-US" sz="2000" kern="0" dirty="0">
                <a:gradFill>
                  <a:gsLst>
                    <a:gs pos="2917">
                      <a:srgbClr val="505050"/>
                    </a:gs>
                    <a:gs pos="30000">
                      <a:srgbClr val="505050"/>
                    </a:gs>
                  </a:gsLst>
                  <a:lin ang="5400000" scaled="0"/>
                </a:gradFill>
                <a:latin typeface="Segoe UI"/>
              </a:endParaRPr>
            </a:p>
          </p:txBody>
        </p:sp>
      </p:grpSp>
      <p:sp>
        <p:nvSpPr>
          <p:cNvPr id="228" name="Isosceles Triangle 227"/>
          <p:cNvSpPr/>
          <p:nvPr/>
        </p:nvSpPr>
        <p:spPr bwMode="auto">
          <a:xfrm rot="5400000">
            <a:off x="4406384" y="2670541"/>
            <a:ext cx="582535" cy="502187"/>
          </a:xfrm>
          <a:prstGeom prst="triangle">
            <a:avLst/>
          </a:prstGeom>
          <a:solidFill>
            <a:schemeClr val="bg1">
              <a:lumMod val="6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390" fontAlgn="base">
              <a:spcBef>
                <a:spcPct val="0"/>
              </a:spcBef>
              <a:spcAft>
                <a:spcPct val="0"/>
              </a:spcAft>
            </a:pPr>
            <a:endParaRPr lang="en-US" sz="2000" kern="0" dirty="0">
              <a:gradFill>
                <a:gsLst>
                  <a:gs pos="5439">
                    <a:srgbClr val="F8F8F8"/>
                  </a:gs>
                  <a:gs pos="10000">
                    <a:srgbClr val="F8F8F8"/>
                  </a:gs>
                </a:gsLst>
                <a:lin ang="5400000" scaled="0"/>
              </a:gradFill>
              <a:latin typeface="Segoe UI"/>
            </a:endParaRPr>
          </a:p>
        </p:txBody>
      </p:sp>
      <p:grpSp>
        <p:nvGrpSpPr>
          <p:cNvPr id="229" name="Group 228"/>
          <p:cNvGrpSpPr/>
          <p:nvPr/>
        </p:nvGrpSpPr>
        <p:grpSpPr>
          <a:xfrm>
            <a:off x="605627" y="4119819"/>
            <a:ext cx="3671308" cy="2152859"/>
            <a:chOff x="3882136" y="4022972"/>
            <a:chExt cx="3695282" cy="2153165"/>
          </a:xfrm>
        </p:grpSpPr>
        <p:pic>
          <p:nvPicPr>
            <p:cNvPr id="230" name="Picture 22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82136" y="4207799"/>
              <a:ext cx="590017" cy="1968338"/>
            </a:xfrm>
            <a:prstGeom prst="rect">
              <a:avLst/>
            </a:prstGeom>
          </p:spPr>
        </p:pic>
        <p:sp>
          <p:nvSpPr>
            <p:cNvPr id="231" name="TextBox 230"/>
            <p:cNvSpPr txBox="1"/>
            <p:nvPr/>
          </p:nvSpPr>
          <p:spPr>
            <a:xfrm>
              <a:off x="4710575" y="4022972"/>
              <a:ext cx="2866843" cy="1729054"/>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Security/Risk Mgmt.</a:t>
              </a:r>
            </a:p>
            <a:p>
              <a:pPr marL="285725" indent="-285725"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Gives the security and risk management teams the ability to see where they are vulnerable and how to address</a:t>
              </a:r>
              <a:endParaRPr lang="en-US" sz="2000" kern="0" dirty="0">
                <a:gradFill>
                  <a:gsLst>
                    <a:gs pos="2917">
                      <a:srgbClr val="505050"/>
                    </a:gs>
                    <a:gs pos="30000">
                      <a:srgbClr val="505050"/>
                    </a:gs>
                  </a:gsLst>
                  <a:lin ang="5400000" scaled="0"/>
                </a:gradFill>
                <a:latin typeface="Segoe UI"/>
              </a:endParaRPr>
            </a:p>
          </p:txBody>
        </p:sp>
      </p:grpSp>
      <p:grpSp>
        <p:nvGrpSpPr>
          <p:cNvPr id="232" name="Group 231"/>
          <p:cNvGrpSpPr/>
          <p:nvPr/>
        </p:nvGrpSpPr>
        <p:grpSpPr>
          <a:xfrm>
            <a:off x="7536987" y="1552268"/>
            <a:ext cx="4169897" cy="3183314"/>
            <a:chOff x="9578975" y="2058949"/>
            <a:chExt cx="4170489" cy="3183766"/>
          </a:xfrm>
        </p:grpSpPr>
        <p:pic>
          <p:nvPicPr>
            <p:cNvPr id="233" name="Picture 23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578975" y="2127998"/>
              <a:ext cx="1057927" cy="2012242"/>
            </a:xfrm>
            <a:prstGeom prst="rect">
              <a:avLst/>
            </a:prstGeom>
          </p:spPr>
        </p:pic>
        <p:sp>
          <p:nvSpPr>
            <p:cNvPr id="234" name="TextBox 233"/>
            <p:cNvSpPr txBox="1"/>
            <p:nvPr/>
          </p:nvSpPr>
          <p:spPr>
            <a:xfrm>
              <a:off x="10627673" y="2058949"/>
              <a:ext cx="3121791" cy="3183766"/>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Technology Pro</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Ensures stability of subscriptions by locking key resources from deletion or modification</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Allow Technology Pros </a:t>
              </a:r>
              <a:br>
                <a:rPr lang="en-US" sz="1569" kern="0" dirty="0">
                  <a:gradFill>
                    <a:gsLst>
                      <a:gs pos="2917">
                        <a:srgbClr val="505050"/>
                      </a:gs>
                      <a:gs pos="30000">
                        <a:srgbClr val="505050"/>
                      </a:gs>
                    </a:gsLst>
                    <a:lin ang="5400000" scaled="0"/>
                  </a:gradFill>
                  <a:latin typeface="Segoe UI"/>
                </a:rPr>
              </a:br>
              <a:r>
                <a:rPr lang="en-US" sz="1569" kern="0" dirty="0">
                  <a:gradFill>
                    <a:gsLst>
                      <a:gs pos="2917">
                        <a:srgbClr val="505050"/>
                      </a:gs>
                      <a:gs pos="30000">
                        <a:srgbClr val="505050"/>
                      </a:gs>
                    </a:gsLst>
                    <a:lin ang="5400000" scaled="0"/>
                  </a:gradFill>
                  <a:latin typeface="Segoe UI"/>
                </a:rPr>
                <a:t>to create libraries of </a:t>
              </a:r>
              <a:br>
                <a:rPr lang="en-US" sz="1569" kern="0" dirty="0">
                  <a:gradFill>
                    <a:gsLst>
                      <a:gs pos="2917">
                        <a:srgbClr val="505050"/>
                      </a:gs>
                      <a:gs pos="30000">
                        <a:srgbClr val="505050"/>
                      </a:gs>
                    </a:gsLst>
                    <a:lin ang="5400000" scaled="0"/>
                  </a:gradFill>
                  <a:latin typeface="Segoe UI"/>
                </a:rPr>
              </a:br>
              <a:r>
                <a:rPr lang="en-US" sz="1569" kern="0" dirty="0">
                  <a:gradFill>
                    <a:gsLst>
                      <a:gs pos="2917">
                        <a:srgbClr val="505050"/>
                      </a:gs>
                      <a:gs pos="30000">
                        <a:srgbClr val="505050"/>
                      </a:gs>
                    </a:gsLst>
                    <a:lin ang="5400000" scaled="0"/>
                  </a:gradFill>
                  <a:latin typeface="Segoe UI"/>
                </a:rPr>
                <a:t>reusable code to manage their environments</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Ensure that new resources aren’t accidently exposing the company’s information</a:t>
              </a:r>
            </a:p>
          </p:txBody>
        </p:sp>
      </p:grpSp>
      <p:sp>
        <p:nvSpPr>
          <p:cNvPr id="235" name="Isosceles Triangle 234"/>
          <p:cNvSpPr/>
          <p:nvPr/>
        </p:nvSpPr>
        <p:spPr bwMode="auto">
          <a:xfrm rot="5400000">
            <a:off x="4406383" y="4867784"/>
            <a:ext cx="582535" cy="502187"/>
          </a:xfrm>
          <a:prstGeom prst="triangle">
            <a:avLst/>
          </a:prstGeom>
          <a:solidFill>
            <a:schemeClr val="bg1">
              <a:lumMod val="6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390" fontAlgn="base">
              <a:spcBef>
                <a:spcPct val="0"/>
              </a:spcBef>
              <a:spcAft>
                <a:spcPct val="0"/>
              </a:spcAft>
            </a:pPr>
            <a:endParaRPr lang="en-US" sz="2000" kern="0" dirty="0">
              <a:gradFill>
                <a:gsLst>
                  <a:gs pos="5439">
                    <a:srgbClr val="F8F8F8"/>
                  </a:gs>
                  <a:gs pos="10000">
                    <a:srgbClr val="F8F8F8"/>
                  </a:gs>
                </a:gsLst>
                <a:lin ang="5400000" scaled="0"/>
              </a:gradFill>
              <a:latin typeface="Segoe UI"/>
            </a:endParaRPr>
          </a:p>
        </p:txBody>
      </p:sp>
      <p:sp>
        <p:nvSpPr>
          <p:cNvPr id="236" name="Isosceles Triangle 235"/>
          <p:cNvSpPr/>
          <p:nvPr/>
        </p:nvSpPr>
        <p:spPr bwMode="auto">
          <a:xfrm rot="16200000" flipH="1">
            <a:off x="6783985" y="2249501"/>
            <a:ext cx="582535" cy="502187"/>
          </a:xfrm>
          <a:prstGeom prst="triangle">
            <a:avLst/>
          </a:prstGeom>
          <a:solidFill>
            <a:schemeClr val="bg1">
              <a:lumMod val="6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390" fontAlgn="base">
              <a:spcBef>
                <a:spcPct val="0"/>
              </a:spcBef>
              <a:spcAft>
                <a:spcPct val="0"/>
              </a:spcAft>
            </a:pPr>
            <a:endParaRPr lang="en-US" sz="2000" kern="0" dirty="0">
              <a:gradFill>
                <a:gsLst>
                  <a:gs pos="5439">
                    <a:srgbClr val="F8F8F8"/>
                  </a:gs>
                  <a:gs pos="10000">
                    <a:srgbClr val="F8F8F8"/>
                  </a:gs>
                </a:gsLst>
                <a:lin ang="5400000" scaled="0"/>
              </a:gradFill>
              <a:latin typeface="Segoe UI"/>
            </a:endParaRPr>
          </a:p>
        </p:txBody>
      </p:sp>
    </p:spTree>
    <p:extLst>
      <p:ext uri="{BB962C8B-B14F-4D97-AF65-F5344CB8AC3E}">
        <p14:creationId xmlns:p14="http://schemas.microsoft.com/office/powerpoint/2010/main" val="23966578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5"/>
                                        </p:tgtEl>
                                        <p:attrNameLst>
                                          <p:attrName>style.visibility</p:attrName>
                                        </p:attrNameLst>
                                      </p:cBhvr>
                                      <p:to>
                                        <p:strVal val="visible"/>
                                      </p:to>
                                    </p:set>
                                    <p:animEffect transition="in" filter="fade">
                                      <p:cBhvr>
                                        <p:cTn id="7" dur="500"/>
                                        <p:tgtEl>
                                          <p:spTgt spid="225"/>
                                        </p:tgtEl>
                                      </p:cBhvr>
                                    </p:animEffect>
                                  </p:childTnLst>
                                  <p:subTnLst>
                                    <p:set>
                                      <p:cBhvr override="childStyle">
                                        <p:cTn dur="1" fill="hold" display="0" masterRel="nextClick" afterEffect="1"/>
                                        <p:tgtEl>
                                          <p:spTgt spid="225"/>
                                        </p:tgtEl>
                                        <p:attrNameLst>
                                          <p:attrName>style.visibility</p:attrName>
                                        </p:attrNameLst>
                                      </p:cBhvr>
                                      <p:to>
                                        <p:strVal val="hidden"/>
                                      </p:to>
                                    </p:set>
                                  </p:subTnLst>
                                </p:cTn>
                              </p:par>
                              <p:par>
                                <p:cTn id="8" presetID="1" presetClass="entr" presetSubtype="0" fill="hold" grpId="1" nodeType="withEffect">
                                  <p:stCondLst>
                                    <p:cond delay="0"/>
                                  </p:stCondLst>
                                  <p:childTnLst>
                                    <p:set>
                                      <p:cBhvr>
                                        <p:cTn id="9" dur="1" fill="hold">
                                          <p:stCondLst>
                                            <p:cond delay="0"/>
                                          </p:stCondLst>
                                        </p:cTn>
                                        <p:tgtEl>
                                          <p:spTgt spid="22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228"/>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229"/>
                                        </p:tgtEl>
                                        <p:attrNameLst>
                                          <p:attrName>style.visibility</p:attrName>
                                        </p:attrNameLst>
                                      </p:cBhvr>
                                      <p:to>
                                        <p:strVal val="visible"/>
                                      </p:to>
                                    </p:set>
                                    <p:animEffect transition="in" filter="fade">
                                      <p:cBhvr>
                                        <p:cTn id="16" dur="500"/>
                                        <p:tgtEl>
                                          <p:spTgt spid="229"/>
                                        </p:tgtEl>
                                      </p:cBhvr>
                                    </p:animEffect>
                                  </p:childTnLst>
                                  <p:subTnLst>
                                    <p:set>
                                      <p:cBhvr override="childStyle">
                                        <p:cTn dur="1" fill="hold" display="0" masterRel="nextClick" afterEffect="1"/>
                                        <p:tgtEl>
                                          <p:spTgt spid="229"/>
                                        </p:tgtEl>
                                        <p:attrNameLst>
                                          <p:attrName>style.visibility</p:attrName>
                                        </p:attrNameLst>
                                      </p:cBhvr>
                                      <p:to>
                                        <p:strVal val="hidden"/>
                                      </p:to>
                                    </p:set>
                                  </p:subTnLst>
                                </p:cTn>
                              </p:par>
                              <p:par>
                                <p:cTn id="17" presetID="1" presetClass="entr" presetSubtype="0" fill="hold" grpId="1" nodeType="withEffect">
                                  <p:stCondLst>
                                    <p:cond delay="0"/>
                                  </p:stCondLst>
                                  <p:childTnLst>
                                    <p:set>
                                      <p:cBhvr>
                                        <p:cTn id="18" dur="1" fill="hold">
                                          <p:stCondLst>
                                            <p:cond delay="0"/>
                                          </p:stCondLst>
                                        </p:cTn>
                                        <p:tgtEl>
                                          <p:spTgt spid="2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32"/>
                                        </p:tgtEl>
                                        <p:attrNameLst>
                                          <p:attrName>style.visibility</p:attrName>
                                        </p:attrNameLst>
                                      </p:cBhvr>
                                      <p:to>
                                        <p:strVal val="visible"/>
                                      </p:to>
                                    </p:set>
                                    <p:animEffect transition="in" filter="fade">
                                      <p:cBhvr>
                                        <p:cTn id="23" dur="500"/>
                                        <p:tgtEl>
                                          <p:spTgt spid="232"/>
                                        </p:tgtEl>
                                      </p:cBhvr>
                                    </p:animEffect>
                                  </p:childTnLst>
                                </p:cTn>
                              </p:par>
                              <p:par>
                                <p:cTn id="24" presetID="1" presetClass="entr" presetSubtype="0" fill="hold" grpId="0" nodeType="withEffect">
                                  <p:stCondLst>
                                    <p:cond delay="0"/>
                                  </p:stCondLst>
                                  <p:childTnLst>
                                    <p:set>
                                      <p:cBhvr>
                                        <p:cTn id="25" dur="1" fill="hold">
                                          <p:stCondLst>
                                            <p:cond delay="0"/>
                                          </p:stCondLst>
                                        </p:cTn>
                                        <p:tgtEl>
                                          <p:spTgt spid="236"/>
                                        </p:tgtEl>
                                        <p:attrNameLst>
                                          <p:attrName>style.visibility</p:attrName>
                                        </p:attrNameLst>
                                      </p:cBhvr>
                                      <p:to>
                                        <p:strVal val="visible"/>
                                      </p:to>
                                    </p:set>
                                  </p:childTnLst>
                                </p:cTn>
                              </p:par>
                              <p:par>
                                <p:cTn id="26" presetID="1" presetClass="exit" presetSubtype="0" fill="hold" grpId="0" nodeType="withEffect">
                                  <p:stCondLst>
                                    <p:cond delay="0"/>
                                  </p:stCondLst>
                                  <p:childTnLst>
                                    <p:set>
                                      <p:cBhvr>
                                        <p:cTn id="27" dur="1" fill="hold">
                                          <p:stCondLst>
                                            <p:cond delay="0"/>
                                          </p:stCondLst>
                                        </p:cTn>
                                        <p:tgtEl>
                                          <p:spTgt spid="2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p:bldP spid="228" grpId="1" animBg="1"/>
      <p:bldP spid="235" grpId="0" animBg="1"/>
      <p:bldP spid="235" grpId="1" animBg="1"/>
      <p:bldP spid="2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Gooey Center – Core Network</a:t>
            </a:r>
          </a:p>
        </p:txBody>
      </p:sp>
      <p:grpSp>
        <p:nvGrpSpPr>
          <p:cNvPr id="119" name="Group 118"/>
          <p:cNvGrpSpPr/>
          <p:nvPr/>
        </p:nvGrpSpPr>
        <p:grpSpPr>
          <a:xfrm>
            <a:off x="2595940" y="2822820"/>
            <a:ext cx="6279947" cy="3591320"/>
            <a:chOff x="1468879" y="1290488"/>
            <a:chExt cx="7957139" cy="4721062"/>
          </a:xfrm>
        </p:grpSpPr>
        <p:pic>
          <p:nvPicPr>
            <p:cNvPr id="120" name="Picture 1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46150" y="1290488"/>
              <a:ext cx="549545" cy="549545"/>
            </a:xfrm>
            <a:prstGeom prst="rect">
              <a:avLst/>
            </a:prstGeom>
          </p:spPr>
        </p:pic>
        <p:pic>
          <p:nvPicPr>
            <p:cNvPr id="237" name="Picture 2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23419" y="1937989"/>
              <a:ext cx="413456" cy="413456"/>
            </a:xfrm>
            <a:prstGeom prst="rect">
              <a:avLst/>
            </a:prstGeom>
          </p:spPr>
        </p:pic>
        <p:pic>
          <p:nvPicPr>
            <p:cNvPr id="238" name="Picture 23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62728" y="3324987"/>
              <a:ext cx="1163290" cy="1163290"/>
            </a:xfrm>
            <a:prstGeom prst="rect">
              <a:avLst/>
            </a:prstGeom>
          </p:spPr>
        </p:pic>
        <p:pic>
          <p:nvPicPr>
            <p:cNvPr id="239" name="Picture 23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694094" y="3516487"/>
              <a:ext cx="780290" cy="780290"/>
            </a:xfrm>
            <a:prstGeom prst="rect">
              <a:avLst/>
            </a:prstGeom>
          </p:spPr>
        </p:pic>
        <p:pic>
          <p:nvPicPr>
            <p:cNvPr id="240" name="Picture 23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468879" y="3502291"/>
              <a:ext cx="780290" cy="780290"/>
            </a:xfrm>
            <a:prstGeom prst="rect">
              <a:avLst/>
            </a:prstGeom>
          </p:spPr>
        </p:pic>
        <p:sp>
          <p:nvSpPr>
            <p:cNvPr id="241" name="Rectangle 240"/>
            <p:cNvSpPr/>
            <p:nvPr/>
          </p:nvSpPr>
          <p:spPr>
            <a:xfrm>
              <a:off x="4138239" y="1813037"/>
              <a:ext cx="3175386" cy="4198513"/>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endParaRPr lang="en-US" sz="1800" kern="0">
                <a:solidFill>
                  <a:sysClr val="windowText" lastClr="000000"/>
                </a:solidFill>
                <a:latin typeface="Segoe UI"/>
              </a:endParaRPr>
            </a:p>
          </p:txBody>
        </p:sp>
        <p:sp>
          <p:nvSpPr>
            <p:cNvPr id="242" name="Rectangle 241"/>
            <p:cNvSpPr/>
            <p:nvPr/>
          </p:nvSpPr>
          <p:spPr>
            <a:xfrm>
              <a:off x="4685659" y="1974761"/>
              <a:ext cx="1926626" cy="1815926"/>
            </a:xfrm>
            <a:prstGeom prst="rect">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914320"/>
              <a:r>
                <a:rPr lang="en-US" sz="1400" kern="0" dirty="0">
                  <a:solidFill>
                    <a:srgbClr val="505050"/>
                  </a:solidFill>
                  <a:latin typeface="Segoe UI"/>
                </a:rPr>
                <a:t>Internal VNET</a:t>
              </a:r>
            </a:p>
          </p:txBody>
        </p:sp>
        <p:sp>
          <p:nvSpPr>
            <p:cNvPr id="243" name="Rectangle 242"/>
            <p:cNvSpPr/>
            <p:nvPr/>
          </p:nvSpPr>
          <p:spPr>
            <a:xfrm>
              <a:off x="4685659" y="3876087"/>
              <a:ext cx="1926626" cy="1815926"/>
            </a:xfrm>
            <a:prstGeom prst="rect">
              <a:avLst/>
            </a:prstGeom>
            <a:noFill/>
            <a:ln>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914320"/>
              <a:r>
                <a:rPr lang="en-US" sz="1200" kern="0" dirty="0">
                  <a:solidFill>
                    <a:srgbClr val="505050"/>
                  </a:solidFill>
                  <a:latin typeface="Segoe UI"/>
                </a:rPr>
                <a:t>External VNET</a:t>
              </a:r>
            </a:p>
          </p:txBody>
        </p:sp>
        <p:pic>
          <p:nvPicPr>
            <p:cNvPr id="244" name="Picture 24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44945" y="3876732"/>
              <a:ext cx="413456" cy="413456"/>
            </a:xfrm>
            <a:prstGeom prst="rect">
              <a:avLst/>
            </a:prstGeom>
          </p:spPr>
        </p:pic>
        <p:sp>
          <p:nvSpPr>
            <p:cNvPr id="245" name="Rectangle 244"/>
            <p:cNvSpPr/>
            <p:nvPr/>
          </p:nvSpPr>
          <p:spPr>
            <a:xfrm>
              <a:off x="4930147" y="2424569"/>
              <a:ext cx="1496411" cy="390145"/>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r>
                <a:rPr lang="en-US" sz="1800" kern="0" dirty="0">
                  <a:gradFill>
                    <a:gsLst>
                      <a:gs pos="0">
                        <a:srgbClr val="FFFFFF"/>
                      </a:gs>
                      <a:gs pos="100000">
                        <a:srgbClr val="FFFFFF"/>
                      </a:gs>
                    </a:gsLst>
                    <a:lin ang="0" scaled="0"/>
                  </a:gradFill>
                  <a:latin typeface="Segoe UI"/>
                </a:rPr>
                <a:t>Subnet 1</a:t>
              </a:r>
            </a:p>
          </p:txBody>
        </p:sp>
        <p:sp>
          <p:nvSpPr>
            <p:cNvPr id="246" name="Rectangle 245"/>
            <p:cNvSpPr/>
            <p:nvPr/>
          </p:nvSpPr>
          <p:spPr>
            <a:xfrm>
              <a:off x="4934550" y="2986411"/>
              <a:ext cx="1496411" cy="390145"/>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r>
                <a:rPr lang="en-US" sz="1800" kern="0" dirty="0">
                  <a:gradFill>
                    <a:gsLst>
                      <a:gs pos="0">
                        <a:srgbClr val="FFFFFF"/>
                      </a:gs>
                      <a:gs pos="100000">
                        <a:srgbClr val="FFFFFF"/>
                      </a:gs>
                    </a:gsLst>
                  </a:gradFill>
                  <a:latin typeface="Segoe UI"/>
                </a:rPr>
                <a:t>Subnet 2</a:t>
              </a:r>
            </a:p>
          </p:txBody>
        </p:sp>
        <p:pic>
          <p:nvPicPr>
            <p:cNvPr id="247" name="Picture 24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332503" y="2302900"/>
              <a:ext cx="511814" cy="511814"/>
            </a:xfrm>
            <a:prstGeom prst="rect">
              <a:avLst/>
            </a:prstGeom>
          </p:spPr>
        </p:pic>
        <p:pic>
          <p:nvPicPr>
            <p:cNvPr id="248" name="Picture 24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333160" y="2851486"/>
              <a:ext cx="511814" cy="511814"/>
            </a:xfrm>
            <a:prstGeom prst="rect">
              <a:avLst/>
            </a:prstGeom>
          </p:spPr>
        </p:pic>
        <p:sp>
          <p:nvSpPr>
            <p:cNvPr id="249" name="Rectangle 248"/>
            <p:cNvSpPr/>
            <p:nvPr/>
          </p:nvSpPr>
          <p:spPr>
            <a:xfrm>
              <a:off x="4857319" y="4373823"/>
              <a:ext cx="1496411" cy="390145"/>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r>
                <a:rPr lang="en-US" sz="1800" kern="0" dirty="0">
                  <a:gradFill>
                    <a:gsLst>
                      <a:gs pos="0">
                        <a:srgbClr val="FFFFFF"/>
                      </a:gs>
                      <a:gs pos="100000">
                        <a:srgbClr val="FFFFFF"/>
                      </a:gs>
                    </a:gsLst>
                  </a:gradFill>
                  <a:latin typeface="Segoe UI"/>
                </a:rPr>
                <a:t>Subnet 1</a:t>
              </a:r>
            </a:p>
          </p:txBody>
        </p:sp>
        <p:sp>
          <p:nvSpPr>
            <p:cNvPr id="250" name="Rectangle 249"/>
            <p:cNvSpPr/>
            <p:nvPr/>
          </p:nvSpPr>
          <p:spPr>
            <a:xfrm>
              <a:off x="4861722" y="4935665"/>
              <a:ext cx="1496411" cy="390145"/>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r>
                <a:rPr lang="en-US" sz="1800" kern="0" dirty="0">
                  <a:gradFill>
                    <a:gsLst>
                      <a:gs pos="0">
                        <a:srgbClr val="FFFFFF"/>
                      </a:gs>
                      <a:gs pos="100000">
                        <a:srgbClr val="FFFFFF"/>
                      </a:gs>
                    </a:gsLst>
                  </a:gradFill>
                  <a:latin typeface="Segoe UI"/>
                </a:rPr>
                <a:t>Subnet 2</a:t>
              </a:r>
            </a:p>
          </p:txBody>
        </p:sp>
        <p:pic>
          <p:nvPicPr>
            <p:cNvPr id="251" name="Picture 25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09109" y="4282580"/>
              <a:ext cx="511814" cy="511814"/>
            </a:xfrm>
            <a:prstGeom prst="rect">
              <a:avLst/>
            </a:prstGeom>
          </p:spPr>
        </p:pic>
        <p:pic>
          <p:nvPicPr>
            <p:cNvPr id="252" name="Picture 25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09766" y="4831166"/>
              <a:ext cx="511814" cy="511814"/>
            </a:xfrm>
            <a:prstGeom prst="rect">
              <a:avLst/>
            </a:prstGeom>
          </p:spPr>
        </p:pic>
        <p:cxnSp>
          <p:nvCxnSpPr>
            <p:cNvPr id="253" name="Straight Arrow Connector 252"/>
            <p:cNvCxnSpPr>
              <a:stCxn id="240" idx="3"/>
              <a:endCxn id="239" idx="1"/>
            </p:cNvCxnSpPr>
            <p:nvPr/>
          </p:nvCxnSpPr>
          <p:spPr>
            <a:xfrm>
              <a:off x="2249169" y="3892435"/>
              <a:ext cx="444925" cy="14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4" name="Straight Arrow Connector 253"/>
            <p:cNvCxnSpPr>
              <a:stCxn id="239" idx="3"/>
              <a:endCxn id="241" idx="1"/>
            </p:cNvCxnSpPr>
            <p:nvPr/>
          </p:nvCxnSpPr>
          <p:spPr>
            <a:xfrm>
              <a:off x="3474384" y="3906632"/>
              <a:ext cx="663855" cy="5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5" name="Straight Arrow Connector 254"/>
            <p:cNvCxnSpPr>
              <a:stCxn id="238" idx="1"/>
              <a:endCxn id="241" idx="3"/>
            </p:cNvCxnSpPr>
            <p:nvPr/>
          </p:nvCxnSpPr>
          <p:spPr>
            <a:xfrm flipH="1">
              <a:off x="7313625" y="3906632"/>
              <a:ext cx="949103" cy="5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6" name="Multiply 31"/>
            <p:cNvSpPr/>
            <p:nvPr/>
          </p:nvSpPr>
          <p:spPr>
            <a:xfrm>
              <a:off x="6426558" y="2666874"/>
              <a:ext cx="406820" cy="406820"/>
            </a:xfrm>
            <a:prstGeom prst="mathMultiply">
              <a:avLst>
                <a:gd name="adj1" fmla="val 1212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endParaRPr lang="en-US" sz="1800" kern="0">
                <a:solidFill>
                  <a:sysClr val="windowText" lastClr="000000"/>
                </a:solidFill>
                <a:latin typeface="Segoe UI"/>
              </a:endParaRPr>
            </a:p>
          </p:txBody>
        </p:sp>
        <p:sp>
          <p:nvSpPr>
            <p:cNvPr id="257" name="Multiply 39"/>
            <p:cNvSpPr/>
            <p:nvPr/>
          </p:nvSpPr>
          <p:spPr>
            <a:xfrm>
              <a:off x="4466235" y="4646407"/>
              <a:ext cx="406820" cy="406820"/>
            </a:xfrm>
            <a:prstGeom prst="mathMultiply">
              <a:avLst>
                <a:gd name="adj1" fmla="val 1212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20"/>
              <a:endParaRPr lang="en-US" sz="1800" kern="0">
                <a:solidFill>
                  <a:sysClr val="windowText" lastClr="000000"/>
                </a:solidFill>
                <a:latin typeface="Segoe UI"/>
              </a:endParaRPr>
            </a:p>
          </p:txBody>
        </p:sp>
        <p:cxnSp>
          <p:nvCxnSpPr>
            <p:cNvPr id="258" name="Elbow Connector 44"/>
            <p:cNvCxnSpPr/>
            <p:nvPr/>
          </p:nvCxnSpPr>
          <p:spPr>
            <a:xfrm>
              <a:off x="6833378" y="2882724"/>
              <a:ext cx="1241676" cy="826391"/>
            </a:xfrm>
            <a:prstGeom prst="bentConnector3">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59" name="Elbow Connector 45"/>
            <p:cNvCxnSpPr/>
            <p:nvPr/>
          </p:nvCxnSpPr>
          <p:spPr>
            <a:xfrm rot="10800000">
              <a:off x="3633969" y="4138556"/>
              <a:ext cx="786138" cy="733765"/>
            </a:xfrm>
            <a:prstGeom prst="bentConnector3">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60" name="Elbow Connector 52"/>
            <p:cNvCxnSpPr/>
            <p:nvPr/>
          </p:nvCxnSpPr>
          <p:spPr>
            <a:xfrm flipV="1">
              <a:off x="7020922" y="4025701"/>
              <a:ext cx="1054132" cy="753102"/>
            </a:xfrm>
            <a:prstGeom prst="bentConnector3">
              <a:avLst>
                <a:gd name="adj1" fmla="val 43280"/>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61" name="Elbow Connector 72"/>
            <p:cNvCxnSpPr/>
            <p:nvPr/>
          </p:nvCxnSpPr>
          <p:spPr>
            <a:xfrm rot="10800000" flipV="1">
              <a:off x="3621655" y="2877903"/>
              <a:ext cx="786138" cy="733765"/>
            </a:xfrm>
            <a:prstGeom prst="bentConnector3">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62" name="Group 261"/>
          <p:cNvGrpSpPr/>
          <p:nvPr/>
        </p:nvGrpSpPr>
        <p:grpSpPr>
          <a:xfrm>
            <a:off x="671450" y="1247516"/>
            <a:ext cx="4201278" cy="2748772"/>
            <a:chOff x="11733437" y="-789725"/>
            <a:chExt cx="4201874" cy="2749162"/>
          </a:xfrm>
        </p:grpSpPr>
        <p:pic>
          <p:nvPicPr>
            <p:cNvPr id="263" name="Picture 26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1733437" y="-627114"/>
              <a:ext cx="1057927" cy="2012242"/>
            </a:xfrm>
            <a:prstGeom prst="rect">
              <a:avLst/>
            </a:prstGeom>
          </p:spPr>
        </p:pic>
        <p:sp>
          <p:nvSpPr>
            <p:cNvPr id="264" name="TextBox 263"/>
            <p:cNvSpPr txBox="1"/>
            <p:nvPr/>
          </p:nvSpPr>
          <p:spPr>
            <a:xfrm>
              <a:off x="12808231" y="-789725"/>
              <a:ext cx="3127080" cy="2749162"/>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Technology Pro</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Ensures that when resources are deployed, owners won’t inadvertently open up vulnerability</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By setting up Network and security first, you can have a solid starting point</a:t>
              </a:r>
            </a:p>
            <a:p>
              <a:pPr marL="342870" indent="-342870"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Will work with “VNET Peering” capability</a:t>
              </a:r>
            </a:p>
          </p:txBody>
        </p:sp>
      </p:grpSp>
      <p:grpSp>
        <p:nvGrpSpPr>
          <p:cNvPr id="265" name="Group 264"/>
          <p:cNvGrpSpPr/>
          <p:nvPr/>
        </p:nvGrpSpPr>
        <p:grpSpPr>
          <a:xfrm>
            <a:off x="7562024" y="1875553"/>
            <a:ext cx="3966580" cy="4278721"/>
            <a:chOff x="4380207" y="4137011"/>
            <a:chExt cx="3992483" cy="4279328"/>
          </a:xfrm>
        </p:grpSpPr>
        <p:pic>
          <p:nvPicPr>
            <p:cNvPr id="266" name="Picture 265"/>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380207" y="4289363"/>
              <a:ext cx="590017" cy="1968338"/>
            </a:xfrm>
            <a:prstGeom prst="rect">
              <a:avLst/>
            </a:prstGeom>
          </p:spPr>
        </p:pic>
        <p:sp>
          <p:nvSpPr>
            <p:cNvPr id="267" name="TextBox 266"/>
            <p:cNvSpPr txBox="1"/>
            <p:nvPr/>
          </p:nvSpPr>
          <p:spPr>
            <a:xfrm>
              <a:off x="4984467" y="4137011"/>
              <a:ext cx="3388223" cy="4279328"/>
            </a:xfrm>
            <a:prstGeom prst="rect">
              <a:avLst/>
            </a:prstGeom>
            <a:noFill/>
          </p:spPr>
          <p:txBody>
            <a:bodyPr wrap="square" lIns="182854" tIns="146284" rIns="182854" bIns="146284" rtlCol="0">
              <a:spAutoFit/>
            </a:bodyPr>
            <a:lstStyle/>
            <a:p>
              <a:pPr defTabSz="914320">
                <a:lnSpc>
                  <a:spcPct val="90000"/>
                </a:lnSpc>
                <a:spcAft>
                  <a:spcPts val="600"/>
                </a:spcAft>
              </a:pPr>
              <a:r>
                <a:rPr lang="en-US" sz="1961" kern="0" dirty="0">
                  <a:gradFill>
                    <a:gsLst>
                      <a:gs pos="2917">
                        <a:srgbClr val="505050"/>
                      </a:gs>
                      <a:gs pos="30000">
                        <a:srgbClr val="505050"/>
                      </a:gs>
                    </a:gsLst>
                    <a:lin ang="5400000" scaled="0"/>
                  </a:gradFill>
                  <a:latin typeface="Segoe UI"/>
                </a:rPr>
                <a:t>Security/Risk Mgmt.</a:t>
              </a:r>
            </a:p>
            <a:p>
              <a:pPr marL="285725" indent="-285725"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Enables a core set of initial NSG rules to be enabled BEFORE workloads are deployed providing a </a:t>
              </a:r>
              <a:br>
                <a:rPr lang="en-US" sz="1569" kern="0" dirty="0">
                  <a:gradFill>
                    <a:gsLst>
                      <a:gs pos="2917">
                        <a:srgbClr val="505050"/>
                      </a:gs>
                      <a:gs pos="30000">
                        <a:srgbClr val="505050"/>
                      </a:gs>
                    </a:gsLst>
                    <a:lin ang="5400000" scaled="0"/>
                  </a:gradFill>
                  <a:latin typeface="Segoe UI"/>
                </a:rPr>
              </a:br>
              <a:r>
                <a:rPr lang="en-US" sz="1569" kern="0" dirty="0">
                  <a:gradFill>
                    <a:gsLst>
                      <a:gs pos="2917">
                        <a:srgbClr val="505050"/>
                      </a:gs>
                      <a:gs pos="30000">
                        <a:srgbClr val="505050"/>
                      </a:gs>
                    </a:gsLst>
                    <a:lin ang="5400000" scaled="0"/>
                  </a:gradFill>
                  <a:latin typeface="Segoe UI"/>
                </a:rPr>
                <a:t>secure foundation</a:t>
              </a:r>
            </a:p>
            <a:p>
              <a:pPr marL="285725" indent="-285725"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Provides a separation </a:t>
              </a:r>
              <a:br>
                <a:rPr lang="en-US" sz="1569" kern="0" dirty="0">
                  <a:gradFill>
                    <a:gsLst>
                      <a:gs pos="2917">
                        <a:srgbClr val="505050"/>
                      </a:gs>
                      <a:gs pos="30000">
                        <a:srgbClr val="505050"/>
                      </a:gs>
                    </a:gsLst>
                    <a:lin ang="5400000" scaled="0"/>
                  </a:gradFill>
                  <a:latin typeface="Segoe UI"/>
                </a:rPr>
              </a:br>
              <a:r>
                <a:rPr lang="en-US" sz="1569" kern="0" dirty="0">
                  <a:gradFill>
                    <a:gsLst>
                      <a:gs pos="2917">
                        <a:srgbClr val="505050"/>
                      </a:gs>
                      <a:gs pos="30000">
                        <a:srgbClr val="505050"/>
                      </a:gs>
                    </a:gsLst>
                    <a:lin ang="5400000" scaled="0"/>
                  </a:gradFill>
                  <a:latin typeface="Segoe UI"/>
                </a:rPr>
                <a:t>of internally focused </a:t>
              </a:r>
              <a:br>
                <a:rPr lang="en-US" sz="1569" kern="0" dirty="0">
                  <a:gradFill>
                    <a:gsLst>
                      <a:gs pos="2917">
                        <a:srgbClr val="505050"/>
                      </a:gs>
                      <a:gs pos="30000">
                        <a:srgbClr val="505050"/>
                      </a:gs>
                    </a:gsLst>
                    <a:lin ang="5400000" scaled="0"/>
                  </a:gradFill>
                  <a:latin typeface="Segoe UI"/>
                </a:rPr>
              </a:br>
              <a:r>
                <a:rPr lang="en-US" sz="1569" kern="0" dirty="0">
                  <a:gradFill>
                    <a:gsLst>
                      <a:gs pos="2917">
                        <a:srgbClr val="505050"/>
                      </a:gs>
                      <a:gs pos="30000">
                        <a:srgbClr val="505050"/>
                      </a:gs>
                    </a:gsLst>
                    <a:lin ang="5400000" scaled="0"/>
                  </a:gradFill>
                  <a:latin typeface="Segoe UI"/>
                </a:rPr>
                <a:t>workloads and externally focused workloads</a:t>
              </a:r>
            </a:p>
            <a:p>
              <a:pPr defTabSz="914320">
                <a:lnSpc>
                  <a:spcPct val="90000"/>
                </a:lnSpc>
                <a:spcAft>
                  <a:spcPts val="600"/>
                </a:spcAft>
              </a:pPr>
              <a:endParaRPr lang="en-US" sz="1569" kern="0" dirty="0">
                <a:gradFill>
                  <a:gsLst>
                    <a:gs pos="2917">
                      <a:srgbClr val="505050"/>
                    </a:gs>
                    <a:gs pos="30000">
                      <a:srgbClr val="505050"/>
                    </a:gs>
                  </a:gsLst>
                  <a:lin ang="5400000" scaled="0"/>
                </a:gradFill>
                <a:latin typeface="Segoe UI"/>
              </a:endParaRPr>
            </a:p>
            <a:p>
              <a:pPr marL="285725" indent="-285725" defTabSz="914320">
                <a:lnSpc>
                  <a:spcPct val="90000"/>
                </a:lnSpc>
                <a:spcAft>
                  <a:spcPts val="600"/>
                </a:spcAft>
                <a:buFont typeface="Arial" panose="020B0604020202020204" pitchFamily="34" charset="0"/>
                <a:buChar char="•"/>
              </a:pPr>
              <a:endParaRPr lang="en-US" sz="1569" kern="0" dirty="0">
                <a:gradFill>
                  <a:gsLst>
                    <a:gs pos="2917">
                      <a:srgbClr val="505050"/>
                    </a:gs>
                    <a:gs pos="30000">
                      <a:srgbClr val="505050"/>
                    </a:gs>
                  </a:gsLst>
                  <a:lin ang="5400000" scaled="0"/>
                </a:gradFill>
                <a:latin typeface="Segoe UI"/>
              </a:endParaRPr>
            </a:p>
            <a:p>
              <a:pPr marL="285725" indent="-285725" defTabSz="914320">
                <a:lnSpc>
                  <a:spcPct val="90000"/>
                </a:lnSpc>
                <a:spcAft>
                  <a:spcPts val="600"/>
                </a:spcAft>
                <a:buFont typeface="Arial" panose="020B0604020202020204" pitchFamily="34" charset="0"/>
                <a:buChar char="•"/>
              </a:pPr>
              <a:endParaRPr lang="en-US" sz="1569" kern="0" dirty="0">
                <a:gradFill>
                  <a:gsLst>
                    <a:gs pos="2917">
                      <a:srgbClr val="505050"/>
                    </a:gs>
                    <a:gs pos="30000">
                      <a:srgbClr val="505050"/>
                    </a:gs>
                  </a:gsLst>
                  <a:lin ang="5400000" scaled="0"/>
                </a:gradFill>
                <a:latin typeface="Segoe UI"/>
              </a:endParaRPr>
            </a:p>
            <a:p>
              <a:pPr marL="285725" indent="-285725" defTabSz="914320">
                <a:lnSpc>
                  <a:spcPct val="90000"/>
                </a:lnSpc>
                <a:spcAft>
                  <a:spcPts val="600"/>
                </a:spcAft>
                <a:buFont typeface="Arial" panose="020B0604020202020204" pitchFamily="34" charset="0"/>
                <a:buChar char="•"/>
              </a:pPr>
              <a:r>
                <a:rPr lang="en-US" sz="1569" kern="0" dirty="0">
                  <a:gradFill>
                    <a:gsLst>
                      <a:gs pos="2917">
                        <a:srgbClr val="505050"/>
                      </a:gs>
                      <a:gs pos="30000">
                        <a:srgbClr val="505050"/>
                      </a:gs>
                    </a:gsLst>
                    <a:lin ang="5400000" scaled="0"/>
                  </a:gradFill>
                  <a:latin typeface="Segoe UI"/>
                </a:rPr>
                <a:t>Allows for additional appliances in the environment for additional protection</a:t>
              </a:r>
            </a:p>
          </p:txBody>
        </p:sp>
      </p:grpSp>
    </p:spTree>
    <p:extLst>
      <p:ext uri="{BB962C8B-B14F-4D97-AF65-F5344CB8AC3E}">
        <p14:creationId xmlns:p14="http://schemas.microsoft.com/office/powerpoint/2010/main" val="28405807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2"/>
                                        </p:tgtEl>
                                        <p:attrNameLst>
                                          <p:attrName>style.visibility</p:attrName>
                                        </p:attrNameLst>
                                      </p:cBhvr>
                                      <p:to>
                                        <p:strVal val="visible"/>
                                      </p:to>
                                    </p:set>
                                    <p:animEffect transition="in" filter="fade">
                                      <p:cBhvr>
                                        <p:cTn id="7" dur="500"/>
                                        <p:tgtEl>
                                          <p:spTgt spid="26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5"/>
                                        </p:tgtEl>
                                        <p:attrNameLst>
                                          <p:attrName>style.visibility</p:attrName>
                                        </p:attrNameLst>
                                      </p:cBhvr>
                                      <p:to>
                                        <p:strVal val="visible"/>
                                      </p:to>
                                    </p:set>
                                    <p:animEffect transition="in" filter="fade">
                                      <p:cBhvr>
                                        <p:cTn id="12" dur="500"/>
                                        <p:tgtEl>
                                          <p:spTgt spid="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Azure Resource Manager</a:t>
            </a:r>
          </a:p>
        </p:txBody>
      </p:sp>
      <p:sp>
        <p:nvSpPr>
          <p:cNvPr id="37" name="Freeform 26"/>
          <p:cNvSpPr>
            <a:spLocks/>
          </p:cNvSpPr>
          <p:nvPr/>
        </p:nvSpPr>
        <p:spPr bwMode="auto">
          <a:xfrm>
            <a:off x="8394150" y="3839652"/>
            <a:ext cx="803192" cy="799627"/>
          </a:xfrm>
          <a:custGeom>
            <a:avLst/>
            <a:gdLst>
              <a:gd name="T0" fmla="*/ 567 w 665"/>
              <a:gd name="T1" fmla="*/ 93 h 662"/>
              <a:gd name="T2" fmla="*/ 498 w 665"/>
              <a:gd name="T3" fmla="*/ 162 h 662"/>
              <a:gd name="T4" fmla="*/ 567 w 665"/>
              <a:gd name="T5" fmla="*/ 336 h 662"/>
              <a:gd name="T6" fmla="*/ 344 w 665"/>
              <a:gd name="T7" fmla="*/ 562 h 662"/>
              <a:gd name="T8" fmla="*/ 98 w 665"/>
              <a:gd name="T9" fmla="*/ 328 h 662"/>
              <a:gd name="T10" fmla="*/ 167 w 665"/>
              <a:gd name="T11" fmla="*/ 162 h 662"/>
              <a:gd name="T12" fmla="*/ 167 w 665"/>
              <a:gd name="T13" fmla="*/ 162 h 662"/>
              <a:gd name="T14" fmla="*/ 242 w 665"/>
              <a:gd name="T15" fmla="*/ 237 h 662"/>
              <a:gd name="T16" fmla="*/ 268 w 665"/>
              <a:gd name="T17" fmla="*/ 0 h 662"/>
              <a:gd name="T18" fmla="*/ 30 w 665"/>
              <a:gd name="T19" fmla="*/ 26 h 662"/>
              <a:gd name="T20" fmla="*/ 98 w 665"/>
              <a:gd name="T21" fmla="*/ 93 h 662"/>
              <a:gd name="T22" fmla="*/ 98 w 665"/>
              <a:gd name="T23" fmla="*/ 93 h 662"/>
              <a:gd name="T24" fmla="*/ 1 w 665"/>
              <a:gd name="T25" fmla="*/ 326 h 662"/>
              <a:gd name="T26" fmla="*/ 328 w 665"/>
              <a:gd name="T27" fmla="*/ 660 h 662"/>
              <a:gd name="T28" fmla="*/ 665 w 665"/>
              <a:gd name="T29" fmla="*/ 328 h 662"/>
              <a:gd name="T30" fmla="*/ 567 w 665"/>
              <a:gd name="T31" fmla="*/ 93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5" h="662">
                <a:moveTo>
                  <a:pt x="567" y="93"/>
                </a:moveTo>
                <a:cubicBezTo>
                  <a:pt x="498" y="162"/>
                  <a:pt x="498" y="162"/>
                  <a:pt x="498" y="162"/>
                </a:cubicBezTo>
                <a:cubicBezTo>
                  <a:pt x="542" y="206"/>
                  <a:pt x="569" y="268"/>
                  <a:pt x="567" y="336"/>
                </a:cubicBezTo>
                <a:cubicBezTo>
                  <a:pt x="563" y="457"/>
                  <a:pt x="465" y="556"/>
                  <a:pt x="344" y="562"/>
                </a:cubicBezTo>
                <a:cubicBezTo>
                  <a:pt x="209" y="568"/>
                  <a:pt x="98" y="461"/>
                  <a:pt x="98" y="328"/>
                </a:cubicBezTo>
                <a:cubicBezTo>
                  <a:pt x="98" y="263"/>
                  <a:pt x="125" y="205"/>
                  <a:pt x="167" y="162"/>
                </a:cubicBezTo>
                <a:cubicBezTo>
                  <a:pt x="167" y="162"/>
                  <a:pt x="167" y="162"/>
                  <a:pt x="167" y="162"/>
                </a:cubicBezTo>
                <a:cubicBezTo>
                  <a:pt x="242" y="237"/>
                  <a:pt x="242" y="237"/>
                  <a:pt x="242" y="237"/>
                </a:cubicBezTo>
                <a:cubicBezTo>
                  <a:pt x="268" y="0"/>
                  <a:pt x="268" y="0"/>
                  <a:pt x="268" y="0"/>
                </a:cubicBezTo>
                <a:cubicBezTo>
                  <a:pt x="30" y="26"/>
                  <a:pt x="30" y="26"/>
                  <a:pt x="30" y="26"/>
                </a:cubicBezTo>
                <a:cubicBezTo>
                  <a:pt x="98" y="93"/>
                  <a:pt x="98" y="93"/>
                  <a:pt x="98" y="93"/>
                </a:cubicBezTo>
                <a:cubicBezTo>
                  <a:pt x="98" y="93"/>
                  <a:pt x="98" y="93"/>
                  <a:pt x="98" y="93"/>
                </a:cubicBezTo>
                <a:cubicBezTo>
                  <a:pt x="38" y="153"/>
                  <a:pt x="1" y="235"/>
                  <a:pt x="1" y="326"/>
                </a:cubicBezTo>
                <a:cubicBezTo>
                  <a:pt x="0" y="507"/>
                  <a:pt x="147" y="657"/>
                  <a:pt x="328" y="660"/>
                </a:cubicBezTo>
                <a:cubicBezTo>
                  <a:pt x="513" y="662"/>
                  <a:pt x="665" y="513"/>
                  <a:pt x="665" y="328"/>
                </a:cubicBezTo>
                <a:cubicBezTo>
                  <a:pt x="665" y="236"/>
                  <a:pt x="627" y="153"/>
                  <a:pt x="567" y="93"/>
                </a:cubicBezTo>
                <a:close/>
              </a:path>
            </a:pathLst>
          </a:custGeom>
          <a:solidFill>
            <a:schemeClr val="tx1"/>
          </a:solidFill>
          <a:ln>
            <a:noFill/>
          </a:ln>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grpSp>
        <p:nvGrpSpPr>
          <p:cNvPr id="38" name="Group 37"/>
          <p:cNvGrpSpPr/>
          <p:nvPr/>
        </p:nvGrpSpPr>
        <p:grpSpPr>
          <a:xfrm>
            <a:off x="6459860" y="1753245"/>
            <a:ext cx="4613215" cy="3813700"/>
            <a:chOff x="6454619" y="1725568"/>
            <a:chExt cx="5441409" cy="4498360"/>
          </a:xfrm>
        </p:grpSpPr>
        <p:grpSp>
          <p:nvGrpSpPr>
            <p:cNvPr id="39" name="Group 38"/>
            <p:cNvGrpSpPr/>
            <p:nvPr/>
          </p:nvGrpSpPr>
          <p:grpSpPr>
            <a:xfrm>
              <a:off x="6819174" y="4911823"/>
              <a:ext cx="767184" cy="1023373"/>
              <a:chOff x="14859000" y="2317750"/>
              <a:chExt cx="3532188" cy="4711701"/>
            </a:xfrm>
            <a:solidFill>
              <a:schemeClr val="tx1">
                <a:lumMod val="95000"/>
              </a:schemeClr>
            </a:solidFill>
          </p:grpSpPr>
          <p:sp>
            <p:nvSpPr>
              <p:cNvPr id="66" name="Freeform 81"/>
              <p:cNvSpPr>
                <a:spLocks noEditPoints="1"/>
              </p:cNvSpPr>
              <p:nvPr/>
            </p:nvSpPr>
            <p:spPr bwMode="auto">
              <a:xfrm>
                <a:off x="14859000" y="4306888"/>
                <a:ext cx="2214563" cy="2722563"/>
              </a:xfrm>
              <a:custGeom>
                <a:avLst/>
                <a:gdLst>
                  <a:gd name="T0" fmla="*/ 0 w 1395"/>
                  <a:gd name="T1" fmla="*/ 0 h 1715"/>
                  <a:gd name="T2" fmla="*/ 0 w 1395"/>
                  <a:gd name="T3" fmla="*/ 1715 h 1715"/>
                  <a:gd name="T4" fmla="*/ 452 w 1395"/>
                  <a:gd name="T5" fmla="*/ 1715 h 1715"/>
                  <a:gd name="T6" fmla="*/ 452 w 1395"/>
                  <a:gd name="T7" fmla="*/ 1364 h 1715"/>
                  <a:gd name="T8" fmla="*/ 635 w 1395"/>
                  <a:gd name="T9" fmla="*/ 1364 h 1715"/>
                  <a:gd name="T10" fmla="*/ 635 w 1395"/>
                  <a:gd name="T11" fmla="*/ 1715 h 1715"/>
                  <a:gd name="T12" fmla="*/ 768 w 1395"/>
                  <a:gd name="T13" fmla="*/ 1715 h 1715"/>
                  <a:gd name="T14" fmla="*/ 768 w 1395"/>
                  <a:gd name="T15" fmla="*/ 1364 h 1715"/>
                  <a:gd name="T16" fmla="*/ 950 w 1395"/>
                  <a:gd name="T17" fmla="*/ 1364 h 1715"/>
                  <a:gd name="T18" fmla="*/ 950 w 1395"/>
                  <a:gd name="T19" fmla="*/ 1715 h 1715"/>
                  <a:gd name="T20" fmla="*/ 1395 w 1395"/>
                  <a:gd name="T21" fmla="*/ 1715 h 1715"/>
                  <a:gd name="T22" fmla="*/ 1395 w 1395"/>
                  <a:gd name="T23" fmla="*/ 0 h 1715"/>
                  <a:gd name="T24" fmla="*/ 0 w 1395"/>
                  <a:gd name="T25" fmla="*/ 0 h 1715"/>
                  <a:gd name="T26" fmla="*/ 1263 w 1395"/>
                  <a:gd name="T27" fmla="*/ 1253 h 1715"/>
                  <a:gd name="T28" fmla="*/ 137 w 1395"/>
                  <a:gd name="T29" fmla="*/ 1253 h 1715"/>
                  <a:gd name="T30" fmla="*/ 137 w 1395"/>
                  <a:gd name="T31" fmla="*/ 1070 h 1715"/>
                  <a:gd name="T32" fmla="*/ 1263 w 1395"/>
                  <a:gd name="T33" fmla="*/ 1070 h 1715"/>
                  <a:gd name="T34" fmla="*/ 1263 w 1395"/>
                  <a:gd name="T35" fmla="*/ 1253 h 1715"/>
                  <a:gd name="T36" fmla="*/ 1263 w 1395"/>
                  <a:gd name="T37" fmla="*/ 940 h 1715"/>
                  <a:gd name="T38" fmla="*/ 137 w 1395"/>
                  <a:gd name="T39" fmla="*/ 940 h 1715"/>
                  <a:gd name="T40" fmla="*/ 137 w 1395"/>
                  <a:gd name="T41" fmla="*/ 758 h 1715"/>
                  <a:gd name="T42" fmla="*/ 1263 w 1395"/>
                  <a:gd name="T43" fmla="*/ 758 h 1715"/>
                  <a:gd name="T44" fmla="*/ 1263 w 1395"/>
                  <a:gd name="T45" fmla="*/ 940 h 1715"/>
                  <a:gd name="T46" fmla="*/ 1263 w 1395"/>
                  <a:gd name="T47" fmla="*/ 627 h 1715"/>
                  <a:gd name="T48" fmla="*/ 137 w 1395"/>
                  <a:gd name="T49" fmla="*/ 627 h 1715"/>
                  <a:gd name="T50" fmla="*/ 137 w 1395"/>
                  <a:gd name="T51" fmla="*/ 445 h 1715"/>
                  <a:gd name="T52" fmla="*/ 1263 w 1395"/>
                  <a:gd name="T53" fmla="*/ 445 h 1715"/>
                  <a:gd name="T54" fmla="*/ 1263 w 1395"/>
                  <a:gd name="T55" fmla="*/ 627 h 1715"/>
                  <a:gd name="T56" fmla="*/ 1263 w 1395"/>
                  <a:gd name="T57" fmla="*/ 315 h 1715"/>
                  <a:gd name="T58" fmla="*/ 137 w 1395"/>
                  <a:gd name="T59" fmla="*/ 315 h 1715"/>
                  <a:gd name="T60" fmla="*/ 137 w 1395"/>
                  <a:gd name="T61" fmla="*/ 133 h 1715"/>
                  <a:gd name="T62" fmla="*/ 1263 w 1395"/>
                  <a:gd name="T63" fmla="*/ 133 h 1715"/>
                  <a:gd name="T64" fmla="*/ 1263 w 1395"/>
                  <a:gd name="T65" fmla="*/ 315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5" h="1715">
                    <a:moveTo>
                      <a:pt x="0" y="0"/>
                    </a:moveTo>
                    <a:lnTo>
                      <a:pt x="0" y="1715"/>
                    </a:lnTo>
                    <a:lnTo>
                      <a:pt x="452" y="1715"/>
                    </a:lnTo>
                    <a:lnTo>
                      <a:pt x="452" y="1364"/>
                    </a:lnTo>
                    <a:lnTo>
                      <a:pt x="635" y="1364"/>
                    </a:lnTo>
                    <a:lnTo>
                      <a:pt x="635" y="1715"/>
                    </a:lnTo>
                    <a:lnTo>
                      <a:pt x="768" y="1715"/>
                    </a:lnTo>
                    <a:lnTo>
                      <a:pt x="768" y="1364"/>
                    </a:lnTo>
                    <a:lnTo>
                      <a:pt x="950" y="1364"/>
                    </a:lnTo>
                    <a:lnTo>
                      <a:pt x="950" y="1715"/>
                    </a:lnTo>
                    <a:lnTo>
                      <a:pt x="1395" y="1715"/>
                    </a:lnTo>
                    <a:lnTo>
                      <a:pt x="1395" y="0"/>
                    </a:lnTo>
                    <a:lnTo>
                      <a:pt x="0" y="0"/>
                    </a:lnTo>
                    <a:close/>
                    <a:moveTo>
                      <a:pt x="1263" y="1253"/>
                    </a:moveTo>
                    <a:lnTo>
                      <a:pt x="137" y="1253"/>
                    </a:lnTo>
                    <a:lnTo>
                      <a:pt x="137" y="1070"/>
                    </a:lnTo>
                    <a:lnTo>
                      <a:pt x="1263" y="1070"/>
                    </a:lnTo>
                    <a:lnTo>
                      <a:pt x="1263" y="1253"/>
                    </a:lnTo>
                    <a:close/>
                    <a:moveTo>
                      <a:pt x="1263" y="940"/>
                    </a:moveTo>
                    <a:lnTo>
                      <a:pt x="137" y="940"/>
                    </a:lnTo>
                    <a:lnTo>
                      <a:pt x="137" y="758"/>
                    </a:lnTo>
                    <a:lnTo>
                      <a:pt x="1263" y="758"/>
                    </a:lnTo>
                    <a:lnTo>
                      <a:pt x="1263" y="940"/>
                    </a:lnTo>
                    <a:close/>
                    <a:moveTo>
                      <a:pt x="1263" y="627"/>
                    </a:moveTo>
                    <a:lnTo>
                      <a:pt x="137" y="627"/>
                    </a:lnTo>
                    <a:lnTo>
                      <a:pt x="137" y="445"/>
                    </a:lnTo>
                    <a:lnTo>
                      <a:pt x="1263" y="445"/>
                    </a:lnTo>
                    <a:lnTo>
                      <a:pt x="1263" y="627"/>
                    </a:lnTo>
                    <a:close/>
                    <a:moveTo>
                      <a:pt x="1263" y="315"/>
                    </a:moveTo>
                    <a:lnTo>
                      <a:pt x="137" y="315"/>
                    </a:lnTo>
                    <a:lnTo>
                      <a:pt x="137" y="133"/>
                    </a:lnTo>
                    <a:lnTo>
                      <a:pt x="1263" y="133"/>
                    </a:lnTo>
                    <a:lnTo>
                      <a:pt x="1263" y="3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67" name="Freeform 82"/>
              <p:cNvSpPr>
                <a:spLocks noEditPoints="1"/>
              </p:cNvSpPr>
              <p:nvPr/>
            </p:nvSpPr>
            <p:spPr bwMode="auto">
              <a:xfrm>
                <a:off x="16179800" y="2317750"/>
                <a:ext cx="2211388" cy="4711700"/>
              </a:xfrm>
              <a:custGeom>
                <a:avLst/>
                <a:gdLst>
                  <a:gd name="T0" fmla="*/ 0 w 1393"/>
                  <a:gd name="T1" fmla="*/ 0 h 2968"/>
                  <a:gd name="T2" fmla="*/ 0 w 1393"/>
                  <a:gd name="T3" fmla="*/ 1158 h 2968"/>
                  <a:gd name="T4" fmla="*/ 137 w 1393"/>
                  <a:gd name="T5" fmla="*/ 1158 h 2968"/>
                  <a:gd name="T6" fmla="*/ 137 w 1393"/>
                  <a:gd name="T7" fmla="*/ 1073 h 2968"/>
                  <a:gd name="T8" fmla="*/ 1263 w 1393"/>
                  <a:gd name="T9" fmla="*/ 1073 h 2968"/>
                  <a:gd name="T10" fmla="*/ 1263 w 1393"/>
                  <a:gd name="T11" fmla="*/ 1253 h 2968"/>
                  <a:gd name="T12" fmla="*/ 696 w 1393"/>
                  <a:gd name="T13" fmla="*/ 1253 h 2968"/>
                  <a:gd name="T14" fmla="*/ 696 w 1393"/>
                  <a:gd name="T15" fmla="*/ 1386 h 2968"/>
                  <a:gd name="T16" fmla="*/ 1263 w 1393"/>
                  <a:gd name="T17" fmla="*/ 1386 h 2968"/>
                  <a:gd name="T18" fmla="*/ 1263 w 1393"/>
                  <a:gd name="T19" fmla="*/ 1568 h 2968"/>
                  <a:gd name="T20" fmla="*/ 696 w 1393"/>
                  <a:gd name="T21" fmla="*/ 1568 h 2968"/>
                  <a:gd name="T22" fmla="*/ 696 w 1393"/>
                  <a:gd name="T23" fmla="*/ 1698 h 2968"/>
                  <a:gd name="T24" fmla="*/ 1263 w 1393"/>
                  <a:gd name="T25" fmla="*/ 1698 h 2968"/>
                  <a:gd name="T26" fmla="*/ 1263 w 1393"/>
                  <a:gd name="T27" fmla="*/ 1880 h 2968"/>
                  <a:gd name="T28" fmla="*/ 696 w 1393"/>
                  <a:gd name="T29" fmla="*/ 1880 h 2968"/>
                  <a:gd name="T30" fmla="*/ 696 w 1393"/>
                  <a:gd name="T31" fmla="*/ 2011 h 2968"/>
                  <a:gd name="T32" fmla="*/ 1263 w 1393"/>
                  <a:gd name="T33" fmla="*/ 2011 h 2968"/>
                  <a:gd name="T34" fmla="*/ 1263 w 1393"/>
                  <a:gd name="T35" fmla="*/ 2193 h 2968"/>
                  <a:gd name="T36" fmla="*/ 696 w 1393"/>
                  <a:gd name="T37" fmla="*/ 2193 h 2968"/>
                  <a:gd name="T38" fmla="*/ 696 w 1393"/>
                  <a:gd name="T39" fmla="*/ 2323 h 2968"/>
                  <a:gd name="T40" fmla="*/ 1263 w 1393"/>
                  <a:gd name="T41" fmla="*/ 2323 h 2968"/>
                  <a:gd name="T42" fmla="*/ 1263 w 1393"/>
                  <a:gd name="T43" fmla="*/ 2506 h 2968"/>
                  <a:gd name="T44" fmla="*/ 696 w 1393"/>
                  <a:gd name="T45" fmla="*/ 2506 h 2968"/>
                  <a:gd name="T46" fmla="*/ 696 w 1393"/>
                  <a:gd name="T47" fmla="*/ 2968 h 2968"/>
                  <a:gd name="T48" fmla="*/ 767 w 1393"/>
                  <a:gd name="T49" fmla="*/ 2968 h 2968"/>
                  <a:gd name="T50" fmla="*/ 767 w 1393"/>
                  <a:gd name="T51" fmla="*/ 2617 h 2968"/>
                  <a:gd name="T52" fmla="*/ 947 w 1393"/>
                  <a:gd name="T53" fmla="*/ 2617 h 2968"/>
                  <a:gd name="T54" fmla="*/ 947 w 1393"/>
                  <a:gd name="T55" fmla="*/ 2968 h 2968"/>
                  <a:gd name="T56" fmla="*/ 1393 w 1393"/>
                  <a:gd name="T57" fmla="*/ 2968 h 2968"/>
                  <a:gd name="T58" fmla="*/ 1393 w 1393"/>
                  <a:gd name="T59" fmla="*/ 0 h 2968"/>
                  <a:gd name="T60" fmla="*/ 0 w 1393"/>
                  <a:gd name="T61" fmla="*/ 0 h 2968"/>
                  <a:gd name="T62" fmla="*/ 1263 w 1393"/>
                  <a:gd name="T63" fmla="*/ 940 h 2968"/>
                  <a:gd name="T64" fmla="*/ 137 w 1393"/>
                  <a:gd name="T65" fmla="*/ 940 h 2968"/>
                  <a:gd name="T66" fmla="*/ 137 w 1393"/>
                  <a:gd name="T67" fmla="*/ 760 h 2968"/>
                  <a:gd name="T68" fmla="*/ 1263 w 1393"/>
                  <a:gd name="T69" fmla="*/ 760 h 2968"/>
                  <a:gd name="T70" fmla="*/ 1263 w 1393"/>
                  <a:gd name="T71" fmla="*/ 940 h 2968"/>
                  <a:gd name="T72" fmla="*/ 1263 w 1393"/>
                  <a:gd name="T73" fmla="*/ 632 h 2968"/>
                  <a:gd name="T74" fmla="*/ 137 w 1393"/>
                  <a:gd name="T75" fmla="*/ 632 h 2968"/>
                  <a:gd name="T76" fmla="*/ 137 w 1393"/>
                  <a:gd name="T77" fmla="*/ 450 h 2968"/>
                  <a:gd name="T78" fmla="*/ 1263 w 1393"/>
                  <a:gd name="T79" fmla="*/ 450 h 2968"/>
                  <a:gd name="T80" fmla="*/ 1263 w 1393"/>
                  <a:gd name="T81" fmla="*/ 632 h 2968"/>
                  <a:gd name="T82" fmla="*/ 1263 w 1393"/>
                  <a:gd name="T83" fmla="*/ 320 h 2968"/>
                  <a:gd name="T84" fmla="*/ 137 w 1393"/>
                  <a:gd name="T85" fmla="*/ 320 h 2968"/>
                  <a:gd name="T86" fmla="*/ 137 w 1393"/>
                  <a:gd name="T87" fmla="*/ 137 h 2968"/>
                  <a:gd name="T88" fmla="*/ 1263 w 1393"/>
                  <a:gd name="T89" fmla="*/ 137 h 2968"/>
                  <a:gd name="T90" fmla="*/ 1263 w 1393"/>
                  <a:gd name="T91" fmla="*/ 320 h 2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93" h="2968">
                    <a:moveTo>
                      <a:pt x="0" y="0"/>
                    </a:moveTo>
                    <a:lnTo>
                      <a:pt x="0" y="1158"/>
                    </a:lnTo>
                    <a:lnTo>
                      <a:pt x="137" y="1158"/>
                    </a:lnTo>
                    <a:lnTo>
                      <a:pt x="137" y="1073"/>
                    </a:lnTo>
                    <a:lnTo>
                      <a:pt x="1263" y="1073"/>
                    </a:lnTo>
                    <a:lnTo>
                      <a:pt x="1263" y="1253"/>
                    </a:lnTo>
                    <a:lnTo>
                      <a:pt x="696" y="1253"/>
                    </a:lnTo>
                    <a:lnTo>
                      <a:pt x="696" y="1386"/>
                    </a:lnTo>
                    <a:lnTo>
                      <a:pt x="1263" y="1386"/>
                    </a:lnTo>
                    <a:lnTo>
                      <a:pt x="1263" y="1568"/>
                    </a:lnTo>
                    <a:lnTo>
                      <a:pt x="696" y="1568"/>
                    </a:lnTo>
                    <a:lnTo>
                      <a:pt x="696" y="1698"/>
                    </a:lnTo>
                    <a:lnTo>
                      <a:pt x="1263" y="1698"/>
                    </a:lnTo>
                    <a:lnTo>
                      <a:pt x="1263" y="1880"/>
                    </a:lnTo>
                    <a:lnTo>
                      <a:pt x="696" y="1880"/>
                    </a:lnTo>
                    <a:lnTo>
                      <a:pt x="696" y="2011"/>
                    </a:lnTo>
                    <a:lnTo>
                      <a:pt x="1263" y="2011"/>
                    </a:lnTo>
                    <a:lnTo>
                      <a:pt x="1263" y="2193"/>
                    </a:lnTo>
                    <a:lnTo>
                      <a:pt x="696" y="2193"/>
                    </a:lnTo>
                    <a:lnTo>
                      <a:pt x="696" y="2323"/>
                    </a:lnTo>
                    <a:lnTo>
                      <a:pt x="1263" y="2323"/>
                    </a:lnTo>
                    <a:lnTo>
                      <a:pt x="1263" y="2506"/>
                    </a:lnTo>
                    <a:lnTo>
                      <a:pt x="696" y="2506"/>
                    </a:lnTo>
                    <a:lnTo>
                      <a:pt x="696" y="2968"/>
                    </a:lnTo>
                    <a:lnTo>
                      <a:pt x="767" y="2968"/>
                    </a:lnTo>
                    <a:lnTo>
                      <a:pt x="767" y="2617"/>
                    </a:lnTo>
                    <a:lnTo>
                      <a:pt x="947" y="2617"/>
                    </a:lnTo>
                    <a:lnTo>
                      <a:pt x="947" y="2968"/>
                    </a:lnTo>
                    <a:lnTo>
                      <a:pt x="1393" y="2968"/>
                    </a:lnTo>
                    <a:lnTo>
                      <a:pt x="1393" y="0"/>
                    </a:lnTo>
                    <a:lnTo>
                      <a:pt x="0" y="0"/>
                    </a:lnTo>
                    <a:close/>
                    <a:moveTo>
                      <a:pt x="1263" y="940"/>
                    </a:moveTo>
                    <a:lnTo>
                      <a:pt x="137" y="940"/>
                    </a:lnTo>
                    <a:lnTo>
                      <a:pt x="137" y="760"/>
                    </a:lnTo>
                    <a:lnTo>
                      <a:pt x="1263" y="760"/>
                    </a:lnTo>
                    <a:lnTo>
                      <a:pt x="1263" y="940"/>
                    </a:lnTo>
                    <a:close/>
                    <a:moveTo>
                      <a:pt x="1263" y="632"/>
                    </a:moveTo>
                    <a:lnTo>
                      <a:pt x="137" y="632"/>
                    </a:lnTo>
                    <a:lnTo>
                      <a:pt x="137" y="450"/>
                    </a:lnTo>
                    <a:lnTo>
                      <a:pt x="1263" y="450"/>
                    </a:lnTo>
                    <a:lnTo>
                      <a:pt x="1263" y="632"/>
                    </a:lnTo>
                    <a:close/>
                    <a:moveTo>
                      <a:pt x="1263" y="320"/>
                    </a:moveTo>
                    <a:lnTo>
                      <a:pt x="137" y="320"/>
                    </a:lnTo>
                    <a:lnTo>
                      <a:pt x="137" y="137"/>
                    </a:lnTo>
                    <a:lnTo>
                      <a:pt x="1263" y="137"/>
                    </a:lnTo>
                    <a:lnTo>
                      <a:pt x="1263" y="3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grpSp>
        <p:sp>
          <p:nvSpPr>
            <p:cNvPr id="40" name="Freeform 10"/>
            <p:cNvSpPr>
              <a:spLocks/>
            </p:cNvSpPr>
            <p:nvPr/>
          </p:nvSpPr>
          <p:spPr bwMode="auto">
            <a:xfrm>
              <a:off x="10356464" y="5028086"/>
              <a:ext cx="1201503" cy="790848"/>
            </a:xfrm>
            <a:custGeom>
              <a:avLst/>
              <a:gdLst>
                <a:gd name="T0" fmla="*/ 1471 w 1751"/>
                <a:gd name="T1" fmla="*/ 505 h 1151"/>
                <a:gd name="T2" fmla="*/ 1471 w 1751"/>
                <a:gd name="T3" fmla="*/ 482 h 1151"/>
                <a:gd name="T4" fmla="*/ 988 w 1751"/>
                <a:gd name="T5" fmla="*/ 0 h 1151"/>
                <a:gd name="T6" fmla="*/ 585 w 1751"/>
                <a:gd name="T7" fmla="*/ 215 h 1151"/>
                <a:gd name="T8" fmla="*/ 453 w 1751"/>
                <a:gd name="T9" fmla="*/ 180 h 1151"/>
                <a:gd name="T10" fmla="*/ 298 w 1751"/>
                <a:gd name="T11" fmla="*/ 227 h 1151"/>
                <a:gd name="T12" fmla="*/ 173 w 1751"/>
                <a:gd name="T13" fmla="*/ 453 h 1151"/>
                <a:gd name="T14" fmla="*/ 0 w 1751"/>
                <a:gd name="T15" fmla="*/ 772 h 1151"/>
                <a:gd name="T16" fmla="*/ 338 w 1751"/>
                <a:gd name="T17" fmla="*/ 1151 h 1151"/>
                <a:gd name="T18" fmla="*/ 379 w 1751"/>
                <a:gd name="T19" fmla="*/ 1151 h 1151"/>
                <a:gd name="T20" fmla="*/ 418 w 1751"/>
                <a:gd name="T21" fmla="*/ 1151 h 1151"/>
                <a:gd name="T22" fmla="*/ 1207 w 1751"/>
                <a:gd name="T23" fmla="*/ 1151 h 1151"/>
                <a:gd name="T24" fmla="*/ 1222 w 1751"/>
                <a:gd name="T25" fmla="*/ 1151 h 1151"/>
                <a:gd name="T26" fmla="*/ 1242 w 1751"/>
                <a:gd name="T27" fmla="*/ 1151 h 1151"/>
                <a:gd name="T28" fmla="*/ 1300 w 1751"/>
                <a:gd name="T29" fmla="*/ 1151 h 1151"/>
                <a:gd name="T30" fmla="*/ 1426 w 1751"/>
                <a:gd name="T31" fmla="*/ 1151 h 1151"/>
                <a:gd name="T32" fmla="*/ 1751 w 1751"/>
                <a:gd name="T33" fmla="*/ 826 h 1151"/>
                <a:gd name="T34" fmla="*/ 1471 w 1751"/>
                <a:gd name="T35" fmla="*/ 505 h 1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1" h="1151">
                  <a:moveTo>
                    <a:pt x="1471" y="505"/>
                  </a:moveTo>
                  <a:cubicBezTo>
                    <a:pt x="1471" y="498"/>
                    <a:pt x="1471" y="489"/>
                    <a:pt x="1471" y="482"/>
                  </a:cubicBezTo>
                  <a:cubicBezTo>
                    <a:pt x="1471" y="215"/>
                    <a:pt x="1255" y="0"/>
                    <a:pt x="988" y="0"/>
                  </a:cubicBezTo>
                  <a:cubicBezTo>
                    <a:pt x="820" y="0"/>
                    <a:pt x="672" y="86"/>
                    <a:pt x="585" y="215"/>
                  </a:cubicBezTo>
                  <a:cubicBezTo>
                    <a:pt x="547" y="193"/>
                    <a:pt x="502" y="180"/>
                    <a:pt x="453" y="180"/>
                  </a:cubicBezTo>
                  <a:cubicBezTo>
                    <a:pt x="395" y="180"/>
                    <a:pt x="342" y="197"/>
                    <a:pt x="298" y="227"/>
                  </a:cubicBezTo>
                  <a:cubicBezTo>
                    <a:pt x="224" y="276"/>
                    <a:pt x="175" y="359"/>
                    <a:pt x="173" y="453"/>
                  </a:cubicBezTo>
                  <a:cubicBezTo>
                    <a:pt x="70" y="521"/>
                    <a:pt x="0" y="640"/>
                    <a:pt x="0" y="772"/>
                  </a:cubicBezTo>
                  <a:cubicBezTo>
                    <a:pt x="0" y="968"/>
                    <a:pt x="148" y="1129"/>
                    <a:pt x="338" y="1151"/>
                  </a:cubicBezTo>
                  <a:cubicBezTo>
                    <a:pt x="350" y="1151"/>
                    <a:pt x="367" y="1151"/>
                    <a:pt x="379" y="1151"/>
                  </a:cubicBezTo>
                  <a:cubicBezTo>
                    <a:pt x="392" y="1151"/>
                    <a:pt x="405" y="1151"/>
                    <a:pt x="418" y="1151"/>
                  </a:cubicBezTo>
                  <a:cubicBezTo>
                    <a:pt x="595" y="1151"/>
                    <a:pt x="1010" y="1151"/>
                    <a:pt x="1207" y="1151"/>
                  </a:cubicBezTo>
                  <a:cubicBezTo>
                    <a:pt x="1213" y="1151"/>
                    <a:pt x="1218" y="1151"/>
                    <a:pt x="1222" y="1151"/>
                  </a:cubicBezTo>
                  <a:cubicBezTo>
                    <a:pt x="1242" y="1151"/>
                    <a:pt x="1242" y="1151"/>
                    <a:pt x="1242" y="1151"/>
                  </a:cubicBezTo>
                  <a:cubicBezTo>
                    <a:pt x="1252" y="1151"/>
                    <a:pt x="1281" y="1151"/>
                    <a:pt x="1300" y="1151"/>
                  </a:cubicBezTo>
                  <a:cubicBezTo>
                    <a:pt x="1426" y="1151"/>
                    <a:pt x="1426" y="1151"/>
                    <a:pt x="1426" y="1151"/>
                  </a:cubicBezTo>
                  <a:cubicBezTo>
                    <a:pt x="1606" y="1148"/>
                    <a:pt x="1751" y="1003"/>
                    <a:pt x="1751" y="826"/>
                  </a:cubicBezTo>
                  <a:cubicBezTo>
                    <a:pt x="1751" y="662"/>
                    <a:pt x="1628" y="527"/>
                    <a:pt x="1471" y="505"/>
                  </a:cubicBezTo>
                  <a:close/>
                </a:path>
              </a:pathLst>
            </a:custGeom>
            <a:solidFill>
              <a:schemeClr val="tx1">
                <a:lumMod val="95000"/>
              </a:schemeClr>
            </a:solidFill>
            <a:ln>
              <a:noFill/>
            </a:ln>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grpSp>
          <p:nvGrpSpPr>
            <p:cNvPr id="41" name="Group 40"/>
            <p:cNvGrpSpPr/>
            <p:nvPr/>
          </p:nvGrpSpPr>
          <p:grpSpPr>
            <a:xfrm>
              <a:off x="6454619" y="3339347"/>
              <a:ext cx="1844583" cy="840209"/>
              <a:chOff x="5918843" y="2930912"/>
              <a:chExt cx="1844843" cy="840328"/>
            </a:xfrm>
            <a:solidFill>
              <a:schemeClr val="tx1">
                <a:lumMod val="95000"/>
              </a:schemeClr>
            </a:solidFill>
          </p:grpSpPr>
          <p:sp>
            <p:nvSpPr>
              <p:cNvPr id="64" name="Freeform 14"/>
              <p:cNvSpPr>
                <a:spLocks/>
              </p:cNvSpPr>
              <p:nvPr/>
            </p:nvSpPr>
            <p:spPr bwMode="auto">
              <a:xfrm>
                <a:off x="6300793" y="3181060"/>
                <a:ext cx="975100" cy="590180"/>
              </a:xfrm>
              <a:custGeom>
                <a:avLst/>
                <a:gdLst>
                  <a:gd name="T0" fmla="*/ 700 w 868"/>
                  <a:gd name="T1" fmla="*/ 187 h 524"/>
                  <a:gd name="T2" fmla="*/ 650 w 868"/>
                  <a:gd name="T3" fmla="*/ 195 h 524"/>
                  <a:gd name="T4" fmla="*/ 483 w 868"/>
                  <a:gd name="T5" fmla="*/ 89 h 524"/>
                  <a:gd name="T6" fmla="*/ 463 w 868"/>
                  <a:gd name="T7" fmla="*/ 90 h 524"/>
                  <a:gd name="T8" fmla="*/ 424 w 868"/>
                  <a:gd name="T9" fmla="*/ 47 h 524"/>
                  <a:gd name="T10" fmla="*/ 268 w 868"/>
                  <a:gd name="T11" fmla="*/ 15 h 524"/>
                  <a:gd name="T12" fmla="*/ 153 w 868"/>
                  <a:gd name="T13" fmla="*/ 114 h 524"/>
                  <a:gd name="T14" fmla="*/ 128 w 868"/>
                  <a:gd name="T15" fmla="*/ 112 h 524"/>
                  <a:gd name="T16" fmla="*/ 0 w 868"/>
                  <a:gd name="T17" fmla="*/ 240 h 524"/>
                  <a:gd name="T18" fmla="*/ 128 w 868"/>
                  <a:gd name="T19" fmla="*/ 368 h 524"/>
                  <a:gd name="T20" fmla="*/ 435 w 868"/>
                  <a:gd name="T21" fmla="*/ 368 h 524"/>
                  <a:gd name="T22" fmla="*/ 493 w 868"/>
                  <a:gd name="T23" fmla="*/ 411 h 524"/>
                  <a:gd name="T24" fmla="*/ 554 w 868"/>
                  <a:gd name="T25" fmla="*/ 350 h 524"/>
                  <a:gd name="T26" fmla="*/ 493 w 868"/>
                  <a:gd name="T27" fmla="*/ 290 h 524"/>
                  <a:gd name="T28" fmla="*/ 435 w 868"/>
                  <a:gd name="T29" fmla="*/ 333 h 524"/>
                  <a:gd name="T30" fmla="*/ 128 w 868"/>
                  <a:gd name="T31" fmla="*/ 333 h 524"/>
                  <a:gd name="T32" fmla="*/ 35 w 868"/>
                  <a:gd name="T33" fmla="*/ 240 h 524"/>
                  <a:gd name="T34" fmla="*/ 128 w 868"/>
                  <a:gd name="T35" fmla="*/ 147 h 524"/>
                  <a:gd name="T36" fmla="*/ 172 w 868"/>
                  <a:gd name="T37" fmla="*/ 158 h 524"/>
                  <a:gd name="T38" fmla="*/ 183 w 868"/>
                  <a:gd name="T39" fmla="*/ 135 h 524"/>
                  <a:gd name="T40" fmla="*/ 183 w 868"/>
                  <a:gd name="T41" fmla="*/ 135 h 524"/>
                  <a:gd name="T42" fmla="*/ 184 w 868"/>
                  <a:gd name="T43" fmla="*/ 131 h 524"/>
                  <a:gd name="T44" fmla="*/ 186 w 868"/>
                  <a:gd name="T45" fmla="*/ 126 h 524"/>
                  <a:gd name="T46" fmla="*/ 186 w 868"/>
                  <a:gd name="T47" fmla="*/ 126 h 524"/>
                  <a:gd name="T48" fmla="*/ 277 w 868"/>
                  <a:gd name="T49" fmla="*/ 49 h 524"/>
                  <a:gd name="T50" fmla="*/ 402 w 868"/>
                  <a:gd name="T51" fmla="*/ 74 h 524"/>
                  <a:gd name="T52" fmla="*/ 425 w 868"/>
                  <a:gd name="T53" fmla="*/ 98 h 524"/>
                  <a:gd name="T54" fmla="*/ 305 w 868"/>
                  <a:gd name="T55" fmla="*/ 223 h 524"/>
                  <a:gd name="T56" fmla="*/ 297 w 868"/>
                  <a:gd name="T57" fmla="*/ 223 h 524"/>
                  <a:gd name="T58" fmla="*/ 178 w 868"/>
                  <a:gd name="T59" fmla="*/ 281 h 524"/>
                  <a:gd name="T60" fmla="*/ 405 w 868"/>
                  <a:gd name="T61" fmla="*/ 281 h 524"/>
                  <a:gd name="T62" fmla="*/ 493 w 868"/>
                  <a:gd name="T63" fmla="*/ 239 h 524"/>
                  <a:gd name="T64" fmla="*/ 605 w 868"/>
                  <a:gd name="T65" fmla="*/ 350 h 524"/>
                  <a:gd name="T66" fmla="*/ 493 w 868"/>
                  <a:gd name="T67" fmla="*/ 462 h 524"/>
                  <a:gd name="T68" fmla="*/ 405 w 868"/>
                  <a:gd name="T69" fmla="*/ 419 h 524"/>
                  <a:gd name="T70" fmla="*/ 154 w 868"/>
                  <a:gd name="T71" fmla="*/ 419 h 524"/>
                  <a:gd name="T72" fmla="*/ 297 w 868"/>
                  <a:gd name="T73" fmla="*/ 524 h 524"/>
                  <a:gd name="T74" fmla="*/ 701 w 868"/>
                  <a:gd name="T75" fmla="*/ 524 h 524"/>
                  <a:gd name="T76" fmla="*/ 701 w 868"/>
                  <a:gd name="T77" fmla="*/ 524 h 524"/>
                  <a:gd name="T78" fmla="*/ 868 w 868"/>
                  <a:gd name="T79" fmla="*/ 356 h 524"/>
                  <a:gd name="T80" fmla="*/ 700 w 868"/>
                  <a:gd name="T81" fmla="*/ 18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68" h="524">
                    <a:moveTo>
                      <a:pt x="700" y="187"/>
                    </a:moveTo>
                    <a:cubicBezTo>
                      <a:pt x="682" y="187"/>
                      <a:pt x="666" y="190"/>
                      <a:pt x="650" y="195"/>
                    </a:cubicBezTo>
                    <a:cubicBezTo>
                      <a:pt x="620" y="132"/>
                      <a:pt x="557" y="89"/>
                      <a:pt x="483" y="89"/>
                    </a:cubicBezTo>
                    <a:cubicBezTo>
                      <a:pt x="476" y="89"/>
                      <a:pt x="469" y="89"/>
                      <a:pt x="463" y="90"/>
                    </a:cubicBezTo>
                    <a:cubicBezTo>
                      <a:pt x="452" y="74"/>
                      <a:pt x="439" y="59"/>
                      <a:pt x="424" y="47"/>
                    </a:cubicBezTo>
                    <a:cubicBezTo>
                      <a:pt x="381" y="12"/>
                      <a:pt x="322" y="0"/>
                      <a:pt x="268" y="15"/>
                    </a:cubicBezTo>
                    <a:cubicBezTo>
                      <a:pt x="216" y="30"/>
                      <a:pt x="174" y="66"/>
                      <a:pt x="153" y="114"/>
                    </a:cubicBezTo>
                    <a:cubicBezTo>
                      <a:pt x="145" y="113"/>
                      <a:pt x="136" y="112"/>
                      <a:pt x="128" y="112"/>
                    </a:cubicBezTo>
                    <a:cubicBezTo>
                      <a:pt x="57" y="112"/>
                      <a:pt x="0" y="169"/>
                      <a:pt x="0" y="240"/>
                    </a:cubicBezTo>
                    <a:cubicBezTo>
                      <a:pt x="0" y="310"/>
                      <a:pt x="57" y="368"/>
                      <a:pt x="128" y="368"/>
                    </a:cubicBezTo>
                    <a:cubicBezTo>
                      <a:pt x="435" y="368"/>
                      <a:pt x="435" y="368"/>
                      <a:pt x="435" y="368"/>
                    </a:cubicBezTo>
                    <a:cubicBezTo>
                      <a:pt x="443" y="393"/>
                      <a:pt x="466" y="411"/>
                      <a:pt x="493" y="411"/>
                    </a:cubicBezTo>
                    <a:cubicBezTo>
                      <a:pt x="527" y="411"/>
                      <a:pt x="554" y="384"/>
                      <a:pt x="554" y="350"/>
                    </a:cubicBezTo>
                    <a:cubicBezTo>
                      <a:pt x="554" y="317"/>
                      <a:pt x="527" y="290"/>
                      <a:pt x="493" y="290"/>
                    </a:cubicBezTo>
                    <a:cubicBezTo>
                      <a:pt x="466" y="290"/>
                      <a:pt x="443" y="308"/>
                      <a:pt x="435" y="333"/>
                    </a:cubicBezTo>
                    <a:cubicBezTo>
                      <a:pt x="128" y="333"/>
                      <a:pt x="128" y="333"/>
                      <a:pt x="128" y="333"/>
                    </a:cubicBezTo>
                    <a:cubicBezTo>
                      <a:pt x="77" y="333"/>
                      <a:pt x="35" y="291"/>
                      <a:pt x="35" y="240"/>
                    </a:cubicBezTo>
                    <a:cubicBezTo>
                      <a:pt x="35" y="189"/>
                      <a:pt x="77" y="147"/>
                      <a:pt x="128" y="147"/>
                    </a:cubicBezTo>
                    <a:cubicBezTo>
                      <a:pt x="144" y="147"/>
                      <a:pt x="159" y="151"/>
                      <a:pt x="172" y="158"/>
                    </a:cubicBezTo>
                    <a:cubicBezTo>
                      <a:pt x="183" y="135"/>
                      <a:pt x="183" y="135"/>
                      <a:pt x="183" y="135"/>
                    </a:cubicBezTo>
                    <a:cubicBezTo>
                      <a:pt x="183" y="135"/>
                      <a:pt x="183" y="135"/>
                      <a:pt x="183" y="135"/>
                    </a:cubicBezTo>
                    <a:cubicBezTo>
                      <a:pt x="183" y="134"/>
                      <a:pt x="184" y="132"/>
                      <a:pt x="184" y="131"/>
                    </a:cubicBezTo>
                    <a:cubicBezTo>
                      <a:pt x="186" y="126"/>
                      <a:pt x="186" y="126"/>
                      <a:pt x="186" y="126"/>
                    </a:cubicBezTo>
                    <a:cubicBezTo>
                      <a:pt x="186" y="126"/>
                      <a:pt x="186" y="126"/>
                      <a:pt x="186" y="126"/>
                    </a:cubicBezTo>
                    <a:cubicBezTo>
                      <a:pt x="203" y="88"/>
                      <a:pt x="236" y="61"/>
                      <a:pt x="277" y="49"/>
                    </a:cubicBezTo>
                    <a:cubicBezTo>
                      <a:pt x="322" y="37"/>
                      <a:pt x="367" y="46"/>
                      <a:pt x="402" y="74"/>
                    </a:cubicBezTo>
                    <a:cubicBezTo>
                      <a:pt x="411" y="81"/>
                      <a:pt x="419" y="89"/>
                      <a:pt x="425" y="98"/>
                    </a:cubicBezTo>
                    <a:cubicBezTo>
                      <a:pt x="367" y="117"/>
                      <a:pt x="322" y="164"/>
                      <a:pt x="305" y="223"/>
                    </a:cubicBezTo>
                    <a:cubicBezTo>
                      <a:pt x="303" y="223"/>
                      <a:pt x="300" y="223"/>
                      <a:pt x="297" y="223"/>
                    </a:cubicBezTo>
                    <a:cubicBezTo>
                      <a:pt x="249" y="223"/>
                      <a:pt x="206" y="246"/>
                      <a:pt x="178" y="281"/>
                    </a:cubicBezTo>
                    <a:cubicBezTo>
                      <a:pt x="405" y="281"/>
                      <a:pt x="405" y="281"/>
                      <a:pt x="405" y="281"/>
                    </a:cubicBezTo>
                    <a:cubicBezTo>
                      <a:pt x="426" y="255"/>
                      <a:pt x="458" y="239"/>
                      <a:pt x="493" y="239"/>
                    </a:cubicBezTo>
                    <a:cubicBezTo>
                      <a:pt x="555" y="239"/>
                      <a:pt x="605" y="289"/>
                      <a:pt x="605" y="350"/>
                    </a:cubicBezTo>
                    <a:cubicBezTo>
                      <a:pt x="605" y="412"/>
                      <a:pt x="555" y="462"/>
                      <a:pt x="493" y="462"/>
                    </a:cubicBezTo>
                    <a:cubicBezTo>
                      <a:pt x="458" y="462"/>
                      <a:pt x="426" y="446"/>
                      <a:pt x="405" y="419"/>
                    </a:cubicBezTo>
                    <a:cubicBezTo>
                      <a:pt x="154" y="419"/>
                      <a:pt x="154" y="419"/>
                      <a:pt x="154" y="419"/>
                    </a:cubicBezTo>
                    <a:cubicBezTo>
                      <a:pt x="173" y="480"/>
                      <a:pt x="230" y="524"/>
                      <a:pt x="297" y="524"/>
                    </a:cubicBezTo>
                    <a:cubicBezTo>
                      <a:pt x="701" y="524"/>
                      <a:pt x="701" y="524"/>
                      <a:pt x="701" y="524"/>
                    </a:cubicBezTo>
                    <a:cubicBezTo>
                      <a:pt x="701" y="524"/>
                      <a:pt x="701" y="524"/>
                      <a:pt x="701" y="524"/>
                    </a:cubicBezTo>
                    <a:cubicBezTo>
                      <a:pt x="793" y="524"/>
                      <a:pt x="868" y="448"/>
                      <a:pt x="868" y="356"/>
                    </a:cubicBezTo>
                    <a:cubicBezTo>
                      <a:pt x="868" y="263"/>
                      <a:pt x="793" y="187"/>
                      <a:pt x="700" y="187"/>
                    </a:cubicBezTo>
                    <a:close/>
                  </a:path>
                </a:pathLst>
              </a:custGeom>
              <a:grpFill/>
              <a:ln>
                <a:noFill/>
              </a:ln>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65" name="TextBox 64"/>
              <p:cNvSpPr txBox="1"/>
              <p:nvPr/>
            </p:nvSpPr>
            <p:spPr>
              <a:xfrm>
                <a:off x="5918843" y="2930912"/>
                <a:ext cx="1844843" cy="179775"/>
              </a:xfrm>
              <a:prstGeom prst="rect">
                <a:avLst/>
              </a:prstGeom>
              <a:noFill/>
            </p:spPr>
            <p:txBody>
              <a:bodyPr wrap="none" lIns="0" tIns="0" rIns="0" bIns="0" rtlCol="0">
                <a:spAutoFit/>
              </a:bodyPr>
              <a:lstStyle/>
              <a:p>
                <a:pPr defTabSz="914145">
                  <a:lnSpc>
                    <a:spcPct val="90000"/>
                  </a:lnSpc>
                  <a:spcAft>
                    <a:spcPts val="600"/>
                  </a:spcAft>
                  <a:defRPr/>
                </a:pPr>
                <a:r>
                  <a:rPr lang="en-US" sz="1100" kern="0" dirty="0">
                    <a:latin typeface="Segoe UI"/>
                  </a:rPr>
                  <a:t>Azure Resource Manager</a:t>
                </a:r>
              </a:p>
            </p:txBody>
          </p:sp>
        </p:grpSp>
        <p:grpSp>
          <p:nvGrpSpPr>
            <p:cNvPr id="42" name="Group 41"/>
            <p:cNvGrpSpPr/>
            <p:nvPr/>
          </p:nvGrpSpPr>
          <p:grpSpPr>
            <a:xfrm>
              <a:off x="10051445" y="3344833"/>
              <a:ext cx="1844583" cy="834720"/>
              <a:chOff x="9516187" y="2936401"/>
              <a:chExt cx="1844845" cy="834839"/>
            </a:xfrm>
            <a:solidFill>
              <a:schemeClr val="tx1">
                <a:lumMod val="95000"/>
              </a:schemeClr>
            </a:solidFill>
          </p:grpSpPr>
          <p:sp>
            <p:nvSpPr>
              <p:cNvPr id="62" name="Freeform 14"/>
              <p:cNvSpPr>
                <a:spLocks/>
              </p:cNvSpPr>
              <p:nvPr/>
            </p:nvSpPr>
            <p:spPr bwMode="auto">
              <a:xfrm>
                <a:off x="9801757" y="3181060"/>
                <a:ext cx="975100" cy="590180"/>
              </a:xfrm>
              <a:custGeom>
                <a:avLst/>
                <a:gdLst>
                  <a:gd name="T0" fmla="*/ 700 w 868"/>
                  <a:gd name="T1" fmla="*/ 187 h 524"/>
                  <a:gd name="T2" fmla="*/ 650 w 868"/>
                  <a:gd name="T3" fmla="*/ 195 h 524"/>
                  <a:gd name="T4" fmla="*/ 483 w 868"/>
                  <a:gd name="T5" fmla="*/ 89 h 524"/>
                  <a:gd name="T6" fmla="*/ 463 w 868"/>
                  <a:gd name="T7" fmla="*/ 90 h 524"/>
                  <a:gd name="T8" fmla="*/ 424 w 868"/>
                  <a:gd name="T9" fmla="*/ 47 h 524"/>
                  <a:gd name="T10" fmla="*/ 268 w 868"/>
                  <a:gd name="T11" fmla="*/ 15 h 524"/>
                  <a:gd name="T12" fmla="*/ 153 w 868"/>
                  <a:gd name="T13" fmla="*/ 114 h 524"/>
                  <a:gd name="T14" fmla="*/ 128 w 868"/>
                  <a:gd name="T15" fmla="*/ 112 h 524"/>
                  <a:gd name="T16" fmla="*/ 0 w 868"/>
                  <a:gd name="T17" fmla="*/ 240 h 524"/>
                  <a:gd name="T18" fmla="*/ 128 w 868"/>
                  <a:gd name="T19" fmla="*/ 368 h 524"/>
                  <a:gd name="T20" fmla="*/ 435 w 868"/>
                  <a:gd name="T21" fmla="*/ 368 h 524"/>
                  <a:gd name="T22" fmla="*/ 493 w 868"/>
                  <a:gd name="T23" fmla="*/ 411 h 524"/>
                  <a:gd name="T24" fmla="*/ 554 w 868"/>
                  <a:gd name="T25" fmla="*/ 350 h 524"/>
                  <a:gd name="T26" fmla="*/ 493 w 868"/>
                  <a:gd name="T27" fmla="*/ 290 h 524"/>
                  <a:gd name="T28" fmla="*/ 435 w 868"/>
                  <a:gd name="T29" fmla="*/ 333 h 524"/>
                  <a:gd name="T30" fmla="*/ 128 w 868"/>
                  <a:gd name="T31" fmla="*/ 333 h 524"/>
                  <a:gd name="T32" fmla="*/ 35 w 868"/>
                  <a:gd name="T33" fmla="*/ 240 h 524"/>
                  <a:gd name="T34" fmla="*/ 128 w 868"/>
                  <a:gd name="T35" fmla="*/ 147 h 524"/>
                  <a:gd name="T36" fmla="*/ 172 w 868"/>
                  <a:gd name="T37" fmla="*/ 158 h 524"/>
                  <a:gd name="T38" fmla="*/ 183 w 868"/>
                  <a:gd name="T39" fmla="*/ 135 h 524"/>
                  <a:gd name="T40" fmla="*/ 183 w 868"/>
                  <a:gd name="T41" fmla="*/ 135 h 524"/>
                  <a:gd name="T42" fmla="*/ 184 w 868"/>
                  <a:gd name="T43" fmla="*/ 131 h 524"/>
                  <a:gd name="T44" fmla="*/ 186 w 868"/>
                  <a:gd name="T45" fmla="*/ 126 h 524"/>
                  <a:gd name="T46" fmla="*/ 186 w 868"/>
                  <a:gd name="T47" fmla="*/ 126 h 524"/>
                  <a:gd name="T48" fmla="*/ 277 w 868"/>
                  <a:gd name="T49" fmla="*/ 49 h 524"/>
                  <a:gd name="T50" fmla="*/ 402 w 868"/>
                  <a:gd name="T51" fmla="*/ 74 h 524"/>
                  <a:gd name="T52" fmla="*/ 425 w 868"/>
                  <a:gd name="T53" fmla="*/ 98 h 524"/>
                  <a:gd name="T54" fmla="*/ 305 w 868"/>
                  <a:gd name="T55" fmla="*/ 223 h 524"/>
                  <a:gd name="T56" fmla="*/ 297 w 868"/>
                  <a:gd name="T57" fmla="*/ 223 h 524"/>
                  <a:gd name="T58" fmla="*/ 178 w 868"/>
                  <a:gd name="T59" fmla="*/ 281 h 524"/>
                  <a:gd name="T60" fmla="*/ 405 w 868"/>
                  <a:gd name="T61" fmla="*/ 281 h 524"/>
                  <a:gd name="T62" fmla="*/ 493 w 868"/>
                  <a:gd name="T63" fmla="*/ 239 h 524"/>
                  <a:gd name="T64" fmla="*/ 605 w 868"/>
                  <a:gd name="T65" fmla="*/ 350 h 524"/>
                  <a:gd name="T66" fmla="*/ 493 w 868"/>
                  <a:gd name="T67" fmla="*/ 462 h 524"/>
                  <a:gd name="T68" fmla="*/ 405 w 868"/>
                  <a:gd name="T69" fmla="*/ 419 h 524"/>
                  <a:gd name="T70" fmla="*/ 154 w 868"/>
                  <a:gd name="T71" fmla="*/ 419 h 524"/>
                  <a:gd name="T72" fmla="*/ 297 w 868"/>
                  <a:gd name="T73" fmla="*/ 524 h 524"/>
                  <a:gd name="T74" fmla="*/ 701 w 868"/>
                  <a:gd name="T75" fmla="*/ 524 h 524"/>
                  <a:gd name="T76" fmla="*/ 701 w 868"/>
                  <a:gd name="T77" fmla="*/ 524 h 524"/>
                  <a:gd name="T78" fmla="*/ 868 w 868"/>
                  <a:gd name="T79" fmla="*/ 356 h 524"/>
                  <a:gd name="T80" fmla="*/ 700 w 868"/>
                  <a:gd name="T81" fmla="*/ 18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68" h="524">
                    <a:moveTo>
                      <a:pt x="700" y="187"/>
                    </a:moveTo>
                    <a:cubicBezTo>
                      <a:pt x="682" y="187"/>
                      <a:pt x="666" y="190"/>
                      <a:pt x="650" y="195"/>
                    </a:cubicBezTo>
                    <a:cubicBezTo>
                      <a:pt x="620" y="132"/>
                      <a:pt x="557" y="89"/>
                      <a:pt x="483" y="89"/>
                    </a:cubicBezTo>
                    <a:cubicBezTo>
                      <a:pt x="476" y="89"/>
                      <a:pt x="469" y="89"/>
                      <a:pt x="463" y="90"/>
                    </a:cubicBezTo>
                    <a:cubicBezTo>
                      <a:pt x="452" y="74"/>
                      <a:pt x="439" y="59"/>
                      <a:pt x="424" y="47"/>
                    </a:cubicBezTo>
                    <a:cubicBezTo>
                      <a:pt x="381" y="12"/>
                      <a:pt x="322" y="0"/>
                      <a:pt x="268" y="15"/>
                    </a:cubicBezTo>
                    <a:cubicBezTo>
                      <a:pt x="216" y="30"/>
                      <a:pt x="174" y="66"/>
                      <a:pt x="153" y="114"/>
                    </a:cubicBezTo>
                    <a:cubicBezTo>
                      <a:pt x="145" y="113"/>
                      <a:pt x="136" y="112"/>
                      <a:pt x="128" y="112"/>
                    </a:cubicBezTo>
                    <a:cubicBezTo>
                      <a:pt x="57" y="112"/>
                      <a:pt x="0" y="169"/>
                      <a:pt x="0" y="240"/>
                    </a:cubicBezTo>
                    <a:cubicBezTo>
                      <a:pt x="0" y="310"/>
                      <a:pt x="57" y="368"/>
                      <a:pt x="128" y="368"/>
                    </a:cubicBezTo>
                    <a:cubicBezTo>
                      <a:pt x="435" y="368"/>
                      <a:pt x="435" y="368"/>
                      <a:pt x="435" y="368"/>
                    </a:cubicBezTo>
                    <a:cubicBezTo>
                      <a:pt x="443" y="393"/>
                      <a:pt x="466" y="411"/>
                      <a:pt x="493" y="411"/>
                    </a:cubicBezTo>
                    <a:cubicBezTo>
                      <a:pt x="527" y="411"/>
                      <a:pt x="554" y="384"/>
                      <a:pt x="554" y="350"/>
                    </a:cubicBezTo>
                    <a:cubicBezTo>
                      <a:pt x="554" y="317"/>
                      <a:pt x="527" y="290"/>
                      <a:pt x="493" y="290"/>
                    </a:cubicBezTo>
                    <a:cubicBezTo>
                      <a:pt x="466" y="290"/>
                      <a:pt x="443" y="308"/>
                      <a:pt x="435" y="333"/>
                    </a:cubicBezTo>
                    <a:cubicBezTo>
                      <a:pt x="128" y="333"/>
                      <a:pt x="128" y="333"/>
                      <a:pt x="128" y="333"/>
                    </a:cubicBezTo>
                    <a:cubicBezTo>
                      <a:pt x="77" y="333"/>
                      <a:pt x="35" y="291"/>
                      <a:pt x="35" y="240"/>
                    </a:cubicBezTo>
                    <a:cubicBezTo>
                      <a:pt x="35" y="189"/>
                      <a:pt x="77" y="147"/>
                      <a:pt x="128" y="147"/>
                    </a:cubicBezTo>
                    <a:cubicBezTo>
                      <a:pt x="144" y="147"/>
                      <a:pt x="159" y="151"/>
                      <a:pt x="172" y="158"/>
                    </a:cubicBezTo>
                    <a:cubicBezTo>
                      <a:pt x="183" y="135"/>
                      <a:pt x="183" y="135"/>
                      <a:pt x="183" y="135"/>
                    </a:cubicBezTo>
                    <a:cubicBezTo>
                      <a:pt x="183" y="135"/>
                      <a:pt x="183" y="135"/>
                      <a:pt x="183" y="135"/>
                    </a:cubicBezTo>
                    <a:cubicBezTo>
                      <a:pt x="183" y="134"/>
                      <a:pt x="184" y="132"/>
                      <a:pt x="184" y="131"/>
                    </a:cubicBezTo>
                    <a:cubicBezTo>
                      <a:pt x="186" y="126"/>
                      <a:pt x="186" y="126"/>
                      <a:pt x="186" y="126"/>
                    </a:cubicBezTo>
                    <a:cubicBezTo>
                      <a:pt x="186" y="126"/>
                      <a:pt x="186" y="126"/>
                      <a:pt x="186" y="126"/>
                    </a:cubicBezTo>
                    <a:cubicBezTo>
                      <a:pt x="203" y="88"/>
                      <a:pt x="236" y="61"/>
                      <a:pt x="277" y="49"/>
                    </a:cubicBezTo>
                    <a:cubicBezTo>
                      <a:pt x="322" y="37"/>
                      <a:pt x="367" y="46"/>
                      <a:pt x="402" y="74"/>
                    </a:cubicBezTo>
                    <a:cubicBezTo>
                      <a:pt x="411" y="81"/>
                      <a:pt x="419" y="89"/>
                      <a:pt x="425" y="98"/>
                    </a:cubicBezTo>
                    <a:cubicBezTo>
                      <a:pt x="367" y="117"/>
                      <a:pt x="322" y="164"/>
                      <a:pt x="305" y="223"/>
                    </a:cubicBezTo>
                    <a:cubicBezTo>
                      <a:pt x="303" y="223"/>
                      <a:pt x="300" y="223"/>
                      <a:pt x="297" y="223"/>
                    </a:cubicBezTo>
                    <a:cubicBezTo>
                      <a:pt x="249" y="223"/>
                      <a:pt x="206" y="246"/>
                      <a:pt x="178" y="281"/>
                    </a:cubicBezTo>
                    <a:cubicBezTo>
                      <a:pt x="405" y="281"/>
                      <a:pt x="405" y="281"/>
                      <a:pt x="405" y="281"/>
                    </a:cubicBezTo>
                    <a:cubicBezTo>
                      <a:pt x="426" y="255"/>
                      <a:pt x="458" y="239"/>
                      <a:pt x="493" y="239"/>
                    </a:cubicBezTo>
                    <a:cubicBezTo>
                      <a:pt x="555" y="239"/>
                      <a:pt x="605" y="289"/>
                      <a:pt x="605" y="350"/>
                    </a:cubicBezTo>
                    <a:cubicBezTo>
                      <a:pt x="605" y="412"/>
                      <a:pt x="555" y="462"/>
                      <a:pt x="493" y="462"/>
                    </a:cubicBezTo>
                    <a:cubicBezTo>
                      <a:pt x="458" y="462"/>
                      <a:pt x="426" y="446"/>
                      <a:pt x="405" y="419"/>
                    </a:cubicBezTo>
                    <a:cubicBezTo>
                      <a:pt x="154" y="419"/>
                      <a:pt x="154" y="419"/>
                      <a:pt x="154" y="419"/>
                    </a:cubicBezTo>
                    <a:cubicBezTo>
                      <a:pt x="173" y="480"/>
                      <a:pt x="230" y="524"/>
                      <a:pt x="297" y="524"/>
                    </a:cubicBezTo>
                    <a:cubicBezTo>
                      <a:pt x="701" y="524"/>
                      <a:pt x="701" y="524"/>
                      <a:pt x="701" y="524"/>
                    </a:cubicBezTo>
                    <a:cubicBezTo>
                      <a:pt x="701" y="524"/>
                      <a:pt x="701" y="524"/>
                      <a:pt x="701" y="524"/>
                    </a:cubicBezTo>
                    <a:cubicBezTo>
                      <a:pt x="793" y="524"/>
                      <a:pt x="868" y="448"/>
                      <a:pt x="868" y="356"/>
                    </a:cubicBezTo>
                    <a:cubicBezTo>
                      <a:pt x="868" y="263"/>
                      <a:pt x="793" y="187"/>
                      <a:pt x="700" y="187"/>
                    </a:cubicBezTo>
                    <a:close/>
                  </a:path>
                </a:pathLst>
              </a:custGeom>
              <a:grpFill/>
              <a:ln>
                <a:noFill/>
              </a:ln>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63" name="TextBox 62"/>
              <p:cNvSpPr txBox="1"/>
              <p:nvPr/>
            </p:nvSpPr>
            <p:spPr>
              <a:xfrm>
                <a:off x="9516187" y="2936401"/>
                <a:ext cx="1844845" cy="179775"/>
              </a:xfrm>
              <a:prstGeom prst="rect">
                <a:avLst/>
              </a:prstGeom>
              <a:noFill/>
            </p:spPr>
            <p:txBody>
              <a:bodyPr wrap="none" lIns="0" tIns="0" rIns="0" bIns="0" rtlCol="0">
                <a:spAutoFit/>
              </a:bodyPr>
              <a:lstStyle/>
              <a:p>
                <a:pPr defTabSz="914145">
                  <a:lnSpc>
                    <a:spcPct val="90000"/>
                  </a:lnSpc>
                  <a:spcAft>
                    <a:spcPts val="600"/>
                  </a:spcAft>
                  <a:defRPr/>
                </a:pPr>
                <a:r>
                  <a:rPr lang="en-US" sz="1100" kern="0" dirty="0">
                    <a:latin typeface="Segoe UI"/>
                  </a:rPr>
                  <a:t>Azure Resource Manager</a:t>
                </a:r>
              </a:p>
            </p:txBody>
          </p:sp>
        </p:grpSp>
        <p:sp>
          <p:nvSpPr>
            <p:cNvPr id="43" name="TextBox 42"/>
            <p:cNvSpPr txBox="1"/>
            <p:nvPr/>
          </p:nvSpPr>
          <p:spPr>
            <a:xfrm>
              <a:off x="10255200" y="6043621"/>
              <a:ext cx="1167927" cy="179749"/>
            </a:xfrm>
            <a:prstGeom prst="rect">
              <a:avLst/>
            </a:prstGeom>
            <a:noFill/>
          </p:spPr>
          <p:txBody>
            <a:bodyPr wrap="none" lIns="0" tIns="0" rIns="0" bIns="0" rtlCol="0">
              <a:spAutoFit/>
            </a:bodyPr>
            <a:lstStyle/>
            <a:p>
              <a:pPr defTabSz="914145">
                <a:lnSpc>
                  <a:spcPct val="90000"/>
                </a:lnSpc>
                <a:spcAft>
                  <a:spcPts val="600"/>
                </a:spcAft>
                <a:defRPr/>
              </a:pPr>
              <a:r>
                <a:rPr lang="en-US" sz="1100" kern="0" dirty="0">
                  <a:latin typeface="Segoe UI"/>
                </a:rPr>
                <a:t>Microsoft Azure</a:t>
              </a:r>
            </a:p>
          </p:txBody>
        </p:sp>
        <p:sp>
          <p:nvSpPr>
            <p:cNvPr id="44" name="TextBox 43"/>
            <p:cNvSpPr txBox="1"/>
            <p:nvPr/>
          </p:nvSpPr>
          <p:spPr>
            <a:xfrm>
              <a:off x="6470516" y="6044179"/>
              <a:ext cx="1603583" cy="179749"/>
            </a:xfrm>
            <a:prstGeom prst="rect">
              <a:avLst/>
            </a:prstGeom>
            <a:noFill/>
          </p:spPr>
          <p:txBody>
            <a:bodyPr wrap="none" lIns="0" tIns="0" rIns="0" bIns="0" rtlCol="0">
              <a:spAutoFit/>
            </a:bodyPr>
            <a:lstStyle/>
            <a:p>
              <a:pPr defTabSz="914145">
                <a:lnSpc>
                  <a:spcPct val="90000"/>
                </a:lnSpc>
                <a:spcAft>
                  <a:spcPts val="600"/>
                </a:spcAft>
                <a:defRPr/>
              </a:pPr>
              <a:r>
                <a:rPr lang="en-US" sz="1100" kern="0" dirty="0">
                  <a:latin typeface="Segoe UI"/>
                </a:rPr>
                <a:t>Microsoft Azure Stack</a:t>
              </a:r>
            </a:p>
          </p:txBody>
        </p:sp>
        <p:grpSp>
          <p:nvGrpSpPr>
            <p:cNvPr id="45" name="Group 44"/>
            <p:cNvGrpSpPr/>
            <p:nvPr/>
          </p:nvGrpSpPr>
          <p:grpSpPr>
            <a:xfrm>
              <a:off x="7279355" y="2885835"/>
              <a:ext cx="1104744" cy="316617"/>
              <a:chOff x="6743700" y="2477338"/>
              <a:chExt cx="1104900" cy="316662"/>
            </a:xfrm>
          </p:grpSpPr>
          <p:cxnSp>
            <p:nvCxnSpPr>
              <p:cNvPr id="60" name="Straight Connector 59"/>
              <p:cNvCxnSpPr/>
              <p:nvPr/>
            </p:nvCxnSpPr>
            <p:spPr>
              <a:xfrm>
                <a:off x="6743700" y="2477338"/>
                <a:ext cx="1104900" cy="0"/>
              </a:xfrm>
              <a:prstGeom prst="line">
                <a:avLst/>
              </a:prstGeom>
              <a:ln w="1905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V="1">
                <a:off x="6743700" y="2477338"/>
                <a:ext cx="0" cy="316662"/>
              </a:xfrm>
              <a:prstGeom prst="line">
                <a:avLst/>
              </a:prstGeom>
              <a:ln w="1905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6" name="Group 45"/>
            <p:cNvGrpSpPr/>
            <p:nvPr/>
          </p:nvGrpSpPr>
          <p:grpSpPr>
            <a:xfrm>
              <a:off x="9806296" y="2885835"/>
              <a:ext cx="1104744" cy="316617"/>
              <a:chOff x="9271000" y="2477338"/>
              <a:chExt cx="1104900" cy="316662"/>
            </a:xfrm>
          </p:grpSpPr>
          <p:cxnSp>
            <p:nvCxnSpPr>
              <p:cNvPr id="58" name="Straight Connector 57"/>
              <p:cNvCxnSpPr/>
              <p:nvPr/>
            </p:nvCxnSpPr>
            <p:spPr>
              <a:xfrm>
                <a:off x="9271000" y="2477338"/>
                <a:ext cx="1104900" cy="0"/>
              </a:xfrm>
              <a:prstGeom prst="line">
                <a:avLst/>
              </a:prstGeom>
              <a:ln w="1905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V="1">
                <a:off x="10375900" y="2477338"/>
                <a:ext cx="0" cy="316662"/>
              </a:xfrm>
              <a:prstGeom prst="line">
                <a:avLst/>
              </a:prstGeom>
              <a:ln w="1905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cxnSp>
          <p:nvCxnSpPr>
            <p:cNvPr id="47" name="Straight Connector 46"/>
            <p:cNvCxnSpPr/>
            <p:nvPr/>
          </p:nvCxnSpPr>
          <p:spPr>
            <a:xfrm flipV="1">
              <a:off x="7279355" y="4392303"/>
              <a:ext cx="0" cy="316617"/>
            </a:xfrm>
            <a:prstGeom prst="line">
              <a:avLst/>
            </a:prstGeom>
            <a:ln w="1905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V="1">
              <a:off x="10957215" y="4392304"/>
              <a:ext cx="0" cy="265825"/>
            </a:xfrm>
            <a:prstGeom prst="line">
              <a:avLst/>
            </a:prstGeom>
            <a:ln w="19050" cap="rnd">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6711621" y="1725568"/>
              <a:ext cx="1785116" cy="740539"/>
            </a:xfrm>
            <a:prstGeom prst="rect">
              <a:avLst/>
            </a:prstGeom>
            <a:noFill/>
          </p:spPr>
          <p:txBody>
            <a:bodyPr wrap="none" lIns="182828" tIns="146263" rIns="182828" bIns="146263" rtlCol="0">
              <a:spAutoFit/>
            </a:bodyPr>
            <a:lstStyle/>
            <a:p>
              <a:pPr defTabSz="914145">
                <a:lnSpc>
                  <a:spcPct val="90000"/>
                </a:lnSpc>
                <a:spcAft>
                  <a:spcPts val="600"/>
                </a:spcAft>
                <a:defRPr/>
              </a:pPr>
              <a:r>
                <a:rPr lang="en-US" sz="2400" kern="0" dirty="0">
                  <a:latin typeface="Segoe UI Semilight" panose="020B0402040204020203" pitchFamily="34" charset="0"/>
                  <a:cs typeface="Segoe UI Semilight" panose="020B0402040204020203" pitchFamily="34" charset="0"/>
                </a:rPr>
                <a:t>Describe</a:t>
              </a:r>
            </a:p>
          </p:txBody>
        </p:sp>
        <p:sp>
          <p:nvSpPr>
            <p:cNvPr id="50" name="TextBox 49"/>
            <p:cNvSpPr txBox="1"/>
            <p:nvPr/>
          </p:nvSpPr>
          <p:spPr>
            <a:xfrm>
              <a:off x="8477124" y="1725568"/>
              <a:ext cx="1540408" cy="740539"/>
            </a:xfrm>
            <a:prstGeom prst="rect">
              <a:avLst/>
            </a:prstGeom>
            <a:noFill/>
          </p:spPr>
          <p:txBody>
            <a:bodyPr wrap="none" lIns="182828" tIns="146263" rIns="182828" bIns="146263" rtlCol="0">
              <a:spAutoFit/>
            </a:bodyPr>
            <a:lstStyle/>
            <a:p>
              <a:pPr defTabSz="914145">
                <a:lnSpc>
                  <a:spcPct val="90000"/>
                </a:lnSpc>
                <a:spcAft>
                  <a:spcPts val="600"/>
                </a:spcAft>
                <a:defRPr/>
              </a:pPr>
              <a:r>
                <a:rPr lang="en-US" sz="2400" kern="0" dirty="0">
                  <a:latin typeface="Segoe UI Semilight" panose="020B0402040204020203" pitchFamily="34" charset="0"/>
                  <a:cs typeface="Segoe UI Semilight" panose="020B0402040204020203" pitchFamily="34" charset="0"/>
                </a:rPr>
                <a:t>Deploy</a:t>
              </a:r>
            </a:p>
          </p:txBody>
        </p:sp>
        <p:sp>
          <p:nvSpPr>
            <p:cNvPr id="51" name="TextBox 50"/>
            <p:cNvSpPr txBox="1"/>
            <p:nvPr/>
          </p:nvSpPr>
          <p:spPr>
            <a:xfrm>
              <a:off x="10005419" y="1725568"/>
              <a:ext cx="1596024" cy="740539"/>
            </a:xfrm>
            <a:prstGeom prst="rect">
              <a:avLst/>
            </a:prstGeom>
            <a:noFill/>
          </p:spPr>
          <p:txBody>
            <a:bodyPr wrap="none" lIns="182828" tIns="146263" rIns="182828" bIns="146263" rtlCol="0">
              <a:spAutoFit/>
            </a:bodyPr>
            <a:lstStyle/>
            <a:p>
              <a:pPr defTabSz="914145">
                <a:lnSpc>
                  <a:spcPct val="90000"/>
                </a:lnSpc>
                <a:spcAft>
                  <a:spcPts val="600"/>
                </a:spcAft>
                <a:defRPr/>
              </a:pPr>
              <a:r>
                <a:rPr lang="en-US" sz="2400" kern="0" dirty="0">
                  <a:latin typeface="Segoe UI Semilight" panose="020B0402040204020203" pitchFamily="34" charset="0"/>
                  <a:cs typeface="Segoe UI Semilight" panose="020B0402040204020203" pitchFamily="34" charset="0"/>
                </a:rPr>
                <a:t>Control</a:t>
              </a:r>
            </a:p>
          </p:txBody>
        </p:sp>
        <p:grpSp>
          <p:nvGrpSpPr>
            <p:cNvPr id="52" name="Group 51"/>
            <p:cNvGrpSpPr/>
            <p:nvPr/>
          </p:nvGrpSpPr>
          <p:grpSpPr>
            <a:xfrm>
              <a:off x="8754373" y="2589965"/>
              <a:ext cx="1070944" cy="926480"/>
              <a:chOff x="7516813" y="3165475"/>
              <a:chExt cx="1423988" cy="1231900"/>
            </a:xfrm>
            <a:solidFill>
              <a:schemeClr val="tx1">
                <a:lumMod val="95000"/>
              </a:schemeClr>
            </a:solidFill>
          </p:grpSpPr>
          <p:sp>
            <p:nvSpPr>
              <p:cNvPr id="53" name="Freeform 18"/>
              <p:cNvSpPr>
                <a:spLocks noEditPoints="1"/>
              </p:cNvSpPr>
              <p:nvPr/>
            </p:nvSpPr>
            <p:spPr bwMode="auto">
              <a:xfrm>
                <a:off x="7516813" y="3165475"/>
                <a:ext cx="1423988" cy="1231900"/>
              </a:xfrm>
              <a:custGeom>
                <a:avLst/>
                <a:gdLst>
                  <a:gd name="T0" fmla="*/ 322 w 377"/>
                  <a:gd name="T1" fmla="*/ 108 h 325"/>
                  <a:gd name="T2" fmla="*/ 304 w 377"/>
                  <a:gd name="T3" fmla="*/ 55 h 325"/>
                  <a:gd name="T4" fmla="*/ 270 w 377"/>
                  <a:gd name="T5" fmla="*/ 18 h 325"/>
                  <a:gd name="T6" fmla="*/ 18 w 377"/>
                  <a:gd name="T7" fmla="*/ 0 h 325"/>
                  <a:gd name="T8" fmla="*/ 0 w 377"/>
                  <a:gd name="T9" fmla="*/ 199 h 325"/>
                  <a:gd name="T10" fmla="*/ 51 w 377"/>
                  <a:gd name="T11" fmla="*/ 217 h 325"/>
                  <a:gd name="T12" fmla="*/ 69 w 377"/>
                  <a:gd name="T13" fmla="*/ 272 h 325"/>
                  <a:gd name="T14" fmla="*/ 107 w 377"/>
                  <a:gd name="T15" fmla="*/ 307 h 325"/>
                  <a:gd name="T16" fmla="*/ 359 w 377"/>
                  <a:gd name="T17" fmla="*/ 325 h 325"/>
                  <a:gd name="T18" fmla="*/ 377 w 377"/>
                  <a:gd name="T19" fmla="*/ 126 h 325"/>
                  <a:gd name="T20" fmla="*/ 50 w 377"/>
                  <a:gd name="T21" fmla="*/ 9 h 325"/>
                  <a:gd name="T22" fmla="*/ 50 w 377"/>
                  <a:gd name="T23" fmla="*/ 24 h 325"/>
                  <a:gd name="T24" fmla="*/ 50 w 377"/>
                  <a:gd name="T25" fmla="*/ 9 h 325"/>
                  <a:gd name="T26" fmla="*/ 34 w 377"/>
                  <a:gd name="T27" fmla="*/ 17 h 325"/>
                  <a:gd name="T28" fmla="*/ 18 w 377"/>
                  <a:gd name="T29" fmla="*/ 17 h 325"/>
                  <a:gd name="T30" fmla="*/ 18 w 377"/>
                  <a:gd name="T31" fmla="*/ 199 h 325"/>
                  <a:gd name="T32" fmla="*/ 252 w 377"/>
                  <a:gd name="T33" fmla="*/ 31 h 325"/>
                  <a:gd name="T34" fmla="*/ 69 w 377"/>
                  <a:gd name="T35" fmla="*/ 55 h 325"/>
                  <a:gd name="T36" fmla="*/ 51 w 377"/>
                  <a:gd name="T37" fmla="*/ 199 h 325"/>
                  <a:gd name="T38" fmla="*/ 109 w 377"/>
                  <a:gd name="T39" fmla="*/ 72 h 325"/>
                  <a:gd name="T40" fmla="*/ 94 w 377"/>
                  <a:gd name="T41" fmla="*/ 72 h 325"/>
                  <a:gd name="T42" fmla="*/ 109 w 377"/>
                  <a:gd name="T43" fmla="*/ 72 h 325"/>
                  <a:gd name="T44" fmla="*/ 78 w 377"/>
                  <a:gd name="T45" fmla="*/ 80 h 325"/>
                  <a:gd name="T46" fmla="*/ 78 w 377"/>
                  <a:gd name="T47" fmla="*/ 64 h 325"/>
                  <a:gd name="T48" fmla="*/ 70 w 377"/>
                  <a:gd name="T49" fmla="*/ 254 h 325"/>
                  <a:gd name="T50" fmla="*/ 70 w 377"/>
                  <a:gd name="T51" fmla="*/ 199 h 325"/>
                  <a:gd name="T52" fmla="*/ 252 w 377"/>
                  <a:gd name="T53" fmla="*/ 87 h 325"/>
                  <a:gd name="T54" fmla="*/ 304 w 377"/>
                  <a:gd name="T55" fmla="*/ 87 h 325"/>
                  <a:gd name="T56" fmla="*/ 270 w 377"/>
                  <a:gd name="T57" fmla="*/ 108 h 325"/>
                  <a:gd name="T58" fmla="*/ 124 w 377"/>
                  <a:gd name="T59" fmla="*/ 108 h 325"/>
                  <a:gd name="T60" fmla="*/ 107 w 377"/>
                  <a:gd name="T61" fmla="*/ 199 h 325"/>
                  <a:gd name="T62" fmla="*/ 107 w 377"/>
                  <a:gd name="T63" fmla="*/ 254 h 325"/>
                  <a:gd name="T64" fmla="*/ 164 w 377"/>
                  <a:gd name="T65" fmla="*/ 125 h 325"/>
                  <a:gd name="T66" fmla="*/ 149 w 377"/>
                  <a:gd name="T67" fmla="*/ 125 h 325"/>
                  <a:gd name="T68" fmla="*/ 164 w 377"/>
                  <a:gd name="T69" fmla="*/ 125 h 325"/>
                  <a:gd name="T70" fmla="*/ 133 w 377"/>
                  <a:gd name="T71" fmla="*/ 133 h 325"/>
                  <a:gd name="T72" fmla="*/ 133 w 377"/>
                  <a:gd name="T73" fmla="*/ 118 h 325"/>
                  <a:gd name="T74" fmla="*/ 359 w 377"/>
                  <a:gd name="T75" fmla="*/ 307 h 325"/>
                  <a:gd name="T76" fmla="*/ 125 w 377"/>
                  <a:gd name="T77" fmla="*/ 272 h 325"/>
                  <a:gd name="T78" fmla="*/ 125 w 377"/>
                  <a:gd name="T79" fmla="*/ 217 h 325"/>
                  <a:gd name="T80" fmla="*/ 125 w 377"/>
                  <a:gd name="T81" fmla="*/ 140 h 325"/>
                  <a:gd name="T82" fmla="*/ 270 w 377"/>
                  <a:gd name="T83" fmla="*/ 140 h 325"/>
                  <a:gd name="T84" fmla="*/ 322 w 377"/>
                  <a:gd name="T85" fmla="*/ 140 h 325"/>
                  <a:gd name="T86" fmla="*/ 359 w 377"/>
                  <a:gd name="T87" fmla="*/ 307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7" h="325">
                    <a:moveTo>
                      <a:pt x="359" y="108"/>
                    </a:moveTo>
                    <a:cubicBezTo>
                      <a:pt x="322" y="108"/>
                      <a:pt x="322" y="108"/>
                      <a:pt x="322" y="108"/>
                    </a:cubicBezTo>
                    <a:cubicBezTo>
                      <a:pt x="322" y="73"/>
                      <a:pt x="322" y="73"/>
                      <a:pt x="322" y="73"/>
                    </a:cubicBezTo>
                    <a:cubicBezTo>
                      <a:pt x="322" y="63"/>
                      <a:pt x="314" y="55"/>
                      <a:pt x="304" y="55"/>
                    </a:cubicBezTo>
                    <a:cubicBezTo>
                      <a:pt x="270" y="55"/>
                      <a:pt x="270" y="55"/>
                      <a:pt x="270" y="55"/>
                    </a:cubicBezTo>
                    <a:cubicBezTo>
                      <a:pt x="270" y="18"/>
                      <a:pt x="270" y="18"/>
                      <a:pt x="270" y="18"/>
                    </a:cubicBezTo>
                    <a:cubicBezTo>
                      <a:pt x="270" y="8"/>
                      <a:pt x="262" y="0"/>
                      <a:pt x="252" y="0"/>
                    </a:cubicBezTo>
                    <a:cubicBezTo>
                      <a:pt x="18" y="0"/>
                      <a:pt x="18" y="0"/>
                      <a:pt x="18" y="0"/>
                    </a:cubicBezTo>
                    <a:cubicBezTo>
                      <a:pt x="8" y="0"/>
                      <a:pt x="0" y="8"/>
                      <a:pt x="0" y="18"/>
                    </a:cubicBezTo>
                    <a:cubicBezTo>
                      <a:pt x="0" y="199"/>
                      <a:pt x="0" y="199"/>
                      <a:pt x="0" y="199"/>
                    </a:cubicBezTo>
                    <a:cubicBezTo>
                      <a:pt x="0" y="209"/>
                      <a:pt x="8" y="217"/>
                      <a:pt x="18" y="217"/>
                    </a:cubicBezTo>
                    <a:cubicBezTo>
                      <a:pt x="51" y="217"/>
                      <a:pt x="51" y="217"/>
                      <a:pt x="51" y="217"/>
                    </a:cubicBezTo>
                    <a:cubicBezTo>
                      <a:pt x="51" y="254"/>
                      <a:pt x="51" y="254"/>
                      <a:pt x="51" y="254"/>
                    </a:cubicBezTo>
                    <a:cubicBezTo>
                      <a:pt x="51" y="264"/>
                      <a:pt x="59" y="272"/>
                      <a:pt x="69" y="272"/>
                    </a:cubicBezTo>
                    <a:cubicBezTo>
                      <a:pt x="107" y="272"/>
                      <a:pt x="107" y="272"/>
                      <a:pt x="107" y="272"/>
                    </a:cubicBezTo>
                    <a:cubicBezTo>
                      <a:pt x="107" y="307"/>
                      <a:pt x="107" y="307"/>
                      <a:pt x="107" y="307"/>
                    </a:cubicBezTo>
                    <a:cubicBezTo>
                      <a:pt x="107" y="317"/>
                      <a:pt x="114" y="325"/>
                      <a:pt x="124" y="325"/>
                    </a:cubicBezTo>
                    <a:cubicBezTo>
                      <a:pt x="359" y="325"/>
                      <a:pt x="359" y="325"/>
                      <a:pt x="359" y="325"/>
                    </a:cubicBezTo>
                    <a:cubicBezTo>
                      <a:pt x="369" y="325"/>
                      <a:pt x="377" y="317"/>
                      <a:pt x="377" y="307"/>
                    </a:cubicBezTo>
                    <a:cubicBezTo>
                      <a:pt x="377" y="126"/>
                      <a:pt x="377" y="126"/>
                      <a:pt x="377" y="126"/>
                    </a:cubicBezTo>
                    <a:cubicBezTo>
                      <a:pt x="377" y="116"/>
                      <a:pt x="369" y="108"/>
                      <a:pt x="359" y="108"/>
                    </a:cubicBezTo>
                    <a:close/>
                    <a:moveTo>
                      <a:pt x="50" y="9"/>
                    </a:moveTo>
                    <a:cubicBezTo>
                      <a:pt x="54" y="9"/>
                      <a:pt x="57" y="13"/>
                      <a:pt x="57" y="17"/>
                    </a:cubicBezTo>
                    <a:cubicBezTo>
                      <a:pt x="57" y="21"/>
                      <a:pt x="54" y="24"/>
                      <a:pt x="50" y="24"/>
                    </a:cubicBezTo>
                    <a:cubicBezTo>
                      <a:pt x="46" y="24"/>
                      <a:pt x="42" y="21"/>
                      <a:pt x="42" y="17"/>
                    </a:cubicBezTo>
                    <a:cubicBezTo>
                      <a:pt x="42" y="13"/>
                      <a:pt x="46" y="9"/>
                      <a:pt x="50" y="9"/>
                    </a:cubicBezTo>
                    <a:close/>
                    <a:moveTo>
                      <a:pt x="26" y="9"/>
                    </a:moveTo>
                    <a:cubicBezTo>
                      <a:pt x="30" y="9"/>
                      <a:pt x="34" y="13"/>
                      <a:pt x="34" y="17"/>
                    </a:cubicBezTo>
                    <a:cubicBezTo>
                      <a:pt x="34" y="21"/>
                      <a:pt x="30" y="24"/>
                      <a:pt x="26" y="24"/>
                    </a:cubicBezTo>
                    <a:cubicBezTo>
                      <a:pt x="22" y="24"/>
                      <a:pt x="18" y="21"/>
                      <a:pt x="18" y="17"/>
                    </a:cubicBezTo>
                    <a:cubicBezTo>
                      <a:pt x="18" y="13"/>
                      <a:pt x="22" y="9"/>
                      <a:pt x="26" y="9"/>
                    </a:cubicBezTo>
                    <a:close/>
                    <a:moveTo>
                      <a:pt x="18" y="199"/>
                    </a:moveTo>
                    <a:cubicBezTo>
                      <a:pt x="18" y="31"/>
                      <a:pt x="18" y="31"/>
                      <a:pt x="18" y="31"/>
                    </a:cubicBezTo>
                    <a:cubicBezTo>
                      <a:pt x="252" y="31"/>
                      <a:pt x="252" y="31"/>
                      <a:pt x="252" y="31"/>
                    </a:cubicBezTo>
                    <a:cubicBezTo>
                      <a:pt x="252" y="55"/>
                      <a:pt x="252" y="55"/>
                      <a:pt x="252" y="55"/>
                    </a:cubicBezTo>
                    <a:cubicBezTo>
                      <a:pt x="69" y="55"/>
                      <a:pt x="69" y="55"/>
                      <a:pt x="69" y="55"/>
                    </a:cubicBezTo>
                    <a:cubicBezTo>
                      <a:pt x="59" y="55"/>
                      <a:pt x="51" y="63"/>
                      <a:pt x="51" y="73"/>
                    </a:cubicBezTo>
                    <a:cubicBezTo>
                      <a:pt x="51" y="199"/>
                      <a:pt x="51" y="199"/>
                      <a:pt x="51" y="199"/>
                    </a:cubicBezTo>
                    <a:lnTo>
                      <a:pt x="18" y="199"/>
                    </a:lnTo>
                    <a:close/>
                    <a:moveTo>
                      <a:pt x="109" y="72"/>
                    </a:moveTo>
                    <a:cubicBezTo>
                      <a:pt x="109" y="76"/>
                      <a:pt x="106" y="80"/>
                      <a:pt x="101" y="80"/>
                    </a:cubicBezTo>
                    <a:cubicBezTo>
                      <a:pt x="97" y="80"/>
                      <a:pt x="94" y="76"/>
                      <a:pt x="94" y="72"/>
                    </a:cubicBezTo>
                    <a:cubicBezTo>
                      <a:pt x="94" y="68"/>
                      <a:pt x="97" y="64"/>
                      <a:pt x="101" y="64"/>
                    </a:cubicBezTo>
                    <a:cubicBezTo>
                      <a:pt x="106" y="64"/>
                      <a:pt x="109" y="68"/>
                      <a:pt x="109" y="72"/>
                    </a:cubicBezTo>
                    <a:close/>
                    <a:moveTo>
                      <a:pt x="85" y="72"/>
                    </a:moveTo>
                    <a:cubicBezTo>
                      <a:pt x="85" y="76"/>
                      <a:pt x="82" y="80"/>
                      <a:pt x="78" y="80"/>
                    </a:cubicBezTo>
                    <a:cubicBezTo>
                      <a:pt x="73" y="80"/>
                      <a:pt x="70" y="76"/>
                      <a:pt x="70" y="72"/>
                    </a:cubicBezTo>
                    <a:cubicBezTo>
                      <a:pt x="70" y="68"/>
                      <a:pt x="73" y="64"/>
                      <a:pt x="78" y="64"/>
                    </a:cubicBezTo>
                    <a:cubicBezTo>
                      <a:pt x="82" y="64"/>
                      <a:pt x="85" y="68"/>
                      <a:pt x="85" y="72"/>
                    </a:cubicBezTo>
                    <a:close/>
                    <a:moveTo>
                      <a:pt x="70" y="254"/>
                    </a:moveTo>
                    <a:cubicBezTo>
                      <a:pt x="70" y="217"/>
                      <a:pt x="70" y="217"/>
                      <a:pt x="70" y="217"/>
                    </a:cubicBezTo>
                    <a:cubicBezTo>
                      <a:pt x="70" y="199"/>
                      <a:pt x="70" y="199"/>
                      <a:pt x="70" y="199"/>
                    </a:cubicBezTo>
                    <a:cubicBezTo>
                      <a:pt x="70" y="87"/>
                      <a:pt x="70" y="87"/>
                      <a:pt x="70" y="87"/>
                    </a:cubicBezTo>
                    <a:cubicBezTo>
                      <a:pt x="252" y="87"/>
                      <a:pt x="252" y="87"/>
                      <a:pt x="252" y="87"/>
                    </a:cubicBezTo>
                    <a:cubicBezTo>
                      <a:pt x="270" y="87"/>
                      <a:pt x="270" y="87"/>
                      <a:pt x="270" y="87"/>
                    </a:cubicBezTo>
                    <a:cubicBezTo>
                      <a:pt x="304" y="87"/>
                      <a:pt x="304" y="87"/>
                      <a:pt x="304" y="87"/>
                    </a:cubicBezTo>
                    <a:cubicBezTo>
                      <a:pt x="304" y="108"/>
                      <a:pt x="304" y="108"/>
                      <a:pt x="304" y="108"/>
                    </a:cubicBezTo>
                    <a:cubicBezTo>
                      <a:pt x="270" y="108"/>
                      <a:pt x="270" y="108"/>
                      <a:pt x="270" y="108"/>
                    </a:cubicBezTo>
                    <a:cubicBezTo>
                      <a:pt x="252" y="108"/>
                      <a:pt x="252" y="108"/>
                      <a:pt x="252" y="108"/>
                    </a:cubicBezTo>
                    <a:cubicBezTo>
                      <a:pt x="124" y="108"/>
                      <a:pt x="124" y="108"/>
                      <a:pt x="124" y="108"/>
                    </a:cubicBezTo>
                    <a:cubicBezTo>
                      <a:pt x="114" y="108"/>
                      <a:pt x="107" y="116"/>
                      <a:pt x="107" y="126"/>
                    </a:cubicBezTo>
                    <a:cubicBezTo>
                      <a:pt x="107" y="199"/>
                      <a:pt x="107" y="199"/>
                      <a:pt x="107" y="199"/>
                    </a:cubicBezTo>
                    <a:cubicBezTo>
                      <a:pt x="107" y="217"/>
                      <a:pt x="107" y="217"/>
                      <a:pt x="107" y="217"/>
                    </a:cubicBezTo>
                    <a:cubicBezTo>
                      <a:pt x="107" y="254"/>
                      <a:pt x="107" y="254"/>
                      <a:pt x="107" y="254"/>
                    </a:cubicBezTo>
                    <a:lnTo>
                      <a:pt x="70" y="254"/>
                    </a:lnTo>
                    <a:close/>
                    <a:moveTo>
                      <a:pt x="164" y="125"/>
                    </a:moveTo>
                    <a:cubicBezTo>
                      <a:pt x="164" y="129"/>
                      <a:pt x="161" y="133"/>
                      <a:pt x="156" y="133"/>
                    </a:cubicBezTo>
                    <a:cubicBezTo>
                      <a:pt x="152" y="133"/>
                      <a:pt x="149" y="129"/>
                      <a:pt x="149" y="125"/>
                    </a:cubicBezTo>
                    <a:cubicBezTo>
                      <a:pt x="149" y="121"/>
                      <a:pt x="152" y="118"/>
                      <a:pt x="156" y="118"/>
                    </a:cubicBezTo>
                    <a:cubicBezTo>
                      <a:pt x="161" y="118"/>
                      <a:pt x="164" y="121"/>
                      <a:pt x="164" y="125"/>
                    </a:cubicBezTo>
                    <a:close/>
                    <a:moveTo>
                      <a:pt x="140" y="125"/>
                    </a:moveTo>
                    <a:cubicBezTo>
                      <a:pt x="140" y="129"/>
                      <a:pt x="137" y="133"/>
                      <a:pt x="133" y="133"/>
                    </a:cubicBezTo>
                    <a:cubicBezTo>
                      <a:pt x="129" y="133"/>
                      <a:pt x="125" y="129"/>
                      <a:pt x="125" y="125"/>
                    </a:cubicBezTo>
                    <a:cubicBezTo>
                      <a:pt x="125" y="121"/>
                      <a:pt x="129" y="118"/>
                      <a:pt x="133" y="118"/>
                    </a:cubicBezTo>
                    <a:cubicBezTo>
                      <a:pt x="137" y="118"/>
                      <a:pt x="140" y="121"/>
                      <a:pt x="140" y="125"/>
                    </a:cubicBezTo>
                    <a:close/>
                    <a:moveTo>
                      <a:pt x="359" y="307"/>
                    </a:moveTo>
                    <a:cubicBezTo>
                      <a:pt x="125" y="307"/>
                      <a:pt x="125" y="307"/>
                      <a:pt x="125" y="307"/>
                    </a:cubicBezTo>
                    <a:cubicBezTo>
                      <a:pt x="125" y="272"/>
                      <a:pt x="125" y="272"/>
                      <a:pt x="125" y="272"/>
                    </a:cubicBezTo>
                    <a:cubicBezTo>
                      <a:pt x="125" y="254"/>
                      <a:pt x="125" y="254"/>
                      <a:pt x="125" y="254"/>
                    </a:cubicBezTo>
                    <a:cubicBezTo>
                      <a:pt x="125" y="217"/>
                      <a:pt x="125" y="217"/>
                      <a:pt x="125" y="217"/>
                    </a:cubicBezTo>
                    <a:cubicBezTo>
                      <a:pt x="125" y="199"/>
                      <a:pt x="125" y="199"/>
                      <a:pt x="125" y="199"/>
                    </a:cubicBezTo>
                    <a:cubicBezTo>
                      <a:pt x="125" y="140"/>
                      <a:pt x="125" y="140"/>
                      <a:pt x="125" y="140"/>
                    </a:cubicBezTo>
                    <a:cubicBezTo>
                      <a:pt x="252" y="140"/>
                      <a:pt x="252" y="140"/>
                      <a:pt x="252" y="140"/>
                    </a:cubicBezTo>
                    <a:cubicBezTo>
                      <a:pt x="270" y="140"/>
                      <a:pt x="270" y="140"/>
                      <a:pt x="270" y="140"/>
                    </a:cubicBezTo>
                    <a:cubicBezTo>
                      <a:pt x="304" y="140"/>
                      <a:pt x="304" y="140"/>
                      <a:pt x="304" y="140"/>
                    </a:cubicBezTo>
                    <a:cubicBezTo>
                      <a:pt x="322" y="140"/>
                      <a:pt x="322" y="140"/>
                      <a:pt x="322" y="140"/>
                    </a:cubicBezTo>
                    <a:cubicBezTo>
                      <a:pt x="359" y="140"/>
                      <a:pt x="359" y="140"/>
                      <a:pt x="359" y="140"/>
                    </a:cubicBezTo>
                    <a:lnTo>
                      <a:pt x="359" y="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54" name="Rectangle 19"/>
              <p:cNvSpPr>
                <a:spLocks noChangeArrowheads="1"/>
              </p:cNvSpPr>
              <p:nvPr/>
            </p:nvSpPr>
            <p:spPr bwMode="auto">
              <a:xfrm>
                <a:off x="8135938" y="4025900"/>
                <a:ext cx="98425"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55" name="Rectangle 20"/>
              <p:cNvSpPr>
                <a:spLocks noChangeArrowheads="1"/>
              </p:cNvSpPr>
              <p:nvPr/>
            </p:nvSpPr>
            <p:spPr bwMode="auto">
              <a:xfrm>
                <a:off x="8294688" y="3984625"/>
                <a:ext cx="98425" cy="2270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56" name="Rectangle 21"/>
              <p:cNvSpPr>
                <a:spLocks noChangeArrowheads="1"/>
              </p:cNvSpPr>
              <p:nvPr/>
            </p:nvSpPr>
            <p:spPr bwMode="auto">
              <a:xfrm>
                <a:off x="8456613" y="3922713"/>
                <a:ext cx="98425" cy="288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sp>
            <p:nvSpPr>
              <p:cNvPr id="57" name="Rectangle 22"/>
              <p:cNvSpPr>
                <a:spLocks noChangeArrowheads="1"/>
              </p:cNvSpPr>
              <p:nvPr/>
            </p:nvSpPr>
            <p:spPr bwMode="auto">
              <a:xfrm>
                <a:off x="8615363" y="3840163"/>
                <a:ext cx="98425" cy="3714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defRPr/>
                </a:pPr>
                <a:endParaRPr lang="en-US" sz="1800" kern="0">
                  <a:latin typeface="Segoe UI"/>
                </a:endParaRPr>
              </a:p>
            </p:txBody>
          </p:sp>
        </p:grpSp>
      </p:grpSp>
      <p:grpSp>
        <p:nvGrpSpPr>
          <p:cNvPr id="11" name="Group 10"/>
          <p:cNvGrpSpPr/>
          <p:nvPr/>
        </p:nvGrpSpPr>
        <p:grpSpPr>
          <a:xfrm>
            <a:off x="591399" y="1753245"/>
            <a:ext cx="5452175" cy="3348811"/>
            <a:chOff x="127107" y="1836446"/>
            <a:chExt cx="6097466" cy="3745159"/>
          </a:xfrm>
        </p:grpSpPr>
        <p:grpSp>
          <p:nvGrpSpPr>
            <p:cNvPr id="12" name="Group 11"/>
            <p:cNvGrpSpPr/>
            <p:nvPr/>
          </p:nvGrpSpPr>
          <p:grpSpPr>
            <a:xfrm>
              <a:off x="5073080" y="4326326"/>
              <a:ext cx="1151492" cy="1255279"/>
              <a:chOff x="9722025" y="1404658"/>
              <a:chExt cx="1056275" cy="1056275"/>
            </a:xfrm>
          </p:grpSpPr>
          <p:sp>
            <p:nvSpPr>
              <p:cNvPr id="15" name="Rectangle 14"/>
              <p:cNvSpPr/>
              <p:nvPr/>
            </p:nvSpPr>
            <p:spPr bwMode="auto">
              <a:xfrm>
                <a:off x="9722025" y="1404658"/>
                <a:ext cx="1056275" cy="105627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91414" rIns="91414" bIns="91414" numCol="1" rtlCol="0" anchor="t" anchorCtr="0" compatLnSpc="1">
                <a:prstTxWarp prst="textNoShape">
                  <a:avLst/>
                </a:prstTxWarp>
              </a:bodyPr>
              <a:lstStyle/>
              <a:p>
                <a:pPr defTabSz="914145">
                  <a:lnSpc>
                    <a:spcPct val="90000"/>
                  </a:lnSpc>
                  <a:defRPr/>
                </a:pPr>
                <a:r>
                  <a:rPr lang="en-US" sz="1400" kern="0" dirty="0">
                    <a:solidFill>
                      <a:schemeClr val="bg1"/>
                    </a:solidFill>
                    <a:latin typeface="Segoe UI Semilight" panose="020B0402040204020203" pitchFamily="34" charset="0"/>
                    <a:cs typeface="Segoe UI Semilight" panose="020B0402040204020203" pitchFamily="34" charset="0"/>
                  </a:rPr>
                  <a:t>Storage</a:t>
                </a:r>
              </a:p>
            </p:txBody>
          </p:sp>
          <p:sp>
            <p:nvSpPr>
              <p:cNvPr id="17" name="Freeform 35"/>
              <p:cNvSpPr>
                <a:spLocks noChangeAspect="1" noEditPoints="1"/>
              </p:cNvSpPr>
              <p:nvPr/>
            </p:nvSpPr>
            <p:spPr bwMode="auto">
              <a:xfrm>
                <a:off x="10376769" y="2011870"/>
                <a:ext cx="300117" cy="344509"/>
              </a:xfrm>
              <a:custGeom>
                <a:avLst/>
                <a:gdLst>
                  <a:gd name="T0" fmla="*/ 730 w 1460"/>
                  <a:gd name="T1" fmla="*/ 0 h 1675"/>
                  <a:gd name="T2" fmla="*/ 0 w 1460"/>
                  <a:gd name="T3" fmla="*/ 256 h 1675"/>
                  <a:gd name="T4" fmla="*/ 0 w 1460"/>
                  <a:gd name="T5" fmla="*/ 454 h 1675"/>
                  <a:gd name="T6" fmla="*/ 0 w 1460"/>
                  <a:gd name="T7" fmla="*/ 1231 h 1675"/>
                  <a:gd name="T8" fmla="*/ 0 w 1460"/>
                  <a:gd name="T9" fmla="*/ 1389 h 1675"/>
                  <a:gd name="T10" fmla="*/ 0 w 1460"/>
                  <a:gd name="T11" fmla="*/ 1399 h 1675"/>
                  <a:gd name="T12" fmla="*/ 0 w 1460"/>
                  <a:gd name="T13" fmla="*/ 1419 h 1675"/>
                  <a:gd name="T14" fmla="*/ 730 w 1460"/>
                  <a:gd name="T15" fmla="*/ 1675 h 1675"/>
                  <a:gd name="T16" fmla="*/ 1460 w 1460"/>
                  <a:gd name="T17" fmla="*/ 1419 h 1675"/>
                  <a:gd name="T18" fmla="*/ 1460 w 1460"/>
                  <a:gd name="T19" fmla="*/ 1221 h 1675"/>
                  <a:gd name="T20" fmla="*/ 1460 w 1460"/>
                  <a:gd name="T21" fmla="*/ 444 h 1675"/>
                  <a:gd name="T22" fmla="*/ 1460 w 1460"/>
                  <a:gd name="T23" fmla="*/ 285 h 1675"/>
                  <a:gd name="T24" fmla="*/ 1460 w 1460"/>
                  <a:gd name="T25" fmla="*/ 276 h 1675"/>
                  <a:gd name="T26" fmla="*/ 1460 w 1460"/>
                  <a:gd name="T27" fmla="*/ 256 h 1675"/>
                  <a:gd name="T28" fmla="*/ 730 w 1460"/>
                  <a:gd name="T29" fmla="*/ 0 h 1675"/>
                  <a:gd name="T30" fmla="*/ 730 w 1460"/>
                  <a:gd name="T31" fmla="*/ 451 h 1675"/>
                  <a:gd name="T32" fmla="*/ 144 w 1460"/>
                  <a:gd name="T33" fmla="*/ 285 h 1675"/>
                  <a:gd name="T34" fmla="*/ 730 w 1460"/>
                  <a:gd name="T35" fmla="*/ 113 h 1675"/>
                  <a:gd name="T36" fmla="*/ 1317 w 1460"/>
                  <a:gd name="T37" fmla="*/ 285 h 1675"/>
                  <a:gd name="T38" fmla="*/ 730 w 1460"/>
                  <a:gd name="T39" fmla="*/ 451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60" h="1675">
                    <a:moveTo>
                      <a:pt x="730" y="0"/>
                    </a:moveTo>
                    <a:cubicBezTo>
                      <a:pt x="346" y="0"/>
                      <a:pt x="30" y="108"/>
                      <a:pt x="0" y="256"/>
                    </a:cubicBezTo>
                    <a:cubicBezTo>
                      <a:pt x="0" y="256"/>
                      <a:pt x="0" y="256"/>
                      <a:pt x="0" y="454"/>
                    </a:cubicBezTo>
                    <a:cubicBezTo>
                      <a:pt x="0" y="454"/>
                      <a:pt x="0" y="454"/>
                      <a:pt x="0" y="1231"/>
                    </a:cubicBezTo>
                    <a:cubicBezTo>
                      <a:pt x="0" y="1281"/>
                      <a:pt x="0" y="1333"/>
                      <a:pt x="0" y="1389"/>
                    </a:cubicBezTo>
                    <a:cubicBezTo>
                      <a:pt x="0" y="1399"/>
                      <a:pt x="0" y="1399"/>
                      <a:pt x="0" y="1399"/>
                    </a:cubicBezTo>
                    <a:cubicBezTo>
                      <a:pt x="0" y="1409"/>
                      <a:pt x="0" y="1409"/>
                      <a:pt x="0" y="1419"/>
                    </a:cubicBezTo>
                    <a:cubicBezTo>
                      <a:pt x="30" y="1567"/>
                      <a:pt x="346" y="1675"/>
                      <a:pt x="730" y="1675"/>
                    </a:cubicBezTo>
                    <a:cubicBezTo>
                      <a:pt x="1115" y="1675"/>
                      <a:pt x="1431" y="1567"/>
                      <a:pt x="1460" y="1419"/>
                    </a:cubicBezTo>
                    <a:cubicBezTo>
                      <a:pt x="1460" y="1419"/>
                      <a:pt x="1460" y="1419"/>
                      <a:pt x="1460" y="1221"/>
                    </a:cubicBezTo>
                    <a:cubicBezTo>
                      <a:pt x="1460" y="1082"/>
                      <a:pt x="1460" y="846"/>
                      <a:pt x="1460" y="444"/>
                    </a:cubicBezTo>
                    <a:cubicBezTo>
                      <a:pt x="1460" y="394"/>
                      <a:pt x="1460" y="341"/>
                      <a:pt x="1460" y="285"/>
                    </a:cubicBezTo>
                    <a:cubicBezTo>
                      <a:pt x="1460" y="276"/>
                      <a:pt x="1460" y="276"/>
                      <a:pt x="1460" y="276"/>
                    </a:cubicBezTo>
                    <a:cubicBezTo>
                      <a:pt x="1460" y="266"/>
                      <a:pt x="1460" y="266"/>
                      <a:pt x="1460" y="256"/>
                    </a:cubicBezTo>
                    <a:cubicBezTo>
                      <a:pt x="1431" y="108"/>
                      <a:pt x="1115" y="0"/>
                      <a:pt x="730" y="0"/>
                    </a:cubicBezTo>
                    <a:close/>
                    <a:moveTo>
                      <a:pt x="730" y="451"/>
                    </a:moveTo>
                    <a:cubicBezTo>
                      <a:pt x="405" y="451"/>
                      <a:pt x="144" y="377"/>
                      <a:pt x="144" y="285"/>
                    </a:cubicBezTo>
                    <a:cubicBezTo>
                      <a:pt x="144" y="193"/>
                      <a:pt x="405" y="113"/>
                      <a:pt x="730" y="113"/>
                    </a:cubicBezTo>
                    <a:cubicBezTo>
                      <a:pt x="1055" y="113"/>
                      <a:pt x="1317" y="193"/>
                      <a:pt x="1317" y="285"/>
                    </a:cubicBezTo>
                    <a:cubicBezTo>
                      <a:pt x="1317" y="377"/>
                      <a:pt x="1055" y="451"/>
                      <a:pt x="730" y="451"/>
                    </a:cubicBezTo>
                    <a:close/>
                  </a:path>
                </a:pathLst>
              </a:custGeom>
              <a:solidFill>
                <a:schemeClr val="bg1"/>
              </a:solidFill>
              <a:ln>
                <a:noFill/>
              </a:ln>
            </p:spPr>
            <p:txBody>
              <a:bodyPr vert="horz" wrap="square" lIns="91401" tIns="0" rIns="91401" bIns="0" numCol="1" anchor="ctr" anchorCtr="0" compatLnSpc="1">
                <a:prstTxWarp prst="textNoShape">
                  <a:avLst/>
                </a:prstTxWarp>
              </a:bodyPr>
              <a:lstStyle/>
              <a:p>
                <a:pPr defTabSz="914111">
                  <a:lnSpc>
                    <a:spcPct val="90000"/>
                  </a:lnSpc>
                  <a:defRPr/>
                </a:pPr>
                <a:endParaRPr lang="en-US" sz="2000" kern="0" dirty="0">
                  <a:solidFill>
                    <a:schemeClr val="bg1"/>
                  </a:solidFill>
                  <a:latin typeface="Segoe UI"/>
                </a:endParaRPr>
              </a:p>
            </p:txBody>
          </p:sp>
        </p:grpSp>
        <p:grpSp>
          <p:nvGrpSpPr>
            <p:cNvPr id="18" name="Group 17"/>
            <p:cNvGrpSpPr/>
            <p:nvPr/>
          </p:nvGrpSpPr>
          <p:grpSpPr>
            <a:xfrm>
              <a:off x="3839469" y="4316532"/>
              <a:ext cx="1151492" cy="1255279"/>
              <a:chOff x="8618125" y="1404658"/>
              <a:chExt cx="1056275" cy="1056275"/>
            </a:xfrm>
          </p:grpSpPr>
          <p:sp>
            <p:nvSpPr>
              <p:cNvPr id="19" name="Rectangle 18"/>
              <p:cNvSpPr/>
              <p:nvPr/>
            </p:nvSpPr>
            <p:spPr bwMode="auto">
              <a:xfrm>
                <a:off x="8618125" y="1404658"/>
                <a:ext cx="1056275" cy="1056275"/>
              </a:xfrm>
              <a:prstGeom prst="rect">
                <a:avLst/>
              </a:prstGeom>
              <a:solidFill>
                <a:schemeClr val="accent4"/>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91414" rIns="91414" bIns="91414" numCol="1" rtlCol="0" anchor="t" anchorCtr="0" compatLnSpc="1">
                <a:prstTxWarp prst="textNoShape">
                  <a:avLst/>
                </a:prstTxWarp>
              </a:bodyPr>
              <a:lstStyle/>
              <a:p>
                <a:pPr defTabSz="914145">
                  <a:lnSpc>
                    <a:spcPct val="90000"/>
                  </a:lnSpc>
                  <a:defRPr/>
                </a:pPr>
                <a:r>
                  <a:rPr lang="en-US" sz="1400" kern="0" dirty="0">
                    <a:solidFill>
                      <a:schemeClr val="bg1"/>
                    </a:solidFill>
                    <a:latin typeface="Segoe UI Semilight" panose="020B0402040204020203" pitchFamily="34" charset="0"/>
                    <a:cs typeface="Segoe UI Semilight" panose="020B0402040204020203" pitchFamily="34" charset="0"/>
                  </a:rPr>
                  <a:t>Network</a:t>
                </a:r>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21591" y="2032000"/>
                <a:ext cx="333625" cy="339185"/>
              </a:xfrm>
              <a:prstGeom prst="rect">
                <a:avLst/>
              </a:prstGeom>
            </p:spPr>
          </p:pic>
        </p:grpSp>
        <p:grpSp>
          <p:nvGrpSpPr>
            <p:cNvPr id="21" name="Group 20"/>
            <p:cNvGrpSpPr/>
            <p:nvPr/>
          </p:nvGrpSpPr>
          <p:grpSpPr>
            <a:xfrm>
              <a:off x="2601325" y="4316533"/>
              <a:ext cx="1151492" cy="1255279"/>
              <a:chOff x="7514225" y="1404658"/>
              <a:chExt cx="1056275" cy="1056275"/>
            </a:xfrm>
          </p:grpSpPr>
          <p:sp>
            <p:nvSpPr>
              <p:cNvPr id="22" name="Rectangle 21"/>
              <p:cNvSpPr/>
              <p:nvPr/>
            </p:nvSpPr>
            <p:spPr bwMode="auto">
              <a:xfrm>
                <a:off x="7514225" y="1404658"/>
                <a:ext cx="1056275" cy="1056275"/>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91414" rIns="91414" bIns="91414" numCol="1" rtlCol="0" anchor="t" anchorCtr="0" compatLnSpc="1">
                <a:prstTxWarp prst="textNoShape">
                  <a:avLst/>
                </a:prstTxWarp>
              </a:bodyPr>
              <a:lstStyle/>
              <a:p>
                <a:pPr defTabSz="914145">
                  <a:lnSpc>
                    <a:spcPct val="90000"/>
                  </a:lnSpc>
                  <a:defRPr/>
                </a:pPr>
                <a:r>
                  <a:rPr lang="en-US" sz="1400" kern="0" dirty="0">
                    <a:solidFill>
                      <a:schemeClr val="bg1"/>
                    </a:solidFill>
                    <a:latin typeface="Segoe UI Semilight" panose="020B0402040204020203" pitchFamily="34" charset="0"/>
                    <a:cs typeface="Segoe UI Semilight" panose="020B0402040204020203" pitchFamily="34" charset="0"/>
                  </a:rPr>
                  <a:t>Compute</a:t>
                </a:r>
              </a:p>
            </p:txBody>
          </p:sp>
          <p:sp>
            <p:nvSpPr>
              <p:cNvPr id="23" name="Freeform 5"/>
              <p:cNvSpPr>
                <a:spLocks noEditPoints="1"/>
              </p:cNvSpPr>
              <p:nvPr/>
            </p:nvSpPr>
            <p:spPr bwMode="auto">
              <a:xfrm>
                <a:off x="8111688" y="2021764"/>
                <a:ext cx="356038" cy="325551"/>
              </a:xfrm>
              <a:custGeom>
                <a:avLst/>
                <a:gdLst>
                  <a:gd name="T0" fmla="*/ 1238 w 1238"/>
                  <a:gd name="T1" fmla="*/ 909 h 1132"/>
                  <a:gd name="T2" fmla="*/ 1238 w 1238"/>
                  <a:gd name="T3" fmla="*/ 0 h 1132"/>
                  <a:gd name="T4" fmla="*/ 0 w 1238"/>
                  <a:gd name="T5" fmla="*/ 0 h 1132"/>
                  <a:gd name="T6" fmla="*/ 0 w 1238"/>
                  <a:gd name="T7" fmla="*/ 909 h 1132"/>
                  <a:gd name="T8" fmla="*/ 421 w 1238"/>
                  <a:gd name="T9" fmla="*/ 909 h 1132"/>
                  <a:gd name="T10" fmla="*/ 421 w 1238"/>
                  <a:gd name="T11" fmla="*/ 1061 h 1132"/>
                  <a:gd name="T12" fmla="*/ 190 w 1238"/>
                  <a:gd name="T13" fmla="*/ 1061 h 1132"/>
                  <a:gd name="T14" fmla="*/ 190 w 1238"/>
                  <a:gd name="T15" fmla="*/ 1132 h 1132"/>
                  <a:gd name="T16" fmla="*/ 1021 w 1238"/>
                  <a:gd name="T17" fmla="*/ 1132 h 1132"/>
                  <a:gd name="T18" fmla="*/ 1021 w 1238"/>
                  <a:gd name="T19" fmla="*/ 1061 h 1132"/>
                  <a:gd name="T20" fmla="*/ 791 w 1238"/>
                  <a:gd name="T21" fmla="*/ 1061 h 1132"/>
                  <a:gd name="T22" fmla="*/ 791 w 1238"/>
                  <a:gd name="T23" fmla="*/ 909 h 1132"/>
                  <a:gd name="T24" fmla="*/ 1238 w 1238"/>
                  <a:gd name="T25" fmla="*/ 909 h 1132"/>
                  <a:gd name="T26" fmla="*/ 88 w 1238"/>
                  <a:gd name="T27" fmla="*/ 88 h 1132"/>
                  <a:gd name="T28" fmla="*/ 1150 w 1238"/>
                  <a:gd name="T29" fmla="*/ 88 h 1132"/>
                  <a:gd name="T30" fmla="*/ 1150 w 1238"/>
                  <a:gd name="T31" fmla="*/ 818 h 1132"/>
                  <a:gd name="T32" fmla="*/ 88 w 1238"/>
                  <a:gd name="T33" fmla="*/ 818 h 1132"/>
                  <a:gd name="T34" fmla="*/ 88 w 1238"/>
                  <a:gd name="T35" fmla="*/ 88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38" h="1132">
                    <a:moveTo>
                      <a:pt x="1238" y="909"/>
                    </a:moveTo>
                    <a:lnTo>
                      <a:pt x="1238" y="0"/>
                    </a:lnTo>
                    <a:lnTo>
                      <a:pt x="0" y="0"/>
                    </a:lnTo>
                    <a:lnTo>
                      <a:pt x="0" y="909"/>
                    </a:lnTo>
                    <a:lnTo>
                      <a:pt x="421" y="909"/>
                    </a:lnTo>
                    <a:lnTo>
                      <a:pt x="421" y="1061"/>
                    </a:lnTo>
                    <a:lnTo>
                      <a:pt x="190" y="1061"/>
                    </a:lnTo>
                    <a:lnTo>
                      <a:pt x="190" y="1132"/>
                    </a:lnTo>
                    <a:lnTo>
                      <a:pt x="1021" y="1132"/>
                    </a:lnTo>
                    <a:lnTo>
                      <a:pt x="1021" y="1061"/>
                    </a:lnTo>
                    <a:lnTo>
                      <a:pt x="791" y="1061"/>
                    </a:lnTo>
                    <a:lnTo>
                      <a:pt x="791" y="909"/>
                    </a:lnTo>
                    <a:lnTo>
                      <a:pt x="1238" y="909"/>
                    </a:lnTo>
                    <a:close/>
                    <a:moveTo>
                      <a:pt x="88" y="88"/>
                    </a:moveTo>
                    <a:lnTo>
                      <a:pt x="1150" y="88"/>
                    </a:lnTo>
                    <a:lnTo>
                      <a:pt x="1150" y="818"/>
                    </a:lnTo>
                    <a:lnTo>
                      <a:pt x="88" y="818"/>
                    </a:lnTo>
                    <a:lnTo>
                      <a:pt x="88"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grpSp>
            <p:nvGrpSpPr>
              <p:cNvPr id="24" name="Group 23"/>
              <p:cNvGrpSpPr/>
              <p:nvPr/>
            </p:nvGrpSpPr>
            <p:grpSpPr>
              <a:xfrm>
                <a:off x="8229317" y="2084746"/>
                <a:ext cx="129123" cy="146384"/>
                <a:chOff x="8229317" y="2084746"/>
                <a:chExt cx="129123" cy="146384"/>
              </a:xfrm>
            </p:grpSpPr>
            <p:sp>
              <p:nvSpPr>
                <p:cNvPr id="25" name="Freeform 6"/>
                <p:cNvSpPr>
                  <a:spLocks/>
                </p:cNvSpPr>
                <p:nvPr/>
              </p:nvSpPr>
              <p:spPr bwMode="auto">
                <a:xfrm>
                  <a:off x="8233914" y="2084746"/>
                  <a:ext cx="118200" cy="68446"/>
                </a:xfrm>
                <a:custGeom>
                  <a:avLst/>
                  <a:gdLst>
                    <a:gd name="T0" fmla="*/ 205 w 411"/>
                    <a:gd name="T1" fmla="*/ 0 h 238"/>
                    <a:gd name="T2" fmla="*/ 0 w 411"/>
                    <a:gd name="T3" fmla="*/ 117 h 238"/>
                    <a:gd name="T4" fmla="*/ 205 w 411"/>
                    <a:gd name="T5" fmla="*/ 238 h 238"/>
                    <a:gd name="T6" fmla="*/ 411 w 411"/>
                    <a:gd name="T7" fmla="*/ 117 h 238"/>
                    <a:gd name="T8" fmla="*/ 205 w 411"/>
                    <a:gd name="T9" fmla="*/ 0 h 238"/>
                  </a:gdLst>
                  <a:ahLst/>
                  <a:cxnLst>
                    <a:cxn ang="0">
                      <a:pos x="T0" y="T1"/>
                    </a:cxn>
                    <a:cxn ang="0">
                      <a:pos x="T2" y="T3"/>
                    </a:cxn>
                    <a:cxn ang="0">
                      <a:pos x="T4" y="T5"/>
                    </a:cxn>
                    <a:cxn ang="0">
                      <a:pos x="T6" y="T7"/>
                    </a:cxn>
                    <a:cxn ang="0">
                      <a:pos x="T8" y="T9"/>
                    </a:cxn>
                  </a:cxnLst>
                  <a:rect l="0" t="0" r="r" b="b"/>
                  <a:pathLst>
                    <a:path w="411" h="238">
                      <a:moveTo>
                        <a:pt x="205" y="0"/>
                      </a:moveTo>
                      <a:lnTo>
                        <a:pt x="0" y="117"/>
                      </a:lnTo>
                      <a:lnTo>
                        <a:pt x="205" y="238"/>
                      </a:lnTo>
                      <a:lnTo>
                        <a:pt x="411" y="117"/>
                      </a:lnTo>
                      <a:lnTo>
                        <a:pt x="20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sp>
              <p:nvSpPr>
                <p:cNvPr id="26" name="Freeform 7"/>
                <p:cNvSpPr>
                  <a:spLocks/>
                </p:cNvSpPr>
                <p:nvPr/>
              </p:nvSpPr>
              <p:spPr bwMode="auto">
                <a:xfrm>
                  <a:off x="8299484" y="2128459"/>
                  <a:ext cx="58956" cy="102670"/>
                </a:xfrm>
                <a:custGeom>
                  <a:avLst/>
                  <a:gdLst>
                    <a:gd name="T0" fmla="*/ 0 w 205"/>
                    <a:gd name="T1" fmla="*/ 357 h 357"/>
                    <a:gd name="T2" fmla="*/ 205 w 205"/>
                    <a:gd name="T3" fmla="*/ 238 h 357"/>
                    <a:gd name="T4" fmla="*/ 205 w 205"/>
                    <a:gd name="T5" fmla="*/ 0 h 357"/>
                    <a:gd name="T6" fmla="*/ 0 w 205"/>
                    <a:gd name="T7" fmla="*/ 122 h 357"/>
                    <a:gd name="T8" fmla="*/ 0 w 205"/>
                    <a:gd name="T9" fmla="*/ 357 h 357"/>
                  </a:gdLst>
                  <a:ahLst/>
                  <a:cxnLst>
                    <a:cxn ang="0">
                      <a:pos x="T0" y="T1"/>
                    </a:cxn>
                    <a:cxn ang="0">
                      <a:pos x="T2" y="T3"/>
                    </a:cxn>
                    <a:cxn ang="0">
                      <a:pos x="T4" y="T5"/>
                    </a:cxn>
                    <a:cxn ang="0">
                      <a:pos x="T6" y="T7"/>
                    </a:cxn>
                    <a:cxn ang="0">
                      <a:pos x="T8" y="T9"/>
                    </a:cxn>
                  </a:cxnLst>
                  <a:rect l="0" t="0" r="r" b="b"/>
                  <a:pathLst>
                    <a:path w="205" h="357">
                      <a:moveTo>
                        <a:pt x="0" y="357"/>
                      </a:moveTo>
                      <a:lnTo>
                        <a:pt x="205" y="238"/>
                      </a:lnTo>
                      <a:lnTo>
                        <a:pt x="205" y="0"/>
                      </a:lnTo>
                      <a:lnTo>
                        <a:pt x="0" y="122"/>
                      </a:lnTo>
                      <a:lnTo>
                        <a:pt x="0" y="3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sp>
              <p:nvSpPr>
                <p:cNvPr id="27" name="Freeform 8"/>
                <p:cNvSpPr>
                  <a:spLocks/>
                </p:cNvSpPr>
                <p:nvPr/>
              </p:nvSpPr>
              <p:spPr bwMode="auto">
                <a:xfrm>
                  <a:off x="8229317" y="2128460"/>
                  <a:ext cx="58668" cy="102670"/>
                </a:xfrm>
                <a:custGeom>
                  <a:avLst/>
                  <a:gdLst>
                    <a:gd name="T0" fmla="*/ 0 w 204"/>
                    <a:gd name="T1" fmla="*/ 238 h 357"/>
                    <a:gd name="T2" fmla="*/ 204 w 204"/>
                    <a:gd name="T3" fmla="*/ 357 h 357"/>
                    <a:gd name="T4" fmla="*/ 204 w 204"/>
                    <a:gd name="T5" fmla="*/ 122 h 357"/>
                    <a:gd name="T6" fmla="*/ 0 w 204"/>
                    <a:gd name="T7" fmla="*/ 0 h 357"/>
                    <a:gd name="T8" fmla="*/ 0 w 204"/>
                    <a:gd name="T9" fmla="*/ 238 h 357"/>
                  </a:gdLst>
                  <a:ahLst/>
                  <a:cxnLst>
                    <a:cxn ang="0">
                      <a:pos x="T0" y="T1"/>
                    </a:cxn>
                    <a:cxn ang="0">
                      <a:pos x="T2" y="T3"/>
                    </a:cxn>
                    <a:cxn ang="0">
                      <a:pos x="T4" y="T5"/>
                    </a:cxn>
                    <a:cxn ang="0">
                      <a:pos x="T6" y="T7"/>
                    </a:cxn>
                    <a:cxn ang="0">
                      <a:pos x="T8" y="T9"/>
                    </a:cxn>
                  </a:cxnLst>
                  <a:rect l="0" t="0" r="r" b="b"/>
                  <a:pathLst>
                    <a:path w="204" h="357">
                      <a:moveTo>
                        <a:pt x="0" y="238"/>
                      </a:moveTo>
                      <a:lnTo>
                        <a:pt x="204" y="357"/>
                      </a:lnTo>
                      <a:lnTo>
                        <a:pt x="204" y="122"/>
                      </a:lnTo>
                      <a:lnTo>
                        <a:pt x="0" y="0"/>
                      </a:lnTo>
                      <a:lnTo>
                        <a:pt x="0" y="2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grpSp>
        </p:grpSp>
        <p:grpSp>
          <p:nvGrpSpPr>
            <p:cNvPr id="28" name="Group 27"/>
            <p:cNvGrpSpPr/>
            <p:nvPr/>
          </p:nvGrpSpPr>
          <p:grpSpPr>
            <a:xfrm>
              <a:off x="1376013" y="4326326"/>
              <a:ext cx="1151492" cy="1255279"/>
              <a:chOff x="6410325" y="1404658"/>
              <a:chExt cx="1056275" cy="1056275"/>
            </a:xfrm>
          </p:grpSpPr>
          <p:sp>
            <p:nvSpPr>
              <p:cNvPr id="29" name="Rectangle 28"/>
              <p:cNvSpPr/>
              <p:nvPr/>
            </p:nvSpPr>
            <p:spPr bwMode="auto">
              <a:xfrm>
                <a:off x="6410325" y="1404658"/>
                <a:ext cx="1056275" cy="1056275"/>
              </a:xfrm>
              <a:prstGeom prst="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91414" rIns="91414" bIns="91414" numCol="1" rtlCol="0" anchor="t" anchorCtr="0" compatLnSpc="1">
                <a:prstTxWarp prst="textNoShape">
                  <a:avLst/>
                </a:prstTxWarp>
              </a:bodyPr>
              <a:lstStyle/>
              <a:p>
                <a:pPr defTabSz="914145">
                  <a:lnSpc>
                    <a:spcPct val="90000"/>
                  </a:lnSpc>
                  <a:defRPr/>
                </a:pPr>
                <a:r>
                  <a:rPr lang="en-US" sz="1400" kern="0" dirty="0">
                    <a:solidFill>
                      <a:schemeClr val="bg1"/>
                    </a:solidFill>
                    <a:latin typeface="Segoe UI Semilight" panose="020B0402040204020203" pitchFamily="34" charset="0"/>
                    <a:cs typeface="Segoe UI Semilight" panose="020B0402040204020203" pitchFamily="34" charset="0"/>
                  </a:rPr>
                  <a:t>Database</a:t>
                </a:r>
              </a:p>
            </p:txBody>
          </p:sp>
          <p:pic>
            <p:nvPicPr>
              <p:cNvPr id="30" name="Picture 29"/>
              <p:cNvPicPr>
                <a:picLocks noChangeAspect="1"/>
              </p:cNvPicPr>
              <p:nvPr/>
            </p:nvPicPr>
            <p:blipFill>
              <a:blip r:embed="rId4"/>
              <a:stretch>
                <a:fillRect/>
              </a:stretch>
            </p:blipFill>
            <p:spPr>
              <a:xfrm>
                <a:off x="6987033" y="2049327"/>
                <a:ext cx="362582" cy="288206"/>
              </a:xfrm>
              <a:prstGeom prst="rect">
                <a:avLst/>
              </a:prstGeom>
            </p:spPr>
          </p:pic>
        </p:grpSp>
        <p:grpSp>
          <p:nvGrpSpPr>
            <p:cNvPr id="31" name="Group 30"/>
            <p:cNvGrpSpPr/>
            <p:nvPr/>
          </p:nvGrpSpPr>
          <p:grpSpPr>
            <a:xfrm>
              <a:off x="157110" y="4326326"/>
              <a:ext cx="1151492" cy="1255279"/>
              <a:chOff x="5306425" y="1404658"/>
              <a:chExt cx="1056275" cy="1056275"/>
            </a:xfrm>
          </p:grpSpPr>
          <p:sp>
            <p:nvSpPr>
              <p:cNvPr id="32" name="Rectangle 31"/>
              <p:cNvSpPr/>
              <p:nvPr/>
            </p:nvSpPr>
            <p:spPr bwMode="auto">
              <a:xfrm>
                <a:off x="5306425" y="1404658"/>
                <a:ext cx="1056275" cy="1056275"/>
              </a:xfrm>
              <a:prstGeom prst="rect">
                <a:avLst/>
              </a:prstGeom>
              <a:solidFill>
                <a:schemeClr val="accent3"/>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91414" rIns="91414" bIns="91414" numCol="1" rtlCol="0" anchor="t" anchorCtr="0" compatLnSpc="1">
                <a:prstTxWarp prst="textNoShape">
                  <a:avLst/>
                </a:prstTxWarp>
              </a:bodyPr>
              <a:lstStyle/>
              <a:p>
                <a:pPr defTabSz="914145">
                  <a:lnSpc>
                    <a:spcPct val="90000"/>
                  </a:lnSpc>
                  <a:defRPr/>
                </a:pPr>
                <a:r>
                  <a:rPr lang="en-US" sz="1400" kern="0" dirty="0">
                    <a:solidFill>
                      <a:schemeClr val="bg1"/>
                    </a:solidFill>
                    <a:latin typeface="Segoe UI Semilight" panose="020B0402040204020203" pitchFamily="34" charset="0"/>
                    <a:cs typeface="Segoe UI Semilight" panose="020B0402040204020203" pitchFamily="34" charset="0"/>
                  </a:rPr>
                  <a:t>App</a:t>
                </a:r>
              </a:p>
            </p:txBody>
          </p:sp>
          <p:grpSp>
            <p:nvGrpSpPr>
              <p:cNvPr id="33" name="Group 32"/>
              <p:cNvGrpSpPr/>
              <p:nvPr/>
            </p:nvGrpSpPr>
            <p:grpSpPr>
              <a:xfrm>
                <a:off x="5951221" y="2034937"/>
                <a:ext cx="298996" cy="338965"/>
                <a:chOff x="8229317" y="2084746"/>
                <a:chExt cx="129123" cy="146384"/>
              </a:xfrm>
            </p:grpSpPr>
            <p:sp>
              <p:nvSpPr>
                <p:cNvPr id="34" name="Freeform 6"/>
                <p:cNvSpPr>
                  <a:spLocks/>
                </p:cNvSpPr>
                <p:nvPr/>
              </p:nvSpPr>
              <p:spPr bwMode="auto">
                <a:xfrm>
                  <a:off x="8233914" y="2084746"/>
                  <a:ext cx="118200" cy="68446"/>
                </a:xfrm>
                <a:custGeom>
                  <a:avLst/>
                  <a:gdLst>
                    <a:gd name="T0" fmla="*/ 205 w 411"/>
                    <a:gd name="T1" fmla="*/ 0 h 238"/>
                    <a:gd name="T2" fmla="*/ 0 w 411"/>
                    <a:gd name="T3" fmla="*/ 117 h 238"/>
                    <a:gd name="T4" fmla="*/ 205 w 411"/>
                    <a:gd name="T5" fmla="*/ 238 h 238"/>
                    <a:gd name="T6" fmla="*/ 411 w 411"/>
                    <a:gd name="T7" fmla="*/ 117 h 238"/>
                    <a:gd name="T8" fmla="*/ 205 w 411"/>
                    <a:gd name="T9" fmla="*/ 0 h 238"/>
                  </a:gdLst>
                  <a:ahLst/>
                  <a:cxnLst>
                    <a:cxn ang="0">
                      <a:pos x="T0" y="T1"/>
                    </a:cxn>
                    <a:cxn ang="0">
                      <a:pos x="T2" y="T3"/>
                    </a:cxn>
                    <a:cxn ang="0">
                      <a:pos x="T4" y="T5"/>
                    </a:cxn>
                    <a:cxn ang="0">
                      <a:pos x="T6" y="T7"/>
                    </a:cxn>
                    <a:cxn ang="0">
                      <a:pos x="T8" y="T9"/>
                    </a:cxn>
                  </a:cxnLst>
                  <a:rect l="0" t="0" r="r" b="b"/>
                  <a:pathLst>
                    <a:path w="411" h="238">
                      <a:moveTo>
                        <a:pt x="205" y="0"/>
                      </a:moveTo>
                      <a:lnTo>
                        <a:pt x="0" y="117"/>
                      </a:lnTo>
                      <a:lnTo>
                        <a:pt x="205" y="238"/>
                      </a:lnTo>
                      <a:lnTo>
                        <a:pt x="411" y="117"/>
                      </a:lnTo>
                      <a:lnTo>
                        <a:pt x="20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sp>
              <p:nvSpPr>
                <p:cNvPr id="35" name="Freeform 7"/>
                <p:cNvSpPr>
                  <a:spLocks/>
                </p:cNvSpPr>
                <p:nvPr/>
              </p:nvSpPr>
              <p:spPr bwMode="auto">
                <a:xfrm>
                  <a:off x="8299484" y="2128459"/>
                  <a:ext cx="58956" cy="102670"/>
                </a:xfrm>
                <a:custGeom>
                  <a:avLst/>
                  <a:gdLst>
                    <a:gd name="T0" fmla="*/ 0 w 205"/>
                    <a:gd name="T1" fmla="*/ 357 h 357"/>
                    <a:gd name="T2" fmla="*/ 205 w 205"/>
                    <a:gd name="T3" fmla="*/ 238 h 357"/>
                    <a:gd name="T4" fmla="*/ 205 w 205"/>
                    <a:gd name="T5" fmla="*/ 0 h 357"/>
                    <a:gd name="T6" fmla="*/ 0 w 205"/>
                    <a:gd name="T7" fmla="*/ 122 h 357"/>
                    <a:gd name="T8" fmla="*/ 0 w 205"/>
                    <a:gd name="T9" fmla="*/ 357 h 357"/>
                  </a:gdLst>
                  <a:ahLst/>
                  <a:cxnLst>
                    <a:cxn ang="0">
                      <a:pos x="T0" y="T1"/>
                    </a:cxn>
                    <a:cxn ang="0">
                      <a:pos x="T2" y="T3"/>
                    </a:cxn>
                    <a:cxn ang="0">
                      <a:pos x="T4" y="T5"/>
                    </a:cxn>
                    <a:cxn ang="0">
                      <a:pos x="T6" y="T7"/>
                    </a:cxn>
                    <a:cxn ang="0">
                      <a:pos x="T8" y="T9"/>
                    </a:cxn>
                  </a:cxnLst>
                  <a:rect l="0" t="0" r="r" b="b"/>
                  <a:pathLst>
                    <a:path w="205" h="357">
                      <a:moveTo>
                        <a:pt x="0" y="357"/>
                      </a:moveTo>
                      <a:lnTo>
                        <a:pt x="205" y="238"/>
                      </a:lnTo>
                      <a:lnTo>
                        <a:pt x="205" y="0"/>
                      </a:lnTo>
                      <a:lnTo>
                        <a:pt x="0" y="122"/>
                      </a:lnTo>
                      <a:lnTo>
                        <a:pt x="0" y="3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sp>
              <p:nvSpPr>
                <p:cNvPr id="36" name="Freeform 8"/>
                <p:cNvSpPr>
                  <a:spLocks/>
                </p:cNvSpPr>
                <p:nvPr/>
              </p:nvSpPr>
              <p:spPr bwMode="auto">
                <a:xfrm>
                  <a:off x="8229317" y="2128460"/>
                  <a:ext cx="58668" cy="102670"/>
                </a:xfrm>
                <a:custGeom>
                  <a:avLst/>
                  <a:gdLst>
                    <a:gd name="T0" fmla="*/ 0 w 204"/>
                    <a:gd name="T1" fmla="*/ 238 h 357"/>
                    <a:gd name="T2" fmla="*/ 204 w 204"/>
                    <a:gd name="T3" fmla="*/ 357 h 357"/>
                    <a:gd name="T4" fmla="*/ 204 w 204"/>
                    <a:gd name="T5" fmla="*/ 122 h 357"/>
                    <a:gd name="T6" fmla="*/ 0 w 204"/>
                    <a:gd name="T7" fmla="*/ 0 h 357"/>
                    <a:gd name="T8" fmla="*/ 0 w 204"/>
                    <a:gd name="T9" fmla="*/ 238 h 357"/>
                  </a:gdLst>
                  <a:ahLst/>
                  <a:cxnLst>
                    <a:cxn ang="0">
                      <a:pos x="T0" y="T1"/>
                    </a:cxn>
                    <a:cxn ang="0">
                      <a:pos x="T2" y="T3"/>
                    </a:cxn>
                    <a:cxn ang="0">
                      <a:pos x="T4" y="T5"/>
                    </a:cxn>
                    <a:cxn ang="0">
                      <a:pos x="T6" y="T7"/>
                    </a:cxn>
                    <a:cxn ang="0">
                      <a:pos x="T8" y="T9"/>
                    </a:cxn>
                  </a:cxnLst>
                  <a:rect l="0" t="0" r="r" b="b"/>
                  <a:pathLst>
                    <a:path w="204" h="357">
                      <a:moveTo>
                        <a:pt x="0" y="238"/>
                      </a:moveTo>
                      <a:lnTo>
                        <a:pt x="204" y="357"/>
                      </a:lnTo>
                      <a:lnTo>
                        <a:pt x="204" y="122"/>
                      </a:lnTo>
                      <a:lnTo>
                        <a:pt x="0" y="0"/>
                      </a:lnTo>
                      <a:lnTo>
                        <a:pt x="0" y="2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0" rIns="91414" bIns="0" numCol="1" anchor="ctr" anchorCtr="0" compatLnSpc="1">
                  <a:prstTxWarp prst="textNoShape">
                    <a:avLst/>
                  </a:prstTxWarp>
                </a:bodyPr>
                <a:lstStyle/>
                <a:p>
                  <a:pPr defTabSz="914145">
                    <a:defRPr/>
                  </a:pPr>
                  <a:endParaRPr lang="en-US" sz="2000" kern="0">
                    <a:solidFill>
                      <a:schemeClr val="bg1"/>
                    </a:solidFill>
                    <a:latin typeface="Segoe UI"/>
                  </a:endParaRPr>
                </a:p>
              </p:txBody>
            </p:sp>
          </p:grpSp>
        </p:grpSp>
        <p:grpSp>
          <p:nvGrpSpPr>
            <p:cNvPr id="68" name="Group 67"/>
            <p:cNvGrpSpPr>
              <a:grpSpLocks noChangeAspect="1"/>
            </p:cNvGrpSpPr>
            <p:nvPr/>
          </p:nvGrpSpPr>
          <p:grpSpPr bwMode="auto">
            <a:xfrm>
              <a:off x="2162503" y="1836446"/>
              <a:ext cx="2119276" cy="2024089"/>
              <a:chOff x="405" y="668"/>
              <a:chExt cx="3117" cy="2977"/>
            </a:xfrm>
          </p:grpSpPr>
          <p:sp>
            <p:nvSpPr>
              <p:cNvPr id="69" name="AutoShape 3"/>
              <p:cNvSpPr>
                <a:spLocks noChangeAspect="1" noChangeArrowheads="1" noTextEdit="1"/>
              </p:cNvSpPr>
              <p:nvPr/>
            </p:nvSpPr>
            <p:spPr bwMode="auto">
              <a:xfrm>
                <a:off x="406" y="668"/>
                <a:ext cx="3116" cy="2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0" name="Freeform 5"/>
              <p:cNvSpPr>
                <a:spLocks/>
              </p:cNvSpPr>
              <p:nvPr/>
            </p:nvSpPr>
            <p:spPr bwMode="auto">
              <a:xfrm>
                <a:off x="412" y="676"/>
                <a:ext cx="3102" cy="2962"/>
              </a:xfrm>
              <a:custGeom>
                <a:avLst/>
                <a:gdLst>
                  <a:gd name="T0" fmla="*/ 2649 w 2649"/>
                  <a:gd name="T1" fmla="*/ 2496 h 2529"/>
                  <a:gd name="T2" fmla="*/ 2616 w 2649"/>
                  <a:gd name="T3" fmla="*/ 2529 h 2529"/>
                  <a:gd name="T4" fmla="*/ 33 w 2649"/>
                  <a:gd name="T5" fmla="*/ 2529 h 2529"/>
                  <a:gd name="T6" fmla="*/ 0 w 2649"/>
                  <a:gd name="T7" fmla="*/ 2496 h 2529"/>
                  <a:gd name="T8" fmla="*/ 0 w 2649"/>
                  <a:gd name="T9" fmla="*/ 33 h 2529"/>
                  <a:gd name="T10" fmla="*/ 33 w 2649"/>
                  <a:gd name="T11" fmla="*/ 0 h 2529"/>
                  <a:gd name="T12" fmla="*/ 2616 w 2649"/>
                  <a:gd name="T13" fmla="*/ 0 h 2529"/>
                  <a:gd name="T14" fmla="*/ 2649 w 2649"/>
                  <a:gd name="T15" fmla="*/ 33 h 2529"/>
                  <a:gd name="T16" fmla="*/ 2649 w 2649"/>
                  <a:gd name="T17" fmla="*/ 2496 h 2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49" h="2529">
                    <a:moveTo>
                      <a:pt x="2649" y="2496"/>
                    </a:moveTo>
                    <a:cubicBezTo>
                      <a:pt x="2649" y="2514"/>
                      <a:pt x="2634" y="2529"/>
                      <a:pt x="2616" y="2529"/>
                    </a:cubicBezTo>
                    <a:cubicBezTo>
                      <a:pt x="33" y="2529"/>
                      <a:pt x="33" y="2529"/>
                      <a:pt x="33" y="2529"/>
                    </a:cubicBezTo>
                    <a:cubicBezTo>
                      <a:pt x="15" y="2529"/>
                      <a:pt x="0" y="2514"/>
                      <a:pt x="0" y="2496"/>
                    </a:cubicBezTo>
                    <a:cubicBezTo>
                      <a:pt x="0" y="33"/>
                      <a:pt x="0" y="33"/>
                      <a:pt x="0" y="33"/>
                    </a:cubicBezTo>
                    <a:cubicBezTo>
                      <a:pt x="0" y="14"/>
                      <a:pt x="15" y="0"/>
                      <a:pt x="33" y="0"/>
                    </a:cubicBezTo>
                    <a:cubicBezTo>
                      <a:pt x="2616" y="0"/>
                      <a:pt x="2616" y="0"/>
                      <a:pt x="2616" y="0"/>
                    </a:cubicBezTo>
                    <a:cubicBezTo>
                      <a:pt x="2634" y="0"/>
                      <a:pt x="2649" y="14"/>
                      <a:pt x="2649" y="33"/>
                    </a:cubicBezTo>
                    <a:cubicBezTo>
                      <a:pt x="2649" y="2496"/>
                      <a:pt x="2649" y="2496"/>
                      <a:pt x="2649" y="2496"/>
                    </a:cubicBezTo>
                  </a:path>
                </a:pathLst>
              </a:custGeom>
              <a:solidFill>
                <a:srgbClr val="022D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1" name="Freeform 6"/>
              <p:cNvSpPr>
                <a:spLocks/>
              </p:cNvSpPr>
              <p:nvPr/>
            </p:nvSpPr>
            <p:spPr bwMode="auto">
              <a:xfrm>
                <a:off x="405" y="669"/>
                <a:ext cx="3116" cy="2976"/>
              </a:xfrm>
              <a:custGeom>
                <a:avLst/>
                <a:gdLst>
                  <a:gd name="T0" fmla="*/ 2655 w 2661"/>
                  <a:gd name="T1" fmla="*/ 2502 h 2541"/>
                  <a:gd name="T2" fmla="*/ 2649 w 2661"/>
                  <a:gd name="T3" fmla="*/ 2502 h 2541"/>
                  <a:gd name="T4" fmla="*/ 2641 w 2661"/>
                  <a:gd name="T5" fmla="*/ 2521 h 2541"/>
                  <a:gd name="T6" fmla="*/ 2622 w 2661"/>
                  <a:gd name="T7" fmla="*/ 2529 h 2541"/>
                  <a:gd name="T8" fmla="*/ 39 w 2661"/>
                  <a:gd name="T9" fmla="*/ 2529 h 2541"/>
                  <a:gd name="T10" fmla="*/ 20 w 2661"/>
                  <a:gd name="T11" fmla="*/ 2521 h 2541"/>
                  <a:gd name="T12" fmla="*/ 12 w 2661"/>
                  <a:gd name="T13" fmla="*/ 2502 h 2541"/>
                  <a:gd name="T14" fmla="*/ 12 w 2661"/>
                  <a:gd name="T15" fmla="*/ 39 h 2541"/>
                  <a:gd name="T16" fmla="*/ 20 w 2661"/>
                  <a:gd name="T17" fmla="*/ 20 h 2541"/>
                  <a:gd name="T18" fmla="*/ 39 w 2661"/>
                  <a:gd name="T19" fmla="*/ 12 h 2541"/>
                  <a:gd name="T20" fmla="*/ 2622 w 2661"/>
                  <a:gd name="T21" fmla="*/ 12 h 2541"/>
                  <a:gd name="T22" fmla="*/ 2641 w 2661"/>
                  <a:gd name="T23" fmla="*/ 20 h 2541"/>
                  <a:gd name="T24" fmla="*/ 2649 w 2661"/>
                  <a:gd name="T25" fmla="*/ 39 h 2541"/>
                  <a:gd name="T26" fmla="*/ 2649 w 2661"/>
                  <a:gd name="T27" fmla="*/ 2502 h 2541"/>
                  <a:gd name="T28" fmla="*/ 2655 w 2661"/>
                  <a:gd name="T29" fmla="*/ 2502 h 2541"/>
                  <a:gd name="T30" fmla="*/ 2661 w 2661"/>
                  <a:gd name="T31" fmla="*/ 2502 h 2541"/>
                  <a:gd name="T32" fmla="*/ 2661 w 2661"/>
                  <a:gd name="T33" fmla="*/ 39 h 2541"/>
                  <a:gd name="T34" fmla="*/ 2622 w 2661"/>
                  <a:gd name="T35" fmla="*/ 0 h 2541"/>
                  <a:gd name="T36" fmla="*/ 39 w 2661"/>
                  <a:gd name="T37" fmla="*/ 0 h 2541"/>
                  <a:gd name="T38" fmla="*/ 0 w 2661"/>
                  <a:gd name="T39" fmla="*/ 39 h 2541"/>
                  <a:gd name="T40" fmla="*/ 0 w 2661"/>
                  <a:gd name="T41" fmla="*/ 2502 h 2541"/>
                  <a:gd name="T42" fmla="*/ 39 w 2661"/>
                  <a:gd name="T43" fmla="*/ 2541 h 2541"/>
                  <a:gd name="T44" fmla="*/ 2622 w 2661"/>
                  <a:gd name="T45" fmla="*/ 2541 h 2541"/>
                  <a:gd name="T46" fmla="*/ 2661 w 2661"/>
                  <a:gd name="T47" fmla="*/ 2502 h 2541"/>
                  <a:gd name="T48" fmla="*/ 2655 w 2661"/>
                  <a:gd name="T49" fmla="*/ 2502 h 2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61" h="2541">
                    <a:moveTo>
                      <a:pt x="2655" y="2502"/>
                    </a:moveTo>
                    <a:cubicBezTo>
                      <a:pt x="2649" y="2502"/>
                      <a:pt x="2649" y="2502"/>
                      <a:pt x="2649" y="2502"/>
                    </a:cubicBezTo>
                    <a:cubicBezTo>
                      <a:pt x="2649" y="2509"/>
                      <a:pt x="2646" y="2516"/>
                      <a:pt x="2641" y="2521"/>
                    </a:cubicBezTo>
                    <a:cubicBezTo>
                      <a:pt x="2636" y="2526"/>
                      <a:pt x="2629" y="2529"/>
                      <a:pt x="2622" y="2529"/>
                    </a:cubicBezTo>
                    <a:cubicBezTo>
                      <a:pt x="39" y="2529"/>
                      <a:pt x="39" y="2529"/>
                      <a:pt x="39" y="2529"/>
                    </a:cubicBezTo>
                    <a:cubicBezTo>
                      <a:pt x="32" y="2529"/>
                      <a:pt x="25" y="2526"/>
                      <a:pt x="20" y="2521"/>
                    </a:cubicBezTo>
                    <a:cubicBezTo>
                      <a:pt x="15" y="2516"/>
                      <a:pt x="12" y="2509"/>
                      <a:pt x="12" y="2502"/>
                    </a:cubicBezTo>
                    <a:cubicBezTo>
                      <a:pt x="12" y="39"/>
                      <a:pt x="12" y="39"/>
                      <a:pt x="12" y="39"/>
                    </a:cubicBezTo>
                    <a:cubicBezTo>
                      <a:pt x="12" y="31"/>
                      <a:pt x="15" y="25"/>
                      <a:pt x="20" y="20"/>
                    </a:cubicBezTo>
                    <a:cubicBezTo>
                      <a:pt x="25" y="15"/>
                      <a:pt x="32" y="12"/>
                      <a:pt x="39" y="12"/>
                    </a:cubicBezTo>
                    <a:cubicBezTo>
                      <a:pt x="2622" y="12"/>
                      <a:pt x="2622" y="12"/>
                      <a:pt x="2622" y="12"/>
                    </a:cubicBezTo>
                    <a:cubicBezTo>
                      <a:pt x="2629" y="12"/>
                      <a:pt x="2636" y="15"/>
                      <a:pt x="2641" y="20"/>
                    </a:cubicBezTo>
                    <a:cubicBezTo>
                      <a:pt x="2646" y="25"/>
                      <a:pt x="2649" y="31"/>
                      <a:pt x="2649" y="39"/>
                    </a:cubicBezTo>
                    <a:cubicBezTo>
                      <a:pt x="2649" y="2502"/>
                      <a:pt x="2649" y="2502"/>
                      <a:pt x="2649" y="2502"/>
                    </a:cubicBezTo>
                    <a:cubicBezTo>
                      <a:pt x="2655" y="2502"/>
                      <a:pt x="2655" y="2502"/>
                      <a:pt x="2655" y="2502"/>
                    </a:cubicBezTo>
                    <a:cubicBezTo>
                      <a:pt x="2661" y="2502"/>
                      <a:pt x="2661" y="2502"/>
                      <a:pt x="2661" y="2502"/>
                    </a:cubicBezTo>
                    <a:cubicBezTo>
                      <a:pt x="2661" y="39"/>
                      <a:pt x="2661" y="39"/>
                      <a:pt x="2661" y="39"/>
                    </a:cubicBezTo>
                    <a:cubicBezTo>
                      <a:pt x="2661" y="17"/>
                      <a:pt x="2643" y="0"/>
                      <a:pt x="2622" y="0"/>
                    </a:cubicBezTo>
                    <a:cubicBezTo>
                      <a:pt x="39" y="0"/>
                      <a:pt x="39" y="0"/>
                      <a:pt x="39" y="0"/>
                    </a:cubicBezTo>
                    <a:cubicBezTo>
                      <a:pt x="18" y="0"/>
                      <a:pt x="0" y="17"/>
                      <a:pt x="0" y="39"/>
                    </a:cubicBezTo>
                    <a:cubicBezTo>
                      <a:pt x="0" y="2502"/>
                      <a:pt x="0" y="2502"/>
                      <a:pt x="0" y="2502"/>
                    </a:cubicBezTo>
                    <a:cubicBezTo>
                      <a:pt x="0" y="2523"/>
                      <a:pt x="18" y="2541"/>
                      <a:pt x="39" y="2541"/>
                    </a:cubicBezTo>
                    <a:cubicBezTo>
                      <a:pt x="2622" y="2541"/>
                      <a:pt x="2622" y="2541"/>
                      <a:pt x="2622" y="2541"/>
                    </a:cubicBezTo>
                    <a:cubicBezTo>
                      <a:pt x="2643" y="2541"/>
                      <a:pt x="2661" y="2523"/>
                      <a:pt x="2661" y="2502"/>
                    </a:cubicBezTo>
                    <a:lnTo>
                      <a:pt x="2655" y="25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2" name="Freeform 7"/>
              <p:cNvSpPr>
                <a:spLocks/>
              </p:cNvSpPr>
              <p:nvPr/>
            </p:nvSpPr>
            <p:spPr bwMode="auto">
              <a:xfrm>
                <a:off x="999" y="1251"/>
                <a:ext cx="1928" cy="1927"/>
              </a:xfrm>
              <a:custGeom>
                <a:avLst/>
                <a:gdLst>
                  <a:gd name="T0" fmla="*/ 878 w 1647"/>
                  <a:gd name="T1" fmla="*/ 19 h 1645"/>
                  <a:gd name="T2" fmla="*/ 1628 w 1647"/>
                  <a:gd name="T3" fmla="*/ 821 h 1645"/>
                  <a:gd name="T4" fmla="*/ 1392 w 1647"/>
                  <a:gd name="T5" fmla="*/ 1390 h 1645"/>
                  <a:gd name="T6" fmla="*/ 823 w 1647"/>
                  <a:gd name="T7" fmla="*/ 1626 h 1645"/>
                  <a:gd name="T8" fmla="*/ 255 w 1647"/>
                  <a:gd name="T9" fmla="*/ 1390 h 1645"/>
                  <a:gd name="T10" fmla="*/ 19 w 1647"/>
                  <a:gd name="T11" fmla="*/ 821 h 1645"/>
                  <a:gd name="T12" fmla="*/ 54 w 1647"/>
                  <a:gd name="T13" fmla="*/ 587 h 1645"/>
                  <a:gd name="T14" fmla="*/ 35 w 1647"/>
                  <a:gd name="T15" fmla="*/ 581 h 1645"/>
                  <a:gd name="T16" fmla="*/ 0 w 1647"/>
                  <a:gd name="T17" fmla="*/ 821 h 1645"/>
                  <a:gd name="T18" fmla="*/ 823 w 1647"/>
                  <a:gd name="T19" fmla="*/ 1645 h 1645"/>
                  <a:gd name="T20" fmla="*/ 1647 w 1647"/>
                  <a:gd name="T21" fmla="*/ 821 h 1645"/>
                  <a:gd name="T22" fmla="*/ 879 w 1647"/>
                  <a:gd name="T23" fmla="*/ 0 h 1645"/>
                  <a:gd name="T24" fmla="*/ 878 w 1647"/>
                  <a:gd name="T25" fmla="*/ 19 h 1645"/>
                  <a:gd name="T26" fmla="*/ 878 w 1647"/>
                  <a:gd name="T27" fmla="*/ 19 h 1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7" h="1645">
                    <a:moveTo>
                      <a:pt x="878" y="19"/>
                    </a:moveTo>
                    <a:cubicBezTo>
                      <a:pt x="1297" y="46"/>
                      <a:pt x="1628" y="395"/>
                      <a:pt x="1628" y="821"/>
                    </a:cubicBezTo>
                    <a:cubicBezTo>
                      <a:pt x="1628" y="1043"/>
                      <a:pt x="1538" y="1245"/>
                      <a:pt x="1392" y="1390"/>
                    </a:cubicBezTo>
                    <a:cubicBezTo>
                      <a:pt x="1247" y="1536"/>
                      <a:pt x="1046" y="1626"/>
                      <a:pt x="823" y="1626"/>
                    </a:cubicBezTo>
                    <a:cubicBezTo>
                      <a:pt x="601" y="1626"/>
                      <a:pt x="400" y="1536"/>
                      <a:pt x="255" y="1390"/>
                    </a:cubicBezTo>
                    <a:cubicBezTo>
                      <a:pt x="109" y="1245"/>
                      <a:pt x="19" y="1043"/>
                      <a:pt x="19" y="821"/>
                    </a:cubicBezTo>
                    <a:cubicBezTo>
                      <a:pt x="19" y="740"/>
                      <a:pt x="31" y="661"/>
                      <a:pt x="54" y="587"/>
                    </a:cubicBezTo>
                    <a:cubicBezTo>
                      <a:pt x="35" y="581"/>
                      <a:pt x="35" y="581"/>
                      <a:pt x="35" y="581"/>
                    </a:cubicBezTo>
                    <a:cubicBezTo>
                      <a:pt x="12" y="657"/>
                      <a:pt x="0" y="738"/>
                      <a:pt x="0" y="821"/>
                    </a:cubicBezTo>
                    <a:cubicBezTo>
                      <a:pt x="0" y="1276"/>
                      <a:pt x="369" y="1645"/>
                      <a:pt x="823" y="1645"/>
                    </a:cubicBezTo>
                    <a:cubicBezTo>
                      <a:pt x="1278" y="1645"/>
                      <a:pt x="1647" y="1276"/>
                      <a:pt x="1647" y="821"/>
                    </a:cubicBezTo>
                    <a:cubicBezTo>
                      <a:pt x="1647" y="385"/>
                      <a:pt x="1308" y="28"/>
                      <a:pt x="879" y="0"/>
                    </a:cubicBezTo>
                    <a:cubicBezTo>
                      <a:pt x="878" y="19"/>
                      <a:pt x="878" y="19"/>
                      <a:pt x="878" y="19"/>
                    </a:cubicBezTo>
                    <a:cubicBezTo>
                      <a:pt x="878" y="19"/>
                      <a:pt x="878" y="19"/>
                      <a:pt x="878" y="19"/>
                    </a:cubicBezTo>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3" name="Freeform 8"/>
              <p:cNvSpPr>
                <a:spLocks/>
              </p:cNvSpPr>
              <p:nvPr/>
            </p:nvSpPr>
            <p:spPr bwMode="auto">
              <a:xfrm>
                <a:off x="1962" y="1219"/>
                <a:ext cx="80" cy="89"/>
              </a:xfrm>
              <a:custGeom>
                <a:avLst/>
                <a:gdLst>
                  <a:gd name="T0" fmla="*/ 76 w 80"/>
                  <a:gd name="T1" fmla="*/ 89 h 89"/>
                  <a:gd name="T2" fmla="*/ 0 w 80"/>
                  <a:gd name="T3" fmla="*/ 41 h 89"/>
                  <a:gd name="T4" fmla="*/ 80 w 80"/>
                  <a:gd name="T5" fmla="*/ 0 h 89"/>
                  <a:gd name="T6" fmla="*/ 76 w 80"/>
                  <a:gd name="T7" fmla="*/ 89 h 89"/>
                </a:gdLst>
                <a:ahLst/>
                <a:cxnLst>
                  <a:cxn ang="0">
                    <a:pos x="T0" y="T1"/>
                  </a:cxn>
                  <a:cxn ang="0">
                    <a:pos x="T2" y="T3"/>
                  </a:cxn>
                  <a:cxn ang="0">
                    <a:pos x="T4" y="T5"/>
                  </a:cxn>
                  <a:cxn ang="0">
                    <a:pos x="T6" y="T7"/>
                  </a:cxn>
                </a:cxnLst>
                <a:rect l="0" t="0" r="r" b="b"/>
                <a:pathLst>
                  <a:path w="80" h="89">
                    <a:moveTo>
                      <a:pt x="76" y="89"/>
                    </a:moveTo>
                    <a:lnTo>
                      <a:pt x="0" y="41"/>
                    </a:lnTo>
                    <a:lnTo>
                      <a:pt x="80" y="0"/>
                    </a:lnTo>
                    <a:lnTo>
                      <a:pt x="76" y="89"/>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4" name="Freeform 9"/>
              <p:cNvSpPr>
                <a:spLocks/>
              </p:cNvSpPr>
              <p:nvPr/>
            </p:nvSpPr>
            <p:spPr bwMode="auto">
              <a:xfrm>
                <a:off x="1003" y="1891"/>
                <a:ext cx="94" cy="93"/>
              </a:xfrm>
              <a:custGeom>
                <a:avLst/>
                <a:gdLst>
                  <a:gd name="T0" fmla="*/ 74 w 80"/>
                  <a:gd name="T1" fmla="*/ 51 h 80"/>
                  <a:gd name="T2" fmla="*/ 51 w 80"/>
                  <a:gd name="T3" fmla="*/ 6 h 80"/>
                  <a:gd name="T4" fmla="*/ 6 w 80"/>
                  <a:gd name="T5" fmla="*/ 29 h 80"/>
                  <a:gd name="T6" fmla="*/ 29 w 80"/>
                  <a:gd name="T7" fmla="*/ 74 h 80"/>
                  <a:gd name="T8" fmla="*/ 74 w 80"/>
                  <a:gd name="T9" fmla="*/ 51 h 80"/>
                </a:gdLst>
                <a:ahLst/>
                <a:cxnLst>
                  <a:cxn ang="0">
                    <a:pos x="T0" y="T1"/>
                  </a:cxn>
                  <a:cxn ang="0">
                    <a:pos x="T2" y="T3"/>
                  </a:cxn>
                  <a:cxn ang="0">
                    <a:pos x="T4" y="T5"/>
                  </a:cxn>
                  <a:cxn ang="0">
                    <a:pos x="T6" y="T7"/>
                  </a:cxn>
                  <a:cxn ang="0">
                    <a:pos x="T8" y="T9"/>
                  </a:cxn>
                </a:cxnLst>
                <a:rect l="0" t="0" r="r" b="b"/>
                <a:pathLst>
                  <a:path w="80" h="80">
                    <a:moveTo>
                      <a:pt x="74" y="51"/>
                    </a:moveTo>
                    <a:cubicBezTo>
                      <a:pt x="80" y="32"/>
                      <a:pt x="70" y="12"/>
                      <a:pt x="51" y="6"/>
                    </a:cubicBezTo>
                    <a:cubicBezTo>
                      <a:pt x="32" y="0"/>
                      <a:pt x="12" y="10"/>
                      <a:pt x="6" y="29"/>
                    </a:cubicBezTo>
                    <a:cubicBezTo>
                      <a:pt x="0" y="47"/>
                      <a:pt x="10" y="68"/>
                      <a:pt x="29" y="74"/>
                    </a:cubicBezTo>
                    <a:cubicBezTo>
                      <a:pt x="48" y="80"/>
                      <a:pt x="68" y="70"/>
                      <a:pt x="74" y="51"/>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5" name="Freeform 10"/>
              <p:cNvSpPr>
                <a:spLocks/>
              </p:cNvSpPr>
              <p:nvPr/>
            </p:nvSpPr>
            <p:spPr bwMode="auto">
              <a:xfrm>
                <a:off x="757" y="1125"/>
                <a:ext cx="824" cy="728"/>
              </a:xfrm>
              <a:custGeom>
                <a:avLst/>
                <a:gdLst>
                  <a:gd name="T0" fmla="*/ 540 w 703"/>
                  <a:gd name="T1" fmla="*/ 558 h 622"/>
                  <a:gd name="T2" fmla="*/ 352 w 703"/>
                  <a:gd name="T3" fmla="*/ 622 h 622"/>
                  <a:gd name="T4" fmla="*/ 104 w 703"/>
                  <a:gd name="T5" fmla="*/ 500 h 622"/>
                  <a:gd name="T6" fmla="*/ 162 w 703"/>
                  <a:gd name="T7" fmla="*/ 64 h 622"/>
                  <a:gd name="T8" fmla="*/ 351 w 703"/>
                  <a:gd name="T9" fmla="*/ 0 h 622"/>
                  <a:gd name="T10" fmla="*/ 598 w 703"/>
                  <a:gd name="T11" fmla="*/ 122 h 622"/>
                  <a:gd name="T12" fmla="*/ 540 w 703"/>
                  <a:gd name="T13" fmla="*/ 558 h 622"/>
                </a:gdLst>
                <a:ahLst/>
                <a:cxnLst>
                  <a:cxn ang="0">
                    <a:pos x="T0" y="T1"/>
                  </a:cxn>
                  <a:cxn ang="0">
                    <a:pos x="T2" y="T3"/>
                  </a:cxn>
                  <a:cxn ang="0">
                    <a:pos x="T4" y="T5"/>
                  </a:cxn>
                  <a:cxn ang="0">
                    <a:pos x="T6" y="T7"/>
                  </a:cxn>
                  <a:cxn ang="0">
                    <a:pos x="T8" y="T9"/>
                  </a:cxn>
                  <a:cxn ang="0">
                    <a:pos x="T10" y="T11"/>
                  </a:cxn>
                  <a:cxn ang="0">
                    <a:pos x="T12" y="T13"/>
                  </a:cxn>
                </a:cxnLst>
                <a:rect l="0" t="0" r="r" b="b"/>
                <a:pathLst>
                  <a:path w="703" h="622">
                    <a:moveTo>
                      <a:pt x="540" y="558"/>
                    </a:moveTo>
                    <a:cubicBezTo>
                      <a:pt x="484" y="601"/>
                      <a:pt x="418" y="622"/>
                      <a:pt x="352" y="622"/>
                    </a:cubicBezTo>
                    <a:cubicBezTo>
                      <a:pt x="258" y="622"/>
                      <a:pt x="166" y="580"/>
                      <a:pt x="104" y="500"/>
                    </a:cubicBezTo>
                    <a:cubicBezTo>
                      <a:pt x="0" y="364"/>
                      <a:pt x="26" y="169"/>
                      <a:pt x="162" y="64"/>
                    </a:cubicBezTo>
                    <a:cubicBezTo>
                      <a:pt x="219" y="21"/>
                      <a:pt x="285" y="0"/>
                      <a:pt x="351" y="0"/>
                    </a:cubicBezTo>
                    <a:cubicBezTo>
                      <a:pt x="445" y="0"/>
                      <a:pt x="537" y="42"/>
                      <a:pt x="598" y="122"/>
                    </a:cubicBezTo>
                    <a:cubicBezTo>
                      <a:pt x="703" y="259"/>
                      <a:pt x="677" y="454"/>
                      <a:pt x="540" y="558"/>
                    </a:cubicBez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6" name="Freeform 11"/>
              <p:cNvSpPr>
                <a:spLocks/>
              </p:cNvSpPr>
              <p:nvPr/>
            </p:nvSpPr>
            <p:spPr bwMode="auto">
              <a:xfrm>
                <a:off x="757" y="1125"/>
                <a:ext cx="824" cy="728"/>
              </a:xfrm>
              <a:custGeom>
                <a:avLst/>
                <a:gdLst>
                  <a:gd name="T0" fmla="*/ 540 w 703"/>
                  <a:gd name="T1" fmla="*/ 558 h 622"/>
                  <a:gd name="T2" fmla="*/ 352 w 703"/>
                  <a:gd name="T3" fmla="*/ 622 h 622"/>
                  <a:gd name="T4" fmla="*/ 104 w 703"/>
                  <a:gd name="T5" fmla="*/ 500 h 622"/>
                  <a:gd name="T6" fmla="*/ 162 w 703"/>
                  <a:gd name="T7" fmla="*/ 64 h 622"/>
                  <a:gd name="T8" fmla="*/ 351 w 703"/>
                  <a:gd name="T9" fmla="*/ 0 h 622"/>
                  <a:gd name="T10" fmla="*/ 598 w 703"/>
                  <a:gd name="T11" fmla="*/ 122 h 622"/>
                  <a:gd name="T12" fmla="*/ 540 w 703"/>
                  <a:gd name="T13" fmla="*/ 558 h 622"/>
                </a:gdLst>
                <a:ahLst/>
                <a:cxnLst>
                  <a:cxn ang="0">
                    <a:pos x="T0" y="T1"/>
                  </a:cxn>
                  <a:cxn ang="0">
                    <a:pos x="T2" y="T3"/>
                  </a:cxn>
                  <a:cxn ang="0">
                    <a:pos x="T4" y="T5"/>
                  </a:cxn>
                  <a:cxn ang="0">
                    <a:pos x="T6" y="T7"/>
                  </a:cxn>
                  <a:cxn ang="0">
                    <a:pos x="T8" y="T9"/>
                  </a:cxn>
                  <a:cxn ang="0">
                    <a:pos x="T10" y="T11"/>
                  </a:cxn>
                  <a:cxn ang="0">
                    <a:pos x="T12" y="T13"/>
                  </a:cxn>
                </a:cxnLst>
                <a:rect l="0" t="0" r="r" b="b"/>
                <a:pathLst>
                  <a:path w="703" h="622">
                    <a:moveTo>
                      <a:pt x="540" y="558"/>
                    </a:moveTo>
                    <a:cubicBezTo>
                      <a:pt x="484" y="601"/>
                      <a:pt x="418" y="622"/>
                      <a:pt x="352" y="622"/>
                    </a:cubicBezTo>
                    <a:cubicBezTo>
                      <a:pt x="258" y="622"/>
                      <a:pt x="166" y="580"/>
                      <a:pt x="104" y="500"/>
                    </a:cubicBezTo>
                    <a:cubicBezTo>
                      <a:pt x="0" y="364"/>
                      <a:pt x="26" y="169"/>
                      <a:pt x="162" y="64"/>
                    </a:cubicBezTo>
                    <a:cubicBezTo>
                      <a:pt x="219" y="21"/>
                      <a:pt x="285" y="0"/>
                      <a:pt x="351" y="0"/>
                    </a:cubicBezTo>
                    <a:cubicBezTo>
                      <a:pt x="445" y="0"/>
                      <a:pt x="537" y="42"/>
                      <a:pt x="598" y="122"/>
                    </a:cubicBezTo>
                    <a:cubicBezTo>
                      <a:pt x="703" y="259"/>
                      <a:pt x="677" y="454"/>
                      <a:pt x="540" y="558"/>
                    </a:cubicBez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7" name="Freeform 12"/>
              <p:cNvSpPr>
                <a:spLocks/>
              </p:cNvSpPr>
              <p:nvPr/>
            </p:nvSpPr>
            <p:spPr bwMode="auto">
              <a:xfrm>
                <a:off x="857" y="1234"/>
                <a:ext cx="99" cy="262"/>
              </a:xfrm>
              <a:custGeom>
                <a:avLst/>
                <a:gdLst>
                  <a:gd name="T0" fmla="*/ 54 w 85"/>
                  <a:gd name="T1" fmla="*/ 224 h 224"/>
                  <a:gd name="T2" fmla="*/ 85 w 85"/>
                  <a:gd name="T3" fmla="*/ 172 h 224"/>
                  <a:gd name="T4" fmla="*/ 44 w 85"/>
                  <a:gd name="T5" fmla="*/ 0 h 224"/>
                  <a:gd name="T6" fmla="*/ 10 w 85"/>
                  <a:gd name="T7" fmla="*/ 41 h 224"/>
                  <a:gd name="T8" fmla="*/ 54 w 85"/>
                  <a:gd name="T9" fmla="*/ 224 h 224"/>
                </a:gdLst>
                <a:ahLst/>
                <a:cxnLst>
                  <a:cxn ang="0">
                    <a:pos x="T0" y="T1"/>
                  </a:cxn>
                  <a:cxn ang="0">
                    <a:pos x="T2" y="T3"/>
                  </a:cxn>
                  <a:cxn ang="0">
                    <a:pos x="T4" y="T5"/>
                  </a:cxn>
                  <a:cxn ang="0">
                    <a:pos x="T6" y="T7"/>
                  </a:cxn>
                  <a:cxn ang="0">
                    <a:pos x="T8" y="T9"/>
                  </a:cxn>
                </a:cxnLst>
                <a:rect l="0" t="0" r="r" b="b"/>
                <a:pathLst>
                  <a:path w="85" h="224">
                    <a:moveTo>
                      <a:pt x="54" y="224"/>
                    </a:moveTo>
                    <a:cubicBezTo>
                      <a:pt x="63" y="207"/>
                      <a:pt x="73" y="189"/>
                      <a:pt x="85" y="172"/>
                    </a:cubicBezTo>
                    <a:cubicBezTo>
                      <a:pt x="36" y="94"/>
                      <a:pt x="38" y="30"/>
                      <a:pt x="44" y="0"/>
                    </a:cubicBezTo>
                    <a:cubicBezTo>
                      <a:pt x="31" y="13"/>
                      <a:pt x="20" y="27"/>
                      <a:pt x="10" y="41"/>
                    </a:cubicBezTo>
                    <a:cubicBezTo>
                      <a:pt x="0" y="81"/>
                      <a:pt x="0" y="146"/>
                      <a:pt x="54" y="2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8" name="Freeform 13"/>
              <p:cNvSpPr>
                <a:spLocks/>
              </p:cNvSpPr>
              <p:nvPr/>
            </p:nvSpPr>
            <p:spPr bwMode="auto">
              <a:xfrm>
                <a:off x="980" y="1508"/>
                <a:ext cx="490" cy="243"/>
              </a:xfrm>
              <a:custGeom>
                <a:avLst/>
                <a:gdLst>
                  <a:gd name="T0" fmla="*/ 88 w 419"/>
                  <a:gd name="T1" fmla="*/ 54 h 208"/>
                  <a:gd name="T2" fmla="*/ 29 w 419"/>
                  <a:gd name="T3" fmla="*/ 0 h 208"/>
                  <a:gd name="T4" fmla="*/ 0 w 419"/>
                  <a:gd name="T5" fmla="*/ 49 h 208"/>
                  <a:gd name="T6" fmla="*/ 54 w 419"/>
                  <a:gd name="T7" fmla="*/ 97 h 208"/>
                  <a:gd name="T8" fmla="*/ 379 w 419"/>
                  <a:gd name="T9" fmla="*/ 208 h 208"/>
                  <a:gd name="T10" fmla="*/ 419 w 419"/>
                  <a:gd name="T11" fmla="*/ 159 h 208"/>
                  <a:gd name="T12" fmla="*/ 88 w 419"/>
                  <a:gd name="T13" fmla="*/ 54 h 208"/>
                </a:gdLst>
                <a:ahLst/>
                <a:cxnLst>
                  <a:cxn ang="0">
                    <a:pos x="T0" y="T1"/>
                  </a:cxn>
                  <a:cxn ang="0">
                    <a:pos x="T2" y="T3"/>
                  </a:cxn>
                  <a:cxn ang="0">
                    <a:pos x="T4" y="T5"/>
                  </a:cxn>
                  <a:cxn ang="0">
                    <a:pos x="T6" y="T7"/>
                  </a:cxn>
                  <a:cxn ang="0">
                    <a:pos x="T8" y="T9"/>
                  </a:cxn>
                  <a:cxn ang="0">
                    <a:pos x="T10" y="T11"/>
                  </a:cxn>
                  <a:cxn ang="0">
                    <a:pos x="T12" y="T13"/>
                  </a:cxn>
                </a:cxnLst>
                <a:rect l="0" t="0" r="r" b="b"/>
                <a:pathLst>
                  <a:path w="419" h="208">
                    <a:moveTo>
                      <a:pt x="88" y="54"/>
                    </a:moveTo>
                    <a:cubicBezTo>
                      <a:pt x="65" y="36"/>
                      <a:pt x="46" y="17"/>
                      <a:pt x="29" y="0"/>
                    </a:cubicBezTo>
                    <a:cubicBezTo>
                      <a:pt x="18" y="16"/>
                      <a:pt x="8" y="33"/>
                      <a:pt x="0" y="49"/>
                    </a:cubicBezTo>
                    <a:cubicBezTo>
                      <a:pt x="15" y="65"/>
                      <a:pt x="33" y="81"/>
                      <a:pt x="54" y="97"/>
                    </a:cubicBezTo>
                    <a:cubicBezTo>
                      <a:pt x="181" y="198"/>
                      <a:pt x="308" y="208"/>
                      <a:pt x="379" y="208"/>
                    </a:cubicBezTo>
                    <a:cubicBezTo>
                      <a:pt x="384" y="208"/>
                      <a:pt x="406" y="177"/>
                      <a:pt x="419" y="159"/>
                    </a:cubicBezTo>
                    <a:cubicBezTo>
                      <a:pt x="387" y="165"/>
                      <a:pt x="251" y="183"/>
                      <a:pt x="8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79" name="Freeform 14"/>
              <p:cNvSpPr>
                <a:spLocks/>
              </p:cNvSpPr>
              <p:nvPr/>
            </p:nvSpPr>
            <p:spPr bwMode="auto">
              <a:xfrm>
                <a:off x="1175" y="1324"/>
                <a:ext cx="348" cy="292"/>
              </a:xfrm>
              <a:custGeom>
                <a:avLst/>
                <a:gdLst>
                  <a:gd name="T0" fmla="*/ 0 w 297"/>
                  <a:gd name="T1" fmla="*/ 26 h 249"/>
                  <a:gd name="T2" fmla="*/ 289 w 297"/>
                  <a:gd name="T3" fmla="*/ 249 h 249"/>
                  <a:gd name="T4" fmla="*/ 297 w 297"/>
                  <a:gd name="T5" fmla="*/ 223 h 249"/>
                  <a:gd name="T6" fmla="*/ 43 w 297"/>
                  <a:gd name="T7" fmla="*/ 0 h 249"/>
                  <a:gd name="T8" fmla="*/ 0 w 297"/>
                  <a:gd name="T9" fmla="*/ 26 h 249"/>
                </a:gdLst>
                <a:ahLst/>
                <a:cxnLst>
                  <a:cxn ang="0">
                    <a:pos x="T0" y="T1"/>
                  </a:cxn>
                  <a:cxn ang="0">
                    <a:pos x="T2" y="T3"/>
                  </a:cxn>
                  <a:cxn ang="0">
                    <a:pos x="T4" y="T5"/>
                  </a:cxn>
                  <a:cxn ang="0">
                    <a:pos x="T6" y="T7"/>
                  </a:cxn>
                  <a:cxn ang="0">
                    <a:pos x="T8" y="T9"/>
                  </a:cxn>
                </a:cxnLst>
                <a:rect l="0" t="0" r="r" b="b"/>
                <a:pathLst>
                  <a:path w="297" h="249">
                    <a:moveTo>
                      <a:pt x="0" y="26"/>
                    </a:moveTo>
                    <a:cubicBezTo>
                      <a:pt x="116" y="134"/>
                      <a:pt x="254" y="225"/>
                      <a:pt x="289" y="249"/>
                    </a:cubicBezTo>
                    <a:cubicBezTo>
                      <a:pt x="293" y="240"/>
                      <a:pt x="295" y="232"/>
                      <a:pt x="297" y="223"/>
                    </a:cubicBezTo>
                    <a:cubicBezTo>
                      <a:pt x="260" y="195"/>
                      <a:pt x="161" y="118"/>
                      <a:pt x="43" y="0"/>
                    </a:cubicBezTo>
                    <a:cubicBezTo>
                      <a:pt x="29" y="8"/>
                      <a:pt x="15" y="16"/>
                      <a:pt x="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0" name="Freeform 15"/>
              <p:cNvSpPr>
                <a:spLocks/>
              </p:cNvSpPr>
              <p:nvPr/>
            </p:nvSpPr>
            <p:spPr bwMode="auto">
              <a:xfrm>
                <a:off x="1008" y="1141"/>
                <a:ext cx="150" cy="145"/>
              </a:xfrm>
              <a:custGeom>
                <a:avLst/>
                <a:gdLst>
                  <a:gd name="T0" fmla="*/ 128 w 128"/>
                  <a:gd name="T1" fmla="*/ 96 h 124"/>
                  <a:gd name="T2" fmla="*/ 41 w 128"/>
                  <a:gd name="T3" fmla="*/ 0 h 124"/>
                  <a:gd name="T4" fmla="*/ 0 w 128"/>
                  <a:gd name="T5" fmla="*/ 17 h 124"/>
                  <a:gd name="T6" fmla="*/ 84 w 128"/>
                  <a:gd name="T7" fmla="*/ 124 h 124"/>
                  <a:gd name="T8" fmla="*/ 128 w 128"/>
                  <a:gd name="T9" fmla="*/ 96 h 124"/>
                </a:gdLst>
                <a:ahLst/>
                <a:cxnLst>
                  <a:cxn ang="0">
                    <a:pos x="T0" y="T1"/>
                  </a:cxn>
                  <a:cxn ang="0">
                    <a:pos x="T2" y="T3"/>
                  </a:cxn>
                  <a:cxn ang="0">
                    <a:pos x="T4" y="T5"/>
                  </a:cxn>
                  <a:cxn ang="0">
                    <a:pos x="T6" y="T7"/>
                  </a:cxn>
                  <a:cxn ang="0">
                    <a:pos x="T8" y="T9"/>
                  </a:cxn>
                </a:cxnLst>
                <a:rect l="0" t="0" r="r" b="b"/>
                <a:pathLst>
                  <a:path w="128" h="124">
                    <a:moveTo>
                      <a:pt x="128" y="96"/>
                    </a:moveTo>
                    <a:cubicBezTo>
                      <a:pt x="100" y="67"/>
                      <a:pt x="71" y="35"/>
                      <a:pt x="41" y="0"/>
                    </a:cubicBezTo>
                    <a:cubicBezTo>
                      <a:pt x="27" y="5"/>
                      <a:pt x="13" y="11"/>
                      <a:pt x="0" y="17"/>
                    </a:cubicBezTo>
                    <a:cubicBezTo>
                      <a:pt x="22" y="53"/>
                      <a:pt x="51" y="89"/>
                      <a:pt x="84" y="124"/>
                    </a:cubicBezTo>
                    <a:cubicBezTo>
                      <a:pt x="99" y="113"/>
                      <a:pt x="113" y="104"/>
                      <a:pt x="128"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1" name="Freeform 16"/>
              <p:cNvSpPr>
                <a:spLocks/>
              </p:cNvSpPr>
              <p:nvPr/>
            </p:nvSpPr>
            <p:spPr bwMode="auto">
              <a:xfrm>
                <a:off x="870" y="1496"/>
                <a:ext cx="110" cy="277"/>
              </a:xfrm>
              <a:custGeom>
                <a:avLst/>
                <a:gdLst>
                  <a:gd name="T0" fmla="*/ 43 w 94"/>
                  <a:gd name="T1" fmla="*/ 0 h 236"/>
                  <a:gd name="T2" fmla="*/ 0 w 94"/>
                  <a:gd name="T3" fmla="*/ 173 h 236"/>
                  <a:gd name="T4" fmla="*/ 6 w 94"/>
                  <a:gd name="T5" fmla="*/ 185 h 236"/>
                  <a:gd name="T6" fmla="*/ 58 w 94"/>
                  <a:gd name="T7" fmla="*/ 236 h 236"/>
                  <a:gd name="T8" fmla="*/ 94 w 94"/>
                  <a:gd name="T9" fmla="*/ 59 h 236"/>
                  <a:gd name="T10" fmla="*/ 43 w 94"/>
                  <a:gd name="T11" fmla="*/ 0 h 236"/>
                </a:gdLst>
                <a:ahLst/>
                <a:cxnLst>
                  <a:cxn ang="0">
                    <a:pos x="T0" y="T1"/>
                  </a:cxn>
                  <a:cxn ang="0">
                    <a:pos x="T2" y="T3"/>
                  </a:cxn>
                  <a:cxn ang="0">
                    <a:pos x="T4" y="T5"/>
                  </a:cxn>
                  <a:cxn ang="0">
                    <a:pos x="T6" y="T7"/>
                  </a:cxn>
                  <a:cxn ang="0">
                    <a:pos x="T8" y="T9"/>
                  </a:cxn>
                  <a:cxn ang="0">
                    <a:pos x="T10" y="T11"/>
                  </a:cxn>
                </a:cxnLst>
                <a:rect l="0" t="0" r="r" b="b"/>
                <a:pathLst>
                  <a:path w="94" h="236">
                    <a:moveTo>
                      <a:pt x="43" y="0"/>
                    </a:moveTo>
                    <a:cubicBezTo>
                      <a:pt x="13" y="61"/>
                      <a:pt x="3" y="123"/>
                      <a:pt x="0" y="173"/>
                    </a:cubicBezTo>
                    <a:cubicBezTo>
                      <a:pt x="3" y="177"/>
                      <a:pt x="3" y="181"/>
                      <a:pt x="6" y="185"/>
                    </a:cubicBezTo>
                    <a:cubicBezTo>
                      <a:pt x="21" y="204"/>
                      <a:pt x="40" y="222"/>
                      <a:pt x="58" y="236"/>
                    </a:cubicBezTo>
                    <a:cubicBezTo>
                      <a:pt x="55" y="195"/>
                      <a:pt x="59" y="129"/>
                      <a:pt x="94" y="59"/>
                    </a:cubicBezTo>
                    <a:cubicBezTo>
                      <a:pt x="73" y="39"/>
                      <a:pt x="57" y="19"/>
                      <a:pt x="4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2" name="Freeform 17"/>
              <p:cNvSpPr>
                <a:spLocks/>
              </p:cNvSpPr>
              <p:nvPr/>
            </p:nvSpPr>
            <p:spPr bwMode="auto">
              <a:xfrm>
                <a:off x="920" y="1286"/>
                <a:ext cx="255" cy="279"/>
              </a:xfrm>
              <a:custGeom>
                <a:avLst/>
                <a:gdLst>
                  <a:gd name="T0" fmla="*/ 159 w 218"/>
                  <a:gd name="T1" fmla="*/ 0 h 238"/>
                  <a:gd name="T2" fmla="*/ 73 w 218"/>
                  <a:gd name="T3" fmla="*/ 75 h 238"/>
                  <a:gd name="T4" fmla="*/ 31 w 218"/>
                  <a:gd name="T5" fmla="*/ 127 h 238"/>
                  <a:gd name="T6" fmla="*/ 31 w 218"/>
                  <a:gd name="T7" fmla="*/ 127 h 238"/>
                  <a:gd name="T8" fmla="*/ 0 w 218"/>
                  <a:gd name="T9" fmla="*/ 179 h 238"/>
                  <a:gd name="T10" fmla="*/ 51 w 218"/>
                  <a:gd name="T11" fmla="*/ 238 h 238"/>
                  <a:gd name="T12" fmla="*/ 80 w 218"/>
                  <a:gd name="T13" fmla="*/ 189 h 238"/>
                  <a:gd name="T14" fmla="*/ 80 w 218"/>
                  <a:gd name="T15" fmla="*/ 189 h 238"/>
                  <a:gd name="T16" fmla="*/ 137 w 218"/>
                  <a:gd name="T17" fmla="*/ 124 h 238"/>
                  <a:gd name="T18" fmla="*/ 218 w 218"/>
                  <a:gd name="T19" fmla="*/ 58 h 238"/>
                  <a:gd name="T20" fmla="*/ 159 w 218"/>
                  <a:gd name="T21"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238">
                    <a:moveTo>
                      <a:pt x="159" y="0"/>
                    </a:moveTo>
                    <a:cubicBezTo>
                      <a:pt x="131" y="19"/>
                      <a:pt x="102" y="44"/>
                      <a:pt x="73" y="75"/>
                    </a:cubicBezTo>
                    <a:cubicBezTo>
                      <a:pt x="57" y="92"/>
                      <a:pt x="43" y="109"/>
                      <a:pt x="31" y="127"/>
                    </a:cubicBezTo>
                    <a:cubicBezTo>
                      <a:pt x="31" y="127"/>
                      <a:pt x="31" y="127"/>
                      <a:pt x="31" y="127"/>
                    </a:cubicBezTo>
                    <a:cubicBezTo>
                      <a:pt x="19" y="144"/>
                      <a:pt x="9" y="162"/>
                      <a:pt x="0" y="179"/>
                    </a:cubicBezTo>
                    <a:cubicBezTo>
                      <a:pt x="14" y="198"/>
                      <a:pt x="30" y="218"/>
                      <a:pt x="51" y="238"/>
                    </a:cubicBezTo>
                    <a:cubicBezTo>
                      <a:pt x="59" y="222"/>
                      <a:pt x="69" y="205"/>
                      <a:pt x="80" y="189"/>
                    </a:cubicBezTo>
                    <a:cubicBezTo>
                      <a:pt x="80" y="189"/>
                      <a:pt x="80" y="189"/>
                      <a:pt x="80" y="189"/>
                    </a:cubicBezTo>
                    <a:cubicBezTo>
                      <a:pt x="96" y="167"/>
                      <a:pt x="114" y="145"/>
                      <a:pt x="137" y="124"/>
                    </a:cubicBezTo>
                    <a:cubicBezTo>
                      <a:pt x="166" y="97"/>
                      <a:pt x="193" y="76"/>
                      <a:pt x="218" y="58"/>
                    </a:cubicBezTo>
                    <a:cubicBezTo>
                      <a:pt x="198" y="39"/>
                      <a:pt x="178" y="20"/>
                      <a:pt x="15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3" name="Freeform 18"/>
              <p:cNvSpPr>
                <a:spLocks/>
              </p:cNvSpPr>
              <p:nvPr/>
            </p:nvSpPr>
            <p:spPr bwMode="auto">
              <a:xfrm>
                <a:off x="1106" y="1200"/>
                <a:ext cx="348" cy="154"/>
              </a:xfrm>
              <a:custGeom>
                <a:avLst/>
                <a:gdLst>
                  <a:gd name="T0" fmla="*/ 252 w 297"/>
                  <a:gd name="T1" fmla="*/ 8 h 132"/>
                  <a:gd name="T2" fmla="*/ 44 w 297"/>
                  <a:gd name="T3" fmla="*/ 47 h 132"/>
                  <a:gd name="T4" fmla="*/ 44 w 297"/>
                  <a:gd name="T5" fmla="*/ 46 h 132"/>
                  <a:gd name="T6" fmla="*/ 0 w 297"/>
                  <a:gd name="T7" fmla="*/ 74 h 132"/>
                  <a:gd name="T8" fmla="*/ 59 w 297"/>
                  <a:gd name="T9" fmla="*/ 132 h 132"/>
                  <a:gd name="T10" fmla="*/ 102 w 297"/>
                  <a:gd name="T11" fmla="*/ 106 h 132"/>
                  <a:gd name="T12" fmla="*/ 102 w 297"/>
                  <a:gd name="T13" fmla="*/ 106 h 132"/>
                  <a:gd name="T14" fmla="*/ 297 w 297"/>
                  <a:gd name="T15" fmla="*/ 54 h 132"/>
                  <a:gd name="T16" fmla="*/ 252 w 297"/>
                  <a:gd name="T17"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32">
                    <a:moveTo>
                      <a:pt x="252" y="8"/>
                    </a:moveTo>
                    <a:cubicBezTo>
                      <a:pt x="204" y="0"/>
                      <a:pt x="130" y="1"/>
                      <a:pt x="44" y="47"/>
                    </a:cubicBezTo>
                    <a:cubicBezTo>
                      <a:pt x="44" y="46"/>
                      <a:pt x="44" y="46"/>
                      <a:pt x="44" y="46"/>
                    </a:cubicBezTo>
                    <a:cubicBezTo>
                      <a:pt x="30" y="54"/>
                      <a:pt x="15" y="63"/>
                      <a:pt x="0" y="74"/>
                    </a:cubicBezTo>
                    <a:cubicBezTo>
                      <a:pt x="19" y="94"/>
                      <a:pt x="39" y="113"/>
                      <a:pt x="59" y="132"/>
                    </a:cubicBezTo>
                    <a:cubicBezTo>
                      <a:pt x="74" y="122"/>
                      <a:pt x="88" y="114"/>
                      <a:pt x="102" y="106"/>
                    </a:cubicBezTo>
                    <a:cubicBezTo>
                      <a:pt x="102" y="106"/>
                      <a:pt x="102" y="106"/>
                      <a:pt x="102" y="106"/>
                    </a:cubicBezTo>
                    <a:cubicBezTo>
                      <a:pt x="216" y="45"/>
                      <a:pt x="297" y="54"/>
                      <a:pt x="297" y="54"/>
                    </a:cubicBezTo>
                    <a:cubicBezTo>
                      <a:pt x="284" y="36"/>
                      <a:pt x="268" y="21"/>
                      <a:pt x="252"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4" name="Freeform 19"/>
              <p:cNvSpPr>
                <a:spLocks/>
              </p:cNvSpPr>
              <p:nvPr/>
            </p:nvSpPr>
            <p:spPr bwMode="auto">
              <a:xfrm>
                <a:off x="1297" y="1418"/>
                <a:ext cx="177" cy="176"/>
              </a:xfrm>
              <a:custGeom>
                <a:avLst/>
                <a:gdLst>
                  <a:gd name="T0" fmla="*/ 35 w 151"/>
                  <a:gd name="T1" fmla="*/ 22 h 151"/>
                  <a:gd name="T2" fmla="*/ 22 w 151"/>
                  <a:gd name="T3" fmla="*/ 116 h 151"/>
                  <a:gd name="T4" fmla="*/ 116 w 151"/>
                  <a:gd name="T5" fmla="*/ 128 h 151"/>
                  <a:gd name="T6" fmla="*/ 129 w 151"/>
                  <a:gd name="T7" fmla="*/ 35 h 151"/>
                  <a:gd name="T8" fmla="*/ 35 w 151"/>
                  <a:gd name="T9" fmla="*/ 22 h 151"/>
                </a:gdLst>
                <a:ahLst/>
                <a:cxnLst>
                  <a:cxn ang="0">
                    <a:pos x="T0" y="T1"/>
                  </a:cxn>
                  <a:cxn ang="0">
                    <a:pos x="T2" y="T3"/>
                  </a:cxn>
                  <a:cxn ang="0">
                    <a:pos x="T4" y="T5"/>
                  </a:cxn>
                  <a:cxn ang="0">
                    <a:pos x="T6" y="T7"/>
                  </a:cxn>
                  <a:cxn ang="0">
                    <a:pos x="T8" y="T9"/>
                  </a:cxn>
                </a:cxnLst>
                <a:rect l="0" t="0" r="r" b="b"/>
                <a:pathLst>
                  <a:path w="151" h="151">
                    <a:moveTo>
                      <a:pt x="35" y="22"/>
                    </a:moveTo>
                    <a:cubicBezTo>
                      <a:pt x="6" y="45"/>
                      <a:pt x="0" y="86"/>
                      <a:pt x="22" y="116"/>
                    </a:cubicBezTo>
                    <a:cubicBezTo>
                      <a:pt x="45" y="145"/>
                      <a:pt x="87" y="151"/>
                      <a:pt x="116" y="128"/>
                    </a:cubicBezTo>
                    <a:cubicBezTo>
                      <a:pt x="145" y="106"/>
                      <a:pt x="151" y="64"/>
                      <a:pt x="129" y="35"/>
                    </a:cubicBezTo>
                    <a:cubicBezTo>
                      <a:pt x="106" y="5"/>
                      <a:pt x="64" y="0"/>
                      <a:pt x="35"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5" name="Freeform 20"/>
              <p:cNvSpPr>
                <a:spLocks/>
              </p:cNvSpPr>
              <p:nvPr/>
            </p:nvSpPr>
            <p:spPr bwMode="auto">
              <a:xfrm>
                <a:off x="1139" y="1614"/>
                <a:ext cx="163" cy="164"/>
              </a:xfrm>
              <a:custGeom>
                <a:avLst/>
                <a:gdLst>
                  <a:gd name="T0" fmla="*/ 32 w 139"/>
                  <a:gd name="T1" fmla="*/ 21 h 140"/>
                  <a:gd name="T2" fmla="*/ 20 w 139"/>
                  <a:gd name="T3" fmla="*/ 108 h 140"/>
                  <a:gd name="T4" fmla="*/ 107 w 139"/>
                  <a:gd name="T5" fmla="*/ 119 h 140"/>
                  <a:gd name="T6" fmla="*/ 119 w 139"/>
                  <a:gd name="T7" fmla="*/ 33 h 140"/>
                  <a:gd name="T8" fmla="*/ 32 w 139"/>
                  <a:gd name="T9" fmla="*/ 21 h 140"/>
                </a:gdLst>
                <a:ahLst/>
                <a:cxnLst>
                  <a:cxn ang="0">
                    <a:pos x="T0" y="T1"/>
                  </a:cxn>
                  <a:cxn ang="0">
                    <a:pos x="T2" y="T3"/>
                  </a:cxn>
                  <a:cxn ang="0">
                    <a:pos x="T4" y="T5"/>
                  </a:cxn>
                  <a:cxn ang="0">
                    <a:pos x="T6" y="T7"/>
                  </a:cxn>
                  <a:cxn ang="0">
                    <a:pos x="T8" y="T9"/>
                  </a:cxn>
                </a:cxnLst>
                <a:rect l="0" t="0" r="r" b="b"/>
                <a:pathLst>
                  <a:path w="139" h="140">
                    <a:moveTo>
                      <a:pt x="32" y="21"/>
                    </a:moveTo>
                    <a:cubicBezTo>
                      <a:pt x="5" y="42"/>
                      <a:pt x="0" y="81"/>
                      <a:pt x="20" y="108"/>
                    </a:cubicBezTo>
                    <a:cubicBezTo>
                      <a:pt x="41" y="135"/>
                      <a:pt x="80" y="140"/>
                      <a:pt x="107" y="119"/>
                    </a:cubicBezTo>
                    <a:cubicBezTo>
                      <a:pt x="134" y="98"/>
                      <a:pt x="139" y="60"/>
                      <a:pt x="119" y="33"/>
                    </a:cubicBezTo>
                    <a:cubicBezTo>
                      <a:pt x="98" y="5"/>
                      <a:pt x="59" y="0"/>
                      <a:pt x="32"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6" name="Freeform 21"/>
              <p:cNvSpPr>
                <a:spLocks/>
              </p:cNvSpPr>
              <p:nvPr/>
            </p:nvSpPr>
            <p:spPr bwMode="auto">
              <a:xfrm>
                <a:off x="846" y="1371"/>
                <a:ext cx="249" cy="249"/>
              </a:xfrm>
              <a:custGeom>
                <a:avLst/>
                <a:gdLst>
                  <a:gd name="T0" fmla="*/ 49 w 212"/>
                  <a:gd name="T1" fmla="*/ 32 h 213"/>
                  <a:gd name="T2" fmla="*/ 31 w 212"/>
                  <a:gd name="T3" fmla="*/ 163 h 213"/>
                  <a:gd name="T4" fmla="*/ 163 w 212"/>
                  <a:gd name="T5" fmla="*/ 181 h 213"/>
                  <a:gd name="T6" fmla="*/ 181 w 212"/>
                  <a:gd name="T7" fmla="*/ 49 h 213"/>
                  <a:gd name="T8" fmla="*/ 49 w 212"/>
                  <a:gd name="T9" fmla="*/ 32 h 213"/>
                </a:gdLst>
                <a:ahLst/>
                <a:cxnLst>
                  <a:cxn ang="0">
                    <a:pos x="T0" y="T1"/>
                  </a:cxn>
                  <a:cxn ang="0">
                    <a:pos x="T2" y="T3"/>
                  </a:cxn>
                  <a:cxn ang="0">
                    <a:pos x="T4" y="T5"/>
                  </a:cxn>
                  <a:cxn ang="0">
                    <a:pos x="T6" y="T7"/>
                  </a:cxn>
                  <a:cxn ang="0">
                    <a:pos x="T8" y="T9"/>
                  </a:cxn>
                </a:cxnLst>
                <a:rect l="0" t="0" r="r" b="b"/>
                <a:pathLst>
                  <a:path w="212" h="213">
                    <a:moveTo>
                      <a:pt x="49" y="32"/>
                    </a:moveTo>
                    <a:cubicBezTo>
                      <a:pt x="8" y="63"/>
                      <a:pt x="0" y="122"/>
                      <a:pt x="31" y="163"/>
                    </a:cubicBezTo>
                    <a:cubicBezTo>
                      <a:pt x="63" y="205"/>
                      <a:pt x="122" y="213"/>
                      <a:pt x="163" y="181"/>
                    </a:cubicBezTo>
                    <a:cubicBezTo>
                      <a:pt x="204" y="149"/>
                      <a:pt x="212" y="91"/>
                      <a:pt x="181" y="49"/>
                    </a:cubicBezTo>
                    <a:cubicBezTo>
                      <a:pt x="149" y="8"/>
                      <a:pt x="90" y="0"/>
                      <a:pt x="49"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7" name="Freeform 22"/>
              <p:cNvSpPr>
                <a:spLocks/>
              </p:cNvSpPr>
              <p:nvPr/>
            </p:nvSpPr>
            <p:spPr bwMode="auto">
              <a:xfrm>
                <a:off x="2428" y="1228"/>
                <a:ext cx="272" cy="622"/>
              </a:xfrm>
              <a:custGeom>
                <a:avLst/>
                <a:gdLst>
                  <a:gd name="T0" fmla="*/ 0 w 232"/>
                  <a:gd name="T1" fmla="*/ 0 h 531"/>
                  <a:gd name="T2" fmla="*/ 0 w 232"/>
                  <a:gd name="T3" fmla="*/ 447 h 531"/>
                  <a:gd name="T4" fmla="*/ 232 w 232"/>
                  <a:gd name="T5" fmla="*/ 531 h 531"/>
                  <a:gd name="T6" fmla="*/ 232 w 232"/>
                  <a:gd name="T7" fmla="*/ 0 h 531"/>
                  <a:gd name="T8" fmla="*/ 0 w 232"/>
                  <a:gd name="T9" fmla="*/ 0 h 531"/>
                </a:gdLst>
                <a:ahLst/>
                <a:cxnLst>
                  <a:cxn ang="0">
                    <a:pos x="T0" y="T1"/>
                  </a:cxn>
                  <a:cxn ang="0">
                    <a:pos x="T2" y="T3"/>
                  </a:cxn>
                  <a:cxn ang="0">
                    <a:pos x="T4" y="T5"/>
                  </a:cxn>
                  <a:cxn ang="0">
                    <a:pos x="T6" y="T7"/>
                  </a:cxn>
                  <a:cxn ang="0">
                    <a:pos x="T8" y="T9"/>
                  </a:cxn>
                </a:cxnLst>
                <a:rect l="0" t="0" r="r" b="b"/>
                <a:pathLst>
                  <a:path w="232" h="531">
                    <a:moveTo>
                      <a:pt x="0" y="0"/>
                    </a:moveTo>
                    <a:cubicBezTo>
                      <a:pt x="0" y="447"/>
                      <a:pt x="0" y="447"/>
                      <a:pt x="0" y="447"/>
                    </a:cubicBezTo>
                    <a:cubicBezTo>
                      <a:pt x="0" y="493"/>
                      <a:pt x="104" y="531"/>
                      <a:pt x="232" y="531"/>
                    </a:cubicBezTo>
                    <a:cubicBezTo>
                      <a:pt x="232" y="0"/>
                      <a:pt x="232" y="0"/>
                      <a:pt x="232" y="0"/>
                    </a:cubicBez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8" name="Freeform 23"/>
              <p:cNvSpPr>
                <a:spLocks/>
              </p:cNvSpPr>
              <p:nvPr/>
            </p:nvSpPr>
            <p:spPr bwMode="auto">
              <a:xfrm>
                <a:off x="2697" y="1228"/>
                <a:ext cx="275" cy="622"/>
              </a:xfrm>
              <a:custGeom>
                <a:avLst/>
                <a:gdLst>
                  <a:gd name="T0" fmla="*/ 0 w 235"/>
                  <a:gd name="T1" fmla="*/ 531 h 531"/>
                  <a:gd name="T2" fmla="*/ 3 w 235"/>
                  <a:gd name="T3" fmla="*/ 531 h 531"/>
                  <a:gd name="T4" fmla="*/ 235 w 235"/>
                  <a:gd name="T5" fmla="*/ 447 h 531"/>
                  <a:gd name="T6" fmla="*/ 235 w 235"/>
                  <a:gd name="T7" fmla="*/ 0 h 531"/>
                  <a:gd name="T8" fmla="*/ 0 w 235"/>
                  <a:gd name="T9" fmla="*/ 0 h 531"/>
                  <a:gd name="T10" fmla="*/ 0 w 235"/>
                  <a:gd name="T11" fmla="*/ 531 h 531"/>
                </a:gdLst>
                <a:ahLst/>
                <a:cxnLst>
                  <a:cxn ang="0">
                    <a:pos x="T0" y="T1"/>
                  </a:cxn>
                  <a:cxn ang="0">
                    <a:pos x="T2" y="T3"/>
                  </a:cxn>
                  <a:cxn ang="0">
                    <a:pos x="T4" y="T5"/>
                  </a:cxn>
                  <a:cxn ang="0">
                    <a:pos x="T6" y="T7"/>
                  </a:cxn>
                  <a:cxn ang="0">
                    <a:pos x="T8" y="T9"/>
                  </a:cxn>
                  <a:cxn ang="0">
                    <a:pos x="T10" y="T11"/>
                  </a:cxn>
                </a:cxnLst>
                <a:rect l="0" t="0" r="r" b="b"/>
                <a:pathLst>
                  <a:path w="235" h="531">
                    <a:moveTo>
                      <a:pt x="0" y="531"/>
                    </a:moveTo>
                    <a:cubicBezTo>
                      <a:pt x="3" y="531"/>
                      <a:pt x="3" y="531"/>
                      <a:pt x="3" y="531"/>
                    </a:cubicBezTo>
                    <a:cubicBezTo>
                      <a:pt x="131" y="531"/>
                      <a:pt x="235" y="493"/>
                      <a:pt x="235" y="447"/>
                    </a:cubicBezTo>
                    <a:cubicBezTo>
                      <a:pt x="235" y="0"/>
                      <a:pt x="235" y="0"/>
                      <a:pt x="235" y="0"/>
                    </a:cubicBezTo>
                    <a:cubicBezTo>
                      <a:pt x="0" y="0"/>
                      <a:pt x="0" y="0"/>
                      <a:pt x="0" y="0"/>
                    </a:cubicBezTo>
                    <a:lnTo>
                      <a:pt x="0" y="531"/>
                    </a:ln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89" name="Oval 24"/>
              <p:cNvSpPr>
                <a:spLocks noChangeArrowheads="1"/>
              </p:cNvSpPr>
              <p:nvPr/>
            </p:nvSpPr>
            <p:spPr bwMode="auto">
              <a:xfrm>
                <a:off x="2428" y="1130"/>
                <a:ext cx="544" cy="19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0" name="Oval 25"/>
              <p:cNvSpPr>
                <a:spLocks noChangeArrowheads="1"/>
              </p:cNvSpPr>
              <p:nvPr/>
            </p:nvSpPr>
            <p:spPr bwMode="auto">
              <a:xfrm>
                <a:off x="2483" y="1156"/>
                <a:ext cx="434" cy="130"/>
              </a:xfrm>
              <a:prstGeom prst="ellipse">
                <a:avLst/>
              </a:prstGeom>
              <a:solidFill>
                <a:srgbClr val="85B3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1" name="Freeform 26"/>
              <p:cNvSpPr>
                <a:spLocks/>
              </p:cNvSpPr>
              <p:nvPr/>
            </p:nvSpPr>
            <p:spPr bwMode="auto">
              <a:xfrm>
                <a:off x="2483" y="1156"/>
                <a:ext cx="434" cy="106"/>
              </a:xfrm>
              <a:custGeom>
                <a:avLst/>
                <a:gdLst>
                  <a:gd name="T0" fmla="*/ 331 w 370"/>
                  <a:gd name="T1" fmla="*/ 90 h 90"/>
                  <a:gd name="T2" fmla="*/ 370 w 370"/>
                  <a:gd name="T3" fmla="*/ 56 h 90"/>
                  <a:gd name="T4" fmla="*/ 185 w 370"/>
                  <a:gd name="T5" fmla="*/ 0 h 90"/>
                  <a:gd name="T6" fmla="*/ 0 w 370"/>
                  <a:gd name="T7" fmla="*/ 56 h 90"/>
                  <a:gd name="T8" fmla="*/ 39 w 370"/>
                  <a:gd name="T9" fmla="*/ 90 h 90"/>
                  <a:gd name="T10" fmla="*/ 185 w 370"/>
                  <a:gd name="T11" fmla="*/ 68 h 90"/>
                  <a:gd name="T12" fmla="*/ 331 w 370"/>
                  <a:gd name="T13" fmla="*/ 90 h 90"/>
                </a:gdLst>
                <a:ahLst/>
                <a:cxnLst>
                  <a:cxn ang="0">
                    <a:pos x="T0" y="T1"/>
                  </a:cxn>
                  <a:cxn ang="0">
                    <a:pos x="T2" y="T3"/>
                  </a:cxn>
                  <a:cxn ang="0">
                    <a:pos x="T4" y="T5"/>
                  </a:cxn>
                  <a:cxn ang="0">
                    <a:pos x="T6" y="T7"/>
                  </a:cxn>
                  <a:cxn ang="0">
                    <a:pos x="T8" y="T9"/>
                  </a:cxn>
                  <a:cxn ang="0">
                    <a:pos x="T10" y="T11"/>
                  </a:cxn>
                  <a:cxn ang="0">
                    <a:pos x="T12" y="T13"/>
                  </a:cxn>
                </a:cxnLst>
                <a:rect l="0" t="0" r="r" b="b"/>
                <a:pathLst>
                  <a:path w="370" h="90">
                    <a:moveTo>
                      <a:pt x="331" y="90"/>
                    </a:moveTo>
                    <a:cubicBezTo>
                      <a:pt x="355" y="80"/>
                      <a:pt x="370" y="69"/>
                      <a:pt x="370" y="56"/>
                    </a:cubicBezTo>
                    <a:cubicBezTo>
                      <a:pt x="370" y="25"/>
                      <a:pt x="287" y="0"/>
                      <a:pt x="185" y="0"/>
                    </a:cubicBezTo>
                    <a:cubicBezTo>
                      <a:pt x="83" y="0"/>
                      <a:pt x="0" y="25"/>
                      <a:pt x="0" y="56"/>
                    </a:cubicBezTo>
                    <a:cubicBezTo>
                      <a:pt x="0" y="69"/>
                      <a:pt x="15" y="80"/>
                      <a:pt x="39" y="90"/>
                    </a:cubicBezTo>
                    <a:cubicBezTo>
                      <a:pt x="73" y="77"/>
                      <a:pt x="125" y="68"/>
                      <a:pt x="185" y="68"/>
                    </a:cubicBezTo>
                    <a:cubicBezTo>
                      <a:pt x="244" y="68"/>
                      <a:pt x="297" y="77"/>
                      <a:pt x="331" y="90"/>
                    </a:cubicBezTo>
                    <a:close/>
                  </a:path>
                </a:pathLst>
              </a:custGeom>
              <a:solidFill>
                <a:srgbClr val="BAC8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2" name="Freeform 27"/>
              <p:cNvSpPr>
                <a:spLocks noEditPoints="1"/>
              </p:cNvSpPr>
              <p:nvPr/>
            </p:nvSpPr>
            <p:spPr bwMode="auto">
              <a:xfrm>
                <a:off x="2502" y="1448"/>
                <a:ext cx="396" cy="223"/>
              </a:xfrm>
              <a:custGeom>
                <a:avLst/>
                <a:gdLst>
                  <a:gd name="T0" fmla="*/ 319 w 338"/>
                  <a:gd name="T1" fmla="*/ 174 h 190"/>
                  <a:gd name="T2" fmla="*/ 268 w 338"/>
                  <a:gd name="T3" fmla="*/ 190 h 190"/>
                  <a:gd name="T4" fmla="*/ 195 w 338"/>
                  <a:gd name="T5" fmla="*/ 190 h 190"/>
                  <a:gd name="T6" fmla="*/ 195 w 338"/>
                  <a:gd name="T7" fmla="*/ 0 h 190"/>
                  <a:gd name="T8" fmla="*/ 264 w 338"/>
                  <a:gd name="T9" fmla="*/ 0 h 190"/>
                  <a:gd name="T10" fmla="*/ 314 w 338"/>
                  <a:gd name="T11" fmla="*/ 12 h 190"/>
                  <a:gd name="T12" fmla="*/ 330 w 338"/>
                  <a:gd name="T13" fmla="*/ 44 h 190"/>
                  <a:gd name="T14" fmla="*/ 318 w 338"/>
                  <a:gd name="T15" fmla="*/ 73 h 190"/>
                  <a:gd name="T16" fmla="*/ 293 w 338"/>
                  <a:gd name="T17" fmla="*/ 87 h 190"/>
                  <a:gd name="T18" fmla="*/ 293 w 338"/>
                  <a:gd name="T19" fmla="*/ 87 h 190"/>
                  <a:gd name="T20" fmla="*/ 326 w 338"/>
                  <a:gd name="T21" fmla="*/ 103 h 190"/>
                  <a:gd name="T22" fmla="*/ 338 w 338"/>
                  <a:gd name="T23" fmla="*/ 133 h 190"/>
                  <a:gd name="T24" fmla="*/ 319 w 338"/>
                  <a:gd name="T25" fmla="*/ 174 h 190"/>
                  <a:gd name="T26" fmla="*/ 141 w 338"/>
                  <a:gd name="T27" fmla="*/ 163 h 190"/>
                  <a:gd name="T28" fmla="*/ 68 w 338"/>
                  <a:gd name="T29" fmla="*/ 190 h 190"/>
                  <a:gd name="T30" fmla="*/ 0 w 338"/>
                  <a:gd name="T31" fmla="*/ 190 h 190"/>
                  <a:gd name="T32" fmla="*/ 0 w 338"/>
                  <a:gd name="T33" fmla="*/ 0 h 190"/>
                  <a:gd name="T34" fmla="*/ 68 w 338"/>
                  <a:gd name="T35" fmla="*/ 0 h 190"/>
                  <a:gd name="T36" fmla="*/ 169 w 338"/>
                  <a:gd name="T37" fmla="*/ 92 h 190"/>
                  <a:gd name="T38" fmla="*/ 141 w 338"/>
                  <a:gd name="T39" fmla="*/ 163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8" h="190">
                    <a:moveTo>
                      <a:pt x="319" y="174"/>
                    </a:moveTo>
                    <a:cubicBezTo>
                      <a:pt x="306" y="185"/>
                      <a:pt x="290" y="190"/>
                      <a:pt x="268" y="190"/>
                    </a:cubicBezTo>
                    <a:cubicBezTo>
                      <a:pt x="195" y="190"/>
                      <a:pt x="195" y="190"/>
                      <a:pt x="195" y="190"/>
                    </a:cubicBezTo>
                    <a:cubicBezTo>
                      <a:pt x="195" y="0"/>
                      <a:pt x="195" y="0"/>
                      <a:pt x="195" y="0"/>
                    </a:cubicBezTo>
                    <a:cubicBezTo>
                      <a:pt x="264" y="0"/>
                      <a:pt x="264" y="0"/>
                      <a:pt x="264" y="0"/>
                    </a:cubicBezTo>
                    <a:cubicBezTo>
                      <a:pt x="286" y="0"/>
                      <a:pt x="302" y="3"/>
                      <a:pt x="314" y="12"/>
                    </a:cubicBezTo>
                    <a:cubicBezTo>
                      <a:pt x="325" y="19"/>
                      <a:pt x="330" y="30"/>
                      <a:pt x="330" y="44"/>
                    </a:cubicBezTo>
                    <a:cubicBezTo>
                      <a:pt x="330" y="55"/>
                      <a:pt x="326" y="64"/>
                      <a:pt x="318" y="73"/>
                    </a:cubicBezTo>
                    <a:cubicBezTo>
                      <a:pt x="311" y="79"/>
                      <a:pt x="303" y="84"/>
                      <a:pt x="293" y="87"/>
                    </a:cubicBezTo>
                    <a:cubicBezTo>
                      <a:pt x="293" y="87"/>
                      <a:pt x="293" y="87"/>
                      <a:pt x="293" y="87"/>
                    </a:cubicBezTo>
                    <a:cubicBezTo>
                      <a:pt x="307" y="89"/>
                      <a:pt x="318" y="94"/>
                      <a:pt x="326" y="103"/>
                    </a:cubicBezTo>
                    <a:cubicBezTo>
                      <a:pt x="334" y="111"/>
                      <a:pt x="338" y="121"/>
                      <a:pt x="338" y="133"/>
                    </a:cubicBezTo>
                    <a:cubicBezTo>
                      <a:pt x="338" y="150"/>
                      <a:pt x="331" y="164"/>
                      <a:pt x="319" y="174"/>
                    </a:cubicBezTo>
                    <a:close/>
                    <a:moveTo>
                      <a:pt x="141" y="163"/>
                    </a:moveTo>
                    <a:cubicBezTo>
                      <a:pt x="123" y="181"/>
                      <a:pt x="98" y="190"/>
                      <a:pt x="68" y="190"/>
                    </a:cubicBezTo>
                    <a:cubicBezTo>
                      <a:pt x="0" y="190"/>
                      <a:pt x="0" y="190"/>
                      <a:pt x="0" y="190"/>
                    </a:cubicBezTo>
                    <a:cubicBezTo>
                      <a:pt x="0" y="0"/>
                      <a:pt x="0" y="0"/>
                      <a:pt x="0" y="0"/>
                    </a:cubicBezTo>
                    <a:cubicBezTo>
                      <a:pt x="68" y="0"/>
                      <a:pt x="68" y="0"/>
                      <a:pt x="68" y="0"/>
                    </a:cubicBezTo>
                    <a:cubicBezTo>
                      <a:pt x="135" y="0"/>
                      <a:pt x="169" y="30"/>
                      <a:pt x="169" y="92"/>
                    </a:cubicBezTo>
                    <a:cubicBezTo>
                      <a:pt x="169" y="122"/>
                      <a:pt x="160" y="145"/>
                      <a:pt x="141" y="1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3" name="Freeform 28"/>
              <p:cNvSpPr>
                <a:spLocks/>
              </p:cNvSpPr>
              <p:nvPr/>
            </p:nvSpPr>
            <p:spPr bwMode="auto">
              <a:xfrm>
                <a:off x="2552" y="1488"/>
                <a:ext cx="95" cy="142"/>
              </a:xfrm>
              <a:custGeom>
                <a:avLst/>
                <a:gdLst>
                  <a:gd name="T0" fmla="*/ 21 w 81"/>
                  <a:gd name="T1" fmla="*/ 0 h 121"/>
                  <a:gd name="T2" fmla="*/ 0 w 81"/>
                  <a:gd name="T3" fmla="*/ 0 h 121"/>
                  <a:gd name="T4" fmla="*/ 0 w 81"/>
                  <a:gd name="T5" fmla="*/ 121 h 121"/>
                  <a:gd name="T6" fmla="*/ 21 w 81"/>
                  <a:gd name="T7" fmla="*/ 121 h 121"/>
                  <a:gd name="T8" fmla="*/ 65 w 81"/>
                  <a:gd name="T9" fmla="*/ 104 h 121"/>
                  <a:gd name="T10" fmla="*/ 81 w 81"/>
                  <a:gd name="T11" fmla="*/ 59 h 121"/>
                  <a:gd name="T12" fmla="*/ 66 w 81"/>
                  <a:gd name="T13" fmla="*/ 16 h 121"/>
                  <a:gd name="T14" fmla="*/ 21 w 81"/>
                  <a:gd name="T15" fmla="*/ 0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121">
                    <a:moveTo>
                      <a:pt x="21" y="0"/>
                    </a:moveTo>
                    <a:cubicBezTo>
                      <a:pt x="0" y="0"/>
                      <a:pt x="0" y="0"/>
                      <a:pt x="0" y="0"/>
                    </a:cubicBezTo>
                    <a:cubicBezTo>
                      <a:pt x="0" y="121"/>
                      <a:pt x="0" y="121"/>
                      <a:pt x="0" y="121"/>
                    </a:cubicBezTo>
                    <a:cubicBezTo>
                      <a:pt x="21" y="121"/>
                      <a:pt x="21" y="121"/>
                      <a:pt x="21" y="121"/>
                    </a:cubicBezTo>
                    <a:cubicBezTo>
                      <a:pt x="40" y="121"/>
                      <a:pt x="55" y="115"/>
                      <a:pt x="65" y="104"/>
                    </a:cubicBezTo>
                    <a:cubicBezTo>
                      <a:pt x="76" y="93"/>
                      <a:pt x="81" y="78"/>
                      <a:pt x="81" y="59"/>
                    </a:cubicBezTo>
                    <a:cubicBezTo>
                      <a:pt x="81" y="41"/>
                      <a:pt x="76" y="27"/>
                      <a:pt x="66" y="16"/>
                    </a:cubicBezTo>
                    <a:cubicBezTo>
                      <a:pt x="55" y="6"/>
                      <a:pt x="40" y="0"/>
                      <a:pt x="21"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4" name="Freeform 29"/>
              <p:cNvSpPr>
                <a:spLocks/>
              </p:cNvSpPr>
              <p:nvPr/>
            </p:nvSpPr>
            <p:spPr bwMode="auto">
              <a:xfrm>
                <a:off x="2781" y="1484"/>
                <a:ext cx="55" cy="53"/>
              </a:xfrm>
              <a:custGeom>
                <a:avLst/>
                <a:gdLst>
                  <a:gd name="T0" fmla="*/ 39 w 47"/>
                  <a:gd name="T1" fmla="*/ 39 h 45"/>
                  <a:gd name="T2" fmla="*/ 47 w 47"/>
                  <a:gd name="T3" fmla="*/ 21 h 45"/>
                  <a:gd name="T4" fmla="*/ 16 w 47"/>
                  <a:gd name="T5" fmla="*/ 0 h 45"/>
                  <a:gd name="T6" fmla="*/ 0 w 47"/>
                  <a:gd name="T7" fmla="*/ 0 h 45"/>
                  <a:gd name="T8" fmla="*/ 0 w 47"/>
                  <a:gd name="T9" fmla="*/ 45 h 45"/>
                  <a:gd name="T10" fmla="*/ 19 w 47"/>
                  <a:gd name="T11" fmla="*/ 45 h 45"/>
                  <a:gd name="T12" fmla="*/ 39 w 47"/>
                  <a:gd name="T13" fmla="*/ 39 h 45"/>
                </a:gdLst>
                <a:ahLst/>
                <a:cxnLst>
                  <a:cxn ang="0">
                    <a:pos x="T0" y="T1"/>
                  </a:cxn>
                  <a:cxn ang="0">
                    <a:pos x="T2" y="T3"/>
                  </a:cxn>
                  <a:cxn ang="0">
                    <a:pos x="T4" y="T5"/>
                  </a:cxn>
                  <a:cxn ang="0">
                    <a:pos x="T6" y="T7"/>
                  </a:cxn>
                  <a:cxn ang="0">
                    <a:pos x="T8" y="T9"/>
                  </a:cxn>
                  <a:cxn ang="0">
                    <a:pos x="T10" y="T11"/>
                  </a:cxn>
                  <a:cxn ang="0">
                    <a:pos x="T12" y="T13"/>
                  </a:cxn>
                </a:cxnLst>
                <a:rect l="0" t="0" r="r" b="b"/>
                <a:pathLst>
                  <a:path w="47" h="45">
                    <a:moveTo>
                      <a:pt x="39" y="39"/>
                    </a:moveTo>
                    <a:cubicBezTo>
                      <a:pt x="44" y="34"/>
                      <a:pt x="47" y="28"/>
                      <a:pt x="47" y="21"/>
                    </a:cubicBezTo>
                    <a:cubicBezTo>
                      <a:pt x="47" y="7"/>
                      <a:pt x="37" y="0"/>
                      <a:pt x="16" y="0"/>
                    </a:cubicBezTo>
                    <a:cubicBezTo>
                      <a:pt x="0" y="0"/>
                      <a:pt x="0" y="0"/>
                      <a:pt x="0" y="0"/>
                    </a:cubicBezTo>
                    <a:cubicBezTo>
                      <a:pt x="0" y="45"/>
                      <a:pt x="0" y="45"/>
                      <a:pt x="0" y="45"/>
                    </a:cubicBezTo>
                    <a:cubicBezTo>
                      <a:pt x="19" y="45"/>
                      <a:pt x="19" y="45"/>
                      <a:pt x="19" y="45"/>
                    </a:cubicBezTo>
                    <a:cubicBezTo>
                      <a:pt x="27" y="45"/>
                      <a:pt x="34" y="43"/>
                      <a:pt x="39" y="39"/>
                    </a:cubicBez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5" name="Freeform 30"/>
              <p:cNvSpPr>
                <a:spLocks/>
              </p:cNvSpPr>
              <p:nvPr/>
            </p:nvSpPr>
            <p:spPr bwMode="auto">
              <a:xfrm>
                <a:off x="2780" y="1575"/>
                <a:ext cx="65" cy="58"/>
              </a:xfrm>
              <a:custGeom>
                <a:avLst/>
                <a:gdLst>
                  <a:gd name="T0" fmla="*/ 47 w 56"/>
                  <a:gd name="T1" fmla="*/ 6 h 50"/>
                  <a:gd name="T2" fmla="*/ 24 w 56"/>
                  <a:gd name="T3" fmla="*/ 0 h 50"/>
                  <a:gd name="T4" fmla="*/ 0 w 56"/>
                  <a:gd name="T5" fmla="*/ 0 h 50"/>
                  <a:gd name="T6" fmla="*/ 0 w 56"/>
                  <a:gd name="T7" fmla="*/ 50 h 50"/>
                  <a:gd name="T8" fmla="*/ 24 w 56"/>
                  <a:gd name="T9" fmla="*/ 50 h 50"/>
                  <a:gd name="T10" fmla="*/ 47 w 56"/>
                  <a:gd name="T11" fmla="*/ 43 h 50"/>
                  <a:gd name="T12" fmla="*/ 56 w 56"/>
                  <a:gd name="T13" fmla="*/ 24 h 50"/>
                  <a:gd name="T14" fmla="*/ 47 w 56"/>
                  <a:gd name="T15" fmla="*/ 6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50">
                    <a:moveTo>
                      <a:pt x="47" y="6"/>
                    </a:moveTo>
                    <a:cubicBezTo>
                      <a:pt x="42" y="2"/>
                      <a:pt x="34" y="0"/>
                      <a:pt x="24" y="0"/>
                    </a:cubicBezTo>
                    <a:cubicBezTo>
                      <a:pt x="0" y="0"/>
                      <a:pt x="0" y="0"/>
                      <a:pt x="0" y="0"/>
                    </a:cubicBezTo>
                    <a:cubicBezTo>
                      <a:pt x="0" y="50"/>
                      <a:pt x="0" y="50"/>
                      <a:pt x="0" y="50"/>
                    </a:cubicBezTo>
                    <a:cubicBezTo>
                      <a:pt x="24" y="50"/>
                      <a:pt x="24" y="50"/>
                      <a:pt x="24" y="50"/>
                    </a:cubicBezTo>
                    <a:cubicBezTo>
                      <a:pt x="34" y="50"/>
                      <a:pt x="42" y="48"/>
                      <a:pt x="47" y="43"/>
                    </a:cubicBezTo>
                    <a:cubicBezTo>
                      <a:pt x="53" y="38"/>
                      <a:pt x="56" y="32"/>
                      <a:pt x="56" y="24"/>
                    </a:cubicBezTo>
                    <a:cubicBezTo>
                      <a:pt x="56" y="17"/>
                      <a:pt x="53" y="11"/>
                      <a:pt x="47" y="6"/>
                    </a:cubicBez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6" name="Freeform 31"/>
              <p:cNvSpPr>
                <a:spLocks/>
              </p:cNvSpPr>
              <p:nvPr/>
            </p:nvSpPr>
            <p:spPr bwMode="auto">
              <a:xfrm>
                <a:off x="2460" y="2814"/>
                <a:ext cx="479" cy="140"/>
              </a:xfrm>
              <a:custGeom>
                <a:avLst/>
                <a:gdLst>
                  <a:gd name="T0" fmla="*/ 298 w 409"/>
                  <a:gd name="T1" fmla="*/ 0 h 120"/>
                  <a:gd name="T2" fmla="*/ 283 w 409"/>
                  <a:gd name="T3" fmla="*/ 0 h 120"/>
                  <a:gd name="T4" fmla="*/ 135 w 409"/>
                  <a:gd name="T5" fmla="*/ 0 h 120"/>
                  <a:gd name="T6" fmla="*/ 128 w 409"/>
                  <a:gd name="T7" fmla="*/ 0 h 120"/>
                  <a:gd name="T8" fmla="*/ 0 w 409"/>
                  <a:gd name="T9" fmla="*/ 82 h 120"/>
                  <a:gd name="T10" fmla="*/ 0 w 409"/>
                  <a:gd name="T11" fmla="*/ 120 h 120"/>
                  <a:gd name="T12" fmla="*/ 153 w 409"/>
                  <a:gd name="T13" fmla="*/ 120 h 120"/>
                  <a:gd name="T14" fmla="*/ 265 w 409"/>
                  <a:gd name="T15" fmla="*/ 120 h 120"/>
                  <a:gd name="T16" fmla="*/ 409 w 409"/>
                  <a:gd name="T17" fmla="*/ 120 h 120"/>
                  <a:gd name="T18" fmla="*/ 409 w 409"/>
                  <a:gd name="T19" fmla="*/ 82 h 120"/>
                  <a:gd name="T20" fmla="*/ 298 w 409"/>
                  <a:gd name="T2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20">
                    <a:moveTo>
                      <a:pt x="298" y="0"/>
                    </a:moveTo>
                    <a:cubicBezTo>
                      <a:pt x="283" y="0"/>
                      <a:pt x="283" y="0"/>
                      <a:pt x="283" y="0"/>
                    </a:cubicBezTo>
                    <a:cubicBezTo>
                      <a:pt x="135" y="0"/>
                      <a:pt x="135" y="0"/>
                      <a:pt x="135" y="0"/>
                    </a:cubicBezTo>
                    <a:cubicBezTo>
                      <a:pt x="128" y="0"/>
                      <a:pt x="128" y="0"/>
                      <a:pt x="128" y="0"/>
                    </a:cubicBezTo>
                    <a:cubicBezTo>
                      <a:pt x="148" y="72"/>
                      <a:pt x="121" y="82"/>
                      <a:pt x="0" y="82"/>
                    </a:cubicBezTo>
                    <a:cubicBezTo>
                      <a:pt x="0" y="120"/>
                      <a:pt x="0" y="120"/>
                      <a:pt x="0" y="120"/>
                    </a:cubicBezTo>
                    <a:cubicBezTo>
                      <a:pt x="153" y="120"/>
                      <a:pt x="153" y="120"/>
                      <a:pt x="153" y="120"/>
                    </a:cubicBezTo>
                    <a:cubicBezTo>
                      <a:pt x="265" y="120"/>
                      <a:pt x="265" y="120"/>
                      <a:pt x="265" y="120"/>
                    </a:cubicBezTo>
                    <a:cubicBezTo>
                      <a:pt x="409" y="120"/>
                      <a:pt x="409" y="120"/>
                      <a:pt x="409" y="120"/>
                    </a:cubicBezTo>
                    <a:cubicBezTo>
                      <a:pt x="409" y="82"/>
                      <a:pt x="409" y="82"/>
                      <a:pt x="409" y="82"/>
                    </a:cubicBezTo>
                    <a:cubicBezTo>
                      <a:pt x="289" y="82"/>
                      <a:pt x="277" y="72"/>
                      <a:pt x="298" y="0"/>
                    </a:cubicBez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7" name="Freeform 32"/>
              <p:cNvSpPr>
                <a:spLocks noEditPoints="1"/>
              </p:cNvSpPr>
              <p:nvPr/>
            </p:nvSpPr>
            <p:spPr bwMode="auto">
              <a:xfrm>
                <a:off x="2334" y="2278"/>
                <a:ext cx="733" cy="536"/>
              </a:xfrm>
              <a:custGeom>
                <a:avLst/>
                <a:gdLst>
                  <a:gd name="T0" fmla="*/ 588 w 626"/>
                  <a:gd name="T1" fmla="*/ 0 h 457"/>
                  <a:gd name="T2" fmla="*/ 34 w 626"/>
                  <a:gd name="T3" fmla="*/ 0 h 457"/>
                  <a:gd name="T4" fmla="*/ 0 w 626"/>
                  <a:gd name="T5" fmla="*/ 35 h 457"/>
                  <a:gd name="T6" fmla="*/ 0 w 626"/>
                  <a:gd name="T7" fmla="*/ 422 h 457"/>
                  <a:gd name="T8" fmla="*/ 34 w 626"/>
                  <a:gd name="T9" fmla="*/ 457 h 457"/>
                  <a:gd name="T10" fmla="*/ 588 w 626"/>
                  <a:gd name="T11" fmla="*/ 457 h 457"/>
                  <a:gd name="T12" fmla="*/ 626 w 626"/>
                  <a:gd name="T13" fmla="*/ 422 h 457"/>
                  <a:gd name="T14" fmla="*/ 626 w 626"/>
                  <a:gd name="T15" fmla="*/ 35 h 457"/>
                  <a:gd name="T16" fmla="*/ 588 w 626"/>
                  <a:gd name="T17" fmla="*/ 0 h 457"/>
                  <a:gd name="T18" fmla="*/ 578 w 626"/>
                  <a:gd name="T19" fmla="*/ 48 h 457"/>
                  <a:gd name="T20" fmla="*/ 578 w 626"/>
                  <a:gd name="T21" fmla="*/ 409 h 457"/>
                  <a:gd name="T22" fmla="*/ 48 w 626"/>
                  <a:gd name="T23" fmla="*/ 409 h 457"/>
                  <a:gd name="T24" fmla="*/ 48 w 626"/>
                  <a:gd name="T25" fmla="*/ 48 h 457"/>
                  <a:gd name="T26" fmla="*/ 579 w 626"/>
                  <a:gd name="T27" fmla="*/ 47 h 457"/>
                  <a:gd name="T28" fmla="*/ 578 w 626"/>
                  <a:gd name="T29" fmla="*/ 48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6" h="457">
                    <a:moveTo>
                      <a:pt x="588" y="0"/>
                    </a:moveTo>
                    <a:cubicBezTo>
                      <a:pt x="34" y="0"/>
                      <a:pt x="34" y="0"/>
                      <a:pt x="34" y="0"/>
                    </a:cubicBezTo>
                    <a:cubicBezTo>
                      <a:pt x="15" y="0"/>
                      <a:pt x="0" y="16"/>
                      <a:pt x="0" y="35"/>
                    </a:cubicBezTo>
                    <a:cubicBezTo>
                      <a:pt x="0" y="422"/>
                      <a:pt x="0" y="422"/>
                      <a:pt x="0" y="422"/>
                    </a:cubicBezTo>
                    <a:cubicBezTo>
                      <a:pt x="0" y="440"/>
                      <a:pt x="15" y="457"/>
                      <a:pt x="34" y="457"/>
                    </a:cubicBezTo>
                    <a:cubicBezTo>
                      <a:pt x="588" y="457"/>
                      <a:pt x="588" y="457"/>
                      <a:pt x="588" y="457"/>
                    </a:cubicBezTo>
                    <a:cubicBezTo>
                      <a:pt x="607" y="457"/>
                      <a:pt x="626" y="440"/>
                      <a:pt x="626" y="422"/>
                    </a:cubicBezTo>
                    <a:cubicBezTo>
                      <a:pt x="626" y="35"/>
                      <a:pt x="626" y="35"/>
                      <a:pt x="626" y="35"/>
                    </a:cubicBezTo>
                    <a:cubicBezTo>
                      <a:pt x="626" y="16"/>
                      <a:pt x="607" y="0"/>
                      <a:pt x="588" y="0"/>
                    </a:cubicBezTo>
                    <a:close/>
                    <a:moveTo>
                      <a:pt x="578" y="48"/>
                    </a:moveTo>
                    <a:cubicBezTo>
                      <a:pt x="578" y="409"/>
                      <a:pt x="578" y="409"/>
                      <a:pt x="578" y="409"/>
                    </a:cubicBezTo>
                    <a:cubicBezTo>
                      <a:pt x="48" y="409"/>
                      <a:pt x="48" y="409"/>
                      <a:pt x="48" y="409"/>
                    </a:cubicBezTo>
                    <a:cubicBezTo>
                      <a:pt x="48" y="48"/>
                      <a:pt x="48" y="48"/>
                      <a:pt x="48" y="48"/>
                    </a:cubicBezTo>
                    <a:cubicBezTo>
                      <a:pt x="579" y="47"/>
                      <a:pt x="579" y="47"/>
                      <a:pt x="579" y="47"/>
                    </a:cubicBezTo>
                    <a:lnTo>
                      <a:pt x="578" y="48"/>
                    </a:lnTo>
                    <a:close/>
                  </a:path>
                </a:pathLst>
              </a:custGeom>
              <a:solidFill>
                <a:srgbClr val="C5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8" name="Freeform 33"/>
              <p:cNvSpPr>
                <a:spLocks/>
              </p:cNvSpPr>
              <p:nvPr/>
            </p:nvSpPr>
            <p:spPr bwMode="auto">
              <a:xfrm>
                <a:off x="2389" y="2334"/>
                <a:ext cx="621" cy="423"/>
              </a:xfrm>
              <a:custGeom>
                <a:avLst/>
                <a:gdLst>
                  <a:gd name="T0" fmla="*/ 620 w 621"/>
                  <a:gd name="T1" fmla="*/ 1 h 423"/>
                  <a:gd name="T2" fmla="*/ 620 w 621"/>
                  <a:gd name="T3" fmla="*/ 423 h 423"/>
                  <a:gd name="T4" fmla="*/ 0 w 621"/>
                  <a:gd name="T5" fmla="*/ 423 h 423"/>
                  <a:gd name="T6" fmla="*/ 0 w 621"/>
                  <a:gd name="T7" fmla="*/ 1 h 423"/>
                  <a:gd name="T8" fmla="*/ 621 w 621"/>
                  <a:gd name="T9" fmla="*/ 0 h 423"/>
                  <a:gd name="T10" fmla="*/ 620 w 621"/>
                  <a:gd name="T11" fmla="*/ 1 h 423"/>
                </a:gdLst>
                <a:ahLst/>
                <a:cxnLst>
                  <a:cxn ang="0">
                    <a:pos x="T0" y="T1"/>
                  </a:cxn>
                  <a:cxn ang="0">
                    <a:pos x="T2" y="T3"/>
                  </a:cxn>
                  <a:cxn ang="0">
                    <a:pos x="T4" y="T5"/>
                  </a:cxn>
                  <a:cxn ang="0">
                    <a:pos x="T6" y="T7"/>
                  </a:cxn>
                  <a:cxn ang="0">
                    <a:pos x="T8" y="T9"/>
                  </a:cxn>
                  <a:cxn ang="0">
                    <a:pos x="T10" y="T11"/>
                  </a:cxn>
                </a:cxnLst>
                <a:rect l="0" t="0" r="r" b="b"/>
                <a:pathLst>
                  <a:path w="621" h="423">
                    <a:moveTo>
                      <a:pt x="620" y="1"/>
                    </a:moveTo>
                    <a:lnTo>
                      <a:pt x="620" y="423"/>
                    </a:lnTo>
                    <a:lnTo>
                      <a:pt x="0" y="423"/>
                    </a:lnTo>
                    <a:lnTo>
                      <a:pt x="0" y="1"/>
                    </a:lnTo>
                    <a:lnTo>
                      <a:pt x="621" y="0"/>
                    </a:lnTo>
                    <a:lnTo>
                      <a:pt x="620" y="1"/>
                    </a:lnTo>
                    <a:close/>
                  </a:path>
                </a:pathLst>
              </a:custGeom>
              <a:solidFill>
                <a:srgbClr val="00BB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99" name="Freeform 34"/>
              <p:cNvSpPr>
                <a:spLocks/>
              </p:cNvSpPr>
              <p:nvPr/>
            </p:nvSpPr>
            <p:spPr bwMode="auto">
              <a:xfrm>
                <a:off x="2389" y="2334"/>
                <a:ext cx="621" cy="423"/>
              </a:xfrm>
              <a:custGeom>
                <a:avLst/>
                <a:gdLst>
                  <a:gd name="T0" fmla="*/ 620 w 621"/>
                  <a:gd name="T1" fmla="*/ 1 h 423"/>
                  <a:gd name="T2" fmla="*/ 620 w 621"/>
                  <a:gd name="T3" fmla="*/ 423 h 423"/>
                  <a:gd name="T4" fmla="*/ 0 w 621"/>
                  <a:gd name="T5" fmla="*/ 423 h 423"/>
                  <a:gd name="T6" fmla="*/ 0 w 621"/>
                  <a:gd name="T7" fmla="*/ 1 h 423"/>
                  <a:gd name="T8" fmla="*/ 621 w 621"/>
                  <a:gd name="T9" fmla="*/ 0 h 423"/>
                  <a:gd name="T10" fmla="*/ 620 w 621"/>
                  <a:gd name="T11" fmla="*/ 1 h 423"/>
                </a:gdLst>
                <a:ahLst/>
                <a:cxnLst>
                  <a:cxn ang="0">
                    <a:pos x="T0" y="T1"/>
                  </a:cxn>
                  <a:cxn ang="0">
                    <a:pos x="T2" y="T3"/>
                  </a:cxn>
                  <a:cxn ang="0">
                    <a:pos x="T4" y="T5"/>
                  </a:cxn>
                  <a:cxn ang="0">
                    <a:pos x="T6" y="T7"/>
                  </a:cxn>
                  <a:cxn ang="0">
                    <a:pos x="T8" y="T9"/>
                  </a:cxn>
                  <a:cxn ang="0">
                    <a:pos x="T10" y="T11"/>
                  </a:cxn>
                </a:cxnLst>
                <a:rect l="0" t="0" r="r" b="b"/>
                <a:pathLst>
                  <a:path w="621" h="423">
                    <a:moveTo>
                      <a:pt x="620" y="1"/>
                    </a:moveTo>
                    <a:lnTo>
                      <a:pt x="620" y="423"/>
                    </a:lnTo>
                    <a:lnTo>
                      <a:pt x="0" y="423"/>
                    </a:lnTo>
                    <a:lnTo>
                      <a:pt x="0" y="1"/>
                    </a:lnTo>
                    <a:lnTo>
                      <a:pt x="621" y="0"/>
                    </a:lnTo>
                    <a:lnTo>
                      <a:pt x="620"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0" name="Freeform 35"/>
              <p:cNvSpPr>
                <a:spLocks/>
              </p:cNvSpPr>
              <p:nvPr/>
            </p:nvSpPr>
            <p:spPr bwMode="auto">
              <a:xfrm>
                <a:off x="2334" y="2278"/>
                <a:ext cx="688" cy="536"/>
              </a:xfrm>
              <a:custGeom>
                <a:avLst/>
                <a:gdLst>
                  <a:gd name="T0" fmla="*/ 48 w 588"/>
                  <a:gd name="T1" fmla="*/ 409 h 457"/>
                  <a:gd name="T2" fmla="*/ 47 w 588"/>
                  <a:gd name="T3" fmla="*/ 409 h 457"/>
                  <a:gd name="T4" fmla="*/ 47 w 588"/>
                  <a:gd name="T5" fmla="*/ 48 h 457"/>
                  <a:gd name="T6" fmla="*/ 532 w 588"/>
                  <a:gd name="T7" fmla="*/ 47 h 457"/>
                  <a:gd name="T8" fmla="*/ 588 w 588"/>
                  <a:gd name="T9" fmla="*/ 0 h 457"/>
                  <a:gd name="T10" fmla="*/ 588 w 588"/>
                  <a:gd name="T11" fmla="*/ 0 h 457"/>
                  <a:gd name="T12" fmla="*/ 34 w 588"/>
                  <a:gd name="T13" fmla="*/ 0 h 457"/>
                  <a:gd name="T14" fmla="*/ 0 w 588"/>
                  <a:gd name="T15" fmla="*/ 35 h 457"/>
                  <a:gd name="T16" fmla="*/ 0 w 588"/>
                  <a:gd name="T17" fmla="*/ 422 h 457"/>
                  <a:gd name="T18" fmla="*/ 34 w 588"/>
                  <a:gd name="T19" fmla="*/ 457 h 457"/>
                  <a:gd name="T20" fmla="*/ 47 w 588"/>
                  <a:gd name="T21" fmla="*/ 457 h 457"/>
                  <a:gd name="T22" fmla="*/ 104 w 588"/>
                  <a:gd name="T23" fmla="*/ 409 h 457"/>
                  <a:gd name="T24" fmla="*/ 48 w 588"/>
                  <a:gd name="T25" fmla="*/ 409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8" h="457">
                    <a:moveTo>
                      <a:pt x="48" y="409"/>
                    </a:moveTo>
                    <a:cubicBezTo>
                      <a:pt x="47" y="409"/>
                      <a:pt x="47" y="409"/>
                      <a:pt x="47" y="409"/>
                    </a:cubicBezTo>
                    <a:cubicBezTo>
                      <a:pt x="47" y="48"/>
                      <a:pt x="47" y="48"/>
                      <a:pt x="47" y="48"/>
                    </a:cubicBezTo>
                    <a:cubicBezTo>
                      <a:pt x="532" y="47"/>
                      <a:pt x="532" y="47"/>
                      <a:pt x="532" y="47"/>
                    </a:cubicBezTo>
                    <a:cubicBezTo>
                      <a:pt x="588" y="0"/>
                      <a:pt x="588" y="0"/>
                      <a:pt x="588" y="0"/>
                    </a:cubicBezTo>
                    <a:cubicBezTo>
                      <a:pt x="588" y="0"/>
                      <a:pt x="588" y="0"/>
                      <a:pt x="588" y="0"/>
                    </a:cubicBezTo>
                    <a:cubicBezTo>
                      <a:pt x="34" y="0"/>
                      <a:pt x="34" y="0"/>
                      <a:pt x="34" y="0"/>
                    </a:cubicBezTo>
                    <a:cubicBezTo>
                      <a:pt x="15" y="0"/>
                      <a:pt x="0" y="16"/>
                      <a:pt x="0" y="35"/>
                    </a:cubicBezTo>
                    <a:cubicBezTo>
                      <a:pt x="0" y="422"/>
                      <a:pt x="0" y="422"/>
                      <a:pt x="0" y="422"/>
                    </a:cubicBezTo>
                    <a:cubicBezTo>
                      <a:pt x="0" y="440"/>
                      <a:pt x="15" y="457"/>
                      <a:pt x="34" y="457"/>
                    </a:cubicBezTo>
                    <a:cubicBezTo>
                      <a:pt x="47" y="457"/>
                      <a:pt x="47" y="457"/>
                      <a:pt x="47" y="457"/>
                    </a:cubicBezTo>
                    <a:cubicBezTo>
                      <a:pt x="104" y="409"/>
                      <a:pt x="104" y="409"/>
                      <a:pt x="104" y="409"/>
                    </a:cubicBezTo>
                    <a:lnTo>
                      <a:pt x="48" y="409"/>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1" name="Freeform 36"/>
              <p:cNvSpPr>
                <a:spLocks/>
              </p:cNvSpPr>
              <p:nvPr/>
            </p:nvSpPr>
            <p:spPr bwMode="auto">
              <a:xfrm>
                <a:off x="2389" y="2334"/>
                <a:ext cx="568" cy="423"/>
              </a:xfrm>
              <a:custGeom>
                <a:avLst/>
                <a:gdLst>
                  <a:gd name="T0" fmla="*/ 0 w 568"/>
                  <a:gd name="T1" fmla="*/ 423 h 423"/>
                  <a:gd name="T2" fmla="*/ 1 w 568"/>
                  <a:gd name="T3" fmla="*/ 423 h 423"/>
                  <a:gd name="T4" fmla="*/ 1 w 568"/>
                  <a:gd name="T5" fmla="*/ 1 h 423"/>
                  <a:gd name="T6" fmla="*/ 568 w 568"/>
                  <a:gd name="T7" fmla="*/ 0 h 423"/>
                  <a:gd name="T8" fmla="*/ 568 w 568"/>
                  <a:gd name="T9" fmla="*/ 0 h 423"/>
                  <a:gd name="T10" fmla="*/ 0 w 568"/>
                  <a:gd name="T11" fmla="*/ 1 h 423"/>
                  <a:gd name="T12" fmla="*/ 0 w 568"/>
                  <a:gd name="T13" fmla="*/ 423 h 423"/>
                </a:gdLst>
                <a:ahLst/>
                <a:cxnLst>
                  <a:cxn ang="0">
                    <a:pos x="T0" y="T1"/>
                  </a:cxn>
                  <a:cxn ang="0">
                    <a:pos x="T2" y="T3"/>
                  </a:cxn>
                  <a:cxn ang="0">
                    <a:pos x="T4" y="T5"/>
                  </a:cxn>
                  <a:cxn ang="0">
                    <a:pos x="T6" y="T7"/>
                  </a:cxn>
                  <a:cxn ang="0">
                    <a:pos x="T8" y="T9"/>
                  </a:cxn>
                  <a:cxn ang="0">
                    <a:pos x="T10" y="T11"/>
                  </a:cxn>
                  <a:cxn ang="0">
                    <a:pos x="T12" y="T13"/>
                  </a:cxn>
                </a:cxnLst>
                <a:rect l="0" t="0" r="r" b="b"/>
                <a:pathLst>
                  <a:path w="568" h="423">
                    <a:moveTo>
                      <a:pt x="0" y="423"/>
                    </a:moveTo>
                    <a:lnTo>
                      <a:pt x="1" y="423"/>
                    </a:lnTo>
                    <a:lnTo>
                      <a:pt x="1" y="1"/>
                    </a:lnTo>
                    <a:lnTo>
                      <a:pt x="568" y="0"/>
                    </a:lnTo>
                    <a:lnTo>
                      <a:pt x="568" y="0"/>
                    </a:lnTo>
                    <a:lnTo>
                      <a:pt x="0" y="1"/>
                    </a:lnTo>
                    <a:lnTo>
                      <a:pt x="0" y="423"/>
                    </a:ln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2" name="Rectangle 37"/>
              <p:cNvSpPr>
                <a:spLocks noChangeArrowheads="1"/>
              </p:cNvSpPr>
              <p:nvPr/>
            </p:nvSpPr>
            <p:spPr bwMode="auto">
              <a:xfrm>
                <a:off x="2460" y="2910"/>
                <a:ext cx="479" cy="44"/>
              </a:xfrm>
              <a:prstGeom prst="rect">
                <a:avLst/>
              </a:prstGeom>
              <a:solidFill>
                <a:srgbClr val="B0B0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3" name="Oval 38"/>
              <p:cNvSpPr>
                <a:spLocks noChangeArrowheads="1"/>
              </p:cNvSpPr>
              <p:nvPr/>
            </p:nvSpPr>
            <p:spPr bwMode="auto">
              <a:xfrm>
                <a:off x="2687" y="2298"/>
                <a:ext cx="20" cy="21"/>
              </a:xfrm>
              <a:prstGeom prst="ellipse">
                <a:avLst/>
              </a:prstGeom>
              <a:solidFill>
                <a:srgbClr val="BAC8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4" name="Freeform 39"/>
              <p:cNvSpPr>
                <a:spLocks/>
              </p:cNvSpPr>
              <p:nvPr/>
            </p:nvSpPr>
            <p:spPr bwMode="auto">
              <a:xfrm>
                <a:off x="2567" y="2383"/>
                <a:ext cx="264" cy="155"/>
              </a:xfrm>
              <a:custGeom>
                <a:avLst/>
                <a:gdLst>
                  <a:gd name="T0" fmla="*/ 113 w 226"/>
                  <a:gd name="T1" fmla="*/ 0 h 133"/>
                  <a:gd name="T2" fmla="*/ 111 w 226"/>
                  <a:gd name="T3" fmla="*/ 0 h 133"/>
                  <a:gd name="T4" fmla="*/ 2 w 226"/>
                  <a:gd name="T5" fmla="*/ 63 h 133"/>
                  <a:gd name="T6" fmla="*/ 0 w 226"/>
                  <a:gd name="T7" fmla="*/ 66 h 133"/>
                  <a:gd name="T8" fmla="*/ 2 w 226"/>
                  <a:gd name="T9" fmla="*/ 69 h 133"/>
                  <a:gd name="T10" fmla="*/ 112 w 226"/>
                  <a:gd name="T11" fmla="*/ 133 h 133"/>
                  <a:gd name="T12" fmla="*/ 114 w 226"/>
                  <a:gd name="T13" fmla="*/ 133 h 133"/>
                  <a:gd name="T14" fmla="*/ 115 w 226"/>
                  <a:gd name="T15" fmla="*/ 133 h 133"/>
                  <a:gd name="T16" fmla="*/ 225 w 226"/>
                  <a:gd name="T17" fmla="*/ 69 h 133"/>
                  <a:gd name="T18" fmla="*/ 226 w 226"/>
                  <a:gd name="T19" fmla="*/ 67 h 133"/>
                  <a:gd name="T20" fmla="*/ 225 w 226"/>
                  <a:gd name="T21" fmla="*/ 64 h 133"/>
                  <a:gd name="T22" fmla="*/ 115 w 226"/>
                  <a:gd name="T23" fmla="*/ 0 h 133"/>
                  <a:gd name="T24" fmla="*/ 113 w 226"/>
                  <a:gd name="T2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133">
                    <a:moveTo>
                      <a:pt x="113" y="0"/>
                    </a:moveTo>
                    <a:cubicBezTo>
                      <a:pt x="112" y="0"/>
                      <a:pt x="112" y="0"/>
                      <a:pt x="111" y="0"/>
                    </a:cubicBezTo>
                    <a:cubicBezTo>
                      <a:pt x="2" y="63"/>
                      <a:pt x="2" y="63"/>
                      <a:pt x="2" y="63"/>
                    </a:cubicBezTo>
                    <a:cubicBezTo>
                      <a:pt x="1" y="64"/>
                      <a:pt x="0" y="65"/>
                      <a:pt x="0" y="66"/>
                    </a:cubicBezTo>
                    <a:cubicBezTo>
                      <a:pt x="0" y="67"/>
                      <a:pt x="1" y="68"/>
                      <a:pt x="2" y="69"/>
                    </a:cubicBezTo>
                    <a:cubicBezTo>
                      <a:pt x="112" y="133"/>
                      <a:pt x="112" y="133"/>
                      <a:pt x="112" y="133"/>
                    </a:cubicBezTo>
                    <a:cubicBezTo>
                      <a:pt x="112" y="133"/>
                      <a:pt x="113" y="133"/>
                      <a:pt x="114" y="133"/>
                    </a:cubicBezTo>
                    <a:cubicBezTo>
                      <a:pt x="114" y="133"/>
                      <a:pt x="115" y="133"/>
                      <a:pt x="115" y="133"/>
                    </a:cubicBezTo>
                    <a:cubicBezTo>
                      <a:pt x="225" y="69"/>
                      <a:pt x="225" y="69"/>
                      <a:pt x="225" y="69"/>
                    </a:cubicBezTo>
                    <a:cubicBezTo>
                      <a:pt x="226" y="69"/>
                      <a:pt x="226" y="68"/>
                      <a:pt x="226" y="67"/>
                    </a:cubicBezTo>
                    <a:cubicBezTo>
                      <a:pt x="226" y="65"/>
                      <a:pt x="226" y="64"/>
                      <a:pt x="225" y="64"/>
                    </a:cubicBezTo>
                    <a:cubicBezTo>
                      <a:pt x="115" y="0"/>
                      <a:pt x="115" y="0"/>
                      <a:pt x="115" y="0"/>
                    </a:cubicBezTo>
                    <a:cubicBezTo>
                      <a:pt x="114" y="0"/>
                      <a:pt x="114" y="0"/>
                      <a:pt x="113" y="0"/>
                    </a:cubicBezTo>
                  </a:path>
                </a:pathLst>
              </a:custGeom>
              <a:solidFill>
                <a:srgbClr val="E5F8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5" name="Freeform 40"/>
              <p:cNvSpPr>
                <a:spLocks/>
              </p:cNvSpPr>
              <p:nvPr/>
            </p:nvSpPr>
            <p:spPr bwMode="auto">
              <a:xfrm>
                <a:off x="2549" y="2488"/>
                <a:ext cx="136" cy="232"/>
              </a:xfrm>
              <a:custGeom>
                <a:avLst/>
                <a:gdLst>
                  <a:gd name="T0" fmla="*/ 3 w 116"/>
                  <a:gd name="T1" fmla="*/ 0 h 198"/>
                  <a:gd name="T2" fmla="*/ 1 w 116"/>
                  <a:gd name="T3" fmla="*/ 1 h 198"/>
                  <a:gd name="T4" fmla="*/ 0 w 116"/>
                  <a:gd name="T5" fmla="*/ 4 h 198"/>
                  <a:gd name="T6" fmla="*/ 0 w 116"/>
                  <a:gd name="T7" fmla="*/ 131 h 198"/>
                  <a:gd name="T8" fmla="*/ 1 w 116"/>
                  <a:gd name="T9" fmla="*/ 134 h 198"/>
                  <a:gd name="T10" fmla="*/ 111 w 116"/>
                  <a:gd name="T11" fmla="*/ 197 h 198"/>
                  <a:gd name="T12" fmla="*/ 113 w 116"/>
                  <a:gd name="T13" fmla="*/ 198 h 198"/>
                  <a:gd name="T14" fmla="*/ 114 w 116"/>
                  <a:gd name="T15" fmla="*/ 197 h 198"/>
                  <a:gd name="T16" fmla="*/ 116 w 116"/>
                  <a:gd name="T17" fmla="*/ 194 h 198"/>
                  <a:gd name="T18" fmla="*/ 116 w 116"/>
                  <a:gd name="T19" fmla="*/ 67 h 198"/>
                  <a:gd name="T20" fmla="*/ 114 w 116"/>
                  <a:gd name="T21" fmla="*/ 64 h 198"/>
                  <a:gd name="T22" fmla="*/ 5 w 116"/>
                  <a:gd name="T23" fmla="*/ 1 h 198"/>
                  <a:gd name="T24" fmla="*/ 3 w 116"/>
                  <a:gd name="T25"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98">
                    <a:moveTo>
                      <a:pt x="3" y="0"/>
                    </a:moveTo>
                    <a:cubicBezTo>
                      <a:pt x="2" y="0"/>
                      <a:pt x="2" y="0"/>
                      <a:pt x="1" y="1"/>
                    </a:cubicBezTo>
                    <a:cubicBezTo>
                      <a:pt x="0" y="1"/>
                      <a:pt x="0" y="2"/>
                      <a:pt x="0" y="4"/>
                    </a:cubicBezTo>
                    <a:cubicBezTo>
                      <a:pt x="0" y="131"/>
                      <a:pt x="0" y="131"/>
                      <a:pt x="0" y="131"/>
                    </a:cubicBezTo>
                    <a:cubicBezTo>
                      <a:pt x="0" y="132"/>
                      <a:pt x="0" y="133"/>
                      <a:pt x="1" y="134"/>
                    </a:cubicBezTo>
                    <a:cubicBezTo>
                      <a:pt x="111" y="197"/>
                      <a:pt x="111" y="197"/>
                      <a:pt x="111" y="197"/>
                    </a:cubicBezTo>
                    <a:cubicBezTo>
                      <a:pt x="112" y="197"/>
                      <a:pt x="112" y="198"/>
                      <a:pt x="113" y="198"/>
                    </a:cubicBezTo>
                    <a:cubicBezTo>
                      <a:pt x="113" y="198"/>
                      <a:pt x="114" y="197"/>
                      <a:pt x="114" y="197"/>
                    </a:cubicBezTo>
                    <a:cubicBezTo>
                      <a:pt x="115" y="197"/>
                      <a:pt x="116" y="196"/>
                      <a:pt x="116" y="194"/>
                    </a:cubicBezTo>
                    <a:cubicBezTo>
                      <a:pt x="116" y="67"/>
                      <a:pt x="116" y="67"/>
                      <a:pt x="116" y="67"/>
                    </a:cubicBezTo>
                    <a:cubicBezTo>
                      <a:pt x="116" y="66"/>
                      <a:pt x="115" y="65"/>
                      <a:pt x="114" y="64"/>
                    </a:cubicBezTo>
                    <a:cubicBezTo>
                      <a:pt x="5" y="1"/>
                      <a:pt x="5" y="1"/>
                      <a:pt x="5" y="1"/>
                    </a:cubicBezTo>
                    <a:cubicBezTo>
                      <a:pt x="4" y="0"/>
                      <a:pt x="3" y="0"/>
                      <a:pt x="3" y="0"/>
                    </a:cubicBezTo>
                  </a:path>
                </a:pathLst>
              </a:custGeom>
              <a:solidFill>
                <a:srgbClr val="CCF1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6" name="Freeform 41"/>
              <p:cNvSpPr>
                <a:spLocks/>
              </p:cNvSpPr>
              <p:nvPr/>
            </p:nvSpPr>
            <p:spPr bwMode="auto">
              <a:xfrm>
                <a:off x="2714" y="2489"/>
                <a:ext cx="136" cy="231"/>
              </a:xfrm>
              <a:custGeom>
                <a:avLst/>
                <a:gdLst>
                  <a:gd name="T0" fmla="*/ 113 w 116"/>
                  <a:gd name="T1" fmla="*/ 0 h 197"/>
                  <a:gd name="T2" fmla="*/ 111 w 116"/>
                  <a:gd name="T3" fmla="*/ 1 h 197"/>
                  <a:gd name="T4" fmla="*/ 1 w 116"/>
                  <a:gd name="T5" fmla="*/ 64 h 197"/>
                  <a:gd name="T6" fmla="*/ 0 w 116"/>
                  <a:gd name="T7" fmla="*/ 67 h 197"/>
                  <a:gd name="T8" fmla="*/ 0 w 116"/>
                  <a:gd name="T9" fmla="*/ 193 h 197"/>
                  <a:gd name="T10" fmla="*/ 1 w 116"/>
                  <a:gd name="T11" fmla="*/ 196 h 197"/>
                  <a:gd name="T12" fmla="*/ 3 w 116"/>
                  <a:gd name="T13" fmla="*/ 197 h 197"/>
                  <a:gd name="T14" fmla="*/ 5 w 116"/>
                  <a:gd name="T15" fmla="*/ 196 h 197"/>
                  <a:gd name="T16" fmla="*/ 114 w 116"/>
                  <a:gd name="T17" fmla="*/ 133 h 197"/>
                  <a:gd name="T18" fmla="*/ 116 w 116"/>
                  <a:gd name="T19" fmla="*/ 130 h 197"/>
                  <a:gd name="T20" fmla="*/ 116 w 116"/>
                  <a:gd name="T21" fmla="*/ 3 h 197"/>
                  <a:gd name="T22" fmla="*/ 114 w 116"/>
                  <a:gd name="T23" fmla="*/ 1 h 197"/>
                  <a:gd name="T24" fmla="*/ 113 w 116"/>
                  <a:gd name="T2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97">
                    <a:moveTo>
                      <a:pt x="113" y="0"/>
                    </a:moveTo>
                    <a:cubicBezTo>
                      <a:pt x="112" y="0"/>
                      <a:pt x="112" y="0"/>
                      <a:pt x="111" y="1"/>
                    </a:cubicBezTo>
                    <a:cubicBezTo>
                      <a:pt x="1" y="64"/>
                      <a:pt x="1" y="64"/>
                      <a:pt x="1" y="64"/>
                    </a:cubicBezTo>
                    <a:cubicBezTo>
                      <a:pt x="0" y="65"/>
                      <a:pt x="0" y="66"/>
                      <a:pt x="0" y="67"/>
                    </a:cubicBezTo>
                    <a:cubicBezTo>
                      <a:pt x="0" y="193"/>
                      <a:pt x="0" y="193"/>
                      <a:pt x="0" y="193"/>
                    </a:cubicBezTo>
                    <a:cubicBezTo>
                      <a:pt x="0" y="195"/>
                      <a:pt x="0" y="196"/>
                      <a:pt x="1" y="196"/>
                    </a:cubicBezTo>
                    <a:cubicBezTo>
                      <a:pt x="2" y="196"/>
                      <a:pt x="2" y="197"/>
                      <a:pt x="3" y="197"/>
                    </a:cubicBezTo>
                    <a:cubicBezTo>
                      <a:pt x="3" y="197"/>
                      <a:pt x="4" y="196"/>
                      <a:pt x="5" y="196"/>
                    </a:cubicBezTo>
                    <a:cubicBezTo>
                      <a:pt x="114" y="133"/>
                      <a:pt x="114" y="133"/>
                      <a:pt x="114" y="133"/>
                    </a:cubicBezTo>
                    <a:cubicBezTo>
                      <a:pt x="115" y="132"/>
                      <a:pt x="116" y="131"/>
                      <a:pt x="116" y="130"/>
                    </a:cubicBezTo>
                    <a:cubicBezTo>
                      <a:pt x="116" y="3"/>
                      <a:pt x="116" y="3"/>
                      <a:pt x="116" y="3"/>
                    </a:cubicBezTo>
                    <a:cubicBezTo>
                      <a:pt x="116" y="2"/>
                      <a:pt x="115" y="1"/>
                      <a:pt x="114" y="1"/>
                    </a:cubicBezTo>
                    <a:cubicBezTo>
                      <a:pt x="114" y="0"/>
                      <a:pt x="113" y="0"/>
                      <a:pt x="113" y="0"/>
                    </a:cubicBezTo>
                  </a:path>
                </a:pathLst>
              </a:custGeom>
              <a:solidFill>
                <a:srgbClr val="80DD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7" name="Freeform 42"/>
              <p:cNvSpPr>
                <a:spLocks/>
              </p:cNvSpPr>
              <p:nvPr/>
            </p:nvSpPr>
            <p:spPr bwMode="auto">
              <a:xfrm>
                <a:off x="818" y="2424"/>
                <a:ext cx="702" cy="492"/>
              </a:xfrm>
              <a:custGeom>
                <a:avLst/>
                <a:gdLst>
                  <a:gd name="T0" fmla="*/ 0 w 599"/>
                  <a:gd name="T1" fmla="*/ 398 h 420"/>
                  <a:gd name="T2" fmla="*/ 22 w 599"/>
                  <a:gd name="T3" fmla="*/ 420 h 420"/>
                  <a:gd name="T4" fmla="*/ 577 w 599"/>
                  <a:gd name="T5" fmla="*/ 420 h 420"/>
                  <a:gd name="T6" fmla="*/ 599 w 599"/>
                  <a:gd name="T7" fmla="*/ 398 h 420"/>
                  <a:gd name="T8" fmla="*/ 599 w 599"/>
                  <a:gd name="T9" fmla="*/ 0 h 420"/>
                  <a:gd name="T10" fmla="*/ 0 w 599"/>
                  <a:gd name="T11" fmla="*/ 0 h 420"/>
                  <a:gd name="T12" fmla="*/ 0 w 599"/>
                  <a:gd name="T13" fmla="*/ 398 h 420"/>
                </a:gdLst>
                <a:ahLst/>
                <a:cxnLst>
                  <a:cxn ang="0">
                    <a:pos x="T0" y="T1"/>
                  </a:cxn>
                  <a:cxn ang="0">
                    <a:pos x="T2" y="T3"/>
                  </a:cxn>
                  <a:cxn ang="0">
                    <a:pos x="T4" y="T5"/>
                  </a:cxn>
                  <a:cxn ang="0">
                    <a:pos x="T6" y="T7"/>
                  </a:cxn>
                  <a:cxn ang="0">
                    <a:pos x="T8" y="T9"/>
                  </a:cxn>
                  <a:cxn ang="0">
                    <a:pos x="T10" y="T11"/>
                  </a:cxn>
                  <a:cxn ang="0">
                    <a:pos x="T12" y="T13"/>
                  </a:cxn>
                </a:cxnLst>
                <a:rect l="0" t="0" r="r" b="b"/>
                <a:pathLst>
                  <a:path w="599" h="420">
                    <a:moveTo>
                      <a:pt x="0" y="398"/>
                    </a:moveTo>
                    <a:cubicBezTo>
                      <a:pt x="0" y="410"/>
                      <a:pt x="10" y="420"/>
                      <a:pt x="22" y="420"/>
                    </a:cubicBezTo>
                    <a:cubicBezTo>
                      <a:pt x="577" y="420"/>
                      <a:pt x="577" y="420"/>
                      <a:pt x="577" y="420"/>
                    </a:cubicBezTo>
                    <a:cubicBezTo>
                      <a:pt x="589" y="420"/>
                      <a:pt x="599" y="410"/>
                      <a:pt x="599" y="398"/>
                    </a:cubicBezTo>
                    <a:cubicBezTo>
                      <a:pt x="599" y="0"/>
                      <a:pt x="599" y="0"/>
                      <a:pt x="599" y="0"/>
                    </a:cubicBezTo>
                    <a:cubicBezTo>
                      <a:pt x="0" y="0"/>
                      <a:pt x="0" y="0"/>
                      <a:pt x="0" y="0"/>
                    </a:cubicBezTo>
                    <a:cubicBezTo>
                      <a:pt x="0" y="398"/>
                      <a:pt x="0" y="398"/>
                      <a:pt x="0" y="398"/>
                    </a:cubicBezTo>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8" name="Freeform 43"/>
              <p:cNvSpPr>
                <a:spLocks/>
              </p:cNvSpPr>
              <p:nvPr/>
            </p:nvSpPr>
            <p:spPr bwMode="auto">
              <a:xfrm>
                <a:off x="818" y="2317"/>
                <a:ext cx="702" cy="107"/>
              </a:xfrm>
              <a:custGeom>
                <a:avLst/>
                <a:gdLst>
                  <a:gd name="T0" fmla="*/ 577 w 599"/>
                  <a:gd name="T1" fmla="*/ 0 h 91"/>
                  <a:gd name="T2" fmla="*/ 22 w 599"/>
                  <a:gd name="T3" fmla="*/ 0 h 91"/>
                  <a:gd name="T4" fmla="*/ 0 w 599"/>
                  <a:gd name="T5" fmla="*/ 22 h 91"/>
                  <a:gd name="T6" fmla="*/ 0 w 599"/>
                  <a:gd name="T7" fmla="*/ 91 h 91"/>
                  <a:gd name="T8" fmla="*/ 599 w 599"/>
                  <a:gd name="T9" fmla="*/ 91 h 91"/>
                  <a:gd name="T10" fmla="*/ 599 w 599"/>
                  <a:gd name="T11" fmla="*/ 22 h 91"/>
                  <a:gd name="T12" fmla="*/ 577 w 599"/>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99" h="91">
                    <a:moveTo>
                      <a:pt x="577" y="0"/>
                    </a:moveTo>
                    <a:cubicBezTo>
                      <a:pt x="22" y="0"/>
                      <a:pt x="22" y="0"/>
                      <a:pt x="22" y="0"/>
                    </a:cubicBezTo>
                    <a:cubicBezTo>
                      <a:pt x="10" y="0"/>
                      <a:pt x="0" y="10"/>
                      <a:pt x="0" y="22"/>
                    </a:cubicBezTo>
                    <a:cubicBezTo>
                      <a:pt x="0" y="91"/>
                      <a:pt x="0" y="91"/>
                      <a:pt x="0" y="91"/>
                    </a:cubicBezTo>
                    <a:cubicBezTo>
                      <a:pt x="599" y="91"/>
                      <a:pt x="599" y="91"/>
                      <a:pt x="599" y="91"/>
                    </a:cubicBezTo>
                    <a:cubicBezTo>
                      <a:pt x="599" y="22"/>
                      <a:pt x="599" y="22"/>
                      <a:pt x="599" y="22"/>
                    </a:cubicBezTo>
                    <a:cubicBezTo>
                      <a:pt x="599" y="10"/>
                      <a:pt x="589" y="0"/>
                      <a:pt x="577" y="0"/>
                    </a:cubicBezTo>
                  </a:path>
                </a:pathLst>
              </a:custGeom>
              <a:solidFill>
                <a:srgbClr val="8DC6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09" name="Rectangle 44"/>
              <p:cNvSpPr>
                <a:spLocks noChangeArrowheads="1"/>
              </p:cNvSpPr>
              <p:nvPr/>
            </p:nvSpPr>
            <p:spPr bwMode="auto">
              <a:xfrm>
                <a:off x="1025"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0" name="Rectangle 45"/>
              <p:cNvSpPr>
                <a:spLocks noChangeArrowheads="1"/>
              </p:cNvSpPr>
              <p:nvPr/>
            </p:nvSpPr>
            <p:spPr bwMode="auto">
              <a:xfrm>
                <a:off x="1025"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1" name="Rectangle 46"/>
              <p:cNvSpPr>
                <a:spLocks noChangeArrowheads="1"/>
              </p:cNvSpPr>
              <p:nvPr/>
            </p:nvSpPr>
            <p:spPr bwMode="auto">
              <a:xfrm>
                <a:off x="1025"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2" name="Rectangle 47"/>
              <p:cNvSpPr>
                <a:spLocks noChangeArrowheads="1"/>
              </p:cNvSpPr>
              <p:nvPr/>
            </p:nvSpPr>
            <p:spPr bwMode="auto">
              <a:xfrm>
                <a:off x="1025"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3" name="Rectangle 48"/>
              <p:cNvSpPr>
                <a:spLocks noChangeArrowheads="1"/>
              </p:cNvSpPr>
              <p:nvPr/>
            </p:nvSpPr>
            <p:spPr bwMode="auto">
              <a:xfrm>
                <a:off x="1025"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4" name="Rectangle 49"/>
              <p:cNvSpPr>
                <a:spLocks noChangeArrowheads="1"/>
              </p:cNvSpPr>
              <p:nvPr/>
            </p:nvSpPr>
            <p:spPr bwMode="auto">
              <a:xfrm>
                <a:off x="1025" y="2681"/>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5" name="Rectangle 50"/>
              <p:cNvSpPr>
                <a:spLocks noChangeArrowheads="1"/>
              </p:cNvSpPr>
              <p:nvPr/>
            </p:nvSpPr>
            <p:spPr bwMode="auto">
              <a:xfrm>
                <a:off x="1181"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6" name="Rectangle 51"/>
              <p:cNvSpPr>
                <a:spLocks noChangeArrowheads="1"/>
              </p:cNvSpPr>
              <p:nvPr/>
            </p:nvSpPr>
            <p:spPr bwMode="auto">
              <a:xfrm>
                <a:off x="1181"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7" name="Rectangle 52"/>
              <p:cNvSpPr>
                <a:spLocks noChangeArrowheads="1"/>
              </p:cNvSpPr>
              <p:nvPr/>
            </p:nvSpPr>
            <p:spPr bwMode="auto">
              <a:xfrm>
                <a:off x="1181"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8" name="Rectangle 53"/>
              <p:cNvSpPr>
                <a:spLocks noChangeArrowheads="1"/>
              </p:cNvSpPr>
              <p:nvPr/>
            </p:nvSpPr>
            <p:spPr bwMode="auto">
              <a:xfrm>
                <a:off x="1181"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19" name="Rectangle 54"/>
              <p:cNvSpPr>
                <a:spLocks noChangeArrowheads="1"/>
              </p:cNvSpPr>
              <p:nvPr/>
            </p:nvSpPr>
            <p:spPr bwMode="auto">
              <a:xfrm>
                <a:off x="1181"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0" name="Rectangle 55"/>
              <p:cNvSpPr>
                <a:spLocks noChangeArrowheads="1"/>
              </p:cNvSpPr>
              <p:nvPr/>
            </p:nvSpPr>
            <p:spPr bwMode="auto">
              <a:xfrm>
                <a:off x="870"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1" name="Rectangle 56"/>
              <p:cNvSpPr>
                <a:spLocks noChangeArrowheads="1"/>
              </p:cNvSpPr>
              <p:nvPr/>
            </p:nvSpPr>
            <p:spPr bwMode="auto">
              <a:xfrm>
                <a:off x="870"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2" name="Rectangle 57"/>
              <p:cNvSpPr>
                <a:spLocks noChangeArrowheads="1"/>
              </p:cNvSpPr>
              <p:nvPr/>
            </p:nvSpPr>
            <p:spPr bwMode="auto">
              <a:xfrm>
                <a:off x="870"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3" name="Rectangle 58"/>
              <p:cNvSpPr>
                <a:spLocks noChangeArrowheads="1"/>
              </p:cNvSpPr>
              <p:nvPr/>
            </p:nvSpPr>
            <p:spPr bwMode="auto">
              <a:xfrm>
                <a:off x="870"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4" name="Rectangle 59"/>
              <p:cNvSpPr>
                <a:spLocks noChangeArrowheads="1"/>
              </p:cNvSpPr>
              <p:nvPr/>
            </p:nvSpPr>
            <p:spPr bwMode="auto">
              <a:xfrm>
                <a:off x="870"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5" name="Rectangle 60"/>
              <p:cNvSpPr>
                <a:spLocks noChangeArrowheads="1"/>
              </p:cNvSpPr>
              <p:nvPr/>
            </p:nvSpPr>
            <p:spPr bwMode="auto">
              <a:xfrm>
                <a:off x="870" y="2681"/>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6" name="Rectangle 61"/>
              <p:cNvSpPr>
                <a:spLocks noChangeArrowheads="1"/>
              </p:cNvSpPr>
              <p:nvPr/>
            </p:nvSpPr>
            <p:spPr bwMode="auto">
              <a:xfrm>
                <a:off x="870"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7" name="Rectangle 62"/>
              <p:cNvSpPr>
                <a:spLocks noChangeArrowheads="1"/>
              </p:cNvSpPr>
              <p:nvPr/>
            </p:nvSpPr>
            <p:spPr bwMode="auto">
              <a:xfrm>
                <a:off x="870" y="2786"/>
                <a:ext cx="13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8" name="Rectangle 63"/>
              <p:cNvSpPr>
                <a:spLocks noChangeArrowheads="1"/>
              </p:cNvSpPr>
              <p:nvPr/>
            </p:nvSpPr>
            <p:spPr bwMode="auto">
              <a:xfrm>
                <a:off x="1025"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29" name="Rectangle 64"/>
              <p:cNvSpPr>
                <a:spLocks noChangeArrowheads="1"/>
              </p:cNvSpPr>
              <p:nvPr/>
            </p:nvSpPr>
            <p:spPr bwMode="auto">
              <a:xfrm>
                <a:off x="1181"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0" name="Rectangle 65"/>
              <p:cNvSpPr>
                <a:spLocks noChangeArrowheads="1"/>
              </p:cNvSpPr>
              <p:nvPr/>
            </p:nvSpPr>
            <p:spPr bwMode="auto">
              <a:xfrm>
                <a:off x="1338"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1" name="Rectangle 66"/>
              <p:cNvSpPr>
                <a:spLocks noChangeArrowheads="1"/>
              </p:cNvSpPr>
              <p:nvPr/>
            </p:nvSpPr>
            <p:spPr bwMode="auto">
              <a:xfrm>
                <a:off x="1338"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2" name="Rectangle 67"/>
              <p:cNvSpPr>
                <a:spLocks noChangeArrowheads="1"/>
              </p:cNvSpPr>
              <p:nvPr/>
            </p:nvSpPr>
            <p:spPr bwMode="auto">
              <a:xfrm>
                <a:off x="1338"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3" name="Rectangle 68"/>
              <p:cNvSpPr>
                <a:spLocks noChangeArrowheads="1"/>
              </p:cNvSpPr>
              <p:nvPr/>
            </p:nvSpPr>
            <p:spPr bwMode="auto">
              <a:xfrm>
                <a:off x="1338"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4" name="Freeform 69"/>
              <p:cNvSpPr>
                <a:spLocks noEditPoints="1"/>
              </p:cNvSpPr>
              <p:nvPr/>
            </p:nvSpPr>
            <p:spPr bwMode="auto">
              <a:xfrm>
                <a:off x="840" y="2317"/>
                <a:ext cx="591" cy="0"/>
              </a:xfrm>
              <a:custGeom>
                <a:avLst/>
                <a:gdLst>
                  <a:gd name="T0" fmla="*/ 140 w 504"/>
                  <a:gd name="T1" fmla="*/ 5 w 504"/>
                  <a:gd name="T2" fmla="*/ 0 w 504"/>
                  <a:gd name="T3" fmla="*/ 3 w 504"/>
                  <a:gd name="T4" fmla="*/ 140 w 504"/>
                  <a:gd name="T5" fmla="*/ 140 w 504"/>
                  <a:gd name="T6" fmla="*/ 504 w 504"/>
                  <a:gd name="T7" fmla="*/ 159 w 504"/>
                  <a:gd name="T8" fmla="*/ 159 w 504"/>
                  <a:gd name="T9" fmla="*/ 503 w 504"/>
                  <a:gd name="T10" fmla="*/ 504 w 504"/>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504">
                    <a:moveTo>
                      <a:pt x="140" y="0"/>
                    </a:moveTo>
                    <a:cubicBezTo>
                      <a:pt x="5" y="0"/>
                      <a:pt x="5" y="0"/>
                      <a:pt x="5" y="0"/>
                    </a:cubicBezTo>
                    <a:cubicBezTo>
                      <a:pt x="3" y="0"/>
                      <a:pt x="1" y="0"/>
                      <a:pt x="0" y="0"/>
                    </a:cubicBezTo>
                    <a:cubicBezTo>
                      <a:pt x="1" y="0"/>
                      <a:pt x="2" y="0"/>
                      <a:pt x="3" y="0"/>
                    </a:cubicBezTo>
                    <a:cubicBezTo>
                      <a:pt x="140" y="0"/>
                      <a:pt x="140" y="0"/>
                      <a:pt x="140" y="0"/>
                    </a:cubicBezTo>
                    <a:cubicBezTo>
                      <a:pt x="140" y="0"/>
                      <a:pt x="140" y="0"/>
                      <a:pt x="140" y="0"/>
                    </a:cubicBezTo>
                    <a:moveTo>
                      <a:pt x="504" y="0"/>
                    </a:moveTo>
                    <a:cubicBezTo>
                      <a:pt x="159" y="0"/>
                      <a:pt x="159" y="0"/>
                      <a:pt x="159" y="0"/>
                    </a:cubicBezTo>
                    <a:cubicBezTo>
                      <a:pt x="159" y="0"/>
                      <a:pt x="159" y="0"/>
                      <a:pt x="159" y="0"/>
                    </a:cubicBezTo>
                    <a:cubicBezTo>
                      <a:pt x="503" y="0"/>
                      <a:pt x="503" y="0"/>
                      <a:pt x="503" y="0"/>
                    </a:cubicBezTo>
                    <a:cubicBezTo>
                      <a:pt x="504" y="0"/>
                      <a:pt x="504" y="0"/>
                      <a:pt x="504" y="0"/>
                    </a:cubicBezTo>
                  </a:path>
                </a:pathLst>
              </a:custGeom>
              <a:solidFill>
                <a:srgbClr val="1C42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5" name="Freeform 70"/>
              <p:cNvSpPr>
                <a:spLocks/>
              </p:cNvSpPr>
              <p:nvPr/>
            </p:nvSpPr>
            <p:spPr bwMode="auto">
              <a:xfrm>
                <a:off x="1004" y="2317"/>
                <a:ext cx="23" cy="0"/>
              </a:xfrm>
              <a:custGeom>
                <a:avLst/>
                <a:gdLst>
                  <a:gd name="T0" fmla="*/ 19 w 19"/>
                  <a:gd name="T1" fmla="*/ 0 w 19"/>
                  <a:gd name="T2" fmla="*/ 0 w 19"/>
                  <a:gd name="T3" fmla="*/ 19 w 19"/>
                  <a:gd name="T4" fmla="*/ 19 w 19"/>
                </a:gdLst>
                <a:ahLst/>
                <a:cxnLst>
                  <a:cxn ang="0">
                    <a:pos x="T0" y="0"/>
                  </a:cxn>
                  <a:cxn ang="0">
                    <a:pos x="T1" y="0"/>
                  </a:cxn>
                  <a:cxn ang="0">
                    <a:pos x="T2" y="0"/>
                  </a:cxn>
                  <a:cxn ang="0">
                    <a:pos x="T3" y="0"/>
                  </a:cxn>
                  <a:cxn ang="0">
                    <a:pos x="T4" y="0"/>
                  </a:cxn>
                </a:cxnLst>
                <a:rect l="0" t="0" r="r" b="b"/>
                <a:pathLst>
                  <a:path w="19">
                    <a:moveTo>
                      <a:pt x="19" y="0"/>
                    </a:moveTo>
                    <a:cubicBezTo>
                      <a:pt x="0" y="0"/>
                      <a:pt x="0" y="0"/>
                      <a:pt x="0" y="0"/>
                    </a:cubicBezTo>
                    <a:cubicBezTo>
                      <a:pt x="0" y="0"/>
                      <a:pt x="0" y="0"/>
                      <a:pt x="0" y="0"/>
                    </a:cubicBezTo>
                    <a:cubicBezTo>
                      <a:pt x="19" y="0"/>
                      <a:pt x="19" y="0"/>
                      <a:pt x="19" y="0"/>
                    </a:cubicBezTo>
                    <a:cubicBezTo>
                      <a:pt x="19" y="0"/>
                      <a:pt x="19" y="0"/>
                      <a:pt x="19" y="0"/>
                    </a:cubicBezTo>
                  </a:path>
                </a:pathLst>
              </a:custGeom>
              <a:solidFill>
                <a:srgbClr val="89CF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6" name="Freeform 71"/>
              <p:cNvSpPr>
                <a:spLocks/>
              </p:cNvSpPr>
              <p:nvPr/>
            </p:nvSpPr>
            <p:spPr bwMode="auto">
              <a:xfrm>
                <a:off x="842" y="2916"/>
                <a:ext cx="35" cy="0"/>
              </a:xfrm>
              <a:custGeom>
                <a:avLst/>
                <a:gdLst>
                  <a:gd name="T0" fmla="*/ 0 w 30"/>
                  <a:gd name="T1" fmla="*/ 4 w 30"/>
                  <a:gd name="T2" fmla="*/ 30 w 30"/>
                  <a:gd name="T3" fmla="*/ 30 w 30"/>
                  <a:gd name="T4" fmla="*/ 2 w 30"/>
                  <a:gd name="T5" fmla="*/ 0 w 30"/>
                </a:gdLst>
                <a:ahLst/>
                <a:cxnLst>
                  <a:cxn ang="0">
                    <a:pos x="T0" y="0"/>
                  </a:cxn>
                  <a:cxn ang="0">
                    <a:pos x="T1" y="0"/>
                  </a:cxn>
                  <a:cxn ang="0">
                    <a:pos x="T2" y="0"/>
                  </a:cxn>
                  <a:cxn ang="0">
                    <a:pos x="T3" y="0"/>
                  </a:cxn>
                  <a:cxn ang="0">
                    <a:pos x="T4" y="0"/>
                  </a:cxn>
                  <a:cxn ang="0">
                    <a:pos x="T5" y="0"/>
                  </a:cxn>
                </a:cxnLst>
                <a:rect l="0" t="0" r="r" b="b"/>
                <a:pathLst>
                  <a:path w="30">
                    <a:moveTo>
                      <a:pt x="0" y="0"/>
                    </a:moveTo>
                    <a:cubicBezTo>
                      <a:pt x="1" y="0"/>
                      <a:pt x="2" y="0"/>
                      <a:pt x="4" y="0"/>
                    </a:cubicBezTo>
                    <a:cubicBezTo>
                      <a:pt x="30" y="0"/>
                      <a:pt x="30" y="0"/>
                      <a:pt x="30" y="0"/>
                    </a:cubicBezTo>
                    <a:cubicBezTo>
                      <a:pt x="30" y="0"/>
                      <a:pt x="30" y="0"/>
                      <a:pt x="30" y="0"/>
                    </a:cubicBezTo>
                    <a:cubicBezTo>
                      <a:pt x="2" y="0"/>
                      <a:pt x="2" y="0"/>
                      <a:pt x="2" y="0"/>
                    </a:cubicBezTo>
                    <a:cubicBezTo>
                      <a:pt x="1" y="0"/>
                      <a:pt x="0" y="0"/>
                      <a:pt x="0" y="0"/>
                    </a:cubicBezTo>
                  </a:path>
                </a:pathLst>
              </a:custGeom>
              <a:solidFill>
                <a:srgbClr val="1C42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7" name="Freeform 72"/>
              <p:cNvSpPr>
                <a:spLocks noEditPoints="1"/>
              </p:cNvSpPr>
              <p:nvPr/>
            </p:nvSpPr>
            <p:spPr bwMode="auto">
              <a:xfrm>
                <a:off x="818" y="2424"/>
                <a:ext cx="513" cy="492"/>
              </a:xfrm>
              <a:custGeom>
                <a:avLst/>
                <a:gdLst>
                  <a:gd name="T0" fmla="*/ 44 w 438"/>
                  <a:gd name="T1" fmla="*/ 287 h 420"/>
                  <a:gd name="T2" fmla="*/ 44 w 438"/>
                  <a:gd name="T3" fmla="*/ 220 h 420"/>
                  <a:gd name="T4" fmla="*/ 155 w 438"/>
                  <a:gd name="T5" fmla="*/ 220 h 420"/>
                  <a:gd name="T6" fmla="*/ 155 w 438"/>
                  <a:gd name="T7" fmla="*/ 287 h 420"/>
                  <a:gd name="T8" fmla="*/ 44 w 438"/>
                  <a:gd name="T9" fmla="*/ 287 h 420"/>
                  <a:gd name="T10" fmla="*/ 44 w 438"/>
                  <a:gd name="T11" fmla="*/ 198 h 420"/>
                  <a:gd name="T12" fmla="*/ 44 w 438"/>
                  <a:gd name="T13" fmla="*/ 131 h 420"/>
                  <a:gd name="T14" fmla="*/ 155 w 438"/>
                  <a:gd name="T15" fmla="*/ 131 h 420"/>
                  <a:gd name="T16" fmla="*/ 155 w 438"/>
                  <a:gd name="T17" fmla="*/ 198 h 420"/>
                  <a:gd name="T18" fmla="*/ 44 w 438"/>
                  <a:gd name="T19" fmla="*/ 198 h 420"/>
                  <a:gd name="T20" fmla="*/ 44 w 438"/>
                  <a:gd name="T21" fmla="*/ 109 h 420"/>
                  <a:gd name="T22" fmla="*/ 44 w 438"/>
                  <a:gd name="T23" fmla="*/ 42 h 420"/>
                  <a:gd name="T24" fmla="*/ 155 w 438"/>
                  <a:gd name="T25" fmla="*/ 42 h 420"/>
                  <a:gd name="T26" fmla="*/ 155 w 438"/>
                  <a:gd name="T27" fmla="*/ 109 h 420"/>
                  <a:gd name="T28" fmla="*/ 44 w 438"/>
                  <a:gd name="T29" fmla="*/ 109 h 420"/>
                  <a:gd name="T30" fmla="*/ 177 w 438"/>
                  <a:gd name="T31" fmla="*/ 109 h 420"/>
                  <a:gd name="T32" fmla="*/ 177 w 438"/>
                  <a:gd name="T33" fmla="*/ 42 h 420"/>
                  <a:gd name="T34" fmla="*/ 288 w 438"/>
                  <a:gd name="T35" fmla="*/ 42 h 420"/>
                  <a:gd name="T36" fmla="*/ 288 w 438"/>
                  <a:gd name="T37" fmla="*/ 109 h 420"/>
                  <a:gd name="T38" fmla="*/ 177 w 438"/>
                  <a:gd name="T39" fmla="*/ 109 h 420"/>
                  <a:gd name="T40" fmla="*/ 438 w 438"/>
                  <a:gd name="T41" fmla="*/ 0 h 420"/>
                  <a:gd name="T42" fmla="*/ 0 w 438"/>
                  <a:gd name="T43" fmla="*/ 0 h 420"/>
                  <a:gd name="T44" fmla="*/ 0 w 438"/>
                  <a:gd name="T45" fmla="*/ 20 h 420"/>
                  <a:gd name="T46" fmla="*/ 0 w 438"/>
                  <a:gd name="T47" fmla="*/ 60 h 420"/>
                  <a:gd name="T48" fmla="*/ 0 w 438"/>
                  <a:gd name="T49" fmla="*/ 396 h 420"/>
                  <a:gd name="T50" fmla="*/ 20 w 438"/>
                  <a:gd name="T51" fmla="*/ 420 h 420"/>
                  <a:gd name="T52" fmla="*/ 22 w 438"/>
                  <a:gd name="T53" fmla="*/ 420 h 420"/>
                  <a:gd name="T54" fmla="*/ 50 w 438"/>
                  <a:gd name="T55" fmla="*/ 420 h 420"/>
                  <a:gd name="T56" fmla="*/ 91 w 438"/>
                  <a:gd name="T57" fmla="*/ 375 h 420"/>
                  <a:gd name="T58" fmla="*/ 44 w 438"/>
                  <a:gd name="T59" fmla="*/ 375 h 420"/>
                  <a:gd name="T60" fmla="*/ 44 w 438"/>
                  <a:gd name="T61" fmla="*/ 309 h 420"/>
                  <a:gd name="T62" fmla="*/ 153 w 438"/>
                  <a:gd name="T63" fmla="*/ 309 h 420"/>
                  <a:gd name="T64" fmla="*/ 177 w 438"/>
                  <a:gd name="T65" fmla="*/ 282 h 420"/>
                  <a:gd name="T66" fmla="*/ 177 w 438"/>
                  <a:gd name="T67" fmla="*/ 220 h 420"/>
                  <a:gd name="T68" fmla="*/ 235 w 438"/>
                  <a:gd name="T69" fmla="*/ 220 h 420"/>
                  <a:gd name="T70" fmla="*/ 255 w 438"/>
                  <a:gd name="T71" fmla="*/ 198 h 420"/>
                  <a:gd name="T72" fmla="*/ 177 w 438"/>
                  <a:gd name="T73" fmla="*/ 198 h 420"/>
                  <a:gd name="T74" fmla="*/ 177 w 438"/>
                  <a:gd name="T75" fmla="*/ 131 h 420"/>
                  <a:gd name="T76" fmla="*/ 288 w 438"/>
                  <a:gd name="T77" fmla="*/ 131 h 420"/>
                  <a:gd name="T78" fmla="*/ 288 w 438"/>
                  <a:gd name="T79" fmla="*/ 162 h 420"/>
                  <a:gd name="T80" fmla="*/ 310 w 438"/>
                  <a:gd name="T81" fmla="*/ 138 h 420"/>
                  <a:gd name="T82" fmla="*/ 310 w 438"/>
                  <a:gd name="T83" fmla="*/ 131 h 420"/>
                  <a:gd name="T84" fmla="*/ 317 w 438"/>
                  <a:gd name="T85" fmla="*/ 131 h 420"/>
                  <a:gd name="T86" fmla="*/ 338 w 438"/>
                  <a:gd name="T87" fmla="*/ 109 h 420"/>
                  <a:gd name="T88" fmla="*/ 310 w 438"/>
                  <a:gd name="T89" fmla="*/ 109 h 420"/>
                  <a:gd name="T90" fmla="*/ 310 w 438"/>
                  <a:gd name="T91" fmla="*/ 42 h 420"/>
                  <a:gd name="T92" fmla="*/ 399 w 438"/>
                  <a:gd name="T93" fmla="*/ 42 h 420"/>
                  <a:gd name="T94" fmla="*/ 438 w 438"/>
                  <a:gd name="T95" fmla="*/ 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8" h="420">
                    <a:moveTo>
                      <a:pt x="44" y="287"/>
                    </a:moveTo>
                    <a:cubicBezTo>
                      <a:pt x="44" y="220"/>
                      <a:pt x="44" y="220"/>
                      <a:pt x="44" y="220"/>
                    </a:cubicBezTo>
                    <a:cubicBezTo>
                      <a:pt x="155" y="220"/>
                      <a:pt x="155" y="220"/>
                      <a:pt x="155" y="220"/>
                    </a:cubicBezTo>
                    <a:cubicBezTo>
                      <a:pt x="155" y="287"/>
                      <a:pt x="155" y="287"/>
                      <a:pt x="155" y="287"/>
                    </a:cubicBezTo>
                    <a:cubicBezTo>
                      <a:pt x="44" y="287"/>
                      <a:pt x="44" y="287"/>
                      <a:pt x="44" y="287"/>
                    </a:cubicBezTo>
                    <a:moveTo>
                      <a:pt x="44" y="198"/>
                    </a:moveTo>
                    <a:cubicBezTo>
                      <a:pt x="44" y="131"/>
                      <a:pt x="44" y="131"/>
                      <a:pt x="44" y="131"/>
                    </a:cubicBezTo>
                    <a:cubicBezTo>
                      <a:pt x="155" y="131"/>
                      <a:pt x="155" y="131"/>
                      <a:pt x="155" y="131"/>
                    </a:cubicBezTo>
                    <a:cubicBezTo>
                      <a:pt x="155" y="198"/>
                      <a:pt x="155" y="198"/>
                      <a:pt x="155" y="198"/>
                    </a:cubicBezTo>
                    <a:cubicBezTo>
                      <a:pt x="44" y="198"/>
                      <a:pt x="44" y="198"/>
                      <a:pt x="44" y="198"/>
                    </a:cubicBezTo>
                    <a:moveTo>
                      <a:pt x="44" y="109"/>
                    </a:moveTo>
                    <a:cubicBezTo>
                      <a:pt x="44" y="42"/>
                      <a:pt x="44" y="42"/>
                      <a:pt x="44" y="42"/>
                    </a:cubicBezTo>
                    <a:cubicBezTo>
                      <a:pt x="155" y="42"/>
                      <a:pt x="155" y="42"/>
                      <a:pt x="155" y="42"/>
                    </a:cubicBezTo>
                    <a:cubicBezTo>
                      <a:pt x="155" y="109"/>
                      <a:pt x="155" y="109"/>
                      <a:pt x="155" y="109"/>
                    </a:cubicBezTo>
                    <a:cubicBezTo>
                      <a:pt x="44" y="109"/>
                      <a:pt x="44" y="109"/>
                      <a:pt x="44" y="109"/>
                    </a:cubicBezTo>
                    <a:moveTo>
                      <a:pt x="177" y="109"/>
                    </a:moveTo>
                    <a:cubicBezTo>
                      <a:pt x="177" y="42"/>
                      <a:pt x="177" y="42"/>
                      <a:pt x="177" y="42"/>
                    </a:cubicBezTo>
                    <a:cubicBezTo>
                      <a:pt x="288" y="42"/>
                      <a:pt x="288" y="42"/>
                      <a:pt x="288" y="42"/>
                    </a:cubicBezTo>
                    <a:cubicBezTo>
                      <a:pt x="288" y="109"/>
                      <a:pt x="288" y="109"/>
                      <a:pt x="288" y="109"/>
                    </a:cubicBezTo>
                    <a:cubicBezTo>
                      <a:pt x="177" y="109"/>
                      <a:pt x="177" y="109"/>
                      <a:pt x="177" y="109"/>
                    </a:cubicBezTo>
                    <a:moveTo>
                      <a:pt x="438" y="0"/>
                    </a:moveTo>
                    <a:cubicBezTo>
                      <a:pt x="0" y="0"/>
                      <a:pt x="0" y="0"/>
                      <a:pt x="0" y="0"/>
                    </a:cubicBezTo>
                    <a:cubicBezTo>
                      <a:pt x="0" y="20"/>
                      <a:pt x="0" y="20"/>
                      <a:pt x="0" y="20"/>
                    </a:cubicBezTo>
                    <a:cubicBezTo>
                      <a:pt x="0" y="60"/>
                      <a:pt x="0" y="60"/>
                      <a:pt x="0" y="60"/>
                    </a:cubicBezTo>
                    <a:cubicBezTo>
                      <a:pt x="0" y="396"/>
                      <a:pt x="0" y="396"/>
                      <a:pt x="0" y="396"/>
                    </a:cubicBezTo>
                    <a:cubicBezTo>
                      <a:pt x="0" y="408"/>
                      <a:pt x="8" y="418"/>
                      <a:pt x="20" y="420"/>
                    </a:cubicBezTo>
                    <a:cubicBezTo>
                      <a:pt x="20" y="420"/>
                      <a:pt x="21" y="420"/>
                      <a:pt x="22" y="420"/>
                    </a:cubicBezTo>
                    <a:cubicBezTo>
                      <a:pt x="50" y="420"/>
                      <a:pt x="50" y="420"/>
                      <a:pt x="50" y="420"/>
                    </a:cubicBezTo>
                    <a:cubicBezTo>
                      <a:pt x="91" y="375"/>
                      <a:pt x="91" y="375"/>
                      <a:pt x="91" y="375"/>
                    </a:cubicBezTo>
                    <a:cubicBezTo>
                      <a:pt x="44" y="375"/>
                      <a:pt x="44" y="375"/>
                      <a:pt x="44" y="375"/>
                    </a:cubicBezTo>
                    <a:cubicBezTo>
                      <a:pt x="44" y="309"/>
                      <a:pt x="44" y="309"/>
                      <a:pt x="44" y="309"/>
                    </a:cubicBezTo>
                    <a:cubicBezTo>
                      <a:pt x="153" y="309"/>
                      <a:pt x="153" y="309"/>
                      <a:pt x="153" y="309"/>
                    </a:cubicBezTo>
                    <a:cubicBezTo>
                      <a:pt x="177" y="282"/>
                      <a:pt x="177" y="282"/>
                      <a:pt x="177" y="282"/>
                    </a:cubicBezTo>
                    <a:cubicBezTo>
                      <a:pt x="177" y="220"/>
                      <a:pt x="177" y="220"/>
                      <a:pt x="177" y="220"/>
                    </a:cubicBezTo>
                    <a:cubicBezTo>
                      <a:pt x="235" y="220"/>
                      <a:pt x="235" y="220"/>
                      <a:pt x="235" y="220"/>
                    </a:cubicBezTo>
                    <a:cubicBezTo>
                      <a:pt x="255" y="198"/>
                      <a:pt x="255" y="198"/>
                      <a:pt x="255" y="198"/>
                    </a:cubicBezTo>
                    <a:cubicBezTo>
                      <a:pt x="177" y="198"/>
                      <a:pt x="177" y="198"/>
                      <a:pt x="177" y="198"/>
                    </a:cubicBezTo>
                    <a:cubicBezTo>
                      <a:pt x="177" y="131"/>
                      <a:pt x="177" y="131"/>
                      <a:pt x="177" y="131"/>
                    </a:cubicBezTo>
                    <a:cubicBezTo>
                      <a:pt x="288" y="131"/>
                      <a:pt x="288" y="131"/>
                      <a:pt x="288" y="131"/>
                    </a:cubicBezTo>
                    <a:cubicBezTo>
                      <a:pt x="288" y="162"/>
                      <a:pt x="288" y="162"/>
                      <a:pt x="288" y="162"/>
                    </a:cubicBezTo>
                    <a:cubicBezTo>
                      <a:pt x="310" y="138"/>
                      <a:pt x="310" y="138"/>
                      <a:pt x="310" y="138"/>
                    </a:cubicBezTo>
                    <a:cubicBezTo>
                      <a:pt x="310" y="131"/>
                      <a:pt x="310" y="131"/>
                      <a:pt x="310" y="131"/>
                    </a:cubicBezTo>
                    <a:cubicBezTo>
                      <a:pt x="317" y="131"/>
                      <a:pt x="317" y="131"/>
                      <a:pt x="317" y="131"/>
                    </a:cubicBezTo>
                    <a:cubicBezTo>
                      <a:pt x="338" y="109"/>
                      <a:pt x="338" y="109"/>
                      <a:pt x="338" y="109"/>
                    </a:cubicBezTo>
                    <a:cubicBezTo>
                      <a:pt x="310" y="109"/>
                      <a:pt x="310" y="109"/>
                      <a:pt x="310" y="109"/>
                    </a:cubicBezTo>
                    <a:cubicBezTo>
                      <a:pt x="310" y="42"/>
                      <a:pt x="310" y="42"/>
                      <a:pt x="310" y="42"/>
                    </a:cubicBezTo>
                    <a:cubicBezTo>
                      <a:pt x="399" y="42"/>
                      <a:pt x="399" y="42"/>
                      <a:pt x="399" y="42"/>
                    </a:cubicBezTo>
                    <a:cubicBezTo>
                      <a:pt x="438" y="0"/>
                      <a:pt x="438" y="0"/>
                      <a:pt x="438" y="0"/>
                    </a:cubicBezTo>
                  </a:path>
                </a:pathLst>
              </a:custGeom>
              <a:solidFill>
                <a:srgbClr val="E3E3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8" name="Freeform 73"/>
              <p:cNvSpPr>
                <a:spLocks/>
              </p:cNvSpPr>
              <p:nvPr/>
            </p:nvSpPr>
            <p:spPr bwMode="auto">
              <a:xfrm>
                <a:off x="818" y="2317"/>
                <a:ext cx="611" cy="107"/>
              </a:xfrm>
              <a:custGeom>
                <a:avLst/>
                <a:gdLst>
                  <a:gd name="T0" fmla="*/ 522 w 522"/>
                  <a:gd name="T1" fmla="*/ 0 h 91"/>
                  <a:gd name="T2" fmla="*/ 178 w 522"/>
                  <a:gd name="T3" fmla="*/ 0 h 91"/>
                  <a:gd name="T4" fmla="*/ 159 w 522"/>
                  <a:gd name="T5" fmla="*/ 0 h 91"/>
                  <a:gd name="T6" fmla="*/ 22 w 522"/>
                  <a:gd name="T7" fmla="*/ 0 h 91"/>
                  <a:gd name="T8" fmla="*/ 19 w 522"/>
                  <a:gd name="T9" fmla="*/ 0 h 91"/>
                  <a:gd name="T10" fmla="*/ 0 w 522"/>
                  <a:gd name="T11" fmla="*/ 24 h 91"/>
                  <a:gd name="T12" fmla="*/ 0 w 522"/>
                  <a:gd name="T13" fmla="*/ 91 h 91"/>
                  <a:gd name="T14" fmla="*/ 438 w 522"/>
                  <a:gd name="T15" fmla="*/ 91 h 91"/>
                  <a:gd name="T16" fmla="*/ 522 w 522"/>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2" h="91">
                    <a:moveTo>
                      <a:pt x="522" y="0"/>
                    </a:moveTo>
                    <a:cubicBezTo>
                      <a:pt x="178" y="0"/>
                      <a:pt x="178" y="0"/>
                      <a:pt x="178" y="0"/>
                    </a:cubicBezTo>
                    <a:cubicBezTo>
                      <a:pt x="159" y="0"/>
                      <a:pt x="159" y="0"/>
                      <a:pt x="159" y="0"/>
                    </a:cubicBezTo>
                    <a:cubicBezTo>
                      <a:pt x="22" y="0"/>
                      <a:pt x="22" y="0"/>
                      <a:pt x="22" y="0"/>
                    </a:cubicBezTo>
                    <a:cubicBezTo>
                      <a:pt x="21" y="0"/>
                      <a:pt x="20" y="0"/>
                      <a:pt x="19" y="0"/>
                    </a:cubicBezTo>
                    <a:cubicBezTo>
                      <a:pt x="8" y="3"/>
                      <a:pt x="0" y="12"/>
                      <a:pt x="0" y="24"/>
                    </a:cubicBezTo>
                    <a:cubicBezTo>
                      <a:pt x="0" y="91"/>
                      <a:pt x="0" y="91"/>
                      <a:pt x="0" y="91"/>
                    </a:cubicBezTo>
                    <a:cubicBezTo>
                      <a:pt x="438" y="91"/>
                      <a:pt x="438" y="91"/>
                      <a:pt x="438" y="91"/>
                    </a:cubicBezTo>
                    <a:cubicBezTo>
                      <a:pt x="522" y="0"/>
                      <a:pt x="522" y="0"/>
                      <a:pt x="522" y="0"/>
                    </a:cubicBezTo>
                  </a:path>
                </a:pathLst>
              </a:custGeom>
              <a:solidFill>
                <a:srgbClr val="99CC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39" name="Freeform 74"/>
              <p:cNvSpPr>
                <a:spLocks/>
              </p:cNvSpPr>
              <p:nvPr/>
            </p:nvSpPr>
            <p:spPr bwMode="auto">
              <a:xfrm>
                <a:off x="1025" y="2577"/>
                <a:ext cx="130" cy="79"/>
              </a:xfrm>
              <a:custGeom>
                <a:avLst/>
                <a:gdLst>
                  <a:gd name="T0" fmla="*/ 130 w 130"/>
                  <a:gd name="T1" fmla="*/ 0 h 79"/>
                  <a:gd name="T2" fmla="*/ 0 w 130"/>
                  <a:gd name="T3" fmla="*/ 0 h 79"/>
                  <a:gd name="T4" fmla="*/ 0 w 130"/>
                  <a:gd name="T5" fmla="*/ 79 h 79"/>
                  <a:gd name="T6" fmla="*/ 92 w 130"/>
                  <a:gd name="T7" fmla="*/ 79 h 79"/>
                  <a:gd name="T8" fmla="*/ 130 w 130"/>
                  <a:gd name="T9" fmla="*/ 36 h 79"/>
                  <a:gd name="T10" fmla="*/ 130 w 130"/>
                  <a:gd name="T11" fmla="*/ 0 h 79"/>
                </a:gdLst>
                <a:ahLst/>
                <a:cxnLst>
                  <a:cxn ang="0">
                    <a:pos x="T0" y="T1"/>
                  </a:cxn>
                  <a:cxn ang="0">
                    <a:pos x="T2" y="T3"/>
                  </a:cxn>
                  <a:cxn ang="0">
                    <a:pos x="T4" y="T5"/>
                  </a:cxn>
                  <a:cxn ang="0">
                    <a:pos x="T6" y="T7"/>
                  </a:cxn>
                  <a:cxn ang="0">
                    <a:pos x="T8" y="T9"/>
                  </a:cxn>
                  <a:cxn ang="0">
                    <a:pos x="T10" y="T11"/>
                  </a:cxn>
                </a:cxnLst>
                <a:rect l="0" t="0" r="r" b="b"/>
                <a:pathLst>
                  <a:path w="130" h="79">
                    <a:moveTo>
                      <a:pt x="130" y="0"/>
                    </a:moveTo>
                    <a:lnTo>
                      <a:pt x="0" y="0"/>
                    </a:lnTo>
                    <a:lnTo>
                      <a:pt x="0" y="79"/>
                    </a:lnTo>
                    <a:lnTo>
                      <a:pt x="92" y="79"/>
                    </a:lnTo>
                    <a:lnTo>
                      <a:pt x="130" y="36"/>
                    </a:lnTo>
                    <a:lnTo>
                      <a:pt x="13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0" name="Freeform 75"/>
              <p:cNvSpPr>
                <a:spLocks/>
              </p:cNvSpPr>
              <p:nvPr/>
            </p:nvSpPr>
            <p:spPr bwMode="auto">
              <a:xfrm>
                <a:off x="1025" y="2577"/>
                <a:ext cx="130" cy="79"/>
              </a:xfrm>
              <a:custGeom>
                <a:avLst/>
                <a:gdLst>
                  <a:gd name="T0" fmla="*/ 130 w 130"/>
                  <a:gd name="T1" fmla="*/ 0 h 79"/>
                  <a:gd name="T2" fmla="*/ 0 w 130"/>
                  <a:gd name="T3" fmla="*/ 0 h 79"/>
                  <a:gd name="T4" fmla="*/ 0 w 130"/>
                  <a:gd name="T5" fmla="*/ 79 h 79"/>
                  <a:gd name="T6" fmla="*/ 92 w 130"/>
                  <a:gd name="T7" fmla="*/ 79 h 79"/>
                  <a:gd name="T8" fmla="*/ 130 w 130"/>
                  <a:gd name="T9" fmla="*/ 36 h 79"/>
                  <a:gd name="T10" fmla="*/ 130 w 130"/>
                  <a:gd name="T11" fmla="*/ 0 h 79"/>
                </a:gdLst>
                <a:ahLst/>
                <a:cxnLst>
                  <a:cxn ang="0">
                    <a:pos x="T0" y="T1"/>
                  </a:cxn>
                  <a:cxn ang="0">
                    <a:pos x="T2" y="T3"/>
                  </a:cxn>
                  <a:cxn ang="0">
                    <a:pos x="T4" y="T5"/>
                  </a:cxn>
                  <a:cxn ang="0">
                    <a:pos x="T6" y="T7"/>
                  </a:cxn>
                  <a:cxn ang="0">
                    <a:pos x="T8" y="T9"/>
                  </a:cxn>
                  <a:cxn ang="0">
                    <a:pos x="T10" y="T11"/>
                  </a:cxn>
                </a:cxnLst>
                <a:rect l="0" t="0" r="r" b="b"/>
                <a:pathLst>
                  <a:path w="130" h="79">
                    <a:moveTo>
                      <a:pt x="130" y="0"/>
                    </a:moveTo>
                    <a:lnTo>
                      <a:pt x="0" y="0"/>
                    </a:lnTo>
                    <a:lnTo>
                      <a:pt x="0" y="79"/>
                    </a:lnTo>
                    <a:lnTo>
                      <a:pt x="92" y="79"/>
                    </a:lnTo>
                    <a:lnTo>
                      <a:pt x="130" y="36"/>
                    </a:lnTo>
                    <a:lnTo>
                      <a:pt x="13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1" name="Rectangle 76"/>
              <p:cNvSpPr>
                <a:spLocks noChangeArrowheads="1"/>
              </p:cNvSpPr>
              <p:nvPr/>
            </p:nvSpPr>
            <p:spPr bwMode="auto">
              <a:xfrm>
                <a:off x="1025"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2" name="Rectangle 77"/>
              <p:cNvSpPr>
                <a:spLocks noChangeArrowheads="1"/>
              </p:cNvSpPr>
              <p:nvPr/>
            </p:nvSpPr>
            <p:spPr bwMode="auto">
              <a:xfrm>
                <a:off x="1025"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3" name="Freeform 78"/>
              <p:cNvSpPr>
                <a:spLocks/>
              </p:cNvSpPr>
              <p:nvPr/>
            </p:nvSpPr>
            <p:spPr bwMode="auto">
              <a:xfrm>
                <a:off x="1025" y="2681"/>
                <a:ext cx="68" cy="73"/>
              </a:xfrm>
              <a:custGeom>
                <a:avLst/>
                <a:gdLst>
                  <a:gd name="T0" fmla="*/ 68 w 68"/>
                  <a:gd name="T1" fmla="*/ 0 h 73"/>
                  <a:gd name="T2" fmla="*/ 0 w 68"/>
                  <a:gd name="T3" fmla="*/ 0 h 73"/>
                  <a:gd name="T4" fmla="*/ 0 w 68"/>
                  <a:gd name="T5" fmla="*/ 73 h 73"/>
                  <a:gd name="T6" fmla="*/ 68 w 68"/>
                  <a:gd name="T7" fmla="*/ 0 h 73"/>
                </a:gdLst>
                <a:ahLst/>
                <a:cxnLst>
                  <a:cxn ang="0">
                    <a:pos x="T0" y="T1"/>
                  </a:cxn>
                  <a:cxn ang="0">
                    <a:pos x="T2" y="T3"/>
                  </a:cxn>
                  <a:cxn ang="0">
                    <a:pos x="T4" y="T5"/>
                  </a:cxn>
                  <a:cxn ang="0">
                    <a:pos x="T6" y="T7"/>
                  </a:cxn>
                </a:cxnLst>
                <a:rect l="0" t="0" r="r" b="b"/>
                <a:pathLst>
                  <a:path w="68" h="73">
                    <a:moveTo>
                      <a:pt x="68" y="0"/>
                    </a:moveTo>
                    <a:lnTo>
                      <a:pt x="0" y="0"/>
                    </a:lnTo>
                    <a:lnTo>
                      <a:pt x="0" y="73"/>
                    </a:lnTo>
                    <a:lnTo>
                      <a:pt x="68" y="0"/>
                    </a:lnTo>
                    <a:close/>
                  </a:path>
                </a:pathLst>
              </a:custGeom>
              <a:solidFill>
                <a:srgbClr val="99CC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4" name="Freeform 79"/>
              <p:cNvSpPr>
                <a:spLocks/>
              </p:cNvSpPr>
              <p:nvPr/>
            </p:nvSpPr>
            <p:spPr bwMode="auto">
              <a:xfrm>
                <a:off x="1025" y="2681"/>
                <a:ext cx="68" cy="73"/>
              </a:xfrm>
              <a:custGeom>
                <a:avLst/>
                <a:gdLst>
                  <a:gd name="T0" fmla="*/ 68 w 68"/>
                  <a:gd name="T1" fmla="*/ 0 h 73"/>
                  <a:gd name="T2" fmla="*/ 0 w 68"/>
                  <a:gd name="T3" fmla="*/ 0 h 73"/>
                  <a:gd name="T4" fmla="*/ 0 w 68"/>
                  <a:gd name="T5" fmla="*/ 73 h 73"/>
                  <a:gd name="T6" fmla="*/ 68 w 68"/>
                  <a:gd name="T7" fmla="*/ 0 h 73"/>
                </a:gdLst>
                <a:ahLst/>
                <a:cxnLst>
                  <a:cxn ang="0">
                    <a:pos x="T0" y="T1"/>
                  </a:cxn>
                  <a:cxn ang="0">
                    <a:pos x="T2" y="T3"/>
                  </a:cxn>
                  <a:cxn ang="0">
                    <a:pos x="T4" y="T5"/>
                  </a:cxn>
                  <a:cxn ang="0">
                    <a:pos x="T6" y="T7"/>
                  </a:cxn>
                </a:cxnLst>
                <a:rect l="0" t="0" r="r" b="b"/>
                <a:pathLst>
                  <a:path w="68" h="73">
                    <a:moveTo>
                      <a:pt x="68" y="0"/>
                    </a:moveTo>
                    <a:lnTo>
                      <a:pt x="0" y="0"/>
                    </a:lnTo>
                    <a:lnTo>
                      <a:pt x="0" y="73"/>
                    </a:lnTo>
                    <a:lnTo>
                      <a:pt x="6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5" name="Freeform 80"/>
              <p:cNvSpPr>
                <a:spLocks/>
              </p:cNvSpPr>
              <p:nvPr/>
            </p:nvSpPr>
            <p:spPr bwMode="auto">
              <a:xfrm>
                <a:off x="1181" y="2577"/>
                <a:ext cx="8" cy="8"/>
              </a:xfrm>
              <a:custGeom>
                <a:avLst/>
                <a:gdLst>
                  <a:gd name="T0" fmla="*/ 8 w 8"/>
                  <a:gd name="T1" fmla="*/ 0 h 8"/>
                  <a:gd name="T2" fmla="*/ 0 w 8"/>
                  <a:gd name="T3" fmla="*/ 0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lnTo>
                      <a:pt x="0" y="0"/>
                    </a:lnTo>
                    <a:lnTo>
                      <a:pt x="0" y="8"/>
                    </a:ln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6" name="Freeform 81"/>
              <p:cNvSpPr>
                <a:spLocks/>
              </p:cNvSpPr>
              <p:nvPr/>
            </p:nvSpPr>
            <p:spPr bwMode="auto">
              <a:xfrm>
                <a:off x="1181" y="2577"/>
                <a:ext cx="8" cy="8"/>
              </a:xfrm>
              <a:custGeom>
                <a:avLst/>
                <a:gdLst>
                  <a:gd name="T0" fmla="*/ 8 w 8"/>
                  <a:gd name="T1" fmla="*/ 0 h 8"/>
                  <a:gd name="T2" fmla="*/ 0 w 8"/>
                  <a:gd name="T3" fmla="*/ 0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lnTo>
                      <a:pt x="0" y="0"/>
                    </a:lnTo>
                    <a:lnTo>
                      <a:pt x="0"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7" name="Freeform 82"/>
              <p:cNvSpPr>
                <a:spLocks/>
              </p:cNvSpPr>
              <p:nvPr/>
            </p:nvSpPr>
            <p:spPr bwMode="auto">
              <a:xfrm>
                <a:off x="1181" y="2473"/>
                <a:ext cx="104" cy="78"/>
              </a:xfrm>
              <a:custGeom>
                <a:avLst/>
                <a:gdLst>
                  <a:gd name="T0" fmla="*/ 104 w 104"/>
                  <a:gd name="T1" fmla="*/ 0 h 78"/>
                  <a:gd name="T2" fmla="*/ 0 w 104"/>
                  <a:gd name="T3" fmla="*/ 0 h 78"/>
                  <a:gd name="T4" fmla="*/ 0 w 104"/>
                  <a:gd name="T5" fmla="*/ 78 h 78"/>
                  <a:gd name="T6" fmla="*/ 33 w 104"/>
                  <a:gd name="T7" fmla="*/ 78 h 78"/>
                  <a:gd name="T8" fmla="*/ 104 w 104"/>
                  <a:gd name="T9" fmla="*/ 0 h 78"/>
                </a:gdLst>
                <a:ahLst/>
                <a:cxnLst>
                  <a:cxn ang="0">
                    <a:pos x="T0" y="T1"/>
                  </a:cxn>
                  <a:cxn ang="0">
                    <a:pos x="T2" y="T3"/>
                  </a:cxn>
                  <a:cxn ang="0">
                    <a:pos x="T4" y="T5"/>
                  </a:cxn>
                  <a:cxn ang="0">
                    <a:pos x="T6" y="T7"/>
                  </a:cxn>
                  <a:cxn ang="0">
                    <a:pos x="T8" y="T9"/>
                  </a:cxn>
                </a:cxnLst>
                <a:rect l="0" t="0" r="r" b="b"/>
                <a:pathLst>
                  <a:path w="104" h="78">
                    <a:moveTo>
                      <a:pt x="104" y="0"/>
                    </a:moveTo>
                    <a:lnTo>
                      <a:pt x="0" y="0"/>
                    </a:lnTo>
                    <a:lnTo>
                      <a:pt x="0" y="78"/>
                    </a:lnTo>
                    <a:lnTo>
                      <a:pt x="33" y="78"/>
                    </a:lnTo>
                    <a:lnTo>
                      <a:pt x="10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8" name="Freeform 83"/>
              <p:cNvSpPr>
                <a:spLocks/>
              </p:cNvSpPr>
              <p:nvPr/>
            </p:nvSpPr>
            <p:spPr bwMode="auto">
              <a:xfrm>
                <a:off x="1181" y="2473"/>
                <a:ext cx="104" cy="78"/>
              </a:xfrm>
              <a:custGeom>
                <a:avLst/>
                <a:gdLst>
                  <a:gd name="T0" fmla="*/ 104 w 104"/>
                  <a:gd name="T1" fmla="*/ 0 h 78"/>
                  <a:gd name="T2" fmla="*/ 0 w 104"/>
                  <a:gd name="T3" fmla="*/ 0 h 78"/>
                  <a:gd name="T4" fmla="*/ 0 w 104"/>
                  <a:gd name="T5" fmla="*/ 78 h 78"/>
                  <a:gd name="T6" fmla="*/ 33 w 104"/>
                  <a:gd name="T7" fmla="*/ 78 h 78"/>
                  <a:gd name="T8" fmla="*/ 104 w 104"/>
                  <a:gd name="T9" fmla="*/ 0 h 78"/>
                </a:gdLst>
                <a:ahLst/>
                <a:cxnLst>
                  <a:cxn ang="0">
                    <a:pos x="T0" y="T1"/>
                  </a:cxn>
                  <a:cxn ang="0">
                    <a:pos x="T2" y="T3"/>
                  </a:cxn>
                  <a:cxn ang="0">
                    <a:pos x="T4" y="T5"/>
                  </a:cxn>
                  <a:cxn ang="0">
                    <a:pos x="T6" y="T7"/>
                  </a:cxn>
                  <a:cxn ang="0">
                    <a:pos x="T8" y="T9"/>
                  </a:cxn>
                </a:cxnLst>
                <a:rect l="0" t="0" r="r" b="b"/>
                <a:pathLst>
                  <a:path w="104" h="78">
                    <a:moveTo>
                      <a:pt x="104" y="0"/>
                    </a:moveTo>
                    <a:lnTo>
                      <a:pt x="0" y="0"/>
                    </a:lnTo>
                    <a:lnTo>
                      <a:pt x="0" y="78"/>
                    </a:lnTo>
                    <a:lnTo>
                      <a:pt x="33" y="78"/>
                    </a:lnTo>
                    <a:lnTo>
                      <a:pt x="1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49" name="Rectangle 84"/>
              <p:cNvSpPr>
                <a:spLocks noChangeArrowheads="1"/>
              </p:cNvSpPr>
              <p:nvPr/>
            </p:nvSpPr>
            <p:spPr bwMode="auto">
              <a:xfrm>
                <a:off x="870"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0" name="Rectangle 85"/>
              <p:cNvSpPr>
                <a:spLocks noChangeArrowheads="1"/>
              </p:cNvSpPr>
              <p:nvPr/>
            </p:nvSpPr>
            <p:spPr bwMode="auto">
              <a:xfrm>
                <a:off x="870"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1" name="Rectangle 86"/>
              <p:cNvSpPr>
                <a:spLocks noChangeArrowheads="1"/>
              </p:cNvSpPr>
              <p:nvPr/>
            </p:nvSpPr>
            <p:spPr bwMode="auto">
              <a:xfrm>
                <a:off x="870"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2" name="Rectangle 87"/>
              <p:cNvSpPr>
                <a:spLocks noChangeArrowheads="1"/>
              </p:cNvSpPr>
              <p:nvPr/>
            </p:nvSpPr>
            <p:spPr bwMode="auto">
              <a:xfrm>
                <a:off x="870"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3" name="Rectangle 88"/>
              <p:cNvSpPr>
                <a:spLocks noChangeArrowheads="1"/>
              </p:cNvSpPr>
              <p:nvPr/>
            </p:nvSpPr>
            <p:spPr bwMode="auto">
              <a:xfrm>
                <a:off x="870" y="2681"/>
                <a:ext cx="130" cy="79"/>
              </a:xfrm>
              <a:prstGeom prst="rect">
                <a:avLst/>
              </a:prstGeom>
              <a:solidFill>
                <a:srgbClr val="99CC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4" name="Rectangle 89"/>
              <p:cNvSpPr>
                <a:spLocks noChangeArrowheads="1"/>
              </p:cNvSpPr>
              <p:nvPr/>
            </p:nvSpPr>
            <p:spPr bwMode="auto">
              <a:xfrm>
                <a:off x="870" y="2681"/>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5" name="Freeform 90"/>
              <p:cNvSpPr>
                <a:spLocks/>
              </p:cNvSpPr>
              <p:nvPr/>
            </p:nvSpPr>
            <p:spPr bwMode="auto">
              <a:xfrm>
                <a:off x="870" y="2786"/>
                <a:ext cx="127" cy="77"/>
              </a:xfrm>
              <a:custGeom>
                <a:avLst/>
                <a:gdLst>
                  <a:gd name="T0" fmla="*/ 127 w 127"/>
                  <a:gd name="T1" fmla="*/ 0 h 77"/>
                  <a:gd name="T2" fmla="*/ 0 w 127"/>
                  <a:gd name="T3" fmla="*/ 0 h 77"/>
                  <a:gd name="T4" fmla="*/ 0 w 127"/>
                  <a:gd name="T5" fmla="*/ 77 h 77"/>
                  <a:gd name="T6" fmla="*/ 55 w 127"/>
                  <a:gd name="T7" fmla="*/ 77 h 77"/>
                  <a:gd name="T8" fmla="*/ 127 w 127"/>
                  <a:gd name="T9" fmla="*/ 0 h 77"/>
                </a:gdLst>
                <a:ahLst/>
                <a:cxnLst>
                  <a:cxn ang="0">
                    <a:pos x="T0" y="T1"/>
                  </a:cxn>
                  <a:cxn ang="0">
                    <a:pos x="T2" y="T3"/>
                  </a:cxn>
                  <a:cxn ang="0">
                    <a:pos x="T4" y="T5"/>
                  </a:cxn>
                  <a:cxn ang="0">
                    <a:pos x="T6" y="T7"/>
                  </a:cxn>
                  <a:cxn ang="0">
                    <a:pos x="T8" y="T9"/>
                  </a:cxn>
                </a:cxnLst>
                <a:rect l="0" t="0" r="r" b="b"/>
                <a:pathLst>
                  <a:path w="127" h="77">
                    <a:moveTo>
                      <a:pt x="127" y="0"/>
                    </a:moveTo>
                    <a:lnTo>
                      <a:pt x="0" y="0"/>
                    </a:lnTo>
                    <a:lnTo>
                      <a:pt x="0" y="77"/>
                    </a:lnTo>
                    <a:lnTo>
                      <a:pt x="55" y="77"/>
                    </a:lnTo>
                    <a:lnTo>
                      <a:pt x="127" y="0"/>
                    </a:lnTo>
                    <a:close/>
                  </a:path>
                </a:pathLst>
              </a:custGeom>
              <a:solidFill>
                <a:srgbClr val="99CC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6" name="Freeform 91"/>
              <p:cNvSpPr>
                <a:spLocks/>
              </p:cNvSpPr>
              <p:nvPr/>
            </p:nvSpPr>
            <p:spPr bwMode="auto">
              <a:xfrm>
                <a:off x="870" y="2786"/>
                <a:ext cx="127" cy="77"/>
              </a:xfrm>
              <a:custGeom>
                <a:avLst/>
                <a:gdLst>
                  <a:gd name="T0" fmla="*/ 127 w 127"/>
                  <a:gd name="T1" fmla="*/ 0 h 77"/>
                  <a:gd name="T2" fmla="*/ 0 w 127"/>
                  <a:gd name="T3" fmla="*/ 0 h 77"/>
                  <a:gd name="T4" fmla="*/ 0 w 127"/>
                  <a:gd name="T5" fmla="*/ 77 h 77"/>
                  <a:gd name="T6" fmla="*/ 55 w 127"/>
                  <a:gd name="T7" fmla="*/ 77 h 77"/>
                  <a:gd name="T8" fmla="*/ 127 w 127"/>
                  <a:gd name="T9" fmla="*/ 0 h 77"/>
                </a:gdLst>
                <a:ahLst/>
                <a:cxnLst>
                  <a:cxn ang="0">
                    <a:pos x="T0" y="T1"/>
                  </a:cxn>
                  <a:cxn ang="0">
                    <a:pos x="T2" y="T3"/>
                  </a:cxn>
                  <a:cxn ang="0">
                    <a:pos x="T4" y="T5"/>
                  </a:cxn>
                  <a:cxn ang="0">
                    <a:pos x="T6" y="T7"/>
                  </a:cxn>
                  <a:cxn ang="0">
                    <a:pos x="T8" y="T9"/>
                  </a:cxn>
                </a:cxnLst>
                <a:rect l="0" t="0" r="r" b="b"/>
                <a:pathLst>
                  <a:path w="127" h="77">
                    <a:moveTo>
                      <a:pt x="127" y="0"/>
                    </a:moveTo>
                    <a:lnTo>
                      <a:pt x="0" y="0"/>
                    </a:lnTo>
                    <a:lnTo>
                      <a:pt x="0" y="77"/>
                    </a:lnTo>
                    <a:lnTo>
                      <a:pt x="55" y="77"/>
                    </a:lnTo>
                    <a:lnTo>
                      <a:pt x="1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7" name="Rectangle 93"/>
              <p:cNvSpPr>
                <a:spLocks noChangeArrowheads="1"/>
              </p:cNvSpPr>
              <p:nvPr/>
            </p:nvSpPr>
            <p:spPr bwMode="auto">
              <a:xfrm>
                <a:off x="1415" y="1843"/>
                <a:ext cx="1114" cy="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913969">
                  <a:defRPr/>
                </a:pPr>
                <a:r>
                  <a:rPr lang="en-US" altLang="en-US" sz="981" kern="0" dirty="0">
                    <a:solidFill>
                      <a:schemeClr val="bg1"/>
                    </a:solidFill>
                    <a:latin typeface="Segoe UI Semibold" panose="020B0702040204020203" pitchFamily="34" charset="0"/>
                  </a:rPr>
                  <a:t>Resource group</a:t>
                </a:r>
                <a:endParaRPr lang="en-US" altLang="en-US" sz="1079" kern="0" dirty="0">
                  <a:solidFill>
                    <a:schemeClr val="bg1"/>
                  </a:solidFill>
                </a:endParaRPr>
              </a:p>
            </p:txBody>
          </p:sp>
          <p:sp>
            <p:nvSpPr>
              <p:cNvPr id="158" name="Freeform 97"/>
              <p:cNvSpPr>
                <a:spLocks/>
              </p:cNvSpPr>
              <p:nvPr/>
            </p:nvSpPr>
            <p:spPr bwMode="auto">
              <a:xfrm>
                <a:off x="1735" y="1276"/>
                <a:ext cx="90" cy="16"/>
              </a:xfrm>
              <a:custGeom>
                <a:avLst/>
                <a:gdLst>
                  <a:gd name="T0" fmla="*/ 7 w 77"/>
                  <a:gd name="T1" fmla="*/ 14 h 14"/>
                  <a:gd name="T2" fmla="*/ 0 w 77"/>
                  <a:gd name="T3" fmla="*/ 7 h 14"/>
                  <a:gd name="T4" fmla="*/ 7 w 77"/>
                  <a:gd name="T5" fmla="*/ 0 h 14"/>
                  <a:gd name="T6" fmla="*/ 70 w 77"/>
                  <a:gd name="T7" fmla="*/ 0 h 14"/>
                  <a:gd name="T8" fmla="*/ 77 w 77"/>
                  <a:gd name="T9" fmla="*/ 7 h 14"/>
                  <a:gd name="T10" fmla="*/ 70 w 77"/>
                  <a:gd name="T11" fmla="*/ 14 h 14"/>
                  <a:gd name="T12" fmla="*/ 7 w 77"/>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77" h="14">
                    <a:moveTo>
                      <a:pt x="7" y="14"/>
                    </a:moveTo>
                    <a:cubicBezTo>
                      <a:pt x="3" y="14"/>
                      <a:pt x="0" y="11"/>
                      <a:pt x="0" y="7"/>
                    </a:cubicBezTo>
                    <a:cubicBezTo>
                      <a:pt x="0" y="3"/>
                      <a:pt x="3" y="0"/>
                      <a:pt x="7" y="0"/>
                    </a:cubicBezTo>
                    <a:cubicBezTo>
                      <a:pt x="70" y="0"/>
                      <a:pt x="70" y="0"/>
                      <a:pt x="70" y="0"/>
                    </a:cubicBezTo>
                    <a:cubicBezTo>
                      <a:pt x="74" y="0"/>
                      <a:pt x="77" y="3"/>
                      <a:pt x="77" y="7"/>
                    </a:cubicBezTo>
                    <a:cubicBezTo>
                      <a:pt x="77" y="11"/>
                      <a:pt x="74" y="14"/>
                      <a:pt x="70" y="14"/>
                    </a:cubicBezTo>
                    <a:lnTo>
                      <a:pt x="7" y="14"/>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59" name="Freeform 98"/>
              <p:cNvSpPr>
                <a:spLocks/>
              </p:cNvSpPr>
              <p:nvPr/>
            </p:nvSpPr>
            <p:spPr bwMode="auto">
              <a:xfrm>
                <a:off x="1735" y="1276"/>
                <a:ext cx="28" cy="16"/>
              </a:xfrm>
              <a:custGeom>
                <a:avLst/>
                <a:gdLst>
                  <a:gd name="T0" fmla="*/ 22 w 24"/>
                  <a:gd name="T1" fmla="*/ 0 h 14"/>
                  <a:gd name="T2" fmla="*/ 7 w 24"/>
                  <a:gd name="T3" fmla="*/ 0 h 14"/>
                  <a:gd name="T4" fmla="*/ 0 w 24"/>
                  <a:gd name="T5" fmla="*/ 7 h 14"/>
                  <a:gd name="T6" fmla="*/ 7 w 24"/>
                  <a:gd name="T7" fmla="*/ 14 h 14"/>
                  <a:gd name="T8" fmla="*/ 22 w 24"/>
                  <a:gd name="T9" fmla="*/ 14 h 14"/>
                  <a:gd name="T10" fmla="*/ 24 w 24"/>
                  <a:gd name="T11" fmla="*/ 7 h 14"/>
                  <a:gd name="T12" fmla="*/ 22 w 2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24" h="14">
                    <a:moveTo>
                      <a:pt x="22" y="0"/>
                    </a:moveTo>
                    <a:cubicBezTo>
                      <a:pt x="7" y="0"/>
                      <a:pt x="7" y="0"/>
                      <a:pt x="7" y="0"/>
                    </a:cubicBezTo>
                    <a:cubicBezTo>
                      <a:pt x="3" y="0"/>
                      <a:pt x="0" y="3"/>
                      <a:pt x="0" y="7"/>
                    </a:cubicBezTo>
                    <a:cubicBezTo>
                      <a:pt x="0" y="11"/>
                      <a:pt x="3" y="14"/>
                      <a:pt x="7" y="14"/>
                    </a:cubicBezTo>
                    <a:cubicBezTo>
                      <a:pt x="22" y="14"/>
                      <a:pt x="22" y="14"/>
                      <a:pt x="22" y="14"/>
                    </a:cubicBezTo>
                    <a:cubicBezTo>
                      <a:pt x="23" y="12"/>
                      <a:pt x="24" y="10"/>
                      <a:pt x="24" y="7"/>
                    </a:cubicBezTo>
                    <a:cubicBezTo>
                      <a:pt x="24" y="5"/>
                      <a:pt x="23" y="2"/>
                      <a:pt x="22"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0" name="Freeform 99"/>
              <p:cNvSpPr>
                <a:spLocks/>
              </p:cNvSpPr>
              <p:nvPr/>
            </p:nvSpPr>
            <p:spPr bwMode="auto">
              <a:xfrm>
                <a:off x="1776" y="1276"/>
                <a:ext cx="8" cy="16"/>
              </a:xfrm>
              <a:custGeom>
                <a:avLst/>
                <a:gdLst>
                  <a:gd name="T0" fmla="*/ 7 w 7"/>
                  <a:gd name="T1" fmla="*/ 0 h 14"/>
                  <a:gd name="T2" fmla="*/ 0 w 7"/>
                  <a:gd name="T3" fmla="*/ 0 h 14"/>
                  <a:gd name="T4" fmla="*/ 1 w 7"/>
                  <a:gd name="T5" fmla="*/ 7 h 14"/>
                  <a:gd name="T6" fmla="*/ 0 w 7"/>
                  <a:gd name="T7" fmla="*/ 14 h 14"/>
                  <a:gd name="T8" fmla="*/ 7 w 7"/>
                  <a:gd name="T9" fmla="*/ 14 h 14"/>
                  <a:gd name="T10" fmla="*/ 6 w 7"/>
                  <a:gd name="T11" fmla="*/ 7 h 14"/>
                  <a:gd name="T12" fmla="*/ 7 w 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7" h="14">
                    <a:moveTo>
                      <a:pt x="7" y="0"/>
                    </a:moveTo>
                    <a:cubicBezTo>
                      <a:pt x="0" y="0"/>
                      <a:pt x="0" y="0"/>
                      <a:pt x="0" y="0"/>
                    </a:cubicBezTo>
                    <a:cubicBezTo>
                      <a:pt x="1" y="2"/>
                      <a:pt x="1" y="5"/>
                      <a:pt x="1" y="7"/>
                    </a:cubicBezTo>
                    <a:cubicBezTo>
                      <a:pt x="1" y="10"/>
                      <a:pt x="1" y="12"/>
                      <a:pt x="0" y="14"/>
                    </a:cubicBezTo>
                    <a:cubicBezTo>
                      <a:pt x="7" y="14"/>
                      <a:pt x="7" y="14"/>
                      <a:pt x="7" y="14"/>
                    </a:cubicBezTo>
                    <a:cubicBezTo>
                      <a:pt x="6" y="12"/>
                      <a:pt x="6" y="10"/>
                      <a:pt x="6" y="7"/>
                    </a:cubicBezTo>
                    <a:cubicBezTo>
                      <a:pt x="6" y="5"/>
                      <a:pt x="6" y="2"/>
                      <a:pt x="7"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1" name="Freeform 100"/>
              <p:cNvSpPr>
                <a:spLocks/>
              </p:cNvSpPr>
              <p:nvPr/>
            </p:nvSpPr>
            <p:spPr bwMode="auto">
              <a:xfrm>
                <a:off x="1797" y="1276"/>
                <a:ext cx="28" cy="16"/>
              </a:xfrm>
              <a:custGeom>
                <a:avLst/>
                <a:gdLst>
                  <a:gd name="T0" fmla="*/ 24 w 24"/>
                  <a:gd name="T1" fmla="*/ 7 h 14"/>
                  <a:gd name="T2" fmla="*/ 17 w 24"/>
                  <a:gd name="T3" fmla="*/ 0 h 14"/>
                  <a:gd name="T4" fmla="*/ 2 w 24"/>
                  <a:gd name="T5" fmla="*/ 0 h 14"/>
                  <a:gd name="T6" fmla="*/ 0 w 24"/>
                  <a:gd name="T7" fmla="*/ 7 h 14"/>
                  <a:gd name="T8" fmla="*/ 2 w 24"/>
                  <a:gd name="T9" fmla="*/ 14 h 14"/>
                  <a:gd name="T10" fmla="*/ 17 w 24"/>
                  <a:gd name="T11" fmla="*/ 14 h 14"/>
                  <a:gd name="T12" fmla="*/ 24 w 24"/>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24" h="14">
                    <a:moveTo>
                      <a:pt x="24" y="7"/>
                    </a:moveTo>
                    <a:cubicBezTo>
                      <a:pt x="24" y="3"/>
                      <a:pt x="21" y="0"/>
                      <a:pt x="17" y="0"/>
                    </a:cubicBezTo>
                    <a:cubicBezTo>
                      <a:pt x="2" y="0"/>
                      <a:pt x="2" y="0"/>
                      <a:pt x="2" y="0"/>
                    </a:cubicBezTo>
                    <a:cubicBezTo>
                      <a:pt x="1" y="2"/>
                      <a:pt x="0" y="5"/>
                      <a:pt x="0" y="7"/>
                    </a:cubicBezTo>
                    <a:cubicBezTo>
                      <a:pt x="0" y="10"/>
                      <a:pt x="1" y="12"/>
                      <a:pt x="2" y="14"/>
                    </a:cubicBezTo>
                    <a:cubicBezTo>
                      <a:pt x="17" y="14"/>
                      <a:pt x="17" y="14"/>
                      <a:pt x="17" y="14"/>
                    </a:cubicBezTo>
                    <a:cubicBezTo>
                      <a:pt x="21" y="14"/>
                      <a:pt x="24" y="11"/>
                      <a:pt x="24" y="7"/>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2" name="Freeform 101"/>
              <p:cNvSpPr>
                <a:spLocks/>
              </p:cNvSpPr>
              <p:nvPr/>
            </p:nvSpPr>
            <p:spPr bwMode="auto">
              <a:xfrm>
                <a:off x="1761" y="1276"/>
                <a:ext cx="16" cy="16"/>
              </a:xfrm>
              <a:custGeom>
                <a:avLst/>
                <a:gdLst>
                  <a:gd name="T0" fmla="*/ 13 w 14"/>
                  <a:gd name="T1" fmla="*/ 0 h 14"/>
                  <a:gd name="T2" fmla="*/ 0 w 14"/>
                  <a:gd name="T3" fmla="*/ 0 h 14"/>
                  <a:gd name="T4" fmla="*/ 2 w 14"/>
                  <a:gd name="T5" fmla="*/ 7 h 14"/>
                  <a:gd name="T6" fmla="*/ 0 w 14"/>
                  <a:gd name="T7" fmla="*/ 14 h 14"/>
                  <a:gd name="T8" fmla="*/ 13 w 14"/>
                  <a:gd name="T9" fmla="*/ 14 h 14"/>
                  <a:gd name="T10" fmla="*/ 14 w 14"/>
                  <a:gd name="T11" fmla="*/ 7 h 14"/>
                  <a:gd name="T12" fmla="*/ 13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3" y="0"/>
                    </a:moveTo>
                    <a:cubicBezTo>
                      <a:pt x="0" y="0"/>
                      <a:pt x="0" y="0"/>
                      <a:pt x="0" y="0"/>
                    </a:cubicBezTo>
                    <a:cubicBezTo>
                      <a:pt x="1" y="2"/>
                      <a:pt x="2" y="5"/>
                      <a:pt x="2" y="7"/>
                    </a:cubicBezTo>
                    <a:cubicBezTo>
                      <a:pt x="2" y="10"/>
                      <a:pt x="1" y="12"/>
                      <a:pt x="0" y="14"/>
                    </a:cubicBezTo>
                    <a:cubicBezTo>
                      <a:pt x="13" y="14"/>
                      <a:pt x="13" y="14"/>
                      <a:pt x="13" y="14"/>
                    </a:cubicBezTo>
                    <a:cubicBezTo>
                      <a:pt x="14" y="12"/>
                      <a:pt x="14" y="10"/>
                      <a:pt x="14" y="7"/>
                    </a:cubicBezTo>
                    <a:cubicBezTo>
                      <a:pt x="14" y="5"/>
                      <a:pt x="14" y="2"/>
                      <a:pt x="13"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3" name="Freeform 102"/>
              <p:cNvSpPr>
                <a:spLocks/>
              </p:cNvSpPr>
              <p:nvPr/>
            </p:nvSpPr>
            <p:spPr bwMode="auto">
              <a:xfrm>
                <a:off x="1698" y="1257"/>
                <a:ext cx="76" cy="55"/>
              </a:xfrm>
              <a:custGeom>
                <a:avLst/>
                <a:gdLst>
                  <a:gd name="T0" fmla="*/ 45 w 65"/>
                  <a:gd name="T1" fmla="*/ 35 h 47"/>
                  <a:gd name="T2" fmla="*/ 23 w 65"/>
                  <a:gd name="T3" fmla="*/ 35 h 47"/>
                  <a:gd name="T4" fmla="*/ 12 w 65"/>
                  <a:gd name="T5" fmla="*/ 23 h 47"/>
                  <a:gd name="T6" fmla="*/ 23 w 65"/>
                  <a:gd name="T7" fmla="*/ 12 h 47"/>
                  <a:gd name="T8" fmla="*/ 45 w 65"/>
                  <a:gd name="T9" fmla="*/ 12 h 47"/>
                  <a:gd name="T10" fmla="*/ 46 w 65"/>
                  <a:gd name="T11" fmla="*/ 12 h 47"/>
                  <a:gd name="T12" fmla="*/ 65 w 65"/>
                  <a:gd name="T13" fmla="*/ 12 h 47"/>
                  <a:gd name="T14" fmla="*/ 45 w 65"/>
                  <a:gd name="T15" fmla="*/ 0 h 47"/>
                  <a:gd name="T16" fmla="*/ 23 w 65"/>
                  <a:gd name="T17" fmla="*/ 0 h 47"/>
                  <a:gd name="T18" fmla="*/ 0 w 65"/>
                  <a:gd name="T19" fmla="*/ 23 h 47"/>
                  <a:gd name="T20" fmla="*/ 23 w 65"/>
                  <a:gd name="T21" fmla="*/ 47 h 47"/>
                  <a:gd name="T22" fmla="*/ 45 w 65"/>
                  <a:gd name="T23" fmla="*/ 47 h 47"/>
                  <a:gd name="T24" fmla="*/ 65 w 65"/>
                  <a:gd name="T25" fmla="*/ 35 h 47"/>
                  <a:gd name="T26" fmla="*/ 46 w 65"/>
                  <a:gd name="T27" fmla="*/ 35 h 47"/>
                  <a:gd name="T28" fmla="*/ 45 w 65"/>
                  <a:gd name="T29"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 h="47">
                    <a:moveTo>
                      <a:pt x="45" y="35"/>
                    </a:moveTo>
                    <a:cubicBezTo>
                      <a:pt x="23" y="35"/>
                      <a:pt x="23" y="35"/>
                      <a:pt x="23" y="35"/>
                    </a:cubicBezTo>
                    <a:cubicBezTo>
                      <a:pt x="17" y="35"/>
                      <a:pt x="12" y="30"/>
                      <a:pt x="12" y="23"/>
                    </a:cubicBezTo>
                    <a:cubicBezTo>
                      <a:pt x="12" y="17"/>
                      <a:pt x="17" y="12"/>
                      <a:pt x="23" y="12"/>
                    </a:cubicBezTo>
                    <a:cubicBezTo>
                      <a:pt x="45" y="12"/>
                      <a:pt x="45" y="12"/>
                      <a:pt x="45" y="12"/>
                    </a:cubicBezTo>
                    <a:cubicBezTo>
                      <a:pt x="45" y="12"/>
                      <a:pt x="46" y="12"/>
                      <a:pt x="46" y="12"/>
                    </a:cubicBezTo>
                    <a:cubicBezTo>
                      <a:pt x="65" y="12"/>
                      <a:pt x="65" y="12"/>
                      <a:pt x="65" y="12"/>
                    </a:cubicBezTo>
                    <a:cubicBezTo>
                      <a:pt x="61" y="5"/>
                      <a:pt x="54" y="0"/>
                      <a:pt x="45" y="0"/>
                    </a:cubicBezTo>
                    <a:cubicBezTo>
                      <a:pt x="23" y="0"/>
                      <a:pt x="23" y="0"/>
                      <a:pt x="23" y="0"/>
                    </a:cubicBezTo>
                    <a:cubicBezTo>
                      <a:pt x="10" y="0"/>
                      <a:pt x="0" y="10"/>
                      <a:pt x="0" y="23"/>
                    </a:cubicBezTo>
                    <a:cubicBezTo>
                      <a:pt x="0" y="36"/>
                      <a:pt x="10" y="47"/>
                      <a:pt x="23" y="47"/>
                    </a:cubicBezTo>
                    <a:cubicBezTo>
                      <a:pt x="45" y="47"/>
                      <a:pt x="45" y="47"/>
                      <a:pt x="45" y="47"/>
                    </a:cubicBezTo>
                    <a:cubicBezTo>
                      <a:pt x="54" y="47"/>
                      <a:pt x="61" y="42"/>
                      <a:pt x="65" y="35"/>
                    </a:cubicBezTo>
                    <a:cubicBezTo>
                      <a:pt x="46" y="35"/>
                      <a:pt x="46" y="35"/>
                      <a:pt x="46" y="35"/>
                    </a:cubicBezTo>
                    <a:cubicBezTo>
                      <a:pt x="46" y="35"/>
                      <a:pt x="45" y="35"/>
                      <a:pt x="45" y="35"/>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4" name="Freeform 103"/>
              <p:cNvSpPr>
                <a:spLocks/>
              </p:cNvSpPr>
              <p:nvPr/>
            </p:nvSpPr>
            <p:spPr bwMode="auto">
              <a:xfrm>
                <a:off x="1783" y="1276"/>
                <a:ext cx="17" cy="16"/>
              </a:xfrm>
              <a:custGeom>
                <a:avLst/>
                <a:gdLst>
                  <a:gd name="T0" fmla="*/ 14 w 14"/>
                  <a:gd name="T1" fmla="*/ 0 h 14"/>
                  <a:gd name="T2" fmla="*/ 1 w 14"/>
                  <a:gd name="T3" fmla="*/ 0 h 14"/>
                  <a:gd name="T4" fmla="*/ 0 w 14"/>
                  <a:gd name="T5" fmla="*/ 7 h 14"/>
                  <a:gd name="T6" fmla="*/ 1 w 14"/>
                  <a:gd name="T7" fmla="*/ 14 h 14"/>
                  <a:gd name="T8" fmla="*/ 14 w 14"/>
                  <a:gd name="T9" fmla="*/ 14 h 14"/>
                  <a:gd name="T10" fmla="*/ 12 w 14"/>
                  <a:gd name="T11" fmla="*/ 7 h 14"/>
                  <a:gd name="T12" fmla="*/ 14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0"/>
                    </a:moveTo>
                    <a:cubicBezTo>
                      <a:pt x="1" y="0"/>
                      <a:pt x="1" y="0"/>
                      <a:pt x="1" y="0"/>
                    </a:cubicBezTo>
                    <a:cubicBezTo>
                      <a:pt x="0" y="2"/>
                      <a:pt x="0" y="5"/>
                      <a:pt x="0" y="7"/>
                    </a:cubicBezTo>
                    <a:cubicBezTo>
                      <a:pt x="0" y="10"/>
                      <a:pt x="0" y="12"/>
                      <a:pt x="1" y="14"/>
                    </a:cubicBezTo>
                    <a:cubicBezTo>
                      <a:pt x="14" y="14"/>
                      <a:pt x="14" y="14"/>
                      <a:pt x="14" y="14"/>
                    </a:cubicBezTo>
                    <a:cubicBezTo>
                      <a:pt x="13" y="12"/>
                      <a:pt x="12" y="10"/>
                      <a:pt x="12" y="7"/>
                    </a:cubicBezTo>
                    <a:cubicBezTo>
                      <a:pt x="12" y="5"/>
                      <a:pt x="13" y="2"/>
                      <a:pt x="14"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5" name="Freeform 104"/>
              <p:cNvSpPr>
                <a:spLocks/>
              </p:cNvSpPr>
              <p:nvPr/>
            </p:nvSpPr>
            <p:spPr bwMode="auto">
              <a:xfrm>
                <a:off x="1787" y="1257"/>
                <a:ext cx="77" cy="55"/>
              </a:xfrm>
              <a:custGeom>
                <a:avLst/>
                <a:gdLst>
                  <a:gd name="T0" fmla="*/ 42 w 66"/>
                  <a:gd name="T1" fmla="*/ 0 h 47"/>
                  <a:gd name="T2" fmla="*/ 20 w 66"/>
                  <a:gd name="T3" fmla="*/ 0 h 47"/>
                  <a:gd name="T4" fmla="*/ 0 w 66"/>
                  <a:gd name="T5" fmla="*/ 12 h 47"/>
                  <a:gd name="T6" fmla="*/ 19 w 66"/>
                  <a:gd name="T7" fmla="*/ 12 h 47"/>
                  <a:gd name="T8" fmla="*/ 20 w 66"/>
                  <a:gd name="T9" fmla="*/ 12 h 47"/>
                  <a:gd name="T10" fmla="*/ 42 w 66"/>
                  <a:gd name="T11" fmla="*/ 12 h 47"/>
                  <a:gd name="T12" fmla="*/ 54 w 66"/>
                  <a:gd name="T13" fmla="*/ 23 h 47"/>
                  <a:gd name="T14" fmla="*/ 42 w 66"/>
                  <a:gd name="T15" fmla="*/ 35 h 47"/>
                  <a:gd name="T16" fmla="*/ 20 w 66"/>
                  <a:gd name="T17" fmla="*/ 35 h 47"/>
                  <a:gd name="T18" fmla="*/ 19 w 66"/>
                  <a:gd name="T19" fmla="*/ 35 h 47"/>
                  <a:gd name="T20" fmla="*/ 0 w 66"/>
                  <a:gd name="T21" fmla="*/ 35 h 47"/>
                  <a:gd name="T22" fmla="*/ 20 w 66"/>
                  <a:gd name="T23" fmla="*/ 47 h 47"/>
                  <a:gd name="T24" fmla="*/ 42 w 66"/>
                  <a:gd name="T25" fmla="*/ 47 h 47"/>
                  <a:gd name="T26" fmla="*/ 66 w 66"/>
                  <a:gd name="T27" fmla="*/ 23 h 47"/>
                  <a:gd name="T28" fmla="*/ 42 w 66"/>
                  <a:gd name="T29"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 h="47">
                    <a:moveTo>
                      <a:pt x="42" y="0"/>
                    </a:moveTo>
                    <a:cubicBezTo>
                      <a:pt x="20" y="0"/>
                      <a:pt x="20" y="0"/>
                      <a:pt x="20" y="0"/>
                    </a:cubicBezTo>
                    <a:cubicBezTo>
                      <a:pt x="11" y="0"/>
                      <a:pt x="4" y="5"/>
                      <a:pt x="0" y="12"/>
                    </a:cubicBezTo>
                    <a:cubicBezTo>
                      <a:pt x="19" y="12"/>
                      <a:pt x="19" y="12"/>
                      <a:pt x="19" y="12"/>
                    </a:cubicBezTo>
                    <a:cubicBezTo>
                      <a:pt x="19" y="12"/>
                      <a:pt x="20" y="12"/>
                      <a:pt x="20" y="12"/>
                    </a:cubicBezTo>
                    <a:cubicBezTo>
                      <a:pt x="42" y="12"/>
                      <a:pt x="42" y="12"/>
                      <a:pt x="42" y="12"/>
                    </a:cubicBezTo>
                    <a:cubicBezTo>
                      <a:pt x="48" y="12"/>
                      <a:pt x="54" y="17"/>
                      <a:pt x="54" y="23"/>
                    </a:cubicBezTo>
                    <a:cubicBezTo>
                      <a:pt x="54" y="30"/>
                      <a:pt x="48" y="35"/>
                      <a:pt x="42" y="35"/>
                    </a:cubicBezTo>
                    <a:cubicBezTo>
                      <a:pt x="20" y="35"/>
                      <a:pt x="20" y="35"/>
                      <a:pt x="20" y="35"/>
                    </a:cubicBezTo>
                    <a:cubicBezTo>
                      <a:pt x="20" y="35"/>
                      <a:pt x="19" y="35"/>
                      <a:pt x="19" y="35"/>
                    </a:cubicBezTo>
                    <a:cubicBezTo>
                      <a:pt x="0" y="35"/>
                      <a:pt x="0" y="35"/>
                      <a:pt x="0" y="35"/>
                    </a:cubicBezTo>
                    <a:cubicBezTo>
                      <a:pt x="4" y="42"/>
                      <a:pt x="11" y="47"/>
                      <a:pt x="20" y="47"/>
                    </a:cubicBezTo>
                    <a:cubicBezTo>
                      <a:pt x="42" y="47"/>
                      <a:pt x="42" y="47"/>
                      <a:pt x="42" y="47"/>
                    </a:cubicBezTo>
                    <a:cubicBezTo>
                      <a:pt x="55" y="47"/>
                      <a:pt x="66" y="36"/>
                      <a:pt x="66" y="23"/>
                    </a:cubicBezTo>
                    <a:cubicBezTo>
                      <a:pt x="66" y="10"/>
                      <a:pt x="55" y="0"/>
                      <a:pt x="42"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sp>
            <p:nvSpPr>
              <p:cNvPr id="166" name="Freeform 105"/>
              <p:cNvSpPr>
                <a:spLocks noEditPoints="1"/>
              </p:cNvSpPr>
              <p:nvPr/>
            </p:nvSpPr>
            <p:spPr bwMode="auto">
              <a:xfrm>
                <a:off x="1668" y="1172"/>
                <a:ext cx="225" cy="225"/>
              </a:xfrm>
              <a:custGeom>
                <a:avLst/>
                <a:gdLst>
                  <a:gd name="T0" fmla="*/ 96 w 192"/>
                  <a:gd name="T1" fmla="*/ 12 h 192"/>
                  <a:gd name="T2" fmla="*/ 180 w 192"/>
                  <a:gd name="T3" fmla="*/ 96 h 192"/>
                  <a:gd name="T4" fmla="*/ 96 w 192"/>
                  <a:gd name="T5" fmla="*/ 180 h 192"/>
                  <a:gd name="T6" fmla="*/ 12 w 192"/>
                  <a:gd name="T7" fmla="*/ 96 h 192"/>
                  <a:gd name="T8" fmla="*/ 96 w 192"/>
                  <a:gd name="T9" fmla="*/ 12 h 192"/>
                  <a:gd name="T10" fmla="*/ 96 w 192"/>
                  <a:gd name="T11" fmla="*/ 0 h 192"/>
                  <a:gd name="T12" fmla="*/ 0 w 192"/>
                  <a:gd name="T13" fmla="*/ 96 h 192"/>
                  <a:gd name="T14" fmla="*/ 96 w 192"/>
                  <a:gd name="T15" fmla="*/ 192 h 192"/>
                  <a:gd name="T16" fmla="*/ 192 w 192"/>
                  <a:gd name="T17" fmla="*/ 96 h 192"/>
                  <a:gd name="T18" fmla="*/ 96 w 192"/>
                  <a:gd name="T1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192">
                    <a:moveTo>
                      <a:pt x="96" y="12"/>
                    </a:moveTo>
                    <a:cubicBezTo>
                      <a:pt x="142" y="12"/>
                      <a:pt x="180" y="50"/>
                      <a:pt x="180" y="96"/>
                    </a:cubicBezTo>
                    <a:cubicBezTo>
                      <a:pt x="180" y="143"/>
                      <a:pt x="142" y="180"/>
                      <a:pt x="96" y="180"/>
                    </a:cubicBezTo>
                    <a:cubicBezTo>
                      <a:pt x="49" y="180"/>
                      <a:pt x="12" y="143"/>
                      <a:pt x="12" y="96"/>
                    </a:cubicBezTo>
                    <a:cubicBezTo>
                      <a:pt x="12" y="50"/>
                      <a:pt x="49" y="12"/>
                      <a:pt x="96" y="12"/>
                    </a:cubicBezTo>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1" tIns="45700" rIns="91401" bIns="45700" numCol="1" anchor="t" anchorCtr="0" compatLnSpc="1">
                <a:prstTxWarp prst="textNoShape">
                  <a:avLst/>
                </a:prstTxWarp>
              </a:bodyPr>
              <a:lstStyle/>
              <a:p>
                <a:pPr defTabSz="913969">
                  <a:defRPr/>
                </a:pPr>
                <a:endParaRPr lang="en-US" sz="1030" kern="0" dirty="0">
                  <a:latin typeface="Segoe UI"/>
                </a:endParaRPr>
              </a:p>
            </p:txBody>
          </p:sp>
        </p:grpSp>
        <p:sp>
          <p:nvSpPr>
            <p:cNvPr id="167" name="Left Bracket 166"/>
            <p:cNvSpPr/>
            <p:nvPr/>
          </p:nvSpPr>
          <p:spPr>
            <a:xfrm rot="5400000">
              <a:off x="3106385" y="1110493"/>
              <a:ext cx="138909" cy="6097466"/>
            </a:xfrm>
            <a:prstGeom prst="leftBracket">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defTabSz="914462">
                <a:defRPr/>
              </a:pPr>
              <a:endParaRPr lang="en-US" sz="1731">
                <a:solidFill>
                  <a:schemeClr val="bg1"/>
                </a:solidFill>
                <a:latin typeface="Segoe UI"/>
              </a:endParaRPr>
            </a:p>
          </p:txBody>
        </p:sp>
      </p:grpSp>
      <p:sp>
        <p:nvSpPr>
          <p:cNvPr id="2" name="Rectangle 1">
            <a:extLst>
              <a:ext uri="{FF2B5EF4-FFF2-40B4-BE49-F238E27FC236}">
                <a16:creationId xmlns:a16="http://schemas.microsoft.com/office/drawing/2014/main" id="{A461B76F-F040-4C8E-ABC3-B2BE96752BCD}"/>
              </a:ext>
            </a:extLst>
          </p:cNvPr>
          <p:cNvSpPr/>
          <p:nvPr/>
        </p:nvSpPr>
        <p:spPr>
          <a:xfrm>
            <a:off x="1489828" y="5728653"/>
            <a:ext cx="2153721" cy="362118"/>
          </a:xfrm>
          <a:prstGeom prst="rect">
            <a:avLst/>
          </a:prstGeom>
        </p:spPr>
        <p:txBody>
          <a:bodyPr wrap="none">
            <a:spAutoFit/>
          </a:bodyPr>
          <a:lstStyle/>
          <a:p>
            <a:r>
              <a:rPr lang="en-US" sz="1731" dirty="0">
                <a:hlinkClick r:id="rId5"/>
              </a:rPr>
              <a:t>aka.ms/Azure/ARM</a:t>
            </a:r>
            <a:r>
              <a:rPr lang="en-US" sz="1731" dirty="0"/>
              <a:t> </a:t>
            </a:r>
          </a:p>
        </p:txBody>
      </p:sp>
    </p:spTree>
    <p:extLst>
      <p:ext uri="{BB962C8B-B14F-4D97-AF65-F5344CB8AC3E}">
        <p14:creationId xmlns:p14="http://schemas.microsoft.com/office/powerpoint/2010/main" val="3984673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250"/>
                                        <p:tgtEl>
                                          <p:spTgt spid="3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2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8263" y="1011198"/>
            <a:ext cx="10553147" cy="5302966"/>
          </a:xfrm>
          <a:prstGeom prst="rect">
            <a:avLst/>
          </a:prstGeom>
        </p:spPr>
        <p:txBody>
          <a:bodyPr lIns="143446" r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4000"/>
              </a:lnSpc>
            </a:pPr>
            <a:r>
              <a:rPr lang="en-US" sz="1961" dirty="0">
                <a:solidFill>
                  <a:schemeClr val="tx2"/>
                </a:solidFill>
              </a:rPr>
              <a:t>Resource providers are the API interfaces</a:t>
            </a:r>
          </a:p>
          <a:p>
            <a:pPr>
              <a:lnSpc>
                <a:spcPct val="114000"/>
              </a:lnSpc>
            </a:pPr>
            <a:r>
              <a:rPr lang="en-US" sz="1961" dirty="0">
                <a:solidFill>
                  <a:schemeClr val="tx2"/>
                </a:solidFill>
              </a:rPr>
              <a:t>Resource providers must be registered against a subscription before you can create resources</a:t>
            </a:r>
          </a:p>
          <a:p>
            <a:pPr>
              <a:lnSpc>
                <a:spcPct val="114000"/>
              </a:lnSpc>
            </a:pPr>
            <a:r>
              <a:rPr lang="en-US" sz="1961" dirty="0">
                <a:solidFill>
                  <a:schemeClr val="tx2"/>
                </a:solidFill>
              </a:rPr>
              <a:t>Subscription Owners automatically register resource provider as a resource </a:t>
            </a:r>
            <a:br>
              <a:rPr lang="en-US" sz="1961" dirty="0">
                <a:solidFill>
                  <a:schemeClr val="tx2"/>
                </a:solidFill>
              </a:rPr>
            </a:br>
            <a:r>
              <a:rPr lang="en-US" sz="1961" dirty="0">
                <a:solidFill>
                  <a:schemeClr val="tx2"/>
                </a:solidFill>
              </a:rPr>
              <a:t>it provisioned</a:t>
            </a:r>
          </a:p>
          <a:p>
            <a:pPr>
              <a:lnSpc>
                <a:spcPct val="114000"/>
              </a:lnSpc>
            </a:pPr>
            <a:r>
              <a:rPr lang="en-US" sz="1961" dirty="0">
                <a:solidFill>
                  <a:schemeClr val="tx2"/>
                </a:solidFill>
              </a:rPr>
              <a:t>User that does not have subscription owner rights cannot provision an Azure resource until the resource provider is registered</a:t>
            </a:r>
          </a:p>
          <a:p>
            <a:pPr>
              <a:lnSpc>
                <a:spcPct val="114000"/>
              </a:lnSpc>
            </a:pPr>
            <a:r>
              <a:rPr lang="en-US" sz="1961" dirty="0">
                <a:solidFill>
                  <a:schemeClr val="tx2"/>
                </a:solidFill>
              </a:rPr>
              <a:t>To register Microsoft Resource Providers in a subscription:</a:t>
            </a:r>
          </a:p>
          <a:p>
            <a:pPr marL="448285" indent="0">
              <a:lnSpc>
                <a:spcPct val="114000"/>
              </a:lnSpc>
              <a:buNone/>
            </a:pPr>
            <a:r>
              <a:rPr lang="en-US" sz="1569" kern="0" dirty="0">
                <a:solidFill>
                  <a:schemeClr val="tx1"/>
                </a:solidFill>
                <a:latin typeface="Consolas" panose="020B0609020204030204" pitchFamily="49" charset="0"/>
              </a:rPr>
              <a:t>Select-</a:t>
            </a:r>
            <a:r>
              <a:rPr lang="en-US" sz="1569" kern="0" dirty="0" err="1">
                <a:solidFill>
                  <a:schemeClr val="tx1"/>
                </a:solidFill>
                <a:latin typeface="Consolas" panose="020B0609020204030204" pitchFamily="49" charset="0"/>
              </a:rPr>
              <a:t>AzureRmSubscription</a:t>
            </a:r>
            <a:r>
              <a:rPr lang="en-US" sz="1569" kern="0" dirty="0">
                <a:solidFill>
                  <a:schemeClr val="tx1"/>
                </a:solidFill>
                <a:latin typeface="Consolas" panose="020B0609020204030204" pitchFamily="49" charset="0"/>
              </a:rPr>
              <a:t> -</a:t>
            </a:r>
            <a:r>
              <a:rPr lang="en-US" sz="1569" kern="0" dirty="0" err="1">
                <a:solidFill>
                  <a:schemeClr val="tx1"/>
                </a:solidFill>
                <a:latin typeface="Consolas" panose="020B0609020204030204" pitchFamily="49" charset="0"/>
              </a:rPr>
              <a:t>Subscriptionname</a:t>
            </a:r>
            <a:r>
              <a:rPr lang="en-US" sz="1569" kern="0" dirty="0">
                <a:solidFill>
                  <a:schemeClr val="tx1"/>
                </a:solidFill>
                <a:latin typeface="Consolas" panose="020B0609020204030204" pitchFamily="49" charset="0"/>
              </a:rPr>
              <a:t> $</a:t>
            </a:r>
            <a:r>
              <a:rPr lang="en-US" sz="1569" kern="0" dirty="0" err="1">
                <a:solidFill>
                  <a:schemeClr val="tx1"/>
                </a:solidFill>
                <a:latin typeface="Consolas" panose="020B0609020204030204" pitchFamily="49" charset="0"/>
              </a:rPr>
              <a:t>SubscriptionName</a:t>
            </a:r>
            <a:endParaRPr lang="en-US" sz="1569" kern="0" dirty="0">
              <a:solidFill>
                <a:schemeClr val="tx1"/>
              </a:solidFill>
              <a:latin typeface="Consolas" panose="020B0609020204030204" pitchFamily="49" charset="0"/>
            </a:endParaRPr>
          </a:p>
          <a:p>
            <a:pPr marL="448285" indent="0">
              <a:lnSpc>
                <a:spcPct val="114000"/>
              </a:lnSpc>
              <a:buNone/>
            </a:pPr>
            <a:endParaRPr lang="en-US" sz="1569" kern="0" dirty="0">
              <a:solidFill>
                <a:schemeClr val="tx1"/>
              </a:solidFill>
              <a:latin typeface="Consolas" panose="020B0609020204030204" pitchFamily="49" charset="0"/>
            </a:endParaRPr>
          </a:p>
          <a:p>
            <a:pPr marL="448285" indent="0">
              <a:lnSpc>
                <a:spcPct val="114000"/>
              </a:lnSpc>
              <a:buNone/>
            </a:pPr>
            <a:r>
              <a:rPr lang="en-US" sz="1569" kern="0" dirty="0">
                <a:solidFill>
                  <a:schemeClr val="tx1"/>
                </a:solidFill>
                <a:latin typeface="Consolas" panose="020B0609020204030204" pitchFamily="49" charset="0"/>
              </a:rPr>
              <a:t>$providers = @(Get-</a:t>
            </a:r>
            <a:r>
              <a:rPr lang="en-US" sz="1569" kern="0" dirty="0" err="1">
                <a:solidFill>
                  <a:schemeClr val="tx1"/>
                </a:solidFill>
                <a:latin typeface="Consolas" panose="020B0609020204030204" pitchFamily="49" charset="0"/>
              </a:rPr>
              <a:t>AzureRMResourceProvider</a:t>
            </a:r>
            <a:r>
              <a:rPr lang="en-US" sz="1569" kern="0" dirty="0">
                <a:solidFill>
                  <a:schemeClr val="tx1"/>
                </a:solidFill>
                <a:latin typeface="Consolas" panose="020B0609020204030204" pitchFamily="49" charset="0"/>
              </a:rPr>
              <a:t> -</a:t>
            </a:r>
            <a:r>
              <a:rPr lang="en-US" sz="1569" kern="0" dirty="0" err="1">
                <a:solidFill>
                  <a:schemeClr val="tx1"/>
                </a:solidFill>
                <a:latin typeface="Consolas" panose="020B0609020204030204" pitchFamily="49" charset="0"/>
              </a:rPr>
              <a:t>ListAvailable</a:t>
            </a:r>
            <a:r>
              <a:rPr lang="en-US" sz="1569" kern="0" dirty="0">
                <a:solidFill>
                  <a:schemeClr val="tx1"/>
                </a:solidFill>
                <a:latin typeface="Consolas" panose="020B0609020204030204" pitchFamily="49" charset="0"/>
              </a:rPr>
              <a:t> | Where </a:t>
            </a:r>
            <a:br>
              <a:rPr lang="en-US" sz="1569" kern="0" dirty="0">
                <a:solidFill>
                  <a:schemeClr val="tx1"/>
                </a:solidFill>
                <a:latin typeface="Consolas" panose="020B0609020204030204" pitchFamily="49" charset="0"/>
              </a:rPr>
            </a:br>
            <a:r>
              <a:rPr lang="en-US" sz="1569" kern="0" dirty="0" err="1">
                <a:solidFill>
                  <a:schemeClr val="tx1"/>
                </a:solidFill>
                <a:latin typeface="Consolas" panose="020B0609020204030204" pitchFamily="49" charset="0"/>
              </a:rPr>
              <a:t>ProviderNamespace</a:t>
            </a:r>
            <a:r>
              <a:rPr lang="en-US" sz="1569" kern="0" dirty="0">
                <a:solidFill>
                  <a:schemeClr val="tx1"/>
                </a:solidFill>
                <a:latin typeface="Consolas" panose="020B0609020204030204" pitchFamily="49" charset="0"/>
              </a:rPr>
              <a:t> -Match Microsoft)</a:t>
            </a:r>
          </a:p>
          <a:p>
            <a:pPr marL="448285" indent="0">
              <a:lnSpc>
                <a:spcPct val="114000"/>
              </a:lnSpc>
              <a:buNone/>
            </a:pPr>
            <a:r>
              <a:rPr lang="en-US" sz="1569" kern="0" dirty="0" err="1">
                <a:solidFill>
                  <a:schemeClr val="tx1"/>
                </a:solidFill>
                <a:latin typeface="Consolas" panose="020B0609020204030204" pitchFamily="49" charset="0"/>
              </a:rPr>
              <a:t>foreach</a:t>
            </a:r>
            <a:r>
              <a:rPr lang="en-US" sz="1569" kern="0" dirty="0">
                <a:solidFill>
                  <a:schemeClr val="tx1"/>
                </a:solidFill>
                <a:latin typeface="Consolas" panose="020B0609020204030204" pitchFamily="49" charset="0"/>
              </a:rPr>
              <a:t> ($provider in $providers) {</a:t>
            </a:r>
          </a:p>
          <a:p>
            <a:pPr marL="448285" indent="0">
              <a:lnSpc>
                <a:spcPct val="114000"/>
              </a:lnSpc>
              <a:buNone/>
            </a:pPr>
            <a:endParaRPr lang="en-US" sz="1569" kern="0" dirty="0">
              <a:solidFill>
                <a:schemeClr val="tx1"/>
              </a:solidFill>
              <a:latin typeface="Consolas" panose="020B0609020204030204" pitchFamily="49" charset="0"/>
            </a:endParaRPr>
          </a:p>
          <a:p>
            <a:pPr marL="448285" indent="0">
              <a:lnSpc>
                <a:spcPct val="114000"/>
              </a:lnSpc>
              <a:buNone/>
            </a:pPr>
            <a:r>
              <a:rPr lang="en-US" sz="1569" kern="0" dirty="0">
                <a:solidFill>
                  <a:schemeClr val="tx1"/>
                </a:solidFill>
                <a:latin typeface="Consolas" panose="020B0609020204030204" pitchFamily="49" charset="0"/>
              </a:rPr>
              <a:t>Register-</a:t>
            </a:r>
            <a:r>
              <a:rPr lang="en-US" sz="1569" kern="0" dirty="0" err="1">
                <a:solidFill>
                  <a:schemeClr val="tx1"/>
                </a:solidFill>
                <a:latin typeface="Consolas" panose="020B0609020204030204" pitchFamily="49" charset="0"/>
              </a:rPr>
              <a:t>AzureRmResourceProvider</a:t>
            </a:r>
            <a:r>
              <a:rPr lang="en-US" sz="1569" kern="0" dirty="0">
                <a:solidFill>
                  <a:schemeClr val="tx1"/>
                </a:solidFill>
                <a:latin typeface="Consolas" panose="020B0609020204030204" pitchFamily="49" charset="0"/>
              </a:rPr>
              <a:t> -</a:t>
            </a:r>
            <a:r>
              <a:rPr lang="en-US" sz="1569" kern="0" dirty="0" err="1">
                <a:solidFill>
                  <a:schemeClr val="tx1"/>
                </a:solidFill>
                <a:latin typeface="Consolas" panose="020B0609020204030204" pitchFamily="49" charset="0"/>
              </a:rPr>
              <a:t>ProviderNamespace</a:t>
            </a:r>
            <a:r>
              <a:rPr lang="en-US" sz="1569" kern="0" dirty="0">
                <a:solidFill>
                  <a:schemeClr val="tx1"/>
                </a:solidFill>
                <a:latin typeface="Consolas" panose="020B0609020204030204" pitchFamily="49" charset="0"/>
              </a:rPr>
              <a:t> </a:t>
            </a:r>
          </a:p>
          <a:p>
            <a:pPr marL="448285" indent="0">
              <a:lnSpc>
                <a:spcPct val="114000"/>
              </a:lnSpc>
              <a:buNone/>
            </a:pPr>
            <a:r>
              <a:rPr lang="en-US" sz="1569" kern="0" dirty="0">
                <a:solidFill>
                  <a:schemeClr val="tx1"/>
                </a:solidFill>
                <a:latin typeface="Consolas" panose="020B0609020204030204" pitchFamily="49" charset="0"/>
              </a:rPr>
              <a:t>$</a:t>
            </a:r>
            <a:r>
              <a:rPr lang="en-US" sz="1569" kern="0" dirty="0" err="1">
                <a:solidFill>
                  <a:schemeClr val="tx1"/>
                </a:solidFill>
                <a:latin typeface="Consolas" panose="020B0609020204030204" pitchFamily="49" charset="0"/>
              </a:rPr>
              <a:t>provider.ProviderNamespace</a:t>
            </a:r>
            <a:endParaRPr lang="en-US" sz="1569" kern="0" dirty="0">
              <a:solidFill>
                <a:schemeClr val="tx1"/>
              </a:solidFill>
              <a:latin typeface="Consolas" panose="020B0609020204030204" pitchFamily="49" charset="0"/>
            </a:endParaRPr>
          </a:p>
          <a:p>
            <a:pPr marL="0" indent="0">
              <a:lnSpc>
                <a:spcPct val="114000"/>
              </a:lnSpc>
              <a:buNone/>
            </a:pPr>
            <a:endParaRPr lang="en-US" sz="1177" kern="0" dirty="0">
              <a:solidFill>
                <a:schemeClr val="tx1"/>
              </a:solidFill>
            </a:endParaRPr>
          </a:p>
        </p:txBody>
      </p:sp>
      <p:sp>
        <p:nvSpPr>
          <p:cNvPr id="10" name="Title 9"/>
          <p:cNvSpPr>
            <a:spLocks noGrp="1"/>
          </p:cNvSpPr>
          <p:nvPr>
            <p:ph type="title"/>
          </p:nvPr>
        </p:nvSpPr>
        <p:spPr/>
        <p:txBody>
          <a:bodyPr/>
          <a:lstStyle/>
          <a:p>
            <a:r>
              <a:rPr lang="en-US" dirty="0"/>
              <a:t>Resource Providers</a:t>
            </a:r>
          </a:p>
        </p:txBody>
      </p:sp>
    </p:spTree>
    <p:extLst>
      <p:ext uri="{BB962C8B-B14F-4D97-AF65-F5344CB8AC3E}">
        <p14:creationId xmlns:p14="http://schemas.microsoft.com/office/powerpoint/2010/main" val="3584686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Azure Resource Manager</a:t>
            </a:r>
          </a:p>
        </p:txBody>
      </p:sp>
      <p:sp>
        <p:nvSpPr>
          <p:cNvPr id="5" name="Freeform 82"/>
          <p:cNvSpPr>
            <a:spLocks/>
          </p:cNvSpPr>
          <p:nvPr/>
        </p:nvSpPr>
        <p:spPr bwMode="auto">
          <a:xfrm>
            <a:off x="-168717" y="6836879"/>
            <a:ext cx="5168166" cy="3175"/>
          </a:xfrm>
          <a:custGeom>
            <a:avLst/>
            <a:gdLst>
              <a:gd name="T0" fmla="*/ 1505 w 1506"/>
              <a:gd name="T1" fmla="*/ 0 h 1"/>
              <a:gd name="T2" fmla="*/ 19 w 1506"/>
              <a:gd name="T3" fmla="*/ 0 h 1"/>
              <a:gd name="T4" fmla="*/ 0 w 1506"/>
              <a:gd name="T5" fmla="*/ 1 h 1"/>
              <a:gd name="T6" fmla="*/ 1506 w 1506"/>
              <a:gd name="T7" fmla="*/ 1 h 1"/>
              <a:gd name="T8" fmla="*/ 1505 w 1506"/>
              <a:gd name="T9" fmla="*/ 0 h 1"/>
            </a:gdLst>
            <a:ahLst/>
            <a:cxnLst>
              <a:cxn ang="0">
                <a:pos x="T0" y="T1"/>
              </a:cxn>
              <a:cxn ang="0">
                <a:pos x="T2" y="T3"/>
              </a:cxn>
              <a:cxn ang="0">
                <a:pos x="T4" y="T5"/>
              </a:cxn>
              <a:cxn ang="0">
                <a:pos x="T6" y="T7"/>
              </a:cxn>
              <a:cxn ang="0">
                <a:pos x="T8" y="T9"/>
              </a:cxn>
            </a:cxnLst>
            <a:rect l="0" t="0" r="r" b="b"/>
            <a:pathLst>
              <a:path w="1506" h="1">
                <a:moveTo>
                  <a:pt x="1505" y="0"/>
                </a:moveTo>
                <a:cubicBezTo>
                  <a:pt x="19" y="0"/>
                  <a:pt x="19" y="0"/>
                  <a:pt x="19" y="0"/>
                </a:cubicBezTo>
                <a:cubicBezTo>
                  <a:pt x="13" y="0"/>
                  <a:pt x="7" y="1"/>
                  <a:pt x="0" y="1"/>
                </a:cubicBezTo>
                <a:cubicBezTo>
                  <a:pt x="1506" y="1"/>
                  <a:pt x="1506" y="1"/>
                  <a:pt x="1506" y="1"/>
                </a:cubicBezTo>
                <a:cubicBezTo>
                  <a:pt x="1506" y="1"/>
                  <a:pt x="1505" y="0"/>
                  <a:pt x="1505" y="0"/>
                </a:cubicBezTo>
              </a:path>
            </a:pathLst>
          </a:custGeom>
          <a:solidFill>
            <a:srgbClr val="99D8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sp>
        <p:nvSpPr>
          <p:cNvPr id="6" name="Freeform 89"/>
          <p:cNvSpPr>
            <a:spLocks/>
          </p:cNvSpPr>
          <p:nvPr/>
        </p:nvSpPr>
        <p:spPr bwMode="auto">
          <a:xfrm>
            <a:off x="1337607" y="3986134"/>
            <a:ext cx="157141" cy="1663464"/>
          </a:xfrm>
          <a:custGeom>
            <a:avLst/>
            <a:gdLst>
              <a:gd name="T0" fmla="*/ 0 w 99"/>
              <a:gd name="T1" fmla="*/ 1048 h 1048"/>
              <a:gd name="T2" fmla="*/ 50 w 99"/>
              <a:gd name="T3" fmla="*/ 0 h 1048"/>
              <a:gd name="T4" fmla="*/ 99 w 99"/>
              <a:gd name="T5" fmla="*/ 1048 h 1048"/>
              <a:gd name="T6" fmla="*/ 0 w 99"/>
              <a:gd name="T7" fmla="*/ 1048 h 1048"/>
            </a:gdLst>
            <a:ahLst/>
            <a:cxnLst>
              <a:cxn ang="0">
                <a:pos x="T0" y="T1"/>
              </a:cxn>
              <a:cxn ang="0">
                <a:pos x="T2" y="T3"/>
              </a:cxn>
              <a:cxn ang="0">
                <a:pos x="T4" y="T5"/>
              </a:cxn>
              <a:cxn ang="0">
                <a:pos x="T6" y="T7"/>
              </a:cxn>
            </a:cxnLst>
            <a:rect l="0" t="0" r="r" b="b"/>
            <a:pathLst>
              <a:path w="99" h="1048">
                <a:moveTo>
                  <a:pt x="0" y="1048"/>
                </a:moveTo>
                <a:lnTo>
                  <a:pt x="50" y="0"/>
                </a:lnTo>
                <a:lnTo>
                  <a:pt x="99" y="1048"/>
                </a:lnTo>
                <a:lnTo>
                  <a:pt x="0" y="10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14320"/>
            <a:endParaRPr lang="en-US" sz="1800" kern="0">
              <a:solidFill>
                <a:sysClr val="windowText" lastClr="000000"/>
              </a:solidFill>
              <a:latin typeface="Segoe UI"/>
            </a:endParaRPr>
          </a:p>
        </p:txBody>
      </p:sp>
      <p:pic>
        <p:nvPicPr>
          <p:cNvPr id="14" name="Picture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28540" y="1145447"/>
            <a:ext cx="7864906" cy="4821084"/>
          </a:xfrm>
          <a:prstGeom prst="rect">
            <a:avLst/>
          </a:prstGeom>
        </p:spPr>
      </p:pic>
      <p:sp>
        <p:nvSpPr>
          <p:cNvPr id="16" name="Text Placeholder 3"/>
          <p:cNvSpPr txBox="1">
            <a:spLocks/>
          </p:cNvSpPr>
          <p:nvPr/>
        </p:nvSpPr>
        <p:spPr>
          <a:xfrm>
            <a:off x="3150339" y="6051447"/>
            <a:ext cx="6239332" cy="615600"/>
          </a:xfrm>
          <a:prstGeom prst="rect">
            <a:avLst/>
          </a:prstGeom>
        </p:spPr>
        <p:txBody>
          <a:bodyPr vert="horz" wrap="square" lIns="143446" tIns="89654" rIns="143446" bIns="89654" rtlCol="0">
            <a:spAutoFit/>
          </a:bodyPr>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3600" kern="1200" spc="0" baseline="0">
                <a:gradFill>
                  <a:gsLst>
                    <a:gs pos="1250">
                      <a:schemeClr val="tx2"/>
                    </a:gs>
                    <a:gs pos="99000">
                      <a:schemeClr val="tx2"/>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138" dirty="0"/>
              <a:t>ARM with Resource Providers</a:t>
            </a:r>
          </a:p>
        </p:txBody>
      </p:sp>
    </p:spTree>
    <p:extLst>
      <p:ext uri="{BB962C8B-B14F-4D97-AF65-F5344CB8AC3E}">
        <p14:creationId xmlns:p14="http://schemas.microsoft.com/office/powerpoint/2010/main" val="11291625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47665" y="1189210"/>
            <a:ext cx="5999603" cy="5302966"/>
          </a:xfrm>
          <a:prstGeom prst="rect">
            <a:avLst/>
          </a:prstGeom>
        </p:spPr>
        <p:txBody>
          <a:bodyPr lIns="143446" r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14000"/>
              </a:lnSpc>
            </a:pPr>
            <a:r>
              <a:rPr lang="en-US" sz="2353" dirty="0">
                <a:solidFill>
                  <a:schemeClr val="tx2"/>
                </a:solidFill>
                <a:latin typeface="+mn-lt"/>
              </a:rPr>
              <a:t>Tightly coupled containers of multiple resources of similar or different types</a:t>
            </a:r>
          </a:p>
          <a:p>
            <a:pPr>
              <a:lnSpc>
                <a:spcPct val="114000"/>
              </a:lnSpc>
            </a:pPr>
            <a:r>
              <a:rPr lang="en-US" sz="2353" dirty="0">
                <a:solidFill>
                  <a:schemeClr val="tx2"/>
                </a:solidFill>
                <a:latin typeface="+mn-lt"/>
              </a:rPr>
              <a:t>Azure resources contained should </a:t>
            </a:r>
            <a:br>
              <a:rPr lang="en-US" sz="2353" dirty="0">
                <a:solidFill>
                  <a:schemeClr val="tx2"/>
                </a:solidFill>
                <a:latin typeface="+mn-lt"/>
              </a:rPr>
            </a:br>
            <a:r>
              <a:rPr lang="en-US" sz="2353" dirty="0">
                <a:solidFill>
                  <a:schemeClr val="tx2"/>
                </a:solidFill>
                <a:latin typeface="+mn-lt"/>
              </a:rPr>
              <a:t>have the same lifecycle</a:t>
            </a:r>
          </a:p>
          <a:p>
            <a:pPr>
              <a:lnSpc>
                <a:spcPct val="114000"/>
              </a:lnSpc>
            </a:pPr>
            <a:r>
              <a:rPr lang="en-US" sz="2353" dirty="0">
                <a:solidFill>
                  <a:schemeClr val="tx2"/>
                </a:solidFill>
                <a:latin typeface="+mn-lt"/>
              </a:rPr>
              <a:t>Every resource *must* exist in one </a:t>
            </a:r>
            <a:br>
              <a:rPr lang="en-US" sz="2353" dirty="0">
                <a:solidFill>
                  <a:schemeClr val="tx2"/>
                </a:solidFill>
                <a:latin typeface="+mn-lt"/>
              </a:rPr>
            </a:br>
            <a:r>
              <a:rPr lang="en-US" sz="2353" dirty="0">
                <a:solidFill>
                  <a:schemeClr val="tx2"/>
                </a:solidFill>
                <a:latin typeface="+mn-lt"/>
              </a:rPr>
              <a:t>and only one resource group</a:t>
            </a:r>
          </a:p>
          <a:p>
            <a:pPr>
              <a:lnSpc>
                <a:spcPct val="114000"/>
              </a:lnSpc>
            </a:pPr>
            <a:r>
              <a:rPr lang="en-US" sz="2353" dirty="0">
                <a:solidFill>
                  <a:schemeClr val="tx2"/>
                </a:solidFill>
                <a:latin typeface="+mn-lt"/>
              </a:rPr>
              <a:t>Resource groups can span regions</a:t>
            </a:r>
          </a:p>
          <a:p>
            <a:pPr>
              <a:lnSpc>
                <a:spcPct val="114000"/>
              </a:lnSpc>
            </a:pPr>
            <a:r>
              <a:rPr lang="en-US" sz="2353" dirty="0">
                <a:solidFill>
                  <a:schemeClr val="tx2"/>
                </a:solidFill>
                <a:latin typeface="+mn-lt"/>
              </a:rPr>
              <a:t>Nesting of resource groups not supported</a:t>
            </a:r>
          </a:p>
          <a:p>
            <a:pPr>
              <a:lnSpc>
                <a:spcPct val="114000"/>
              </a:lnSpc>
            </a:pPr>
            <a:r>
              <a:rPr lang="en-US" sz="2353" dirty="0">
                <a:solidFill>
                  <a:schemeClr val="tx2"/>
                </a:solidFill>
                <a:latin typeface="+mn-lt"/>
              </a:rPr>
              <a:t>Only Subscription Owners can create resource groups</a:t>
            </a:r>
          </a:p>
        </p:txBody>
      </p:sp>
      <p:sp>
        <p:nvSpPr>
          <p:cNvPr id="10" name="Title 9"/>
          <p:cNvSpPr>
            <a:spLocks noGrp="1"/>
          </p:cNvSpPr>
          <p:nvPr>
            <p:ph type="title"/>
          </p:nvPr>
        </p:nvSpPr>
        <p:spPr/>
        <p:txBody>
          <a:bodyPr/>
          <a:lstStyle/>
          <a:p>
            <a:r>
              <a:rPr lang="en-US" dirty="0"/>
              <a:t>Resource groups</a:t>
            </a:r>
          </a:p>
        </p:txBody>
      </p:sp>
      <p:grpSp>
        <p:nvGrpSpPr>
          <p:cNvPr id="4" name="Group 3"/>
          <p:cNvGrpSpPr>
            <a:grpSpLocks noChangeAspect="1"/>
          </p:cNvGrpSpPr>
          <p:nvPr/>
        </p:nvGrpSpPr>
        <p:grpSpPr bwMode="auto">
          <a:xfrm>
            <a:off x="518350" y="1283735"/>
            <a:ext cx="4946836" cy="4724648"/>
            <a:chOff x="405" y="668"/>
            <a:chExt cx="3117" cy="2977"/>
          </a:xfrm>
        </p:grpSpPr>
        <p:sp>
          <p:nvSpPr>
            <p:cNvPr id="5" name="AutoShape 3"/>
            <p:cNvSpPr>
              <a:spLocks noChangeAspect="1" noChangeArrowheads="1" noTextEdit="1"/>
            </p:cNvSpPr>
            <p:nvPr/>
          </p:nvSpPr>
          <p:spPr bwMode="auto">
            <a:xfrm>
              <a:off x="406" y="668"/>
              <a:ext cx="3116" cy="2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 name="Freeform 5"/>
            <p:cNvSpPr>
              <a:spLocks/>
            </p:cNvSpPr>
            <p:nvPr/>
          </p:nvSpPr>
          <p:spPr bwMode="auto">
            <a:xfrm>
              <a:off x="412" y="676"/>
              <a:ext cx="3102" cy="2962"/>
            </a:xfrm>
            <a:custGeom>
              <a:avLst/>
              <a:gdLst>
                <a:gd name="T0" fmla="*/ 2649 w 2649"/>
                <a:gd name="T1" fmla="*/ 2496 h 2529"/>
                <a:gd name="T2" fmla="*/ 2616 w 2649"/>
                <a:gd name="T3" fmla="*/ 2529 h 2529"/>
                <a:gd name="T4" fmla="*/ 33 w 2649"/>
                <a:gd name="T5" fmla="*/ 2529 h 2529"/>
                <a:gd name="T6" fmla="*/ 0 w 2649"/>
                <a:gd name="T7" fmla="*/ 2496 h 2529"/>
                <a:gd name="T8" fmla="*/ 0 w 2649"/>
                <a:gd name="T9" fmla="*/ 33 h 2529"/>
                <a:gd name="T10" fmla="*/ 33 w 2649"/>
                <a:gd name="T11" fmla="*/ 0 h 2529"/>
                <a:gd name="T12" fmla="*/ 2616 w 2649"/>
                <a:gd name="T13" fmla="*/ 0 h 2529"/>
                <a:gd name="T14" fmla="*/ 2649 w 2649"/>
                <a:gd name="T15" fmla="*/ 33 h 2529"/>
                <a:gd name="T16" fmla="*/ 2649 w 2649"/>
                <a:gd name="T17" fmla="*/ 2496 h 2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49" h="2529">
                  <a:moveTo>
                    <a:pt x="2649" y="2496"/>
                  </a:moveTo>
                  <a:cubicBezTo>
                    <a:pt x="2649" y="2514"/>
                    <a:pt x="2634" y="2529"/>
                    <a:pt x="2616" y="2529"/>
                  </a:cubicBezTo>
                  <a:cubicBezTo>
                    <a:pt x="33" y="2529"/>
                    <a:pt x="33" y="2529"/>
                    <a:pt x="33" y="2529"/>
                  </a:cubicBezTo>
                  <a:cubicBezTo>
                    <a:pt x="15" y="2529"/>
                    <a:pt x="0" y="2514"/>
                    <a:pt x="0" y="2496"/>
                  </a:cubicBezTo>
                  <a:cubicBezTo>
                    <a:pt x="0" y="33"/>
                    <a:pt x="0" y="33"/>
                    <a:pt x="0" y="33"/>
                  </a:cubicBezTo>
                  <a:cubicBezTo>
                    <a:pt x="0" y="14"/>
                    <a:pt x="15" y="0"/>
                    <a:pt x="33" y="0"/>
                  </a:cubicBezTo>
                  <a:cubicBezTo>
                    <a:pt x="2616" y="0"/>
                    <a:pt x="2616" y="0"/>
                    <a:pt x="2616" y="0"/>
                  </a:cubicBezTo>
                  <a:cubicBezTo>
                    <a:pt x="2634" y="0"/>
                    <a:pt x="2649" y="14"/>
                    <a:pt x="2649" y="33"/>
                  </a:cubicBezTo>
                  <a:cubicBezTo>
                    <a:pt x="2649" y="2496"/>
                    <a:pt x="2649" y="2496"/>
                    <a:pt x="2649" y="2496"/>
                  </a:cubicBezTo>
                </a:path>
              </a:pathLst>
            </a:custGeom>
            <a:solidFill>
              <a:srgbClr val="022D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 name="Freeform 6"/>
            <p:cNvSpPr>
              <a:spLocks/>
            </p:cNvSpPr>
            <p:nvPr/>
          </p:nvSpPr>
          <p:spPr bwMode="auto">
            <a:xfrm>
              <a:off x="405" y="669"/>
              <a:ext cx="3116" cy="2976"/>
            </a:xfrm>
            <a:custGeom>
              <a:avLst/>
              <a:gdLst>
                <a:gd name="T0" fmla="*/ 2655 w 2661"/>
                <a:gd name="T1" fmla="*/ 2502 h 2541"/>
                <a:gd name="T2" fmla="*/ 2649 w 2661"/>
                <a:gd name="T3" fmla="*/ 2502 h 2541"/>
                <a:gd name="T4" fmla="*/ 2641 w 2661"/>
                <a:gd name="T5" fmla="*/ 2521 h 2541"/>
                <a:gd name="T6" fmla="*/ 2622 w 2661"/>
                <a:gd name="T7" fmla="*/ 2529 h 2541"/>
                <a:gd name="T8" fmla="*/ 39 w 2661"/>
                <a:gd name="T9" fmla="*/ 2529 h 2541"/>
                <a:gd name="T10" fmla="*/ 20 w 2661"/>
                <a:gd name="T11" fmla="*/ 2521 h 2541"/>
                <a:gd name="T12" fmla="*/ 12 w 2661"/>
                <a:gd name="T13" fmla="*/ 2502 h 2541"/>
                <a:gd name="T14" fmla="*/ 12 w 2661"/>
                <a:gd name="T15" fmla="*/ 39 h 2541"/>
                <a:gd name="T16" fmla="*/ 20 w 2661"/>
                <a:gd name="T17" fmla="*/ 20 h 2541"/>
                <a:gd name="T18" fmla="*/ 39 w 2661"/>
                <a:gd name="T19" fmla="*/ 12 h 2541"/>
                <a:gd name="T20" fmla="*/ 2622 w 2661"/>
                <a:gd name="T21" fmla="*/ 12 h 2541"/>
                <a:gd name="T22" fmla="*/ 2641 w 2661"/>
                <a:gd name="T23" fmla="*/ 20 h 2541"/>
                <a:gd name="T24" fmla="*/ 2649 w 2661"/>
                <a:gd name="T25" fmla="*/ 39 h 2541"/>
                <a:gd name="T26" fmla="*/ 2649 w 2661"/>
                <a:gd name="T27" fmla="*/ 2502 h 2541"/>
                <a:gd name="T28" fmla="*/ 2655 w 2661"/>
                <a:gd name="T29" fmla="*/ 2502 h 2541"/>
                <a:gd name="T30" fmla="*/ 2661 w 2661"/>
                <a:gd name="T31" fmla="*/ 2502 h 2541"/>
                <a:gd name="T32" fmla="*/ 2661 w 2661"/>
                <a:gd name="T33" fmla="*/ 39 h 2541"/>
                <a:gd name="T34" fmla="*/ 2622 w 2661"/>
                <a:gd name="T35" fmla="*/ 0 h 2541"/>
                <a:gd name="T36" fmla="*/ 39 w 2661"/>
                <a:gd name="T37" fmla="*/ 0 h 2541"/>
                <a:gd name="T38" fmla="*/ 0 w 2661"/>
                <a:gd name="T39" fmla="*/ 39 h 2541"/>
                <a:gd name="T40" fmla="*/ 0 w 2661"/>
                <a:gd name="T41" fmla="*/ 2502 h 2541"/>
                <a:gd name="T42" fmla="*/ 39 w 2661"/>
                <a:gd name="T43" fmla="*/ 2541 h 2541"/>
                <a:gd name="T44" fmla="*/ 2622 w 2661"/>
                <a:gd name="T45" fmla="*/ 2541 h 2541"/>
                <a:gd name="T46" fmla="*/ 2661 w 2661"/>
                <a:gd name="T47" fmla="*/ 2502 h 2541"/>
                <a:gd name="T48" fmla="*/ 2655 w 2661"/>
                <a:gd name="T49" fmla="*/ 2502 h 2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61" h="2541">
                  <a:moveTo>
                    <a:pt x="2655" y="2502"/>
                  </a:moveTo>
                  <a:cubicBezTo>
                    <a:pt x="2649" y="2502"/>
                    <a:pt x="2649" y="2502"/>
                    <a:pt x="2649" y="2502"/>
                  </a:cubicBezTo>
                  <a:cubicBezTo>
                    <a:pt x="2649" y="2509"/>
                    <a:pt x="2646" y="2516"/>
                    <a:pt x="2641" y="2521"/>
                  </a:cubicBezTo>
                  <a:cubicBezTo>
                    <a:pt x="2636" y="2526"/>
                    <a:pt x="2629" y="2529"/>
                    <a:pt x="2622" y="2529"/>
                  </a:cubicBezTo>
                  <a:cubicBezTo>
                    <a:pt x="39" y="2529"/>
                    <a:pt x="39" y="2529"/>
                    <a:pt x="39" y="2529"/>
                  </a:cubicBezTo>
                  <a:cubicBezTo>
                    <a:pt x="32" y="2529"/>
                    <a:pt x="25" y="2526"/>
                    <a:pt x="20" y="2521"/>
                  </a:cubicBezTo>
                  <a:cubicBezTo>
                    <a:pt x="15" y="2516"/>
                    <a:pt x="12" y="2509"/>
                    <a:pt x="12" y="2502"/>
                  </a:cubicBezTo>
                  <a:cubicBezTo>
                    <a:pt x="12" y="39"/>
                    <a:pt x="12" y="39"/>
                    <a:pt x="12" y="39"/>
                  </a:cubicBezTo>
                  <a:cubicBezTo>
                    <a:pt x="12" y="31"/>
                    <a:pt x="15" y="25"/>
                    <a:pt x="20" y="20"/>
                  </a:cubicBezTo>
                  <a:cubicBezTo>
                    <a:pt x="25" y="15"/>
                    <a:pt x="32" y="12"/>
                    <a:pt x="39" y="12"/>
                  </a:cubicBezTo>
                  <a:cubicBezTo>
                    <a:pt x="2622" y="12"/>
                    <a:pt x="2622" y="12"/>
                    <a:pt x="2622" y="12"/>
                  </a:cubicBezTo>
                  <a:cubicBezTo>
                    <a:pt x="2629" y="12"/>
                    <a:pt x="2636" y="15"/>
                    <a:pt x="2641" y="20"/>
                  </a:cubicBezTo>
                  <a:cubicBezTo>
                    <a:pt x="2646" y="25"/>
                    <a:pt x="2649" y="31"/>
                    <a:pt x="2649" y="39"/>
                  </a:cubicBezTo>
                  <a:cubicBezTo>
                    <a:pt x="2649" y="2502"/>
                    <a:pt x="2649" y="2502"/>
                    <a:pt x="2649" y="2502"/>
                  </a:cubicBezTo>
                  <a:cubicBezTo>
                    <a:pt x="2655" y="2502"/>
                    <a:pt x="2655" y="2502"/>
                    <a:pt x="2655" y="2502"/>
                  </a:cubicBezTo>
                  <a:cubicBezTo>
                    <a:pt x="2661" y="2502"/>
                    <a:pt x="2661" y="2502"/>
                    <a:pt x="2661" y="2502"/>
                  </a:cubicBezTo>
                  <a:cubicBezTo>
                    <a:pt x="2661" y="39"/>
                    <a:pt x="2661" y="39"/>
                    <a:pt x="2661" y="39"/>
                  </a:cubicBezTo>
                  <a:cubicBezTo>
                    <a:pt x="2661" y="17"/>
                    <a:pt x="2643" y="0"/>
                    <a:pt x="2622" y="0"/>
                  </a:cubicBezTo>
                  <a:cubicBezTo>
                    <a:pt x="39" y="0"/>
                    <a:pt x="39" y="0"/>
                    <a:pt x="39" y="0"/>
                  </a:cubicBezTo>
                  <a:cubicBezTo>
                    <a:pt x="18" y="0"/>
                    <a:pt x="0" y="17"/>
                    <a:pt x="0" y="39"/>
                  </a:cubicBezTo>
                  <a:cubicBezTo>
                    <a:pt x="0" y="2502"/>
                    <a:pt x="0" y="2502"/>
                    <a:pt x="0" y="2502"/>
                  </a:cubicBezTo>
                  <a:cubicBezTo>
                    <a:pt x="0" y="2523"/>
                    <a:pt x="18" y="2541"/>
                    <a:pt x="39" y="2541"/>
                  </a:cubicBezTo>
                  <a:cubicBezTo>
                    <a:pt x="2622" y="2541"/>
                    <a:pt x="2622" y="2541"/>
                    <a:pt x="2622" y="2541"/>
                  </a:cubicBezTo>
                  <a:cubicBezTo>
                    <a:pt x="2643" y="2541"/>
                    <a:pt x="2661" y="2523"/>
                    <a:pt x="2661" y="2502"/>
                  </a:cubicBezTo>
                  <a:lnTo>
                    <a:pt x="2655" y="25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 name="Freeform 7"/>
            <p:cNvSpPr>
              <a:spLocks/>
            </p:cNvSpPr>
            <p:nvPr/>
          </p:nvSpPr>
          <p:spPr bwMode="auto">
            <a:xfrm>
              <a:off x="999" y="1251"/>
              <a:ext cx="1928" cy="1927"/>
            </a:xfrm>
            <a:custGeom>
              <a:avLst/>
              <a:gdLst>
                <a:gd name="T0" fmla="*/ 878 w 1647"/>
                <a:gd name="T1" fmla="*/ 19 h 1645"/>
                <a:gd name="T2" fmla="*/ 1628 w 1647"/>
                <a:gd name="T3" fmla="*/ 821 h 1645"/>
                <a:gd name="T4" fmla="*/ 1392 w 1647"/>
                <a:gd name="T5" fmla="*/ 1390 h 1645"/>
                <a:gd name="T6" fmla="*/ 823 w 1647"/>
                <a:gd name="T7" fmla="*/ 1626 h 1645"/>
                <a:gd name="T8" fmla="*/ 255 w 1647"/>
                <a:gd name="T9" fmla="*/ 1390 h 1645"/>
                <a:gd name="T10" fmla="*/ 19 w 1647"/>
                <a:gd name="T11" fmla="*/ 821 h 1645"/>
                <a:gd name="T12" fmla="*/ 54 w 1647"/>
                <a:gd name="T13" fmla="*/ 587 h 1645"/>
                <a:gd name="T14" fmla="*/ 35 w 1647"/>
                <a:gd name="T15" fmla="*/ 581 h 1645"/>
                <a:gd name="T16" fmla="*/ 0 w 1647"/>
                <a:gd name="T17" fmla="*/ 821 h 1645"/>
                <a:gd name="T18" fmla="*/ 823 w 1647"/>
                <a:gd name="T19" fmla="*/ 1645 h 1645"/>
                <a:gd name="T20" fmla="*/ 1647 w 1647"/>
                <a:gd name="T21" fmla="*/ 821 h 1645"/>
                <a:gd name="T22" fmla="*/ 879 w 1647"/>
                <a:gd name="T23" fmla="*/ 0 h 1645"/>
                <a:gd name="T24" fmla="*/ 878 w 1647"/>
                <a:gd name="T25" fmla="*/ 19 h 1645"/>
                <a:gd name="T26" fmla="*/ 878 w 1647"/>
                <a:gd name="T27" fmla="*/ 19 h 1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47" h="1645">
                  <a:moveTo>
                    <a:pt x="878" y="19"/>
                  </a:moveTo>
                  <a:cubicBezTo>
                    <a:pt x="1297" y="46"/>
                    <a:pt x="1628" y="395"/>
                    <a:pt x="1628" y="821"/>
                  </a:cubicBezTo>
                  <a:cubicBezTo>
                    <a:pt x="1628" y="1043"/>
                    <a:pt x="1538" y="1245"/>
                    <a:pt x="1392" y="1390"/>
                  </a:cubicBezTo>
                  <a:cubicBezTo>
                    <a:pt x="1247" y="1536"/>
                    <a:pt x="1046" y="1626"/>
                    <a:pt x="823" y="1626"/>
                  </a:cubicBezTo>
                  <a:cubicBezTo>
                    <a:pt x="601" y="1626"/>
                    <a:pt x="400" y="1536"/>
                    <a:pt x="255" y="1390"/>
                  </a:cubicBezTo>
                  <a:cubicBezTo>
                    <a:pt x="109" y="1245"/>
                    <a:pt x="19" y="1043"/>
                    <a:pt x="19" y="821"/>
                  </a:cubicBezTo>
                  <a:cubicBezTo>
                    <a:pt x="19" y="740"/>
                    <a:pt x="31" y="661"/>
                    <a:pt x="54" y="587"/>
                  </a:cubicBezTo>
                  <a:cubicBezTo>
                    <a:pt x="35" y="581"/>
                    <a:pt x="35" y="581"/>
                    <a:pt x="35" y="581"/>
                  </a:cubicBezTo>
                  <a:cubicBezTo>
                    <a:pt x="12" y="657"/>
                    <a:pt x="0" y="738"/>
                    <a:pt x="0" y="821"/>
                  </a:cubicBezTo>
                  <a:cubicBezTo>
                    <a:pt x="0" y="1276"/>
                    <a:pt x="369" y="1645"/>
                    <a:pt x="823" y="1645"/>
                  </a:cubicBezTo>
                  <a:cubicBezTo>
                    <a:pt x="1278" y="1645"/>
                    <a:pt x="1647" y="1276"/>
                    <a:pt x="1647" y="821"/>
                  </a:cubicBezTo>
                  <a:cubicBezTo>
                    <a:pt x="1647" y="385"/>
                    <a:pt x="1308" y="28"/>
                    <a:pt x="879" y="0"/>
                  </a:cubicBezTo>
                  <a:cubicBezTo>
                    <a:pt x="878" y="19"/>
                    <a:pt x="878" y="19"/>
                    <a:pt x="878" y="19"/>
                  </a:cubicBezTo>
                  <a:cubicBezTo>
                    <a:pt x="878" y="19"/>
                    <a:pt x="878" y="19"/>
                    <a:pt x="878" y="19"/>
                  </a:cubicBezTo>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1" name="Freeform 8"/>
            <p:cNvSpPr>
              <a:spLocks/>
            </p:cNvSpPr>
            <p:nvPr/>
          </p:nvSpPr>
          <p:spPr bwMode="auto">
            <a:xfrm>
              <a:off x="1962" y="1219"/>
              <a:ext cx="80" cy="89"/>
            </a:xfrm>
            <a:custGeom>
              <a:avLst/>
              <a:gdLst>
                <a:gd name="T0" fmla="*/ 76 w 80"/>
                <a:gd name="T1" fmla="*/ 89 h 89"/>
                <a:gd name="T2" fmla="*/ 0 w 80"/>
                <a:gd name="T3" fmla="*/ 41 h 89"/>
                <a:gd name="T4" fmla="*/ 80 w 80"/>
                <a:gd name="T5" fmla="*/ 0 h 89"/>
                <a:gd name="T6" fmla="*/ 76 w 80"/>
                <a:gd name="T7" fmla="*/ 89 h 89"/>
              </a:gdLst>
              <a:ahLst/>
              <a:cxnLst>
                <a:cxn ang="0">
                  <a:pos x="T0" y="T1"/>
                </a:cxn>
                <a:cxn ang="0">
                  <a:pos x="T2" y="T3"/>
                </a:cxn>
                <a:cxn ang="0">
                  <a:pos x="T4" y="T5"/>
                </a:cxn>
                <a:cxn ang="0">
                  <a:pos x="T6" y="T7"/>
                </a:cxn>
              </a:cxnLst>
              <a:rect l="0" t="0" r="r" b="b"/>
              <a:pathLst>
                <a:path w="80" h="89">
                  <a:moveTo>
                    <a:pt x="76" y="89"/>
                  </a:moveTo>
                  <a:lnTo>
                    <a:pt x="0" y="41"/>
                  </a:lnTo>
                  <a:lnTo>
                    <a:pt x="80" y="0"/>
                  </a:lnTo>
                  <a:lnTo>
                    <a:pt x="76" y="89"/>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2" name="Freeform 9"/>
            <p:cNvSpPr>
              <a:spLocks/>
            </p:cNvSpPr>
            <p:nvPr/>
          </p:nvSpPr>
          <p:spPr bwMode="auto">
            <a:xfrm>
              <a:off x="1003" y="1891"/>
              <a:ext cx="94" cy="93"/>
            </a:xfrm>
            <a:custGeom>
              <a:avLst/>
              <a:gdLst>
                <a:gd name="T0" fmla="*/ 74 w 80"/>
                <a:gd name="T1" fmla="*/ 51 h 80"/>
                <a:gd name="T2" fmla="*/ 51 w 80"/>
                <a:gd name="T3" fmla="*/ 6 h 80"/>
                <a:gd name="T4" fmla="*/ 6 w 80"/>
                <a:gd name="T5" fmla="*/ 29 h 80"/>
                <a:gd name="T6" fmla="*/ 29 w 80"/>
                <a:gd name="T7" fmla="*/ 74 h 80"/>
                <a:gd name="T8" fmla="*/ 74 w 80"/>
                <a:gd name="T9" fmla="*/ 51 h 80"/>
              </a:gdLst>
              <a:ahLst/>
              <a:cxnLst>
                <a:cxn ang="0">
                  <a:pos x="T0" y="T1"/>
                </a:cxn>
                <a:cxn ang="0">
                  <a:pos x="T2" y="T3"/>
                </a:cxn>
                <a:cxn ang="0">
                  <a:pos x="T4" y="T5"/>
                </a:cxn>
                <a:cxn ang="0">
                  <a:pos x="T6" y="T7"/>
                </a:cxn>
                <a:cxn ang="0">
                  <a:pos x="T8" y="T9"/>
                </a:cxn>
              </a:cxnLst>
              <a:rect l="0" t="0" r="r" b="b"/>
              <a:pathLst>
                <a:path w="80" h="80">
                  <a:moveTo>
                    <a:pt x="74" y="51"/>
                  </a:moveTo>
                  <a:cubicBezTo>
                    <a:pt x="80" y="32"/>
                    <a:pt x="70" y="12"/>
                    <a:pt x="51" y="6"/>
                  </a:cubicBezTo>
                  <a:cubicBezTo>
                    <a:pt x="32" y="0"/>
                    <a:pt x="12" y="10"/>
                    <a:pt x="6" y="29"/>
                  </a:cubicBezTo>
                  <a:cubicBezTo>
                    <a:pt x="0" y="47"/>
                    <a:pt x="10" y="68"/>
                    <a:pt x="29" y="74"/>
                  </a:cubicBezTo>
                  <a:cubicBezTo>
                    <a:pt x="48" y="80"/>
                    <a:pt x="68" y="70"/>
                    <a:pt x="74" y="51"/>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3" name="Freeform 10"/>
            <p:cNvSpPr>
              <a:spLocks/>
            </p:cNvSpPr>
            <p:nvPr/>
          </p:nvSpPr>
          <p:spPr bwMode="auto">
            <a:xfrm>
              <a:off x="757" y="1125"/>
              <a:ext cx="824" cy="728"/>
            </a:xfrm>
            <a:custGeom>
              <a:avLst/>
              <a:gdLst>
                <a:gd name="T0" fmla="*/ 540 w 703"/>
                <a:gd name="T1" fmla="*/ 558 h 622"/>
                <a:gd name="T2" fmla="*/ 352 w 703"/>
                <a:gd name="T3" fmla="*/ 622 h 622"/>
                <a:gd name="T4" fmla="*/ 104 w 703"/>
                <a:gd name="T5" fmla="*/ 500 h 622"/>
                <a:gd name="T6" fmla="*/ 162 w 703"/>
                <a:gd name="T7" fmla="*/ 64 h 622"/>
                <a:gd name="T8" fmla="*/ 351 w 703"/>
                <a:gd name="T9" fmla="*/ 0 h 622"/>
                <a:gd name="T10" fmla="*/ 598 w 703"/>
                <a:gd name="T11" fmla="*/ 122 h 622"/>
                <a:gd name="T12" fmla="*/ 540 w 703"/>
                <a:gd name="T13" fmla="*/ 558 h 622"/>
              </a:gdLst>
              <a:ahLst/>
              <a:cxnLst>
                <a:cxn ang="0">
                  <a:pos x="T0" y="T1"/>
                </a:cxn>
                <a:cxn ang="0">
                  <a:pos x="T2" y="T3"/>
                </a:cxn>
                <a:cxn ang="0">
                  <a:pos x="T4" y="T5"/>
                </a:cxn>
                <a:cxn ang="0">
                  <a:pos x="T6" y="T7"/>
                </a:cxn>
                <a:cxn ang="0">
                  <a:pos x="T8" y="T9"/>
                </a:cxn>
                <a:cxn ang="0">
                  <a:pos x="T10" y="T11"/>
                </a:cxn>
                <a:cxn ang="0">
                  <a:pos x="T12" y="T13"/>
                </a:cxn>
              </a:cxnLst>
              <a:rect l="0" t="0" r="r" b="b"/>
              <a:pathLst>
                <a:path w="703" h="622">
                  <a:moveTo>
                    <a:pt x="540" y="558"/>
                  </a:moveTo>
                  <a:cubicBezTo>
                    <a:pt x="484" y="601"/>
                    <a:pt x="418" y="622"/>
                    <a:pt x="352" y="622"/>
                  </a:cubicBezTo>
                  <a:cubicBezTo>
                    <a:pt x="258" y="622"/>
                    <a:pt x="166" y="580"/>
                    <a:pt x="104" y="500"/>
                  </a:cubicBezTo>
                  <a:cubicBezTo>
                    <a:pt x="0" y="364"/>
                    <a:pt x="26" y="169"/>
                    <a:pt x="162" y="64"/>
                  </a:cubicBezTo>
                  <a:cubicBezTo>
                    <a:pt x="219" y="21"/>
                    <a:pt x="285" y="0"/>
                    <a:pt x="351" y="0"/>
                  </a:cubicBezTo>
                  <a:cubicBezTo>
                    <a:pt x="445" y="0"/>
                    <a:pt x="537" y="42"/>
                    <a:pt x="598" y="122"/>
                  </a:cubicBezTo>
                  <a:cubicBezTo>
                    <a:pt x="703" y="259"/>
                    <a:pt x="677" y="454"/>
                    <a:pt x="540" y="558"/>
                  </a:cubicBez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4" name="Freeform 11"/>
            <p:cNvSpPr>
              <a:spLocks/>
            </p:cNvSpPr>
            <p:nvPr/>
          </p:nvSpPr>
          <p:spPr bwMode="auto">
            <a:xfrm>
              <a:off x="757" y="1125"/>
              <a:ext cx="824" cy="728"/>
            </a:xfrm>
            <a:custGeom>
              <a:avLst/>
              <a:gdLst>
                <a:gd name="T0" fmla="*/ 540 w 703"/>
                <a:gd name="T1" fmla="*/ 558 h 622"/>
                <a:gd name="T2" fmla="*/ 352 w 703"/>
                <a:gd name="T3" fmla="*/ 622 h 622"/>
                <a:gd name="T4" fmla="*/ 104 w 703"/>
                <a:gd name="T5" fmla="*/ 500 h 622"/>
                <a:gd name="T6" fmla="*/ 162 w 703"/>
                <a:gd name="T7" fmla="*/ 64 h 622"/>
                <a:gd name="T8" fmla="*/ 351 w 703"/>
                <a:gd name="T9" fmla="*/ 0 h 622"/>
                <a:gd name="T10" fmla="*/ 598 w 703"/>
                <a:gd name="T11" fmla="*/ 122 h 622"/>
                <a:gd name="T12" fmla="*/ 540 w 703"/>
                <a:gd name="T13" fmla="*/ 558 h 622"/>
              </a:gdLst>
              <a:ahLst/>
              <a:cxnLst>
                <a:cxn ang="0">
                  <a:pos x="T0" y="T1"/>
                </a:cxn>
                <a:cxn ang="0">
                  <a:pos x="T2" y="T3"/>
                </a:cxn>
                <a:cxn ang="0">
                  <a:pos x="T4" y="T5"/>
                </a:cxn>
                <a:cxn ang="0">
                  <a:pos x="T6" y="T7"/>
                </a:cxn>
                <a:cxn ang="0">
                  <a:pos x="T8" y="T9"/>
                </a:cxn>
                <a:cxn ang="0">
                  <a:pos x="T10" y="T11"/>
                </a:cxn>
                <a:cxn ang="0">
                  <a:pos x="T12" y="T13"/>
                </a:cxn>
              </a:cxnLst>
              <a:rect l="0" t="0" r="r" b="b"/>
              <a:pathLst>
                <a:path w="703" h="622">
                  <a:moveTo>
                    <a:pt x="540" y="558"/>
                  </a:moveTo>
                  <a:cubicBezTo>
                    <a:pt x="484" y="601"/>
                    <a:pt x="418" y="622"/>
                    <a:pt x="352" y="622"/>
                  </a:cubicBezTo>
                  <a:cubicBezTo>
                    <a:pt x="258" y="622"/>
                    <a:pt x="166" y="580"/>
                    <a:pt x="104" y="500"/>
                  </a:cubicBezTo>
                  <a:cubicBezTo>
                    <a:pt x="0" y="364"/>
                    <a:pt x="26" y="169"/>
                    <a:pt x="162" y="64"/>
                  </a:cubicBezTo>
                  <a:cubicBezTo>
                    <a:pt x="219" y="21"/>
                    <a:pt x="285" y="0"/>
                    <a:pt x="351" y="0"/>
                  </a:cubicBezTo>
                  <a:cubicBezTo>
                    <a:pt x="445" y="0"/>
                    <a:pt x="537" y="42"/>
                    <a:pt x="598" y="122"/>
                  </a:cubicBezTo>
                  <a:cubicBezTo>
                    <a:pt x="703" y="259"/>
                    <a:pt x="677" y="454"/>
                    <a:pt x="540" y="558"/>
                  </a:cubicBez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5" name="Freeform 12"/>
            <p:cNvSpPr>
              <a:spLocks/>
            </p:cNvSpPr>
            <p:nvPr/>
          </p:nvSpPr>
          <p:spPr bwMode="auto">
            <a:xfrm>
              <a:off x="857" y="1234"/>
              <a:ext cx="99" cy="262"/>
            </a:xfrm>
            <a:custGeom>
              <a:avLst/>
              <a:gdLst>
                <a:gd name="T0" fmla="*/ 54 w 85"/>
                <a:gd name="T1" fmla="*/ 224 h 224"/>
                <a:gd name="T2" fmla="*/ 85 w 85"/>
                <a:gd name="T3" fmla="*/ 172 h 224"/>
                <a:gd name="T4" fmla="*/ 44 w 85"/>
                <a:gd name="T5" fmla="*/ 0 h 224"/>
                <a:gd name="T6" fmla="*/ 10 w 85"/>
                <a:gd name="T7" fmla="*/ 41 h 224"/>
                <a:gd name="T8" fmla="*/ 54 w 85"/>
                <a:gd name="T9" fmla="*/ 224 h 224"/>
              </a:gdLst>
              <a:ahLst/>
              <a:cxnLst>
                <a:cxn ang="0">
                  <a:pos x="T0" y="T1"/>
                </a:cxn>
                <a:cxn ang="0">
                  <a:pos x="T2" y="T3"/>
                </a:cxn>
                <a:cxn ang="0">
                  <a:pos x="T4" y="T5"/>
                </a:cxn>
                <a:cxn ang="0">
                  <a:pos x="T6" y="T7"/>
                </a:cxn>
                <a:cxn ang="0">
                  <a:pos x="T8" y="T9"/>
                </a:cxn>
              </a:cxnLst>
              <a:rect l="0" t="0" r="r" b="b"/>
              <a:pathLst>
                <a:path w="85" h="224">
                  <a:moveTo>
                    <a:pt x="54" y="224"/>
                  </a:moveTo>
                  <a:cubicBezTo>
                    <a:pt x="63" y="207"/>
                    <a:pt x="73" y="189"/>
                    <a:pt x="85" y="172"/>
                  </a:cubicBezTo>
                  <a:cubicBezTo>
                    <a:pt x="36" y="94"/>
                    <a:pt x="38" y="30"/>
                    <a:pt x="44" y="0"/>
                  </a:cubicBezTo>
                  <a:cubicBezTo>
                    <a:pt x="31" y="13"/>
                    <a:pt x="20" y="27"/>
                    <a:pt x="10" y="41"/>
                  </a:cubicBezTo>
                  <a:cubicBezTo>
                    <a:pt x="0" y="81"/>
                    <a:pt x="0" y="146"/>
                    <a:pt x="54" y="2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6" name="Freeform 13"/>
            <p:cNvSpPr>
              <a:spLocks/>
            </p:cNvSpPr>
            <p:nvPr/>
          </p:nvSpPr>
          <p:spPr bwMode="auto">
            <a:xfrm>
              <a:off x="980" y="1508"/>
              <a:ext cx="490" cy="243"/>
            </a:xfrm>
            <a:custGeom>
              <a:avLst/>
              <a:gdLst>
                <a:gd name="T0" fmla="*/ 88 w 419"/>
                <a:gd name="T1" fmla="*/ 54 h 208"/>
                <a:gd name="T2" fmla="*/ 29 w 419"/>
                <a:gd name="T3" fmla="*/ 0 h 208"/>
                <a:gd name="T4" fmla="*/ 0 w 419"/>
                <a:gd name="T5" fmla="*/ 49 h 208"/>
                <a:gd name="T6" fmla="*/ 54 w 419"/>
                <a:gd name="T7" fmla="*/ 97 h 208"/>
                <a:gd name="T8" fmla="*/ 379 w 419"/>
                <a:gd name="T9" fmla="*/ 208 h 208"/>
                <a:gd name="T10" fmla="*/ 419 w 419"/>
                <a:gd name="T11" fmla="*/ 159 h 208"/>
                <a:gd name="T12" fmla="*/ 88 w 419"/>
                <a:gd name="T13" fmla="*/ 54 h 208"/>
              </a:gdLst>
              <a:ahLst/>
              <a:cxnLst>
                <a:cxn ang="0">
                  <a:pos x="T0" y="T1"/>
                </a:cxn>
                <a:cxn ang="0">
                  <a:pos x="T2" y="T3"/>
                </a:cxn>
                <a:cxn ang="0">
                  <a:pos x="T4" y="T5"/>
                </a:cxn>
                <a:cxn ang="0">
                  <a:pos x="T6" y="T7"/>
                </a:cxn>
                <a:cxn ang="0">
                  <a:pos x="T8" y="T9"/>
                </a:cxn>
                <a:cxn ang="0">
                  <a:pos x="T10" y="T11"/>
                </a:cxn>
                <a:cxn ang="0">
                  <a:pos x="T12" y="T13"/>
                </a:cxn>
              </a:cxnLst>
              <a:rect l="0" t="0" r="r" b="b"/>
              <a:pathLst>
                <a:path w="419" h="208">
                  <a:moveTo>
                    <a:pt x="88" y="54"/>
                  </a:moveTo>
                  <a:cubicBezTo>
                    <a:pt x="65" y="36"/>
                    <a:pt x="46" y="17"/>
                    <a:pt x="29" y="0"/>
                  </a:cubicBezTo>
                  <a:cubicBezTo>
                    <a:pt x="18" y="16"/>
                    <a:pt x="8" y="33"/>
                    <a:pt x="0" y="49"/>
                  </a:cubicBezTo>
                  <a:cubicBezTo>
                    <a:pt x="15" y="65"/>
                    <a:pt x="33" y="81"/>
                    <a:pt x="54" y="97"/>
                  </a:cubicBezTo>
                  <a:cubicBezTo>
                    <a:pt x="181" y="198"/>
                    <a:pt x="308" y="208"/>
                    <a:pt x="379" y="208"/>
                  </a:cubicBezTo>
                  <a:cubicBezTo>
                    <a:pt x="384" y="208"/>
                    <a:pt x="406" y="177"/>
                    <a:pt x="419" y="159"/>
                  </a:cubicBezTo>
                  <a:cubicBezTo>
                    <a:pt x="387" y="165"/>
                    <a:pt x="251" y="183"/>
                    <a:pt x="8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7" name="Freeform 14"/>
            <p:cNvSpPr>
              <a:spLocks/>
            </p:cNvSpPr>
            <p:nvPr/>
          </p:nvSpPr>
          <p:spPr bwMode="auto">
            <a:xfrm>
              <a:off x="1175" y="1324"/>
              <a:ext cx="348" cy="292"/>
            </a:xfrm>
            <a:custGeom>
              <a:avLst/>
              <a:gdLst>
                <a:gd name="T0" fmla="*/ 0 w 297"/>
                <a:gd name="T1" fmla="*/ 26 h 249"/>
                <a:gd name="T2" fmla="*/ 289 w 297"/>
                <a:gd name="T3" fmla="*/ 249 h 249"/>
                <a:gd name="T4" fmla="*/ 297 w 297"/>
                <a:gd name="T5" fmla="*/ 223 h 249"/>
                <a:gd name="T6" fmla="*/ 43 w 297"/>
                <a:gd name="T7" fmla="*/ 0 h 249"/>
                <a:gd name="T8" fmla="*/ 0 w 297"/>
                <a:gd name="T9" fmla="*/ 26 h 249"/>
              </a:gdLst>
              <a:ahLst/>
              <a:cxnLst>
                <a:cxn ang="0">
                  <a:pos x="T0" y="T1"/>
                </a:cxn>
                <a:cxn ang="0">
                  <a:pos x="T2" y="T3"/>
                </a:cxn>
                <a:cxn ang="0">
                  <a:pos x="T4" y="T5"/>
                </a:cxn>
                <a:cxn ang="0">
                  <a:pos x="T6" y="T7"/>
                </a:cxn>
                <a:cxn ang="0">
                  <a:pos x="T8" y="T9"/>
                </a:cxn>
              </a:cxnLst>
              <a:rect l="0" t="0" r="r" b="b"/>
              <a:pathLst>
                <a:path w="297" h="249">
                  <a:moveTo>
                    <a:pt x="0" y="26"/>
                  </a:moveTo>
                  <a:cubicBezTo>
                    <a:pt x="116" y="134"/>
                    <a:pt x="254" y="225"/>
                    <a:pt x="289" y="249"/>
                  </a:cubicBezTo>
                  <a:cubicBezTo>
                    <a:pt x="293" y="240"/>
                    <a:pt x="295" y="232"/>
                    <a:pt x="297" y="223"/>
                  </a:cubicBezTo>
                  <a:cubicBezTo>
                    <a:pt x="260" y="195"/>
                    <a:pt x="161" y="118"/>
                    <a:pt x="43" y="0"/>
                  </a:cubicBezTo>
                  <a:cubicBezTo>
                    <a:pt x="29" y="8"/>
                    <a:pt x="15" y="16"/>
                    <a:pt x="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8" name="Freeform 15"/>
            <p:cNvSpPr>
              <a:spLocks/>
            </p:cNvSpPr>
            <p:nvPr/>
          </p:nvSpPr>
          <p:spPr bwMode="auto">
            <a:xfrm>
              <a:off x="1008" y="1141"/>
              <a:ext cx="150" cy="145"/>
            </a:xfrm>
            <a:custGeom>
              <a:avLst/>
              <a:gdLst>
                <a:gd name="T0" fmla="*/ 128 w 128"/>
                <a:gd name="T1" fmla="*/ 96 h 124"/>
                <a:gd name="T2" fmla="*/ 41 w 128"/>
                <a:gd name="T3" fmla="*/ 0 h 124"/>
                <a:gd name="T4" fmla="*/ 0 w 128"/>
                <a:gd name="T5" fmla="*/ 17 h 124"/>
                <a:gd name="T6" fmla="*/ 84 w 128"/>
                <a:gd name="T7" fmla="*/ 124 h 124"/>
                <a:gd name="T8" fmla="*/ 128 w 128"/>
                <a:gd name="T9" fmla="*/ 96 h 124"/>
              </a:gdLst>
              <a:ahLst/>
              <a:cxnLst>
                <a:cxn ang="0">
                  <a:pos x="T0" y="T1"/>
                </a:cxn>
                <a:cxn ang="0">
                  <a:pos x="T2" y="T3"/>
                </a:cxn>
                <a:cxn ang="0">
                  <a:pos x="T4" y="T5"/>
                </a:cxn>
                <a:cxn ang="0">
                  <a:pos x="T6" y="T7"/>
                </a:cxn>
                <a:cxn ang="0">
                  <a:pos x="T8" y="T9"/>
                </a:cxn>
              </a:cxnLst>
              <a:rect l="0" t="0" r="r" b="b"/>
              <a:pathLst>
                <a:path w="128" h="124">
                  <a:moveTo>
                    <a:pt x="128" y="96"/>
                  </a:moveTo>
                  <a:cubicBezTo>
                    <a:pt x="100" y="67"/>
                    <a:pt x="71" y="35"/>
                    <a:pt x="41" y="0"/>
                  </a:cubicBezTo>
                  <a:cubicBezTo>
                    <a:pt x="27" y="5"/>
                    <a:pt x="13" y="11"/>
                    <a:pt x="0" y="17"/>
                  </a:cubicBezTo>
                  <a:cubicBezTo>
                    <a:pt x="22" y="53"/>
                    <a:pt x="51" y="89"/>
                    <a:pt x="84" y="124"/>
                  </a:cubicBezTo>
                  <a:cubicBezTo>
                    <a:pt x="99" y="113"/>
                    <a:pt x="113" y="104"/>
                    <a:pt x="128"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9" name="Freeform 16"/>
            <p:cNvSpPr>
              <a:spLocks/>
            </p:cNvSpPr>
            <p:nvPr/>
          </p:nvSpPr>
          <p:spPr bwMode="auto">
            <a:xfrm>
              <a:off x="870" y="1496"/>
              <a:ext cx="110" cy="277"/>
            </a:xfrm>
            <a:custGeom>
              <a:avLst/>
              <a:gdLst>
                <a:gd name="T0" fmla="*/ 43 w 94"/>
                <a:gd name="T1" fmla="*/ 0 h 236"/>
                <a:gd name="T2" fmla="*/ 0 w 94"/>
                <a:gd name="T3" fmla="*/ 173 h 236"/>
                <a:gd name="T4" fmla="*/ 6 w 94"/>
                <a:gd name="T5" fmla="*/ 185 h 236"/>
                <a:gd name="T6" fmla="*/ 58 w 94"/>
                <a:gd name="T7" fmla="*/ 236 h 236"/>
                <a:gd name="T8" fmla="*/ 94 w 94"/>
                <a:gd name="T9" fmla="*/ 59 h 236"/>
                <a:gd name="T10" fmla="*/ 43 w 94"/>
                <a:gd name="T11" fmla="*/ 0 h 236"/>
              </a:gdLst>
              <a:ahLst/>
              <a:cxnLst>
                <a:cxn ang="0">
                  <a:pos x="T0" y="T1"/>
                </a:cxn>
                <a:cxn ang="0">
                  <a:pos x="T2" y="T3"/>
                </a:cxn>
                <a:cxn ang="0">
                  <a:pos x="T4" y="T5"/>
                </a:cxn>
                <a:cxn ang="0">
                  <a:pos x="T6" y="T7"/>
                </a:cxn>
                <a:cxn ang="0">
                  <a:pos x="T8" y="T9"/>
                </a:cxn>
                <a:cxn ang="0">
                  <a:pos x="T10" y="T11"/>
                </a:cxn>
              </a:cxnLst>
              <a:rect l="0" t="0" r="r" b="b"/>
              <a:pathLst>
                <a:path w="94" h="236">
                  <a:moveTo>
                    <a:pt x="43" y="0"/>
                  </a:moveTo>
                  <a:cubicBezTo>
                    <a:pt x="13" y="61"/>
                    <a:pt x="3" y="123"/>
                    <a:pt x="0" y="173"/>
                  </a:cubicBezTo>
                  <a:cubicBezTo>
                    <a:pt x="3" y="177"/>
                    <a:pt x="3" y="181"/>
                    <a:pt x="6" y="185"/>
                  </a:cubicBezTo>
                  <a:cubicBezTo>
                    <a:pt x="21" y="204"/>
                    <a:pt x="40" y="222"/>
                    <a:pt x="58" y="236"/>
                  </a:cubicBezTo>
                  <a:cubicBezTo>
                    <a:pt x="55" y="195"/>
                    <a:pt x="59" y="129"/>
                    <a:pt x="94" y="59"/>
                  </a:cubicBezTo>
                  <a:cubicBezTo>
                    <a:pt x="73" y="39"/>
                    <a:pt x="57" y="19"/>
                    <a:pt x="4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0" name="Freeform 17"/>
            <p:cNvSpPr>
              <a:spLocks/>
            </p:cNvSpPr>
            <p:nvPr/>
          </p:nvSpPr>
          <p:spPr bwMode="auto">
            <a:xfrm>
              <a:off x="920" y="1286"/>
              <a:ext cx="255" cy="279"/>
            </a:xfrm>
            <a:custGeom>
              <a:avLst/>
              <a:gdLst>
                <a:gd name="T0" fmla="*/ 159 w 218"/>
                <a:gd name="T1" fmla="*/ 0 h 238"/>
                <a:gd name="T2" fmla="*/ 73 w 218"/>
                <a:gd name="T3" fmla="*/ 75 h 238"/>
                <a:gd name="T4" fmla="*/ 31 w 218"/>
                <a:gd name="T5" fmla="*/ 127 h 238"/>
                <a:gd name="T6" fmla="*/ 31 w 218"/>
                <a:gd name="T7" fmla="*/ 127 h 238"/>
                <a:gd name="T8" fmla="*/ 0 w 218"/>
                <a:gd name="T9" fmla="*/ 179 h 238"/>
                <a:gd name="T10" fmla="*/ 51 w 218"/>
                <a:gd name="T11" fmla="*/ 238 h 238"/>
                <a:gd name="T12" fmla="*/ 80 w 218"/>
                <a:gd name="T13" fmla="*/ 189 h 238"/>
                <a:gd name="T14" fmla="*/ 80 w 218"/>
                <a:gd name="T15" fmla="*/ 189 h 238"/>
                <a:gd name="T16" fmla="*/ 137 w 218"/>
                <a:gd name="T17" fmla="*/ 124 h 238"/>
                <a:gd name="T18" fmla="*/ 218 w 218"/>
                <a:gd name="T19" fmla="*/ 58 h 238"/>
                <a:gd name="T20" fmla="*/ 159 w 218"/>
                <a:gd name="T21"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238">
                  <a:moveTo>
                    <a:pt x="159" y="0"/>
                  </a:moveTo>
                  <a:cubicBezTo>
                    <a:pt x="131" y="19"/>
                    <a:pt x="102" y="44"/>
                    <a:pt x="73" y="75"/>
                  </a:cubicBezTo>
                  <a:cubicBezTo>
                    <a:pt x="57" y="92"/>
                    <a:pt x="43" y="109"/>
                    <a:pt x="31" y="127"/>
                  </a:cubicBezTo>
                  <a:cubicBezTo>
                    <a:pt x="31" y="127"/>
                    <a:pt x="31" y="127"/>
                    <a:pt x="31" y="127"/>
                  </a:cubicBezTo>
                  <a:cubicBezTo>
                    <a:pt x="19" y="144"/>
                    <a:pt x="9" y="162"/>
                    <a:pt x="0" y="179"/>
                  </a:cubicBezTo>
                  <a:cubicBezTo>
                    <a:pt x="14" y="198"/>
                    <a:pt x="30" y="218"/>
                    <a:pt x="51" y="238"/>
                  </a:cubicBezTo>
                  <a:cubicBezTo>
                    <a:pt x="59" y="222"/>
                    <a:pt x="69" y="205"/>
                    <a:pt x="80" y="189"/>
                  </a:cubicBezTo>
                  <a:cubicBezTo>
                    <a:pt x="80" y="189"/>
                    <a:pt x="80" y="189"/>
                    <a:pt x="80" y="189"/>
                  </a:cubicBezTo>
                  <a:cubicBezTo>
                    <a:pt x="96" y="167"/>
                    <a:pt x="114" y="145"/>
                    <a:pt x="137" y="124"/>
                  </a:cubicBezTo>
                  <a:cubicBezTo>
                    <a:pt x="166" y="97"/>
                    <a:pt x="193" y="76"/>
                    <a:pt x="218" y="58"/>
                  </a:cubicBezTo>
                  <a:cubicBezTo>
                    <a:pt x="198" y="39"/>
                    <a:pt x="178" y="20"/>
                    <a:pt x="15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1" name="Freeform 18"/>
            <p:cNvSpPr>
              <a:spLocks/>
            </p:cNvSpPr>
            <p:nvPr/>
          </p:nvSpPr>
          <p:spPr bwMode="auto">
            <a:xfrm>
              <a:off x="1106" y="1200"/>
              <a:ext cx="348" cy="154"/>
            </a:xfrm>
            <a:custGeom>
              <a:avLst/>
              <a:gdLst>
                <a:gd name="T0" fmla="*/ 252 w 297"/>
                <a:gd name="T1" fmla="*/ 8 h 132"/>
                <a:gd name="T2" fmla="*/ 44 w 297"/>
                <a:gd name="T3" fmla="*/ 47 h 132"/>
                <a:gd name="T4" fmla="*/ 44 w 297"/>
                <a:gd name="T5" fmla="*/ 46 h 132"/>
                <a:gd name="T6" fmla="*/ 0 w 297"/>
                <a:gd name="T7" fmla="*/ 74 h 132"/>
                <a:gd name="T8" fmla="*/ 59 w 297"/>
                <a:gd name="T9" fmla="*/ 132 h 132"/>
                <a:gd name="T10" fmla="*/ 102 w 297"/>
                <a:gd name="T11" fmla="*/ 106 h 132"/>
                <a:gd name="T12" fmla="*/ 102 w 297"/>
                <a:gd name="T13" fmla="*/ 106 h 132"/>
                <a:gd name="T14" fmla="*/ 297 w 297"/>
                <a:gd name="T15" fmla="*/ 54 h 132"/>
                <a:gd name="T16" fmla="*/ 252 w 297"/>
                <a:gd name="T17"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32">
                  <a:moveTo>
                    <a:pt x="252" y="8"/>
                  </a:moveTo>
                  <a:cubicBezTo>
                    <a:pt x="204" y="0"/>
                    <a:pt x="130" y="1"/>
                    <a:pt x="44" y="47"/>
                  </a:cubicBezTo>
                  <a:cubicBezTo>
                    <a:pt x="44" y="46"/>
                    <a:pt x="44" y="46"/>
                    <a:pt x="44" y="46"/>
                  </a:cubicBezTo>
                  <a:cubicBezTo>
                    <a:pt x="30" y="54"/>
                    <a:pt x="15" y="63"/>
                    <a:pt x="0" y="74"/>
                  </a:cubicBezTo>
                  <a:cubicBezTo>
                    <a:pt x="19" y="94"/>
                    <a:pt x="39" y="113"/>
                    <a:pt x="59" y="132"/>
                  </a:cubicBezTo>
                  <a:cubicBezTo>
                    <a:pt x="74" y="122"/>
                    <a:pt x="88" y="114"/>
                    <a:pt x="102" y="106"/>
                  </a:cubicBezTo>
                  <a:cubicBezTo>
                    <a:pt x="102" y="106"/>
                    <a:pt x="102" y="106"/>
                    <a:pt x="102" y="106"/>
                  </a:cubicBezTo>
                  <a:cubicBezTo>
                    <a:pt x="216" y="45"/>
                    <a:pt x="297" y="54"/>
                    <a:pt x="297" y="54"/>
                  </a:cubicBezTo>
                  <a:cubicBezTo>
                    <a:pt x="284" y="36"/>
                    <a:pt x="268" y="21"/>
                    <a:pt x="252"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2" name="Freeform 19"/>
            <p:cNvSpPr>
              <a:spLocks/>
            </p:cNvSpPr>
            <p:nvPr/>
          </p:nvSpPr>
          <p:spPr bwMode="auto">
            <a:xfrm>
              <a:off x="1297" y="1418"/>
              <a:ext cx="177" cy="176"/>
            </a:xfrm>
            <a:custGeom>
              <a:avLst/>
              <a:gdLst>
                <a:gd name="T0" fmla="*/ 35 w 151"/>
                <a:gd name="T1" fmla="*/ 22 h 151"/>
                <a:gd name="T2" fmla="*/ 22 w 151"/>
                <a:gd name="T3" fmla="*/ 116 h 151"/>
                <a:gd name="T4" fmla="*/ 116 w 151"/>
                <a:gd name="T5" fmla="*/ 128 h 151"/>
                <a:gd name="T6" fmla="*/ 129 w 151"/>
                <a:gd name="T7" fmla="*/ 35 h 151"/>
                <a:gd name="T8" fmla="*/ 35 w 151"/>
                <a:gd name="T9" fmla="*/ 22 h 151"/>
              </a:gdLst>
              <a:ahLst/>
              <a:cxnLst>
                <a:cxn ang="0">
                  <a:pos x="T0" y="T1"/>
                </a:cxn>
                <a:cxn ang="0">
                  <a:pos x="T2" y="T3"/>
                </a:cxn>
                <a:cxn ang="0">
                  <a:pos x="T4" y="T5"/>
                </a:cxn>
                <a:cxn ang="0">
                  <a:pos x="T6" y="T7"/>
                </a:cxn>
                <a:cxn ang="0">
                  <a:pos x="T8" y="T9"/>
                </a:cxn>
              </a:cxnLst>
              <a:rect l="0" t="0" r="r" b="b"/>
              <a:pathLst>
                <a:path w="151" h="151">
                  <a:moveTo>
                    <a:pt x="35" y="22"/>
                  </a:moveTo>
                  <a:cubicBezTo>
                    <a:pt x="6" y="45"/>
                    <a:pt x="0" y="86"/>
                    <a:pt x="22" y="116"/>
                  </a:cubicBezTo>
                  <a:cubicBezTo>
                    <a:pt x="45" y="145"/>
                    <a:pt x="87" y="151"/>
                    <a:pt x="116" y="128"/>
                  </a:cubicBezTo>
                  <a:cubicBezTo>
                    <a:pt x="145" y="106"/>
                    <a:pt x="151" y="64"/>
                    <a:pt x="129" y="35"/>
                  </a:cubicBezTo>
                  <a:cubicBezTo>
                    <a:pt x="106" y="5"/>
                    <a:pt x="64" y="0"/>
                    <a:pt x="35"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3" name="Freeform 20"/>
            <p:cNvSpPr>
              <a:spLocks/>
            </p:cNvSpPr>
            <p:nvPr/>
          </p:nvSpPr>
          <p:spPr bwMode="auto">
            <a:xfrm>
              <a:off x="1139" y="1614"/>
              <a:ext cx="163" cy="164"/>
            </a:xfrm>
            <a:custGeom>
              <a:avLst/>
              <a:gdLst>
                <a:gd name="T0" fmla="*/ 32 w 139"/>
                <a:gd name="T1" fmla="*/ 21 h 140"/>
                <a:gd name="T2" fmla="*/ 20 w 139"/>
                <a:gd name="T3" fmla="*/ 108 h 140"/>
                <a:gd name="T4" fmla="*/ 107 w 139"/>
                <a:gd name="T5" fmla="*/ 119 h 140"/>
                <a:gd name="T6" fmla="*/ 119 w 139"/>
                <a:gd name="T7" fmla="*/ 33 h 140"/>
                <a:gd name="T8" fmla="*/ 32 w 139"/>
                <a:gd name="T9" fmla="*/ 21 h 140"/>
              </a:gdLst>
              <a:ahLst/>
              <a:cxnLst>
                <a:cxn ang="0">
                  <a:pos x="T0" y="T1"/>
                </a:cxn>
                <a:cxn ang="0">
                  <a:pos x="T2" y="T3"/>
                </a:cxn>
                <a:cxn ang="0">
                  <a:pos x="T4" y="T5"/>
                </a:cxn>
                <a:cxn ang="0">
                  <a:pos x="T6" y="T7"/>
                </a:cxn>
                <a:cxn ang="0">
                  <a:pos x="T8" y="T9"/>
                </a:cxn>
              </a:cxnLst>
              <a:rect l="0" t="0" r="r" b="b"/>
              <a:pathLst>
                <a:path w="139" h="140">
                  <a:moveTo>
                    <a:pt x="32" y="21"/>
                  </a:moveTo>
                  <a:cubicBezTo>
                    <a:pt x="5" y="42"/>
                    <a:pt x="0" y="81"/>
                    <a:pt x="20" y="108"/>
                  </a:cubicBezTo>
                  <a:cubicBezTo>
                    <a:pt x="41" y="135"/>
                    <a:pt x="80" y="140"/>
                    <a:pt x="107" y="119"/>
                  </a:cubicBezTo>
                  <a:cubicBezTo>
                    <a:pt x="134" y="98"/>
                    <a:pt x="139" y="60"/>
                    <a:pt x="119" y="33"/>
                  </a:cubicBezTo>
                  <a:cubicBezTo>
                    <a:pt x="98" y="5"/>
                    <a:pt x="59" y="0"/>
                    <a:pt x="32"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4" name="Freeform 21"/>
            <p:cNvSpPr>
              <a:spLocks/>
            </p:cNvSpPr>
            <p:nvPr/>
          </p:nvSpPr>
          <p:spPr bwMode="auto">
            <a:xfrm>
              <a:off x="846" y="1371"/>
              <a:ext cx="249" cy="249"/>
            </a:xfrm>
            <a:custGeom>
              <a:avLst/>
              <a:gdLst>
                <a:gd name="T0" fmla="*/ 49 w 212"/>
                <a:gd name="T1" fmla="*/ 32 h 213"/>
                <a:gd name="T2" fmla="*/ 31 w 212"/>
                <a:gd name="T3" fmla="*/ 163 h 213"/>
                <a:gd name="T4" fmla="*/ 163 w 212"/>
                <a:gd name="T5" fmla="*/ 181 h 213"/>
                <a:gd name="T6" fmla="*/ 181 w 212"/>
                <a:gd name="T7" fmla="*/ 49 h 213"/>
                <a:gd name="T8" fmla="*/ 49 w 212"/>
                <a:gd name="T9" fmla="*/ 32 h 213"/>
              </a:gdLst>
              <a:ahLst/>
              <a:cxnLst>
                <a:cxn ang="0">
                  <a:pos x="T0" y="T1"/>
                </a:cxn>
                <a:cxn ang="0">
                  <a:pos x="T2" y="T3"/>
                </a:cxn>
                <a:cxn ang="0">
                  <a:pos x="T4" y="T5"/>
                </a:cxn>
                <a:cxn ang="0">
                  <a:pos x="T6" y="T7"/>
                </a:cxn>
                <a:cxn ang="0">
                  <a:pos x="T8" y="T9"/>
                </a:cxn>
              </a:cxnLst>
              <a:rect l="0" t="0" r="r" b="b"/>
              <a:pathLst>
                <a:path w="212" h="213">
                  <a:moveTo>
                    <a:pt x="49" y="32"/>
                  </a:moveTo>
                  <a:cubicBezTo>
                    <a:pt x="8" y="63"/>
                    <a:pt x="0" y="122"/>
                    <a:pt x="31" y="163"/>
                  </a:cubicBezTo>
                  <a:cubicBezTo>
                    <a:pt x="63" y="205"/>
                    <a:pt x="122" y="213"/>
                    <a:pt x="163" y="181"/>
                  </a:cubicBezTo>
                  <a:cubicBezTo>
                    <a:pt x="204" y="149"/>
                    <a:pt x="212" y="91"/>
                    <a:pt x="181" y="49"/>
                  </a:cubicBezTo>
                  <a:cubicBezTo>
                    <a:pt x="149" y="8"/>
                    <a:pt x="90" y="0"/>
                    <a:pt x="49"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5" name="Freeform 22"/>
            <p:cNvSpPr>
              <a:spLocks/>
            </p:cNvSpPr>
            <p:nvPr/>
          </p:nvSpPr>
          <p:spPr bwMode="auto">
            <a:xfrm>
              <a:off x="2428" y="1228"/>
              <a:ext cx="272" cy="622"/>
            </a:xfrm>
            <a:custGeom>
              <a:avLst/>
              <a:gdLst>
                <a:gd name="T0" fmla="*/ 0 w 232"/>
                <a:gd name="T1" fmla="*/ 0 h 531"/>
                <a:gd name="T2" fmla="*/ 0 w 232"/>
                <a:gd name="T3" fmla="*/ 447 h 531"/>
                <a:gd name="T4" fmla="*/ 232 w 232"/>
                <a:gd name="T5" fmla="*/ 531 h 531"/>
                <a:gd name="T6" fmla="*/ 232 w 232"/>
                <a:gd name="T7" fmla="*/ 0 h 531"/>
                <a:gd name="T8" fmla="*/ 0 w 232"/>
                <a:gd name="T9" fmla="*/ 0 h 531"/>
              </a:gdLst>
              <a:ahLst/>
              <a:cxnLst>
                <a:cxn ang="0">
                  <a:pos x="T0" y="T1"/>
                </a:cxn>
                <a:cxn ang="0">
                  <a:pos x="T2" y="T3"/>
                </a:cxn>
                <a:cxn ang="0">
                  <a:pos x="T4" y="T5"/>
                </a:cxn>
                <a:cxn ang="0">
                  <a:pos x="T6" y="T7"/>
                </a:cxn>
                <a:cxn ang="0">
                  <a:pos x="T8" y="T9"/>
                </a:cxn>
              </a:cxnLst>
              <a:rect l="0" t="0" r="r" b="b"/>
              <a:pathLst>
                <a:path w="232" h="531">
                  <a:moveTo>
                    <a:pt x="0" y="0"/>
                  </a:moveTo>
                  <a:cubicBezTo>
                    <a:pt x="0" y="447"/>
                    <a:pt x="0" y="447"/>
                    <a:pt x="0" y="447"/>
                  </a:cubicBezTo>
                  <a:cubicBezTo>
                    <a:pt x="0" y="493"/>
                    <a:pt x="104" y="531"/>
                    <a:pt x="232" y="531"/>
                  </a:cubicBezTo>
                  <a:cubicBezTo>
                    <a:pt x="232" y="0"/>
                    <a:pt x="232" y="0"/>
                    <a:pt x="232" y="0"/>
                  </a:cubicBez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6" name="Freeform 23"/>
            <p:cNvSpPr>
              <a:spLocks/>
            </p:cNvSpPr>
            <p:nvPr/>
          </p:nvSpPr>
          <p:spPr bwMode="auto">
            <a:xfrm>
              <a:off x="2697" y="1228"/>
              <a:ext cx="275" cy="622"/>
            </a:xfrm>
            <a:custGeom>
              <a:avLst/>
              <a:gdLst>
                <a:gd name="T0" fmla="*/ 0 w 235"/>
                <a:gd name="T1" fmla="*/ 531 h 531"/>
                <a:gd name="T2" fmla="*/ 3 w 235"/>
                <a:gd name="T3" fmla="*/ 531 h 531"/>
                <a:gd name="T4" fmla="*/ 235 w 235"/>
                <a:gd name="T5" fmla="*/ 447 h 531"/>
                <a:gd name="T6" fmla="*/ 235 w 235"/>
                <a:gd name="T7" fmla="*/ 0 h 531"/>
                <a:gd name="T8" fmla="*/ 0 w 235"/>
                <a:gd name="T9" fmla="*/ 0 h 531"/>
                <a:gd name="T10" fmla="*/ 0 w 235"/>
                <a:gd name="T11" fmla="*/ 531 h 531"/>
              </a:gdLst>
              <a:ahLst/>
              <a:cxnLst>
                <a:cxn ang="0">
                  <a:pos x="T0" y="T1"/>
                </a:cxn>
                <a:cxn ang="0">
                  <a:pos x="T2" y="T3"/>
                </a:cxn>
                <a:cxn ang="0">
                  <a:pos x="T4" y="T5"/>
                </a:cxn>
                <a:cxn ang="0">
                  <a:pos x="T6" y="T7"/>
                </a:cxn>
                <a:cxn ang="0">
                  <a:pos x="T8" y="T9"/>
                </a:cxn>
                <a:cxn ang="0">
                  <a:pos x="T10" y="T11"/>
                </a:cxn>
              </a:cxnLst>
              <a:rect l="0" t="0" r="r" b="b"/>
              <a:pathLst>
                <a:path w="235" h="531">
                  <a:moveTo>
                    <a:pt x="0" y="531"/>
                  </a:moveTo>
                  <a:cubicBezTo>
                    <a:pt x="3" y="531"/>
                    <a:pt x="3" y="531"/>
                    <a:pt x="3" y="531"/>
                  </a:cubicBezTo>
                  <a:cubicBezTo>
                    <a:pt x="131" y="531"/>
                    <a:pt x="235" y="493"/>
                    <a:pt x="235" y="447"/>
                  </a:cubicBezTo>
                  <a:cubicBezTo>
                    <a:pt x="235" y="0"/>
                    <a:pt x="235" y="0"/>
                    <a:pt x="235" y="0"/>
                  </a:cubicBezTo>
                  <a:cubicBezTo>
                    <a:pt x="0" y="0"/>
                    <a:pt x="0" y="0"/>
                    <a:pt x="0" y="0"/>
                  </a:cubicBezTo>
                  <a:lnTo>
                    <a:pt x="0" y="531"/>
                  </a:ln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7" name="Oval 24"/>
            <p:cNvSpPr>
              <a:spLocks noChangeArrowheads="1"/>
            </p:cNvSpPr>
            <p:nvPr/>
          </p:nvSpPr>
          <p:spPr bwMode="auto">
            <a:xfrm>
              <a:off x="2428" y="1130"/>
              <a:ext cx="544" cy="19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8" name="Oval 25"/>
            <p:cNvSpPr>
              <a:spLocks noChangeArrowheads="1"/>
            </p:cNvSpPr>
            <p:nvPr/>
          </p:nvSpPr>
          <p:spPr bwMode="auto">
            <a:xfrm>
              <a:off x="2483" y="1156"/>
              <a:ext cx="434" cy="130"/>
            </a:xfrm>
            <a:prstGeom prst="ellipse">
              <a:avLst/>
            </a:prstGeom>
            <a:solidFill>
              <a:srgbClr val="85B3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29" name="Freeform 26"/>
            <p:cNvSpPr>
              <a:spLocks/>
            </p:cNvSpPr>
            <p:nvPr/>
          </p:nvSpPr>
          <p:spPr bwMode="auto">
            <a:xfrm>
              <a:off x="2483" y="1156"/>
              <a:ext cx="434" cy="106"/>
            </a:xfrm>
            <a:custGeom>
              <a:avLst/>
              <a:gdLst>
                <a:gd name="T0" fmla="*/ 331 w 370"/>
                <a:gd name="T1" fmla="*/ 90 h 90"/>
                <a:gd name="T2" fmla="*/ 370 w 370"/>
                <a:gd name="T3" fmla="*/ 56 h 90"/>
                <a:gd name="T4" fmla="*/ 185 w 370"/>
                <a:gd name="T5" fmla="*/ 0 h 90"/>
                <a:gd name="T6" fmla="*/ 0 w 370"/>
                <a:gd name="T7" fmla="*/ 56 h 90"/>
                <a:gd name="T8" fmla="*/ 39 w 370"/>
                <a:gd name="T9" fmla="*/ 90 h 90"/>
                <a:gd name="T10" fmla="*/ 185 w 370"/>
                <a:gd name="T11" fmla="*/ 68 h 90"/>
                <a:gd name="T12" fmla="*/ 331 w 370"/>
                <a:gd name="T13" fmla="*/ 90 h 90"/>
              </a:gdLst>
              <a:ahLst/>
              <a:cxnLst>
                <a:cxn ang="0">
                  <a:pos x="T0" y="T1"/>
                </a:cxn>
                <a:cxn ang="0">
                  <a:pos x="T2" y="T3"/>
                </a:cxn>
                <a:cxn ang="0">
                  <a:pos x="T4" y="T5"/>
                </a:cxn>
                <a:cxn ang="0">
                  <a:pos x="T6" y="T7"/>
                </a:cxn>
                <a:cxn ang="0">
                  <a:pos x="T8" y="T9"/>
                </a:cxn>
                <a:cxn ang="0">
                  <a:pos x="T10" y="T11"/>
                </a:cxn>
                <a:cxn ang="0">
                  <a:pos x="T12" y="T13"/>
                </a:cxn>
              </a:cxnLst>
              <a:rect l="0" t="0" r="r" b="b"/>
              <a:pathLst>
                <a:path w="370" h="90">
                  <a:moveTo>
                    <a:pt x="331" y="90"/>
                  </a:moveTo>
                  <a:cubicBezTo>
                    <a:pt x="355" y="80"/>
                    <a:pt x="370" y="69"/>
                    <a:pt x="370" y="56"/>
                  </a:cubicBezTo>
                  <a:cubicBezTo>
                    <a:pt x="370" y="25"/>
                    <a:pt x="287" y="0"/>
                    <a:pt x="185" y="0"/>
                  </a:cubicBezTo>
                  <a:cubicBezTo>
                    <a:pt x="83" y="0"/>
                    <a:pt x="0" y="25"/>
                    <a:pt x="0" y="56"/>
                  </a:cubicBezTo>
                  <a:cubicBezTo>
                    <a:pt x="0" y="69"/>
                    <a:pt x="15" y="80"/>
                    <a:pt x="39" y="90"/>
                  </a:cubicBezTo>
                  <a:cubicBezTo>
                    <a:pt x="73" y="77"/>
                    <a:pt x="125" y="68"/>
                    <a:pt x="185" y="68"/>
                  </a:cubicBezTo>
                  <a:cubicBezTo>
                    <a:pt x="244" y="68"/>
                    <a:pt x="297" y="77"/>
                    <a:pt x="331" y="90"/>
                  </a:cubicBezTo>
                  <a:close/>
                </a:path>
              </a:pathLst>
            </a:custGeom>
            <a:solidFill>
              <a:srgbClr val="BAC8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0" name="Freeform 27"/>
            <p:cNvSpPr>
              <a:spLocks noEditPoints="1"/>
            </p:cNvSpPr>
            <p:nvPr/>
          </p:nvSpPr>
          <p:spPr bwMode="auto">
            <a:xfrm>
              <a:off x="2502" y="1448"/>
              <a:ext cx="396" cy="223"/>
            </a:xfrm>
            <a:custGeom>
              <a:avLst/>
              <a:gdLst>
                <a:gd name="T0" fmla="*/ 319 w 338"/>
                <a:gd name="T1" fmla="*/ 174 h 190"/>
                <a:gd name="T2" fmla="*/ 268 w 338"/>
                <a:gd name="T3" fmla="*/ 190 h 190"/>
                <a:gd name="T4" fmla="*/ 195 w 338"/>
                <a:gd name="T5" fmla="*/ 190 h 190"/>
                <a:gd name="T6" fmla="*/ 195 w 338"/>
                <a:gd name="T7" fmla="*/ 0 h 190"/>
                <a:gd name="T8" fmla="*/ 264 w 338"/>
                <a:gd name="T9" fmla="*/ 0 h 190"/>
                <a:gd name="T10" fmla="*/ 314 w 338"/>
                <a:gd name="T11" fmla="*/ 12 h 190"/>
                <a:gd name="T12" fmla="*/ 330 w 338"/>
                <a:gd name="T13" fmla="*/ 44 h 190"/>
                <a:gd name="T14" fmla="*/ 318 w 338"/>
                <a:gd name="T15" fmla="*/ 73 h 190"/>
                <a:gd name="T16" fmla="*/ 293 w 338"/>
                <a:gd name="T17" fmla="*/ 87 h 190"/>
                <a:gd name="T18" fmla="*/ 293 w 338"/>
                <a:gd name="T19" fmla="*/ 87 h 190"/>
                <a:gd name="T20" fmla="*/ 326 w 338"/>
                <a:gd name="T21" fmla="*/ 103 h 190"/>
                <a:gd name="T22" fmla="*/ 338 w 338"/>
                <a:gd name="T23" fmla="*/ 133 h 190"/>
                <a:gd name="T24" fmla="*/ 319 w 338"/>
                <a:gd name="T25" fmla="*/ 174 h 190"/>
                <a:gd name="T26" fmla="*/ 141 w 338"/>
                <a:gd name="T27" fmla="*/ 163 h 190"/>
                <a:gd name="T28" fmla="*/ 68 w 338"/>
                <a:gd name="T29" fmla="*/ 190 h 190"/>
                <a:gd name="T30" fmla="*/ 0 w 338"/>
                <a:gd name="T31" fmla="*/ 190 h 190"/>
                <a:gd name="T32" fmla="*/ 0 w 338"/>
                <a:gd name="T33" fmla="*/ 0 h 190"/>
                <a:gd name="T34" fmla="*/ 68 w 338"/>
                <a:gd name="T35" fmla="*/ 0 h 190"/>
                <a:gd name="T36" fmla="*/ 169 w 338"/>
                <a:gd name="T37" fmla="*/ 92 h 190"/>
                <a:gd name="T38" fmla="*/ 141 w 338"/>
                <a:gd name="T39" fmla="*/ 163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8" h="190">
                  <a:moveTo>
                    <a:pt x="319" y="174"/>
                  </a:moveTo>
                  <a:cubicBezTo>
                    <a:pt x="306" y="185"/>
                    <a:pt x="290" y="190"/>
                    <a:pt x="268" y="190"/>
                  </a:cubicBezTo>
                  <a:cubicBezTo>
                    <a:pt x="195" y="190"/>
                    <a:pt x="195" y="190"/>
                    <a:pt x="195" y="190"/>
                  </a:cubicBezTo>
                  <a:cubicBezTo>
                    <a:pt x="195" y="0"/>
                    <a:pt x="195" y="0"/>
                    <a:pt x="195" y="0"/>
                  </a:cubicBezTo>
                  <a:cubicBezTo>
                    <a:pt x="264" y="0"/>
                    <a:pt x="264" y="0"/>
                    <a:pt x="264" y="0"/>
                  </a:cubicBezTo>
                  <a:cubicBezTo>
                    <a:pt x="286" y="0"/>
                    <a:pt x="302" y="3"/>
                    <a:pt x="314" y="12"/>
                  </a:cubicBezTo>
                  <a:cubicBezTo>
                    <a:pt x="325" y="19"/>
                    <a:pt x="330" y="30"/>
                    <a:pt x="330" y="44"/>
                  </a:cubicBezTo>
                  <a:cubicBezTo>
                    <a:pt x="330" y="55"/>
                    <a:pt x="326" y="64"/>
                    <a:pt x="318" y="73"/>
                  </a:cubicBezTo>
                  <a:cubicBezTo>
                    <a:pt x="311" y="79"/>
                    <a:pt x="303" y="84"/>
                    <a:pt x="293" y="87"/>
                  </a:cubicBezTo>
                  <a:cubicBezTo>
                    <a:pt x="293" y="87"/>
                    <a:pt x="293" y="87"/>
                    <a:pt x="293" y="87"/>
                  </a:cubicBezTo>
                  <a:cubicBezTo>
                    <a:pt x="307" y="89"/>
                    <a:pt x="318" y="94"/>
                    <a:pt x="326" y="103"/>
                  </a:cubicBezTo>
                  <a:cubicBezTo>
                    <a:pt x="334" y="111"/>
                    <a:pt x="338" y="121"/>
                    <a:pt x="338" y="133"/>
                  </a:cubicBezTo>
                  <a:cubicBezTo>
                    <a:pt x="338" y="150"/>
                    <a:pt x="331" y="164"/>
                    <a:pt x="319" y="174"/>
                  </a:cubicBezTo>
                  <a:close/>
                  <a:moveTo>
                    <a:pt x="141" y="163"/>
                  </a:moveTo>
                  <a:cubicBezTo>
                    <a:pt x="123" y="181"/>
                    <a:pt x="98" y="190"/>
                    <a:pt x="68" y="190"/>
                  </a:cubicBezTo>
                  <a:cubicBezTo>
                    <a:pt x="0" y="190"/>
                    <a:pt x="0" y="190"/>
                    <a:pt x="0" y="190"/>
                  </a:cubicBezTo>
                  <a:cubicBezTo>
                    <a:pt x="0" y="0"/>
                    <a:pt x="0" y="0"/>
                    <a:pt x="0" y="0"/>
                  </a:cubicBezTo>
                  <a:cubicBezTo>
                    <a:pt x="68" y="0"/>
                    <a:pt x="68" y="0"/>
                    <a:pt x="68" y="0"/>
                  </a:cubicBezTo>
                  <a:cubicBezTo>
                    <a:pt x="135" y="0"/>
                    <a:pt x="169" y="30"/>
                    <a:pt x="169" y="92"/>
                  </a:cubicBezTo>
                  <a:cubicBezTo>
                    <a:pt x="169" y="122"/>
                    <a:pt x="160" y="145"/>
                    <a:pt x="141" y="1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1" name="Freeform 28"/>
            <p:cNvSpPr>
              <a:spLocks/>
            </p:cNvSpPr>
            <p:nvPr/>
          </p:nvSpPr>
          <p:spPr bwMode="auto">
            <a:xfrm>
              <a:off x="2552" y="1488"/>
              <a:ext cx="95" cy="142"/>
            </a:xfrm>
            <a:custGeom>
              <a:avLst/>
              <a:gdLst>
                <a:gd name="T0" fmla="*/ 21 w 81"/>
                <a:gd name="T1" fmla="*/ 0 h 121"/>
                <a:gd name="T2" fmla="*/ 0 w 81"/>
                <a:gd name="T3" fmla="*/ 0 h 121"/>
                <a:gd name="T4" fmla="*/ 0 w 81"/>
                <a:gd name="T5" fmla="*/ 121 h 121"/>
                <a:gd name="T6" fmla="*/ 21 w 81"/>
                <a:gd name="T7" fmla="*/ 121 h 121"/>
                <a:gd name="T8" fmla="*/ 65 w 81"/>
                <a:gd name="T9" fmla="*/ 104 h 121"/>
                <a:gd name="T10" fmla="*/ 81 w 81"/>
                <a:gd name="T11" fmla="*/ 59 h 121"/>
                <a:gd name="T12" fmla="*/ 66 w 81"/>
                <a:gd name="T13" fmla="*/ 16 h 121"/>
                <a:gd name="T14" fmla="*/ 21 w 81"/>
                <a:gd name="T15" fmla="*/ 0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121">
                  <a:moveTo>
                    <a:pt x="21" y="0"/>
                  </a:moveTo>
                  <a:cubicBezTo>
                    <a:pt x="0" y="0"/>
                    <a:pt x="0" y="0"/>
                    <a:pt x="0" y="0"/>
                  </a:cubicBezTo>
                  <a:cubicBezTo>
                    <a:pt x="0" y="121"/>
                    <a:pt x="0" y="121"/>
                    <a:pt x="0" y="121"/>
                  </a:cubicBezTo>
                  <a:cubicBezTo>
                    <a:pt x="21" y="121"/>
                    <a:pt x="21" y="121"/>
                    <a:pt x="21" y="121"/>
                  </a:cubicBezTo>
                  <a:cubicBezTo>
                    <a:pt x="40" y="121"/>
                    <a:pt x="55" y="115"/>
                    <a:pt x="65" y="104"/>
                  </a:cubicBezTo>
                  <a:cubicBezTo>
                    <a:pt x="76" y="93"/>
                    <a:pt x="81" y="78"/>
                    <a:pt x="81" y="59"/>
                  </a:cubicBezTo>
                  <a:cubicBezTo>
                    <a:pt x="81" y="41"/>
                    <a:pt x="76" y="27"/>
                    <a:pt x="66" y="16"/>
                  </a:cubicBezTo>
                  <a:cubicBezTo>
                    <a:pt x="55" y="6"/>
                    <a:pt x="40" y="0"/>
                    <a:pt x="21" y="0"/>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2" name="Freeform 29"/>
            <p:cNvSpPr>
              <a:spLocks/>
            </p:cNvSpPr>
            <p:nvPr/>
          </p:nvSpPr>
          <p:spPr bwMode="auto">
            <a:xfrm>
              <a:off x="2781" y="1484"/>
              <a:ext cx="55" cy="53"/>
            </a:xfrm>
            <a:custGeom>
              <a:avLst/>
              <a:gdLst>
                <a:gd name="T0" fmla="*/ 39 w 47"/>
                <a:gd name="T1" fmla="*/ 39 h 45"/>
                <a:gd name="T2" fmla="*/ 47 w 47"/>
                <a:gd name="T3" fmla="*/ 21 h 45"/>
                <a:gd name="T4" fmla="*/ 16 w 47"/>
                <a:gd name="T5" fmla="*/ 0 h 45"/>
                <a:gd name="T6" fmla="*/ 0 w 47"/>
                <a:gd name="T7" fmla="*/ 0 h 45"/>
                <a:gd name="T8" fmla="*/ 0 w 47"/>
                <a:gd name="T9" fmla="*/ 45 h 45"/>
                <a:gd name="T10" fmla="*/ 19 w 47"/>
                <a:gd name="T11" fmla="*/ 45 h 45"/>
                <a:gd name="T12" fmla="*/ 39 w 47"/>
                <a:gd name="T13" fmla="*/ 39 h 45"/>
              </a:gdLst>
              <a:ahLst/>
              <a:cxnLst>
                <a:cxn ang="0">
                  <a:pos x="T0" y="T1"/>
                </a:cxn>
                <a:cxn ang="0">
                  <a:pos x="T2" y="T3"/>
                </a:cxn>
                <a:cxn ang="0">
                  <a:pos x="T4" y="T5"/>
                </a:cxn>
                <a:cxn ang="0">
                  <a:pos x="T6" y="T7"/>
                </a:cxn>
                <a:cxn ang="0">
                  <a:pos x="T8" y="T9"/>
                </a:cxn>
                <a:cxn ang="0">
                  <a:pos x="T10" y="T11"/>
                </a:cxn>
                <a:cxn ang="0">
                  <a:pos x="T12" y="T13"/>
                </a:cxn>
              </a:cxnLst>
              <a:rect l="0" t="0" r="r" b="b"/>
              <a:pathLst>
                <a:path w="47" h="45">
                  <a:moveTo>
                    <a:pt x="39" y="39"/>
                  </a:moveTo>
                  <a:cubicBezTo>
                    <a:pt x="44" y="34"/>
                    <a:pt x="47" y="28"/>
                    <a:pt x="47" y="21"/>
                  </a:cubicBezTo>
                  <a:cubicBezTo>
                    <a:pt x="47" y="7"/>
                    <a:pt x="37" y="0"/>
                    <a:pt x="16" y="0"/>
                  </a:cubicBezTo>
                  <a:cubicBezTo>
                    <a:pt x="0" y="0"/>
                    <a:pt x="0" y="0"/>
                    <a:pt x="0" y="0"/>
                  </a:cubicBezTo>
                  <a:cubicBezTo>
                    <a:pt x="0" y="45"/>
                    <a:pt x="0" y="45"/>
                    <a:pt x="0" y="45"/>
                  </a:cubicBezTo>
                  <a:cubicBezTo>
                    <a:pt x="19" y="45"/>
                    <a:pt x="19" y="45"/>
                    <a:pt x="19" y="45"/>
                  </a:cubicBezTo>
                  <a:cubicBezTo>
                    <a:pt x="27" y="45"/>
                    <a:pt x="34" y="43"/>
                    <a:pt x="39" y="39"/>
                  </a:cubicBez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3" name="Freeform 30"/>
            <p:cNvSpPr>
              <a:spLocks/>
            </p:cNvSpPr>
            <p:nvPr/>
          </p:nvSpPr>
          <p:spPr bwMode="auto">
            <a:xfrm>
              <a:off x="2780" y="1575"/>
              <a:ext cx="65" cy="58"/>
            </a:xfrm>
            <a:custGeom>
              <a:avLst/>
              <a:gdLst>
                <a:gd name="T0" fmla="*/ 47 w 56"/>
                <a:gd name="T1" fmla="*/ 6 h 50"/>
                <a:gd name="T2" fmla="*/ 24 w 56"/>
                <a:gd name="T3" fmla="*/ 0 h 50"/>
                <a:gd name="T4" fmla="*/ 0 w 56"/>
                <a:gd name="T5" fmla="*/ 0 h 50"/>
                <a:gd name="T6" fmla="*/ 0 w 56"/>
                <a:gd name="T7" fmla="*/ 50 h 50"/>
                <a:gd name="T8" fmla="*/ 24 w 56"/>
                <a:gd name="T9" fmla="*/ 50 h 50"/>
                <a:gd name="T10" fmla="*/ 47 w 56"/>
                <a:gd name="T11" fmla="*/ 43 h 50"/>
                <a:gd name="T12" fmla="*/ 56 w 56"/>
                <a:gd name="T13" fmla="*/ 24 h 50"/>
                <a:gd name="T14" fmla="*/ 47 w 56"/>
                <a:gd name="T15" fmla="*/ 6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50">
                  <a:moveTo>
                    <a:pt x="47" y="6"/>
                  </a:moveTo>
                  <a:cubicBezTo>
                    <a:pt x="42" y="2"/>
                    <a:pt x="34" y="0"/>
                    <a:pt x="24" y="0"/>
                  </a:cubicBezTo>
                  <a:cubicBezTo>
                    <a:pt x="0" y="0"/>
                    <a:pt x="0" y="0"/>
                    <a:pt x="0" y="0"/>
                  </a:cubicBezTo>
                  <a:cubicBezTo>
                    <a:pt x="0" y="50"/>
                    <a:pt x="0" y="50"/>
                    <a:pt x="0" y="50"/>
                  </a:cubicBezTo>
                  <a:cubicBezTo>
                    <a:pt x="24" y="50"/>
                    <a:pt x="24" y="50"/>
                    <a:pt x="24" y="50"/>
                  </a:cubicBezTo>
                  <a:cubicBezTo>
                    <a:pt x="34" y="50"/>
                    <a:pt x="42" y="48"/>
                    <a:pt x="47" y="43"/>
                  </a:cubicBezTo>
                  <a:cubicBezTo>
                    <a:pt x="53" y="38"/>
                    <a:pt x="56" y="32"/>
                    <a:pt x="56" y="24"/>
                  </a:cubicBezTo>
                  <a:cubicBezTo>
                    <a:pt x="56" y="17"/>
                    <a:pt x="53" y="11"/>
                    <a:pt x="47" y="6"/>
                  </a:cubicBezTo>
                  <a:close/>
                </a:path>
              </a:pathLst>
            </a:custGeom>
            <a:solidFill>
              <a:srgbClr val="29C7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4" name="Freeform 31"/>
            <p:cNvSpPr>
              <a:spLocks/>
            </p:cNvSpPr>
            <p:nvPr/>
          </p:nvSpPr>
          <p:spPr bwMode="auto">
            <a:xfrm>
              <a:off x="2460" y="2814"/>
              <a:ext cx="479" cy="140"/>
            </a:xfrm>
            <a:custGeom>
              <a:avLst/>
              <a:gdLst>
                <a:gd name="T0" fmla="*/ 298 w 409"/>
                <a:gd name="T1" fmla="*/ 0 h 120"/>
                <a:gd name="T2" fmla="*/ 283 w 409"/>
                <a:gd name="T3" fmla="*/ 0 h 120"/>
                <a:gd name="T4" fmla="*/ 135 w 409"/>
                <a:gd name="T5" fmla="*/ 0 h 120"/>
                <a:gd name="T6" fmla="*/ 128 w 409"/>
                <a:gd name="T7" fmla="*/ 0 h 120"/>
                <a:gd name="T8" fmla="*/ 0 w 409"/>
                <a:gd name="T9" fmla="*/ 82 h 120"/>
                <a:gd name="T10" fmla="*/ 0 w 409"/>
                <a:gd name="T11" fmla="*/ 120 h 120"/>
                <a:gd name="T12" fmla="*/ 153 w 409"/>
                <a:gd name="T13" fmla="*/ 120 h 120"/>
                <a:gd name="T14" fmla="*/ 265 w 409"/>
                <a:gd name="T15" fmla="*/ 120 h 120"/>
                <a:gd name="T16" fmla="*/ 409 w 409"/>
                <a:gd name="T17" fmla="*/ 120 h 120"/>
                <a:gd name="T18" fmla="*/ 409 w 409"/>
                <a:gd name="T19" fmla="*/ 82 h 120"/>
                <a:gd name="T20" fmla="*/ 298 w 409"/>
                <a:gd name="T2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20">
                  <a:moveTo>
                    <a:pt x="298" y="0"/>
                  </a:moveTo>
                  <a:cubicBezTo>
                    <a:pt x="283" y="0"/>
                    <a:pt x="283" y="0"/>
                    <a:pt x="283" y="0"/>
                  </a:cubicBezTo>
                  <a:cubicBezTo>
                    <a:pt x="135" y="0"/>
                    <a:pt x="135" y="0"/>
                    <a:pt x="135" y="0"/>
                  </a:cubicBezTo>
                  <a:cubicBezTo>
                    <a:pt x="128" y="0"/>
                    <a:pt x="128" y="0"/>
                    <a:pt x="128" y="0"/>
                  </a:cubicBezTo>
                  <a:cubicBezTo>
                    <a:pt x="148" y="72"/>
                    <a:pt x="121" y="82"/>
                    <a:pt x="0" y="82"/>
                  </a:cubicBezTo>
                  <a:cubicBezTo>
                    <a:pt x="0" y="120"/>
                    <a:pt x="0" y="120"/>
                    <a:pt x="0" y="120"/>
                  </a:cubicBezTo>
                  <a:cubicBezTo>
                    <a:pt x="153" y="120"/>
                    <a:pt x="153" y="120"/>
                    <a:pt x="153" y="120"/>
                  </a:cubicBezTo>
                  <a:cubicBezTo>
                    <a:pt x="265" y="120"/>
                    <a:pt x="265" y="120"/>
                    <a:pt x="265" y="120"/>
                  </a:cubicBezTo>
                  <a:cubicBezTo>
                    <a:pt x="409" y="120"/>
                    <a:pt x="409" y="120"/>
                    <a:pt x="409" y="120"/>
                  </a:cubicBezTo>
                  <a:cubicBezTo>
                    <a:pt x="409" y="82"/>
                    <a:pt x="409" y="82"/>
                    <a:pt x="409" y="82"/>
                  </a:cubicBezTo>
                  <a:cubicBezTo>
                    <a:pt x="289" y="82"/>
                    <a:pt x="277" y="72"/>
                    <a:pt x="298" y="0"/>
                  </a:cubicBezTo>
                  <a:close/>
                </a:path>
              </a:pathLst>
            </a:custGeom>
            <a:solidFill>
              <a:srgbClr val="9191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5" name="Freeform 32"/>
            <p:cNvSpPr>
              <a:spLocks noEditPoints="1"/>
            </p:cNvSpPr>
            <p:nvPr/>
          </p:nvSpPr>
          <p:spPr bwMode="auto">
            <a:xfrm>
              <a:off x="2334" y="2278"/>
              <a:ext cx="733" cy="536"/>
            </a:xfrm>
            <a:custGeom>
              <a:avLst/>
              <a:gdLst>
                <a:gd name="T0" fmla="*/ 588 w 626"/>
                <a:gd name="T1" fmla="*/ 0 h 457"/>
                <a:gd name="T2" fmla="*/ 34 w 626"/>
                <a:gd name="T3" fmla="*/ 0 h 457"/>
                <a:gd name="T4" fmla="*/ 0 w 626"/>
                <a:gd name="T5" fmla="*/ 35 h 457"/>
                <a:gd name="T6" fmla="*/ 0 w 626"/>
                <a:gd name="T7" fmla="*/ 422 h 457"/>
                <a:gd name="T8" fmla="*/ 34 w 626"/>
                <a:gd name="T9" fmla="*/ 457 h 457"/>
                <a:gd name="T10" fmla="*/ 588 w 626"/>
                <a:gd name="T11" fmla="*/ 457 h 457"/>
                <a:gd name="T12" fmla="*/ 626 w 626"/>
                <a:gd name="T13" fmla="*/ 422 h 457"/>
                <a:gd name="T14" fmla="*/ 626 w 626"/>
                <a:gd name="T15" fmla="*/ 35 h 457"/>
                <a:gd name="T16" fmla="*/ 588 w 626"/>
                <a:gd name="T17" fmla="*/ 0 h 457"/>
                <a:gd name="T18" fmla="*/ 578 w 626"/>
                <a:gd name="T19" fmla="*/ 48 h 457"/>
                <a:gd name="T20" fmla="*/ 578 w 626"/>
                <a:gd name="T21" fmla="*/ 409 h 457"/>
                <a:gd name="T22" fmla="*/ 48 w 626"/>
                <a:gd name="T23" fmla="*/ 409 h 457"/>
                <a:gd name="T24" fmla="*/ 48 w 626"/>
                <a:gd name="T25" fmla="*/ 48 h 457"/>
                <a:gd name="T26" fmla="*/ 579 w 626"/>
                <a:gd name="T27" fmla="*/ 47 h 457"/>
                <a:gd name="T28" fmla="*/ 578 w 626"/>
                <a:gd name="T29" fmla="*/ 48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6" h="457">
                  <a:moveTo>
                    <a:pt x="588" y="0"/>
                  </a:moveTo>
                  <a:cubicBezTo>
                    <a:pt x="34" y="0"/>
                    <a:pt x="34" y="0"/>
                    <a:pt x="34" y="0"/>
                  </a:cubicBezTo>
                  <a:cubicBezTo>
                    <a:pt x="15" y="0"/>
                    <a:pt x="0" y="16"/>
                    <a:pt x="0" y="35"/>
                  </a:cubicBezTo>
                  <a:cubicBezTo>
                    <a:pt x="0" y="422"/>
                    <a:pt x="0" y="422"/>
                    <a:pt x="0" y="422"/>
                  </a:cubicBezTo>
                  <a:cubicBezTo>
                    <a:pt x="0" y="440"/>
                    <a:pt x="15" y="457"/>
                    <a:pt x="34" y="457"/>
                  </a:cubicBezTo>
                  <a:cubicBezTo>
                    <a:pt x="588" y="457"/>
                    <a:pt x="588" y="457"/>
                    <a:pt x="588" y="457"/>
                  </a:cubicBezTo>
                  <a:cubicBezTo>
                    <a:pt x="607" y="457"/>
                    <a:pt x="626" y="440"/>
                    <a:pt x="626" y="422"/>
                  </a:cubicBezTo>
                  <a:cubicBezTo>
                    <a:pt x="626" y="35"/>
                    <a:pt x="626" y="35"/>
                    <a:pt x="626" y="35"/>
                  </a:cubicBezTo>
                  <a:cubicBezTo>
                    <a:pt x="626" y="16"/>
                    <a:pt x="607" y="0"/>
                    <a:pt x="588" y="0"/>
                  </a:cubicBezTo>
                  <a:close/>
                  <a:moveTo>
                    <a:pt x="578" y="48"/>
                  </a:moveTo>
                  <a:cubicBezTo>
                    <a:pt x="578" y="409"/>
                    <a:pt x="578" y="409"/>
                    <a:pt x="578" y="409"/>
                  </a:cubicBezTo>
                  <a:cubicBezTo>
                    <a:pt x="48" y="409"/>
                    <a:pt x="48" y="409"/>
                    <a:pt x="48" y="409"/>
                  </a:cubicBezTo>
                  <a:cubicBezTo>
                    <a:pt x="48" y="48"/>
                    <a:pt x="48" y="48"/>
                    <a:pt x="48" y="48"/>
                  </a:cubicBezTo>
                  <a:cubicBezTo>
                    <a:pt x="579" y="47"/>
                    <a:pt x="579" y="47"/>
                    <a:pt x="579" y="47"/>
                  </a:cubicBezTo>
                  <a:lnTo>
                    <a:pt x="578" y="48"/>
                  </a:lnTo>
                  <a:close/>
                </a:path>
              </a:pathLst>
            </a:custGeom>
            <a:solidFill>
              <a:srgbClr val="C5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6" name="Freeform 33"/>
            <p:cNvSpPr>
              <a:spLocks/>
            </p:cNvSpPr>
            <p:nvPr/>
          </p:nvSpPr>
          <p:spPr bwMode="auto">
            <a:xfrm>
              <a:off x="2389" y="2334"/>
              <a:ext cx="621" cy="423"/>
            </a:xfrm>
            <a:custGeom>
              <a:avLst/>
              <a:gdLst>
                <a:gd name="T0" fmla="*/ 620 w 621"/>
                <a:gd name="T1" fmla="*/ 1 h 423"/>
                <a:gd name="T2" fmla="*/ 620 w 621"/>
                <a:gd name="T3" fmla="*/ 423 h 423"/>
                <a:gd name="T4" fmla="*/ 0 w 621"/>
                <a:gd name="T5" fmla="*/ 423 h 423"/>
                <a:gd name="T6" fmla="*/ 0 w 621"/>
                <a:gd name="T7" fmla="*/ 1 h 423"/>
                <a:gd name="T8" fmla="*/ 621 w 621"/>
                <a:gd name="T9" fmla="*/ 0 h 423"/>
                <a:gd name="T10" fmla="*/ 620 w 621"/>
                <a:gd name="T11" fmla="*/ 1 h 423"/>
              </a:gdLst>
              <a:ahLst/>
              <a:cxnLst>
                <a:cxn ang="0">
                  <a:pos x="T0" y="T1"/>
                </a:cxn>
                <a:cxn ang="0">
                  <a:pos x="T2" y="T3"/>
                </a:cxn>
                <a:cxn ang="0">
                  <a:pos x="T4" y="T5"/>
                </a:cxn>
                <a:cxn ang="0">
                  <a:pos x="T6" y="T7"/>
                </a:cxn>
                <a:cxn ang="0">
                  <a:pos x="T8" y="T9"/>
                </a:cxn>
                <a:cxn ang="0">
                  <a:pos x="T10" y="T11"/>
                </a:cxn>
              </a:cxnLst>
              <a:rect l="0" t="0" r="r" b="b"/>
              <a:pathLst>
                <a:path w="621" h="423">
                  <a:moveTo>
                    <a:pt x="620" y="1"/>
                  </a:moveTo>
                  <a:lnTo>
                    <a:pt x="620" y="423"/>
                  </a:lnTo>
                  <a:lnTo>
                    <a:pt x="0" y="423"/>
                  </a:lnTo>
                  <a:lnTo>
                    <a:pt x="0" y="1"/>
                  </a:lnTo>
                  <a:lnTo>
                    <a:pt x="621" y="0"/>
                  </a:lnTo>
                  <a:lnTo>
                    <a:pt x="620" y="1"/>
                  </a:lnTo>
                  <a:close/>
                </a:path>
              </a:pathLst>
            </a:custGeom>
            <a:solidFill>
              <a:srgbClr val="00BB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7" name="Freeform 34"/>
            <p:cNvSpPr>
              <a:spLocks/>
            </p:cNvSpPr>
            <p:nvPr/>
          </p:nvSpPr>
          <p:spPr bwMode="auto">
            <a:xfrm>
              <a:off x="2389" y="2334"/>
              <a:ext cx="621" cy="423"/>
            </a:xfrm>
            <a:custGeom>
              <a:avLst/>
              <a:gdLst>
                <a:gd name="T0" fmla="*/ 620 w 621"/>
                <a:gd name="T1" fmla="*/ 1 h 423"/>
                <a:gd name="T2" fmla="*/ 620 w 621"/>
                <a:gd name="T3" fmla="*/ 423 h 423"/>
                <a:gd name="T4" fmla="*/ 0 w 621"/>
                <a:gd name="T5" fmla="*/ 423 h 423"/>
                <a:gd name="T6" fmla="*/ 0 w 621"/>
                <a:gd name="T7" fmla="*/ 1 h 423"/>
                <a:gd name="T8" fmla="*/ 621 w 621"/>
                <a:gd name="T9" fmla="*/ 0 h 423"/>
                <a:gd name="T10" fmla="*/ 620 w 621"/>
                <a:gd name="T11" fmla="*/ 1 h 423"/>
              </a:gdLst>
              <a:ahLst/>
              <a:cxnLst>
                <a:cxn ang="0">
                  <a:pos x="T0" y="T1"/>
                </a:cxn>
                <a:cxn ang="0">
                  <a:pos x="T2" y="T3"/>
                </a:cxn>
                <a:cxn ang="0">
                  <a:pos x="T4" y="T5"/>
                </a:cxn>
                <a:cxn ang="0">
                  <a:pos x="T6" y="T7"/>
                </a:cxn>
                <a:cxn ang="0">
                  <a:pos x="T8" y="T9"/>
                </a:cxn>
                <a:cxn ang="0">
                  <a:pos x="T10" y="T11"/>
                </a:cxn>
              </a:cxnLst>
              <a:rect l="0" t="0" r="r" b="b"/>
              <a:pathLst>
                <a:path w="621" h="423">
                  <a:moveTo>
                    <a:pt x="620" y="1"/>
                  </a:moveTo>
                  <a:lnTo>
                    <a:pt x="620" y="423"/>
                  </a:lnTo>
                  <a:lnTo>
                    <a:pt x="0" y="423"/>
                  </a:lnTo>
                  <a:lnTo>
                    <a:pt x="0" y="1"/>
                  </a:lnTo>
                  <a:lnTo>
                    <a:pt x="621" y="0"/>
                  </a:lnTo>
                  <a:lnTo>
                    <a:pt x="620"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8" name="Freeform 35"/>
            <p:cNvSpPr>
              <a:spLocks/>
            </p:cNvSpPr>
            <p:nvPr/>
          </p:nvSpPr>
          <p:spPr bwMode="auto">
            <a:xfrm>
              <a:off x="2334" y="2278"/>
              <a:ext cx="688" cy="536"/>
            </a:xfrm>
            <a:custGeom>
              <a:avLst/>
              <a:gdLst>
                <a:gd name="T0" fmla="*/ 48 w 588"/>
                <a:gd name="T1" fmla="*/ 409 h 457"/>
                <a:gd name="T2" fmla="*/ 47 w 588"/>
                <a:gd name="T3" fmla="*/ 409 h 457"/>
                <a:gd name="T4" fmla="*/ 47 w 588"/>
                <a:gd name="T5" fmla="*/ 48 h 457"/>
                <a:gd name="T6" fmla="*/ 532 w 588"/>
                <a:gd name="T7" fmla="*/ 47 h 457"/>
                <a:gd name="T8" fmla="*/ 588 w 588"/>
                <a:gd name="T9" fmla="*/ 0 h 457"/>
                <a:gd name="T10" fmla="*/ 588 w 588"/>
                <a:gd name="T11" fmla="*/ 0 h 457"/>
                <a:gd name="T12" fmla="*/ 34 w 588"/>
                <a:gd name="T13" fmla="*/ 0 h 457"/>
                <a:gd name="T14" fmla="*/ 0 w 588"/>
                <a:gd name="T15" fmla="*/ 35 h 457"/>
                <a:gd name="T16" fmla="*/ 0 w 588"/>
                <a:gd name="T17" fmla="*/ 422 h 457"/>
                <a:gd name="T18" fmla="*/ 34 w 588"/>
                <a:gd name="T19" fmla="*/ 457 h 457"/>
                <a:gd name="T20" fmla="*/ 47 w 588"/>
                <a:gd name="T21" fmla="*/ 457 h 457"/>
                <a:gd name="T22" fmla="*/ 104 w 588"/>
                <a:gd name="T23" fmla="*/ 409 h 457"/>
                <a:gd name="T24" fmla="*/ 48 w 588"/>
                <a:gd name="T25" fmla="*/ 409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8" h="457">
                  <a:moveTo>
                    <a:pt x="48" y="409"/>
                  </a:moveTo>
                  <a:cubicBezTo>
                    <a:pt x="47" y="409"/>
                    <a:pt x="47" y="409"/>
                    <a:pt x="47" y="409"/>
                  </a:cubicBezTo>
                  <a:cubicBezTo>
                    <a:pt x="47" y="48"/>
                    <a:pt x="47" y="48"/>
                    <a:pt x="47" y="48"/>
                  </a:cubicBezTo>
                  <a:cubicBezTo>
                    <a:pt x="532" y="47"/>
                    <a:pt x="532" y="47"/>
                    <a:pt x="532" y="47"/>
                  </a:cubicBezTo>
                  <a:cubicBezTo>
                    <a:pt x="588" y="0"/>
                    <a:pt x="588" y="0"/>
                    <a:pt x="588" y="0"/>
                  </a:cubicBezTo>
                  <a:cubicBezTo>
                    <a:pt x="588" y="0"/>
                    <a:pt x="588" y="0"/>
                    <a:pt x="588" y="0"/>
                  </a:cubicBezTo>
                  <a:cubicBezTo>
                    <a:pt x="34" y="0"/>
                    <a:pt x="34" y="0"/>
                    <a:pt x="34" y="0"/>
                  </a:cubicBezTo>
                  <a:cubicBezTo>
                    <a:pt x="15" y="0"/>
                    <a:pt x="0" y="16"/>
                    <a:pt x="0" y="35"/>
                  </a:cubicBezTo>
                  <a:cubicBezTo>
                    <a:pt x="0" y="422"/>
                    <a:pt x="0" y="422"/>
                    <a:pt x="0" y="422"/>
                  </a:cubicBezTo>
                  <a:cubicBezTo>
                    <a:pt x="0" y="440"/>
                    <a:pt x="15" y="457"/>
                    <a:pt x="34" y="457"/>
                  </a:cubicBezTo>
                  <a:cubicBezTo>
                    <a:pt x="47" y="457"/>
                    <a:pt x="47" y="457"/>
                    <a:pt x="47" y="457"/>
                  </a:cubicBezTo>
                  <a:cubicBezTo>
                    <a:pt x="104" y="409"/>
                    <a:pt x="104" y="409"/>
                    <a:pt x="104" y="409"/>
                  </a:cubicBezTo>
                  <a:lnTo>
                    <a:pt x="48" y="409"/>
                  </a:lnTo>
                  <a:close/>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39" name="Freeform 36"/>
            <p:cNvSpPr>
              <a:spLocks/>
            </p:cNvSpPr>
            <p:nvPr/>
          </p:nvSpPr>
          <p:spPr bwMode="auto">
            <a:xfrm>
              <a:off x="2389" y="2334"/>
              <a:ext cx="568" cy="423"/>
            </a:xfrm>
            <a:custGeom>
              <a:avLst/>
              <a:gdLst>
                <a:gd name="T0" fmla="*/ 0 w 568"/>
                <a:gd name="T1" fmla="*/ 423 h 423"/>
                <a:gd name="T2" fmla="*/ 1 w 568"/>
                <a:gd name="T3" fmla="*/ 423 h 423"/>
                <a:gd name="T4" fmla="*/ 1 w 568"/>
                <a:gd name="T5" fmla="*/ 1 h 423"/>
                <a:gd name="T6" fmla="*/ 568 w 568"/>
                <a:gd name="T7" fmla="*/ 0 h 423"/>
                <a:gd name="T8" fmla="*/ 568 w 568"/>
                <a:gd name="T9" fmla="*/ 0 h 423"/>
                <a:gd name="T10" fmla="*/ 0 w 568"/>
                <a:gd name="T11" fmla="*/ 1 h 423"/>
                <a:gd name="T12" fmla="*/ 0 w 568"/>
                <a:gd name="T13" fmla="*/ 423 h 423"/>
              </a:gdLst>
              <a:ahLst/>
              <a:cxnLst>
                <a:cxn ang="0">
                  <a:pos x="T0" y="T1"/>
                </a:cxn>
                <a:cxn ang="0">
                  <a:pos x="T2" y="T3"/>
                </a:cxn>
                <a:cxn ang="0">
                  <a:pos x="T4" y="T5"/>
                </a:cxn>
                <a:cxn ang="0">
                  <a:pos x="T6" y="T7"/>
                </a:cxn>
                <a:cxn ang="0">
                  <a:pos x="T8" y="T9"/>
                </a:cxn>
                <a:cxn ang="0">
                  <a:pos x="T10" y="T11"/>
                </a:cxn>
                <a:cxn ang="0">
                  <a:pos x="T12" y="T13"/>
                </a:cxn>
              </a:cxnLst>
              <a:rect l="0" t="0" r="r" b="b"/>
              <a:pathLst>
                <a:path w="568" h="423">
                  <a:moveTo>
                    <a:pt x="0" y="423"/>
                  </a:moveTo>
                  <a:lnTo>
                    <a:pt x="1" y="423"/>
                  </a:lnTo>
                  <a:lnTo>
                    <a:pt x="1" y="1"/>
                  </a:lnTo>
                  <a:lnTo>
                    <a:pt x="568" y="0"/>
                  </a:lnTo>
                  <a:lnTo>
                    <a:pt x="568" y="0"/>
                  </a:lnTo>
                  <a:lnTo>
                    <a:pt x="0" y="1"/>
                  </a:lnTo>
                  <a:lnTo>
                    <a:pt x="0" y="423"/>
                  </a:lnTo>
                  <a:close/>
                </a:path>
              </a:pathLst>
            </a:custGeom>
            <a:solidFill>
              <a:srgbClr val="59B4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0" name="Rectangle 37"/>
            <p:cNvSpPr>
              <a:spLocks noChangeArrowheads="1"/>
            </p:cNvSpPr>
            <p:nvPr/>
          </p:nvSpPr>
          <p:spPr bwMode="auto">
            <a:xfrm>
              <a:off x="2460" y="2910"/>
              <a:ext cx="479" cy="44"/>
            </a:xfrm>
            <a:prstGeom prst="rect">
              <a:avLst/>
            </a:prstGeom>
            <a:solidFill>
              <a:srgbClr val="B0B0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1" name="Oval 38"/>
            <p:cNvSpPr>
              <a:spLocks noChangeArrowheads="1"/>
            </p:cNvSpPr>
            <p:nvPr/>
          </p:nvSpPr>
          <p:spPr bwMode="auto">
            <a:xfrm>
              <a:off x="2687" y="2298"/>
              <a:ext cx="20" cy="21"/>
            </a:xfrm>
            <a:prstGeom prst="ellipse">
              <a:avLst/>
            </a:prstGeom>
            <a:solidFill>
              <a:srgbClr val="BAC8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2" name="Freeform 39"/>
            <p:cNvSpPr>
              <a:spLocks/>
            </p:cNvSpPr>
            <p:nvPr/>
          </p:nvSpPr>
          <p:spPr bwMode="auto">
            <a:xfrm>
              <a:off x="2567" y="2383"/>
              <a:ext cx="264" cy="155"/>
            </a:xfrm>
            <a:custGeom>
              <a:avLst/>
              <a:gdLst>
                <a:gd name="T0" fmla="*/ 113 w 226"/>
                <a:gd name="T1" fmla="*/ 0 h 133"/>
                <a:gd name="T2" fmla="*/ 111 w 226"/>
                <a:gd name="T3" fmla="*/ 0 h 133"/>
                <a:gd name="T4" fmla="*/ 2 w 226"/>
                <a:gd name="T5" fmla="*/ 63 h 133"/>
                <a:gd name="T6" fmla="*/ 0 w 226"/>
                <a:gd name="T7" fmla="*/ 66 h 133"/>
                <a:gd name="T8" fmla="*/ 2 w 226"/>
                <a:gd name="T9" fmla="*/ 69 h 133"/>
                <a:gd name="T10" fmla="*/ 112 w 226"/>
                <a:gd name="T11" fmla="*/ 133 h 133"/>
                <a:gd name="T12" fmla="*/ 114 w 226"/>
                <a:gd name="T13" fmla="*/ 133 h 133"/>
                <a:gd name="T14" fmla="*/ 115 w 226"/>
                <a:gd name="T15" fmla="*/ 133 h 133"/>
                <a:gd name="T16" fmla="*/ 225 w 226"/>
                <a:gd name="T17" fmla="*/ 69 h 133"/>
                <a:gd name="T18" fmla="*/ 226 w 226"/>
                <a:gd name="T19" fmla="*/ 67 h 133"/>
                <a:gd name="T20" fmla="*/ 225 w 226"/>
                <a:gd name="T21" fmla="*/ 64 h 133"/>
                <a:gd name="T22" fmla="*/ 115 w 226"/>
                <a:gd name="T23" fmla="*/ 0 h 133"/>
                <a:gd name="T24" fmla="*/ 113 w 226"/>
                <a:gd name="T2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133">
                  <a:moveTo>
                    <a:pt x="113" y="0"/>
                  </a:moveTo>
                  <a:cubicBezTo>
                    <a:pt x="112" y="0"/>
                    <a:pt x="112" y="0"/>
                    <a:pt x="111" y="0"/>
                  </a:cubicBezTo>
                  <a:cubicBezTo>
                    <a:pt x="2" y="63"/>
                    <a:pt x="2" y="63"/>
                    <a:pt x="2" y="63"/>
                  </a:cubicBezTo>
                  <a:cubicBezTo>
                    <a:pt x="1" y="64"/>
                    <a:pt x="0" y="65"/>
                    <a:pt x="0" y="66"/>
                  </a:cubicBezTo>
                  <a:cubicBezTo>
                    <a:pt x="0" y="67"/>
                    <a:pt x="1" y="68"/>
                    <a:pt x="2" y="69"/>
                  </a:cubicBezTo>
                  <a:cubicBezTo>
                    <a:pt x="112" y="133"/>
                    <a:pt x="112" y="133"/>
                    <a:pt x="112" y="133"/>
                  </a:cubicBezTo>
                  <a:cubicBezTo>
                    <a:pt x="112" y="133"/>
                    <a:pt x="113" y="133"/>
                    <a:pt x="114" y="133"/>
                  </a:cubicBezTo>
                  <a:cubicBezTo>
                    <a:pt x="114" y="133"/>
                    <a:pt x="115" y="133"/>
                    <a:pt x="115" y="133"/>
                  </a:cubicBezTo>
                  <a:cubicBezTo>
                    <a:pt x="225" y="69"/>
                    <a:pt x="225" y="69"/>
                    <a:pt x="225" y="69"/>
                  </a:cubicBezTo>
                  <a:cubicBezTo>
                    <a:pt x="226" y="69"/>
                    <a:pt x="226" y="68"/>
                    <a:pt x="226" y="67"/>
                  </a:cubicBezTo>
                  <a:cubicBezTo>
                    <a:pt x="226" y="65"/>
                    <a:pt x="226" y="64"/>
                    <a:pt x="225" y="64"/>
                  </a:cubicBezTo>
                  <a:cubicBezTo>
                    <a:pt x="115" y="0"/>
                    <a:pt x="115" y="0"/>
                    <a:pt x="115" y="0"/>
                  </a:cubicBezTo>
                  <a:cubicBezTo>
                    <a:pt x="114" y="0"/>
                    <a:pt x="114" y="0"/>
                    <a:pt x="113" y="0"/>
                  </a:cubicBezTo>
                </a:path>
              </a:pathLst>
            </a:custGeom>
            <a:solidFill>
              <a:srgbClr val="E5F8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3" name="Freeform 40"/>
            <p:cNvSpPr>
              <a:spLocks/>
            </p:cNvSpPr>
            <p:nvPr/>
          </p:nvSpPr>
          <p:spPr bwMode="auto">
            <a:xfrm>
              <a:off x="2549" y="2488"/>
              <a:ext cx="136" cy="232"/>
            </a:xfrm>
            <a:custGeom>
              <a:avLst/>
              <a:gdLst>
                <a:gd name="T0" fmla="*/ 3 w 116"/>
                <a:gd name="T1" fmla="*/ 0 h 198"/>
                <a:gd name="T2" fmla="*/ 1 w 116"/>
                <a:gd name="T3" fmla="*/ 1 h 198"/>
                <a:gd name="T4" fmla="*/ 0 w 116"/>
                <a:gd name="T5" fmla="*/ 4 h 198"/>
                <a:gd name="T6" fmla="*/ 0 w 116"/>
                <a:gd name="T7" fmla="*/ 131 h 198"/>
                <a:gd name="T8" fmla="*/ 1 w 116"/>
                <a:gd name="T9" fmla="*/ 134 h 198"/>
                <a:gd name="T10" fmla="*/ 111 w 116"/>
                <a:gd name="T11" fmla="*/ 197 h 198"/>
                <a:gd name="T12" fmla="*/ 113 w 116"/>
                <a:gd name="T13" fmla="*/ 198 h 198"/>
                <a:gd name="T14" fmla="*/ 114 w 116"/>
                <a:gd name="T15" fmla="*/ 197 h 198"/>
                <a:gd name="T16" fmla="*/ 116 w 116"/>
                <a:gd name="T17" fmla="*/ 194 h 198"/>
                <a:gd name="T18" fmla="*/ 116 w 116"/>
                <a:gd name="T19" fmla="*/ 67 h 198"/>
                <a:gd name="T20" fmla="*/ 114 w 116"/>
                <a:gd name="T21" fmla="*/ 64 h 198"/>
                <a:gd name="T22" fmla="*/ 5 w 116"/>
                <a:gd name="T23" fmla="*/ 1 h 198"/>
                <a:gd name="T24" fmla="*/ 3 w 116"/>
                <a:gd name="T25"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98">
                  <a:moveTo>
                    <a:pt x="3" y="0"/>
                  </a:moveTo>
                  <a:cubicBezTo>
                    <a:pt x="2" y="0"/>
                    <a:pt x="2" y="0"/>
                    <a:pt x="1" y="1"/>
                  </a:cubicBezTo>
                  <a:cubicBezTo>
                    <a:pt x="0" y="1"/>
                    <a:pt x="0" y="2"/>
                    <a:pt x="0" y="4"/>
                  </a:cubicBezTo>
                  <a:cubicBezTo>
                    <a:pt x="0" y="131"/>
                    <a:pt x="0" y="131"/>
                    <a:pt x="0" y="131"/>
                  </a:cubicBezTo>
                  <a:cubicBezTo>
                    <a:pt x="0" y="132"/>
                    <a:pt x="0" y="133"/>
                    <a:pt x="1" y="134"/>
                  </a:cubicBezTo>
                  <a:cubicBezTo>
                    <a:pt x="111" y="197"/>
                    <a:pt x="111" y="197"/>
                    <a:pt x="111" y="197"/>
                  </a:cubicBezTo>
                  <a:cubicBezTo>
                    <a:pt x="112" y="197"/>
                    <a:pt x="112" y="198"/>
                    <a:pt x="113" y="198"/>
                  </a:cubicBezTo>
                  <a:cubicBezTo>
                    <a:pt x="113" y="198"/>
                    <a:pt x="114" y="197"/>
                    <a:pt x="114" y="197"/>
                  </a:cubicBezTo>
                  <a:cubicBezTo>
                    <a:pt x="115" y="197"/>
                    <a:pt x="116" y="196"/>
                    <a:pt x="116" y="194"/>
                  </a:cubicBezTo>
                  <a:cubicBezTo>
                    <a:pt x="116" y="67"/>
                    <a:pt x="116" y="67"/>
                    <a:pt x="116" y="67"/>
                  </a:cubicBezTo>
                  <a:cubicBezTo>
                    <a:pt x="116" y="66"/>
                    <a:pt x="115" y="65"/>
                    <a:pt x="114" y="64"/>
                  </a:cubicBezTo>
                  <a:cubicBezTo>
                    <a:pt x="5" y="1"/>
                    <a:pt x="5" y="1"/>
                    <a:pt x="5" y="1"/>
                  </a:cubicBezTo>
                  <a:cubicBezTo>
                    <a:pt x="4" y="0"/>
                    <a:pt x="3" y="0"/>
                    <a:pt x="3" y="0"/>
                  </a:cubicBezTo>
                </a:path>
              </a:pathLst>
            </a:custGeom>
            <a:solidFill>
              <a:srgbClr val="CCF1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4" name="Freeform 41"/>
            <p:cNvSpPr>
              <a:spLocks/>
            </p:cNvSpPr>
            <p:nvPr/>
          </p:nvSpPr>
          <p:spPr bwMode="auto">
            <a:xfrm>
              <a:off x="2714" y="2489"/>
              <a:ext cx="136" cy="231"/>
            </a:xfrm>
            <a:custGeom>
              <a:avLst/>
              <a:gdLst>
                <a:gd name="T0" fmla="*/ 113 w 116"/>
                <a:gd name="T1" fmla="*/ 0 h 197"/>
                <a:gd name="T2" fmla="*/ 111 w 116"/>
                <a:gd name="T3" fmla="*/ 1 h 197"/>
                <a:gd name="T4" fmla="*/ 1 w 116"/>
                <a:gd name="T5" fmla="*/ 64 h 197"/>
                <a:gd name="T6" fmla="*/ 0 w 116"/>
                <a:gd name="T7" fmla="*/ 67 h 197"/>
                <a:gd name="T8" fmla="*/ 0 w 116"/>
                <a:gd name="T9" fmla="*/ 193 h 197"/>
                <a:gd name="T10" fmla="*/ 1 w 116"/>
                <a:gd name="T11" fmla="*/ 196 h 197"/>
                <a:gd name="T12" fmla="*/ 3 w 116"/>
                <a:gd name="T13" fmla="*/ 197 h 197"/>
                <a:gd name="T14" fmla="*/ 5 w 116"/>
                <a:gd name="T15" fmla="*/ 196 h 197"/>
                <a:gd name="T16" fmla="*/ 114 w 116"/>
                <a:gd name="T17" fmla="*/ 133 h 197"/>
                <a:gd name="T18" fmla="*/ 116 w 116"/>
                <a:gd name="T19" fmla="*/ 130 h 197"/>
                <a:gd name="T20" fmla="*/ 116 w 116"/>
                <a:gd name="T21" fmla="*/ 3 h 197"/>
                <a:gd name="T22" fmla="*/ 114 w 116"/>
                <a:gd name="T23" fmla="*/ 1 h 197"/>
                <a:gd name="T24" fmla="*/ 113 w 116"/>
                <a:gd name="T2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197">
                  <a:moveTo>
                    <a:pt x="113" y="0"/>
                  </a:moveTo>
                  <a:cubicBezTo>
                    <a:pt x="112" y="0"/>
                    <a:pt x="112" y="0"/>
                    <a:pt x="111" y="1"/>
                  </a:cubicBezTo>
                  <a:cubicBezTo>
                    <a:pt x="1" y="64"/>
                    <a:pt x="1" y="64"/>
                    <a:pt x="1" y="64"/>
                  </a:cubicBezTo>
                  <a:cubicBezTo>
                    <a:pt x="0" y="65"/>
                    <a:pt x="0" y="66"/>
                    <a:pt x="0" y="67"/>
                  </a:cubicBezTo>
                  <a:cubicBezTo>
                    <a:pt x="0" y="193"/>
                    <a:pt x="0" y="193"/>
                    <a:pt x="0" y="193"/>
                  </a:cubicBezTo>
                  <a:cubicBezTo>
                    <a:pt x="0" y="195"/>
                    <a:pt x="0" y="196"/>
                    <a:pt x="1" y="196"/>
                  </a:cubicBezTo>
                  <a:cubicBezTo>
                    <a:pt x="2" y="196"/>
                    <a:pt x="2" y="197"/>
                    <a:pt x="3" y="197"/>
                  </a:cubicBezTo>
                  <a:cubicBezTo>
                    <a:pt x="3" y="197"/>
                    <a:pt x="4" y="196"/>
                    <a:pt x="5" y="196"/>
                  </a:cubicBezTo>
                  <a:cubicBezTo>
                    <a:pt x="114" y="133"/>
                    <a:pt x="114" y="133"/>
                    <a:pt x="114" y="133"/>
                  </a:cubicBezTo>
                  <a:cubicBezTo>
                    <a:pt x="115" y="132"/>
                    <a:pt x="116" y="131"/>
                    <a:pt x="116" y="130"/>
                  </a:cubicBezTo>
                  <a:cubicBezTo>
                    <a:pt x="116" y="3"/>
                    <a:pt x="116" y="3"/>
                    <a:pt x="116" y="3"/>
                  </a:cubicBezTo>
                  <a:cubicBezTo>
                    <a:pt x="116" y="2"/>
                    <a:pt x="115" y="1"/>
                    <a:pt x="114" y="1"/>
                  </a:cubicBezTo>
                  <a:cubicBezTo>
                    <a:pt x="114" y="0"/>
                    <a:pt x="113" y="0"/>
                    <a:pt x="113" y="0"/>
                  </a:cubicBezTo>
                </a:path>
              </a:pathLst>
            </a:custGeom>
            <a:solidFill>
              <a:srgbClr val="80DD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5" name="Freeform 42"/>
            <p:cNvSpPr>
              <a:spLocks/>
            </p:cNvSpPr>
            <p:nvPr/>
          </p:nvSpPr>
          <p:spPr bwMode="auto">
            <a:xfrm>
              <a:off x="818" y="2424"/>
              <a:ext cx="702" cy="492"/>
            </a:xfrm>
            <a:custGeom>
              <a:avLst/>
              <a:gdLst>
                <a:gd name="T0" fmla="*/ 0 w 599"/>
                <a:gd name="T1" fmla="*/ 398 h 420"/>
                <a:gd name="T2" fmla="*/ 22 w 599"/>
                <a:gd name="T3" fmla="*/ 420 h 420"/>
                <a:gd name="T4" fmla="*/ 577 w 599"/>
                <a:gd name="T5" fmla="*/ 420 h 420"/>
                <a:gd name="T6" fmla="*/ 599 w 599"/>
                <a:gd name="T7" fmla="*/ 398 h 420"/>
                <a:gd name="T8" fmla="*/ 599 w 599"/>
                <a:gd name="T9" fmla="*/ 0 h 420"/>
                <a:gd name="T10" fmla="*/ 0 w 599"/>
                <a:gd name="T11" fmla="*/ 0 h 420"/>
                <a:gd name="T12" fmla="*/ 0 w 599"/>
                <a:gd name="T13" fmla="*/ 398 h 420"/>
              </a:gdLst>
              <a:ahLst/>
              <a:cxnLst>
                <a:cxn ang="0">
                  <a:pos x="T0" y="T1"/>
                </a:cxn>
                <a:cxn ang="0">
                  <a:pos x="T2" y="T3"/>
                </a:cxn>
                <a:cxn ang="0">
                  <a:pos x="T4" y="T5"/>
                </a:cxn>
                <a:cxn ang="0">
                  <a:pos x="T6" y="T7"/>
                </a:cxn>
                <a:cxn ang="0">
                  <a:pos x="T8" y="T9"/>
                </a:cxn>
                <a:cxn ang="0">
                  <a:pos x="T10" y="T11"/>
                </a:cxn>
                <a:cxn ang="0">
                  <a:pos x="T12" y="T13"/>
                </a:cxn>
              </a:cxnLst>
              <a:rect l="0" t="0" r="r" b="b"/>
              <a:pathLst>
                <a:path w="599" h="420">
                  <a:moveTo>
                    <a:pt x="0" y="398"/>
                  </a:moveTo>
                  <a:cubicBezTo>
                    <a:pt x="0" y="410"/>
                    <a:pt x="10" y="420"/>
                    <a:pt x="22" y="420"/>
                  </a:cubicBezTo>
                  <a:cubicBezTo>
                    <a:pt x="577" y="420"/>
                    <a:pt x="577" y="420"/>
                    <a:pt x="577" y="420"/>
                  </a:cubicBezTo>
                  <a:cubicBezTo>
                    <a:pt x="589" y="420"/>
                    <a:pt x="599" y="410"/>
                    <a:pt x="599" y="398"/>
                  </a:cubicBezTo>
                  <a:cubicBezTo>
                    <a:pt x="599" y="0"/>
                    <a:pt x="599" y="0"/>
                    <a:pt x="599" y="0"/>
                  </a:cubicBezTo>
                  <a:cubicBezTo>
                    <a:pt x="0" y="0"/>
                    <a:pt x="0" y="0"/>
                    <a:pt x="0" y="0"/>
                  </a:cubicBezTo>
                  <a:cubicBezTo>
                    <a:pt x="0" y="398"/>
                    <a:pt x="0" y="398"/>
                    <a:pt x="0" y="398"/>
                  </a:cubicBezTo>
                </a:path>
              </a:pathLst>
            </a:custGeom>
            <a:solidFill>
              <a:srgbClr val="E0E0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6" name="Freeform 43"/>
            <p:cNvSpPr>
              <a:spLocks/>
            </p:cNvSpPr>
            <p:nvPr/>
          </p:nvSpPr>
          <p:spPr bwMode="auto">
            <a:xfrm>
              <a:off x="818" y="2317"/>
              <a:ext cx="702" cy="107"/>
            </a:xfrm>
            <a:custGeom>
              <a:avLst/>
              <a:gdLst>
                <a:gd name="T0" fmla="*/ 577 w 599"/>
                <a:gd name="T1" fmla="*/ 0 h 91"/>
                <a:gd name="T2" fmla="*/ 22 w 599"/>
                <a:gd name="T3" fmla="*/ 0 h 91"/>
                <a:gd name="T4" fmla="*/ 0 w 599"/>
                <a:gd name="T5" fmla="*/ 22 h 91"/>
                <a:gd name="T6" fmla="*/ 0 w 599"/>
                <a:gd name="T7" fmla="*/ 91 h 91"/>
                <a:gd name="T8" fmla="*/ 599 w 599"/>
                <a:gd name="T9" fmla="*/ 91 h 91"/>
                <a:gd name="T10" fmla="*/ 599 w 599"/>
                <a:gd name="T11" fmla="*/ 22 h 91"/>
                <a:gd name="T12" fmla="*/ 577 w 599"/>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99" h="91">
                  <a:moveTo>
                    <a:pt x="577" y="0"/>
                  </a:moveTo>
                  <a:cubicBezTo>
                    <a:pt x="22" y="0"/>
                    <a:pt x="22" y="0"/>
                    <a:pt x="22" y="0"/>
                  </a:cubicBezTo>
                  <a:cubicBezTo>
                    <a:pt x="10" y="0"/>
                    <a:pt x="0" y="10"/>
                    <a:pt x="0" y="22"/>
                  </a:cubicBezTo>
                  <a:cubicBezTo>
                    <a:pt x="0" y="91"/>
                    <a:pt x="0" y="91"/>
                    <a:pt x="0" y="91"/>
                  </a:cubicBezTo>
                  <a:cubicBezTo>
                    <a:pt x="599" y="91"/>
                    <a:pt x="599" y="91"/>
                    <a:pt x="599" y="91"/>
                  </a:cubicBezTo>
                  <a:cubicBezTo>
                    <a:pt x="599" y="22"/>
                    <a:pt x="599" y="22"/>
                    <a:pt x="599" y="22"/>
                  </a:cubicBezTo>
                  <a:cubicBezTo>
                    <a:pt x="599" y="10"/>
                    <a:pt x="589" y="0"/>
                    <a:pt x="577" y="0"/>
                  </a:cubicBezTo>
                </a:path>
              </a:pathLst>
            </a:custGeom>
            <a:solidFill>
              <a:srgbClr val="8DC6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7" name="Rectangle 44"/>
            <p:cNvSpPr>
              <a:spLocks noChangeArrowheads="1"/>
            </p:cNvSpPr>
            <p:nvPr/>
          </p:nvSpPr>
          <p:spPr bwMode="auto">
            <a:xfrm>
              <a:off x="1025"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8" name="Rectangle 45"/>
            <p:cNvSpPr>
              <a:spLocks noChangeArrowheads="1"/>
            </p:cNvSpPr>
            <p:nvPr/>
          </p:nvSpPr>
          <p:spPr bwMode="auto">
            <a:xfrm>
              <a:off x="1025"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49" name="Rectangle 46"/>
            <p:cNvSpPr>
              <a:spLocks noChangeArrowheads="1"/>
            </p:cNvSpPr>
            <p:nvPr/>
          </p:nvSpPr>
          <p:spPr bwMode="auto">
            <a:xfrm>
              <a:off x="1025"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0" name="Rectangle 47"/>
            <p:cNvSpPr>
              <a:spLocks noChangeArrowheads="1"/>
            </p:cNvSpPr>
            <p:nvPr/>
          </p:nvSpPr>
          <p:spPr bwMode="auto">
            <a:xfrm>
              <a:off x="1025"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1" name="Rectangle 48"/>
            <p:cNvSpPr>
              <a:spLocks noChangeArrowheads="1"/>
            </p:cNvSpPr>
            <p:nvPr/>
          </p:nvSpPr>
          <p:spPr bwMode="auto">
            <a:xfrm>
              <a:off x="1025"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2" name="Rectangle 49"/>
            <p:cNvSpPr>
              <a:spLocks noChangeArrowheads="1"/>
            </p:cNvSpPr>
            <p:nvPr/>
          </p:nvSpPr>
          <p:spPr bwMode="auto">
            <a:xfrm>
              <a:off x="1025" y="2681"/>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3" name="Rectangle 50"/>
            <p:cNvSpPr>
              <a:spLocks noChangeArrowheads="1"/>
            </p:cNvSpPr>
            <p:nvPr/>
          </p:nvSpPr>
          <p:spPr bwMode="auto">
            <a:xfrm>
              <a:off x="1181"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4" name="Rectangle 51"/>
            <p:cNvSpPr>
              <a:spLocks noChangeArrowheads="1"/>
            </p:cNvSpPr>
            <p:nvPr/>
          </p:nvSpPr>
          <p:spPr bwMode="auto">
            <a:xfrm>
              <a:off x="1181"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5" name="Rectangle 52"/>
            <p:cNvSpPr>
              <a:spLocks noChangeArrowheads="1"/>
            </p:cNvSpPr>
            <p:nvPr/>
          </p:nvSpPr>
          <p:spPr bwMode="auto">
            <a:xfrm>
              <a:off x="1181"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6" name="Rectangle 53"/>
            <p:cNvSpPr>
              <a:spLocks noChangeArrowheads="1"/>
            </p:cNvSpPr>
            <p:nvPr/>
          </p:nvSpPr>
          <p:spPr bwMode="auto">
            <a:xfrm>
              <a:off x="1181"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7" name="Rectangle 54"/>
            <p:cNvSpPr>
              <a:spLocks noChangeArrowheads="1"/>
            </p:cNvSpPr>
            <p:nvPr/>
          </p:nvSpPr>
          <p:spPr bwMode="auto">
            <a:xfrm>
              <a:off x="1181"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8" name="Rectangle 55"/>
            <p:cNvSpPr>
              <a:spLocks noChangeArrowheads="1"/>
            </p:cNvSpPr>
            <p:nvPr/>
          </p:nvSpPr>
          <p:spPr bwMode="auto">
            <a:xfrm>
              <a:off x="870"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59" name="Rectangle 56"/>
            <p:cNvSpPr>
              <a:spLocks noChangeArrowheads="1"/>
            </p:cNvSpPr>
            <p:nvPr/>
          </p:nvSpPr>
          <p:spPr bwMode="auto">
            <a:xfrm>
              <a:off x="870"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0" name="Rectangle 57"/>
            <p:cNvSpPr>
              <a:spLocks noChangeArrowheads="1"/>
            </p:cNvSpPr>
            <p:nvPr/>
          </p:nvSpPr>
          <p:spPr bwMode="auto">
            <a:xfrm>
              <a:off x="870"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1" name="Rectangle 58"/>
            <p:cNvSpPr>
              <a:spLocks noChangeArrowheads="1"/>
            </p:cNvSpPr>
            <p:nvPr/>
          </p:nvSpPr>
          <p:spPr bwMode="auto">
            <a:xfrm>
              <a:off x="870"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2" name="Rectangle 59"/>
            <p:cNvSpPr>
              <a:spLocks noChangeArrowheads="1"/>
            </p:cNvSpPr>
            <p:nvPr/>
          </p:nvSpPr>
          <p:spPr bwMode="auto">
            <a:xfrm>
              <a:off x="870"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3" name="Rectangle 60"/>
            <p:cNvSpPr>
              <a:spLocks noChangeArrowheads="1"/>
            </p:cNvSpPr>
            <p:nvPr/>
          </p:nvSpPr>
          <p:spPr bwMode="auto">
            <a:xfrm>
              <a:off x="870" y="2681"/>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4" name="Rectangle 61"/>
            <p:cNvSpPr>
              <a:spLocks noChangeArrowheads="1"/>
            </p:cNvSpPr>
            <p:nvPr/>
          </p:nvSpPr>
          <p:spPr bwMode="auto">
            <a:xfrm>
              <a:off x="870"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5" name="Rectangle 62"/>
            <p:cNvSpPr>
              <a:spLocks noChangeArrowheads="1"/>
            </p:cNvSpPr>
            <p:nvPr/>
          </p:nvSpPr>
          <p:spPr bwMode="auto">
            <a:xfrm>
              <a:off x="870" y="2786"/>
              <a:ext cx="130"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6" name="Rectangle 63"/>
            <p:cNvSpPr>
              <a:spLocks noChangeArrowheads="1"/>
            </p:cNvSpPr>
            <p:nvPr/>
          </p:nvSpPr>
          <p:spPr bwMode="auto">
            <a:xfrm>
              <a:off x="1025"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7" name="Rectangle 64"/>
            <p:cNvSpPr>
              <a:spLocks noChangeArrowheads="1"/>
            </p:cNvSpPr>
            <p:nvPr/>
          </p:nvSpPr>
          <p:spPr bwMode="auto">
            <a:xfrm>
              <a:off x="1181"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8" name="Rectangle 65"/>
            <p:cNvSpPr>
              <a:spLocks noChangeArrowheads="1"/>
            </p:cNvSpPr>
            <p:nvPr/>
          </p:nvSpPr>
          <p:spPr bwMode="auto">
            <a:xfrm>
              <a:off x="1338" y="2681"/>
              <a:ext cx="130" cy="79"/>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69" name="Rectangle 66"/>
            <p:cNvSpPr>
              <a:spLocks noChangeArrowheads="1"/>
            </p:cNvSpPr>
            <p:nvPr/>
          </p:nvSpPr>
          <p:spPr bwMode="auto">
            <a:xfrm>
              <a:off x="1338"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0" name="Rectangle 67"/>
            <p:cNvSpPr>
              <a:spLocks noChangeArrowheads="1"/>
            </p:cNvSpPr>
            <p:nvPr/>
          </p:nvSpPr>
          <p:spPr bwMode="auto">
            <a:xfrm>
              <a:off x="1338"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1" name="Rectangle 68"/>
            <p:cNvSpPr>
              <a:spLocks noChangeArrowheads="1"/>
            </p:cNvSpPr>
            <p:nvPr/>
          </p:nvSpPr>
          <p:spPr bwMode="auto">
            <a:xfrm>
              <a:off x="1338" y="2786"/>
              <a:ext cx="130" cy="77"/>
            </a:xfrm>
            <a:prstGeom prst="rect">
              <a:avLst/>
            </a:prstGeom>
            <a:solidFill>
              <a:srgbClr val="8DC63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2" name="Freeform 69"/>
            <p:cNvSpPr>
              <a:spLocks noEditPoints="1"/>
            </p:cNvSpPr>
            <p:nvPr/>
          </p:nvSpPr>
          <p:spPr bwMode="auto">
            <a:xfrm>
              <a:off x="840" y="2317"/>
              <a:ext cx="591" cy="0"/>
            </a:xfrm>
            <a:custGeom>
              <a:avLst/>
              <a:gdLst>
                <a:gd name="T0" fmla="*/ 140 w 504"/>
                <a:gd name="T1" fmla="*/ 5 w 504"/>
                <a:gd name="T2" fmla="*/ 0 w 504"/>
                <a:gd name="T3" fmla="*/ 3 w 504"/>
                <a:gd name="T4" fmla="*/ 140 w 504"/>
                <a:gd name="T5" fmla="*/ 140 w 504"/>
                <a:gd name="T6" fmla="*/ 504 w 504"/>
                <a:gd name="T7" fmla="*/ 159 w 504"/>
                <a:gd name="T8" fmla="*/ 159 w 504"/>
                <a:gd name="T9" fmla="*/ 503 w 504"/>
                <a:gd name="T10" fmla="*/ 504 w 504"/>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504">
                  <a:moveTo>
                    <a:pt x="140" y="0"/>
                  </a:moveTo>
                  <a:cubicBezTo>
                    <a:pt x="5" y="0"/>
                    <a:pt x="5" y="0"/>
                    <a:pt x="5" y="0"/>
                  </a:cubicBezTo>
                  <a:cubicBezTo>
                    <a:pt x="3" y="0"/>
                    <a:pt x="1" y="0"/>
                    <a:pt x="0" y="0"/>
                  </a:cubicBezTo>
                  <a:cubicBezTo>
                    <a:pt x="1" y="0"/>
                    <a:pt x="2" y="0"/>
                    <a:pt x="3" y="0"/>
                  </a:cubicBezTo>
                  <a:cubicBezTo>
                    <a:pt x="140" y="0"/>
                    <a:pt x="140" y="0"/>
                    <a:pt x="140" y="0"/>
                  </a:cubicBezTo>
                  <a:cubicBezTo>
                    <a:pt x="140" y="0"/>
                    <a:pt x="140" y="0"/>
                    <a:pt x="140" y="0"/>
                  </a:cubicBezTo>
                  <a:moveTo>
                    <a:pt x="504" y="0"/>
                  </a:moveTo>
                  <a:cubicBezTo>
                    <a:pt x="159" y="0"/>
                    <a:pt x="159" y="0"/>
                    <a:pt x="159" y="0"/>
                  </a:cubicBezTo>
                  <a:cubicBezTo>
                    <a:pt x="159" y="0"/>
                    <a:pt x="159" y="0"/>
                    <a:pt x="159" y="0"/>
                  </a:cubicBezTo>
                  <a:cubicBezTo>
                    <a:pt x="503" y="0"/>
                    <a:pt x="503" y="0"/>
                    <a:pt x="503" y="0"/>
                  </a:cubicBezTo>
                  <a:cubicBezTo>
                    <a:pt x="504" y="0"/>
                    <a:pt x="504" y="0"/>
                    <a:pt x="504" y="0"/>
                  </a:cubicBezTo>
                </a:path>
              </a:pathLst>
            </a:custGeom>
            <a:solidFill>
              <a:srgbClr val="1C42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3" name="Freeform 70"/>
            <p:cNvSpPr>
              <a:spLocks/>
            </p:cNvSpPr>
            <p:nvPr/>
          </p:nvSpPr>
          <p:spPr bwMode="auto">
            <a:xfrm>
              <a:off x="1004" y="2317"/>
              <a:ext cx="23" cy="0"/>
            </a:xfrm>
            <a:custGeom>
              <a:avLst/>
              <a:gdLst>
                <a:gd name="T0" fmla="*/ 19 w 19"/>
                <a:gd name="T1" fmla="*/ 0 w 19"/>
                <a:gd name="T2" fmla="*/ 0 w 19"/>
                <a:gd name="T3" fmla="*/ 19 w 19"/>
                <a:gd name="T4" fmla="*/ 19 w 19"/>
              </a:gdLst>
              <a:ahLst/>
              <a:cxnLst>
                <a:cxn ang="0">
                  <a:pos x="T0" y="0"/>
                </a:cxn>
                <a:cxn ang="0">
                  <a:pos x="T1" y="0"/>
                </a:cxn>
                <a:cxn ang="0">
                  <a:pos x="T2" y="0"/>
                </a:cxn>
                <a:cxn ang="0">
                  <a:pos x="T3" y="0"/>
                </a:cxn>
                <a:cxn ang="0">
                  <a:pos x="T4" y="0"/>
                </a:cxn>
              </a:cxnLst>
              <a:rect l="0" t="0" r="r" b="b"/>
              <a:pathLst>
                <a:path w="19">
                  <a:moveTo>
                    <a:pt x="19" y="0"/>
                  </a:moveTo>
                  <a:cubicBezTo>
                    <a:pt x="0" y="0"/>
                    <a:pt x="0" y="0"/>
                    <a:pt x="0" y="0"/>
                  </a:cubicBezTo>
                  <a:cubicBezTo>
                    <a:pt x="0" y="0"/>
                    <a:pt x="0" y="0"/>
                    <a:pt x="0" y="0"/>
                  </a:cubicBezTo>
                  <a:cubicBezTo>
                    <a:pt x="19" y="0"/>
                    <a:pt x="19" y="0"/>
                    <a:pt x="19" y="0"/>
                  </a:cubicBezTo>
                  <a:cubicBezTo>
                    <a:pt x="19" y="0"/>
                    <a:pt x="19" y="0"/>
                    <a:pt x="19" y="0"/>
                  </a:cubicBezTo>
                </a:path>
              </a:pathLst>
            </a:custGeom>
            <a:solidFill>
              <a:srgbClr val="89CF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4" name="Freeform 71"/>
            <p:cNvSpPr>
              <a:spLocks/>
            </p:cNvSpPr>
            <p:nvPr/>
          </p:nvSpPr>
          <p:spPr bwMode="auto">
            <a:xfrm>
              <a:off x="842" y="2916"/>
              <a:ext cx="35" cy="0"/>
            </a:xfrm>
            <a:custGeom>
              <a:avLst/>
              <a:gdLst>
                <a:gd name="T0" fmla="*/ 0 w 30"/>
                <a:gd name="T1" fmla="*/ 4 w 30"/>
                <a:gd name="T2" fmla="*/ 30 w 30"/>
                <a:gd name="T3" fmla="*/ 30 w 30"/>
                <a:gd name="T4" fmla="*/ 2 w 30"/>
                <a:gd name="T5" fmla="*/ 0 w 30"/>
              </a:gdLst>
              <a:ahLst/>
              <a:cxnLst>
                <a:cxn ang="0">
                  <a:pos x="T0" y="0"/>
                </a:cxn>
                <a:cxn ang="0">
                  <a:pos x="T1" y="0"/>
                </a:cxn>
                <a:cxn ang="0">
                  <a:pos x="T2" y="0"/>
                </a:cxn>
                <a:cxn ang="0">
                  <a:pos x="T3" y="0"/>
                </a:cxn>
                <a:cxn ang="0">
                  <a:pos x="T4" y="0"/>
                </a:cxn>
                <a:cxn ang="0">
                  <a:pos x="T5" y="0"/>
                </a:cxn>
              </a:cxnLst>
              <a:rect l="0" t="0" r="r" b="b"/>
              <a:pathLst>
                <a:path w="30">
                  <a:moveTo>
                    <a:pt x="0" y="0"/>
                  </a:moveTo>
                  <a:cubicBezTo>
                    <a:pt x="1" y="0"/>
                    <a:pt x="2" y="0"/>
                    <a:pt x="4" y="0"/>
                  </a:cubicBezTo>
                  <a:cubicBezTo>
                    <a:pt x="30" y="0"/>
                    <a:pt x="30" y="0"/>
                    <a:pt x="30" y="0"/>
                  </a:cubicBezTo>
                  <a:cubicBezTo>
                    <a:pt x="30" y="0"/>
                    <a:pt x="30" y="0"/>
                    <a:pt x="30" y="0"/>
                  </a:cubicBezTo>
                  <a:cubicBezTo>
                    <a:pt x="2" y="0"/>
                    <a:pt x="2" y="0"/>
                    <a:pt x="2" y="0"/>
                  </a:cubicBezTo>
                  <a:cubicBezTo>
                    <a:pt x="1" y="0"/>
                    <a:pt x="0" y="0"/>
                    <a:pt x="0" y="0"/>
                  </a:cubicBezTo>
                </a:path>
              </a:pathLst>
            </a:custGeom>
            <a:solidFill>
              <a:srgbClr val="1C42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5" name="Freeform 72"/>
            <p:cNvSpPr>
              <a:spLocks noEditPoints="1"/>
            </p:cNvSpPr>
            <p:nvPr/>
          </p:nvSpPr>
          <p:spPr bwMode="auto">
            <a:xfrm>
              <a:off x="818" y="2424"/>
              <a:ext cx="513" cy="492"/>
            </a:xfrm>
            <a:custGeom>
              <a:avLst/>
              <a:gdLst>
                <a:gd name="T0" fmla="*/ 44 w 438"/>
                <a:gd name="T1" fmla="*/ 287 h 420"/>
                <a:gd name="T2" fmla="*/ 44 w 438"/>
                <a:gd name="T3" fmla="*/ 220 h 420"/>
                <a:gd name="T4" fmla="*/ 155 w 438"/>
                <a:gd name="T5" fmla="*/ 220 h 420"/>
                <a:gd name="T6" fmla="*/ 155 w 438"/>
                <a:gd name="T7" fmla="*/ 287 h 420"/>
                <a:gd name="T8" fmla="*/ 44 w 438"/>
                <a:gd name="T9" fmla="*/ 287 h 420"/>
                <a:gd name="T10" fmla="*/ 44 w 438"/>
                <a:gd name="T11" fmla="*/ 198 h 420"/>
                <a:gd name="T12" fmla="*/ 44 w 438"/>
                <a:gd name="T13" fmla="*/ 131 h 420"/>
                <a:gd name="T14" fmla="*/ 155 w 438"/>
                <a:gd name="T15" fmla="*/ 131 h 420"/>
                <a:gd name="T16" fmla="*/ 155 w 438"/>
                <a:gd name="T17" fmla="*/ 198 h 420"/>
                <a:gd name="T18" fmla="*/ 44 w 438"/>
                <a:gd name="T19" fmla="*/ 198 h 420"/>
                <a:gd name="T20" fmla="*/ 44 w 438"/>
                <a:gd name="T21" fmla="*/ 109 h 420"/>
                <a:gd name="T22" fmla="*/ 44 w 438"/>
                <a:gd name="T23" fmla="*/ 42 h 420"/>
                <a:gd name="T24" fmla="*/ 155 w 438"/>
                <a:gd name="T25" fmla="*/ 42 h 420"/>
                <a:gd name="T26" fmla="*/ 155 w 438"/>
                <a:gd name="T27" fmla="*/ 109 h 420"/>
                <a:gd name="T28" fmla="*/ 44 w 438"/>
                <a:gd name="T29" fmla="*/ 109 h 420"/>
                <a:gd name="T30" fmla="*/ 177 w 438"/>
                <a:gd name="T31" fmla="*/ 109 h 420"/>
                <a:gd name="T32" fmla="*/ 177 w 438"/>
                <a:gd name="T33" fmla="*/ 42 h 420"/>
                <a:gd name="T34" fmla="*/ 288 w 438"/>
                <a:gd name="T35" fmla="*/ 42 h 420"/>
                <a:gd name="T36" fmla="*/ 288 w 438"/>
                <a:gd name="T37" fmla="*/ 109 h 420"/>
                <a:gd name="T38" fmla="*/ 177 w 438"/>
                <a:gd name="T39" fmla="*/ 109 h 420"/>
                <a:gd name="T40" fmla="*/ 438 w 438"/>
                <a:gd name="T41" fmla="*/ 0 h 420"/>
                <a:gd name="T42" fmla="*/ 0 w 438"/>
                <a:gd name="T43" fmla="*/ 0 h 420"/>
                <a:gd name="T44" fmla="*/ 0 w 438"/>
                <a:gd name="T45" fmla="*/ 20 h 420"/>
                <a:gd name="T46" fmla="*/ 0 w 438"/>
                <a:gd name="T47" fmla="*/ 60 h 420"/>
                <a:gd name="T48" fmla="*/ 0 w 438"/>
                <a:gd name="T49" fmla="*/ 396 h 420"/>
                <a:gd name="T50" fmla="*/ 20 w 438"/>
                <a:gd name="T51" fmla="*/ 420 h 420"/>
                <a:gd name="T52" fmla="*/ 22 w 438"/>
                <a:gd name="T53" fmla="*/ 420 h 420"/>
                <a:gd name="T54" fmla="*/ 50 w 438"/>
                <a:gd name="T55" fmla="*/ 420 h 420"/>
                <a:gd name="T56" fmla="*/ 91 w 438"/>
                <a:gd name="T57" fmla="*/ 375 h 420"/>
                <a:gd name="T58" fmla="*/ 44 w 438"/>
                <a:gd name="T59" fmla="*/ 375 h 420"/>
                <a:gd name="T60" fmla="*/ 44 w 438"/>
                <a:gd name="T61" fmla="*/ 309 h 420"/>
                <a:gd name="T62" fmla="*/ 153 w 438"/>
                <a:gd name="T63" fmla="*/ 309 h 420"/>
                <a:gd name="T64" fmla="*/ 177 w 438"/>
                <a:gd name="T65" fmla="*/ 282 h 420"/>
                <a:gd name="T66" fmla="*/ 177 w 438"/>
                <a:gd name="T67" fmla="*/ 220 h 420"/>
                <a:gd name="T68" fmla="*/ 235 w 438"/>
                <a:gd name="T69" fmla="*/ 220 h 420"/>
                <a:gd name="T70" fmla="*/ 255 w 438"/>
                <a:gd name="T71" fmla="*/ 198 h 420"/>
                <a:gd name="T72" fmla="*/ 177 w 438"/>
                <a:gd name="T73" fmla="*/ 198 h 420"/>
                <a:gd name="T74" fmla="*/ 177 w 438"/>
                <a:gd name="T75" fmla="*/ 131 h 420"/>
                <a:gd name="T76" fmla="*/ 288 w 438"/>
                <a:gd name="T77" fmla="*/ 131 h 420"/>
                <a:gd name="T78" fmla="*/ 288 w 438"/>
                <a:gd name="T79" fmla="*/ 162 h 420"/>
                <a:gd name="T80" fmla="*/ 310 w 438"/>
                <a:gd name="T81" fmla="*/ 138 h 420"/>
                <a:gd name="T82" fmla="*/ 310 w 438"/>
                <a:gd name="T83" fmla="*/ 131 h 420"/>
                <a:gd name="T84" fmla="*/ 317 w 438"/>
                <a:gd name="T85" fmla="*/ 131 h 420"/>
                <a:gd name="T86" fmla="*/ 338 w 438"/>
                <a:gd name="T87" fmla="*/ 109 h 420"/>
                <a:gd name="T88" fmla="*/ 310 w 438"/>
                <a:gd name="T89" fmla="*/ 109 h 420"/>
                <a:gd name="T90" fmla="*/ 310 w 438"/>
                <a:gd name="T91" fmla="*/ 42 h 420"/>
                <a:gd name="T92" fmla="*/ 399 w 438"/>
                <a:gd name="T93" fmla="*/ 42 h 420"/>
                <a:gd name="T94" fmla="*/ 438 w 438"/>
                <a:gd name="T95" fmla="*/ 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8" h="420">
                  <a:moveTo>
                    <a:pt x="44" y="287"/>
                  </a:moveTo>
                  <a:cubicBezTo>
                    <a:pt x="44" y="220"/>
                    <a:pt x="44" y="220"/>
                    <a:pt x="44" y="220"/>
                  </a:cubicBezTo>
                  <a:cubicBezTo>
                    <a:pt x="155" y="220"/>
                    <a:pt x="155" y="220"/>
                    <a:pt x="155" y="220"/>
                  </a:cubicBezTo>
                  <a:cubicBezTo>
                    <a:pt x="155" y="287"/>
                    <a:pt x="155" y="287"/>
                    <a:pt x="155" y="287"/>
                  </a:cubicBezTo>
                  <a:cubicBezTo>
                    <a:pt x="44" y="287"/>
                    <a:pt x="44" y="287"/>
                    <a:pt x="44" y="287"/>
                  </a:cubicBezTo>
                  <a:moveTo>
                    <a:pt x="44" y="198"/>
                  </a:moveTo>
                  <a:cubicBezTo>
                    <a:pt x="44" y="131"/>
                    <a:pt x="44" y="131"/>
                    <a:pt x="44" y="131"/>
                  </a:cubicBezTo>
                  <a:cubicBezTo>
                    <a:pt x="155" y="131"/>
                    <a:pt x="155" y="131"/>
                    <a:pt x="155" y="131"/>
                  </a:cubicBezTo>
                  <a:cubicBezTo>
                    <a:pt x="155" y="198"/>
                    <a:pt x="155" y="198"/>
                    <a:pt x="155" y="198"/>
                  </a:cubicBezTo>
                  <a:cubicBezTo>
                    <a:pt x="44" y="198"/>
                    <a:pt x="44" y="198"/>
                    <a:pt x="44" y="198"/>
                  </a:cubicBezTo>
                  <a:moveTo>
                    <a:pt x="44" y="109"/>
                  </a:moveTo>
                  <a:cubicBezTo>
                    <a:pt x="44" y="42"/>
                    <a:pt x="44" y="42"/>
                    <a:pt x="44" y="42"/>
                  </a:cubicBezTo>
                  <a:cubicBezTo>
                    <a:pt x="155" y="42"/>
                    <a:pt x="155" y="42"/>
                    <a:pt x="155" y="42"/>
                  </a:cubicBezTo>
                  <a:cubicBezTo>
                    <a:pt x="155" y="109"/>
                    <a:pt x="155" y="109"/>
                    <a:pt x="155" y="109"/>
                  </a:cubicBezTo>
                  <a:cubicBezTo>
                    <a:pt x="44" y="109"/>
                    <a:pt x="44" y="109"/>
                    <a:pt x="44" y="109"/>
                  </a:cubicBezTo>
                  <a:moveTo>
                    <a:pt x="177" y="109"/>
                  </a:moveTo>
                  <a:cubicBezTo>
                    <a:pt x="177" y="42"/>
                    <a:pt x="177" y="42"/>
                    <a:pt x="177" y="42"/>
                  </a:cubicBezTo>
                  <a:cubicBezTo>
                    <a:pt x="288" y="42"/>
                    <a:pt x="288" y="42"/>
                    <a:pt x="288" y="42"/>
                  </a:cubicBezTo>
                  <a:cubicBezTo>
                    <a:pt x="288" y="109"/>
                    <a:pt x="288" y="109"/>
                    <a:pt x="288" y="109"/>
                  </a:cubicBezTo>
                  <a:cubicBezTo>
                    <a:pt x="177" y="109"/>
                    <a:pt x="177" y="109"/>
                    <a:pt x="177" y="109"/>
                  </a:cubicBezTo>
                  <a:moveTo>
                    <a:pt x="438" y="0"/>
                  </a:moveTo>
                  <a:cubicBezTo>
                    <a:pt x="0" y="0"/>
                    <a:pt x="0" y="0"/>
                    <a:pt x="0" y="0"/>
                  </a:cubicBezTo>
                  <a:cubicBezTo>
                    <a:pt x="0" y="20"/>
                    <a:pt x="0" y="20"/>
                    <a:pt x="0" y="20"/>
                  </a:cubicBezTo>
                  <a:cubicBezTo>
                    <a:pt x="0" y="60"/>
                    <a:pt x="0" y="60"/>
                    <a:pt x="0" y="60"/>
                  </a:cubicBezTo>
                  <a:cubicBezTo>
                    <a:pt x="0" y="396"/>
                    <a:pt x="0" y="396"/>
                    <a:pt x="0" y="396"/>
                  </a:cubicBezTo>
                  <a:cubicBezTo>
                    <a:pt x="0" y="408"/>
                    <a:pt x="8" y="418"/>
                    <a:pt x="20" y="420"/>
                  </a:cubicBezTo>
                  <a:cubicBezTo>
                    <a:pt x="20" y="420"/>
                    <a:pt x="21" y="420"/>
                    <a:pt x="22" y="420"/>
                  </a:cubicBezTo>
                  <a:cubicBezTo>
                    <a:pt x="50" y="420"/>
                    <a:pt x="50" y="420"/>
                    <a:pt x="50" y="420"/>
                  </a:cubicBezTo>
                  <a:cubicBezTo>
                    <a:pt x="91" y="375"/>
                    <a:pt x="91" y="375"/>
                    <a:pt x="91" y="375"/>
                  </a:cubicBezTo>
                  <a:cubicBezTo>
                    <a:pt x="44" y="375"/>
                    <a:pt x="44" y="375"/>
                    <a:pt x="44" y="375"/>
                  </a:cubicBezTo>
                  <a:cubicBezTo>
                    <a:pt x="44" y="309"/>
                    <a:pt x="44" y="309"/>
                    <a:pt x="44" y="309"/>
                  </a:cubicBezTo>
                  <a:cubicBezTo>
                    <a:pt x="153" y="309"/>
                    <a:pt x="153" y="309"/>
                    <a:pt x="153" y="309"/>
                  </a:cubicBezTo>
                  <a:cubicBezTo>
                    <a:pt x="177" y="282"/>
                    <a:pt x="177" y="282"/>
                    <a:pt x="177" y="282"/>
                  </a:cubicBezTo>
                  <a:cubicBezTo>
                    <a:pt x="177" y="220"/>
                    <a:pt x="177" y="220"/>
                    <a:pt x="177" y="220"/>
                  </a:cubicBezTo>
                  <a:cubicBezTo>
                    <a:pt x="235" y="220"/>
                    <a:pt x="235" y="220"/>
                    <a:pt x="235" y="220"/>
                  </a:cubicBezTo>
                  <a:cubicBezTo>
                    <a:pt x="255" y="198"/>
                    <a:pt x="255" y="198"/>
                    <a:pt x="255" y="198"/>
                  </a:cubicBezTo>
                  <a:cubicBezTo>
                    <a:pt x="177" y="198"/>
                    <a:pt x="177" y="198"/>
                    <a:pt x="177" y="198"/>
                  </a:cubicBezTo>
                  <a:cubicBezTo>
                    <a:pt x="177" y="131"/>
                    <a:pt x="177" y="131"/>
                    <a:pt x="177" y="131"/>
                  </a:cubicBezTo>
                  <a:cubicBezTo>
                    <a:pt x="288" y="131"/>
                    <a:pt x="288" y="131"/>
                    <a:pt x="288" y="131"/>
                  </a:cubicBezTo>
                  <a:cubicBezTo>
                    <a:pt x="288" y="162"/>
                    <a:pt x="288" y="162"/>
                    <a:pt x="288" y="162"/>
                  </a:cubicBezTo>
                  <a:cubicBezTo>
                    <a:pt x="310" y="138"/>
                    <a:pt x="310" y="138"/>
                    <a:pt x="310" y="138"/>
                  </a:cubicBezTo>
                  <a:cubicBezTo>
                    <a:pt x="310" y="131"/>
                    <a:pt x="310" y="131"/>
                    <a:pt x="310" y="131"/>
                  </a:cubicBezTo>
                  <a:cubicBezTo>
                    <a:pt x="317" y="131"/>
                    <a:pt x="317" y="131"/>
                    <a:pt x="317" y="131"/>
                  </a:cubicBezTo>
                  <a:cubicBezTo>
                    <a:pt x="338" y="109"/>
                    <a:pt x="338" y="109"/>
                    <a:pt x="338" y="109"/>
                  </a:cubicBezTo>
                  <a:cubicBezTo>
                    <a:pt x="310" y="109"/>
                    <a:pt x="310" y="109"/>
                    <a:pt x="310" y="109"/>
                  </a:cubicBezTo>
                  <a:cubicBezTo>
                    <a:pt x="310" y="42"/>
                    <a:pt x="310" y="42"/>
                    <a:pt x="310" y="42"/>
                  </a:cubicBezTo>
                  <a:cubicBezTo>
                    <a:pt x="399" y="42"/>
                    <a:pt x="399" y="42"/>
                    <a:pt x="399" y="42"/>
                  </a:cubicBezTo>
                  <a:cubicBezTo>
                    <a:pt x="438" y="0"/>
                    <a:pt x="438" y="0"/>
                    <a:pt x="438" y="0"/>
                  </a:cubicBezTo>
                </a:path>
              </a:pathLst>
            </a:custGeom>
            <a:solidFill>
              <a:srgbClr val="E3E3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6" name="Freeform 73"/>
            <p:cNvSpPr>
              <a:spLocks/>
            </p:cNvSpPr>
            <p:nvPr/>
          </p:nvSpPr>
          <p:spPr bwMode="auto">
            <a:xfrm>
              <a:off x="818" y="2317"/>
              <a:ext cx="611" cy="107"/>
            </a:xfrm>
            <a:custGeom>
              <a:avLst/>
              <a:gdLst>
                <a:gd name="T0" fmla="*/ 522 w 522"/>
                <a:gd name="T1" fmla="*/ 0 h 91"/>
                <a:gd name="T2" fmla="*/ 178 w 522"/>
                <a:gd name="T3" fmla="*/ 0 h 91"/>
                <a:gd name="T4" fmla="*/ 159 w 522"/>
                <a:gd name="T5" fmla="*/ 0 h 91"/>
                <a:gd name="T6" fmla="*/ 22 w 522"/>
                <a:gd name="T7" fmla="*/ 0 h 91"/>
                <a:gd name="T8" fmla="*/ 19 w 522"/>
                <a:gd name="T9" fmla="*/ 0 h 91"/>
                <a:gd name="T10" fmla="*/ 0 w 522"/>
                <a:gd name="T11" fmla="*/ 24 h 91"/>
                <a:gd name="T12" fmla="*/ 0 w 522"/>
                <a:gd name="T13" fmla="*/ 91 h 91"/>
                <a:gd name="T14" fmla="*/ 438 w 522"/>
                <a:gd name="T15" fmla="*/ 91 h 91"/>
                <a:gd name="T16" fmla="*/ 522 w 522"/>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2" h="91">
                  <a:moveTo>
                    <a:pt x="522" y="0"/>
                  </a:moveTo>
                  <a:cubicBezTo>
                    <a:pt x="178" y="0"/>
                    <a:pt x="178" y="0"/>
                    <a:pt x="178" y="0"/>
                  </a:cubicBezTo>
                  <a:cubicBezTo>
                    <a:pt x="159" y="0"/>
                    <a:pt x="159" y="0"/>
                    <a:pt x="159" y="0"/>
                  </a:cubicBezTo>
                  <a:cubicBezTo>
                    <a:pt x="22" y="0"/>
                    <a:pt x="22" y="0"/>
                    <a:pt x="22" y="0"/>
                  </a:cubicBezTo>
                  <a:cubicBezTo>
                    <a:pt x="21" y="0"/>
                    <a:pt x="20" y="0"/>
                    <a:pt x="19" y="0"/>
                  </a:cubicBezTo>
                  <a:cubicBezTo>
                    <a:pt x="8" y="3"/>
                    <a:pt x="0" y="12"/>
                    <a:pt x="0" y="24"/>
                  </a:cubicBezTo>
                  <a:cubicBezTo>
                    <a:pt x="0" y="91"/>
                    <a:pt x="0" y="91"/>
                    <a:pt x="0" y="91"/>
                  </a:cubicBezTo>
                  <a:cubicBezTo>
                    <a:pt x="438" y="91"/>
                    <a:pt x="438" y="91"/>
                    <a:pt x="438" y="91"/>
                  </a:cubicBezTo>
                  <a:cubicBezTo>
                    <a:pt x="522" y="0"/>
                    <a:pt x="522" y="0"/>
                    <a:pt x="522" y="0"/>
                  </a:cubicBezTo>
                </a:path>
              </a:pathLst>
            </a:custGeom>
            <a:solidFill>
              <a:srgbClr val="99CC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7" name="Freeform 74"/>
            <p:cNvSpPr>
              <a:spLocks/>
            </p:cNvSpPr>
            <p:nvPr/>
          </p:nvSpPr>
          <p:spPr bwMode="auto">
            <a:xfrm>
              <a:off x="1025" y="2577"/>
              <a:ext cx="130" cy="79"/>
            </a:xfrm>
            <a:custGeom>
              <a:avLst/>
              <a:gdLst>
                <a:gd name="T0" fmla="*/ 130 w 130"/>
                <a:gd name="T1" fmla="*/ 0 h 79"/>
                <a:gd name="T2" fmla="*/ 0 w 130"/>
                <a:gd name="T3" fmla="*/ 0 h 79"/>
                <a:gd name="T4" fmla="*/ 0 w 130"/>
                <a:gd name="T5" fmla="*/ 79 h 79"/>
                <a:gd name="T6" fmla="*/ 92 w 130"/>
                <a:gd name="T7" fmla="*/ 79 h 79"/>
                <a:gd name="T8" fmla="*/ 130 w 130"/>
                <a:gd name="T9" fmla="*/ 36 h 79"/>
                <a:gd name="T10" fmla="*/ 130 w 130"/>
                <a:gd name="T11" fmla="*/ 0 h 79"/>
              </a:gdLst>
              <a:ahLst/>
              <a:cxnLst>
                <a:cxn ang="0">
                  <a:pos x="T0" y="T1"/>
                </a:cxn>
                <a:cxn ang="0">
                  <a:pos x="T2" y="T3"/>
                </a:cxn>
                <a:cxn ang="0">
                  <a:pos x="T4" y="T5"/>
                </a:cxn>
                <a:cxn ang="0">
                  <a:pos x="T6" y="T7"/>
                </a:cxn>
                <a:cxn ang="0">
                  <a:pos x="T8" y="T9"/>
                </a:cxn>
                <a:cxn ang="0">
                  <a:pos x="T10" y="T11"/>
                </a:cxn>
              </a:cxnLst>
              <a:rect l="0" t="0" r="r" b="b"/>
              <a:pathLst>
                <a:path w="130" h="79">
                  <a:moveTo>
                    <a:pt x="130" y="0"/>
                  </a:moveTo>
                  <a:lnTo>
                    <a:pt x="0" y="0"/>
                  </a:lnTo>
                  <a:lnTo>
                    <a:pt x="0" y="79"/>
                  </a:lnTo>
                  <a:lnTo>
                    <a:pt x="92" y="79"/>
                  </a:lnTo>
                  <a:lnTo>
                    <a:pt x="130" y="36"/>
                  </a:lnTo>
                  <a:lnTo>
                    <a:pt x="13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8" name="Freeform 75"/>
            <p:cNvSpPr>
              <a:spLocks/>
            </p:cNvSpPr>
            <p:nvPr/>
          </p:nvSpPr>
          <p:spPr bwMode="auto">
            <a:xfrm>
              <a:off x="1025" y="2577"/>
              <a:ext cx="130" cy="79"/>
            </a:xfrm>
            <a:custGeom>
              <a:avLst/>
              <a:gdLst>
                <a:gd name="T0" fmla="*/ 130 w 130"/>
                <a:gd name="T1" fmla="*/ 0 h 79"/>
                <a:gd name="T2" fmla="*/ 0 w 130"/>
                <a:gd name="T3" fmla="*/ 0 h 79"/>
                <a:gd name="T4" fmla="*/ 0 w 130"/>
                <a:gd name="T5" fmla="*/ 79 h 79"/>
                <a:gd name="T6" fmla="*/ 92 w 130"/>
                <a:gd name="T7" fmla="*/ 79 h 79"/>
                <a:gd name="T8" fmla="*/ 130 w 130"/>
                <a:gd name="T9" fmla="*/ 36 h 79"/>
                <a:gd name="T10" fmla="*/ 130 w 130"/>
                <a:gd name="T11" fmla="*/ 0 h 79"/>
              </a:gdLst>
              <a:ahLst/>
              <a:cxnLst>
                <a:cxn ang="0">
                  <a:pos x="T0" y="T1"/>
                </a:cxn>
                <a:cxn ang="0">
                  <a:pos x="T2" y="T3"/>
                </a:cxn>
                <a:cxn ang="0">
                  <a:pos x="T4" y="T5"/>
                </a:cxn>
                <a:cxn ang="0">
                  <a:pos x="T6" y="T7"/>
                </a:cxn>
                <a:cxn ang="0">
                  <a:pos x="T8" y="T9"/>
                </a:cxn>
                <a:cxn ang="0">
                  <a:pos x="T10" y="T11"/>
                </a:cxn>
              </a:cxnLst>
              <a:rect l="0" t="0" r="r" b="b"/>
              <a:pathLst>
                <a:path w="130" h="79">
                  <a:moveTo>
                    <a:pt x="130" y="0"/>
                  </a:moveTo>
                  <a:lnTo>
                    <a:pt x="0" y="0"/>
                  </a:lnTo>
                  <a:lnTo>
                    <a:pt x="0" y="79"/>
                  </a:lnTo>
                  <a:lnTo>
                    <a:pt x="92" y="79"/>
                  </a:lnTo>
                  <a:lnTo>
                    <a:pt x="130" y="36"/>
                  </a:lnTo>
                  <a:lnTo>
                    <a:pt x="13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79" name="Rectangle 76"/>
            <p:cNvSpPr>
              <a:spLocks noChangeArrowheads="1"/>
            </p:cNvSpPr>
            <p:nvPr/>
          </p:nvSpPr>
          <p:spPr bwMode="auto">
            <a:xfrm>
              <a:off x="1025"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0" name="Rectangle 77"/>
            <p:cNvSpPr>
              <a:spLocks noChangeArrowheads="1"/>
            </p:cNvSpPr>
            <p:nvPr/>
          </p:nvSpPr>
          <p:spPr bwMode="auto">
            <a:xfrm>
              <a:off x="1025"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1" name="Freeform 78"/>
            <p:cNvSpPr>
              <a:spLocks/>
            </p:cNvSpPr>
            <p:nvPr/>
          </p:nvSpPr>
          <p:spPr bwMode="auto">
            <a:xfrm>
              <a:off x="1025" y="2681"/>
              <a:ext cx="68" cy="73"/>
            </a:xfrm>
            <a:custGeom>
              <a:avLst/>
              <a:gdLst>
                <a:gd name="T0" fmla="*/ 68 w 68"/>
                <a:gd name="T1" fmla="*/ 0 h 73"/>
                <a:gd name="T2" fmla="*/ 0 w 68"/>
                <a:gd name="T3" fmla="*/ 0 h 73"/>
                <a:gd name="T4" fmla="*/ 0 w 68"/>
                <a:gd name="T5" fmla="*/ 73 h 73"/>
                <a:gd name="T6" fmla="*/ 68 w 68"/>
                <a:gd name="T7" fmla="*/ 0 h 73"/>
              </a:gdLst>
              <a:ahLst/>
              <a:cxnLst>
                <a:cxn ang="0">
                  <a:pos x="T0" y="T1"/>
                </a:cxn>
                <a:cxn ang="0">
                  <a:pos x="T2" y="T3"/>
                </a:cxn>
                <a:cxn ang="0">
                  <a:pos x="T4" y="T5"/>
                </a:cxn>
                <a:cxn ang="0">
                  <a:pos x="T6" y="T7"/>
                </a:cxn>
              </a:cxnLst>
              <a:rect l="0" t="0" r="r" b="b"/>
              <a:pathLst>
                <a:path w="68" h="73">
                  <a:moveTo>
                    <a:pt x="68" y="0"/>
                  </a:moveTo>
                  <a:lnTo>
                    <a:pt x="0" y="0"/>
                  </a:lnTo>
                  <a:lnTo>
                    <a:pt x="0" y="73"/>
                  </a:lnTo>
                  <a:lnTo>
                    <a:pt x="68" y="0"/>
                  </a:lnTo>
                  <a:close/>
                </a:path>
              </a:pathLst>
            </a:custGeom>
            <a:solidFill>
              <a:srgbClr val="99CC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2" name="Freeform 79"/>
            <p:cNvSpPr>
              <a:spLocks/>
            </p:cNvSpPr>
            <p:nvPr/>
          </p:nvSpPr>
          <p:spPr bwMode="auto">
            <a:xfrm>
              <a:off x="1025" y="2681"/>
              <a:ext cx="68" cy="73"/>
            </a:xfrm>
            <a:custGeom>
              <a:avLst/>
              <a:gdLst>
                <a:gd name="T0" fmla="*/ 68 w 68"/>
                <a:gd name="T1" fmla="*/ 0 h 73"/>
                <a:gd name="T2" fmla="*/ 0 w 68"/>
                <a:gd name="T3" fmla="*/ 0 h 73"/>
                <a:gd name="T4" fmla="*/ 0 w 68"/>
                <a:gd name="T5" fmla="*/ 73 h 73"/>
                <a:gd name="T6" fmla="*/ 68 w 68"/>
                <a:gd name="T7" fmla="*/ 0 h 73"/>
              </a:gdLst>
              <a:ahLst/>
              <a:cxnLst>
                <a:cxn ang="0">
                  <a:pos x="T0" y="T1"/>
                </a:cxn>
                <a:cxn ang="0">
                  <a:pos x="T2" y="T3"/>
                </a:cxn>
                <a:cxn ang="0">
                  <a:pos x="T4" y="T5"/>
                </a:cxn>
                <a:cxn ang="0">
                  <a:pos x="T6" y="T7"/>
                </a:cxn>
              </a:cxnLst>
              <a:rect l="0" t="0" r="r" b="b"/>
              <a:pathLst>
                <a:path w="68" h="73">
                  <a:moveTo>
                    <a:pt x="68" y="0"/>
                  </a:moveTo>
                  <a:lnTo>
                    <a:pt x="0" y="0"/>
                  </a:lnTo>
                  <a:lnTo>
                    <a:pt x="0" y="73"/>
                  </a:lnTo>
                  <a:lnTo>
                    <a:pt x="6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3" name="Freeform 80"/>
            <p:cNvSpPr>
              <a:spLocks/>
            </p:cNvSpPr>
            <p:nvPr/>
          </p:nvSpPr>
          <p:spPr bwMode="auto">
            <a:xfrm>
              <a:off x="1181" y="2577"/>
              <a:ext cx="8" cy="8"/>
            </a:xfrm>
            <a:custGeom>
              <a:avLst/>
              <a:gdLst>
                <a:gd name="T0" fmla="*/ 8 w 8"/>
                <a:gd name="T1" fmla="*/ 0 h 8"/>
                <a:gd name="T2" fmla="*/ 0 w 8"/>
                <a:gd name="T3" fmla="*/ 0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lnTo>
                    <a:pt x="0" y="0"/>
                  </a:lnTo>
                  <a:lnTo>
                    <a:pt x="0" y="8"/>
                  </a:ln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4" name="Freeform 81"/>
            <p:cNvSpPr>
              <a:spLocks/>
            </p:cNvSpPr>
            <p:nvPr/>
          </p:nvSpPr>
          <p:spPr bwMode="auto">
            <a:xfrm>
              <a:off x="1181" y="2577"/>
              <a:ext cx="8" cy="8"/>
            </a:xfrm>
            <a:custGeom>
              <a:avLst/>
              <a:gdLst>
                <a:gd name="T0" fmla="*/ 8 w 8"/>
                <a:gd name="T1" fmla="*/ 0 h 8"/>
                <a:gd name="T2" fmla="*/ 0 w 8"/>
                <a:gd name="T3" fmla="*/ 0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lnTo>
                    <a:pt x="0" y="0"/>
                  </a:lnTo>
                  <a:lnTo>
                    <a:pt x="0"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5" name="Freeform 82"/>
            <p:cNvSpPr>
              <a:spLocks/>
            </p:cNvSpPr>
            <p:nvPr/>
          </p:nvSpPr>
          <p:spPr bwMode="auto">
            <a:xfrm>
              <a:off x="1181" y="2473"/>
              <a:ext cx="104" cy="78"/>
            </a:xfrm>
            <a:custGeom>
              <a:avLst/>
              <a:gdLst>
                <a:gd name="T0" fmla="*/ 104 w 104"/>
                <a:gd name="T1" fmla="*/ 0 h 78"/>
                <a:gd name="T2" fmla="*/ 0 w 104"/>
                <a:gd name="T3" fmla="*/ 0 h 78"/>
                <a:gd name="T4" fmla="*/ 0 w 104"/>
                <a:gd name="T5" fmla="*/ 78 h 78"/>
                <a:gd name="T6" fmla="*/ 33 w 104"/>
                <a:gd name="T7" fmla="*/ 78 h 78"/>
                <a:gd name="T8" fmla="*/ 104 w 104"/>
                <a:gd name="T9" fmla="*/ 0 h 78"/>
              </a:gdLst>
              <a:ahLst/>
              <a:cxnLst>
                <a:cxn ang="0">
                  <a:pos x="T0" y="T1"/>
                </a:cxn>
                <a:cxn ang="0">
                  <a:pos x="T2" y="T3"/>
                </a:cxn>
                <a:cxn ang="0">
                  <a:pos x="T4" y="T5"/>
                </a:cxn>
                <a:cxn ang="0">
                  <a:pos x="T6" y="T7"/>
                </a:cxn>
                <a:cxn ang="0">
                  <a:pos x="T8" y="T9"/>
                </a:cxn>
              </a:cxnLst>
              <a:rect l="0" t="0" r="r" b="b"/>
              <a:pathLst>
                <a:path w="104" h="78">
                  <a:moveTo>
                    <a:pt x="104" y="0"/>
                  </a:moveTo>
                  <a:lnTo>
                    <a:pt x="0" y="0"/>
                  </a:lnTo>
                  <a:lnTo>
                    <a:pt x="0" y="78"/>
                  </a:lnTo>
                  <a:lnTo>
                    <a:pt x="33" y="78"/>
                  </a:lnTo>
                  <a:lnTo>
                    <a:pt x="10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6" name="Freeform 83"/>
            <p:cNvSpPr>
              <a:spLocks/>
            </p:cNvSpPr>
            <p:nvPr/>
          </p:nvSpPr>
          <p:spPr bwMode="auto">
            <a:xfrm>
              <a:off x="1181" y="2473"/>
              <a:ext cx="104" cy="78"/>
            </a:xfrm>
            <a:custGeom>
              <a:avLst/>
              <a:gdLst>
                <a:gd name="T0" fmla="*/ 104 w 104"/>
                <a:gd name="T1" fmla="*/ 0 h 78"/>
                <a:gd name="T2" fmla="*/ 0 w 104"/>
                <a:gd name="T3" fmla="*/ 0 h 78"/>
                <a:gd name="T4" fmla="*/ 0 w 104"/>
                <a:gd name="T5" fmla="*/ 78 h 78"/>
                <a:gd name="T6" fmla="*/ 33 w 104"/>
                <a:gd name="T7" fmla="*/ 78 h 78"/>
                <a:gd name="T8" fmla="*/ 104 w 104"/>
                <a:gd name="T9" fmla="*/ 0 h 78"/>
              </a:gdLst>
              <a:ahLst/>
              <a:cxnLst>
                <a:cxn ang="0">
                  <a:pos x="T0" y="T1"/>
                </a:cxn>
                <a:cxn ang="0">
                  <a:pos x="T2" y="T3"/>
                </a:cxn>
                <a:cxn ang="0">
                  <a:pos x="T4" y="T5"/>
                </a:cxn>
                <a:cxn ang="0">
                  <a:pos x="T6" y="T7"/>
                </a:cxn>
                <a:cxn ang="0">
                  <a:pos x="T8" y="T9"/>
                </a:cxn>
              </a:cxnLst>
              <a:rect l="0" t="0" r="r" b="b"/>
              <a:pathLst>
                <a:path w="104" h="78">
                  <a:moveTo>
                    <a:pt x="104" y="0"/>
                  </a:moveTo>
                  <a:lnTo>
                    <a:pt x="0" y="0"/>
                  </a:lnTo>
                  <a:lnTo>
                    <a:pt x="0" y="78"/>
                  </a:lnTo>
                  <a:lnTo>
                    <a:pt x="33" y="78"/>
                  </a:lnTo>
                  <a:lnTo>
                    <a:pt x="1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7" name="Rectangle 84"/>
            <p:cNvSpPr>
              <a:spLocks noChangeArrowheads="1"/>
            </p:cNvSpPr>
            <p:nvPr/>
          </p:nvSpPr>
          <p:spPr bwMode="auto">
            <a:xfrm>
              <a:off x="870" y="2473"/>
              <a:ext cx="130" cy="7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8" name="Rectangle 85"/>
            <p:cNvSpPr>
              <a:spLocks noChangeArrowheads="1"/>
            </p:cNvSpPr>
            <p:nvPr/>
          </p:nvSpPr>
          <p:spPr bwMode="auto">
            <a:xfrm>
              <a:off x="870" y="2473"/>
              <a:ext cx="130"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89" name="Rectangle 86"/>
            <p:cNvSpPr>
              <a:spLocks noChangeArrowheads="1"/>
            </p:cNvSpPr>
            <p:nvPr/>
          </p:nvSpPr>
          <p:spPr bwMode="auto">
            <a:xfrm>
              <a:off x="870" y="2577"/>
              <a:ext cx="130" cy="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90" name="Rectangle 87"/>
            <p:cNvSpPr>
              <a:spLocks noChangeArrowheads="1"/>
            </p:cNvSpPr>
            <p:nvPr/>
          </p:nvSpPr>
          <p:spPr bwMode="auto">
            <a:xfrm>
              <a:off x="870" y="2577"/>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91" name="Rectangle 88"/>
            <p:cNvSpPr>
              <a:spLocks noChangeArrowheads="1"/>
            </p:cNvSpPr>
            <p:nvPr/>
          </p:nvSpPr>
          <p:spPr bwMode="auto">
            <a:xfrm>
              <a:off x="870" y="2681"/>
              <a:ext cx="130" cy="79"/>
            </a:xfrm>
            <a:prstGeom prst="rect">
              <a:avLst/>
            </a:prstGeom>
            <a:solidFill>
              <a:srgbClr val="99CC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92" name="Rectangle 89"/>
            <p:cNvSpPr>
              <a:spLocks noChangeArrowheads="1"/>
            </p:cNvSpPr>
            <p:nvPr/>
          </p:nvSpPr>
          <p:spPr bwMode="auto">
            <a:xfrm>
              <a:off x="870" y="2681"/>
              <a:ext cx="130" cy="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93" name="Freeform 90"/>
            <p:cNvSpPr>
              <a:spLocks/>
            </p:cNvSpPr>
            <p:nvPr/>
          </p:nvSpPr>
          <p:spPr bwMode="auto">
            <a:xfrm>
              <a:off x="870" y="2786"/>
              <a:ext cx="127" cy="77"/>
            </a:xfrm>
            <a:custGeom>
              <a:avLst/>
              <a:gdLst>
                <a:gd name="T0" fmla="*/ 127 w 127"/>
                <a:gd name="T1" fmla="*/ 0 h 77"/>
                <a:gd name="T2" fmla="*/ 0 w 127"/>
                <a:gd name="T3" fmla="*/ 0 h 77"/>
                <a:gd name="T4" fmla="*/ 0 w 127"/>
                <a:gd name="T5" fmla="*/ 77 h 77"/>
                <a:gd name="T6" fmla="*/ 55 w 127"/>
                <a:gd name="T7" fmla="*/ 77 h 77"/>
                <a:gd name="T8" fmla="*/ 127 w 127"/>
                <a:gd name="T9" fmla="*/ 0 h 77"/>
              </a:gdLst>
              <a:ahLst/>
              <a:cxnLst>
                <a:cxn ang="0">
                  <a:pos x="T0" y="T1"/>
                </a:cxn>
                <a:cxn ang="0">
                  <a:pos x="T2" y="T3"/>
                </a:cxn>
                <a:cxn ang="0">
                  <a:pos x="T4" y="T5"/>
                </a:cxn>
                <a:cxn ang="0">
                  <a:pos x="T6" y="T7"/>
                </a:cxn>
                <a:cxn ang="0">
                  <a:pos x="T8" y="T9"/>
                </a:cxn>
              </a:cxnLst>
              <a:rect l="0" t="0" r="r" b="b"/>
              <a:pathLst>
                <a:path w="127" h="77">
                  <a:moveTo>
                    <a:pt x="127" y="0"/>
                  </a:moveTo>
                  <a:lnTo>
                    <a:pt x="0" y="0"/>
                  </a:lnTo>
                  <a:lnTo>
                    <a:pt x="0" y="77"/>
                  </a:lnTo>
                  <a:lnTo>
                    <a:pt x="55" y="77"/>
                  </a:lnTo>
                  <a:lnTo>
                    <a:pt x="127" y="0"/>
                  </a:lnTo>
                  <a:close/>
                </a:path>
              </a:pathLst>
            </a:custGeom>
            <a:solidFill>
              <a:srgbClr val="99CC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94" name="Freeform 91"/>
            <p:cNvSpPr>
              <a:spLocks/>
            </p:cNvSpPr>
            <p:nvPr/>
          </p:nvSpPr>
          <p:spPr bwMode="auto">
            <a:xfrm>
              <a:off x="870" y="2786"/>
              <a:ext cx="127" cy="77"/>
            </a:xfrm>
            <a:custGeom>
              <a:avLst/>
              <a:gdLst>
                <a:gd name="T0" fmla="*/ 127 w 127"/>
                <a:gd name="T1" fmla="*/ 0 h 77"/>
                <a:gd name="T2" fmla="*/ 0 w 127"/>
                <a:gd name="T3" fmla="*/ 0 h 77"/>
                <a:gd name="T4" fmla="*/ 0 w 127"/>
                <a:gd name="T5" fmla="*/ 77 h 77"/>
                <a:gd name="T6" fmla="*/ 55 w 127"/>
                <a:gd name="T7" fmla="*/ 77 h 77"/>
                <a:gd name="T8" fmla="*/ 127 w 127"/>
                <a:gd name="T9" fmla="*/ 0 h 77"/>
              </a:gdLst>
              <a:ahLst/>
              <a:cxnLst>
                <a:cxn ang="0">
                  <a:pos x="T0" y="T1"/>
                </a:cxn>
                <a:cxn ang="0">
                  <a:pos x="T2" y="T3"/>
                </a:cxn>
                <a:cxn ang="0">
                  <a:pos x="T4" y="T5"/>
                </a:cxn>
                <a:cxn ang="0">
                  <a:pos x="T6" y="T7"/>
                </a:cxn>
                <a:cxn ang="0">
                  <a:pos x="T8" y="T9"/>
                </a:cxn>
              </a:cxnLst>
              <a:rect l="0" t="0" r="r" b="b"/>
              <a:pathLst>
                <a:path w="127" h="77">
                  <a:moveTo>
                    <a:pt x="127" y="0"/>
                  </a:moveTo>
                  <a:lnTo>
                    <a:pt x="0" y="0"/>
                  </a:lnTo>
                  <a:lnTo>
                    <a:pt x="0" y="77"/>
                  </a:lnTo>
                  <a:lnTo>
                    <a:pt x="55" y="77"/>
                  </a:lnTo>
                  <a:lnTo>
                    <a:pt x="1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95" name="Rectangle 92"/>
            <p:cNvSpPr>
              <a:spLocks noChangeArrowheads="1"/>
            </p:cNvSpPr>
            <p:nvPr/>
          </p:nvSpPr>
          <p:spPr bwMode="auto">
            <a:xfrm>
              <a:off x="1487" y="2092"/>
              <a:ext cx="361" cy="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145"/>
              <a:r>
                <a:rPr lang="en-US" altLang="en-US" sz="1400" b="1" dirty="0">
                  <a:solidFill>
                    <a:srgbClr val="FFFFFF"/>
                  </a:solidFill>
                  <a:latin typeface="Segoe UI Semibold" panose="020B0702040204020203" pitchFamily="34" charset="0"/>
                </a:rPr>
                <a:t>RESOU</a:t>
              </a:r>
              <a:endParaRPr lang="en-US" altLang="en-US" sz="1800" dirty="0">
                <a:solidFill>
                  <a:srgbClr val="00B0F0"/>
                </a:solidFill>
              </a:endParaRPr>
            </a:p>
          </p:txBody>
        </p:sp>
        <p:sp>
          <p:nvSpPr>
            <p:cNvPr id="96" name="Rectangle 93"/>
            <p:cNvSpPr>
              <a:spLocks noChangeArrowheads="1"/>
            </p:cNvSpPr>
            <p:nvPr/>
          </p:nvSpPr>
          <p:spPr bwMode="auto">
            <a:xfrm>
              <a:off x="1838" y="2092"/>
              <a:ext cx="72" cy="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145"/>
              <a:r>
                <a:rPr lang="en-US" altLang="en-US" sz="1400" b="1">
                  <a:solidFill>
                    <a:srgbClr val="FFFFFF"/>
                  </a:solidFill>
                  <a:latin typeface="Segoe UI Semibold" panose="020B0702040204020203" pitchFamily="34" charset="0"/>
                </a:rPr>
                <a:t>R</a:t>
              </a:r>
              <a:endParaRPr lang="en-US" altLang="en-US" sz="1800">
                <a:solidFill>
                  <a:srgbClr val="00B0F0"/>
                </a:solidFill>
              </a:endParaRPr>
            </a:p>
          </p:txBody>
        </p:sp>
        <p:sp>
          <p:nvSpPr>
            <p:cNvPr id="97" name="Rectangle 94"/>
            <p:cNvSpPr>
              <a:spLocks noChangeArrowheads="1"/>
            </p:cNvSpPr>
            <p:nvPr/>
          </p:nvSpPr>
          <p:spPr bwMode="auto">
            <a:xfrm>
              <a:off x="1906" y="2092"/>
              <a:ext cx="243" cy="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145"/>
              <a:r>
                <a:rPr lang="en-US" altLang="en-US" sz="1400" b="1">
                  <a:solidFill>
                    <a:srgbClr val="FFFFFF"/>
                  </a:solidFill>
                  <a:latin typeface="Segoe UI Semibold" panose="020B0702040204020203" pitchFamily="34" charset="0"/>
                </a:rPr>
                <a:t>CE G</a:t>
              </a:r>
              <a:endParaRPr lang="en-US" altLang="en-US" sz="1800">
                <a:solidFill>
                  <a:srgbClr val="00B0F0"/>
                </a:solidFill>
              </a:endParaRPr>
            </a:p>
          </p:txBody>
        </p:sp>
        <p:sp>
          <p:nvSpPr>
            <p:cNvPr id="98" name="Rectangle 95"/>
            <p:cNvSpPr>
              <a:spLocks noChangeArrowheads="1"/>
            </p:cNvSpPr>
            <p:nvPr/>
          </p:nvSpPr>
          <p:spPr bwMode="auto">
            <a:xfrm>
              <a:off x="2142" y="2092"/>
              <a:ext cx="72" cy="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145"/>
              <a:r>
                <a:rPr lang="en-US" altLang="en-US" sz="1400" b="1">
                  <a:solidFill>
                    <a:srgbClr val="FFFFFF"/>
                  </a:solidFill>
                  <a:latin typeface="Segoe UI Semibold" panose="020B0702040204020203" pitchFamily="34" charset="0"/>
                </a:rPr>
                <a:t>R</a:t>
              </a:r>
              <a:endParaRPr lang="en-US" altLang="en-US" sz="1800">
                <a:solidFill>
                  <a:srgbClr val="00B0F0"/>
                </a:solidFill>
              </a:endParaRPr>
            </a:p>
          </p:txBody>
        </p:sp>
        <p:sp>
          <p:nvSpPr>
            <p:cNvPr id="99" name="Rectangle 96"/>
            <p:cNvSpPr>
              <a:spLocks noChangeArrowheads="1"/>
            </p:cNvSpPr>
            <p:nvPr/>
          </p:nvSpPr>
          <p:spPr bwMode="auto">
            <a:xfrm>
              <a:off x="2210" y="2092"/>
              <a:ext cx="235" cy="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145"/>
              <a:r>
                <a:rPr lang="en-US" altLang="en-US" sz="1400" b="1">
                  <a:solidFill>
                    <a:srgbClr val="FFFFFF"/>
                  </a:solidFill>
                  <a:latin typeface="Segoe UI Semibold" panose="020B0702040204020203" pitchFamily="34" charset="0"/>
                </a:rPr>
                <a:t>OUP</a:t>
              </a:r>
              <a:endParaRPr lang="en-US" altLang="en-US" sz="1800">
                <a:solidFill>
                  <a:srgbClr val="00B0F0"/>
                </a:solidFill>
              </a:endParaRPr>
            </a:p>
          </p:txBody>
        </p:sp>
        <p:sp>
          <p:nvSpPr>
            <p:cNvPr id="100" name="Freeform 97"/>
            <p:cNvSpPr>
              <a:spLocks/>
            </p:cNvSpPr>
            <p:nvPr/>
          </p:nvSpPr>
          <p:spPr bwMode="auto">
            <a:xfrm>
              <a:off x="1735" y="1276"/>
              <a:ext cx="90" cy="16"/>
            </a:xfrm>
            <a:custGeom>
              <a:avLst/>
              <a:gdLst>
                <a:gd name="T0" fmla="*/ 7 w 77"/>
                <a:gd name="T1" fmla="*/ 14 h 14"/>
                <a:gd name="T2" fmla="*/ 0 w 77"/>
                <a:gd name="T3" fmla="*/ 7 h 14"/>
                <a:gd name="T4" fmla="*/ 7 w 77"/>
                <a:gd name="T5" fmla="*/ 0 h 14"/>
                <a:gd name="T6" fmla="*/ 70 w 77"/>
                <a:gd name="T7" fmla="*/ 0 h 14"/>
                <a:gd name="T8" fmla="*/ 77 w 77"/>
                <a:gd name="T9" fmla="*/ 7 h 14"/>
                <a:gd name="T10" fmla="*/ 70 w 77"/>
                <a:gd name="T11" fmla="*/ 14 h 14"/>
                <a:gd name="T12" fmla="*/ 7 w 77"/>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77" h="14">
                  <a:moveTo>
                    <a:pt x="7" y="14"/>
                  </a:moveTo>
                  <a:cubicBezTo>
                    <a:pt x="3" y="14"/>
                    <a:pt x="0" y="11"/>
                    <a:pt x="0" y="7"/>
                  </a:cubicBezTo>
                  <a:cubicBezTo>
                    <a:pt x="0" y="3"/>
                    <a:pt x="3" y="0"/>
                    <a:pt x="7" y="0"/>
                  </a:cubicBezTo>
                  <a:cubicBezTo>
                    <a:pt x="70" y="0"/>
                    <a:pt x="70" y="0"/>
                    <a:pt x="70" y="0"/>
                  </a:cubicBezTo>
                  <a:cubicBezTo>
                    <a:pt x="74" y="0"/>
                    <a:pt x="77" y="3"/>
                    <a:pt x="77" y="7"/>
                  </a:cubicBezTo>
                  <a:cubicBezTo>
                    <a:pt x="77" y="11"/>
                    <a:pt x="74" y="14"/>
                    <a:pt x="70" y="14"/>
                  </a:cubicBezTo>
                  <a:lnTo>
                    <a:pt x="7" y="14"/>
                  </a:ln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1" name="Freeform 98"/>
            <p:cNvSpPr>
              <a:spLocks/>
            </p:cNvSpPr>
            <p:nvPr/>
          </p:nvSpPr>
          <p:spPr bwMode="auto">
            <a:xfrm>
              <a:off x="1735" y="1276"/>
              <a:ext cx="28" cy="16"/>
            </a:xfrm>
            <a:custGeom>
              <a:avLst/>
              <a:gdLst>
                <a:gd name="T0" fmla="*/ 22 w 24"/>
                <a:gd name="T1" fmla="*/ 0 h 14"/>
                <a:gd name="T2" fmla="*/ 7 w 24"/>
                <a:gd name="T3" fmla="*/ 0 h 14"/>
                <a:gd name="T4" fmla="*/ 0 w 24"/>
                <a:gd name="T5" fmla="*/ 7 h 14"/>
                <a:gd name="T6" fmla="*/ 7 w 24"/>
                <a:gd name="T7" fmla="*/ 14 h 14"/>
                <a:gd name="T8" fmla="*/ 22 w 24"/>
                <a:gd name="T9" fmla="*/ 14 h 14"/>
                <a:gd name="T10" fmla="*/ 24 w 24"/>
                <a:gd name="T11" fmla="*/ 7 h 14"/>
                <a:gd name="T12" fmla="*/ 22 w 2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24" h="14">
                  <a:moveTo>
                    <a:pt x="22" y="0"/>
                  </a:moveTo>
                  <a:cubicBezTo>
                    <a:pt x="7" y="0"/>
                    <a:pt x="7" y="0"/>
                    <a:pt x="7" y="0"/>
                  </a:cubicBezTo>
                  <a:cubicBezTo>
                    <a:pt x="3" y="0"/>
                    <a:pt x="0" y="3"/>
                    <a:pt x="0" y="7"/>
                  </a:cubicBezTo>
                  <a:cubicBezTo>
                    <a:pt x="0" y="11"/>
                    <a:pt x="3" y="14"/>
                    <a:pt x="7" y="14"/>
                  </a:cubicBezTo>
                  <a:cubicBezTo>
                    <a:pt x="22" y="14"/>
                    <a:pt x="22" y="14"/>
                    <a:pt x="22" y="14"/>
                  </a:cubicBezTo>
                  <a:cubicBezTo>
                    <a:pt x="23" y="12"/>
                    <a:pt x="24" y="10"/>
                    <a:pt x="24" y="7"/>
                  </a:cubicBezTo>
                  <a:cubicBezTo>
                    <a:pt x="24" y="5"/>
                    <a:pt x="23" y="2"/>
                    <a:pt x="22"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2" name="Freeform 99"/>
            <p:cNvSpPr>
              <a:spLocks/>
            </p:cNvSpPr>
            <p:nvPr/>
          </p:nvSpPr>
          <p:spPr bwMode="auto">
            <a:xfrm>
              <a:off x="1776" y="1276"/>
              <a:ext cx="8" cy="16"/>
            </a:xfrm>
            <a:custGeom>
              <a:avLst/>
              <a:gdLst>
                <a:gd name="T0" fmla="*/ 7 w 7"/>
                <a:gd name="T1" fmla="*/ 0 h 14"/>
                <a:gd name="T2" fmla="*/ 0 w 7"/>
                <a:gd name="T3" fmla="*/ 0 h 14"/>
                <a:gd name="T4" fmla="*/ 1 w 7"/>
                <a:gd name="T5" fmla="*/ 7 h 14"/>
                <a:gd name="T6" fmla="*/ 0 w 7"/>
                <a:gd name="T7" fmla="*/ 14 h 14"/>
                <a:gd name="T8" fmla="*/ 7 w 7"/>
                <a:gd name="T9" fmla="*/ 14 h 14"/>
                <a:gd name="T10" fmla="*/ 6 w 7"/>
                <a:gd name="T11" fmla="*/ 7 h 14"/>
                <a:gd name="T12" fmla="*/ 7 w 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7" h="14">
                  <a:moveTo>
                    <a:pt x="7" y="0"/>
                  </a:moveTo>
                  <a:cubicBezTo>
                    <a:pt x="0" y="0"/>
                    <a:pt x="0" y="0"/>
                    <a:pt x="0" y="0"/>
                  </a:cubicBezTo>
                  <a:cubicBezTo>
                    <a:pt x="1" y="2"/>
                    <a:pt x="1" y="5"/>
                    <a:pt x="1" y="7"/>
                  </a:cubicBezTo>
                  <a:cubicBezTo>
                    <a:pt x="1" y="10"/>
                    <a:pt x="1" y="12"/>
                    <a:pt x="0" y="14"/>
                  </a:cubicBezTo>
                  <a:cubicBezTo>
                    <a:pt x="7" y="14"/>
                    <a:pt x="7" y="14"/>
                    <a:pt x="7" y="14"/>
                  </a:cubicBezTo>
                  <a:cubicBezTo>
                    <a:pt x="6" y="12"/>
                    <a:pt x="6" y="10"/>
                    <a:pt x="6" y="7"/>
                  </a:cubicBezTo>
                  <a:cubicBezTo>
                    <a:pt x="6" y="5"/>
                    <a:pt x="6" y="2"/>
                    <a:pt x="7"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3" name="Freeform 100"/>
            <p:cNvSpPr>
              <a:spLocks/>
            </p:cNvSpPr>
            <p:nvPr/>
          </p:nvSpPr>
          <p:spPr bwMode="auto">
            <a:xfrm>
              <a:off x="1797" y="1276"/>
              <a:ext cx="28" cy="16"/>
            </a:xfrm>
            <a:custGeom>
              <a:avLst/>
              <a:gdLst>
                <a:gd name="T0" fmla="*/ 24 w 24"/>
                <a:gd name="T1" fmla="*/ 7 h 14"/>
                <a:gd name="T2" fmla="*/ 17 w 24"/>
                <a:gd name="T3" fmla="*/ 0 h 14"/>
                <a:gd name="T4" fmla="*/ 2 w 24"/>
                <a:gd name="T5" fmla="*/ 0 h 14"/>
                <a:gd name="T6" fmla="*/ 0 w 24"/>
                <a:gd name="T7" fmla="*/ 7 h 14"/>
                <a:gd name="T8" fmla="*/ 2 w 24"/>
                <a:gd name="T9" fmla="*/ 14 h 14"/>
                <a:gd name="T10" fmla="*/ 17 w 24"/>
                <a:gd name="T11" fmla="*/ 14 h 14"/>
                <a:gd name="T12" fmla="*/ 24 w 24"/>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24" h="14">
                  <a:moveTo>
                    <a:pt x="24" y="7"/>
                  </a:moveTo>
                  <a:cubicBezTo>
                    <a:pt x="24" y="3"/>
                    <a:pt x="21" y="0"/>
                    <a:pt x="17" y="0"/>
                  </a:cubicBezTo>
                  <a:cubicBezTo>
                    <a:pt x="2" y="0"/>
                    <a:pt x="2" y="0"/>
                    <a:pt x="2" y="0"/>
                  </a:cubicBezTo>
                  <a:cubicBezTo>
                    <a:pt x="1" y="2"/>
                    <a:pt x="0" y="5"/>
                    <a:pt x="0" y="7"/>
                  </a:cubicBezTo>
                  <a:cubicBezTo>
                    <a:pt x="0" y="10"/>
                    <a:pt x="1" y="12"/>
                    <a:pt x="2" y="14"/>
                  </a:cubicBezTo>
                  <a:cubicBezTo>
                    <a:pt x="17" y="14"/>
                    <a:pt x="17" y="14"/>
                    <a:pt x="17" y="14"/>
                  </a:cubicBezTo>
                  <a:cubicBezTo>
                    <a:pt x="21" y="14"/>
                    <a:pt x="24" y="11"/>
                    <a:pt x="24" y="7"/>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4" name="Freeform 101"/>
            <p:cNvSpPr>
              <a:spLocks/>
            </p:cNvSpPr>
            <p:nvPr/>
          </p:nvSpPr>
          <p:spPr bwMode="auto">
            <a:xfrm>
              <a:off x="1761" y="1276"/>
              <a:ext cx="16" cy="16"/>
            </a:xfrm>
            <a:custGeom>
              <a:avLst/>
              <a:gdLst>
                <a:gd name="T0" fmla="*/ 13 w 14"/>
                <a:gd name="T1" fmla="*/ 0 h 14"/>
                <a:gd name="T2" fmla="*/ 0 w 14"/>
                <a:gd name="T3" fmla="*/ 0 h 14"/>
                <a:gd name="T4" fmla="*/ 2 w 14"/>
                <a:gd name="T5" fmla="*/ 7 h 14"/>
                <a:gd name="T6" fmla="*/ 0 w 14"/>
                <a:gd name="T7" fmla="*/ 14 h 14"/>
                <a:gd name="T8" fmla="*/ 13 w 14"/>
                <a:gd name="T9" fmla="*/ 14 h 14"/>
                <a:gd name="T10" fmla="*/ 14 w 14"/>
                <a:gd name="T11" fmla="*/ 7 h 14"/>
                <a:gd name="T12" fmla="*/ 13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3" y="0"/>
                  </a:moveTo>
                  <a:cubicBezTo>
                    <a:pt x="0" y="0"/>
                    <a:pt x="0" y="0"/>
                    <a:pt x="0" y="0"/>
                  </a:cubicBezTo>
                  <a:cubicBezTo>
                    <a:pt x="1" y="2"/>
                    <a:pt x="2" y="5"/>
                    <a:pt x="2" y="7"/>
                  </a:cubicBezTo>
                  <a:cubicBezTo>
                    <a:pt x="2" y="10"/>
                    <a:pt x="1" y="12"/>
                    <a:pt x="0" y="14"/>
                  </a:cubicBezTo>
                  <a:cubicBezTo>
                    <a:pt x="13" y="14"/>
                    <a:pt x="13" y="14"/>
                    <a:pt x="13" y="14"/>
                  </a:cubicBezTo>
                  <a:cubicBezTo>
                    <a:pt x="14" y="12"/>
                    <a:pt x="14" y="10"/>
                    <a:pt x="14" y="7"/>
                  </a:cubicBezTo>
                  <a:cubicBezTo>
                    <a:pt x="14" y="5"/>
                    <a:pt x="14" y="2"/>
                    <a:pt x="13"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5" name="Freeform 102"/>
            <p:cNvSpPr>
              <a:spLocks/>
            </p:cNvSpPr>
            <p:nvPr/>
          </p:nvSpPr>
          <p:spPr bwMode="auto">
            <a:xfrm>
              <a:off x="1698" y="1257"/>
              <a:ext cx="76" cy="55"/>
            </a:xfrm>
            <a:custGeom>
              <a:avLst/>
              <a:gdLst>
                <a:gd name="T0" fmla="*/ 45 w 65"/>
                <a:gd name="T1" fmla="*/ 35 h 47"/>
                <a:gd name="T2" fmla="*/ 23 w 65"/>
                <a:gd name="T3" fmla="*/ 35 h 47"/>
                <a:gd name="T4" fmla="*/ 12 w 65"/>
                <a:gd name="T5" fmla="*/ 23 h 47"/>
                <a:gd name="T6" fmla="*/ 23 w 65"/>
                <a:gd name="T7" fmla="*/ 12 h 47"/>
                <a:gd name="T8" fmla="*/ 45 w 65"/>
                <a:gd name="T9" fmla="*/ 12 h 47"/>
                <a:gd name="T10" fmla="*/ 46 w 65"/>
                <a:gd name="T11" fmla="*/ 12 h 47"/>
                <a:gd name="T12" fmla="*/ 65 w 65"/>
                <a:gd name="T13" fmla="*/ 12 h 47"/>
                <a:gd name="T14" fmla="*/ 45 w 65"/>
                <a:gd name="T15" fmla="*/ 0 h 47"/>
                <a:gd name="T16" fmla="*/ 23 w 65"/>
                <a:gd name="T17" fmla="*/ 0 h 47"/>
                <a:gd name="T18" fmla="*/ 0 w 65"/>
                <a:gd name="T19" fmla="*/ 23 h 47"/>
                <a:gd name="T20" fmla="*/ 23 w 65"/>
                <a:gd name="T21" fmla="*/ 47 h 47"/>
                <a:gd name="T22" fmla="*/ 45 w 65"/>
                <a:gd name="T23" fmla="*/ 47 h 47"/>
                <a:gd name="T24" fmla="*/ 65 w 65"/>
                <a:gd name="T25" fmla="*/ 35 h 47"/>
                <a:gd name="T26" fmla="*/ 46 w 65"/>
                <a:gd name="T27" fmla="*/ 35 h 47"/>
                <a:gd name="T28" fmla="*/ 45 w 65"/>
                <a:gd name="T29"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 h="47">
                  <a:moveTo>
                    <a:pt x="45" y="35"/>
                  </a:moveTo>
                  <a:cubicBezTo>
                    <a:pt x="23" y="35"/>
                    <a:pt x="23" y="35"/>
                    <a:pt x="23" y="35"/>
                  </a:cubicBezTo>
                  <a:cubicBezTo>
                    <a:pt x="17" y="35"/>
                    <a:pt x="12" y="30"/>
                    <a:pt x="12" y="23"/>
                  </a:cubicBezTo>
                  <a:cubicBezTo>
                    <a:pt x="12" y="17"/>
                    <a:pt x="17" y="12"/>
                    <a:pt x="23" y="12"/>
                  </a:cubicBezTo>
                  <a:cubicBezTo>
                    <a:pt x="45" y="12"/>
                    <a:pt x="45" y="12"/>
                    <a:pt x="45" y="12"/>
                  </a:cubicBezTo>
                  <a:cubicBezTo>
                    <a:pt x="45" y="12"/>
                    <a:pt x="46" y="12"/>
                    <a:pt x="46" y="12"/>
                  </a:cubicBezTo>
                  <a:cubicBezTo>
                    <a:pt x="65" y="12"/>
                    <a:pt x="65" y="12"/>
                    <a:pt x="65" y="12"/>
                  </a:cubicBezTo>
                  <a:cubicBezTo>
                    <a:pt x="61" y="5"/>
                    <a:pt x="54" y="0"/>
                    <a:pt x="45" y="0"/>
                  </a:cubicBezTo>
                  <a:cubicBezTo>
                    <a:pt x="23" y="0"/>
                    <a:pt x="23" y="0"/>
                    <a:pt x="23" y="0"/>
                  </a:cubicBezTo>
                  <a:cubicBezTo>
                    <a:pt x="10" y="0"/>
                    <a:pt x="0" y="10"/>
                    <a:pt x="0" y="23"/>
                  </a:cubicBezTo>
                  <a:cubicBezTo>
                    <a:pt x="0" y="36"/>
                    <a:pt x="10" y="47"/>
                    <a:pt x="23" y="47"/>
                  </a:cubicBezTo>
                  <a:cubicBezTo>
                    <a:pt x="45" y="47"/>
                    <a:pt x="45" y="47"/>
                    <a:pt x="45" y="47"/>
                  </a:cubicBezTo>
                  <a:cubicBezTo>
                    <a:pt x="54" y="47"/>
                    <a:pt x="61" y="42"/>
                    <a:pt x="65" y="35"/>
                  </a:cubicBezTo>
                  <a:cubicBezTo>
                    <a:pt x="46" y="35"/>
                    <a:pt x="46" y="35"/>
                    <a:pt x="46" y="35"/>
                  </a:cubicBezTo>
                  <a:cubicBezTo>
                    <a:pt x="46" y="35"/>
                    <a:pt x="45" y="35"/>
                    <a:pt x="45" y="35"/>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6" name="Freeform 103"/>
            <p:cNvSpPr>
              <a:spLocks/>
            </p:cNvSpPr>
            <p:nvPr/>
          </p:nvSpPr>
          <p:spPr bwMode="auto">
            <a:xfrm>
              <a:off x="1783" y="1276"/>
              <a:ext cx="17" cy="16"/>
            </a:xfrm>
            <a:custGeom>
              <a:avLst/>
              <a:gdLst>
                <a:gd name="T0" fmla="*/ 14 w 14"/>
                <a:gd name="T1" fmla="*/ 0 h 14"/>
                <a:gd name="T2" fmla="*/ 1 w 14"/>
                <a:gd name="T3" fmla="*/ 0 h 14"/>
                <a:gd name="T4" fmla="*/ 0 w 14"/>
                <a:gd name="T5" fmla="*/ 7 h 14"/>
                <a:gd name="T6" fmla="*/ 1 w 14"/>
                <a:gd name="T7" fmla="*/ 14 h 14"/>
                <a:gd name="T8" fmla="*/ 14 w 14"/>
                <a:gd name="T9" fmla="*/ 14 h 14"/>
                <a:gd name="T10" fmla="*/ 12 w 14"/>
                <a:gd name="T11" fmla="*/ 7 h 14"/>
                <a:gd name="T12" fmla="*/ 14 w 1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4" y="0"/>
                  </a:moveTo>
                  <a:cubicBezTo>
                    <a:pt x="1" y="0"/>
                    <a:pt x="1" y="0"/>
                    <a:pt x="1" y="0"/>
                  </a:cubicBezTo>
                  <a:cubicBezTo>
                    <a:pt x="0" y="2"/>
                    <a:pt x="0" y="5"/>
                    <a:pt x="0" y="7"/>
                  </a:cubicBezTo>
                  <a:cubicBezTo>
                    <a:pt x="0" y="10"/>
                    <a:pt x="0" y="12"/>
                    <a:pt x="1" y="14"/>
                  </a:cubicBezTo>
                  <a:cubicBezTo>
                    <a:pt x="14" y="14"/>
                    <a:pt x="14" y="14"/>
                    <a:pt x="14" y="14"/>
                  </a:cubicBezTo>
                  <a:cubicBezTo>
                    <a:pt x="13" y="12"/>
                    <a:pt x="12" y="10"/>
                    <a:pt x="12" y="7"/>
                  </a:cubicBezTo>
                  <a:cubicBezTo>
                    <a:pt x="12" y="5"/>
                    <a:pt x="13" y="2"/>
                    <a:pt x="14"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7" name="Freeform 104"/>
            <p:cNvSpPr>
              <a:spLocks/>
            </p:cNvSpPr>
            <p:nvPr/>
          </p:nvSpPr>
          <p:spPr bwMode="auto">
            <a:xfrm>
              <a:off x="1787" y="1257"/>
              <a:ext cx="77" cy="55"/>
            </a:xfrm>
            <a:custGeom>
              <a:avLst/>
              <a:gdLst>
                <a:gd name="T0" fmla="*/ 42 w 66"/>
                <a:gd name="T1" fmla="*/ 0 h 47"/>
                <a:gd name="T2" fmla="*/ 20 w 66"/>
                <a:gd name="T3" fmla="*/ 0 h 47"/>
                <a:gd name="T4" fmla="*/ 0 w 66"/>
                <a:gd name="T5" fmla="*/ 12 h 47"/>
                <a:gd name="T6" fmla="*/ 19 w 66"/>
                <a:gd name="T7" fmla="*/ 12 h 47"/>
                <a:gd name="T8" fmla="*/ 20 w 66"/>
                <a:gd name="T9" fmla="*/ 12 h 47"/>
                <a:gd name="T10" fmla="*/ 42 w 66"/>
                <a:gd name="T11" fmla="*/ 12 h 47"/>
                <a:gd name="T12" fmla="*/ 54 w 66"/>
                <a:gd name="T13" fmla="*/ 23 h 47"/>
                <a:gd name="T14" fmla="*/ 42 w 66"/>
                <a:gd name="T15" fmla="*/ 35 h 47"/>
                <a:gd name="T16" fmla="*/ 20 w 66"/>
                <a:gd name="T17" fmla="*/ 35 h 47"/>
                <a:gd name="T18" fmla="*/ 19 w 66"/>
                <a:gd name="T19" fmla="*/ 35 h 47"/>
                <a:gd name="T20" fmla="*/ 0 w 66"/>
                <a:gd name="T21" fmla="*/ 35 h 47"/>
                <a:gd name="T22" fmla="*/ 20 w 66"/>
                <a:gd name="T23" fmla="*/ 47 h 47"/>
                <a:gd name="T24" fmla="*/ 42 w 66"/>
                <a:gd name="T25" fmla="*/ 47 h 47"/>
                <a:gd name="T26" fmla="*/ 66 w 66"/>
                <a:gd name="T27" fmla="*/ 23 h 47"/>
                <a:gd name="T28" fmla="*/ 42 w 66"/>
                <a:gd name="T29"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 h="47">
                  <a:moveTo>
                    <a:pt x="42" y="0"/>
                  </a:moveTo>
                  <a:cubicBezTo>
                    <a:pt x="20" y="0"/>
                    <a:pt x="20" y="0"/>
                    <a:pt x="20" y="0"/>
                  </a:cubicBezTo>
                  <a:cubicBezTo>
                    <a:pt x="11" y="0"/>
                    <a:pt x="4" y="5"/>
                    <a:pt x="0" y="12"/>
                  </a:cubicBezTo>
                  <a:cubicBezTo>
                    <a:pt x="19" y="12"/>
                    <a:pt x="19" y="12"/>
                    <a:pt x="19" y="12"/>
                  </a:cubicBezTo>
                  <a:cubicBezTo>
                    <a:pt x="19" y="12"/>
                    <a:pt x="20" y="12"/>
                    <a:pt x="20" y="12"/>
                  </a:cubicBezTo>
                  <a:cubicBezTo>
                    <a:pt x="42" y="12"/>
                    <a:pt x="42" y="12"/>
                    <a:pt x="42" y="12"/>
                  </a:cubicBezTo>
                  <a:cubicBezTo>
                    <a:pt x="48" y="12"/>
                    <a:pt x="54" y="17"/>
                    <a:pt x="54" y="23"/>
                  </a:cubicBezTo>
                  <a:cubicBezTo>
                    <a:pt x="54" y="30"/>
                    <a:pt x="48" y="35"/>
                    <a:pt x="42" y="35"/>
                  </a:cubicBezTo>
                  <a:cubicBezTo>
                    <a:pt x="20" y="35"/>
                    <a:pt x="20" y="35"/>
                    <a:pt x="20" y="35"/>
                  </a:cubicBezTo>
                  <a:cubicBezTo>
                    <a:pt x="20" y="35"/>
                    <a:pt x="19" y="35"/>
                    <a:pt x="19" y="35"/>
                  </a:cubicBezTo>
                  <a:cubicBezTo>
                    <a:pt x="0" y="35"/>
                    <a:pt x="0" y="35"/>
                    <a:pt x="0" y="35"/>
                  </a:cubicBezTo>
                  <a:cubicBezTo>
                    <a:pt x="4" y="42"/>
                    <a:pt x="11" y="47"/>
                    <a:pt x="20" y="47"/>
                  </a:cubicBezTo>
                  <a:cubicBezTo>
                    <a:pt x="42" y="47"/>
                    <a:pt x="42" y="47"/>
                    <a:pt x="42" y="47"/>
                  </a:cubicBezTo>
                  <a:cubicBezTo>
                    <a:pt x="55" y="47"/>
                    <a:pt x="66" y="36"/>
                    <a:pt x="66" y="23"/>
                  </a:cubicBezTo>
                  <a:cubicBezTo>
                    <a:pt x="66" y="10"/>
                    <a:pt x="55" y="0"/>
                    <a:pt x="42"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sp>
          <p:nvSpPr>
            <p:cNvPr id="108" name="Freeform 105"/>
            <p:cNvSpPr>
              <a:spLocks noEditPoints="1"/>
            </p:cNvSpPr>
            <p:nvPr/>
          </p:nvSpPr>
          <p:spPr bwMode="auto">
            <a:xfrm>
              <a:off x="1668" y="1172"/>
              <a:ext cx="225" cy="225"/>
            </a:xfrm>
            <a:custGeom>
              <a:avLst/>
              <a:gdLst>
                <a:gd name="T0" fmla="*/ 96 w 192"/>
                <a:gd name="T1" fmla="*/ 12 h 192"/>
                <a:gd name="T2" fmla="*/ 180 w 192"/>
                <a:gd name="T3" fmla="*/ 96 h 192"/>
                <a:gd name="T4" fmla="*/ 96 w 192"/>
                <a:gd name="T5" fmla="*/ 180 h 192"/>
                <a:gd name="T6" fmla="*/ 12 w 192"/>
                <a:gd name="T7" fmla="*/ 96 h 192"/>
                <a:gd name="T8" fmla="*/ 96 w 192"/>
                <a:gd name="T9" fmla="*/ 12 h 192"/>
                <a:gd name="T10" fmla="*/ 96 w 192"/>
                <a:gd name="T11" fmla="*/ 0 h 192"/>
                <a:gd name="T12" fmla="*/ 0 w 192"/>
                <a:gd name="T13" fmla="*/ 96 h 192"/>
                <a:gd name="T14" fmla="*/ 96 w 192"/>
                <a:gd name="T15" fmla="*/ 192 h 192"/>
                <a:gd name="T16" fmla="*/ 192 w 192"/>
                <a:gd name="T17" fmla="*/ 96 h 192"/>
                <a:gd name="T18" fmla="*/ 96 w 192"/>
                <a:gd name="T1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192">
                  <a:moveTo>
                    <a:pt x="96" y="12"/>
                  </a:moveTo>
                  <a:cubicBezTo>
                    <a:pt x="142" y="12"/>
                    <a:pt x="180" y="50"/>
                    <a:pt x="180" y="96"/>
                  </a:cubicBezTo>
                  <a:cubicBezTo>
                    <a:pt x="180" y="143"/>
                    <a:pt x="142" y="180"/>
                    <a:pt x="96" y="180"/>
                  </a:cubicBezTo>
                  <a:cubicBezTo>
                    <a:pt x="49" y="180"/>
                    <a:pt x="12" y="143"/>
                    <a:pt x="12" y="96"/>
                  </a:cubicBezTo>
                  <a:cubicBezTo>
                    <a:pt x="12" y="50"/>
                    <a:pt x="49" y="12"/>
                    <a:pt x="96" y="12"/>
                  </a:cubicBezTo>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path>
              </a:pathLst>
            </a:custGeom>
            <a:solidFill>
              <a:srgbClr val="7CCA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14145"/>
              <a:endParaRPr lang="en-US" sz="1800">
                <a:solidFill>
                  <a:srgbClr val="00B0F0"/>
                </a:solidFill>
              </a:endParaRPr>
            </a:p>
          </p:txBody>
        </p:sp>
      </p:grpSp>
    </p:spTree>
    <p:extLst>
      <p:ext uri="{BB962C8B-B14F-4D97-AF65-F5344CB8AC3E}">
        <p14:creationId xmlns:p14="http://schemas.microsoft.com/office/powerpoint/2010/main" val="16870008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8262" y="1189210"/>
            <a:ext cx="3739371" cy="5302966"/>
          </a:xfrm>
          <a:prstGeom prst="rect">
            <a:avLst/>
          </a:prstGeom>
        </p:spPr>
        <p:txBody>
          <a:bodyPr l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530" dirty="0">
                <a:solidFill>
                  <a:schemeClr val="tx2"/>
                </a:solidFill>
              </a:rPr>
              <a:t>Question: </a:t>
            </a:r>
          </a:p>
          <a:p>
            <a:pPr marL="336213" lvl="1" indent="-336213" fontAlgn="ctr"/>
            <a:r>
              <a:rPr lang="en-US" sz="1961" dirty="0"/>
              <a:t>Should these resources be in the same group or a different one?</a:t>
            </a:r>
          </a:p>
        </p:txBody>
      </p:sp>
      <p:sp>
        <p:nvSpPr>
          <p:cNvPr id="10" name="Title 9"/>
          <p:cNvSpPr>
            <a:spLocks noGrp="1"/>
          </p:cNvSpPr>
          <p:nvPr>
            <p:ph type="title"/>
          </p:nvPr>
        </p:nvSpPr>
        <p:spPr/>
        <p:txBody>
          <a:bodyPr/>
          <a:lstStyle/>
          <a:p>
            <a:r>
              <a:rPr lang="en-US" dirty="0"/>
              <a:t>Resource group lifecycle</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10148" y="1189210"/>
            <a:ext cx="5890535" cy="4964417"/>
          </a:xfrm>
          <a:prstGeom prst="rect">
            <a:avLst/>
          </a:prstGeom>
        </p:spPr>
      </p:pic>
    </p:spTree>
    <p:extLst>
      <p:ext uri="{BB962C8B-B14F-4D97-AF65-F5344CB8AC3E}">
        <p14:creationId xmlns:p14="http://schemas.microsoft.com/office/powerpoint/2010/main" val="1269055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Role-based access control</a:t>
            </a:r>
          </a:p>
        </p:txBody>
      </p:sp>
      <p:grpSp>
        <p:nvGrpSpPr>
          <p:cNvPr id="4" name="Group 3"/>
          <p:cNvGrpSpPr/>
          <p:nvPr/>
        </p:nvGrpSpPr>
        <p:grpSpPr>
          <a:xfrm>
            <a:off x="892823" y="1651338"/>
            <a:ext cx="4407421" cy="3735104"/>
            <a:chOff x="4150827" y="3040062"/>
            <a:chExt cx="4495799" cy="3810000"/>
          </a:xfrm>
          <a:solidFill>
            <a:schemeClr val="accent4"/>
          </a:solidFill>
        </p:grpSpPr>
        <p:sp>
          <p:nvSpPr>
            <p:cNvPr id="5" name="Isosceles Triangle 4"/>
            <p:cNvSpPr/>
            <p:nvPr/>
          </p:nvSpPr>
          <p:spPr bwMode="auto">
            <a:xfrm>
              <a:off x="4150827" y="3040062"/>
              <a:ext cx="4495799" cy="3810000"/>
            </a:xfrm>
            <a:prstGeom prst="triangl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6" name="Freeform 8"/>
            <p:cNvSpPr>
              <a:spLocks noEditPoints="1"/>
            </p:cNvSpPr>
            <p:nvPr/>
          </p:nvSpPr>
          <p:spPr bwMode="auto">
            <a:xfrm>
              <a:off x="6274872" y="3497263"/>
              <a:ext cx="247708" cy="618616"/>
            </a:xfrm>
            <a:custGeom>
              <a:avLst/>
              <a:gdLst>
                <a:gd name="T0" fmla="*/ 56 w 117"/>
                <a:gd name="T1" fmla="*/ 0 h 292"/>
                <a:gd name="T2" fmla="*/ 82 w 117"/>
                <a:gd name="T3" fmla="*/ 25 h 292"/>
                <a:gd name="T4" fmla="*/ 57 w 117"/>
                <a:gd name="T5" fmla="*/ 51 h 292"/>
                <a:gd name="T6" fmla="*/ 31 w 117"/>
                <a:gd name="T7" fmla="*/ 26 h 292"/>
                <a:gd name="T8" fmla="*/ 56 w 117"/>
                <a:gd name="T9" fmla="*/ 0 h 292"/>
                <a:gd name="T10" fmla="*/ 97 w 117"/>
                <a:gd name="T11" fmla="*/ 181 h 292"/>
                <a:gd name="T12" fmla="*/ 116 w 117"/>
                <a:gd name="T13" fmla="*/ 159 h 292"/>
                <a:gd name="T14" fmla="*/ 115 w 117"/>
                <a:gd name="T15" fmla="*/ 88 h 292"/>
                <a:gd name="T16" fmla="*/ 85 w 117"/>
                <a:gd name="T17" fmla="*/ 59 h 292"/>
                <a:gd name="T18" fmla="*/ 57 w 117"/>
                <a:gd name="T19" fmla="*/ 59 h 292"/>
                <a:gd name="T20" fmla="*/ 30 w 117"/>
                <a:gd name="T21" fmla="*/ 60 h 292"/>
                <a:gd name="T22" fmla="*/ 1 w 117"/>
                <a:gd name="T23" fmla="*/ 90 h 292"/>
                <a:gd name="T24" fmla="*/ 2 w 117"/>
                <a:gd name="T25" fmla="*/ 161 h 292"/>
                <a:gd name="T26" fmla="*/ 22 w 117"/>
                <a:gd name="T27" fmla="*/ 183 h 292"/>
                <a:gd name="T28" fmla="*/ 35 w 117"/>
                <a:gd name="T29" fmla="*/ 292 h 292"/>
                <a:gd name="T30" fmla="*/ 89 w 117"/>
                <a:gd name="T31" fmla="*/ 291 h 292"/>
                <a:gd name="T32" fmla="*/ 97 w 117"/>
                <a:gd name="T33" fmla="*/ 18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292">
                  <a:moveTo>
                    <a:pt x="56" y="0"/>
                  </a:moveTo>
                  <a:cubicBezTo>
                    <a:pt x="70" y="0"/>
                    <a:pt x="82" y="11"/>
                    <a:pt x="82" y="25"/>
                  </a:cubicBezTo>
                  <a:cubicBezTo>
                    <a:pt x="82" y="39"/>
                    <a:pt x="71" y="51"/>
                    <a:pt x="57" y="51"/>
                  </a:cubicBezTo>
                  <a:cubicBezTo>
                    <a:pt x="43" y="51"/>
                    <a:pt x="31" y="40"/>
                    <a:pt x="31" y="26"/>
                  </a:cubicBezTo>
                  <a:cubicBezTo>
                    <a:pt x="31" y="12"/>
                    <a:pt x="42" y="0"/>
                    <a:pt x="56" y="0"/>
                  </a:cubicBezTo>
                  <a:close/>
                  <a:moveTo>
                    <a:pt x="97" y="181"/>
                  </a:moveTo>
                  <a:cubicBezTo>
                    <a:pt x="97" y="181"/>
                    <a:pt x="117" y="179"/>
                    <a:pt x="116" y="159"/>
                  </a:cubicBezTo>
                  <a:cubicBezTo>
                    <a:pt x="115" y="88"/>
                    <a:pt x="115" y="88"/>
                    <a:pt x="115" y="88"/>
                  </a:cubicBezTo>
                  <a:cubicBezTo>
                    <a:pt x="115" y="75"/>
                    <a:pt x="106" y="58"/>
                    <a:pt x="85" y="59"/>
                  </a:cubicBezTo>
                  <a:cubicBezTo>
                    <a:pt x="57" y="59"/>
                    <a:pt x="57" y="59"/>
                    <a:pt x="57" y="59"/>
                  </a:cubicBezTo>
                  <a:cubicBezTo>
                    <a:pt x="30" y="60"/>
                    <a:pt x="30" y="60"/>
                    <a:pt x="30" y="60"/>
                  </a:cubicBezTo>
                  <a:cubicBezTo>
                    <a:pt x="9" y="60"/>
                    <a:pt x="0" y="77"/>
                    <a:pt x="1" y="90"/>
                  </a:cubicBezTo>
                  <a:cubicBezTo>
                    <a:pt x="2" y="161"/>
                    <a:pt x="2" y="161"/>
                    <a:pt x="2" y="161"/>
                  </a:cubicBezTo>
                  <a:cubicBezTo>
                    <a:pt x="3" y="182"/>
                    <a:pt x="22" y="183"/>
                    <a:pt x="22" y="183"/>
                  </a:cubicBezTo>
                  <a:cubicBezTo>
                    <a:pt x="35" y="292"/>
                    <a:pt x="35" y="292"/>
                    <a:pt x="35" y="292"/>
                  </a:cubicBezTo>
                  <a:cubicBezTo>
                    <a:pt x="89" y="291"/>
                    <a:pt x="89" y="291"/>
                    <a:pt x="89" y="291"/>
                  </a:cubicBezTo>
                  <a:lnTo>
                    <a:pt x="97" y="181"/>
                  </a:lnTo>
                  <a:close/>
                </a:path>
              </a:pathLst>
            </a:custGeom>
            <a:grpFill/>
            <a:ln>
              <a:noFill/>
            </a:ln>
            <a:extLst/>
          </p:spPr>
          <p:txBody>
            <a:bodyPr vert="horz" wrap="square" lIns="89642" tIns="44821" rIns="89642" bIns="44821" numCol="1" anchor="t" anchorCtr="0" compatLnSpc="1">
              <a:prstTxWarp prst="textNoShape">
                <a:avLst/>
              </a:prstTxWarp>
            </a:bodyPr>
            <a:lstStyle/>
            <a:p>
              <a:pPr defTabSz="896268"/>
              <a:endParaRPr lang="en-US" sz="1667">
                <a:solidFill>
                  <a:srgbClr val="000000"/>
                </a:solidFill>
              </a:endParaRPr>
            </a:p>
          </p:txBody>
        </p:sp>
        <p:sp>
          <p:nvSpPr>
            <p:cNvPr id="7" name="TextBox 6"/>
            <p:cNvSpPr txBox="1"/>
            <p:nvPr/>
          </p:nvSpPr>
          <p:spPr>
            <a:xfrm>
              <a:off x="5996244" y="4081760"/>
              <a:ext cx="804964" cy="489365"/>
            </a:xfrm>
            <a:prstGeom prst="rect">
              <a:avLst/>
            </a:prstGeom>
            <a:grpFill/>
          </p:spPr>
          <p:txBody>
            <a:bodyPr wrap="none" lIns="179285" tIns="143428" rIns="179285" bIns="143428" rtlCol="0">
              <a:spAutoFit/>
            </a:bodyPr>
            <a:lstStyle/>
            <a:p>
              <a:pPr defTabSz="914462">
                <a:lnSpc>
                  <a:spcPct val="90000"/>
                </a:lnSpc>
                <a:spcAft>
                  <a:spcPts val="588"/>
                </a:spcAft>
              </a:pPr>
              <a:r>
                <a:rPr lang="en-US" sz="1373" dirty="0">
                  <a:gradFill>
                    <a:gsLst>
                      <a:gs pos="2917">
                        <a:srgbClr val="FFFFFF"/>
                      </a:gs>
                      <a:gs pos="30000">
                        <a:srgbClr val="FFFFFF"/>
                      </a:gs>
                    </a:gsLst>
                    <a:lin ang="5400000" scaled="0"/>
                  </a:gradFill>
                </a:rPr>
                <a:t>Users</a:t>
              </a:r>
            </a:p>
          </p:txBody>
        </p:sp>
        <p:sp>
          <p:nvSpPr>
            <p:cNvPr id="8" name="Freeform 9"/>
            <p:cNvSpPr>
              <a:spLocks noEditPoints="1"/>
            </p:cNvSpPr>
            <p:nvPr/>
          </p:nvSpPr>
          <p:spPr bwMode="auto">
            <a:xfrm>
              <a:off x="6087576" y="4700376"/>
              <a:ext cx="622300" cy="588962"/>
            </a:xfrm>
            <a:custGeom>
              <a:avLst/>
              <a:gdLst>
                <a:gd name="T0" fmla="*/ 176 w 242"/>
                <a:gd name="T1" fmla="*/ 20 h 229"/>
                <a:gd name="T2" fmla="*/ 195 w 242"/>
                <a:gd name="T3" fmla="*/ 0 h 229"/>
                <a:gd name="T4" fmla="*/ 215 w 242"/>
                <a:gd name="T5" fmla="*/ 19 h 229"/>
                <a:gd name="T6" fmla="*/ 196 w 242"/>
                <a:gd name="T7" fmla="*/ 39 h 229"/>
                <a:gd name="T8" fmla="*/ 176 w 242"/>
                <a:gd name="T9" fmla="*/ 20 h 229"/>
                <a:gd name="T10" fmla="*/ 218 w 242"/>
                <a:gd name="T11" fmla="*/ 46 h 229"/>
                <a:gd name="T12" fmla="*/ 196 w 242"/>
                <a:gd name="T13" fmla="*/ 46 h 229"/>
                <a:gd name="T14" fmla="*/ 175 w 242"/>
                <a:gd name="T15" fmla="*/ 47 h 229"/>
                <a:gd name="T16" fmla="*/ 152 w 242"/>
                <a:gd name="T17" fmla="*/ 70 h 229"/>
                <a:gd name="T18" fmla="*/ 153 w 242"/>
                <a:gd name="T19" fmla="*/ 98 h 229"/>
                <a:gd name="T20" fmla="*/ 154 w 242"/>
                <a:gd name="T21" fmla="*/ 98 h 229"/>
                <a:gd name="T22" fmla="*/ 180 w 242"/>
                <a:gd name="T23" fmla="*/ 128 h 229"/>
                <a:gd name="T24" fmla="*/ 181 w 242"/>
                <a:gd name="T25" fmla="*/ 190 h 229"/>
                <a:gd name="T26" fmla="*/ 180 w 242"/>
                <a:gd name="T27" fmla="*/ 199 h 229"/>
                <a:gd name="T28" fmla="*/ 176 w 242"/>
                <a:gd name="T29" fmla="*/ 206 h 229"/>
                <a:gd name="T30" fmla="*/ 178 w 242"/>
                <a:gd name="T31" fmla="*/ 226 h 229"/>
                <a:gd name="T32" fmla="*/ 222 w 242"/>
                <a:gd name="T33" fmla="*/ 225 h 229"/>
                <a:gd name="T34" fmla="*/ 227 w 242"/>
                <a:gd name="T35" fmla="*/ 141 h 229"/>
                <a:gd name="T36" fmla="*/ 242 w 242"/>
                <a:gd name="T37" fmla="*/ 123 h 229"/>
                <a:gd name="T38" fmla="*/ 241 w 242"/>
                <a:gd name="T39" fmla="*/ 68 h 229"/>
                <a:gd name="T40" fmla="*/ 218 w 242"/>
                <a:gd name="T41" fmla="*/ 46 h 229"/>
                <a:gd name="T42" fmla="*/ 49 w 242"/>
                <a:gd name="T43" fmla="*/ 65 h 229"/>
                <a:gd name="T44" fmla="*/ 70 w 242"/>
                <a:gd name="T45" fmla="*/ 42 h 229"/>
                <a:gd name="T46" fmla="*/ 48 w 242"/>
                <a:gd name="T47" fmla="*/ 20 h 229"/>
                <a:gd name="T48" fmla="*/ 26 w 242"/>
                <a:gd name="T49" fmla="*/ 43 h 229"/>
                <a:gd name="T50" fmla="*/ 49 w 242"/>
                <a:gd name="T51" fmla="*/ 65 h 229"/>
                <a:gd name="T52" fmla="*/ 71 w 242"/>
                <a:gd name="T53" fmla="*/ 192 h 229"/>
                <a:gd name="T54" fmla="*/ 70 w 242"/>
                <a:gd name="T55" fmla="*/ 130 h 229"/>
                <a:gd name="T56" fmla="*/ 99 w 242"/>
                <a:gd name="T57" fmla="*/ 99 h 229"/>
                <a:gd name="T58" fmla="*/ 99 w 242"/>
                <a:gd name="T59" fmla="*/ 99 h 229"/>
                <a:gd name="T60" fmla="*/ 99 w 242"/>
                <a:gd name="T61" fmla="*/ 97 h 229"/>
                <a:gd name="T62" fmla="*/ 73 w 242"/>
                <a:gd name="T63" fmla="*/ 71 h 229"/>
                <a:gd name="T64" fmla="*/ 49 w 242"/>
                <a:gd name="T65" fmla="*/ 72 h 229"/>
                <a:gd name="T66" fmla="*/ 25 w 242"/>
                <a:gd name="T67" fmla="*/ 72 h 229"/>
                <a:gd name="T68" fmla="*/ 0 w 242"/>
                <a:gd name="T69" fmla="*/ 99 h 229"/>
                <a:gd name="T70" fmla="*/ 1 w 242"/>
                <a:gd name="T71" fmla="*/ 160 h 229"/>
                <a:gd name="T72" fmla="*/ 18 w 242"/>
                <a:gd name="T73" fmla="*/ 179 h 229"/>
                <a:gd name="T74" fmla="*/ 24 w 242"/>
                <a:gd name="T75" fmla="*/ 229 h 229"/>
                <a:gd name="T76" fmla="*/ 80 w 242"/>
                <a:gd name="T77" fmla="*/ 228 h 229"/>
                <a:gd name="T78" fmla="*/ 81 w 242"/>
                <a:gd name="T79" fmla="*/ 212 h 229"/>
                <a:gd name="T80" fmla="*/ 78 w 242"/>
                <a:gd name="T81" fmla="*/ 209 h 229"/>
                <a:gd name="T82" fmla="*/ 71 w 242"/>
                <a:gd name="T83" fmla="*/ 192 h 229"/>
                <a:gd name="T84" fmla="*/ 124 w 242"/>
                <a:gd name="T85" fmla="*/ 96 h 229"/>
                <a:gd name="T86" fmla="*/ 146 w 242"/>
                <a:gd name="T87" fmla="*/ 74 h 229"/>
                <a:gd name="T88" fmla="*/ 123 w 242"/>
                <a:gd name="T89" fmla="*/ 52 h 229"/>
                <a:gd name="T90" fmla="*/ 102 w 242"/>
                <a:gd name="T91" fmla="*/ 74 h 229"/>
                <a:gd name="T92" fmla="*/ 124 w 242"/>
                <a:gd name="T93" fmla="*/ 96 h 229"/>
                <a:gd name="T94" fmla="*/ 174 w 242"/>
                <a:gd name="T95" fmla="*/ 128 h 229"/>
                <a:gd name="T96" fmla="*/ 153 w 242"/>
                <a:gd name="T97" fmla="*/ 103 h 229"/>
                <a:gd name="T98" fmla="*/ 148 w 242"/>
                <a:gd name="T99" fmla="*/ 103 h 229"/>
                <a:gd name="T100" fmla="*/ 124 w 242"/>
                <a:gd name="T101" fmla="*/ 103 h 229"/>
                <a:gd name="T102" fmla="*/ 100 w 242"/>
                <a:gd name="T103" fmla="*/ 104 h 229"/>
                <a:gd name="T104" fmla="*/ 99 w 242"/>
                <a:gd name="T105" fmla="*/ 104 h 229"/>
                <a:gd name="T106" fmla="*/ 75 w 242"/>
                <a:gd name="T107" fmla="*/ 130 h 229"/>
                <a:gd name="T108" fmla="*/ 77 w 242"/>
                <a:gd name="T109" fmla="*/ 192 h 229"/>
                <a:gd name="T110" fmla="*/ 82 w 242"/>
                <a:gd name="T111" fmla="*/ 205 h 229"/>
                <a:gd name="T112" fmla="*/ 94 w 242"/>
                <a:gd name="T113" fmla="*/ 210 h 229"/>
                <a:gd name="T114" fmla="*/ 96 w 242"/>
                <a:gd name="T115" fmla="*/ 228 h 229"/>
                <a:gd name="T116" fmla="*/ 158 w 242"/>
                <a:gd name="T117" fmla="*/ 226 h 229"/>
                <a:gd name="T118" fmla="*/ 159 w 242"/>
                <a:gd name="T119" fmla="*/ 209 h 229"/>
                <a:gd name="T120" fmla="*/ 175 w 242"/>
                <a:gd name="T121" fmla="*/ 197 h 229"/>
                <a:gd name="T122" fmla="*/ 176 w 242"/>
                <a:gd name="T123" fmla="*/ 190 h 229"/>
                <a:gd name="T124" fmla="*/ 174 w 242"/>
                <a:gd name="T125" fmla="*/ 128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2" h="229">
                  <a:moveTo>
                    <a:pt x="176" y="20"/>
                  </a:moveTo>
                  <a:cubicBezTo>
                    <a:pt x="176" y="9"/>
                    <a:pt x="184" y="0"/>
                    <a:pt x="195" y="0"/>
                  </a:cubicBezTo>
                  <a:cubicBezTo>
                    <a:pt x="206" y="0"/>
                    <a:pt x="215" y="8"/>
                    <a:pt x="215" y="19"/>
                  </a:cubicBezTo>
                  <a:cubicBezTo>
                    <a:pt x="216" y="30"/>
                    <a:pt x="207" y="39"/>
                    <a:pt x="196" y="39"/>
                  </a:cubicBezTo>
                  <a:cubicBezTo>
                    <a:pt x="185" y="40"/>
                    <a:pt x="176" y="31"/>
                    <a:pt x="176" y="20"/>
                  </a:cubicBezTo>
                  <a:close/>
                  <a:moveTo>
                    <a:pt x="218" y="46"/>
                  </a:moveTo>
                  <a:cubicBezTo>
                    <a:pt x="196" y="46"/>
                    <a:pt x="196" y="46"/>
                    <a:pt x="196" y="46"/>
                  </a:cubicBezTo>
                  <a:cubicBezTo>
                    <a:pt x="175" y="47"/>
                    <a:pt x="175" y="47"/>
                    <a:pt x="175" y="47"/>
                  </a:cubicBezTo>
                  <a:cubicBezTo>
                    <a:pt x="158" y="47"/>
                    <a:pt x="152" y="60"/>
                    <a:pt x="152" y="70"/>
                  </a:cubicBezTo>
                  <a:cubicBezTo>
                    <a:pt x="153" y="98"/>
                    <a:pt x="153" y="98"/>
                    <a:pt x="153" y="98"/>
                  </a:cubicBezTo>
                  <a:cubicBezTo>
                    <a:pt x="153" y="98"/>
                    <a:pt x="153" y="98"/>
                    <a:pt x="154" y="98"/>
                  </a:cubicBezTo>
                  <a:cubicBezTo>
                    <a:pt x="171" y="100"/>
                    <a:pt x="179" y="115"/>
                    <a:pt x="180" y="128"/>
                  </a:cubicBezTo>
                  <a:cubicBezTo>
                    <a:pt x="181" y="190"/>
                    <a:pt x="181" y="190"/>
                    <a:pt x="181" y="190"/>
                  </a:cubicBezTo>
                  <a:cubicBezTo>
                    <a:pt x="181" y="193"/>
                    <a:pt x="181" y="196"/>
                    <a:pt x="180" y="199"/>
                  </a:cubicBezTo>
                  <a:cubicBezTo>
                    <a:pt x="179" y="202"/>
                    <a:pt x="177" y="204"/>
                    <a:pt x="176" y="206"/>
                  </a:cubicBezTo>
                  <a:cubicBezTo>
                    <a:pt x="178" y="226"/>
                    <a:pt x="178" y="226"/>
                    <a:pt x="178" y="226"/>
                  </a:cubicBezTo>
                  <a:cubicBezTo>
                    <a:pt x="222" y="225"/>
                    <a:pt x="222" y="225"/>
                    <a:pt x="222" y="225"/>
                  </a:cubicBezTo>
                  <a:cubicBezTo>
                    <a:pt x="227" y="141"/>
                    <a:pt x="227" y="141"/>
                    <a:pt x="227" y="141"/>
                  </a:cubicBezTo>
                  <a:cubicBezTo>
                    <a:pt x="227" y="141"/>
                    <a:pt x="242" y="139"/>
                    <a:pt x="242" y="123"/>
                  </a:cubicBezTo>
                  <a:cubicBezTo>
                    <a:pt x="241" y="68"/>
                    <a:pt x="241" y="68"/>
                    <a:pt x="241" y="68"/>
                  </a:cubicBezTo>
                  <a:cubicBezTo>
                    <a:pt x="241" y="58"/>
                    <a:pt x="234" y="45"/>
                    <a:pt x="218" y="46"/>
                  </a:cubicBezTo>
                  <a:close/>
                  <a:moveTo>
                    <a:pt x="49" y="65"/>
                  </a:moveTo>
                  <a:cubicBezTo>
                    <a:pt x="61" y="64"/>
                    <a:pt x="71" y="54"/>
                    <a:pt x="70" y="42"/>
                  </a:cubicBezTo>
                  <a:cubicBezTo>
                    <a:pt x="70" y="30"/>
                    <a:pt x="60" y="20"/>
                    <a:pt x="48" y="20"/>
                  </a:cubicBezTo>
                  <a:cubicBezTo>
                    <a:pt x="36" y="21"/>
                    <a:pt x="26" y="31"/>
                    <a:pt x="26" y="43"/>
                  </a:cubicBezTo>
                  <a:cubicBezTo>
                    <a:pt x="27" y="55"/>
                    <a:pt x="37" y="65"/>
                    <a:pt x="49" y="65"/>
                  </a:cubicBezTo>
                  <a:close/>
                  <a:moveTo>
                    <a:pt x="71" y="192"/>
                  </a:moveTo>
                  <a:cubicBezTo>
                    <a:pt x="70" y="130"/>
                    <a:pt x="70" y="130"/>
                    <a:pt x="70" y="130"/>
                  </a:cubicBezTo>
                  <a:cubicBezTo>
                    <a:pt x="70" y="115"/>
                    <a:pt x="80" y="100"/>
                    <a:pt x="99" y="99"/>
                  </a:cubicBezTo>
                  <a:cubicBezTo>
                    <a:pt x="99" y="99"/>
                    <a:pt x="99" y="99"/>
                    <a:pt x="99" y="99"/>
                  </a:cubicBezTo>
                  <a:cubicBezTo>
                    <a:pt x="99" y="97"/>
                    <a:pt x="99" y="97"/>
                    <a:pt x="99" y="97"/>
                  </a:cubicBezTo>
                  <a:cubicBezTo>
                    <a:pt x="99" y="86"/>
                    <a:pt x="91" y="71"/>
                    <a:pt x="73" y="71"/>
                  </a:cubicBezTo>
                  <a:cubicBezTo>
                    <a:pt x="49" y="72"/>
                    <a:pt x="49" y="72"/>
                    <a:pt x="49" y="72"/>
                  </a:cubicBezTo>
                  <a:cubicBezTo>
                    <a:pt x="25" y="72"/>
                    <a:pt x="25" y="72"/>
                    <a:pt x="25" y="72"/>
                  </a:cubicBezTo>
                  <a:cubicBezTo>
                    <a:pt x="7" y="73"/>
                    <a:pt x="0" y="88"/>
                    <a:pt x="0" y="99"/>
                  </a:cubicBezTo>
                  <a:cubicBezTo>
                    <a:pt x="1" y="160"/>
                    <a:pt x="1" y="160"/>
                    <a:pt x="1" y="160"/>
                  </a:cubicBezTo>
                  <a:cubicBezTo>
                    <a:pt x="2" y="178"/>
                    <a:pt x="18" y="179"/>
                    <a:pt x="18" y="179"/>
                  </a:cubicBezTo>
                  <a:cubicBezTo>
                    <a:pt x="24" y="229"/>
                    <a:pt x="24" y="229"/>
                    <a:pt x="24" y="229"/>
                  </a:cubicBezTo>
                  <a:cubicBezTo>
                    <a:pt x="80" y="228"/>
                    <a:pt x="80" y="228"/>
                    <a:pt x="80" y="228"/>
                  </a:cubicBezTo>
                  <a:cubicBezTo>
                    <a:pt x="81" y="212"/>
                    <a:pt x="81" y="212"/>
                    <a:pt x="81" y="212"/>
                  </a:cubicBezTo>
                  <a:cubicBezTo>
                    <a:pt x="80" y="211"/>
                    <a:pt x="79" y="210"/>
                    <a:pt x="78" y="209"/>
                  </a:cubicBezTo>
                  <a:cubicBezTo>
                    <a:pt x="74" y="205"/>
                    <a:pt x="72" y="199"/>
                    <a:pt x="71" y="192"/>
                  </a:cubicBezTo>
                  <a:close/>
                  <a:moveTo>
                    <a:pt x="124" y="96"/>
                  </a:moveTo>
                  <a:cubicBezTo>
                    <a:pt x="136" y="96"/>
                    <a:pt x="146" y="86"/>
                    <a:pt x="146" y="74"/>
                  </a:cubicBezTo>
                  <a:cubicBezTo>
                    <a:pt x="146" y="61"/>
                    <a:pt x="135" y="52"/>
                    <a:pt x="123" y="52"/>
                  </a:cubicBezTo>
                  <a:cubicBezTo>
                    <a:pt x="111" y="52"/>
                    <a:pt x="101" y="62"/>
                    <a:pt x="102" y="74"/>
                  </a:cubicBezTo>
                  <a:cubicBezTo>
                    <a:pt x="102" y="87"/>
                    <a:pt x="112" y="96"/>
                    <a:pt x="124" y="96"/>
                  </a:cubicBezTo>
                  <a:close/>
                  <a:moveTo>
                    <a:pt x="174" y="128"/>
                  </a:moveTo>
                  <a:cubicBezTo>
                    <a:pt x="174" y="118"/>
                    <a:pt x="168" y="105"/>
                    <a:pt x="153" y="103"/>
                  </a:cubicBezTo>
                  <a:cubicBezTo>
                    <a:pt x="151" y="103"/>
                    <a:pt x="150" y="103"/>
                    <a:pt x="148" y="103"/>
                  </a:cubicBezTo>
                  <a:cubicBezTo>
                    <a:pt x="124" y="103"/>
                    <a:pt x="124" y="103"/>
                    <a:pt x="124" y="103"/>
                  </a:cubicBezTo>
                  <a:cubicBezTo>
                    <a:pt x="100" y="104"/>
                    <a:pt x="100" y="104"/>
                    <a:pt x="100" y="104"/>
                  </a:cubicBezTo>
                  <a:cubicBezTo>
                    <a:pt x="100" y="104"/>
                    <a:pt x="100" y="104"/>
                    <a:pt x="99" y="104"/>
                  </a:cubicBezTo>
                  <a:cubicBezTo>
                    <a:pt x="82" y="105"/>
                    <a:pt x="75" y="119"/>
                    <a:pt x="75" y="130"/>
                  </a:cubicBezTo>
                  <a:cubicBezTo>
                    <a:pt x="77" y="192"/>
                    <a:pt x="77" y="192"/>
                    <a:pt x="77" y="192"/>
                  </a:cubicBezTo>
                  <a:cubicBezTo>
                    <a:pt x="77" y="198"/>
                    <a:pt x="79" y="202"/>
                    <a:pt x="82" y="205"/>
                  </a:cubicBezTo>
                  <a:cubicBezTo>
                    <a:pt x="87" y="210"/>
                    <a:pt x="94" y="210"/>
                    <a:pt x="94" y="210"/>
                  </a:cubicBezTo>
                  <a:cubicBezTo>
                    <a:pt x="96" y="228"/>
                    <a:pt x="96" y="228"/>
                    <a:pt x="96" y="228"/>
                  </a:cubicBezTo>
                  <a:cubicBezTo>
                    <a:pt x="158" y="226"/>
                    <a:pt x="158" y="226"/>
                    <a:pt x="158" y="226"/>
                  </a:cubicBezTo>
                  <a:cubicBezTo>
                    <a:pt x="159" y="209"/>
                    <a:pt x="159" y="209"/>
                    <a:pt x="159" y="209"/>
                  </a:cubicBezTo>
                  <a:cubicBezTo>
                    <a:pt x="159" y="209"/>
                    <a:pt x="171" y="208"/>
                    <a:pt x="175" y="197"/>
                  </a:cubicBezTo>
                  <a:cubicBezTo>
                    <a:pt x="175" y="195"/>
                    <a:pt x="176" y="193"/>
                    <a:pt x="176" y="190"/>
                  </a:cubicBezTo>
                  <a:lnTo>
                    <a:pt x="174" y="128"/>
                  </a:lnTo>
                  <a:close/>
                </a:path>
              </a:pathLst>
            </a:custGeom>
            <a:grpFill/>
            <a:ln>
              <a:noFill/>
            </a:ln>
            <a:extLst/>
          </p:spPr>
          <p:txBody>
            <a:bodyPr vert="horz" wrap="square" lIns="89642" tIns="44821" rIns="89642" bIns="44821" numCol="1" anchor="t" anchorCtr="0" compatLnSpc="1">
              <a:prstTxWarp prst="textNoShape">
                <a:avLst/>
              </a:prstTxWarp>
            </a:bodyPr>
            <a:lstStyle/>
            <a:p>
              <a:pPr defTabSz="896268"/>
              <a:endParaRPr lang="en-US" sz="1667">
                <a:solidFill>
                  <a:schemeClr val="bg1"/>
                </a:solidFill>
              </a:endParaRPr>
            </a:p>
          </p:txBody>
        </p:sp>
        <p:sp>
          <p:nvSpPr>
            <p:cNvPr id="9" name="TextBox 8"/>
            <p:cNvSpPr txBox="1"/>
            <p:nvPr/>
          </p:nvSpPr>
          <p:spPr>
            <a:xfrm>
              <a:off x="5927508" y="5115248"/>
              <a:ext cx="942437" cy="489365"/>
            </a:xfrm>
            <a:prstGeom prst="rect">
              <a:avLst/>
            </a:prstGeom>
            <a:grpFill/>
          </p:spPr>
          <p:txBody>
            <a:bodyPr wrap="none" lIns="179285" tIns="143428" rIns="179285" bIns="143428" rtlCol="0">
              <a:spAutoFit/>
            </a:bodyPr>
            <a:lstStyle/>
            <a:p>
              <a:pPr defTabSz="914462">
                <a:lnSpc>
                  <a:spcPct val="90000"/>
                </a:lnSpc>
                <a:spcAft>
                  <a:spcPts val="588"/>
                </a:spcAft>
              </a:pPr>
              <a:r>
                <a:rPr lang="en-US" sz="1373" dirty="0">
                  <a:gradFill>
                    <a:gsLst>
                      <a:gs pos="2917">
                        <a:srgbClr val="FFFFFF"/>
                      </a:gs>
                      <a:gs pos="30000">
                        <a:srgbClr val="FFFFFF"/>
                      </a:gs>
                    </a:gsLst>
                    <a:lin ang="5400000" scaled="0"/>
                  </a:gradFill>
                </a:rPr>
                <a:t>Groups</a:t>
              </a:r>
            </a:p>
          </p:txBody>
        </p:sp>
        <p:pic>
          <p:nvPicPr>
            <p:cNvPr id="10" name="Picture 20"/>
            <p:cNvPicPr>
              <a:picLocks noChangeAspect="1"/>
            </p:cNvPicPr>
            <p:nvPr/>
          </p:nvPicPr>
          <p:blipFill>
            <a:blip r:embed="rId3">
              <a:lum bright="100000"/>
              <a:extLst>
                <a:ext uri="{28A0092B-C50C-407E-A947-70E740481C1C}">
                  <a14:useLocalDpi xmlns:a14="http://schemas.microsoft.com/office/drawing/2010/main"/>
                </a:ext>
              </a:extLst>
            </a:blip>
            <a:srcRect/>
            <a:stretch>
              <a:fillRect/>
            </a:stretch>
          </p:blipFill>
          <p:spPr bwMode="auto">
            <a:xfrm>
              <a:off x="6174395" y="5757628"/>
              <a:ext cx="732856" cy="6168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5654233" y="6301750"/>
              <a:ext cx="1736869" cy="489388"/>
            </a:xfrm>
            <a:prstGeom prst="rect">
              <a:avLst/>
            </a:prstGeom>
            <a:noFill/>
          </p:spPr>
          <p:txBody>
            <a:bodyPr wrap="none" lIns="179285" tIns="143428" rIns="179285" bIns="143428" rtlCol="0">
              <a:spAutoFit/>
            </a:bodyPr>
            <a:lstStyle/>
            <a:p>
              <a:pPr defTabSz="914462">
                <a:lnSpc>
                  <a:spcPct val="90000"/>
                </a:lnSpc>
                <a:spcAft>
                  <a:spcPts val="588"/>
                </a:spcAft>
              </a:pPr>
              <a:r>
                <a:rPr lang="en-US" sz="1373" dirty="0">
                  <a:gradFill>
                    <a:gsLst>
                      <a:gs pos="2917">
                        <a:srgbClr val="FFFFFF"/>
                      </a:gs>
                      <a:gs pos="30000">
                        <a:srgbClr val="FFFFFF"/>
                      </a:gs>
                    </a:gsLst>
                    <a:lin ang="5400000" scaled="0"/>
                  </a:gradFill>
                </a:rPr>
                <a:t>Service Principals</a:t>
              </a:r>
            </a:p>
          </p:txBody>
        </p:sp>
      </p:grpSp>
      <p:grpSp>
        <p:nvGrpSpPr>
          <p:cNvPr id="12" name="Group 11"/>
          <p:cNvGrpSpPr/>
          <p:nvPr/>
        </p:nvGrpSpPr>
        <p:grpSpPr>
          <a:xfrm>
            <a:off x="7490329" y="2431080"/>
            <a:ext cx="3264241" cy="2983367"/>
            <a:chOff x="7155741" y="2152405"/>
            <a:chExt cx="3329696" cy="3043189"/>
          </a:xfrm>
        </p:grpSpPr>
        <p:sp>
          <p:nvSpPr>
            <p:cNvPr id="13" name="Rounded Rectangle 65"/>
            <p:cNvSpPr/>
            <p:nvPr/>
          </p:nvSpPr>
          <p:spPr bwMode="auto">
            <a:xfrm>
              <a:off x="7155741" y="2152405"/>
              <a:ext cx="2895599" cy="2614720"/>
            </a:xfrm>
            <a:prstGeom prst="roundRect">
              <a:avLst/>
            </a:prstGeom>
            <a:solidFill>
              <a:schemeClr val="accent4"/>
            </a:solidFill>
            <a:ln>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4" name="Rounded Rectangle 64"/>
            <p:cNvSpPr/>
            <p:nvPr/>
          </p:nvSpPr>
          <p:spPr bwMode="auto">
            <a:xfrm>
              <a:off x="7343273" y="2347765"/>
              <a:ext cx="2895599" cy="2614720"/>
            </a:xfrm>
            <a:prstGeom prst="roundRect">
              <a:avLst/>
            </a:prstGeom>
            <a:solidFill>
              <a:srgbClr val="525252"/>
            </a:solidFill>
            <a:ln>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5" name="Rounded Rectangle 11"/>
            <p:cNvSpPr/>
            <p:nvPr/>
          </p:nvSpPr>
          <p:spPr bwMode="auto">
            <a:xfrm>
              <a:off x="7589838" y="2580874"/>
              <a:ext cx="2895599" cy="2614720"/>
            </a:xfrm>
            <a:prstGeom prst="roundRect">
              <a:avLst/>
            </a:prstGeom>
            <a:solidFill>
              <a:schemeClr val="accent1"/>
            </a:solidFill>
            <a:ln>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6" name="TextBox 15"/>
            <p:cNvSpPr txBox="1"/>
            <p:nvPr/>
          </p:nvSpPr>
          <p:spPr>
            <a:xfrm>
              <a:off x="8117418" y="4399206"/>
              <a:ext cx="1840440" cy="683453"/>
            </a:xfrm>
            <a:prstGeom prst="rect">
              <a:avLst/>
            </a:prstGeom>
            <a:noFill/>
            <a:ln>
              <a:noFill/>
            </a:ln>
          </p:spPr>
          <p:txBody>
            <a:bodyPr wrap="none" lIns="179285" tIns="143428" rIns="179285" bIns="143428" rtlCol="0">
              <a:spAutoFit/>
            </a:bodyPr>
            <a:lstStyle/>
            <a:p>
              <a:pPr algn="ctr" defTabSz="914462">
                <a:lnSpc>
                  <a:spcPct val="90000"/>
                </a:lnSpc>
                <a:spcAft>
                  <a:spcPts val="196"/>
                </a:spcAft>
              </a:pPr>
              <a:r>
                <a:rPr lang="en-US" sz="1373" dirty="0">
                  <a:gradFill>
                    <a:gsLst>
                      <a:gs pos="2917">
                        <a:srgbClr val="FFFFFF"/>
                      </a:gs>
                      <a:gs pos="30000">
                        <a:srgbClr val="FFFFFF"/>
                      </a:gs>
                    </a:gsLst>
                    <a:lin ang="5400000" scaled="0"/>
                  </a:gradFill>
                </a:rPr>
                <a:t>Azure Resources </a:t>
              </a:r>
              <a:br>
                <a:rPr lang="en-US" sz="1373" dirty="0">
                  <a:gradFill>
                    <a:gsLst>
                      <a:gs pos="2917">
                        <a:srgbClr val="FFFFFF"/>
                      </a:gs>
                      <a:gs pos="30000">
                        <a:srgbClr val="FFFFFF"/>
                      </a:gs>
                    </a:gsLst>
                    <a:lin ang="5400000" scaled="0"/>
                  </a:gradFill>
                </a:rPr>
              </a:br>
              <a:r>
                <a:rPr lang="en-US" sz="1373" dirty="0">
                  <a:gradFill>
                    <a:gsLst>
                      <a:gs pos="2917">
                        <a:srgbClr val="FFFFFF"/>
                      </a:gs>
                      <a:gs pos="30000">
                        <a:srgbClr val="FFFFFF"/>
                      </a:gs>
                    </a:gsLst>
                    <a:lin ang="5400000" scaled="0"/>
                  </a:gradFill>
                </a:rPr>
                <a:t>in resource groups</a:t>
              </a:r>
            </a:p>
          </p:txBody>
        </p:sp>
        <p:grpSp>
          <p:nvGrpSpPr>
            <p:cNvPr id="17" name="Group 16"/>
            <p:cNvGrpSpPr/>
            <p:nvPr/>
          </p:nvGrpSpPr>
          <p:grpSpPr>
            <a:xfrm>
              <a:off x="8343106" y="2961928"/>
              <a:ext cx="1389062" cy="1446213"/>
              <a:chOff x="8248651" y="-161925"/>
              <a:chExt cx="1389062" cy="1446213"/>
            </a:xfrm>
          </p:grpSpPr>
          <p:sp>
            <p:nvSpPr>
              <p:cNvPr id="18" name="Oval 17"/>
              <p:cNvSpPr/>
              <p:nvPr/>
            </p:nvSpPr>
            <p:spPr bwMode="auto">
              <a:xfrm>
                <a:off x="8248651" y="214312"/>
                <a:ext cx="658520" cy="658520"/>
              </a:xfrm>
              <a:prstGeom prst="ellipse">
                <a:avLst/>
              </a:prstGeom>
              <a:solidFill>
                <a:schemeClr val="accent3"/>
              </a:solidFill>
              <a:ln w="285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cxnSp>
            <p:nvCxnSpPr>
              <p:cNvPr id="19" name="Straight Connector 18"/>
              <p:cNvCxnSpPr/>
              <p:nvPr/>
            </p:nvCxnSpPr>
            <p:spPr>
              <a:xfrm flipV="1">
                <a:off x="8845960" y="230108"/>
                <a:ext cx="231667" cy="142671"/>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8859959" y="715646"/>
                <a:ext cx="236416" cy="151129"/>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8" idx="6"/>
                <a:endCxn id="35" idx="2"/>
              </p:cNvCxnSpPr>
              <p:nvPr/>
            </p:nvCxnSpPr>
            <p:spPr>
              <a:xfrm>
                <a:off x="8907171" y="543572"/>
                <a:ext cx="135229" cy="2875"/>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9278937" y="-12700"/>
                <a:ext cx="153988" cy="122389"/>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29" idx="2"/>
              </p:cNvCxnSpPr>
              <p:nvPr/>
            </p:nvCxnSpPr>
            <p:spPr>
              <a:xfrm>
                <a:off x="9334501" y="184645"/>
                <a:ext cx="74612" cy="9774"/>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9299161" y="444500"/>
                <a:ext cx="175039" cy="46525"/>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9286875" y="581025"/>
                <a:ext cx="165100" cy="47625"/>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9278937" y="990600"/>
                <a:ext cx="179388" cy="123825"/>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9283286" y="908050"/>
                <a:ext cx="175039" cy="192"/>
              </a:xfrm>
              <a:prstGeom prst="line">
                <a:avLst/>
              </a:prstGeom>
              <a:ln w="28575">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8" name="Oval 27"/>
              <p:cNvSpPr/>
              <p:nvPr/>
            </p:nvSpPr>
            <p:spPr bwMode="auto">
              <a:xfrm>
                <a:off x="9409113" y="-161925"/>
                <a:ext cx="228600" cy="228600"/>
              </a:xfrm>
              <a:prstGeom prst="ellipse">
                <a:avLst/>
              </a:prstGeom>
              <a:solidFill>
                <a:schemeClr val="accent3"/>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9" name="Oval 28"/>
              <p:cNvSpPr/>
              <p:nvPr/>
            </p:nvSpPr>
            <p:spPr bwMode="auto">
              <a:xfrm>
                <a:off x="9409113" y="80119"/>
                <a:ext cx="228600" cy="228600"/>
              </a:xfrm>
              <a:prstGeom prst="ellipse">
                <a:avLst/>
              </a:prstGeom>
              <a:solidFill>
                <a:schemeClr val="accent3"/>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0" name="Oval 29"/>
              <p:cNvSpPr/>
              <p:nvPr/>
            </p:nvSpPr>
            <p:spPr bwMode="auto">
              <a:xfrm>
                <a:off x="9409113" y="325903"/>
                <a:ext cx="228600" cy="228600"/>
              </a:xfrm>
              <a:prstGeom prst="ellipse">
                <a:avLst/>
              </a:prstGeom>
              <a:solidFill>
                <a:schemeClr val="accent3"/>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1" name="Oval 30"/>
              <p:cNvSpPr/>
              <p:nvPr/>
            </p:nvSpPr>
            <p:spPr bwMode="auto">
              <a:xfrm>
                <a:off x="9409113" y="567947"/>
                <a:ext cx="228600" cy="228600"/>
              </a:xfrm>
              <a:prstGeom prst="ellipse">
                <a:avLst/>
              </a:prstGeom>
              <a:solidFill>
                <a:schemeClr val="accent3"/>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2" name="Oval 31"/>
              <p:cNvSpPr/>
              <p:nvPr/>
            </p:nvSpPr>
            <p:spPr bwMode="auto">
              <a:xfrm>
                <a:off x="9409113" y="813644"/>
                <a:ext cx="228600" cy="228600"/>
              </a:xfrm>
              <a:prstGeom prst="ellipse">
                <a:avLst/>
              </a:prstGeom>
              <a:solidFill>
                <a:schemeClr val="accent3"/>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3" name="Oval 32"/>
              <p:cNvSpPr/>
              <p:nvPr/>
            </p:nvSpPr>
            <p:spPr bwMode="auto">
              <a:xfrm>
                <a:off x="9409113" y="1055688"/>
                <a:ext cx="228600" cy="228600"/>
              </a:xfrm>
              <a:prstGeom prst="ellipse">
                <a:avLst/>
              </a:prstGeom>
              <a:solidFill>
                <a:schemeClr val="accent3"/>
              </a:solidFill>
              <a:ln w="1270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4" name="Oval 33"/>
              <p:cNvSpPr/>
              <p:nvPr/>
            </p:nvSpPr>
            <p:spPr bwMode="auto">
              <a:xfrm>
                <a:off x="9042400" y="22028"/>
                <a:ext cx="292101" cy="292101"/>
              </a:xfrm>
              <a:prstGeom prst="ellipse">
                <a:avLst/>
              </a:prstGeom>
              <a:solidFill>
                <a:schemeClr val="accent3"/>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5" name="Oval 34"/>
              <p:cNvSpPr/>
              <p:nvPr/>
            </p:nvSpPr>
            <p:spPr bwMode="auto">
              <a:xfrm>
                <a:off x="9042400" y="400396"/>
                <a:ext cx="292101" cy="292101"/>
              </a:xfrm>
              <a:prstGeom prst="ellipse">
                <a:avLst/>
              </a:prstGeom>
              <a:solidFill>
                <a:schemeClr val="accent3"/>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36" name="Oval 35"/>
              <p:cNvSpPr/>
              <p:nvPr/>
            </p:nvSpPr>
            <p:spPr bwMode="auto">
              <a:xfrm>
                <a:off x="9042400" y="778764"/>
                <a:ext cx="292101" cy="292101"/>
              </a:xfrm>
              <a:prstGeom prst="ellipse">
                <a:avLst/>
              </a:prstGeom>
              <a:solidFill>
                <a:schemeClr val="accent3"/>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98"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37" name="TextBox 36"/>
          <p:cNvSpPr txBox="1"/>
          <p:nvPr/>
        </p:nvSpPr>
        <p:spPr>
          <a:xfrm>
            <a:off x="1681091" y="5475551"/>
            <a:ext cx="2830884" cy="561211"/>
          </a:xfrm>
          <a:prstGeom prst="rect">
            <a:avLst/>
          </a:prstGeom>
          <a:noFill/>
        </p:spPr>
        <p:txBody>
          <a:bodyPr wrap="none" lIns="179285" tIns="143428" rIns="179285" bIns="143428" rtlCol="0">
            <a:spAutoFit/>
          </a:bodyPr>
          <a:lstStyle/>
          <a:p>
            <a:pPr defTabSz="914462">
              <a:lnSpc>
                <a:spcPct val="90000"/>
              </a:lnSpc>
              <a:spcAft>
                <a:spcPts val="588"/>
              </a:spcAft>
            </a:pPr>
            <a:r>
              <a:rPr lang="en-US" sz="1961" dirty="0">
                <a:gradFill>
                  <a:gsLst>
                    <a:gs pos="2917">
                      <a:srgbClr val="FFFFFF"/>
                    </a:gs>
                    <a:gs pos="30000">
                      <a:srgbClr val="FFFFFF"/>
                    </a:gs>
                  </a:gsLst>
                  <a:lin ang="5400000" scaled="0"/>
                </a:gradFill>
              </a:rPr>
              <a:t>Azure Active Directory</a:t>
            </a:r>
          </a:p>
        </p:txBody>
      </p:sp>
      <p:sp>
        <p:nvSpPr>
          <p:cNvPr id="38" name="TextBox 37"/>
          <p:cNvSpPr txBox="1"/>
          <p:nvPr/>
        </p:nvSpPr>
        <p:spPr>
          <a:xfrm>
            <a:off x="8241017" y="5475551"/>
            <a:ext cx="2447251" cy="561211"/>
          </a:xfrm>
          <a:prstGeom prst="rect">
            <a:avLst/>
          </a:prstGeom>
          <a:noFill/>
        </p:spPr>
        <p:txBody>
          <a:bodyPr wrap="none" lIns="179285" tIns="143428" rIns="179285" bIns="143428" rtlCol="0">
            <a:spAutoFit/>
          </a:bodyPr>
          <a:lstStyle/>
          <a:p>
            <a:pPr defTabSz="914462">
              <a:lnSpc>
                <a:spcPct val="90000"/>
              </a:lnSpc>
              <a:spcAft>
                <a:spcPts val="588"/>
              </a:spcAft>
            </a:pPr>
            <a:r>
              <a:rPr lang="en-US" sz="1961" dirty="0">
                <a:gradFill>
                  <a:gsLst>
                    <a:gs pos="2917">
                      <a:srgbClr val="FFFFFF"/>
                    </a:gs>
                    <a:gs pos="30000">
                      <a:srgbClr val="FFFFFF"/>
                    </a:gs>
                  </a:gsLst>
                  <a:lin ang="5400000" scaled="0"/>
                </a:gradFill>
              </a:rPr>
              <a:t>Azure Subscription</a:t>
            </a:r>
          </a:p>
        </p:txBody>
      </p:sp>
      <p:cxnSp>
        <p:nvCxnSpPr>
          <p:cNvPr id="39" name="Straight Arrow Connector 38"/>
          <p:cNvCxnSpPr/>
          <p:nvPr/>
        </p:nvCxnSpPr>
        <p:spPr>
          <a:xfrm flipH="1">
            <a:off x="4511975" y="3593530"/>
            <a:ext cx="2779258" cy="0"/>
          </a:xfrm>
          <a:prstGeom prst="straightConnector1">
            <a:avLst/>
          </a:prstGeom>
          <a:ln w="762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4969955" y="2706539"/>
            <a:ext cx="2139429" cy="857908"/>
          </a:xfrm>
          <a:prstGeom prst="rect">
            <a:avLst/>
          </a:prstGeom>
          <a:noFill/>
        </p:spPr>
        <p:txBody>
          <a:bodyPr wrap="none" lIns="179285" tIns="143428" rIns="179285" bIns="143428" rtlCol="0">
            <a:spAutoFit/>
          </a:bodyPr>
          <a:lstStyle/>
          <a:p>
            <a:pPr defTabSz="914462">
              <a:lnSpc>
                <a:spcPct val="90000"/>
              </a:lnSpc>
              <a:spcAft>
                <a:spcPts val="196"/>
              </a:spcAft>
            </a:pPr>
            <a:r>
              <a:rPr lang="en-US" sz="1961" dirty="0"/>
              <a:t>Authentication</a:t>
            </a:r>
          </a:p>
          <a:p>
            <a:pPr defTabSz="914462">
              <a:lnSpc>
                <a:spcPct val="90000"/>
              </a:lnSpc>
              <a:spcAft>
                <a:spcPts val="196"/>
              </a:spcAft>
            </a:pPr>
            <a:r>
              <a:rPr lang="en-US" sz="1961" dirty="0"/>
              <a:t>&amp; authorization</a:t>
            </a:r>
          </a:p>
        </p:txBody>
      </p:sp>
      <p:pic>
        <p:nvPicPr>
          <p:cNvPr id="41" name="Picture 40"/>
          <p:cNvPicPr>
            <a:picLocks noChangeAspect="1"/>
          </p:cNvPicPr>
          <p:nvPr/>
        </p:nvPicPr>
        <p:blipFill rotWithShape="1">
          <a:blip r:embed="rId4" cstate="screen">
            <a:extLst>
              <a:ext uri="{28A0092B-C50C-407E-A947-70E740481C1C}">
                <a14:useLocalDpi xmlns:a14="http://schemas.microsoft.com/office/drawing/2010/main"/>
              </a:ext>
            </a:extLst>
          </a:blip>
          <a:srcRect l="22526" r="24465" b="43240"/>
          <a:stretch/>
        </p:blipFill>
        <p:spPr>
          <a:xfrm>
            <a:off x="1233516" y="4357517"/>
            <a:ext cx="1045962" cy="1036793"/>
          </a:xfrm>
          <a:prstGeom prst="rect">
            <a:avLst/>
          </a:prstGeom>
        </p:spPr>
      </p:pic>
    </p:spTree>
    <p:extLst>
      <p:ext uri="{BB962C8B-B14F-4D97-AF65-F5344CB8AC3E}">
        <p14:creationId xmlns:p14="http://schemas.microsoft.com/office/powerpoint/2010/main" val="17347395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8263" y="1189210"/>
            <a:ext cx="4984756" cy="5302966"/>
          </a:xfrm>
          <a:prstGeom prst="rect">
            <a:avLst/>
          </a:prstGeom>
        </p:spPr>
        <p:txBody>
          <a:bodyPr l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530" dirty="0">
                <a:solidFill>
                  <a:schemeClr val="tx2"/>
                </a:solidFill>
              </a:rPr>
              <a:t>Role definitions</a:t>
            </a:r>
          </a:p>
          <a:p>
            <a:pPr marL="336213" lvl="1" indent="-336213" fontAlgn="ctr"/>
            <a:r>
              <a:rPr lang="en-US" sz="1961" dirty="0"/>
              <a:t>Describes the set of permissions </a:t>
            </a:r>
            <a:br>
              <a:rPr lang="en-US" sz="1961" dirty="0"/>
            </a:br>
            <a:r>
              <a:rPr lang="en-US" sz="1961" dirty="0"/>
              <a:t>(e.g. read actions)</a:t>
            </a:r>
          </a:p>
          <a:p>
            <a:pPr marL="336213" lvl="1" indent="-336213" fontAlgn="ctr"/>
            <a:r>
              <a:rPr lang="en-US" sz="1961" dirty="0"/>
              <a:t>Can be used in multiple assignments</a:t>
            </a:r>
          </a:p>
          <a:p>
            <a:pPr marL="0" indent="0">
              <a:lnSpc>
                <a:spcPct val="114000"/>
              </a:lnSpc>
              <a:buNone/>
            </a:pPr>
            <a:endParaRPr lang="en-US" sz="1177" kern="0" dirty="0">
              <a:solidFill>
                <a:schemeClr val="tx1"/>
              </a:solidFill>
            </a:endParaRPr>
          </a:p>
        </p:txBody>
      </p:sp>
      <p:sp>
        <p:nvSpPr>
          <p:cNvPr id="10" name="Title 9"/>
          <p:cNvSpPr>
            <a:spLocks noGrp="1"/>
          </p:cNvSpPr>
          <p:nvPr>
            <p:ph type="title"/>
          </p:nvPr>
        </p:nvSpPr>
        <p:spPr/>
        <p:txBody>
          <a:bodyPr/>
          <a:lstStyle/>
          <a:p>
            <a:r>
              <a:rPr lang="en-US" dirty="0"/>
              <a:t>Key RBAC concepts</a:t>
            </a:r>
          </a:p>
        </p:txBody>
      </p:sp>
      <p:sp>
        <p:nvSpPr>
          <p:cNvPr id="12" name="Text Placeholder 3"/>
          <p:cNvSpPr txBox="1">
            <a:spLocks/>
          </p:cNvSpPr>
          <p:nvPr/>
        </p:nvSpPr>
        <p:spPr>
          <a:xfrm>
            <a:off x="5946577" y="1189210"/>
            <a:ext cx="5734048" cy="3435176"/>
          </a:xfrm>
          <a:prstGeom prst="rect">
            <a:avLst/>
          </a:prstGeom>
        </p:spPr>
        <p:txBody>
          <a:bodyPr/>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530" dirty="0">
                <a:solidFill>
                  <a:schemeClr val="tx2"/>
                </a:solidFill>
              </a:rPr>
              <a:t>Role assignments</a:t>
            </a:r>
          </a:p>
          <a:p>
            <a:pPr marL="336213" lvl="1" indent="-336213" fontAlgn="ctr">
              <a:defRPr/>
            </a:pPr>
            <a:r>
              <a:rPr lang="en-US" sz="1961" dirty="0"/>
              <a:t>Associate role definitions with an identity (e.g. user/group) at a scope (e.g. resource group)</a:t>
            </a:r>
          </a:p>
          <a:p>
            <a:pPr marL="336213" lvl="1" indent="-336213" fontAlgn="ctr">
              <a:defRPr/>
            </a:pPr>
            <a:r>
              <a:rPr lang="en-US" sz="1961" dirty="0"/>
              <a:t>Always inherited – subscription assignments apply to all resources</a:t>
            </a:r>
          </a:p>
          <a:p>
            <a:pPr marL="0" lvl="1" defTabSz="914411">
              <a:lnSpc>
                <a:spcPct val="114000"/>
              </a:lnSpc>
              <a:spcBef>
                <a:spcPts val="200"/>
              </a:spcBef>
              <a:buClr>
                <a:srgbClr val="FFD200"/>
              </a:buClr>
              <a:buSzPct val="75000"/>
              <a:defRPr/>
            </a:pPr>
            <a:endParaRPr lang="en-US" sz="1200" kern="0" dirty="0">
              <a:solidFill>
                <a:schemeClr val="tx1"/>
              </a:solidFill>
            </a:endParaRPr>
          </a:p>
        </p:txBody>
      </p:sp>
    </p:spTree>
    <p:extLst>
      <p:ext uri="{BB962C8B-B14F-4D97-AF65-F5344CB8AC3E}">
        <p14:creationId xmlns:p14="http://schemas.microsoft.com/office/powerpoint/2010/main" val="27898859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8263" y="1189210"/>
            <a:ext cx="4694408" cy="4277872"/>
          </a:xfrm>
          <a:prstGeom prst="rect">
            <a:avLst/>
          </a:prstGeom>
        </p:spPr>
        <p:txBody>
          <a:bodyPr l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530" dirty="0">
                <a:solidFill>
                  <a:schemeClr val="tx2"/>
                </a:solidFill>
              </a:rPr>
              <a:t>Goal</a:t>
            </a:r>
          </a:p>
          <a:p>
            <a:pPr marL="336213" lvl="1" indent="-336213" fontAlgn="ctr"/>
            <a:r>
              <a:rPr lang="en-US" sz="1961" dirty="0"/>
              <a:t>Users can do the tasks their job requires, but no more than that</a:t>
            </a:r>
          </a:p>
          <a:p>
            <a:pPr marL="0" indent="0">
              <a:lnSpc>
                <a:spcPct val="114000"/>
              </a:lnSpc>
              <a:buNone/>
            </a:pPr>
            <a:r>
              <a:rPr lang="en-US" sz="3530" dirty="0">
                <a:solidFill>
                  <a:schemeClr val="tx2"/>
                </a:solidFill>
              </a:rPr>
              <a:t>Best practices</a:t>
            </a:r>
          </a:p>
          <a:p>
            <a:pPr marL="336213" lvl="1" indent="-336213" fontAlgn="ctr"/>
            <a:r>
              <a:rPr lang="en-US" sz="1961" dirty="0"/>
              <a:t>Use the portal and ARM API</a:t>
            </a:r>
          </a:p>
          <a:p>
            <a:pPr marL="336213" lvl="1" indent="-336213" fontAlgn="ctr"/>
            <a:r>
              <a:rPr lang="en-US" sz="1961" dirty="0"/>
              <a:t>Assign the built-in role first</a:t>
            </a:r>
          </a:p>
          <a:p>
            <a:pPr marL="336213" lvl="1" indent="-336213" fontAlgn="ctr"/>
            <a:r>
              <a:rPr lang="en-US" sz="1961" dirty="0"/>
              <a:t>Follow least privileges </a:t>
            </a:r>
          </a:p>
          <a:p>
            <a:pPr marL="336213" lvl="1" indent="-336213" fontAlgn="ctr"/>
            <a:r>
              <a:rPr lang="en-US" sz="1961" dirty="0"/>
              <a:t>Use resource groups</a:t>
            </a:r>
          </a:p>
          <a:p>
            <a:pPr marL="0" indent="0">
              <a:lnSpc>
                <a:spcPct val="114000"/>
              </a:lnSpc>
              <a:buNone/>
            </a:pPr>
            <a:endParaRPr lang="en-US" sz="1569" kern="0" dirty="0">
              <a:solidFill>
                <a:schemeClr val="tx1"/>
              </a:solidFill>
              <a:latin typeface="+mn-lt"/>
            </a:endParaRPr>
          </a:p>
          <a:p>
            <a:pPr marL="0" indent="0">
              <a:lnSpc>
                <a:spcPct val="114000"/>
              </a:lnSpc>
              <a:buNone/>
            </a:pPr>
            <a:endParaRPr lang="en-US" sz="1177" kern="0" dirty="0">
              <a:solidFill>
                <a:schemeClr val="tx1"/>
              </a:solidFill>
            </a:endParaRPr>
          </a:p>
        </p:txBody>
      </p:sp>
      <p:sp>
        <p:nvSpPr>
          <p:cNvPr id="10" name="Title 9"/>
          <p:cNvSpPr>
            <a:spLocks noGrp="1"/>
          </p:cNvSpPr>
          <p:nvPr>
            <p:ph type="title"/>
          </p:nvPr>
        </p:nvSpPr>
        <p:spPr/>
        <p:txBody>
          <a:bodyPr/>
          <a:lstStyle/>
          <a:p>
            <a:r>
              <a:rPr lang="en-US" dirty="0"/>
              <a:t>Least privilege as a model</a:t>
            </a:r>
          </a:p>
        </p:txBody>
      </p:sp>
      <p:pic>
        <p:nvPicPr>
          <p:cNvPr id="2" name="Picture 1">
            <a:extLst>
              <a:ext uri="{FF2B5EF4-FFF2-40B4-BE49-F238E27FC236}">
                <a16:creationId xmlns:a16="http://schemas.microsoft.com/office/drawing/2014/main" id="{1B1355C6-B337-4F13-9197-09479F3F5322}"/>
              </a:ext>
            </a:extLst>
          </p:cNvPr>
          <p:cNvPicPr>
            <a:picLocks noChangeAspect="1"/>
          </p:cNvPicPr>
          <p:nvPr/>
        </p:nvPicPr>
        <p:blipFill>
          <a:blip r:embed="rId3"/>
          <a:stretch>
            <a:fillRect/>
          </a:stretch>
        </p:blipFill>
        <p:spPr>
          <a:xfrm>
            <a:off x="5508051" y="1459839"/>
            <a:ext cx="5186371" cy="3736613"/>
          </a:xfrm>
          <a:prstGeom prst="rect">
            <a:avLst/>
          </a:prstGeom>
        </p:spPr>
      </p:pic>
    </p:spTree>
    <p:extLst>
      <p:ext uri="{BB962C8B-B14F-4D97-AF65-F5344CB8AC3E}">
        <p14:creationId xmlns:p14="http://schemas.microsoft.com/office/powerpoint/2010/main" val="42141498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ARM hierarchy and RBAC roles</a:t>
            </a:r>
          </a:p>
        </p:txBody>
      </p:sp>
      <p:sp>
        <p:nvSpPr>
          <p:cNvPr id="53" name="Text Placeholder 3"/>
          <p:cNvSpPr txBox="1">
            <a:spLocks/>
          </p:cNvSpPr>
          <p:nvPr/>
        </p:nvSpPr>
        <p:spPr>
          <a:xfrm>
            <a:off x="452989" y="1006088"/>
            <a:ext cx="11379997" cy="956656"/>
          </a:xfrm>
          <a:prstGeom prst="rect">
            <a:avLst/>
          </a:prstGeom>
        </p:spPr>
        <p:txBody>
          <a:bodyPr vert="horz" wrap="square" lIns="143446" tIns="89654" rIns="143446" bIns="89654" rtlCol="0">
            <a:spAutoFit/>
          </a:bodyPr>
          <a:lstStyle>
            <a:lvl1pPr marL="287293" marR="0" indent="-287293" algn="l" defTabSz="932594" rtl="0" eaLnBrk="1" fontAlgn="auto" latinLnBrk="0" hangingPunct="1">
              <a:lnSpc>
                <a:spcPct val="90000"/>
              </a:lnSpc>
              <a:spcBef>
                <a:spcPts val="1224"/>
              </a:spcBef>
              <a:spcAft>
                <a:spcPts val="0"/>
              </a:spcAft>
              <a:buClr>
                <a:schemeClr val="tx2"/>
              </a:buClr>
              <a:buSzPct val="90000"/>
              <a:buFont typeface="Arial" pitchFamily="34" charset="0"/>
              <a:buChar char="•"/>
              <a:tabLst/>
              <a:defRPr sz="3200" kern="1200" spc="0" baseline="0">
                <a:gradFill>
                  <a:gsLst>
                    <a:gs pos="1250">
                      <a:schemeClr val="tx2"/>
                    </a:gs>
                    <a:gs pos="99000">
                      <a:schemeClr val="tx2"/>
                    </a:gs>
                  </a:gsLst>
                  <a:lin ang="5400000" scaled="0"/>
                </a:gradFill>
                <a:latin typeface="+mj-lt"/>
                <a:ea typeface="+mn-ea"/>
                <a:cs typeface="+mn-cs"/>
              </a:defRPr>
            </a:lvl1pPr>
            <a:lvl2pPr marL="531081" marR="0" indent="-23315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2pPr>
            <a:lvl3pPr marL="699475"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880818" marR="0" indent="-181345"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049211" marR="0" indent="-168392"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t>ARM provides a more granular RBAC model for assigning administrative rights at the resource level. </a:t>
            </a:r>
          </a:p>
        </p:txBody>
      </p:sp>
      <p:sp>
        <p:nvSpPr>
          <p:cNvPr id="17" name="Rectangle 16"/>
          <p:cNvSpPr/>
          <p:nvPr/>
        </p:nvSpPr>
        <p:spPr>
          <a:xfrm>
            <a:off x="5668847" y="3133175"/>
            <a:ext cx="268022" cy="454420"/>
          </a:xfrm>
          <a:prstGeom prst="rect">
            <a:avLst/>
          </a:prstGeom>
        </p:spPr>
        <p:txBody>
          <a:bodyPr wrap="none">
            <a:spAutoFit/>
          </a:bodyPr>
          <a:lstStyle/>
          <a:p>
            <a:r>
              <a:rPr lang="en-US" sz="2353" dirty="0">
                <a:solidFill>
                  <a:srgbClr val="505050"/>
                </a:solidFill>
              </a:rPr>
              <a:t> </a:t>
            </a:r>
          </a:p>
        </p:txBody>
      </p:sp>
      <p:sp>
        <p:nvSpPr>
          <p:cNvPr id="18" name="Rectangle 17"/>
          <p:cNvSpPr/>
          <p:nvPr/>
        </p:nvSpPr>
        <p:spPr>
          <a:xfrm>
            <a:off x="5668847" y="3133175"/>
            <a:ext cx="268022" cy="454420"/>
          </a:xfrm>
          <a:prstGeom prst="rect">
            <a:avLst/>
          </a:prstGeom>
        </p:spPr>
        <p:txBody>
          <a:bodyPr wrap="none">
            <a:spAutoFit/>
          </a:bodyPr>
          <a:lstStyle/>
          <a:p>
            <a:r>
              <a:rPr lang="en-US" sz="2353" dirty="0">
                <a:solidFill>
                  <a:srgbClr val="505050"/>
                </a:solidFill>
              </a:rPr>
              <a:t> </a:t>
            </a:r>
          </a:p>
        </p:txBody>
      </p:sp>
      <p:sp>
        <p:nvSpPr>
          <p:cNvPr id="19" name="Rectangle 18"/>
          <p:cNvSpPr/>
          <p:nvPr/>
        </p:nvSpPr>
        <p:spPr>
          <a:xfrm>
            <a:off x="5668847" y="3133175"/>
            <a:ext cx="268022" cy="454420"/>
          </a:xfrm>
          <a:prstGeom prst="rect">
            <a:avLst/>
          </a:prstGeom>
        </p:spPr>
        <p:txBody>
          <a:bodyPr wrap="none">
            <a:spAutoFit/>
          </a:bodyPr>
          <a:lstStyle/>
          <a:p>
            <a:r>
              <a:rPr lang="en-US" sz="2353" dirty="0">
                <a:solidFill>
                  <a:srgbClr val="505050"/>
                </a:solidFill>
              </a:rPr>
              <a:t> </a:t>
            </a:r>
          </a:p>
        </p:txBody>
      </p:sp>
      <p:sp>
        <p:nvSpPr>
          <p:cNvPr id="20" name="Rectangle 19"/>
          <p:cNvSpPr/>
          <p:nvPr/>
        </p:nvSpPr>
        <p:spPr>
          <a:xfrm>
            <a:off x="5668847" y="3133175"/>
            <a:ext cx="268022" cy="454420"/>
          </a:xfrm>
          <a:prstGeom prst="rect">
            <a:avLst/>
          </a:prstGeom>
        </p:spPr>
        <p:txBody>
          <a:bodyPr wrap="none">
            <a:spAutoFit/>
          </a:bodyPr>
          <a:lstStyle/>
          <a:p>
            <a:r>
              <a:rPr lang="en-US" sz="2353" dirty="0">
                <a:solidFill>
                  <a:srgbClr val="505050"/>
                </a:solidFill>
              </a:rPr>
              <a:t> </a:t>
            </a:r>
          </a:p>
        </p:txBody>
      </p:sp>
      <p:pic>
        <p:nvPicPr>
          <p:cNvPr id="21" name="Picture 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8263" y="2267132"/>
            <a:ext cx="4004977" cy="3810292"/>
          </a:xfrm>
          <a:prstGeom prst="rect">
            <a:avLst/>
          </a:prstGeom>
        </p:spPr>
      </p:pic>
      <p:graphicFrame>
        <p:nvGraphicFramePr>
          <p:cNvPr id="22" name="Diagram 21"/>
          <p:cNvGraphicFramePr/>
          <p:nvPr>
            <p:extLst/>
          </p:nvPr>
        </p:nvGraphicFramePr>
        <p:xfrm>
          <a:off x="5281472" y="2056229"/>
          <a:ext cx="6004700" cy="42320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390432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RBAC</a:t>
            </a:r>
          </a:p>
        </p:txBody>
      </p:sp>
      <p:sp>
        <p:nvSpPr>
          <p:cNvPr id="4" name="Rectangle 3"/>
          <p:cNvSpPr/>
          <p:nvPr/>
        </p:nvSpPr>
        <p:spPr bwMode="auto">
          <a:xfrm>
            <a:off x="588263" y="1124817"/>
            <a:ext cx="9372017" cy="4747949"/>
          </a:xfrm>
          <a:prstGeom prst="rect">
            <a:avLst/>
          </a:prstGeom>
          <a:solidFill>
            <a:schemeClr val="accent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89642" tIns="89642" rIns="33620" bIns="33620" rtlCol="0" anchor="b" anchorCtr="0"/>
          <a:lstStyle/>
          <a:p>
            <a:pPr algn="r" defTabSz="914133"/>
            <a:endParaRPr lang="en-US" sz="1731" dirty="0">
              <a:gradFill>
                <a:gsLst>
                  <a:gs pos="0">
                    <a:srgbClr val="FFFFFF"/>
                  </a:gs>
                  <a:gs pos="100000">
                    <a:srgbClr val="FFFFFF"/>
                  </a:gs>
                </a:gsLst>
                <a:lin ang="5400000" scaled="0"/>
              </a:gradFill>
              <a:ea typeface="Segoe UI" pitchFamily="34" charset="0"/>
              <a:cs typeface="Segoe UI" pitchFamily="34" charset="0"/>
            </a:endParaRPr>
          </a:p>
        </p:txBody>
      </p:sp>
      <p:pic>
        <p:nvPicPr>
          <p:cNvPr id="5" name="Picture 4"/>
          <p:cNvPicPr>
            <a:picLocks noChangeAspect="1"/>
          </p:cNvPicPr>
          <p:nvPr/>
        </p:nvPicPr>
        <p:blipFill>
          <a:blip r:embed="rId3"/>
          <a:stretch>
            <a:fillRect/>
          </a:stretch>
        </p:blipFill>
        <p:spPr>
          <a:xfrm>
            <a:off x="717119" y="1222492"/>
            <a:ext cx="9102318" cy="4750501"/>
          </a:xfrm>
          <a:prstGeom prst="rect">
            <a:avLst/>
          </a:prstGeom>
        </p:spPr>
      </p:pic>
    </p:spTree>
    <p:extLst>
      <p:ext uri="{BB962C8B-B14F-4D97-AF65-F5344CB8AC3E}">
        <p14:creationId xmlns:p14="http://schemas.microsoft.com/office/powerpoint/2010/main" val="2575695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RBAC – Granular scopes</a:t>
            </a:r>
          </a:p>
        </p:txBody>
      </p:sp>
      <p:sp>
        <p:nvSpPr>
          <p:cNvPr id="4" name="Content Placeholder 2"/>
          <p:cNvSpPr txBox="1">
            <a:spLocks/>
          </p:cNvSpPr>
          <p:nvPr/>
        </p:nvSpPr>
        <p:spPr>
          <a:xfrm>
            <a:off x="588262" y="1985057"/>
            <a:ext cx="11602873" cy="620604"/>
          </a:xfrm>
          <a:prstGeom prst="rect">
            <a:avLst/>
          </a:prstGeom>
        </p:spPr>
        <p:txBody>
          <a:bodyPr vert="horz" wrap="square" lIns="143446" tIns="89654" rIns="143446" bIns="89654" rtlCol="0">
            <a:noAutofit/>
          </a:bodyPr>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solidFill>
                  <a:schemeClr val="tx1"/>
                </a:solidFill>
              </a:rPr>
              <a:t>/subscriptions/{id}/</a:t>
            </a:r>
            <a:r>
              <a:rPr lang="en-US" sz="2800" dirty="0" err="1">
                <a:solidFill>
                  <a:schemeClr val="tx1"/>
                </a:solidFill>
              </a:rPr>
              <a:t>resourceGroups</a:t>
            </a:r>
            <a:r>
              <a:rPr lang="en-US" sz="2800" dirty="0">
                <a:solidFill>
                  <a:schemeClr val="tx1"/>
                </a:solidFill>
              </a:rPr>
              <a:t>/{name}/providers/…/sites/{site}</a:t>
            </a:r>
          </a:p>
        </p:txBody>
      </p:sp>
      <p:sp>
        <p:nvSpPr>
          <p:cNvPr id="5" name="Content Placeholder 2"/>
          <p:cNvSpPr txBox="1">
            <a:spLocks/>
          </p:cNvSpPr>
          <p:nvPr/>
        </p:nvSpPr>
        <p:spPr>
          <a:xfrm>
            <a:off x="502276" y="3169953"/>
            <a:ext cx="3728394" cy="1123248"/>
          </a:xfrm>
          <a:prstGeom prst="rect">
            <a:avLst/>
          </a:prstGeom>
        </p:spPr>
        <p:txBody>
          <a:bodyPr vert="horz" lIns="91427" tIns="45713" rIns="91427" bIns="45713"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r>
              <a:rPr lang="en-US" dirty="0">
                <a:solidFill>
                  <a:schemeClr val="tx1"/>
                </a:solidFill>
                <a:latin typeface="+mj-lt"/>
              </a:rPr>
              <a:t>subscription level – grants permissions to all resources in the sub</a:t>
            </a:r>
          </a:p>
        </p:txBody>
      </p:sp>
      <p:cxnSp>
        <p:nvCxnSpPr>
          <p:cNvPr id="6" name="Elbow Connector 4"/>
          <p:cNvCxnSpPr/>
          <p:nvPr/>
        </p:nvCxnSpPr>
        <p:spPr>
          <a:xfrm rot="5400000" flipH="1" flipV="1">
            <a:off x="2556446" y="2505019"/>
            <a:ext cx="639549" cy="610821"/>
          </a:xfrm>
          <a:prstGeom prst="bentConnector3">
            <a:avLst>
              <a:gd name="adj1" fmla="val 48757"/>
            </a:avLst>
          </a:prstGeom>
          <a:ln w="2222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7" name="Elbow Connector 11"/>
          <p:cNvCxnSpPr>
            <a:stCxn id="8" idx="0"/>
          </p:cNvCxnSpPr>
          <p:nvPr/>
        </p:nvCxnSpPr>
        <p:spPr>
          <a:xfrm rot="5400000" flipH="1" flipV="1">
            <a:off x="5393834" y="2772092"/>
            <a:ext cx="1687538" cy="1269722"/>
          </a:xfrm>
          <a:prstGeom prst="bentConnector3">
            <a:avLst>
              <a:gd name="adj1" fmla="val 50000"/>
            </a:avLst>
          </a:prstGeom>
          <a:ln w="2222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8" name="Content Placeholder 2"/>
          <p:cNvSpPr txBox="1">
            <a:spLocks/>
          </p:cNvSpPr>
          <p:nvPr/>
        </p:nvSpPr>
        <p:spPr>
          <a:xfrm>
            <a:off x="3624871" y="4250723"/>
            <a:ext cx="3955742" cy="1123248"/>
          </a:xfrm>
          <a:prstGeom prst="rect">
            <a:avLst/>
          </a:prstGeom>
        </p:spPr>
        <p:txBody>
          <a:bodyPr vert="horz" lIns="91427" tIns="45713" rIns="91427" bIns="45713"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r>
              <a:rPr lang="en-US" dirty="0">
                <a:solidFill>
                  <a:schemeClr val="tx1"/>
                </a:solidFill>
                <a:latin typeface="+mj-lt"/>
              </a:rPr>
              <a:t>resource group level – grants permissions to all resources in the group </a:t>
            </a:r>
          </a:p>
        </p:txBody>
      </p:sp>
      <p:cxnSp>
        <p:nvCxnSpPr>
          <p:cNvPr id="9" name="Elbow Connector 16"/>
          <p:cNvCxnSpPr>
            <a:stCxn id="10" idx="0"/>
          </p:cNvCxnSpPr>
          <p:nvPr/>
        </p:nvCxnSpPr>
        <p:spPr>
          <a:xfrm rot="5400000" flipH="1" flipV="1">
            <a:off x="9201195" y="3130123"/>
            <a:ext cx="2443398" cy="1394478"/>
          </a:xfrm>
          <a:prstGeom prst="bentConnector3">
            <a:avLst>
              <a:gd name="adj1" fmla="val 50000"/>
            </a:avLst>
          </a:prstGeom>
          <a:ln w="2222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10" name="Content Placeholder 2"/>
          <p:cNvSpPr txBox="1">
            <a:spLocks/>
          </p:cNvSpPr>
          <p:nvPr/>
        </p:nvSpPr>
        <p:spPr>
          <a:xfrm>
            <a:off x="7747783" y="5049059"/>
            <a:ext cx="3955742" cy="1123248"/>
          </a:xfrm>
          <a:prstGeom prst="rect">
            <a:avLst/>
          </a:prstGeom>
        </p:spPr>
        <p:txBody>
          <a:bodyPr vert="horz" lIns="91427" tIns="45713" rIns="91427" bIns="45713"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r>
              <a:rPr lang="en-US" dirty="0">
                <a:solidFill>
                  <a:schemeClr val="tx1"/>
                </a:solidFill>
                <a:latin typeface="+mj-lt"/>
              </a:rPr>
              <a:t>resource level – grants permissions to the specific resource</a:t>
            </a:r>
          </a:p>
        </p:txBody>
      </p:sp>
    </p:spTree>
    <p:extLst>
      <p:ext uri="{BB962C8B-B14F-4D97-AF65-F5344CB8AC3E}">
        <p14:creationId xmlns:p14="http://schemas.microsoft.com/office/powerpoint/2010/main" val="35852133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3"/>
          <p:cNvSpPr txBox="1">
            <a:spLocks/>
          </p:cNvSpPr>
          <p:nvPr/>
        </p:nvSpPr>
        <p:spPr>
          <a:xfrm>
            <a:off x="588262" y="1189210"/>
            <a:ext cx="11036861" cy="4548328"/>
          </a:xfrm>
          <a:prstGeom prst="rect">
            <a:avLst/>
          </a:prstGeom>
        </p:spPr>
        <p:txBody>
          <a:bodyPr l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138" dirty="0">
                <a:solidFill>
                  <a:schemeClr val="tx2"/>
                </a:solidFill>
              </a:rPr>
              <a:t>Three primary roles: </a:t>
            </a:r>
          </a:p>
          <a:p>
            <a:pPr marL="336213" lvl="1" indent="-336213" fontAlgn="ctr"/>
            <a:r>
              <a:rPr lang="en-US" sz="1961" dirty="0"/>
              <a:t>Owner, Contributor, Reader</a:t>
            </a:r>
          </a:p>
          <a:p>
            <a:pPr marL="336213" lvl="1" indent="-336213" fontAlgn="ctr"/>
            <a:r>
              <a:rPr lang="en-US" sz="1961" dirty="0"/>
              <a:t>Permissions on all Azure resources</a:t>
            </a:r>
          </a:p>
          <a:p>
            <a:pPr marL="0" indent="0">
              <a:lnSpc>
                <a:spcPct val="114000"/>
              </a:lnSpc>
              <a:buNone/>
            </a:pPr>
            <a:endParaRPr lang="en-US" sz="686" dirty="0">
              <a:solidFill>
                <a:schemeClr val="tx2"/>
              </a:solidFill>
            </a:endParaRPr>
          </a:p>
          <a:p>
            <a:pPr marL="0" indent="0">
              <a:lnSpc>
                <a:spcPct val="114000"/>
              </a:lnSpc>
              <a:buNone/>
            </a:pPr>
            <a:r>
              <a:rPr lang="en-US" sz="3138" dirty="0">
                <a:solidFill>
                  <a:schemeClr val="tx2"/>
                </a:solidFill>
              </a:rPr>
              <a:t>40+ resource-specific roles:</a:t>
            </a:r>
          </a:p>
          <a:p>
            <a:pPr marL="336213" lvl="1" indent="-336213" fontAlgn="ctr"/>
            <a:r>
              <a:rPr lang="en-US" sz="1961" dirty="0"/>
              <a:t>Website Contributor, Virtual Machine Contributor, etc.</a:t>
            </a:r>
          </a:p>
          <a:p>
            <a:pPr marL="336213" lvl="1" indent="-336213" fontAlgn="ctr"/>
            <a:r>
              <a:rPr lang="en-US" sz="1961" dirty="0"/>
              <a:t>Permissions scoped to resources and actions typically required by customers</a:t>
            </a:r>
          </a:p>
          <a:p>
            <a:pPr marL="336213" lvl="1" indent="-336213" fontAlgn="ctr"/>
            <a:r>
              <a:rPr lang="en-US" sz="1961" dirty="0"/>
              <a:t>Will add more as new Azure resources come online</a:t>
            </a:r>
          </a:p>
          <a:p>
            <a:pPr marL="0" indent="0">
              <a:lnSpc>
                <a:spcPct val="114000"/>
              </a:lnSpc>
              <a:buNone/>
            </a:pPr>
            <a:endParaRPr lang="en-US" sz="686" dirty="0">
              <a:solidFill>
                <a:schemeClr val="tx2"/>
              </a:solidFill>
            </a:endParaRPr>
          </a:p>
          <a:p>
            <a:pPr marL="0" indent="0">
              <a:lnSpc>
                <a:spcPct val="114000"/>
              </a:lnSpc>
              <a:buNone/>
            </a:pPr>
            <a:r>
              <a:rPr lang="en-US" sz="3138" dirty="0">
                <a:solidFill>
                  <a:schemeClr val="tx2"/>
                </a:solidFill>
              </a:rPr>
              <a:t>Custom roles:</a:t>
            </a:r>
          </a:p>
          <a:p>
            <a:pPr marL="336213" lvl="1" indent="-336213" fontAlgn="ctr"/>
            <a:r>
              <a:rPr lang="en-US" sz="1961" dirty="0"/>
              <a:t>Allow customers to take existing actions and create a custom RBAC role</a:t>
            </a:r>
          </a:p>
          <a:p>
            <a:pPr marL="336213" lvl="1" indent="-336213" fontAlgn="ctr"/>
            <a:r>
              <a:rPr lang="en-US" sz="1961" dirty="0"/>
              <a:t>Role must be loaded into each subscription</a:t>
            </a:r>
          </a:p>
          <a:p>
            <a:pPr marL="0" indent="0">
              <a:lnSpc>
                <a:spcPct val="114000"/>
              </a:lnSpc>
              <a:buNone/>
            </a:pPr>
            <a:endParaRPr lang="en-US" sz="1569" kern="0" dirty="0">
              <a:solidFill>
                <a:schemeClr val="tx1"/>
              </a:solidFill>
              <a:latin typeface="+mn-lt"/>
            </a:endParaRPr>
          </a:p>
          <a:p>
            <a:pPr marL="0" indent="0">
              <a:lnSpc>
                <a:spcPct val="114000"/>
              </a:lnSpc>
              <a:buNone/>
            </a:pPr>
            <a:endParaRPr lang="en-US" sz="1177" kern="0" dirty="0">
              <a:solidFill>
                <a:schemeClr val="tx1"/>
              </a:solidFill>
            </a:endParaRPr>
          </a:p>
        </p:txBody>
      </p:sp>
      <p:sp>
        <p:nvSpPr>
          <p:cNvPr id="10" name="Title 9"/>
          <p:cNvSpPr>
            <a:spLocks noGrp="1"/>
          </p:cNvSpPr>
          <p:nvPr>
            <p:ph type="title"/>
          </p:nvPr>
        </p:nvSpPr>
        <p:spPr/>
        <p:txBody>
          <a:bodyPr/>
          <a:lstStyle/>
          <a:p>
            <a:r>
              <a:rPr lang="en-US" dirty="0"/>
              <a:t>Roles for Azure subscription resources</a:t>
            </a:r>
          </a:p>
        </p:txBody>
      </p:sp>
      <p:sp>
        <p:nvSpPr>
          <p:cNvPr id="5" name="Rectangle 4"/>
          <p:cNvSpPr/>
          <p:nvPr/>
        </p:nvSpPr>
        <p:spPr>
          <a:xfrm>
            <a:off x="588262" y="5639588"/>
            <a:ext cx="11266108" cy="392295"/>
          </a:xfrm>
          <a:prstGeom prst="rect">
            <a:avLst/>
          </a:prstGeom>
        </p:spPr>
        <p:txBody>
          <a:bodyPr wrap="square" lIns="143446">
            <a:spAutoFit/>
          </a:bodyPr>
          <a:lstStyle/>
          <a:p>
            <a:r>
              <a:rPr lang="en-US" sz="1961" dirty="0">
                <a:hlinkClick r:id="rId3"/>
              </a:rPr>
              <a:t>https://docs.microsoft.com/en-us/azure/active-directory/role-based-access-built-in-roles</a:t>
            </a:r>
            <a:r>
              <a:rPr lang="en-US" sz="1961" dirty="0"/>
              <a:t> </a:t>
            </a:r>
          </a:p>
        </p:txBody>
      </p:sp>
    </p:spTree>
    <p:extLst>
      <p:ext uri="{BB962C8B-B14F-4D97-AF65-F5344CB8AC3E}">
        <p14:creationId xmlns:p14="http://schemas.microsoft.com/office/powerpoint/2010/main" val="710089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Custom roles</a:t>
            </a:r>
          </a:p>
        </p:txBody>
      </p:sp>
      <p:sp>
        <p:nvSpPr>
          <p:cNvPr id="4" name="Text Placeholder 3"/>
          <p:cNvSpPr>
            <a:spLocks noGrp="1"/>
          </p:cNvSpPr>
          <p:nvPr>
            <p:ph type="body" sz="quarter" idx="10"/>
          </p:nvPr>
        </p:nvSpPr>
        <p:spPr>
          <a:xfrm>
            <a:off x="588262" y="1189209"/>
            <a:ext cx="11244723" cy="2843855"/>
          </a:xfrm>
        </p:spPr>
        <p:txBody>
          <a:bodyPr/>
          <a:lstStyle/>
          <a:p>
            <a:pPr marL="560356" indent="-560356">
              <a:buFont typeface="Arial" panose="020B0604020202020204" pitchFamily="34" charset="0"/>
              <a:buChar char="•"/>
            </a:pPr>
            <a:r>
              <a:rPr lang="en-US" dirty="0">
                <a:solidFill>
                  <a:schemeClr val="tx2"/>
                </a:solidFill>
              </a:rPr>
              <a:t>Enhanced flexibility </a:t>
            </a:r>
          </a:p>
          <a:p>
            <a:pPr marL="560356" indent="-560356">
              <a:buFont typeface="Arial" panose="020B0604020202020204" pitchFamily="34" charset="0"/>
              <a:buChar char="•"/>
            </a:pPr>
            <a:r>
              <a:rPr lang="en-US" dirty="0">
                <a:solidFill>
                  <a:schemeClr val="tx2"/>
                </a:solidFill>
              </a:rPr>
              <a:t>Assignable to users, groups, or services </a:t>
            </a:r>
            <a:br>
              <a:rPr lang="en-US" dirty="0">
                <a:solidFill>
                  <a:schemeClr val="tx2"/>
                </a:solidFill>
              </a:rPr>
            </a:br>
            <a:r>
              <a:rPr lang="en-US" dirty="0">
                <a:solidFill>
                  <a:schemeClr val="tx2"/>
                </a:solidFill>
              </a:rPr>
              <a:t>at different scopes</a:t>
            </a:r>
          </a:p>
          <a:p>
            <a:pPr marL="560356" indent="-560356">
              <a:buFont typeface="Arial" panose="020B0604020202020204" pitchFamily="34" charset="0"/>
              <a:buChar char="•"/>
            </a:pPr>
            <a:r>
              <a:rPr lang="en-US" dirty="0">
                <a:solidFill>
                  <a:schemeClr val="tx2"/>
                </a:solidFill>
              </a:rPr>
              <a:t>Can be shared across multiple subscriptions in the </a:t>
            </a:r>
            <a:br>
              <a:rPr lang="en-US" dirty="0">
                <a:solidFill>
                  <a:schemeClr val="tx2"/>
                </a:solidFill>
              </a:rPr>
            </a:br>
            <a:r>
              <a:rPr lang="en-US" dirty="0">
                <a:solidFill>
                  <a:schemeClr val="tx2"/>
                </a:solidFill>
              </a:rPr>
              <a:t>same tenant</a:t>
            </a:r>
          </a:p>
          <a:p>
            <a:pPr marL="560300" indent="-560300">
              <a:buFont typeface="Arial" panose="020B0604020202020204" pitchFamily="34" charset="0"/>
              <a:buChar char="•"/>
            </a:pPr>
            <a:endParaRPr lang="en-US" dirty="0"/>
          </a:p>
        </p:txBody>
      </p:sp>
    </p:spTree>
    <p:extLst>
      <p:ext uri="{BB962C8B-B14F-4D97-AF65-F5344CB8AC3E}">
        <p14:creationId xmlns:p14="http://schemas.microsoft.com/office/powerpoint/2010/main" val="1571582922"/>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Assigning resource-specific roles</a:t>
            </a:r>
          </a:p>
        </p:txBody>
      </p:sp>
      <p:sp>
        <p:nvSpPr>
          <p:cNvPr id="4" name="Text Placeholder 3"/>
          <p:cNvSpPr txBox="1">
            <a:spLocks/>
          </p:cNvSpPr>
          <p:nvPr/>
        </p:nvSpPr>
        <p:spPr>
          <a:xfrm>
            <a:off x="371469" y="1189210"/>
            <a:ext cx="9282455" cy="5302966"/>
          </a:xfrm>
          <a:prstGeom prst="rect">
            <a:avLst/>
          </a:prstGeom>
        </p:spPr>
        <p:txBody>
          <a:bodyPr lIns="143446"/>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48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32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667"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14000"/>
              </a:lnSpc>
              <a:buNone/>
            </a:pPr>
            <a:r>
              <a:rPr lang="en-US" sz="3138" dirty="0">
                <a:solidFill>
                  <a:schemeClr val="tx2"/>
                </a:solidFill>
              </a:rPr>
              <a:t>Requirements</a:t>
            </a:r>
          </a:p>
          <a:p>
            <a:pPr marL="336213" lvl="1" indent="-336213" fontAlgn="ctr"/>
            <a:r>
              <a:rPr lang="en-US" sz="1961" dirty="0"/>
              <a:t>Map existing organizational roles (web, DB…) to their cloud solutions</a:t>
            </a:r>
          </a:p>
          <a:p>
            <a:pPr marL="336213" lvl="1" indent="-336213" fontAlgn="ctr"/>
            <a:r>
              <a:rPr lang="en-US" sz="1961" dirty="0"/>
              <a:t>Many Azure resources that work together are peers in the same resource group</a:t>
            </a:r>
          </a:p>
          <a:p>
            <a:pPr marL="556199" lvl="2" indent="-336213" fontAlgn="ctr"/>
            <a:r>
              <a:rPr lang="en-US" sz="1765" dirty="0"/>
              <a:t>Virtual Machine and storage account, web app, and </a:t>
            </a:r>
            <a:r>
              <a:rPr lang="en-US" sz="1765" dirty="0" err="1"/>
              <a:t>AppInsights</a:t>
            </a:r>
            <a:endParaRPr lang="en-US" sz="1765" dirty="0"/>
          </a:p>
          <a:p>
            <a:pPr marL="336213" lvl="1" indent="-336213" fontAlgn="ctr">
              <a:defRPr/>
            </a:pPr>
            <a:r>
              <a:rPr lang="en-US" sz="1961" dirty="0"/>
              <a:t>To fully manage a resource, a user may also need to manage its related peers</a:t>
            </a:r>
          </a:p>
          <a:p>
            <a:pPr marL="0" indent="0">
              <a:lnSpc>
                <a:spcPct val="114000"/>
              </a:lnSpc>
              <a:buNone/>
            </a:pPr>
            <a:endParaRPr lang="en-US" sz="686" dirty="0">
              <a:solidFill>
                <a:schemeClr val="tx2"/>
              </a:solidFill>
            </a:endParaRPr>
          </a:p>
          <a:p>
            <a:pPr marL="0" indent="0">
              <a:lnSpc>
                <a:spcPct val="114000"/>
              </a:lnSpc>
              <a:buNone/>
            </a:pPr>
            <a:r>
              <a:rPr lang="en-US" sz="3138" dirty="0">
                <a:solidFill>
                  <a:schemeClr val="tx2"/>
                </a:solidFill>
              </a:rPr>
              <a:t>Best practice</a:t>
            </a:r>
          </a:p>
          <a:p>
            <a:pPr marL="336213" lvl="1" indent="-336213" fontAlgn="ctr"/>
            <a:r>
              <a:rPr lang="en-US" sz="1961" dirty="0"/>
              <a:t>Assign resource-specific role on the resource group</a:t>
            </a:r>
          </a:p>
          <a:p>
            <a:pPr marL="0" indent="0">
              <a:lnSpc>
                <a:spcPct val="114000"/>
              </a:lnSpc>
              <a:buNone/>
            </a:pPr>
            <a:endParaRPr lang="en-US" sz="686" dirty="0">
              <a:solidFill>
                <a:schemeClr val="tx2"/>
              </a:solidFill>
            </a:endParaRPr>
          </a:p>
          <a:p>
            <a:pPr marL="0" indent="0">
              <a:lnSpc>
                <a:spcPct val="114000"/>
              </a:lnSpc>
              <a:buNone/>
            </a:pPr>
            <a:r>
              <a:rPr lang="en-US" sz="3138" dirty="0">
                <a:solidFill>
                  <a:schemeClr val="tx2"/>
                </a:solidFill>
              </a:rPr>
              <a:t>Alternative</a:t>
            </a:r>
          </a:p>
          <a:p>
            <a:pPr marL="336213" lvl="1" indent="-336213" fontAlgn="ctr"/>
            <a:r>
              <a:rPr lang="en-US" sz="1961" dirty="0"/>
              <a:t>Assign access to each resource individually</a:t>
            </a:r>
          </a:p>
          <a:p>
            <a:pPr marL="280178" indent="-280178">
              <a:lnSpc>
                <a:spcPct val="114000"/>
              </a:lnSpc>
            </a:pPr>
            <a:endParaRPr lang="en-US" sz="1569" kern="0" dirty="0">
              <a:solidFill>
                <a:schemeClr val="tx1"/>
              </a:solidFill>
              <a:latin typeface="+mn-lt"/>
            </a:endParaRPr>
          </a:p>
          <a:p>
            <a:pPr marL="0" indent="0">
              <a:lnSpc>
                <a:spcPct val="114000"/>
              </a:lnSpc>
              <a:buNone/>
            </a:pPr>
            <a:endParaRPr lang="en-US" sz="1177" kern="0" dirty="0">
              <a:solidFill>
                <a:schemeClr val="tx1"/>
              </a:solidFill>
            </a:endParaRPr>
          </a:p>
        </p:txBody>
      </p:sp>
    </p:spTree>
    <p:extLst>
      <p:ext uri="{BB962C8B-B14F-4D97-AF65-F5344CB8AC3E}">
        <p14:creationId xmlns:p14="http://schemas.microsoft.com/office/powerpoint/2010/main" val="1561201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Key learnings from enterprise customers</a:t>
            </a:r>
          </a:p>
        </p:txBody>
      </p:sp>
      <p:sp>
        <p:nvSpPr>
          <p:cNvPr id="2" name="Text Placeholder 1">
            <a:extLst>
              <a:ext uri="{FF2B5EF4-FFF2-40B4-BE49-F238E27FC236}">
                <a16:creationId xmlns:a16="http://schemas.microsoft.com/office/drawing/2014/main" id="{591EA42E-5C94-4589-BAAE-0D9F1DBF3CCF}"/>
              </a:ext>
            </a:extLst>
          </p:cNvPr>
          <p:cNvSpPr>
            <a:spLocks noGrp="1"/>
          </p:cNvSpPr>
          <p:nvPr>
            <p:ph type="body" sz="quarter" idx="10"/>
          </p:nvPr>
        </p:nvSpPr>
        <p:spPr>
          <a:xfrm>
            <a:off x="586390" y="1434370"/>
            <a:ext cx="11018520" cy="3016210"/>
          </a:xfrm>
        </p:spPr>
        <p:txBody>
          <a:bodyPr/>
          <a:lstStyle/>
          <a:p>
            <a:pPr marL="457200" indent="-457200">
              <a:buFont typeface="Arial" panose="020B0604020202020204" pitchFamily="34" charset="0"/>
              <a:buChar char="•"/>
            </a:pPr>
            <a:r>
              <a:rPr lang="en-US" dirty="0"/>
              <a:t>Organizational accounts, not </a:t>
            </a:r>
            <a:r>
              <a:rPr lang="en-US" dirty="0" err="1"/>
              <a:t>LiveIds</a:t>
            </a:r>
            <a:endParaRPr lang="en-US" dirty="0"/>
          </a:p>
          <a:p>
            <a:pPr marL="457200" indent="-457200">
              <a:buFont typeface="Arial" panose="020B0604020202020204" pitchFamily="34" charset="0"/>
              <a:buChar char="•"/>
            </a:pPr>
            <a:r>
              <a:rPr lang="en-US" dirty="0"/>
              <a:t>Resource groups, not subscriptions</a:t>
            </a:r>
          </a:p>
          <a:p>
            <a:pPr marL="457200" indent="-457200">
              <a:buFont typeface="Arial" panose="020B0604020202020204" pitchFamily="34" charset="0"/>
              <a:buChar char="•"/>
            </a:pPr>
            <a:r>
              <a:rPr lang="en-US" dirty="0"/>
              <a:t>Manage access using groups</a:t>
            </a:r>
          </a:p>
          <a:p>
            <a:pPr marL="457200" indent="-457200">
              <a:buFont typeface="Arial" panose="020B0604020202020204" pitchFamily="34" charset="0"/>
              <a:buChar char="•"/>
            </a:pPr>
            <a:r>
              <a:rPr lang="en-US" dirty="0"/>
              <a:t>Least privilege</a:t>
            </a:r>
          </a:p>
          <a:p>
            <a:pPr marL="457200" indent="-457200">
              <a:buFont typeface="Arial" panose="020B0604020202020204" pitchFamily="34" charset="0"/>
              <a:buChar char="•"/>
            </a:pPr>
            <a:r>
              <a:rPr lang="en-US" dirty="0"/>
              <a:t>Keep a tab on access changes</a:t>
            </a:r>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12911937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F0FC5-9F56-48CD-943F-494B214D02F3}"/>
              </a:ext>
            </a:extLst>
          </p:cNvPr>
          <p:cNvSpPr>
            <a:spLocks noGrp="1"/>
          </p:cNvSpPr>
          <p:nvPr>
            <p:ph type="title"/>
          </p:nvPr>
        </p:nvSpPr>
        <p:spPr/>
        <p:txBody>
          <a:bodyPr/>
          <a:lstStyle/>
          <a:p>
            <a:r>
              <a:rPr lang="en-US" dirty="0"/>
              <a:t>Hybrid network architecture</a:t>
            </a:r>
            <a:endParaRPr lang="sl-SI" dirty="0"/>
          </a:p>
        </p:txBody>
      </p:sp>
      <p:pic>
        <p:nvPicPr>
          <p:cNvPr id="3" name="Picture 2">
            <a:extLst>
              <a:ext uri="{FF2B5EF4-FFF2-40B4-BE49-F238E27FC236}">
                <a16:creationId xmlns:a16="http://schemas.microsoft.com/office/drawing/2014/main" id="{DE9C5985-1A74-4312-980E-8E2971B73882}"/>
              </a:ext>
            </a:extLst>
          </p:cNvPr>
          <p:cNvPicPr>
            <a:picLocks noChangeAspect="1"/>
          </p:cNvPicPr>
          <p:nvPr/>
        </p:nvPicPr>
        <p:blipFill>
          <a:blip r:embed="rId2"/>
          <a:stretch>
            <a:fillRect/>
          </a:stretch>
        </p:blipFill>
        <p:spPr>
          <a:xfrm>
            <a:off x="588263" y="1358679"/>
            <a:ext cx="10911758" cy="3372978"/>
          </a:xfrm>
          <a:prstGeom prst="rect">
            <a:avLst/>
          </a:prstGeom>
        </p:spPr>
      </p:pic>
    </p:spTree>
    <p:extLst>
      <p:ext uri="{BB962C8B-B14F-4D97-AF65-F5344CB8AC3E}">
        <p14:creationId xmlns:p14="http://schemas.microsoft.com/office/powerpoint/2010/main" val="3363194606"/>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F75D4-F9BE-49E0-993B-2C714530ED02}"/>
              </a:ext>
            </a:extLst>
          </p:cNvPr>
          <p:cNvSpPr>
            <a:spLocks noGrp="1"/>
          </p:cNvSpPr>
          <p:nvPr>
            <p:ph type="title"/>
          </p:nvPr>
        </p:nvSpPr>
        <p:spPr/>
        <p:txBody>
          <a:bodyPr/>
          <a:lstStyle/>
          <a:p>
            <a:r>
              <a:rPr lang="en-US" dirty="0"/>
              <a:t>DMZ Public</a:t>
            </a:r>
            <a:endParaRPr lang="sl-SI" dirty="0"/>
          </a:p>
        </p:txBody>
      </p:sp>
      <p:pic>
        <p:nvPicPr>
          <p:cNvPr id="3" name="Picture 2">
            <a:extLst>
              <a:ext uri="{FF2B5EF4-FFF2-40B4-BE49-F238E27FC236}">
                <a16:creationId xmlns:a16="http://schemas.microsoft.com/office/drawing/2014/main" id="{7E469EDF-FB5B-4677-A392-2ABD87FA1835}"/>
              </a:ext>
            </a:extLst>
          </p:cNvPr>
          <p:cNvPicPr>
            <a:picLocks noChangeAspect="1"/>
          </p:cNvPicPr>
          <p:nvPr/>
        </p:nvPicPr>
        <p:blipFill>
          <a:blip r:embed="rId2"/>
          <a:stretch>
            <a:fillRect/>
          </a:stretch>
        </p:blipFill>
        <p:spPr>
          <a:xfrm>
            <a:off x="588262" y="1173583"/>
            <a:ext cx="10449852" cy="5207862"/>
          </a:xfrm>
          <a:prstGeom prst="rect">
            <a:avLst/>
          </a:prstGeom>
        </p:spPr>
      </p:pic>
    </p:spTree>
    <p:extLst>
      <p:ext uri="{BB962C8B-B14F-4D97-AF65-F5344CB8AC3E}">
        <p14:creationId xmlns:p14="http://schemas.microsoft.com/office/powerpoint/2010/main" val="3280931755"/>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61972-F698-4FFE-AE89-8C6BE53AB0D7}"/>
              </a:ext>
            </a:extLst>
          </p:cNvPr>
          <p:cNvSpPr>
            <a:spLocks noGrp="1"/>
          </p:cNvSpPr>
          <p:nvPr>
            <p:ph type="title"/>
          </p:nvPr>
        </p:nvSpPr>
        <p:spPr/>
        <p:txBody>
          <a:bodyPr/>
          <a:lstStyle/>
          <a:p>
            <a:r>
              <a:rPr lang="en-US" dirty="0"/>
              <a:t>DMZ private</a:t>
            </a:r>
            <a:endParaRPr lang="sl-SI" dirty="0"/>
          </a:p>
        </p:txBody>
      </p:sp>
      <p:pic>
        <p:nvPicPr>
          <p:cNvPr id="3" name="Picture 2">
            <a:extLst>
              <a:ext uri="{FF2B5EF4-FFF2-40B4-BE49-F238E27FC236}">
                <a16:creationId xmlns:a16="http://schemas.microsoft.com/office/drawing/2014/main" id="{D9C0562C-26E1-4000-A188-38CC85CDC7FF}"/>
              </a:ext>
            </a:extLst>
          </p:cNvPr>
          <p:cNvPicPr>
            <a:picLocks noChangeAspect="1"/>
          </p:cNvPicPr>
          <p:nvPr/>
        </p:nvPicPr>
        <p:blipFill>
          <a:blip r:embed="rId2"/>
          <a:stretch>
            <a:fillRect/>
          </a:stretch>
        </p:blipFill>
        <p:spPr>
          <a:xfrm>
            <a:off x="588262" y="1176415"/>
            <a:ext cx="11018519" cy="3577831"/>
          </a:xfrm>
          <a:prstGeom prst="rect">
            <a:avLst/>
          </a:prstGeom>
        </p:spPr>
      </p:pic>
    </p:spTree>
    <p:extLst>
      <p:ext uri="{BB962C8B-B14F-4D97-AF65-F5344CB8AC3E}">
        <p14:creationId xmlns:p14="http://schemas.microsoft.com/office/powerpoint/2010/main" val="3574431851"/>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C7A8A-62EE-4793-9C50-842B45550461}"/>
              </a:ext>
            </a:extLst>
          </p:cNvPr>
          <p:cNvSpPr>
            <a:spLocks noGrp="1"/>
          </p:cNvSpPr>
          <p:nvPr>
            <p:ph type="title"/>
          </p:nvPr>
        </p:nvSpPr>
        <p:spPr/>
        <p:txBody>
          <a:bodyPr/>
          <a:lstStyle/>
          <a:p>
            <a:r>
              <a:rPr lang="en-US" dirty="0"/>
              <a:t>Hub – Spoke pattern</a:t>
            </a:r>
            <a:endParaRPr lang="sl-SI" dirty="0"/>
          </a:p>
        </p:txBody>
      </p:sp>
      <p:pic>
        <p:nvPicPr>
          <p:cNvPr id="3" name="Picture 2">
            <a:extLst>
              <a:ext uri="{FF2B5EF4-FFF2-40B4-BE49-F238E27FC236}">
                <a16:creationId xmlns:a16="http://schemas.microsoft.com/office/drawing/2014/main" id="{43FC84BC-A493-48A3-8A3C-FDBCCAF98727}"/>
              </a:ext>
            </a:extLst>
          </p:cNvPr>
          <p:cNvPicPr>
            <a:picLocks noChangeAspect="1"/>
          </p:cNvPicPr>
          <p:nvPr/>
        </p:nvPicPr>
        <p:blipFill>
          <a:blip r:embed="rId2"/>
          <a:stretch>
            <a:fillRect/>
          </a:stretch>
        </p:blipFill>
        <p:spPr>
          <a:xfrm>
            <a:off x="763544" y="0"/>
            <a:ext cx="9998800" cy="6429661"/>
          </a:xfrm>
          <a:prstGeom prst="rect">
            <a:avLst/>
          </a:prstGeom>
        </p:spPr>
      </p:pic>
    </p:spTree>
    <p:extLst>
      <p:ext uri="{BB962C8B-B14F-4D97-AF65-F5344CB8AC3E}">
        <p14:creationId xmlns:p14="http://schemas.microsoft.com/office/powerpoint/2010/main" val="460476326"/>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2ED3D-8F06-4A4A-8846-77C120BD79B1}"/>
              </a:ext>
            </a:extLst>
          </p:cNvPr>
          <p:cNvSpPr>
            <a:spLocks noGrp="1"/>
          </p:cNvSpPr>
          <p:nvPr>
            <p:ph type="title"/>
          </p:nvPr>
        </p:nvSpPr>
        <p:spPr/>
        <p:txBody>
          <a:bodyPr/>
          <a:lstStyle/>
          <a:p>
            <a:r>
              <a:rPr lang="en-US" dirty="0"/>
              <a:t>Application service reference architecture</a:t>
            </a:r>
            <a:endParaRPr lang="sl-SI" dirty="0"/>
          </a:p>
        </p:txBody>
      </p:sp>
      <p:pic>
        <p:nvPicPr>
          <p:cNvPr id="3" name="Picture 2">
            <a:extLst>
              <a:ext uri="{FF2B5EF4-FFF2-40B4-BE49-F238E27FC236}">
                <a16:creationId xmlns:a16="http://schemas.microsoft.com/office/drawing/2014/main" id="{C25D07C7-E6EF-4361-9D11-8DB94136347D}"/>
              </a:ext>
            </a:extLst>
          </p:cNvPr>
          <p:cNvPicPr>
            <a:picLocks noChangeAspect="1"/>
          </p:cNvPicPr>
          <p:nvPr/>
        </p:nvPicPr>
        <p:blipFill>
          <a:blip r:embed="rId2"/>
          <a:stretch>
            <a:fillRect/>
          </a:stretch>
        </p:blipFill>
        <p:spPr>
          <a:xfrm>
            <a:off x="1495406" y="1153825"/>
            <a:ext cx="7227680" cy="5560832"/>
          </a:xfrm>
          <a:prstGeom prst="rect">
            <a:avLst/>
          </a:prstGeom>
        </p:spPr>
      </p:pic>
    </p:spTree>
    <p:extLst>
      <p:ext uri="{BB962C8B-B14F-4D97-AF65-F5344CB8AC3E}">
        <p14:creationId xmlns:p14="http://schemas.microsoft.com/office/powerpoint/2010/main" val="436618430"/>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53F1A2-D9BC-45A6-8EF1-94E6DCA8587A}"/>
              </a:ext>
            </a:extLst>
          </p:cNvPr>
          <p:cNvSpPr>
            <a:spLocks noGrp="1"/>
          </p:cNvSpPr>
          <p:nvPr>
            <p:ph type="title"/>
          </p:nvPr>
        </p:nvSpPr>
        <p:spPr/>
        <p:txBody>
          <a:bodyPr/>
          <a:lstStyle/>
          <a:p>
            <a:r>
              <a:rPr lang="sl-SI" dirty="0"/>
              <a:t>Azure Reference </a:t>
            </a:r>
            <a:r>
              <a:rPr lang="sl-SI" dirty="0" err="1"/>
              <a:t>Architectures</a:t>
            </a:r>
            <a:endParaRPr lang="sl-SI" dirty="0"/>
          </a:p>
        </p:txBody>
      </p:sp>
      <p:sp>
        <p:nvSpPr>
          <p:cNvPr id="4" name="Text Placeholder 3">
            <a:extLst>
              <a:ext uri="{FF2B5EF4-FFF2-40B4-BE49-F238E27FC236}">
                <a16:creationId xmlns:a16="http://schemas.microsoft.com/office/drawing/2014/main" id="{F660FF86-4D41-4859-9C56-BD393117A0FD}"/>
              </a:ext>
            </a:extLst>
          </p:cNvPr>
          <p:cNvSpPr>
            <a:spLocks noGrp="1"/>
          </p:cNvSpPr>
          <p:nvPr>
            <p:ph type="body" sz="quarter" idx="10"/>
          </p:nvPr>
        </p:nvSpPr>
        <p:spPr>
          <a:xfrm>
            <a:off x="588263" y="5536706"/>
            <a:ext cx="8471097" cy="301749"/>
          </a:xfrm>
        </p:spPr>
        <p:txBody>
          <a:bodyPr/>
          <a:lstStyle/>
          <a:p>
            <a:pPr marL="0" indent="0">
              <a:buNone/>
            </a:pPr>
            <a:r>
              <a:rPr lang="sl-SI" sz="1961" dirty="0">
                <a:hlinkClick r:id="rId2"/>
              </a:rPr>
              <a:t>https://docs.microsoft.com/en-us/azure/architecture/reference-architectures/</a:t>
            </a:r>
            <a:endParaRPr lang="sl-SI" sz="1961" dirty="0"/>
          </a:p>
        </p:txBody>
      </p:sp>
      <p:pic>
        <p:nvPicPr>
          <p:cNvPr id="5" name="Picture 4">
            <a:extLst>
              <a:ext uri="{FF2B5EF4-FFF2-40B4-BE49-F238E27FC236}">
                <a16:creationId xmlns:a16="http://schemas.microsoft.com/office/drawing/2014/main" id="{E7429392-3775-47FD-B1CB-AA78D27E714C}"/>
              </a:ext>
            </a:extLst>
          </p:cNvPr>
          <p:cNvPicPr>
            <a:picLocks noChangeAspect="1"/>
          </p:cNvPicPr>
          <p:nvPr/>
        </p:nvPicPr>
        <p:blipFill>
          <a:blip r:embed="rId3"/>
          <a:stretch>
            <a:fillRect/>
          </a:stretch>
        </p:blipFill>
        <p:spPr>
          <a:xfrm>
            <a:off x="588264" y="1102802"/>
            <a:ext cx="8059348" cy="43423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91358696"/>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71598" y="588683"/>
            <a:ext cx="4161981" cy="553998"/>
          </a:xfrm>
        </p:spPr>
        <p:txBody>
          <a:bodyPr/>
          <a:lstStyle/>
          <a:p>
            <a:r>
              <a:rPr lang="en-US" dirty="0"/>
              <a:t>Demo Scenario</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a:xfrm>
            <a:off x="5334000" y="0"/>
            <a:ext cx="6858000" cy="6858000"/>
          </a:xfrm>
        </p:spPr>
      </p:pic>
      <p:sp>
        <p:nvSpPr>
          <p:cNvPr id="2" name="Rectangle 1">
            <a:extLst>
              <a:ext uri="{FF2B5EF4-FFF2-40B4-BE49-F238E27FC236}">
                <a16:creationId xmlns:a16="http://schemas.microsoft.com/office/drawing/2014/main" id="{D6BB56E2-90F8-4202-BA58-B6473C75ABE6}"/>
              </a:ext>
            </a:extLst>
          </p:cNvPr>
          <p:cNvSpPr/>
          <p:nvPr/>
        </p:nvSpPr>
        <p:spPr>
          <a:xfrm>
            <a:off x="471598" y="1273472"/>
            <a:ext cx="4862402" cy="4438138"/>
          </a:xfrm>
          <a:prstGeom prst="rect">
            <a:avLst/>
          </a:prstGeom>
        </p:spPr>
        <p:txBody>
          <a:bodyPr wrap="square">
            <a:spAutoFit/>
          </a:bodyPr>
          <a:lstStyle/>
          <a:p>
            <a:r>
              <a:rPr lang="en-GB" dirty="0"/>
              <a:t>We want to host simple app in Azure</a:t>
            </a:r>
          </a:p>
          <a:p>
            <a:r>
              <a:rPr lang="en-GB" dirty="0"/>
              <a:t>We need to apply organizational security policies</a:t>
            </a:r>
            <a:endParaRPr lang="sl-SI" dirty="0"/>
          </a:p>
          <a:p>
            <a:pPr lvl="1"/>
            <a:r>
              <a:rPr lang="sl-SI" dirty="0" err="1"/>
              <a:t>Backend</a:t>
            </a:r>
            <a:r>
              <a:rPr lang="sl-SI" dirty="0"/>
              <a:t> </a:t>
            </a:r>
            <a:r>
              <a:rPr lang="sl-SI" dirty="0" err="1"/>
              <a:t>VMs</a:t>
            </a:r>
            <a:r>
              <a:rPr lang="sl-SI" dirty="0"/>
              <a:t> </a:t>
            </a:r>
            <a:r>
              <a:rPr lang="sl-SI" dirty="0" err="1"/>
              <a:t>with</a:t>
            </a:r>
            <a:r>
              <a:rPr lang="sl-SI" dirty="0"/>
              <a:t> no internet </a:t>
            </a:r>
            <a:r>
              <a:rPr lang="sl-SI" dirty="0" err="1"/>
              <a:t>access</a:t>
            </a:r>
            <a:endParaRPr lang="sl-SI" dirty="0"/>
          </a:p>
          <a:p>
            <a:pPr lvl="1"/>
            <a:r>
              <a:rPr lang="sl-SI" dirty="0" err="1"/>
              <a:t>Frontend</a:t>
            </a:r>
            <a:r>
              <a:rPr lang="sl-SI" dirty="0"/>
              <a:t> </a:t>
            </a:r>
            <a:r>
              <a:rPr lang="sl-SI" dirty="0" err="1"/>
              <a:t>VMs</a:t>
            </a:r>
            <a:r>
              <a:rPr lang="sl-SI" dirty="0"/>
              <a:t> internet </a:t>
            </a:r>
            <a:r>
              <a:rPr lang="sl-SI" dirty="0" err="1"/>
              <a:t>access</a:t>
            </a:r>
            <a:r>
              <a:rPr lang="sl-SI" dirty="0"/>
              <a:t> </a:t>
            </a:r>
            <a:r>
              <a:rPr lang="sl-SI" dirty="0" err="1"/>
              <a:t>only</a:t>
            </a:r>
            <a:r>
              <a:rPr lang="sl-SI" dirty="0"/>
              <a:t> </a:t>
            </a:r>
            <a:r>
              <a:rPr lang="sl-SI" dirty="0" err="1"/>
              <a:t>through</a:t>
            </a:r>
            <a:r>
              <a:rPr lang="sl-SI" dirty="0"/>
              <a:t> </a:t>
            </a:r>
            <a:r>
              <a:rPr lang="sl-SI" dirty="0" err="1"/>
              <a:t>CheckPoint</a:t>
            </a:r>
            <a:endParaRPr lang="en-GB" dirty="0"/>
          </a:p>
          <a:p>
            <a:pPr lvl="1"/>
            <a:r>
              <a:rPr lang="en-GB" dirty="0"/>
              <a:t>Treat Azure just as another Branch office</a:t>
            </a:r>
          </a:p>
          <a:p>
            <a:r>
              <a:rPr lang="en-GB" dirty="0"/>
              <a:t>We need:</a:t>
            </a:r>
          </a:p>
          <a:p>
            <a:pPr lvl="1"/>
            <a:r>
              <a:rPr lang="sl-SI" dirty="0" err="1"/>
              <a:t>Highly</a:t>
            </a:r>
            <a:r>
              <a:rPr lang="sl-SI" dirty="0"/>
              <a:t> </a:t>
            </a:r>
            <a:r>
              <a:rPr lang="sl-SI" dirty="0" err="1"/>
              <a:t>available</a:t>
            </a:r>
            <a:r>
              <a:rPr lang="sl-SI" dirty="0"/>
              <a:t> </a:t>
            </a:r>
            <a:r>
              <a:rPr lang="en-GB" dirty="0"/>
              <a:t>Domain Controller</a:t>
            </a:r>
            <a:r>
              <a:rPr lang="sl-SI" dirty="0"/>
              <a:t> (2 x VM WS2016)</a:t>
            </a:r>
            <a:endParaRPr lang="en-GB" dirty="0"/>
          </a:p>
          <a:p>
            <a:pPr lvl="1"/>
            <a:r>
              <a:rPr lang="sl-SI" dirty="0" err="1"/>
              <a:t>FrontEnd</a:t>
            </a:r>
            <a:r>
              <a:rPr lang="sl-SI" dirty="0"/>
              <a:t> - </a:t>
            </a:r>
            <a:r>
              <a:rPr lang="en-GB" dirty="0"/>
              <a:t>App server</a:t>
            </a:r>
            <a:r>
              <a:rPr lang="sl-SI" dirty="0"/>
              <a:t> (1 x VM WS2016)</a:t>
            </a:r>
            <a:endParaRPr lang="en-GB" dirty="0"/>
          </a:p>
          <a:p>
            <a:pPr lvl="1"/>
            <a:r>
              <a:rPr lang="sl-SI" dirty="0" err="1"/>
              <a:t>BackEnd</a:t>
            </a:r>
            <a:r>
              <a:rPr lang="sl-SI" dirty="0"/>
              <a:t> - </a:t>
            </a:r>
            <a:r>
              <a:rPr lang="en-GB" dirty="0"/>
              <a:t>SQL server</a:t>
            </a:r>
            <a:r>
              <a:rPr lang="sl-SI" dirty="0"/>
              <a:t> (1 x VM WS2016 + SQL2016)</a:t>
            </a:r>
          </a:p>
          <a:p>
            <a:pPr lvl="1"/>
            <a:r>
              <a:rPr lang="en-GB" dirty="0"/>
              <a:t>Connection with existing environment</a:t>
            </a:r>
          </a:p>
          <a:p>
            <a:pPr lvl="1"/>
            <a:r>
              <a:rPr lang="en-GB" dirty="0"/>
              <a:t>Network segmentation in Azure (DMZ, Frontend, Backend)</a:t>
            </a:r>
          </a:p>
        </p:txBody>
      </p:sp>
    </p:spTree>
    <p:extLst>
      <p:ext uri="{BB962C8B-B14F-4D97-AF65-F5344CB8AC3E}">
        <p14:creationId xmlns:p14="http://schemas.microsoft.com/office/powerpoint/2010/main" val="2611508072"/>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23F818-63FD-4E79-A076-DBF5575CCD31}"/>
              </a:ext>
            </a:extLst>
          </p:cNvPr>
          <p:cNvPicPr>
            <a:picLocks noChangeAspect="1"/>
          </p:cNvPicPr>
          <p:nvPr/>
        </p:nvPicPr>
        <p:blipFill>
          <a:blip r:embed="rId2"/>
          <a:stretch>
            <a:fillRect/>
          </a:stretch>
        </p:blipFill>
        <p:spPr>
          <a:xfrm>
            <a:off x="2213414" y="169103"/>
            <a:ext cx="7694580" cy="6580161"/>
          </a:xfrm>
          <a:prstGeom prst="rect">
            <a:avLst/>
          </a:prstGeom>
        </p:spPr>
      </p:pic>
    </p:spTree>
    <p:extLst>
      <p:ext uri="{BB962C8B-B14F-4D97-AF65-F5344CB8AC3E}">
        <p14:creationId xmlns:p14="http://schemas.microsoft.com/office/powerpoint/2010/main" val="837245991"/>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23F818-63FD-4E79-A076-DBF5575CCD31}"/>
              </a:ext>
            </a:extLst>
          </p:cNvPr>
          <p:cNvPicPr>
            <a:picLocks noChangeAspect="1"/>
          </p:cNvPicPr>
          <p:nvPr/>
        </p:nvPicPr>
        <p:blipFill>
          <a:blip r:embed="rId2"/>
          <a:stretch>
            <a:fillRect/>
          </a:stretch>
        </p:blipFill>
        <p:spPr>
          <a:xfrm>
            <a:off x="2213414" y="169103"/>
            <a:ext cx="7694580" cy="6580161"/>
          </a:xfrm>
          <a:prstGeom prst="rect">
            <a:avLst/>
          </a:prstGeom>
        </p:spPr>
      </p:pic>
      <p:sp>
        <p:nvSpPr>
          <p:cNvPr id="3" name="Rectangle 2">
            <a:extLst>
              <a:ext uri="{FF2B5EF4-FFF2-40B4-BE49-F238E27FC236}">
                <a16:creationId xmlns:a16="http://schemas.microsoft.com/office/drawing/2014/main" id="{5B63B535-4F88-45AC-9959-CCBEAB5E4C30}"/>
              </a:ext>
            </a:extLst>
          </p:cNvPr>
          <p:cNvSpPr/>
          <p:nvPr/>
        </p:nvSpPr>
        <p:spPr bwMode="auto">
          <a:xfrm>
            <a:off x="1789859" y="2440706"/>
            <a:ext cx="2823699" cy="441680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4" name="Rectangle 3">
            <a:extLst>
              <a:ext uri="{FF2B5EF4-FFF2-40B4-BE49-F238E27FC236}">
                <a16:creationId xmlns:a16="http://schemas.microsoft.com/office/drawing/2014/main" id="{787C5498-A116-4D7D-9866-51F3C4A03CEC}"/>
              </a:ext>
            </a:extLst>
          </p:cNvPr>
          <p:cNvSpPr/>
          <p:nvPr/>
        </p:nvSpPr>
        <p:spPr bwMode="auto">
          <a:xfrm>
            <a:off x="3907633" y="4417295"/>
            <a:ext cx="2823699" cy="286377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a:extLst>
              <a:ext uri="{FF2B5EF4-FFF2-40B4-BE49-F238E27FC236}">
                <a16:creationId xmlns:a16="http://schemas.microsoft.com/office/drawing/2014/main" id="{95912A61-0B16-48D0-9E20-72D57CBC66D9}"/>
              </a:ext>
            </a:extLst>
          </p:cNvPr>
          <p:cNvSpPr/>
          <p:nvPr/>
        </p:nvSpPr>
        <p:spPr bwMode="auto">
          <a:xfrm>
            <a:off x="1939263" y="4982035"/>
            <a:ext cx="838890" cy="202488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a:extLst>
              <a:ext uri="{FF2B5EF4-FFF2-40B4-BE49-F238E27FC236}">
                <a16:creationId xmlns:a16="http://schemas.microsoft.com/office/drawing/2014/main" id="{10BA660E-2F20-455B-959B-6495F96125C6}"/>
              </a:ext>
            </a:extLst>
          </p:cNvPr>
          <p:cNvSpPr/>
          <p:nvPr/>
        </p:nvSpPr>
        <p:spPr bwMode="auto">
          <a:xfrm>
            <a:off x="5566556" y="3217223"/>
            <a:ext cx="458851" cy="947885"/>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916AF632-095F-4443-9D42-25EE1BC77FC9}"/>
              </a:ext>
            </a:extLst>
          </p:cNvPr>
          <p:cNvSpPr/>
          <p:nvPr/>
        </p:nvSpPr>
        <p:spPr bwMode="auto">
          <a:xfrm>
            <a:off x="4825336" y="2726198"/>
            <a:ext cx="635332" cy="1411849"/>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7CAECCBC-8B35-4128-8022-D21BE841A310}"/>
              </a:ext>
            </a:extLst>
          </p:cNvPr>
          <p:cNvSpPr/>
          <p:nvPr/>
        </p:nvSpPr>
        <p:spPr bwMode="auto">
          <a:xfrm>
            <a:off x="4613559" y="3419220"/>
            <a:ext cx="211776" cy="80372"/>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F478AF30-512D-4024-9927-4FF62F8BD6EE}"/>
              </a:ext>
            </a:extLst>
          </p:cNvPr>
          <p:cNvSpPr/>
          <p:nvPr/>
        </p:nvSpPr>
        <p:spPr bwMode="auto">
          <a:xfrm>
            <a:off x="6801925" y="2985408"/>
            <a:ext cx="3317846" cy="286377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E0264C74-E7C6-4F19-AB3B-8849F88FE34C}"/>
              </a:ext>
            </a:extLst>
          </p:cNvPr>
          <p:cNvSpPr/>
          <p:nvPr/>
        </p:nvSpPr>
        <p:spPr bwMode="auto">
          <a:xfrm>
            <a:off x="6801924" y="2118261"/>
            <a:ext cx="550357" cy="2863774"/>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E86309F8-311A-4FBE-B511-FA62BC02BBB7}"/>
              </a:ext>
            </a:extLst>
          </p:cNvPr>
          <p:cNvSpPr/>
          <p:nvPr/>
        </p:nvSpPr>
        <p:spPr bwMode="auto">
          <a:xfrm>
            <a:off x="6660740" y="2228928"/>
            <a:ext cx="141184" cy="70592"/>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E6D5264F-6994-4C27-AE48-6BCA208BAFF0}"/>
              </a:ext>
            </a:extLst>
          </p:cNvPr>
          <p:cNvSpPr/>
          <p:nvPr/>
        </p:nvSpPr>
        <p:spPr bwMode="auto">
          <a:xfrm>
            <a:off x="8108910" y="1979659"/>
            <a:ext cx="407598" cy="74653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3" name="Rectangle 12">
            <a:extLst>
              <a:ext uri="{FF2B5EF4-FFF2-40B4-BE49-F238E27FC236}">
                <a16:creationId xmlns:a16="http://schemas.microsoft.com/office/drawing/2014/main" id="{78B6633A-22E9-4B5F-AFAF-F9525D295117}"/>
              </a:ext>
            </a:extLst>
          </p:cNvPr>
          <p:cNvSpPr/>
          <p:nvPr/>
        </p:nvSpPr>
        <p:spPr bwMode="auto">
          <a:xfrm>
            <a:off x="9244648" y="1998475"/>
            <a:ext cx="407598" cy="746538"/>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4" name="Rectangle 13">
            <a:extLst>
              <a:ext uri="{FF2B5EF4-FFF2-40B4-BE49-F238E27FC236}">
                <a16:creationId xmlns:a16="http://schemas.microsoft.com/office/drawing/2014/main" id="{000C8B11-8983-4DB7-A371-BE05C8D40248}"/>
              </a:ext>
            </a:extLst>
          </p:cNvPr>
          <p:cNvSpPr/>
          <p:nvPr/>
        </p:nvSpPr>
        <p:spPr bwMode="auto">
          <a:xfrm rot="2813245">
            <a:off x="7728166" y="1983032"/>
            <a:ext cx="262239" cy="262285"/>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6B30BB5-4C83-4550-8D42-5A9DE061661B}"/>
              </a:ext>
            </a:extLst>
          </p:cNvPr>
          <p:cNvSpPr/>
          <p:nvPr/>
        </p:nvSpPr>
        <p:spPr bwMode="auto">
          <a:xfrm rot="2813245">
            <a:off x="8857781" y="2052679"/>
            <a:ext cx="262239" cy="262285"/>
          </a:xfrm>
          <a:prstGeom prst="rect">
            <a:avLst/>
          </a:prstGeom>
          <a:solidFill>
            <a:srgbClr val="FFFFFF">
              <a:alpha val="8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sl-SI" sz="2353"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201228651"/>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4706" dirty="0"/>
              <a:t>Deployment options</a:t>
            </a:r>
          </a:p>
        </p:txBody>
      </p:sp>
      <p:sp>
        <p:nvSpPr>
          <p:cNvPr id="4" name="Text Placeholder 3"/>
          <p:cNvSpPr>
            <a:spLocks noGrp="1"/>
          </p:cNvSpPr>
          <p:nvPr>
            <p:ph type="body" sz="quarter" idx="4294967295"/>
          </p:nvPr>
        </p:nvSpPr>
        <p:spPr>
          <a:xfrm>
            <a:off x="639063" y="1189038"/>
            <a:ext cx="10865385" cy="5159746"/>
          </a:xfrm>
        </p:spPr>
        <p:txBody>
          <a:bodyPr/>
          <a:lstStyle/>
          <a:p>
            <a:pPr marL="0" indent="0">
              <a:buNone/>
            </a:pPr>
            <a:r>
              <a:rPr lang="en-US" dirty="0"/>
              <a:t>Manual</a:t>
            </a:r>
          </a:p>
          <a:p>
            <a:pPr marL="336213" lvl="1" indent="-336213" defTabSz="914408"/>
            <a:r>
              <a:rPr lang="en-US" sz="1961" dirty="0"/>
              <a:t>Not easily repeatable</a:t>
            </a:r>
          </a:p>
          <a:p>
            <a:pPr marL="336213" lvl="1" indent="-336213" defTabSz="914408"/>
            <a:r>
              <a:rPr lang="en-US" sz="1961" dirty="0"/>
              <a:t>Not easy to copy the deployment to a second region or subscription</a:t>
            </a:r>
          </a:p>
          <a:p>
            <a:pPr marL="0" indent="0">
              <a:buNone/>
            </a:pPr>
            <a:r>
              <a:rPr lang="en-US" dirty="0"/>
              <a:t>Client-driven automation (PowerShell Script)</a:t>
            </a:r>
          </a:p>
          <a:p>
            <a:pPr marL="336213" lvl="1" indent="-336213" defTabSz="914408"/>
            <a:r>
              <a:rPr lang="en-US" sz="1961" dirty="0"/>
              <a:t>Solves a lot of the manual deployment issues</a:t>
            </a:r>
          </a:p>
          <a:p>
            <a:pPr marL="336213" lvl="1" indent="-336213" defTabSz="914408"/>
            <a:r>
              <a:rPr lang="en-US" sz="1961" dirty="0"/>
              <a:t>Burden of deployment logic and dependencies in the script execution and order</a:t>
            </a:r>
          </a:p>
          <a:p>
            <a:pPr marL="336213" lvl="1" indent="-336213" defTabSz="914408"/>
            <a:r>
              <a:rPr lang="en-US" sz="1961" dirty="0"/>
              <a:t>Uses imperative logic</a:t>
            </a:r>
          </a:p>
          <a:p>
            <a:pPr marL="336213" lvl="1" indent="-336213" defTabSz="914408"/>
            <a:r>
              <a:rPr lang="en-US" sz="1961" dirty="0"/>
              <a:t>Hard to parallelize</a:t>
            </a:r>
          </a:p>
          <a:p>
            <a:pPr marL="0" lvl="1" indent="0" defTabSz="914408">
              <a:buNone/>
            </a:pPr>
            <a:r>
              <a:rPr lang="en-US" sz="2800" dirty="0">
                <a:gradFill>
                  <a:gsLst>
                    <a:gs pos="1250">
                      <a:schemeClr val="tx2"/>
                    </a:gs>
                    <a:gs pos="99000">
                      <a:schemeClr val="tx2"/>
                    </a:gs>
                  </a:gsLst>
                  <a:lin ang="5400000" scaled="0"/>
                </a:gradFill>
                <a:latin typeface="Segoe UI Semilight" panose="020B0402040204020203" pitchFamily="34" charset="0"/>
                <a:cs typeface="Segoe UI Semilight" panose="020B0402040204020203" pitchFamily="34" charset="0"/>
              </a:rPr>
              <a:t>ARM Templates</a:t>
            </a:r>
          </a:p>
          <a:p>
            <a:pPr marL="342900" lvl="1" indent="-342900" defTabSz="914408"/>
            <a:r>
              <a:rPr lang="en-US" sz="1961" dirty="0"/>
              <a:t>Cloud-based orchestration engine</a:t>
            </a:r>
          </a:p>
          <a:p>
            <a:pPr marL="342900" lvl="1" indent="-342900" defTabSz="914408"/>
            <a:r>
              <a:rPr lang="en-US" sz="1961" dirty="0"/>
              <a:t>Fully declarative</a:t>
            </a:r>
          </a:p>
          <a:p>
            <a:pPr marL="342900" lvl="1" indent="-342900" defTabSz="914408"/>
            <a:r>
              <a:rPr lang="en-US" sz="1961" dirty="0"/>
              <a:t>Automatically optimizes the deployment based on dependency graph</a:t>
            </a:r>
          </a:p>
          <a:p>
            <a:pPr marL="342900" lvl="1" indent="-342900" defTabSz="914408"/>
            <a:r>
              <a:rPr lang="en-US" sz="1961" dirty="0"/>
              <a:t>Complements and integrates PowerShell automation for deployment tasks</a:t>
            </a:r>
          </a:p>
        </p:txBody>
      </p:sp>
    </p:spTree>
    <p:extLst>
      <p:ext uri="{BB962C8B-B14F-4D97-AF65-F5344CB8AC3E}">
        <p14:creationId xmlns:p14="http://schemas.microsoft.com/office/powerpoint/2010/main" val="9079268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4706" dirty="0"/>
              <a:t>Getting started with Azure templates </a:t>
            </a:r>
          </a:p>
        </p:txBody>
      </p:sp>
      <p:sp>
        <p:nvSpPr>
          <p:cNvPr id="4" name="Text Placeholder 3"/>
          <p:cNvSpPr>
            <a:spLocks noGrp="1"/>
          </p:cNvSpPr>
          <p:nvPr>
            <p:ph type="body" sz="quarter" idx="10"/>
          </p:nvPr>
        </p:nvSpPr>
        <p:spPr>
          <a:xfrm>
            <a:off x="584200" y="1435099"/>
            <a:ext cx="5212080" cy="4684359"/>
          </a:xfrm>
        </p:spPr>
        <p:txBody>
          <a:bodyPr/>
          <a:lstStyle/>
          <a:p>
            <a:pPr marL="0" indent="0">
              <a:buNone/>
            </a:pPr>
            <a:r>
              <a:rPr lang="en-US" sz="2400" dirty="0">
                <a:latin typeface="+mn-lt"/>
              </a:rPr>
              <a:t>Wide range of </a:t>
            </a:r>
            <a:r>
              <a:rPr lang="en-US" sz="2400" dirty="0" err="1">
                <a:latin typeface="+mn-lt"/>
              </a:rPr>
              <a:t>Quickstart</a:t>
            </a:r>
            <a:r>
              <a:rPr lang="en-US" sz="2400" dirty="0">
                <a:latin typeface="+mn-lt"/>
              </a:rPr>
              <a:t> templates</a:t>
            </a:r>
          </a:p>
          <a:p>
            <a:pPr marL="336213" lvl="1" indent="-336213" defTabSz="914408"/>
            <a:r>
              <a:rPr lang="en-US" sz="2400" dirty="0"/>
              <a:t>Indexed on Azure.com</a:t>
            </a:r>
          </a:p>
          <a:p>
            <a:pPr marL="80625" indent="-336213" defTabSz="914408"/>
            <a:r>
              <a:rPr lang="en-US" sz="2400" dirty="0" err="1"/>
              <a:t>Github</a:t>
            </a:r>
            <a:r>
              <a:rPr lang="en-US" sz="2400" dirty="0"/>
              <a:t> Repo:</a:t>
            </a:r>
          </a:p>
          <a:p>
            <a:pPr indent="-336213" defTabSz="914408"/>
            <a:r>
              <a:rPr lang="en-US" sz="2400" dirty="0">
                <a:hlinkClick r:id="rId2"/>
              </a:rPr>
              <a:t>https://github.com/Azure/azure-quickstart-templates</a:t>
            </a:r>
            <a:r>
              <a:rPr lang="en-US" sz="2400" dirty="0"/>
              <a:t> </a:t>
            </a:r>
          </a:p>
          <a:p>
            <a:pPr marL="336213" lvl="1" indent="-336213" defTabSz="914408"/>
            <a:r>
              <a:rPr lang="en-US" sz="2400" dirty="0"/>
              <a:t>Community and Microsoft contributed</a:t>
            </a:r>
          </a:p>
          <a:p>
            <a:pPr marL="0" indent="0">
              <a:buNone/>
            </a:pPr>
            <a:r>
              <a:rPr lang="en-US" sz="2400" dirty="0">
                <a:latin typeface="+mn-lt"/>
              </a:rPr>
              <a:t>Integration of IaaS with Azure Services</a:t>
            </a:r>
          </a:p>
          <a:p>
            <a:pPr marL="0" indent="0">
              <a:buNone/>
            </a:pPr>
            <a:r>
              <a:rPr lang="en-US" sz="2400" dirty="0">
                <a:latin typeface="+mn-lt"/>
              </a:rPr>
              <a:t>Azure Resource Explorer</a:t>
            </a:r>
          </a:p>
          <a:p>
            <a:pPr marL="342858" lvl="1" indent="-342858"/>
            <a:r>
              <a:rPr lang="en-US" sz="2400" dirty="0">
                <a:hlinkClick r:id="rId3"/>
              </a:rPr>
              <a:t>https://resources.azure.com/</a:t>
            </a:r>
            <a:endParaRPr lang="en-US" sz="2400" dirty="0">
              <a:solidFill>
                <a:schemeClr val="tx1"/>
              </a:solidFill>
            </a:endParaRPr>
          </a:p>
          <a:p>
            <a:pPr marL="0" indent="0">
              <a:buNone/>
            </a:pPr>
            <a:endParaRPr lang="en-US" sz="2400" dirty="0">
              <a:latin typeface="+mn-lt"/>
            </a:endParaRPr>
          </a:p>
        </p:txBody>
      </p:sp>
      <p:sp>
        <p:nvSpPr>
          <p:cNvPr id="2" name="Text Placeholder 1">
            <a:extLst>
              <a:ext uri="{FF2B5EF4-FFF2-40B4-BE49-F238E27FC236}">
                <a16:creationId xmlns:a16="http://schemas.microsoft.com/office/drawing/2014/main" id="{77A6FA53-FEE7-4CAF-B47A-7E5F7A2DF57E}"/>
              </a:ext>
            </a:extLst>
          </p:cNvPr>
          <p:cNvSpPr>
            <a:spLocks noGrp="1"/>
          </p:cNvSpPr>
          <p:nvPr>
            <p:ph type="body" sz="quarter" idx="12"/>
          </p:nvPr>
        </p:nvSpPr>
        <p:spPr/>
        <p:txBody>
          <a:bodyPr/>
          <a:lstStyle/>
          <a:p>
            <a:endParaRPr lang="en-US"/>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b="29796"/>
          <a:stretch/>
        </p:blipFill>
        <p:spPr>
          <a:xfrm>
            <a:off x="6394846" y="1411787"/>
            <a:ext cx="4818926" cy="4936163"/>
          </a:xfrm>
          <a:prstGeom prst="rect">
            <a:avLst/>
          </a:prstGeom>
        </p:spPr>
      </p:pic>
    </p:spTree>
    <p:extLst>
      <p:ext uri="{BB962C8B-B14F-4D97-AF65-F5344CB8AC3E}">
        <p14:creationId xmlns:p14="http://schemas.microsoft.com/office/powerpoint/2010/main" val="2823595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Azure Virtual Networks</a:t>
            </a:r>
          </a:p>
        </p:txBody>
      </p:sp>
      <p:sp>
        <p:nvSpPr>
          <p:cNvPr id="3" name="Content Placeholder 2"/>
          <p:cNvSpPr>
            <a:spLocks noGrp="1"/>
          </p:cNvSpPr>
          <p:nvPr>
            <p:ph type="body" sz="quarter" idx="4294967295"/>
          </p:nvPr>
        </p:nvSpPr>
        <p:spPr>
          <a:xfrm>
            <a:off x="513806" y="1337342"/>
            <a:ext cx="5314428" cy="4114224"/>
          </a:xfrm>
        </p:spPr>
        <p:txBody>
          <a:bodyPr>
            <a:normAutofit fontScale="92500"/>
          </a:bodyPr>
          <a:lstStyle/>
          <a:p>
            <a:pPr marL="0" indent="0">
              <a:lnSpc>
                <a:spcPct val="120000"/>
              </a:lnSpc>
              <a:spcBef>
                <a:spcPts val="0"/>
              </a:spcBef>
              <a:buNone/>
            </a:pPr>
            <a:r>
              <a:rPr lang="en-US" sz="2600" dirty="0">
                <a:solidFill>
                  <a:schemeClr val="tx2"/>
                </a:solidFill>
              </a:rPr>
              <a:t>Virtual Networks are the primary building block for Azure networking</a:t>
            </a:r>
          </a:p>
          <a:p>
            <a:pPr>
              <a:lnSpc>
                <a:spcPct val="120000"/>
              </a:lnSpc>
              <a:spcBef>
                <a:spcPts val="0"/>
              </a:spcBef>
            </a:pPr>
            <a:r>
              <a:rPr lang="en-US" sz="2400" dirty="0"/>
              <a:t>Create subnets with your private or public IP addresses </a:t>
            </a:r>
          </a:p>
          <a:p>
            <a:pPr>
              <a:lnSpc>
                <a:spcPct val="120000"/>
              </a:lnSpc>
              <a:spcBef>
                <a:spcPts val="0"/>
              </a:spcBef>
            </a:pPr>
            <a:r>
              <a:rPr lang="en-US" sz="2400" dirty="0"/>
              <a:t>Bring your own DNS or use Azure-provided DNS</a:t>
            </a:r>
          </a:p>
          <a:p>
            <a:pPr>
              <a:lnSpc>
                <a:spcPct val="120000"/>
              </a:lnSpc>
              <a:spcBef>
                <a:spcPts val="0"/>
              </a:spcBef>
            </a:pPr>
            <a:r>
              <a:rPr lang="en-US" sz="2400" dirty="0"/>
              <a:t>Connect to on premises or the Internet</a:t>
            </a:r>
          </a:p>
          <a:p>
            <a:pPr>
              <a:lnSpc>
                <a:spcPct val="120000"/>
              </a:lnSpc>
              <a:spcBef>
                <a:spcPts val="0"/>
              </a:spcBef>
            </a:pPr>
            <a:r>
              <a:rPr lang="en-US" sz="2400" dirty="0"/>
              <a:t>Control traffic flow with</a:t>
            </a:r>
            <a:br>
              <a:rPr lang="en-US" sz="2400" dirty="0"/>
            </a:br>
            <a:r>
              <a:rPr lang="en-US" sz="2400" dirty="0"/>
              <a:t>User Defined Routes and Network Security Groups</a:t>
            </a:r>
          </a:p>
        </p:txBody>
      </p:sp>
      <p:grpSp>
        <p:nvGrpSpPr>
          <p:cNvPr id="143" name="Group 142">
            <a:extLst>
              <a:ext uri="{FF2B5EF4-FFF2-40B4-BE49-F238E27FC236}">
                <a16:creationId xmlns:a16="http://schemas.microsoft.com/office/drawing/2014/main" id="{5ACEC2EB-1649-4712-B6BD-34A78FD72AEB}"/>
              </a:ext>
            </a:extLst>
          </p:cNvPr>
          <p:cNvGrpSpPr/>
          <p:nvPr/>
        </p:nvGrpSpPr>
        <p:grpSpPr>
          <a:xfrm>
            <a:off x="5872621" y="1341284"/>
            <a:ext cx="6364924" cy="3585659"/>
            <a:chOff x="4977307" y="1363663"/>
            <a:chExt cx="7414494" cy="4032552"/>
          </a:xfrm>
        </p:grpSpPr>
        <p:sp>
          <p:nvSpPr>
            <p:cNvPr id="144" name="Rectangle 143">
              <a:extLst>
                <a:ext uri="{FF2B5EF4-FFF2-40B4-BE49-F238E27FC236}">
                  <a16:creationId xmlns:a16="http://schemas.microsoft.com/office/drawing/2014/main" id="{CB450140-2FAC-4851-9FE9-3F6DD8E11447}"/>
                </a:ext>
              </a:extLst>
            </p:cNvPr>
            <p:cNvSpPr/>
            <p:nvPr/>
          </p:nvSpPr>
          <p:spPr bwMode="auto">
            <a:xfrm>
              <a:off x="4977307" y="1363663"/>
              <a:ext cx="7207946" cy="3733973"/>
            </a:xfrm>
            <a:prstGeom prst="rect">
              <a:avLst/>
            </a:prstGeom>
            <a:noFill/>
            <a:ln w="28575">
              <a:solidFill>
                <a:schemeClr val="accent2"/>
              </a:solidFill>
              <a:prstDash val="sysDot"/>
              <a:headEnd type="none" w="med" len="med"/>
              <a:tailEnd type="none" w="med" len="med"/>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dirty="0">
                <a:gradFill>
                  <a:gsLst>
                    <a:gs pos="5439">
                      <a:srgbClr val="F8F8F8"/>
                    </a:gs>
                    <a:gs pos="10000">
                      <a:srgbClr val="F8F8F8"/>
                    </a:gs>
                  </a:gsLst>
                  <a:lin ang="5400000" scaled="0"/>
                </a:gradFill>
                <a:latin typeface="Segoe UI Semilight"/>
              </a:endParaRPr>
            </a:p>
          </p:txBody>
        </p:sp>
        <p:pic>
          <p:nvPicPr>
            <p:cNvPr id="145" name="Picture 144">
              <a:extLst>
                <a:ext uri="{FF2B5EF4-FFF2-40B4-BE49-F238E27FC236}">
                  <a16:creationId xmlns:a16="http://schemas.microsoft.com/office/drawing/2014/main" id="{A754EE65-E95A-426B-BF84-86387DD01809}"/>
                </a:ext>
              </a:extLst>
            </p:cNvPr>
            <p:cNvPicPr>
              <a:picLocks noChangeAspect="1"/>
            </p:cNvPicPr>
            <p:nvPr/>
          </p:nvPicPr>
          <p:blipFill>
            <a:blip r:embed="rId3"/>
            <a:stretch>
              <a:fillRect/>
            </a:stretch>
          </p:blipFill>
          <p:spPr>
            <a:xfrm>
              <a:off x="11171237" y="4799057"/>
              <a:ext cx="1220564" cy="597158"/>
            </a:xfrm>
            <a:prstGeom prst="rect">
              <a:avLst/>
            </a:prstGeom>
          </p:spPr>
        </p:pic>
      </p:grpSp>
      <p:sp>
        <p:nvSpPr>
          <p:cNvPr id="146" name="Rectangle 145">
            <a:extLst>
              <a:ext uri="{FF2B5EF4-FFF2-40B4-BE49-F238E27FC236}">
                <a16:creationId xmlns:a16="http://schemas.microsoft.com/office/drawing/2014/main" id="{DD22D7CB-C8D9-4235-881B-369847F2C8CC}"/>
              </a:ext>
            </a:extLst>
          </p:cNvPr>
          <p:cNvSpPr/>
          <p:nvPr/>
        </p:nvSpPr>
        <p:spPr bwMode="auto">
          <a:xfrm>
            <a:off x="6342082" y="2149772"/>
            <a:ext cx="2241038" cy="1703189"/>
          </a:xfrm>
          <a:prstGeom prst="rect">
            <a:avLst/>
          </a:prstGeom>
          <a:solidFill>
            <a:schemeClr val="accent2">
              <a:lumMod val="20000"/>
              <a:lumOff val="80000"/>
            </a:schemeClr>
          </a:solidFill>
          <a:ln>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t" anchorCtr="0" compatLnSpc="1">
            <a:prstTxWarp prst="textNoShape">
              <a:avLst/>
            </a:prstTxWarp>
          </a:bodyPr>
          <a:lstStyle/>
          <a:p>
            <a:pPr algn="ctr" defTabSz="914102" fontAlgn="base">
              <a:spcBef>
                <a:spcPct val="0"/>
              </a:spcBef>
              <a:spcAft>
                <a:spcPct val="0"/>
              </a:spcAft>
              <a:defRPr/>
            </a:pPr>
            <a:r>
              <a:rPr lang="en-US" sz="1961" dirty="0">
                <a:solidFill>
                  <a:srgbClr val="353535"/>
                </a:solidFill>
                <a:latin typeface="Segoe UI Semilight"/>
              </a:rPr>
              <a:t>Front end subnet</a:t>
            </a:r>
          </a:p>
        </p:txBody>
      </p:sp>
      <p:sp>
        <p:nvSpPr>
          <p:cNvPr id="147" name="Rectangle 146">
            <a:extLst>
              <a:ext uri="{FF2B5EF4-FFF2-40B4-BE49-F238E27FC236}">
                <a16:creationId xmlns:a16="http://schemas.microsoft.com/office/drawing/2014/main" id="{286FA408-3855-4072-85E2-5923F1D69F12}"/>
              </a:ext>
            </a:extLst>
          </p:cNvPr>
          <p:cNvSpPr/>
          <p:nvPr/>
        </p:nvSpPr>
        <p:spPr bwMode="auto">
          <a:xfrm>
            <a:off x="9383992" y="2145970"/>
            <a:ext cx="2241038" cy="1703189"/>
          </a:xfrm>
          <a:prstGeom prst="rect">
            <a:avLst/>
          </a:prstGeom>
          <a:solidFill>
            <a:schemeClr val="accent2">
              <a:lumMod val="20000"/>
              <a:lumOff val="80000"/>
            </a:schemeClr>
          </a:solidFill>
          <a:ln>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t" anchorCtr="0" compatLnSpc="1">
            <a:prstTxWarp prst="textNoShape">
              <a:avLst/>
            </a:prstTxWarp>
          </a:bodyPr>
          <a:lstStyle/>
          <a:p>
            <a:pPr algn="ctr" defTabSz="914102" fontAlgn="base">
              <a:spcBef>
                <a:spcPct val="0"/>
              </a:spcBef>
              <a:spcAft>
                <a:spcPct val="0"/>
              </a:spcAft>
              <a:defRPr/>
            </a:pPr>
            <a:r>
              <a:rPr lang="en-US" sz="1961" dirty="0">
                <a:solidFill>
                  <a:srgbClr val="353535"/>
                </a:solidFill>
                <a:latin typeface="Segoe UI Semilight"/>
              </a:rPr>
              <a:t>Back end subnet</a:t>
            </a:r>
          </a:p>
        </p:txBody>
      </p:sp>
      <p:grpSp>
        <p:nvGrpSpPr>
          <p:cNvPr id="148" name="Group 147">
            <a:extLst>
              <a:ext uri="{FF2B5EF4-FFF2-40B4-BE49-F238E27FC236}">
                <a16:creationId xmlns:a16="http://schemas.microsoft.com/office/drawing/2014/main" id="{EFB56B73-752A-48A3-B641-28078C700A6B}"/>
              </a:ext>
            </a:extLst>
          </p:cNvPr>
          <p:cNvGrpSpPr/>
          <p:nvPr/>
        </p:nvGrpSpPr>
        <p:grpSpPr>
          <a:xfrm>
            <a:off x="11330481" y="3474532"/>
            <a:ext cx="383203" cy="466355"/>
            <a:chOff x="11439383" y="926102"/>
            <a:chExt cx="390887" cy="475706"/>
          </a:xfrm>
        </p:grpSpPr>
        <p:sp>
          <p:nvSpPr>
            <p:cNvPr id="149" name="Rectangle 148">
              <a:extLst>
                <a:ext uri="{FF2B5EF4-FFF2-40B4-BE49-F238E27FC236}">
                  <a16:creationId xmlns:a16="http://schemas.microsoft.com/office/drawing/2014/main" id="{C8677C6A-2923-46BF-99A9-67B6E3ACD4C4}"/>
                </a:ext>
              </a:extLst>
            </p:cNvPr>
            <p:cNvSpPr/>
            <p:nvPr/>
          </p:nvSpPr>
          <p:spPr bwMode="auto">
            <a:xfrm>
              <a:off x="11552619" y="1163955"/>
              <a:ext cx="228218" cy="200992"/>
            </a:xfrm>
            <a:prstGeom prst="rect">
              <a:avLst/>
            </a:prstGeom>
            <a:solidFill>
              <a:srgbClr val="3C3C3C"/>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030" fontAlgn="base">
                <a:spcBef>
                  <a:spcPct val="0"/>
                </a:spcBef>
                <a:spcAft>
                  <a:spcPct val="0"/>
                </a:spcAft>
                <a:defRPr/>
              </a:pPr>
              <a:endParaRPr lang="en-US" sz="1961" dirty="0">
                <a:gradFill>
                  <a:gsLst>
                    <a:gs pos="16814">
                      <a:srgbClr val="FFFFFF"/>
                    </a:gs>
                    <a:gs pos="46000">
                      <a:srgbClr val="FFFFFF"/>
                    </a:gs>
                  </a:gsLst>
                  <a:lin ang="5400000" scaled="0"/>
                </a:gradFill>
                <a:latin typeface="Segoe UI Semilight"/>
              </a:endParaRPr>
            </a:p>
          </p:txBody>
        </p:sp>
        <p:sp>
          <p:nvSpPr>
            <p:cNvPr id="150" name="Freeform 23">
              <a:extLst>
                <a:ext uri="{FF2B5EF4-FFF2-40B4-BE49-F238E27FC236}">
                  <a16:creationId xmlns:a16="http://schemas.microsoft.com/office/drawing/2014/main" id="{E9CB2377-9E2C-415E-A2F1-EC664B14AAAB}"/>
                </a:ext>
              </a:extLst>
            </p:cNvPr>
            <p:cNvSpPr>
              <a:spLocks noChangeAspect="1" noEditPoints="1"/>
            </p:cNvSpPr>
            <p:nvPr/>
          </p:nvSpPr>
          <p:spPr bwMode="auto">
            <a:xfrm>
              <a:off x="11439383" y="926102"/>
              <a:ext cx="390887" cy="475706"/>
            </a:xfrm>
            <a:custGeom>
              <a:avLst/>
              <a:gdLst>
                <a:gd name="T0" fmla="*/ 592 w 603"/>
                <a:gd name="T1" fmla="*/ 304 h 734"/>
                <a:gd name="T2" fmla="*/ 540 w 603"/>
                <a:gd name="T3" fmla="*/ 304 h 734"/>
                <a:gd name="T4" fmla="*/ 540 w 603"/>
                <a:gd name="T5" fmla="*/ 217 h 734"/>
                <a:gd name="T6" fmla="*/ 301 w 603"/>
                <a:gd name="T7" fmla="*/ 0 h 734"/>
                <a:gd name="T8" fmla="*/ 63 w 603"/>
                <a:gd name="T9" fmla="*/ 217 h 734"/>
                <a:gd name="T10" fmla="*/ 63 w 603"/>
                <a:gd name="T11" fmla="*/ 304 h 734"/>
                <a:gd name="T12" fmla="*/ 11 w 603"/>
                <a:gd name="T13" fmla="*/ 304 h 734"/>
                <a:gd name="T14" fmla="*/ 0 w 603"/>
                <a:gd name="T15" fmla="*/ 315 h 734"/>
                <a:gd name="T16" fmla="*/ 0 w 603"/>
                <a:gd name="T17" fmla="*/ 723 h 734"/>
                <a:gd name="T18" fmla="*/ 11 w 603"/>
                <a:gd name="T19" fmla="*/ 734 h 734"/>
                <a:gd name="T20" fmla="*/ 592 w 603"/>
                <a:gd name="T21" fmla="*/ 734 h 734"/>
                <a:gd name="T22" fmla="*/ 603 w 603"/>
                <a:gd name="T23" fmla="*/ 723 h 734"/>
                <a:gd name="T24" fmla="*/ 603 w 603"/>
                <a:gd name="T25" fmla="*/ 315 h 734"/>
                <a:gd name="T26" fmla="*/ 592 w 603"/>
                <a:gd name="T27" fmla="*/ 304 h 734"/>
                <a:gd name="T28" fmla="*/ 323 w 603"/>
                <a:gd name="T29" fmla="*/ 494 h 734"/>
                <a:gd name="T30" fmla="*/ 323 w 603"/>
                <a:gd name="T31" fmla="*/ 612 h 734"/>
                <a:gd name="T32" fmla="*/ 307 w 603"/>
                <a:gd name="T33" fmla="*/ 628 h 734"/>
                <a:gd name="T34" fmla="*/ 296 w 603"/>
                <a:gd name="T35" fmla="*/ 628 h 734"/>
                <a:gd name="T36" fmla="*/ 279 w 603"/>
                <a:gd name="T37" fmla="*/ 612 h 734"/>
                <a:gd name="T38" fmla="*/ 279 w 603"/>
                <a:gd name="T39" fmla="*/ 494 h 734"/>
                <a:gd name="T40" fmla="*/ 257 w 603"/>
                <a:gd name="T41" fmla="*/ 455 h 734"/>
                <a:gd name="T42" fmla="*/ 301 w 603"/>
                <a:gd name="T43" fmla="*/ 410 h 734"/>
                <a:gd name="T44" fmla="*/ 346 w 603"/>
                <a:gd name="T45" fmla="*/ 455 h 734"/>
                <a:gd name="T46" fmla="*/ 323 w 603"/>
                <a:gd name="T47" fmla="*/ 494 h 734"/>
                <a:gd name="T48" fmla="*/ 479 w 603"/>
                <a:gd name="T49" fmla="*/ 304 h 734"/>
                <a:gd name="T50" fmla="*/ 124 w 603"/>
                <a:gd name="T51" fmla="*/ 304 h 734"/>
                <a:gd name="T52" fmla="*/ 124 w 603"/>
                <a:gd name="T53" fmla="*/ 217 h 734"/>
                <a:gd name="T54" fmla="*/ 301 w 603"/>
                <a:gd name="T55" fmla="*/ 61 h 734"/>
                <a:gd name="T56" fmla="*/ 479 w 603"/>
                <a:gd name="T57" fmla="*/ 217 h 734"/>
                <a:gd name="T58" fmla="*/ 479 w 603"/>
                <a:gd name="T59" fmla="*/ 304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3" h="734">
                  <a:moveTo>
                    <a:pt x="592" y="304"/>
                  </a:moveTo>
                  <a:cubicBezTo>
                    <a:pt x="540" y="304"/>
                    <a:pt x="540" y="304"/>
                    <a:pt x="540" y="304"/>
                  </a:cubicBezTo>
                  <a:cubicBezTo>
                    <a:pt x="540" y="217"/>
                    <a:pt x="540" y="217"/>
                    <a:pt x="540" y="217"/>
                  </a:cubicBezTo>
                  <a:cubicBezTo>
                    <a:pt x="540" y="97"/>
                    <a:pt x="433" y="0"/>
                    <a:pt x="301" y="0"/>
                  </a:cubicBezTo>
                  <a:cubicBezTo>
                    <a:pt x="170" y="0"/>
                    <a:pt x="63" y="97"/>
                    <a:pt x="63" y="217"/>
                  </a:cubicBezTo>
                  <a:cubicBezTo>
                    <a:pt x="63" y="304"/>
                    <a:pt x="63" y="304"/>
                    <a:pt x="63" y="304"/>
                  </a:cubicBezTo>
                  <a:cubicBezTo>
                    <a:pt x="11" y="304"/>
                    <a:pt x="11" y="304"/>
                    <a:pt x="11" y="304"/>
                  </a:cubicBezTo>
                  <a:cubicBezTo>
                    <a:pt x="5" y="304"/>
                    <a:pt x="0" y="309"/>
                    <a:pt x="0" y="315"/>
                  </a:cubicBezTo>
                  <a:cubicBezTo>
                    <a:pt x="0" y="723"/>
                    <a:pt x="0" y="723"/>
                    <a:pt x="0" y="723"/>
                  </a:cubicBezTo>
                  <a:cubicBezTo>
                    <a:pt x="0" y="729"/>
                    <a:pt x="5" y="734"/>
                    <a:pt x="11" y="734"/>
                  </a:cubicBezTo>
                  <a:cubicBezTo>
                    <a:pt x="592" y="734"/>
                    <a:pt x="592" y="734"/>
                    <a:pt x="592" y="734"/>
                  </a:cubicBezTo>
                  <a:cubicBezTo>
                    <a:pt x="598" y="734"/>
                    <a:pt x="603" y="729"/>
                    <a:pt x="603" y="723"/>
                  </a:cubicBezTo>
                  <a:cubicBezTo>
                    <a:pt x="603" y="315"/>
                    <a:pt x="603" y="315"/>
                    <a:pt x="603" y="315"/>
                  </a:cubicBezTo>
                  <a:cubicBezTo>
                    <a:pt x="603" y="309"/>
                    <a:pt x="598" y="304"/>
                    <a:pt x="592" y="304"/>
                  </a:cubicBezTo>
                  <a:close/>
                  <a:moveTo>
                    <a:pt x="323" y="494"/>
                  </a:moveTo>
                  <a:cubicBezTo>
                    <a:pt x="323" y="612"/>
                    <a:pt x="323" y="612"/>
                    <a:pt x="323" y="612"/>
                  </a:cubicBezTo>
                  <a:cubicBezTo>
                    <a:pt x="323" y="621"/>
                    <a:pt x="316" y="628"/>
                    <a:pt x="307" y="628"/>
                  </a:cubicBezTo>
                  <a:cubicBezTo>
                    <a:pt x="296" y="628"/>
                    <a:pt x="296" y="628"/>
                    <a:pt x="296" y="628"/>
                  </a:cubicBezTo>
                  <a:cubicBezTo>
                    <a:pt x="287" y="628"/>
                    <a:pt x="279" y="621"/>
                    <a:pt x="279" y="612"/>
                  </a:cubicBezTo>
                  <a:cubicBezTo>
                    <a:pt x="279" y="494"/>
                    <a:pt x="279" y="494"/>
                    <a:pt x="279" y="494"/>
                  </a:cubicBezTo>
                  <a:cubicBezTo>
                    <a:pt x="266" y="486"/>
                    <a:pt x="257" y="471"/>
                    <a:pt x="257" y="455"/>
                  </a:cubicBezTo>
                  <a:cubicBezTo>
                    <a:pt x="257" y="430"/>
                    <a:pt x="277" y="410"/>
                    <a:pt x="301" y="410"/>
                  </a:cubicBezTo>
                  <a:cubicBezTo>
                    <a:pt x="326" y="410"/>
                    <a:pt x="346" y="430"/>
                    <a:pt x="346" y="455"/>
                  </a:cubicBezTo>
                  <a:cubicBezTo>
                    <a:pt x="346" y="471"/>
                    <a:pt x="337" y="486"/>
                    <a:pt x="323" y="494"/>
                  </a:cubicBezTo>
                  <a:close/>
                  <a:moveTo>
                    <a:pt x="479" y="304"/>
                  </a:moveTo>
                  <a:cubicBezTo>
                    <a:pt x="124" y="304"/>
                    <a:pt x="124" y="304"/>
                    <a:pt x="124" y="304"/>
                  </a:cubicBezTo>
                  <a:cubicBezTo>
                    <a:pt x="124" y="217"/>
                    <a:pt x="124" y="217"/>
                    <a:pt x="124" y="217"/>
                  </a:cubicBezTo>
                  <a:cubicBezTo>
                    <a:pt x="124" y="131"/>
                    <a:pt x="204" y="61"/>
                    <a:pt x="301" y="61"/>
                  </a:cubicBezTo>
                  <a:cubicBezTo>
                    <a:pt x="399" y="61"/>
                    <a:pt x="479" y="131"/>
                    <a:pt x="479" y="217"/>
                  </a:cubicBezTo>
                  <a:lnTo>
                    <a:pt x="479" y="304"/>
                  </a:lnTo>
                  <a:close/>
                </a:path>
              </a:pathLst>
            </a:custGeom>
            <a:solidFill>
              <a:srgbClr val="FFB900"/>
            </a:solidFill>
            <a:ln>
              <a:noFill/>
            </a:ln>
            <a:extLst/>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grpSp>
        <p:nvGrpSpPr>
          <p:cNvPr id="151" name="Group 150">
            <a:extLst>
              <a:ext uri="{FF2B5EF4-FFF2-40B4-BE49-F238E27FC236}">
                <a16:creationId xmlns:a16="http://schemas.microsoft.com/office/drawing/2014/main" id="{0464BC03-4982-4619-B01F-87C42244E3E7}"/>
              </a:ext>
            </a:extLst>
          </p:cNvPr>
          <p:cNvGrpSpPr/>
          <p:nvPr/>
        </p:nvGrpSpPr>
        <p:grpSpPr>
          <a:xfrm>
            <a:off x="8529171" y="3553207"/>
            <a:ext cx="383203" cy="466355"/>
            <a:chOff x="11439383" y="926102"/>
            <a:chExt cx="390887" cy="475706"/>
          </a:xfrm>
        </p:grpSpPr>
        <p:sp>
          <p:nvSpPr>
            <p:cNvPr id="152" name="Rectangle 151">
              <a:extLst>
                <a:ext uri="{FF2B5EF4-FFF2-40B4-BE49-F238E27FC236}">
                  <a16:creationId xmlns:a16="http://schemas.microsoft.com/office/drawing/2014/main" id="{9878C187-4E37-4ED4-A12D-2367E897A34A}"/>
                </a:ext>
              </a:extLst>
            </p:cNvPr>
            <p:cNvSpPr/>
            <p:nvPr/>
          </p:nvSpPr>
          <p:spPr bwMode="auto">
            <a:xfrm>
              <a:off x="11552619" y="1163955"/>
              <a:ext cx="228218" cy="200992"/>
            </a:xfrm>
            <a:prstGeom prst="rect">
              <a:avLst/>
            </a:prstGeom>
            <a:solidFill>
              <a:srgbClr val="3C3C3C"/>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030" fontAlgn="base">
                <a:spcBef>
                  <a:spcPct val="0"/>
                </a:spcBef>
                <a:spcAft>
                  <a:spcPct val="0"/>
                </a:spcAft>
                <a:defRPr/>
              </a:pPr>
              <a:endParaRPr lang="en-US" sz="1961" dirty="0">
                <a:gradFill>
                  <a:gsLst>
                    <a:gs pos="16814">
                      <a:srgbClr val="FFFFFF"/>
                    </a:gs>
                    <a:gs pos="46000">
                      <a:srgbClr val="FFFFFF"/>
                    </a:gs>
                  </a:gsLst>
                  <a:lin ang="5400000" scaled="0"/>
                </a:gradFill>
                <a:latin typeface="Segoe UI Semilight"/>
              </a:endParaRPr>
            </a:p>
          </p:txBody>
        </p:sp>
        <p:sp>
          <p:nvSpPr>
            <p:cNvPr id="153" name="Freeform 23">
              <a:extLst>
                <a:ext uri="{FF2B5EF4-FFF2-40B4-BE49-F238E27FC236}">
                  <a16:creationId xmlns:a16="http://schemas.microsoft.com/office/drawing/2014/main" id="{301B1CEE-55DE-46B7-B9FE-1EC6073B28B2}"/>
                </a:ext>
              </a:extLst>
            </p:cNvPr>
            <p:cNvSpPr>
              <a:spLocks noChangeAspect="1" noEditPoints="1"/>
            </p:cNvSpPr>
            <p:nvPr/>
          </p:nvSpPr>
          <p:spPr bwMode="auto">
            <a:xfrm>
              <a:off x="11439383" y="926102"/>
              <a:ext cx="390887" cy="475706"/>
            </a:xfrm>
            <a:custGeom>
              <a:avLst/>
              <a:gdLst>
                <a:gd name="T0" fmla="*/ 592 w 603"/>
                <a:gd name="T1" fmla="*/ 304 h 734"/>
                <a:gd name="T2" fmla="*/ 540 w 603"/>
                <a:gd name="T3" fmla="*/ 304 h 734"/>
                <a:gd name="T4" fmla="*/ 540 w 603"/>
                <a:gd name="T5" fmla="*/ 217 h 734"/>
                <a:gd name="T6" fmla="*/ 301 w 603"/>
                <a:gd name="T7" fmla="*/ 0 h 734"/>
                <a:gd name="T8" fmla="*/ 63 w 603"/>
                <a:gd name="T9" fmla="*/ 217 h 734"/>
                <a:gd name="T10" fmla="*/ 63 w 603"/>
                <a:gd name="T11" fmla="*/ 304 h 734"/>
                <a:gd name="T12" fmla="*/ 11 w 603"/>
                <a:gd name="T13" fmla="*/ 304 h 734"/>
                <a:gd name="T14" fmla="*/ 0 w 603"/>
                <a:gd name="T15" fmla="*/ 315 h 734"/>
                <a:gd name="T16" fmla="*/ 0 w 603"/>
                <a:gd name="T17" fmla="*/ 723 h 734"/>
                <a:gd name="T18" fmla="*/ 11 w 603"/>
                <a:gd name="T19" fmla="*/ 734 h 734"/>
                <a:gd name="T20" fmla="*/ 592 w 603"/>
                <a:gd name="T21" fmla="*/ 734 h 734"/>
                <a:gd name="T22" fmla="*/ 603 w 603"/>
                <a:gd name="T23" fmla="*/ 723 h 734"/>
                <a:gd name="T24" fmla="*/ 603 w 603"/>
                <a:gd name="T25" fmla="*/ 315 h 734"/>
                <a:gd name="T26" fmla="*/ 592 w 603"/>
                <a:gd name="T27" fmla="*/ 304 h 734"/>
                <a:gd name="T28" fmla="*/ 323 w 603"/>
                <a:gd name="T29" fmla="*/ 494 h 734"/>
                <a:gd name="T30" fmla="*/ 323 w 603"/>
                <a:gd name="T31" fmla="*/ 612 h 734"/>
                <a:gd name="T32" fmla="*/ 307 w 603"/>
                <a:gd name="T33" fmla="*/ 628 h 734"/>
                <a:gd name="T34" fmla="*/ 296 w 603"/>
                <a:gd name="T35" fmla="*/ 628 h 734"/>
                <a:gd name="T36" fmla="*/ 279 w 603"/>
                <a:gd name="T37" fmla="*/ 612 h 734"/>
                <a:gd name="T38" fmla="*/ 279 w 603"/>
                <a:gd name="T39" fmla="*/ 494 h 734"/>
                <a:gd name="T40" fmla="*/ 257 w 603"/>
                <a:gd name="T41" fmla="*/ 455 h 734"/>
                <a:gd name="T42" fmla="*/ 301 w 603"/>
                <a:gd name="T43" fmla="*/ 410 h 734"/>
                <a:gd name="T44" fmla="*/ 346 w 603"/>
                <a:gd name="T45" fmla="*/ 455 h 734"/>
                <a:gd name="T46" fmla="*/ 323 w 603"/>
                <a:gd name="T47" fmla="*/ 494 h 734"/>
                <a:gd name="T48" fmla="*/ 479 w 603"/>
                <a:gd name="T49" fmla="*/ 304 h 734"/>
                <a:gd name="T50" fmla="*/ 124 w 603"/>
                <a:gd name="T51" fmla="*/ 304 h 734"/>
                <a:gd name="T52" fmla="*/ 124 w 603"/>
                <a:gd name="T53" fmla="*/ 217 h 734"/>
                <a:gd name="T54" fmla="*/ 301 w 603"/>
                <a:gd name="T55" fmla="*/ 61 h 734"/>
                <a:gd name="T56" fmla="*/ 479 w 603"/>
                <a:gd name="T57" fmla="*/ 217 h 734"/>
                <a:gd name="T58" fmla="*/ 479 w 603"/>
                <a:gd name="T59" fmla="*/ 304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3" h="734">
                  <a:moveTo>
                    <a:pt x="592" y="304"/>
                  </a:moveTo>
                  <a:cubicBezTo>
                    <a:pt x="540" y="304"/>
                    <a:pt x="540" y="304"/>
                    <a:pt x="540" y="304"/>
                  </a:cubicBezTo>
                  <a:cubicBezTo>
                    <a:pt x="540" y="217"/>
                    <a:pt x="540" y="217"/>
                    <a:pt x="540" y="217"/>
                  </a:cubicBezTo>
                  <a:cubicBezTo>
                    <a:pt x="540" y="97"/>
                    <a:pt x="433" y="0"/>
                    <a:pt x="301" y="0"/>
                  </a:cubicBezTo>
                  <a:cubicBezTo>
                    <a:pt x="170" y="0"/>
                    <a:pt x="63" y="97"/>
                    <a:pt x="63" y="217"/>
                  </a:cubicBezTo>
                  <a:cubicBezTo>
                    <a:pt x="63" y="304"/>
                    <a:pt x="63" y="304"/>
                    <a:pt x="63" y="304"/>
                  </a:cubicBezTo>
                  <a:cubicBezTo>
                    <a:pt x="11" y="304"/>
                    <a:pt x="11" y="304"/>
                    <a:pt x="11" y="304"/>
                  </a:cubicBezTo>
                  <a:cubicBezTo>
                    <a:pt x="5" y="304"/>
                    <a:pt x="0" y="309"/>
                    <a:pt x="0" y="315"/>
                  </a:cubicBezTo>
                  <a:cubicBezTo>
                    <a:pt x="0" y="723"/>
                    <a:pt x="0" y="723"/>
                    <a:pt x="0" y="723"/>
                  </a:cubicBezTo>
                  <a:cubicBezTo>
                    <a:pt x="0" y="729"/>
                    <a:pt x="5" y="734"/>
                    <a:pt x="11" y="734"/>
                  </a:cubicBezTo>
                  <a:cubicBezTo>
                    <a:pt x="592" y="734"/>
                    <a:pt x="592" y="734"/>
                    <a:pt x="592" y="734"/>
                  </a:cubicBezTo>
                  <a:cubicBezTo>
                    <a:pt x="598" y="734"/>
                    <a:pt x="603" y="729"/>
                    <a:pt x="603" y="723"/>
                  </a:cubicBezTo>
                  <a:cubicBezTo>
                    <a:pt x="603" y="315"/>
                    <a:pt x="603" y="315"/>
                    <a:pt x="603" y="315"/>
                  </a:cubicBezTo>
                  <a:cubicBezTo>
                    <a:pt x="603" y="309"/>
                    <a:pt x="598" y="304"/>
                    <a:pt x="592" y="304"/>
                  </a:cubicBezTo>
                  <a:close/>
                  <a:moveTo>
                    <a:pt x="323" y="494"/>
                  </a:moveTo>
                  <a:cubicBezTo>
                    <a:pt x="323" y="612"/>
                    <a:pt x="323" y="612"/>
                    <a:pt x="323" y="612"/>
                  </a:cubicBezTo>
                  <a:cubicBezTo>
                    <a:pt x="323" y="621"/>
                    <a:pt x="316" y="628"/>
                    <a:pt x="307" y="628"/>
                  </a:cubicBezTo>
                  <a:cubicBezTo>
                    <a:pt x="296" y="628"/>
                    <a:pt x="296" y="628"/>
                    <a:pt x="296" y="628"/>
                  </a:cubicBezTo>
                  <a:cubicBezTo>
                    <a:pt x="287" y="628"/>
                    <a:pt x="279" y="621"/>
                    <a:pt x="279" y="612"/>
                  </a:cubicBezTo>
                  <a:cubicBezTo>
                    <a:pt x="279" y="494"/>
                    <a:pt x="279" y="494"/>
                    <a:pt x="279" y="494"/>
                  </a:cubicBezTo>
                  <a:cubicBezTo>
                    <a:pt x="266" y="486"/>
                    <a:pt x="257" y="471"/>
                    <a:pt x="257" y="455"/>
                  </a:cubicBezTo>
                  <a:cubicBezTo>
                    <a:pt x="257" y="430"/>
                    <a:pt x="277" y="410"/>
                    <a:pt x="301" y="410"/>
                  </a:cubicBezTo>
                  <a:cubicBezTo>
                    <a:pt x="326" y="410"/>
                    <a:pt x="346" y="430"/>
                    <a:pt x="346" y="455"/>
                  </a:cubicBezTo>
                  <a:cubicBezTo>
                    <a:pt x="346" y="471"/>
                    <a:pt x="337" y="486"/>
                    <a:pt x="323" y="494"/>
                  </a:cubicBezTo>
                  <a:close/>
                  <a:moveTo>
                    <a:pt x="479" y="304"/>
                  </a:moveTo>
                  <a:cubicBezTo>
                    <a:pt x="124" y="304"/>
                    <a:pt x="124" y="304"/>
                    <a:pt x="124" y="304"/>
                  </a:cubicBezTo>
                  <a:cubicBezTo>
                    <a:pt x="124" y="217"/>
                    <a:pt x="124" y="217"/>
                    <a:pt x="124" y="217"/>
                  </a:cubicBezTo>
                  <a:cubicBezTo>
                    <a:pt x="124" y="131"/>
                    <a:pt x="204" y="61"/>
                    <a:pt x="301" y="61"/>
                  </a:cubicBezTo>
                  <a:cubicBezTo>
                    <a:pt x="399" y="61"/>
                    <a:pt x="479" y="131"/>
                    <a:pt x="479" y="217"/>
                  </a:cubicBezTo>
                  <a:lnTo>
                    <a:pt x="479" y="304"/>
                  </a:lnTo>
                  <a:close/>
                </a:path>
              </a:pathLst>
            </a:custGeom>
            <a:solidFill>
              <a:srgbClr val="FFB900"/>
            </a:solidFill>
            <a:ln>
              <a:noFill/>
            </a:ln>
            <a:extLst/>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pic>
        <p:nvPicPr>
          <p:cNvPr id="154" name="Picture 153">
            <a:extLst>
              <a:ext uri="{FF2B5EF4-FFF2-40B4-BE49-F238E27FC236}">
                <a16:creationId xmlns:a16="http://schemas.microsoft.com/office/drawing/2014/main" id="{222C4EC8-4C13-4C17-AE1F-AACA49FA0052}"/>
              </a:ext>
            </a:extLst>
          </p:cNvPr>
          <p:cNvPicPr>
            <a:picLocks noChangeAspect="1"/>
          </p:cNvPicPr>
          <p:nvPr/>
        </p:nvPicPr>
        <p:blipFill>
          <a:blip r:embed="rId4"/>
          <a:stretch>
            <a:fillRect/>
          </a:stretch>
        </p:blipFill>
        <p:spPr>
          <a:xfrm>
            <a:off x="7411879" y="2716929"/>
            <a:ext cx="515134" cy="500859"/>
          </a:xfrm>
          <a:prstGeom prst="rect">
            <a:avLst/>
          </a:prstGeom>
        </p:spPr>
      </p:pic>
      <p:pic>
        <p:nvPicPr>
          <p:cNvPr id="155" name="Picture 154">
            <a:extLst>
              <a:ext uri="{FF2B5EF4-FFF2-40B4-BE49-F238E27FC236}">
                <a16:creationId xmlns:a16="http://schemas.microsoft.com/office/drawing/2014/main" id="{7356D5E0-F9C1-4322-A735-AC8F5880D906}"/>
              </a:ext>
            </a:extLst>
          </p:cNvPr>
          <p:cNvPicPr>
            <a:picLocks noChangeAspect="1"/>
          </p:cNvPicPr>
          <p:nvPr/>
        </p:nvPicPr>
        <p:blipFill>
          <a:blip r:embed="rId4"/>
          <a:stretch>
            <a:fillRect/>
          </a:stretch>
        </p:blipFill>
        <p:spPr>
          <a:xfrm>
            <a:off x="7979125" y="2847762"/>
            <a:ext cx="501611" cy="487710"/>
          </a:xfrm>
          <a:prstGeom prst="rect">
            <a:avLst/>
          </a:prstGeom>
        </p:spPr>
      </p:pic>
      <p:pic>
        <p:nvPicPr>
          <p:cNvPr id="156" name="Picture 155">
            <a:extLst>
              <a:ext uri="{FF2B5EF4-FFF2-40B4-BE49-F238E27FC236}">
                <a16:creationId xmlns:a16="http://schemas.microsoft.com/office/drawing/2014/main" id="{BA2B7A69-DBE2-44F0-85D7-33377F901D60}"/>
              </a:ext>
            </a:extLst>
          </p:cNvPr>
          <p:cNvPicPr>
            <a:picLocks noChangeAspect="1"/>
          </p:cNvPicPr>
          <p:nvPr/>
        </p:nvPicPr>
        <p:blipFill>
          <a:blip r:embed="rId5"/>
          <a:stretch>
            <a:fillRect/>
          </a:stretch>
        </p:blipFill>
        <p:spPr>
          <a:xfrm>
            <a:off x="6565151" y="2775551"/>
            <a:ext cx="575134" cy="575134"/>
          </a:xfrm>
          <a:prstGeom prst="rect">
            <a:avLst/>
          </a:prstGeom>
        </p:spPr>
      </p:pic>
      <p:pic>
        <p:nvPicPr>
          <p:cNvPr id="157" name="Picture 156">
            <a:extLst>
              <a:ext uri="{FF2B5EF4-FFF2-40B4-BE49-F238E27FC236}">
                <a16:creationId xmlns:a16="http://schemas.microsoft.com/office/drawing/2014/main" id="{365A7CF3-D212-455E-980D-152CF7D06128}"/>
              </a:ext>
            </a:extLst>
          </p:cNvPr>
          <p:cNvPicPr>
            <a:picLocks noChangeAspect="1"/>
          </p:cNvPicPr>
          <p:nvPr/>
        </p:nvPicPr>
        <p:blipFill>
          <a:blip r:embed="rId6"/>
          <a:stretch>
            <a:fillRect/>
          </a:stretch>
        </p:blipFill>
        <p:spPr>
          <a:xfrm>
            <a:off x="9546775" y="2728734"/>
            <a:ext cx="632905" cy="632905"/>
          </a:xfrm>
          <a:prstGeom prst="rect">
            <a:avLst/>
          </a:prstGeom>
        </p:spPr>
      </p:pic>
      <p:pic>
        <p:nvPicPr>
          <p:cNvPr id="158" name="Picture 157">
            <a:extLst>
              <a:ext uri="{FF2B5EF4-FFF2-40B4-BE49-F238E27FC236}">
                <a16:creationId xmlns:a16="http://schemas.microsoft.com/office/drawing/2014/main" id="{4D54A31B-55C5-43C8-A5B4-99E2C351BEDF}"/>
              </a:ext>
            </a:extLst>
          </p:cNvPr>
          <p:cNvPicPr>
            <a:picLocks noChangeAspect="1"/>
          </p:cNvPicPr>
          <p:nvPr/>
        </p:nvPicPr>
        <p:blipFill>
          <a:blip r:embed="rId7"/>
          <a:stretch>
            <a:fillRect/>
          </a:stretch>
        </p:blipFill>
        <p:spPr>
          <a:xfrm>
            <a:off x="10943882" y="2938777"/>
            <a:ext cx="444026" cy="444026"/>
          </a:xfrm>
          <a:prstGeom prst="rect">
            <a:avLst/>
          </a:prstGeom>
        </p:spPr>
      </p:pic>
      <p:pic>
        <p:nvPicPr>
          <p:cNvPr id="159" name="Picture 158">
            <a:extLst>
              <a:ext uri="{FF2B5EF4-FFF2-40B4-BE49-F238E27FC236}">
                <a16:creationId xmlns:a16="http://schemas.microsoft.com/office/drawing/2014/main" id="{17AC4724-FF20-4BFC-BB6B-9140CFD32E18}"/>
              </a:ext>
            </a:extLst>
          </p:cNvPr>
          <p:cNvPicPr>
            <a:picLocks noChangeAspect="1"/>
          </p:cNvPicPr>
          <p:nvPr/>
        </p:nvPicPr>
        <p:blipFill>
          <a:blip r:embed="rId7"/>
          <a:stretch>
            <a:fillRect/>
          </a:stretch>
        </p:blipFill>
        <p:spPr>
          <a:xfrm>
            <a:off x="10588550" y="2775550"/>
            <a:ext cx="444026" cy="444026"/>
          </a:xfrm>
          <a:prstGeom prst="rect">
            <a:avLst/>
          </a:prstGeom>
        </p:spPr>
      </p:pic>
      <p:pic>
        <p:nvPicPr>
          <p:cNvPr id="160" name="Picture 159">
            <a:extLst>
              <a:ext uri="{FF2B5EF4-FFF2-40B4-BE49-F238E27FC236}">
                <a16:creationId xmlns:a16="http://schemas.microsoft.com/office/drawing/2014/main" id="{07926E91-FF03-472C-A405-523EDC80090E}"/>
              </a:ext>
            </a:extLst>
          </p:cNvPr>
          <p:cNvPicPr>
            <a:picLocks noChangeAspect="1"/>
          </p:cNvPicPr>
          <p:nvPr/>
        </p:nvPicPr>
        <p:blipFill>
          <a:blip r:embed="rId8"/>
          <a:stretch>
            <a:fillRect/>
          </a:stretch>
        </p:blipFill>
        <p:spPr>
          <a:xfrm>
            <a:off x="8297918" y="1868767"/>
            <a:ext cx="554556" cy="554556"/>
          </a:xfrm>
          <a:prstGeom prst="rect">
            <a:avLst/>
          </a:prstGeom>
        </p:spPr>
      </p:pic>
      <p:pic>
        <p:nvPicPr>
          <p:cNvPr id="161" name="Picture 160">
            <a:extLst>
              <a:ext uri="{FF2B5EF4-FFF2-40B4-BE49-F238E27FC236}">
                <a16:creationId xmlns:a16="http://schemas.microsoft.com/office/drawing/2014/main" id="{CA1C0BDF-2939-4BC1-BAC3-C5727158E9BA}"/>
              </a:ext>
            </a:extLst>
          </p:cNvPr>
          <p:cNvPicPr>
            <a:picLocks noChangeAspect="1"/>
          </p:cNvPicPr>
          <p:nvPr/>
        </p:nvPicPr>
        <p:blipFill>
          <a:blip r:embed="rId9"/>
          <a:stretch>
            <a:fillRect/>
          </a:stretch>
        </p:blipFill>
        <p:spPr>
          <a:xfrm>
            <a:off x="8778469" y="4158329"/>
            <a:ext cx="521191" cy="521191"/>
          </a:xfrm>
          <a:prstGeom prst="rect">
            <a:avLst/>
          </a:prstGeom>
        </p:spPr>
      </p:pic>
      <p:cxnSp>
        <p:nvCxnSpPr>
          <p:cNvPr id="162" name="Elbow Connector 28">
            <a:extLst>
              <a:ext uri="{FF2B5EF4-FFF2-40B4-BE49-F238E27FC236}">
                <a16:creationId xmlns:a16="http://schemas.microsoft.com/office/drawing/2014/main" id="{497F7B8F-70AD-4019-BC7A-92F6E124D296}"/>
              </a:ext>
            </a:extLst>
          </p:cNvPr>
          <p:cNvCxnSpPr>
            <a:stCxn id="146" idx="2"/>
            <a:endCxn id="161" idx="1"/>
          </p:cNvCxnSpPr>
          <p:nvPr/>
        </p:nvCxnSpPr>
        <p:spPr>
          <a:xfrm rot="16200000" flipH="1">
            <a:off x="7837554" y="3478008"/>
            <a:ext cx="565964" cy="1315868"/>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3" name="Elbow Connector 30">
            <a:extLst>
              <a:ext uri="{FF2B5EF4-FFF2-40B4-BE49-F238E27FC236}">
                <a16:creationId xmlns:a16="http://schemas.microsoft.com/office/drawing/2014/main" id="{032A3608-89EA-4D94-A006-25A5470211A5}"/>
              </a:ext>
            </a:extLst>
          </p:cNvPr>
          <p:cNvCxnSpPr>
            <a:stCxn id="147" idx="2"/>
            <a:endCxn id="161" idx="3"/>
          </p:cNvCxnSpPr>
          <p:nvPr/>
        </p:nvCxnSpPr>
        <p:spPr>
          <a:xfrm rot="5400000">
            <a:off x="9617203" y="3531617"/>
            <a:ext cx="569767" cy="1204851"/>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64" name="TextBox 163">
            <a:extLst>
              <a:ext uri="{FF2B5EF4-FFF2-40B4-BE49-F238E27FC236}">
                <a16:creationId xmlns:a16="http://schemas.microsoft.com/office/drawing/2014/main" id="{248FDCE8-A593-4F5B-869D-05804295AB02}"/>
              </a:ext>
            </a:extLst>
          </p:cNvPr>
          <p:cNvSpPr txBox="1"/>
          <p:nvPr/>
        </p:nvSpPr>
        <p:spPr>
          <a:xfrm>
            <a:off x="9004503" y="4610394"/>
            <a:ext cx="2096259" cy="1104318"/>
          </a:xfrm>
          <a:prstGeom prst="rect">
            <a:avLst/>
          </a:prstGeom>
          <a:noFill/>
        </p:spPr>
        <p:txBody>
          <a:bodyPr wrap="square" lIns="179285" tIns="143428" rIns="179285" bIns="143428" rtlCol="0">
            <a:spAutoFit/>
          </a:bodyPr>
          <a:lstStyle/>
          <a:p>
            <a:pPr>
              <a:lnSpc>
                <a:spcPct val="90000"/>
              </a:lnSpc>
              <a:spcAft>
                <a:spcPts val="588"/>
              </a:spcAft>
              <a:defRPr/>
            </a:pPr>
            <a:r>
              <a:rPr lang="en-US" sz="1961" dirty="0">
                <a:gradFill>
                  <a:gsLst>
                    <a:gs pos="2917">
                      <a:srgbClr val="353535"/>
                    </a:gs>
                    <a:gs pos="30000">
                      <a:srgbClr val="353535"/>
                    </a:gs>
                  </a:gsLst>
                  <a:lin ang="5400000" scaled="0"/>
                </a:gradFill>
                <a:latin typeface="Segoe UI Semilight"/>
              </a:rPr>
              <a:t>Traffic to on-premises and other </a:t>
            </a:r>
            <a:r>
              <a:rPr lang="en-US" sz="1961" dirty="0" err="1">
                <a:gradFill>
                  <a:gsLst>
                    <a:gs pos="2917">
                      <a:srgbClr val="353535"/>
                    </a:gs>
                    <a:gs pos="30000">
                      <a:srgbClr val="353535"/>
                    </a:gs>
                  </a:gsLst>
                  <a:lin ang="5400000" scaled="0"/>
                </a:gradFill>
                <a:latin typeface="Segoe UI Semilight"/>
              </a:rPr>
              <a:t>VNets</a:t>
            </a:r>
            <a:endParaRPr lang="en-US" sz="1961" dirty="0">
              <a:gradFill>
                <a:gsLst>
                  <a:gs pos="2917">
                    <a:srgbClr val="353535"/>
                  </a:gs>
                  <a:gs pos="30000">
                    <a:srgbClr val="353535"/>
                  </a:gs>
                </a:gsLst>
                <a:lin ang="5400000" scaled="0"/>
              </a:gradFill>
              <a:latin typeface="Segoe UI Semilight"/>
            </a:endParaRPr>
          </a:p>
        </p:txBody>
      </p:sp>
      <p:sp>
        <p:nvSpPr>
          <p:cNvPr id="165" name="Cloud 164">
            <a:extLst>
              <a:ext uri="{FF2B5EF4-FFF2-40B4-BE49-F238E27FC236}">
                <a16:creationId xmlns:a16="http://schemas.microsoft.com/office/drawing/2014/main" id="{AC603865-01BD-484F-9093-4FD23EB2EAFC}"/>
              </a:ext>
            </a:extLst>
          </p:cNvPr>
          <p:cNvSpPr/>
          <p:nvPr/>
        </p:nvSpPr>
        <p:spPr bwMode="auto">
          <a:xfrm>
            <a:off x="8692071" y="673761"/>
            <a:ext cx="1383841" cy="536318"/>
          </a:xfrm>
          <a:prstGeom prst="cloud">
            <a:avLst/>
          </a:prstGeom>
          <a:solidFill>
            <a:srgbClr val="0070C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US" sz="1961" dirty="0">
                <a:gradFill>
                  <a:gsLst>
                    <a:gs pos="5439">
                      <a:srgbClr val="F8F8F8"/>
                    </a:gs>
                    <a:gs pos="10000">
                      <a:srgbClr val="F8F8F8"/>
                    </a:gs>
                  </a:gsLst>
                  <a:lin ang="5400000" scaled="0"/>
                </a:gradFill>
                <a:latin typeface="Segoe UI Semilight"/>
              </a:rPr>
              <a:t>Internet</a:t>
            </a:r>
          </a:p>
        </p:txBody>
      </p:sp>
      <p:cxnSp>
        <p:nvCxnSpPr>
          <p:cNvPr id="166" name="Elbow Connector 34">
            <a:extLst>
              <a:ext uri="{FF2B5EF4-FFF2-40B4-BE49-F238E27FC236}">
                <a16:creationId xmlns:a16="http://schemas.microsoft.com/office/drawing/2014/main" id="{DFD31284-CC9A-41BF-AC8B-591CF22540F0}"/>
              </a:ext>
            </a:extLst>
          </p:cNvPr>
          <p:cNvCxnSpPr>
            <a:stCxn id="165" idx="2"/>
            <a:endCxn id="160" idx="0"/>
          </p:cNvCxnSpPr>
          <p:nvPr/>
        </p:nvCxnSpPr>
        <p:spPr>
          <a:xfrm rot="10800000" flipV="1">
            <a:off x="8575196" y="941920"/>
            <a:ext cx="121168" cy="926847"/>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7" name="Elbow Connector 37">
            <a:extLst>
              <a:ext uri="{FF2B5EF4-FFF2-40B4-BE49-F238E27FC236}">
                <a16:creationId xmlns:a16="http://schemas.microsoft.com/office/drawing/2014/main" id="{307750FA-A632-479B-976A-7DE9686BF88F}"/>
              </a:ext>
            </a:extLst>
          </p:cNvPr>
          <p:cNvCxnSpPr>
            <a:stCxn id="146" idx="3"/>
          </p:cNvCxnSpPr>
          <p:nvPr/>
        </p:nvCxnSpPr>
        <p:spPr>
          <a:xfrm flipV="1">
            <a:off x="8583119" y="1210079"/>
            <a:ext cx="621590" cy="1791288"/>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8" name="Straight Arrow Connector 167">
            <a:extLst>
              <a:ext uri="{FF2B5EF4-FFF2-40B4-BE49-F238E27FC236}">
                <a16:creationId xmlns:a16="http://schemas.microsoft.com/office/drawing/2014/main" id="{8FADED7B-4394-467B-B57E-A702EE37F8CC}"/>
              </a:ext>
            </a:extLst>
          </p:cNvPr>
          <p:cNvCxnSpPr>
            <a:stCxn id="161" idx="2"/>
          </p:cNvCxnSpPr>
          <p:nvPr/>
        </p:nvCxnSpPr>
        <p:spPr>
          <a:xfrm>
            <a:off x="9039064" y="4679521"/>
            <a:ext cx="0" cy="695630"/>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169" name="Picture 168">
            <a:extLst>
              <a:ext uri="{FF2B5EF4-FFF2-40B4-BE49-F238E27FC236}">
                <a16:creationId xmlns:a16="http://schemas.microsoft.com/office/drawing/2014/main" id="{496816F5-240D-4570-B0AF-6828A89FF573}"/>
              </a:ext>
            </a:extLst>
          </p:cNvPr>
          <p:cNvPicPr>
            <a:picLocks noChangeAspect="1"/>
          </p:cNvPicPr>
          <p:nvPr/>
        </p:nvPicPr>
        <p:blipFill>
          <a:blip r:embed="rId8"/>
          <a:stretch>
            <a:fillRect/>
          </a:stretch>
        </p:blipFill>
        <p:spPr>
          <a:xfrm>
            <a:off x="11367848" y="1868767"/>
            <a:ext cx="554556" cy="554556"/>
          </a:xfrm>
          <a:prstGeom prst="rect">
            <a:avLst/>
          </a:prstGeom>
        </p:spPr>
      </p:pic>
      <p:sp>
        <p:nvSpPr>
          <p:cNvPr id="170" name="Rounded Rectangle 45">
            <a:extLst>
              <a:ext uri="{FF2B5EF4-FFF2-40B4-BE49-F238E27FC236}">
                <a16:creationId xmlns:a16="http://schemas.microsoft.com/office/drawing/2014/main" id="{F3E849EF-5E63-4459-9AEA-CBEF28430546}"/>
              </a:ext>
            </a:extLst>
          </p:cNvPr>
          <p:cNvSpPr/>
          <p:nvPr/>
        </p:nvSpPr>
        <p:spPr bwMode="auto">
          <a:xfrm>
            <a:off x="5872622" y="5733717"/>
            <a:ext cx="1267664" cy="448208"/>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US" sz="1961" dirty="0">
                <a:gradFill>
                  <a:gsLst>
                    <a:gs pos="5439">
                      <a:srgbClr val="F8F8F8"/>
                    </a:gs>
                    <a:gs pos="10000">
                      <a:srgbClr val="F8F8F8"/>
                    </a:gs>
                  </a:gsLst>
                  <a:lin ang="5400000" scaled="0"/>
                </a:gradFill>
                <a:latin typeface="Segoe UI Semilight"/>
              </a:rPr>
              <a:t>Storage</a:t>
            </a:r>
          </a:p>
        </p:txBody>
      </p:sp>
      <p:sp>
        <p:nvSpPr>
          <p:cNvPr id="171" name="Rounded Rectangle 48">
            <a:extLst>
              <a:ext uri="{FF2B5EF4-FFF2-40B4-BE49-F238E27FC236}">
                <a16:creationId xmlns:a16="http://schemas.microsoft.com/office/drawing/2014/main" id="{BA7F9BF2-5BF0-4DF0-8FC4-7747B4597058}"/>
              </a:ext>
            </a:extLst>
          </p:cNvPr>
          <p:cNvSpPr/>
          <p:nvPr/>
        </p:nvSpPr>
        <p:spPr bwMode="auto">
          <a:xfrm>
            <a:off x="7664086" y="5733899"/>
            <a:ext cx="1267664" cy="448208"/>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US" sz="1961" dirty="0">
                <a:gradFill>
                  <a:gsLst>
                    <a:gs pos="5439">
                      <a:srgbClr val="F8F8F8"/>
                    </a:gs>
                    <a:gs pos="10000">
                      <a:srgbClr val="F8F8F8"/>
                    </a:gs>
                  </a:gsLst>
                  <a:lin ang="5400000" scaled="0"/>
                </a:gradFill>
                <a:latin typeface="Segoe UI Semilight"/>
              </a:rPr>
              <a:t>SQL DB</a:t>
            </a:r>
          </a:p>
        </p:txBody>
      </p:sp>
      <p:cxnSp>
        <p:nvCxnSpPr>
          <p:cNvPr id="172" name="Straight Arrow Connector 171">
            <a:extLst>
              <a:ext uri="{FF2B5EF4-FFF2-40B4-BE49-F238E27FC236}">
                <a16:creationId xmlns:a16="http://schemas.microsoft.com/office/drawing/2014/main" id="{AEB2D51A-5418-4FC7-A8E0-4FBC51F74728}"/>
              </a:ext>
            </a:extLst>
          </p:cNvPr>
          <p:cNvCxnSpPr/>
          <p:nvPr/>
        </p:nvCxnSpPr>
        <p:spPr>
          <a:xfrm>
            <a:off x="6784388" y="3849158"/>
            <a:ext cx="0" cy="188455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3" name="Elbow Connector 53">
            <a:extLst>
              <a:ext uri="{FF2B5EF4-FFF2-40B4-BE49-F238E27FC236}">
                <a16:creationId xmlns:a16="http://schemas.microsoft.com/office/drawing/2014/main" id="{6B987425-2D79-47FB-BBDF-FB40C601A439}"/>
              </a:ext>
            </a:extLst>
          </p:cNvPr>
          <p:cNvCxnSpPr>
            <a:endCxn id="171" idx="0"/>
          </p:cNvCxnSpPr>
          <p:nvPr/>
        </p:nvCxnSpPr>
        <p:spPr>
          <a:xfrm>
            <a:off x="6778488" y="5188936"/>
            <a:ext cx="1519430" cy="544963"/>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4" name="Elbow Connector 56">
            <a:extLst>
              <a:ext uri="{FF2B5EF4-FFF2-40B4-BE49-F238E27FC236}">
                <a16:creationId xmlns:a16="http://schemas.microsoft.com/office/drawing/2014/main" id="{01A31E0D-CBFD-4240-94EC-5AB0920580BD}"/>
              </a:ext>
            </a:extLst>
          </p:cNvPr>
          <p:cNvCxnSpPr>
            <a:endCxn id="171" idx="3"/>
          </p:cNvCxnSpPr>
          <p:nvPr/>
        </p:nvCxnSpPr>
        <p:spPr>
          <a:xfrm rot="5400000">
            <a:off x="8927741" y="3853168"/>
            <a:ext cx="2108845" cy="2100827"/>
          </a:xfrm>
          <a:prstGeom prst="bentConnector2">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5" name="Straight Arrow Connector 174">
            <a:extLst>
              <a:ext uri="{FF2B5EF4-FFF2-40B4-BE49-F238E27FC236}">
                <a16:creationId xmlns:a16="http://schemas.microsoft.com/office/drawing/2014/main" id="{48EEC2E2-85F8-4AD3-A2BB-4FBA71D5E61A}"/>
              </a:ext>
            </a:extLst>
          </p:cNvPr>
          <p:cNvCxnSpPr/>
          <p:nvPr/>
        </p:nvCxnSpPr>
        <p:spPr>
          <a:xfrm>
            <a:off x="8575196" y="3293699"/>
            <a:ext cx="804104"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AC395B23-611A-4A6D-AACA-267203265D94}"/>
              </a:ext>
            </a:extLst>
          </p:cNvPr>
          <p:cNvSpPr txBox="1"/>
          <p:nvPr/>
        </p:nvSpPr>
        <p:spPr>
          <a:xfrm>
            <a:off x="6699437" y="4610394"/>
            <a:ext cx="1445200" cy="941386"/>
          </a:xfrm>
          <a:prstGeom prst="rect">
            <a:avLst/>
          </a:prstGeom>
          <a:noFill/>
        </p:spPr>
        <p:txBody>
          <a:bodyPr wrap="square" lIns="179285" tIns="143428" rIns="179285" bIns="143428" rtlCol="0">
            <a:spAutoFit/>
          </a:bodyPr>
          <a:lstStyle/>
          <a:p>
            <a:pPr>
              <a:lnSpc>
                <a:spcPct val="90000"/>
              </a:lnSpc>
              <a:spcAft>
                <a:spcPts val="588"/>
              </a:spcAft>
              <a:defRPr/>
            </a:pPr>
            <a:r>
              <a:rPr lang="en-US" sz="1568" dirty="0">
                <a:gradFill>
                  <a:gsLst>
                    <a:gs pos="2917">
                      <a:srgbClr val="353535"/>
                    </a:gs>
                    <a:gs pos="30000">
                      <a:srgbClr val="353535"/>
                    </a:gs>
                  </a:gsLst>
                  <a:lin ang="5400000" scaled="0"/>
                </a:gradFill>
                <a:latin typeface="Segoe UI Semilight"/>
              </a:rPr>
              <a:t>Traffic s</a:t>
            </a:r>
            <a:r>
              <a:rPr lang="sl-SI" sz="1568" dirty="0">
                <a:gradFill>
                  <a:gsLst>
                    <a:gs pos="2917">
                      <a:srgbClr val="353535"/>
                    </a:gs>
                    <a:gs pos="30000">
                      <a:srgbClr val="353535"/>
                    </a:gs>
                  </a:gsLst>
                  <a:lin ang="5400000" scaled="0"/>
                </a:gradFill>
                <a:latin typeface="Segoe UI Semilight"/>
              </a:rPr>
              <a:t>t</a:t>
            </a:r>
            <a:r>
              <a:rPr lang="en-US" sz="1568" dirty="0" err="1">
                <a:gradFill>
                  <a:gsLst>
                    <a:gs pos="2917">
                      <a:srgbClr val="353535"/>
                    </a:gs>
                    <a:gs pos="30000">
                      <a:srgbClr val="353535"/>
                    </a:gs>
                  </a:gsLst>
                  <a:lin ang="5400000" scaled="0"/>
                </a:gradFill>
                <a:latin typeface="Segoe UI Semilight"/>
              </a:rPr>
              <a:t>ays</a:t>
            </a:r>
            <a:r>
              <a:rPr lang="en-US" sz="1568" dirty="0">
                <a:gradFill>
                  <a:gsLst>
                    <a:gs pos="2917">
                      <a:srgbClr val="353535"/>
                    </a:gs>
                    <a:gs pos="30000">
                      <a:srgbClr val="353535"/>
                    </a:gs>
                  </a:gsLst>
                  <a:lin ang="5400000" scaled="0"/>
                </a:gradFill>
                <a:latin typeface="Segoe UI Semilight"/>
              </a:rPr>
              <a:t> within MS network</a:t>
            </a:r>
          </a:p>
        </p:txBody>
      </p:sp>
      <p:sp>
        <p:nvSpPr>
          <p:cNvPr id="177" name="TextBox 176">
            <a:extLst>
              <a:ext uri="{FF2B5EF4-FFF2-40B4-BE49-F238E27FC236}">
                <a16:creationId xmlns:a16="http://schemas.microsoft.com/office/drawing/2014/main" id="{7DA6C15E-9324-4152-A070-38FD603ADE9C}"/>
              </a:ext>
            </a:extLst>
          </p:cNvPr>
          <p:cNvSpPr txBox="1"/>
          <p:nvPr/>
        </p:nvSpPr>
        <p:spPr>
          <a:xfrm>
            <a:off x="6353774" y="788751"/>
            <a:ext cx="1732767" cy="615522"/>
          </a:xfrm>
          <a:prstGeom prst="rect">
            <a:avLst/>
          </a:prstGeom>
          <a:noFill/>
        </p:spPr>
        <p:txBody>
          <a:bodyPr wrap="square" lIns="179285" tIns="143428" rIns="179285" bIns="143428" rtlCol="0">
            <a:spAutoFit/>
          </a:bodyPr>
          <a:lstStyle/>
          <a:p>
            <a:pPr>
              <a:lnSpc>
                <a:spcPct val="90000"/>
              </a:lnSpc>
              <a:spcAft>
                <a:spcPts val="588"/>
              </a:spcAft>
              <a:defRPr/>
            </a:pPr>
            <a:r>
              <a:rPr lang="en-US" sz="2353" dirty="0">
                <a:gradFill>
                  <a:gsLst>
                    <a:gs pos="2917">
                      <a:srgbClr val="353535"/>
                    </a:gs>
                    <a:gs pos="30000">
                      <a:srgbClr val="353535"/>
                    </a:gs>
                  </a:gsLst>
                  <a:lin ang="5400000" scaled="0"/>
                </a:gradFill>
                <a:latin typeface="Segoe UI Semilight"/>
              </a:rPr>
              <a:t>10.1.1.0/24</a:t>
            </a:r>
          </a:p>
        </p:txBody>
      </p:sp>
      <p:sp>
        <p:nvSpPr>
          <p:cNvPr id="178" name="TextBox 177">
            <a:extLst>
              <a:ext uri="{FF2B5EF4-FFF2-40B4-BE49-F238E27FC236}">
                <a16:creationId xmlns:a16="http://schemas.microsoft.com/office/drawing/2014/main" id="{B4386A2A-A235-40BF-B3C9-27FA5CC44E4C}"/>
              </a:ext>
            </a:extLst>
          </p:cNvPr>
          <p:cNvSpPr txBox="1"/>
          <p:nvPr/>
        </p:nvSpPr>
        <p:spPr>
          <a:xfrm>
            <a:off x="6349588" y="1642330"/>
            <a:ext cx="1897138" cy="615522"/>
          </a:xfrm>
          <a:prstGeom prst="rect">
            <a:avLst/>
          </a:prstGeom>
          <a:noFill/>
        </p:spPr>
        <p:txBody>
          <a:bodyPr wrap="square" lIns="179285" tIns="143428" rIns="179285" bIns="143428" rtlCol="0">
            <a:spAutoFit/>
          </a:bodyPr>
          <a:lstStyle/>
          <a:p>
            <a:pPr>
              <a:lnSpc>
                <a:spcPct val="90000"/>
              </a:lnSpc>
              <a:spcAft>
                <a:spcPts val="588"/>
              </a:spcAft>
              <a:defRPr/>
            </a:pPr>
            <a:r>
              <a:rPr lang="en-US" sz="2353" dirty="0">
                <a:gradFill>
                  <a:gsLst>
                    <a:gs pos="2917">
                      <a:srgbClr val="353535"/>
                    </a:gs>
                    <a:gs pos="30000">
                      <a:srgbClr val="353535"/>
                    </a:gs>
                  </a:gsLst>
                  <a:lin ang="5400000" scaled="0"/>
                </a:gradFill>
                <a:latin typeface="Segoe UI Semilight"/>
              </a:rPr>
              <a:t>10.1.1.0/25</a:t>
            </a:r>
          </a:p>
        </p:txBody>
      </p:sp>
      <p:sp>
        <p:nvSpPr>
          <p:cNvPr id="179" name="TextBox 178">
            <a:extLst>
              <a:ext uri="{FF2B5EF4-FFF2-40B4-BE49-F238E27FC236}">
                <a16:creationId xmlns:a16="http://schemas.microsoft.com/office/drawing/2014/main" id="{4CA78104-A967-48F7-9609-F3FAA5163FF2}"/>
              </a:ext>
            </a:extLst>
          </p:cNvPr>
          <p:cNvSpPr txBox="1"/>
          <p:nvPr/>
        </p:nvSpPr>
        <p:spPr>
          <a:xfrm>
            <a:off x="9289041" y="1659285"/>
            <a:ext cx="1925175" cy="615522"/>
          </a:xfrm>
          <a:prstGeom prst="rect">
            <a:avLst/>
          </a:prstGeom>
          <a:noFill/>
        </p:spPr>
        <p:txBody>
          <a:bodyPr wrap="square" lIns="179285" tIns="143428" rIns="179285" bIns="143428" rtlCol="0">
            <a:spAutoFit/>
          </a:bodyPr>
          <a:lstStyle/>
          <a:p>
            <a:pPr>
              <a:lnSpc>
                <a:spcPct val="90000"/>
              </a:lnSpc>
              <a:spcAft>
                <a:spcPts val="588"/>
              </a:spcAft>
              <a:defRPr/>
            </a:pPr>
            <a:r>
              <a:rPr lang="en-US" sz="2353" dirty="0">
                <a:gradFill>
                  <a:gsLst>
                    <a:gs pos="2917">
                      <a:srgbClr val="353535"/>
                    </a:gs>
                    <a:gs pos="30000">
                      <a:srgbClr val="353535"/>
                    </a:gs>
                  </a:gsLst>
                  <a:lin ang="5400000" scaled="0"/>
                </a:gradFill>
                <a:latin typeface="Segoe UI Semilight"/>
              </a:rPr>
              <a:t>10.1.1.128/25</a:t>
            </a:r>
          </a:p>
        </p:txBody>
      </p:sp>
    </p:spTree>
    <p:extLst>
      <p:ext uri="{BB962C8B-B14F-4D97-AF65-F5344CB8AC3E}">
        <p14:creationId xmlns:p14="http://schemas.microsoft.com/office/powerpoint/2010/main" val="930499987"/>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025" y="2598004"/>
            <a:ext cx="4161981" cy="1661993"/>
          </a:xfrm>
        </p:spPr>
        <p:txBody>
          <a:bodyPr/>
          <a:lstStyle/>
          <a:p>
            <a:r>
              <a:rPr lang="en-US" dirty="0"/>
              <a:t>Demo:</a:t>
            </a:r>
            <a:br>
              <a:rPr lang="en-US" dirty="0"/>
            </a:br>
            <a:r>
              <a:rPr lang="en-US" dirty="0"/>
              <a:t>Virtual networks deployment</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Tree>
    <p:extLst>
      <p:ext uri="{BB962C8B-B14F-4D97-AF65-F5344CB8AC3E}">
        <p14:creationId xmlns:p14="http://schemas.microsoft.com/office/powerpoint/2010/main" val="962015441"/>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 premises connectivity overview</a:t>
            </a:r>
          </a:p>
        </p:txBody>
      </p:sp>
      <p:grpSp>
        <p:nvGrpSpPr>
          <p:cNvPr id="3" name="Group 2">
            <a:extLst>
              <a:ext uri="{FF2B5EF4-FFF2-40B4-BE49-F238E27FC236}">
                <a16:creationId xmlns:a16="http://schemas.microsoft.com/office/drawing/2014/main" id="{824641D8-994E-4C2C-A5AA-00EA7B17760F}"/>
              </a:ext>
            </a:extLst>
          </p:cNvPr>
          <p:cNvGrpSpPr/>
          <p:nvPr/>
        </p:nvGrpSpPr>
        <p:grpSpPr>
          <a:xfrm>
            <a:off x="588263" y="945654"/>
            <a:ext cx="10715888" cy="5289684"/>
            <a:chOff x="204661" y="780190"/>
            <a:chExt cx="11718101" cy="5928707"/>
          </a:xfrm>
        </p:grpSpPr>
        <p:cxnSp>
          <p:nvCxnSpPr>
            <p:cNvPr id="29" name="Straight Arrow Connector 28"/>
            <p:cNvCxnSpPr/>
            <p:nvPr/>
          </p:nvCxnSpPr>
          <p:spPr>
            <a:xfrm>
              <a:off x="3234826" y="1654397"/>
              <a:ext cx="5586834" cy="448831"/>
            </a:xfrm>
            <a:prstGeom prst="bentConnector3">
              <a:avLst>
                <a:gd name="adj1" fmla="val 43652"/>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bwMode="auto">
            <a:xfrm>
              <a:off x="9060308" y="1401881"/>
              <a:ext cx="2862454" cy="5307016"/>
            </a:xfrm>
            <a:prstGeom prst="roundRect">
              <a:avLst>
                <a:gd name="adj" fmla="val 1161"/>
              </a:avLst>
            </a:prstGeom>
            <a:solidFill>
              <a:schemeClr val="bg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kern="0" dirty="0">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82" name="Group 181"/>
            <p:cNvGrpSpPr/>
            <p:nvPr/>
          </p:nvGrpSpPr>
          <p:grpSpPr>
            <a:xfrm>
              <a:off x="9230147" y="5063744"/>
              <a:ext cx="2568809" cy="1481117"/>
              <a:chOff x="4248046" y="490888"/>
              <a:chExt cx="8361830" cy="4821237"/>
            </a:xfrm>
          </p:grpSpPr>
          <p:sp>
            <p:nvSpPr>
              <p:cNvPr id="183" name="Freeform 5"/>
              <p:cNvSpPr>
                <a:spLocks/>
              </p:cNvSpPr>
              <p:nvPr/>
            </p:nvSpPr>
            <p:spPr bwMode="auto">
              <a:xfrm>
                <a:off x="4248046" y="490888"/>
                <a:ext cx="8361830" cy="4789139"/>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rgbClr val="EEEEEE"/>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84" name="Freeform 5"/>
              <p:cNvSpPr>
                <a:spLocks/>
              </p:cNvSpPr>
              <p:nvPr/>
            </p:nvSpPr>
            <p:spPr bwMode="auto">
              <a:xfrm>
                <a:off x="4446872" y="755858"/>
                <a:ext cx="8070516" cy="45485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lumMod val="85000"/>
                </a:schemeClr>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85" name="Freeform 5"/>
              <p:cNvSpPr>
                <a:spLocks/>
              </p:cNvSpPr>
              <p:nvPr/>
            </p:nvSpPr>
            <p:spPr bwMode="auto">
              <a:xfrm>
                <a:off x="4803005" y="736609"/>
                <a:ext cx="7286665" cy="457551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76" name="Group 175"/>
            <p:cNvGrpSpPr/>
            <p:nvPr/>
          </p:nvGrpSpPr>
          <p:grpSpPr>
            <a:xfrm>
              <a:off x="9224212" y="3398782"/>
              <a:ext cx="2568809" cy="1481117"/>
              <a:chOff x="4248046" y="490888"/>
              <a:chExt cx="8361830" cy="4821237"/>
            </a:xfrm>
          </p:grpSpPr>
          <p:sp>
            <p:nvSpPr>
              <p:cNvPr id="177" name="Freeform 5"/>
              <p:cNvSpPr>
                <a:spLocks/>
              </p:cNvSpPr>
              <p:nvPr/>
            </p:nvSpPr>
            <p:spPr bwMode="auto">
              <a:xfrm>
                <a:off x="4248046" y="490888"/>
                <a:ext cx="8361830" cy="4789139"/>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rgbClr val="EEEEEE"/>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79" name="Freeform 5"/>
              <p:cNvSpPr>
                <a:spLocks/>
              </p:cNvSpPr>
              <p:nvPr/>
            </p:nvSpPr>
            <p:spPr bwMode="auto">
              <a:xfrm>
                <a:off x="4446872" y="755858"/>
                <a:ext cx="8070516" cy="45485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lumMod val="85000"/>
                </a:schemeClr>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81" name="Freeform 5"/>
              <p:cNvSpPr>
                <a:spLocks/>
              </p:cNvSpPr>
              <p:nvPr/>
            </p:nvSpPr>
            <p:spPr bwMode="auto">
              <a:xfrm>
                <a:off x="4803005" y="736609"/>
                <a:ext cx="7286665" cy="457551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bg1"/>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sp>
          <p:nvSpPr>
            <p:cNvPr id="164" name="Rounded Rectangle 7"/>
            <p:cNvSpPr/>
            <p:nvPr/>
          </p:nvSpPr>
          <p:spPr bwMode="auto">
            <a:xfrm>
              <a:off x="9452729" y="1595738"/>
              <a:ext cx="2331391" cy="1650973"/>
            </a:xfrm>
            <a:prstGeom prst="roundRect">
              <a:avLst>
                <a:gd name="adj" fmla="val 3605"/>
              </a:avLst>
            </a:prstGeom>
            <a:solidFill>
              <a:schemeClr val="tx1">
                <a:lumMod val="75000"/>
                <a:lumOff val="25000"/>
              </a:schemeClr>
            </a:solidFill>
            <a:ln w="5715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79214" tIns="143370" rIns="179214" bIns="143370" numCol="1" spcCol="0" rtlCol="0" fromWordArt="0" anchor="t" anchorCtr="0" forceAA="0" compatLnSpc="1">
              <a:prstTxWarp prst="textNoShape">
                <a:avLst/>
              </a:prstTxWarp>
              <a:noAutofit/>
            </a:bodyPr>
            <a:lstStyle/>
            <a:p>
              <a:pPr defTabSz="895854" fontAlgn="base">
                <a:lnSpc>
                  <a:spcPct val="90000"/>
                </a:lnSpc>
                <a:spcBef>
                  <a:spcPct val="0"/>
                </a:spcBef>
                <a:spcAft>
                  <a:spcPct val="0"/>
                </a:spcAft>
                <a:defRPr/>
              </a:pPr>
              <a:endParaRPr lang="en-US" sz="2353" kern="0" spc="-49" dirty="0">
                <a:solidFill>
                  <a:srgbClr val="FFFFFF"/>
                </a:solidFill>
                <a:latin typeface="Segoe UI Semilight"/>
              </a:endParaRPr>
            </a:p>
          </p:txBody>
        </p:sp>
        <p:grpSp>
          <p:nvGrpSpPr>
            <p:cNvPr id="130" name="Group 129"/>
            <p:cNvGrpSpPr/>
            <p:nvPr/>
          </p:nvGrpSpPr>
          <p:grpSpPr>
            <a:xfrm>
              <a:off x="2918372" y="4675735"/>
              <a:ext cx="2452862" cy="1416675"/>
              <a:chOff x="4248046" y="490888"/>
              <a:chExt cx="8361830" cy="4821237"/>
            </a:xfrm>
          </p:grpSpPr>
          <p:sp>
            <p:nvSpPr>
              <p:cNvPr id="131" name="Freeform 5"/>
              <p:cNvSpPr>
                <a:spLocks/>
              </p:cNvSpPr>
              <p:nvPr/>
            </p:nvSpPr>
            <p:spPr bwMode="auto">
              <a:xfrm>
                <a:off x="4248046" y="490888"/>
                <a:ext cx="8361830" cy="4789139"/>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accent2">
                  <a:lumMod val="40000"/>
                  <a:lumOff val="60000"/>
                </a:schemeClr>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32" name="Freeform 5"/>
              <p:cNvSpPr>
                <a:spLocks/>
              </p:cNvSpPr>
              <p:nvPr/>
            </p:nvSpPr>
            <p:spPr bwMode="auto">
              <a:xfrm>
                <a:off x="4446872" y="755858"/>
                <a:ext cx="8070516" cy="45485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accent2">
                  <a:lumMod val="60000"/>
                  <a:lumOff val="40000"/>
                </a:schemeClr>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33" name="Freeform 5"/>
              <p:cNvSpPr>
                <a:spLocks/>
              </p:cNvSpPr>
              <p:nvPr/>
            </p:nvSpPr>
            <p:spPr bwMode="auto">
              <a:xfrm>
                <a:off x="4803005" y="736609"/>
                <a:ext cx="7286665" cy="457551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chemeClr val="accent2">
                  <a:alpha val="45000"/>
                </a:schemeClr>
              </a:solidFill>
              <a:ln>
                <a:noFill/>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pic>
          <p:nvPicPr>
            <p:cNvPr id="13" name="Picture 12"/>
            <p:cNvPicPr>
              <a:picLocks noChangeAspect="1"/>
            </p:cNvPicPr>
            <p:nvPr/>
          </p:nvPicPr>
          <p:blipFill>
            <a:blip r:embed="rId3"/>
            <a:stretch>
              <a:fillRect/>
            </a:stretch>
          </p:blipFill>
          <p:spPr>
            <a:xfrm>
              <a:off x="955794" y="2344318"/>
              <a:ext cx="599860" cy="933835"/>
            </a:xfrm>
            <a:prstGeom prst="rect">
              <a:avLst/>
            </a:prstGeom>
          </p:spPr>
        </p:pic>
        <p:pic>
          <p:nvPicPr>
            <p:cNvPr id="15" name="Picture 14"/>
            <p:cNvPicPr>
              <a:picLocks noChangeAspect="1"/>
            </p:cNvPicPr>
            <p:nvPr/>
          </p:nvPicPr>
          <p:blipFill>
            <a:blip r:embed="rId3"/>
            <a:stretch>
              <a:fillRect/>
            </a:stretch>
          </p:blipFill>
          <p:spPr>
            <a:xfrm>
              <a:off x="204661" y="3865394"/>
              <a:ext cx="1181943" cy="1839995"/>
            </a:xfrm>
            <a:prstGeom prst="rect">
              <a:avLst/>
            </a:prstGeom>
          </p:spPr>
        </p:pic>
        <p:pic>
          <p:nvPicPr>
            <p:cNvPr id="17" name="Picture 16"/>
            <p:cNvPicPr>
              <a:picLocks noChangeAspect="1"/>
            </p:cNvPicPr>
            <p:nvPr/>
          </p:nvPicPr>
          <p:blipFill>
            <a:blip r:embed="rId4"/>
            <a:stretch>
              <a:fillRect/>
            </a:stretch>
          </p:blipFill>
          <p:spPr>
            <a:xfrm>
              <a:off x="2323392" y="2062531"/>
              <a:ext cx="575658" cy="576102"/>
            </a:xfrm>
            <a:prstGeom prst="rect">
              <a:avLst/>
            </a:prstGeom>
          </p:spPr>
        </p:pic>
        <p:pic>
          <p:nvPicPr>
            <p:cNvPr id="18" name="Picture 17"/>
            <p:cNvPicPr>
              <a:picLocks noChangeAspect="1"/>
            </p:cNvPicPr>
            <p:nvPr/>
          </p:nvPicPr>
          <p:blipFill>
            <a:blip r:embed="rId5"/>
            <a:stretch>
              <a:fillRect/>
            </a:stretch>
          </p:blipFill>
          <p:spPr>
            <a:xfrm>
              <a:off x="2461711" y="1401880"/>
              <a:ext cx="771248" cy="505033"/>
            </a:xfrm>
            <a:prstGeom prst="rect">
              <a:avLst/>
            </a:prstGeom>
          </p:spPr>
        </p:pic>
        <p:cxnSp>
          <p:nvCxnSpPr>
            <p:cNvPr id="21" name="Straight Arrow Connector 20"/>
            <p:cNvCxnSpPr/>
            <p:nvPr/>
          </p:nvCxnSpPr>
          <p:spPr>
            <a:xfrm flipV="1">
              <a:off x="1822713" y="2103227"/>
              <a:ext cx="6997080" cy="1201788"/>
            </a:xfrm>
            <a:prstGeom prst="bentConnector3">
              <a:avLst>
                <a:gd name="adj1" fmla="val 55068"/>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2891580" y="2103228"/>
              <a:ext cx="5920744" cy="247354"/>
            </a:xfrm>
            <a:prstGeom prst="bentConnector3">
              <a:avLst>
                <a:gd name="adj1" fmla="val 47005"/>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flipV="1">
              <a:off x="1643832" y="2103228"/>
              <a:ext cx="7177828" cy="2309366"/>
            </a:xfrm>
            <a:prstGeom prst="bentConnector3">
              <a:avLst>
                <a:gd name="adj1" fmla="val 56176"/>
              </a:avLst>
            </a:prstGeom>
            <a:ln w="25400" cap="sq">
              <a:solidFill>
                <a:schemeClr val="tx1"/>
              </a:solidFill>
              <a:miter lim="800000"/>
              <a:headEnd type="none" w="lg" len="med"/>
              <a:tailEnd type="triangle" w="lg" len="med"/>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062088" y="3559214"/>
              <a:ext cx="4147065" cy="561211"/>
            </a:xfrm>
            <a:prstGeom prst="rect">
              <a:avLst/>
            </a:prstGeom>
            <a:noFill/>
          </p:spPr>
          <p:txBody>
            <a:bodyPr wrap="square" lIns="179285" tIns="143428" rIns="179285" bIns="143428" rtlCol="0">
              <a:spAutoFit/>
            </a:bodyPr>
            <a:lstStyle/>
            <a:p>
              <a:pPr algn="ctr" defTabSz="896386">
                <a:lnSpc>
                  <a:spcPct val="90000"/>
                </a:lnSpc>
                <a:spcAft>
                  <a:spcPts val="588"/>
                </a:spcAft>
                <a:defRPr/>
              </a:pPr>
              <a:r>
                <a:rPr lang="en-US" sz="1961" kern="0" dirty="0">
                  <a:solidFill>
                    <a:schemeClr val="accent6">
                      <a:lumMod val="25000"/>
                    </a:schemeClr>
                  </a:solidFill>
                  <a:latin typeface="Segoe UI Semilight"/>
                </a:rPr>
                <a:t>I</a:t>
              </a:r>
              <a:r>
                <a:rPr lang="en-US" sz="1961" b="1" kern="0" dirty="0">
                  <a:solidFill>
                    <a:schemeClr val="accent6">
                      <a:lumMod val="25000"/>
                    </a:schemeClr>
                  </a:solidFill>
                  <a:latin typeface="Segoe UI Semilight"/>
                </a:rPr>
                <a:t>Psec S2S VPN tunnels</a:t>
              </a:r>
            </a:p>
          </p:txBody>
        </p:sp>
        <p:sp>
          <p:nvSpPr>
            <p:cNvPr id="56" name="TextBox 55"/>
            <p:cNvSpPr txBox="1"/>
            <p:nvPr/>
          </p:nvSpPr>
          <p:spPr>
            <a:xfrm>
              <a:off x="3139451" y="1710852"/>
              <a:ext cx="2583039" cy="561211"/>
            </a:xfrm>
            <a:prstGeom prst="rect">
              <a:avLst/>
            </a:prstGeom>
            <a:noFill/>
          </p:spPr>
          <p:txBody>
            <a:bodyPr wrap="square" lIns="179285" tIns="143428" rIns="179285" bIns="143428" rtlCol="0">
              <a:spAutoFit/>
            </a:bodyPr>
            <a:lstStyle/>
            <a:p>
              <a:pPr algn="ctr" defTabSz="896386">
                <a:lnSpc>
                  <a:spcPct val="90000"/>
                </a:lnSpc>
                <a:spcAft>
                  <a:spcPts val="588"/>
                </a:spcAft>
                <a:defRPr/>
              </a:pPr>
              <a:r>
                <a:rPr lang="en-US" sz="1961" b="1" kern="0" dirty="0">
                  <a:solidFill>
                    <a:schemeClr val="accent6">
                      <a:lumMod val="25000"/>
                    </a:schemeClr>
                  </a:solidFill>
                  <a:latin typeface="Segoe UI Semilight"/>
                </a:rPr>
                <a:t>P2S SSTP tunnels</a:t>
              </a:r>
            </a:p>
          </p:txBody>
        </p:sp>
        <p:cxnSp>
          <p:nvCxnSpPr>
            <p:cNvPr id="59" name="Straight Arrow Connector 48"/>
            <p:cNvCxnSpPr/>
            <p:nvPr/>
          </p:nvCxnSpPr>
          <p:spPr>
            <a:xfrm>
              <a:off x="1996976" y="5364399"/>
              <a:ext cx="652831" cy="0"/>
            </a:xfrm>
            <a:prstGeom prst="straightConnector1">
              <a:avLst/>
            </a:prstGeom>
            <a:ln w="25400">
              <a:solidFill>
                <a:schemeClr val="tx1"/>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6154204" y="5445956"/>
              <a:ext cx="1796844" cy="561211"/>
            </a:xfrm>
            <a:prstGeom prst="rect">
              <a:avLst/>
            </a:prstGeom>
            <a:noFill/>
          </p:spPr>
          <p:txBody>
            <a:bodyPr wrap="none" lIns="179285" tIns="143428" rIns="179285" bIns="143428" rtlCol="0">
              <a:spAutoFit/>
            </a:bodyPr>
            <a:lstStyle/>
            <a:p>
              <a:pPr algn="ctr" defTabSz="896386">
                <a:lnSpc>
                  <a:spcPct val="90000"/>
                </a:lnSpc>
                <a:spcAft>
                  <a:spcPts val="588"/>
                </a:spcAft>
                <a:defRPr/>
              </a:pPr>
              <a:r>
                <a:rPr lang="en-US" sz="1961" b="1" kern="0" dirty="0">
                  <a:solidFill>
                    <a:schemeClr val="accent6">
                      <a:lumMod val="25000"/>
                    </a:schemeClr>
                  </a:solidFill>
                  <a:latin typeface="Segoe UI Semilight" panose="020B0402040204020203" pitchFamily="34" charset="0"/>
                  <a:cs typeface="Segoe UI Semilight" panose="020B0402040204020203" pitchFamily="34" charset="0"/>
                </a:rPr>
                <a:t>ExpressRoute</a:t>
              </a:r>
            </a:p>
          </p:txBody>
        </p:sp>
        <p:sp>
          <p:nvSpPr>
            <p:cNvPr id="77" name="TextBox 76"/>
            <p:cNvSpPr txBox="1"/>
            <p:nvPr/>
          </p:nvSpPr>
          <p:spPr>
            <a:xfrm>
              <a:off x="9447024" y="1651692"/>
              <a:ext cx="2337097" cy="280605"/>
            </a:xfrm>
            <a:prstGeom prst="rect">
              <a:avLst/>
            </a:prstGeom>
          </p:spPr>
          <p:txBody>
            <a:bodyPr wrap="square" rtlCol="0">
              <a:spAutoFit/>
            </a:bodyPr>
            <a:lstStyle/>
            <a:p>
              <a:pPr algn="ctr" defTabSz="896386">
                <a:lnSpc>
                  <a:spcPct val="90000"/>
                </a:lnSpc>
                <a:spcAft>
                  <a:spcPts val="2353"/>
                </a:spcAft>
                <a:defRPr/>
              </a:pPr>
              <a:r>
                <a:rPr lang="en-US" sz="1372" kern="0" dirty="0">
                  <a:solidFill>
                    <a:schemeClr val="bg1"/>
                  </a:solidFill>
                  <a:latin typeface="Segoe UI" panose="020B0502040204020203" pitchFamily="34" charset="0"/>
                  <a:cs typeface="Segoe UI" panose="020B0502040204020203" pitchFamily="34" charset="0"/>
                </a:rPr>
                <a:t>Virtual Network</a:t>
              </a:r>
            </a:p>
          </p:txBody>
        </p:sp>
        <p:cxnSp>
          <p:nvCxnSpPr>
            <p:cNvPr id="126" name="Straight Arrow Connector 48"/>
            <p:cNvCxnSpPr/>
            <p:nvPr/>
          </p:nvCxnSpPr>
          <p:spPr>
            <a:xfrm flipV="1">
              <a:off x="7942101" y="2947624"/>
              <a:ext cx="877692" cy="2458074"/>
            </a:xfrm>
            <a:prstGeom prst="bentConnector3">
              <a:avLst>
                <a:gd name="adj1" fmla="val 50000"/>
              </a:avLst>
            </a:prstGeom>
            <a:ln w="25400">
              <a:solidFill>
                <a:schemeClr val="accent6"/>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pic>
          <p:nvPicPr>
            <p:cNvPr id="139" name="Picture 13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38166" y="3869820"/>
              <a:ext cx="468131" cy="469790"/>
            </a:xfrm>
            <a:prstGeom prst="rect">
              <a:avLst/>
            </a:prstGeom>
          </p:spPr>
        </p:pic>
        <p:pic>
          <p:nvPicPr>
            <p:cNvPr id="140" name="Picture 13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54921" y="4415131"/>
              <a:ext cx="372690" cy="374010"/>
            </a:xfrm>
            <a:prstGeom prst="rect">
              <a:avLst/>
            </a:prstGeom>
          </p:spPr>
        </p:pic>
        <p:pic>
          <p:nvPicPr>
            <p:cNvPr id="141" name="Picture 14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85612" y="4405414"/>
              <a:ext cx="392658" cy="394049"/>
            </a:xfrm>
            <a:prstGeom prst="rect">
              <a:avLst/>
            </a:prstGeom>
          </p:spPr>
        </p:pic>
        <p:pic>
          <p:nvPicPr>
            <p:cNvPr id="142" name="Picture 14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026195" y="4423404"/>
              <a:ext cx="364447" cy="365738"/>
            </a:xfrm>
            <a:prstGeom prst="rect">
              <a:avLst/>
            </a:prstGeom>
          </p:spPr>
        </p:pic>
        <p:pic>
          <p:nvPicPr>
            <p:cNvPr id="145" name="Picture 144"/>
            <p:cNvPicPr>
              <a:picLocks noChangeAspect="1"/>
            </p:cNvPicPr>
            <p:nvPr/>
          </p:nvPicPr>
          <p:blipFill>
            <a:blip r:embed="rId10">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0189931" y="5339453"/>
              <a:ext cx="659109" cy="661446"/>
            </a:xfrm>
            <a:prstGeom prst="rect">
              <a:avLst/>
            </a:prstGeom>
          </p:spPr>
        </p:pic>
        <p:grpSp>
          <p:nvGrpSpPr>
            <p:cNvPr id="37" name="Group 36"/>
            <p:cNvGrpSpPr/>
            <p:nvPr/>
          </p:nvGrpSpPr>
          <p:grpSpPr>
            <a:xfrm>
              <a:off x="9660754" y="5931234"/>
              <a:ext cx="1781236" cy="554364"/>
              <a:chOff x="9853353" y="5922741"/>
              <a:chExt cx="1816954" cy="565480"/>
            </a:xfrm>
          </p:grpSpPr>
          <p:pic>
            <p:nvPicPr>
              <p:cNvPr id="146" name="Picture 14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435108" y="5922741"/>
                <a:ext cx="235199" cy="236033"/>
              </a:xfrm>
              <a:prstGeom prst="rect">
                <a:avLst/>
              </a:prstGeom>
            </p:spPr>
          </p:pic>
          <p:pic>
            <p:nvPicPr>
              <p:cNvPr id="147" name="Picture 14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088445" y="5922741"/>
                <a:ext cx="235199" cy="236033"/>
              </a:xfrm>
              <a:prstGeom prst="rect">
                <a:avLst/>
              </a:prstGeom>
            </p:spPr>
          </p:pic>
          <p:pic>
            <p:nvPicPr>
              <p:cNvPr id="148" name="Picture 14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106825" y="6252188"/>
                <a:ext cx="235199" cy="236033"/>
              </a:xfrm>
              <a:prstGeom prst="rect">
                <a:avLst/>
              </a:prstGeom>
            </p:spPr>
          </p:pic>
          <p:pic>
            <p:nvPicPr>
              <p:cNvPr id="149" name="Picture 14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741784" y="5922741"/>
                <a:ext cx="235199" cy="236033"/>
              </a:xfrm>
              <a:prstGeom prst="rect">
                <a:avLst/>
              </a:prstGeom>
            </p:spPr>
          </p:pic>
          <p:pic>
            <p:nvPicPr>
              <p:cNvPr id="150" name="Picture 14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395122" y="5922741"/>
                <a:ext cx="235199" cy="236033"/>
              </a:xfrm>
              <a:prstGeom prst="rect">
                <a:avLst/>
              </a:prstGeom>
            </p:spPr>
          </p:pic>
          <p:pic>
            <p:nvPicPr>
              <p:cNvPr id="151" name="Picture 15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853353" y="6252188"/>
                <a:ext cx="235199" cy="236033"/>
              </a:xfrm>
              <a:prstGeom prst="rect">
                <a:avLst/>
              </a:prstGeom>
            </p:spPr>
          </p:pic>
          <p:pic>
            <p:nvPicPr>
              <p:cNvPr id="152" name="Picture 151"/>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271177" y="6252188"/>
                <a:ext cx="235199" cy="236033"/>
              </a:xfrm>
              <a:prstGeom prst="rect">
                <a:avLst/>
              </a:prstGeom>
            </p:spPr>
          </p:pic>
          <p:pic>
            <p:nvPicPr>
              <p:cNvPr id="153" name="Picture 15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689001" y="6252188"/>
                <a:ext cx="235199" cy="236033"/>
              </a:xfrm>
              <a:prstGeom prst="rect">
                <a:avLst/>
              </a:prstGeom>
            </p:spPr>
          </p:pic>
          <p:pic>
            <p:nvPicPr>
              <p:cNvPr id="154" name="Picture 153"/>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048460" y="5922741"/>
                <a:ext cx="235199" cy="236033"/>
              </a:xfrm>
              <a:prstGeom prst="rect">
                <a:avLst/>
              </a:prstGeom>
            </p:spPr>
          </p:pic>
        </p:grpSp>
        <p:cxnSp>
          <p:nvCxnSpPr>
            <p:cNvPr id="155" name="Straight Arrow Connector 48"/>
            <p:cNvCxnSpPr/>
            <p:nvPr/>
          </p:nvCxnSpPr>
          <p:spPr>
            <a:xfrm flipV="1">
              <a:off x="7942101" y="4547692"/>
              <a:ext cx="1426157" cy="858005"/>
            </a:xfrm>
            <a:prstGeom prst="bentConnector3">
              <a:avLst>
                <a:gd name="adj1" fmla="val 30719"/>
              </a:avLst>
            </a:prstGeom>
            <a:ln w="25400">
              <a:solidFill>
                <a:schemeClr val="accent6"/>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159" name="Straight Arrow Connector 48"/>
            <p:cNvCxnSpPr/>
            <p:nvPr/>
          </p:nvCxnSpPr>
          <p:spPr>
            <a:xfrm>
              <a:off x="7942101" y="5405698"/>
              <a:ext cx="1491064" cy="797209"/>
            </a:xfrm>
            <a:prstGeom prst="bentConnector5">
              <a:avLst>
                <a:gd name="adj1" fmla="val 29783"/>
                <a:gd name="adj2" fmla="val 100231"/>
                <a:gd name="adj3" fmla="val 63423"/>
              </a:avLst>
            </a:prstGeom>
            <a:ln w="25400">
              <a:solidFill>
                <a:schemeClr val="accent6"/>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178" name="TextBox 177"/>
            <p:cNvSpPr txBox="1"/>
            <p:nvPr/>
          </p:nvSpPr>
          <p:spPr>
            <a:xfrm>
              <a:off x="9322147" y="963440"/>
              <a:ext cx="799763" cy="479745"/>
            </a:xfrm>
            <a:prstGeom prst="rect">
              <a:avLst/>
            </a:prstGeom>
            <a:noFill/>
          </p:spPr>
          <p:txBody>
            <a:bodyPr wrap="none" lIns="179285" tIns="143428" rIns="179285" bIns="143428" rtlCol="0">
              <a:spAutoFit/>
            </a:bodyPr>
            <a:lstStyle/>
            <a:p>
              <a:pPr algn="ctr" defTabSz="896386">
                <a:lnSpc>
                  <a:spcPct val="90000"/>
                </a:lnSpc>
                <a:spcAft>
                  <a:spcPts val="2353"/>
                </a:spcAft>
                <a:defRPr/>
              </a:pPr>
              <a:r>
                <a:rPr lang="en-US" sz="1372" kern="0" dirty="0">
                  <a:gradFill>
                    <a:gsLst>
                      <a:gs pos="1250">
                        <a:srgbClr val="353535"/>
                      </a:gs>
                      <a:gs pos="100000">
                        <a:srgbClr val="353535"/>
                      </a:gs>
                    </a:gsLst>
                    <a:lin ang="5400000" scaled="0"/>
                  </a:gradFill>
                  <a:latin typeface="Segoe UI Semilight" panose="020B0402040204020203" pitchFamily="34" charset="0"/>
                  <a:cs typeface="Segoe UI Semilight" panose="020B0402040204020203" pitchFamily="34" charset="0"/>
                </a:rPr>
                <a:t>Azure</a:t>
              </a:r>
            </a:p>
          </p:txBody>
        </p:sp>
        <p:cxnSp>
          <p:nvCxnSpPr>
            <p:cNvPr id="180" name="Straight Arrow Connector 48"/>
            <p:cNvCxnSpPr/>
            <p:nvPr/>
          </p:nvCxnSpPr>
          <p:spPr>
            <a:xfrm>
              <a:off x="5495492" y="5405696"/>
              <a:ext cx="567241" cy="0"/>
            </a:xfrm>
            <a:prstGeom prst="straightConnector1">
              <a:avLst/>
            </a:prstGeom>
            <a:ln w="25400">
              <a:solidFill>
                <a:schemeClr val="tx1"/>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grpSp>
          <p:nvGrpSpPr>
            <p:cNvPr id="22" name="Group 21"/>
            <p:cNvGrpSpPr/>
            <p:nvPr/>
          </p:nvGrpSpPr>
          <p:grpSpPr>
            <a:xfrm>
              <a:off x="3509015" y="1567675"/>
              <a:ext cx="1212353" cy="196093"/>
              <a:chOff x="3713163" y="1598613"/>
              <a:chExt cx="1236663" cy="200025"/>
            </a:xfrm>
          </p:grpSpPr>
          <p:sp>
            <p:nvSpPr>
              <p:cNvPr id="12"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20"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06" name="Group 105"/>
            <p:cNvGrpSpPr/>
            <p:nvPr/>
          </p:nvGrpSpPr>
          <p:grpSpPr>
            <a:xfrm>
              <a:off x="3509015" y="2252535"/>
              <a:ext cx="1212353" cy="196093"/>
              <a:chOff x="3713163" y="1598613"/>
              <a:chExt cx="1236663" cy="200025"/>
            </a:xfrm>
          </p:grpSpPr>
          <p:sp>
            <p:nvSpPr>
              <p:cNvPr id="107"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08"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09" name="Group 108"/>
            <p:cNvGrpSpPr/>
            <p:nvPr/>
          </p:nvGrpSpPr>
          <p:grpSpPr>
            <a:xfrm>
              <a:off x="2425101" y="3174761"/>
              <a:ext cx="1622101" cy="262368"/>
              <a:chOff x="3713163" y="1598613"/>
              <a:chExt cx="1236663" cy="200025"/>
            </a:xfrm>
          </p:grpSpPr>
          <p:sp>
            <p:nvSpPr>
              <p:cNvPr id="110"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11"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12" name="Group 111"/>
            <p:cNvGrpSpPr/>
            <p:nvPr/>
          </p:nvGrpSpPr>
          <p:grpSpPr>
            <a:xfrm>
              <a:off x="2425101" y="4272006"/>
              <a:ext cx="1622101" cy="262368"/>
              <a:chOff x="3713163" y="1598613"/>
              <a:chExt cx="1236663" cy="200025"/>
            </a:xfrm>
          </p:grpSpPr>
          <p:sp>
            <p:nvSpPr>
              <p:cNvPr id="113"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14"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15" name="Group 114"/>
            <p:cNvGrpSpPr/>
            <p:nvPr/>
          </p:nvGrpSpPr>
          <p:grpSpPr>
            <a:xfrm>
              <a:off x="1252476" y="2966402"/>
              <a:ext cx="667579" cy="667579"/>
              <a:chOff x="2287588" y="3095625"/>
              <a:chExt cx="333375" cy="333375"/>
            </a:xfrm>
          </p:grpSpPr>
          <p:sp>
            <p:nvSpPr>
              <p:cNvPr id="116" name="Rectangle 115"/>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dirty="0">
                  <a:gradFill>
                    <a:gsLst>
                      <a:gs pos="5439">
                        <a:srgbClr val="F8F8F8"/>
                      </a:gs>
                      <a:gs pos="10000">
                        <a:srgbClr val="F8F8F8"/>
                      </a:gs>
                    </a:gsLst>
                    <a:lin ang="5400000" scaled="0"/>
                  </a:gradFill>
                  <a:latin typeface="Segoe UI Semilight"/>
                </a:endParaRPr>
              </a:p>
            </p:txBody>
          </p:sp>
          <p:sp>
            <p:nvSpPr>
              <p:cNvPr id="117"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18" name="Group 117"/>
            <p:cNvGrpSpPr/>
            <p:nvPr/>
          </p:nvGrpSpPr>
          <p:grpSpPr>
            <a:xfrm>
              <a:off x="1252476" y="4093540"/>
              <a:ext cx="667579" cy="667579"/>
              <a:chOff x="2287588" y="3095625"/>
              <a:chExt cx="333375" cy="333375"/>
            </a:xfrm>
          </p:grpSpPr>
          <p:sp>
            <p:nvSpPr>
              <p:cNvPr id="119" name="Rectangle 118"/>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dirty="0">
                  <a:gradFill>
                    <a:gsLst>
                      <a:gs pos="5439">
                        <a:srgbClr val="F8F8F8"/>
                      </a:gs>
                      <a:gs pos="10000">
                        <a:srgbClr val="F8F8F8"/>
                      </a:gs>
                    </a:gsLst>
                    <a:lin ang="5400000" scaled="0"/>
                  </a:gradFill>
                  <a:latin typeface="Segoe UI Semilight"/>
                </a:endParaRPr>
              </a:p>
            </p:txBody>
          </p:sp>
          <p:sp>
            <p:nvSpPr>
              <p:cNvPr id="120"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21" name="Group 120"/>
            <p:cNvGrpSpPr/>
            <p:nvPr/>
          </p:nvGrpSpPr>
          <p:grpSpPr>
            <a:xfrm>
              <a:off x="1252476" y="5014569"/>
              <a:ext cx="667579" cy="667579"/>
              <a:chOff x="2287588" y="3095625"/>
              <a:chExt cx="333375" cy="333375"/>
            </a:xfrm>
          </p:grpSpPr>
          <p:sp>
            <p:nvSpPr>
              <p:cNvPr id="122" name="Rectangle 121"/>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dirty="0">
                  <a:gradFill>
                    <a:gsLst>
                      <a:gs pos="5439">
                        <a:srgbClr val="F8F8F8"/>
                      </a:gs>
                      <a:gs pos="10000">
                        <a:srgbClr val="F8F8F8"/>
                      </a:gs>
                    </a:gsLst>
                    <a:lin ang="5400000" scaled="0"/>
                  </a:gradFill>
                  <a:latin typeface="Segoe UI Semilight"/>
                </a:endParaRPr>
              </a:p>
            </p:txBody>
          </p:sp>
          <p:sp>
            <p:nvSpPr>
              <p:cNvPr id="123"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sp>
          <p:nvSpPr>
            <p:cNvPr id="26" name="Rectangle 25"/>
            <p:cNvSpPr/>
            <p:nvPr/>
          </p:nvSpPr>
          <p:spPr>
            <a:xfrm>
              <a:off x="3324723" y="5107184"/>
              <a:ext cx="1707374" cy="832755"/>
            </a:xfrm>
            <a:prstGeom prst="rect">
              <a:avLst/>
            </a:prstGeom>
            <a:noFill/>
          </p:spPr>
          <p:txBody>
            <a:bodyPr wrap="square" lIns="179285" tIns="143428" rIns="179285" bIns="143428" rtlCol="0">
              <a:spAutoFit/>
            </a:bodyPr>
            <a:lstStyle/>
            <a:p>
              <a:pPr algn="ctr" defTabSz="896386">
                <a:lnSpc>
                  <a:spcPct val="90000"/>
                </a:lnSpc>
                <a:spcAft>
                  <a:spcPts val="588"/>
                </a:spcAft>
                <a:defRPr/>
              </a:pPr>
              <a:r>
                <a:rPr lang="en-US" sz="1961" b="1" kern="0" dirty="0">
                  <a:solidFill>
                    <a:srgbClr val="FFFFFF"/>
                  </a:solidFill>
                  <a:latin typeface="Segoe UI Semilight" panose="020B0402040204020203" pitchFamily="34" charset="0"/>
                  <a:cs typeface="Segoe UI Semilight" panose="020B0402040204020203" pitchFamily="34" charset="0"/>
                </a:rPr>
                <a:t>Private WAN</a:t>
              </a:r>
            </a:p>
          </p:txBody>
        </p:sp>
        <p:grpSp>
          <p:nvGrpSpPr>
            <p:cNvPr id="134" name="Group 133"/>
            <p:cNvGrpSpPr/>
            <p:nvPr/>
          </p:nvGrpSpPr>
          <p:grpSpPr>
            <a:xfrm>
              <a:off x="6203621" y="5274513"/>
              <a:ext cx="1622101" cy="262368"/>
              <a:chOff x="3713163" y="1598613"/>
              <a:chExt cx="1236663" cy="200025"/>
            </a:xfrm>
            <a:solidFill>
              <a:schemeClr val="accent2"/>
            </a:solidFill>
          </p:grpSpPr>
          <p:sp>
            <p:nvSpPr>
              <p:cNvPr id="135" name="Freeform 5"/>
              <p:cNvSpPr>
                <a:spLocks/>
              </p:cNvSpPr>
              <p:nvPr/>
            </p:nvSpPr>
            <p:spPr bwMode="auto">
              <a:xfrm>
                <a:off x="3878263" y="1598613"/>
                <a:ext cx="1071563" cy="200025"/>
              </a:xfrm>
              <a:custGeom>
                <a:avLst/>
                <a:gdLst>
                  <a:gd name="T0" fmla="*/ 1052 w 1147"/>
                  <a:gd name="T1" fmla="*/ 0 h 202"/>
                  <a:gd name="T2" fmla="*/ 0 w 1147"/>
                  <a:gd name="T3" fmla="*/ 0 h 202"/>
                  <a:gd name="T4" fmla="*/ 48 w 1147"/>
                  <a:gd name="T5" fmla="*/ 101 h 202"/>
                  <a:gd name="T6" fmla="*/ 0 w 1147"/>
                  <a:gd name="T7" fmla="*/ 202 h 202"/>
                  <a:gd name="T8" fmla="*/ 1052 w 1147"/>
                  <a:gd name="T9" fmla="*/ 202 h 202"/>
                  <a:gd name="T10" fmla="*/ 1147 w 1147"/>
                  <a:gd name="T11" fmla="*/ 101 h 202"/>
                  <a:gd name="T12" fmla="*/ 1052 w 114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1147" h="202">
                    <a:moveTo>
                      <a:pt x="1052" y="0"/>
                    </a:moveTo>
                    <a:lnTo>
                      <a:pt x="0" y="0"/>
                    </a:lnTo>
                    <a:cubicBezTo>
                      <a:pt x="29" y="24"/>
                      <a:pt x="48" y="61"/>
                      <a:pt x="48" y="101"/>
                    </a:cubicBezTo>
                    <a:cubicBezTo>
                      <a:pt x="48" y="142"/>
                      <a:pt x="29" y="178"/>
                      <a:pt x="0" y="202"/>
                    </a:cubicBezTo>
                    <a:lnTo>
                      <a:pt x="1052" y="202"/>
                    </a:lnTo>
                    <a:cubicBezTo>
                      <a:pt x="1105" y="202"/>
                      <a:pt x="1147" y="157"/>
                      <a:pt x="1147" y="101"/>
                    </a:cubicBezTo>
                    <a:cubicBezTo>
                      <a:pt x="1147" y="46"/>
                      <a:pt x="1105" y="0"/>
                      <a:pt x="1052" y="0"/>
                    </a:cubicBezTo>
                    <a:close/>
                  </a:path>
                </a:pathLst>
              </a:cu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36" name="Oval 6"/>
              <p:cNvSpPr>
                <a:spLocks noChangeArrowheads="1"/>
              </p:cNvSpPr>
              <p:nvPr/>
            </p:nvSpPr>
            <p:spPr bwMode="auto">
              <a:xfrm>
                <a:off x="3713163" y="1598613"/>
                <a:ext cx="177800" cy="2000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56" name="Group 155"/>
            <p:cNvGrpSpPr/>
            <p:nvPr/>
          </p:nvGrpSpPr>
          <p:grpSpPr>
            <a:xfrm>
              <a:off x="8890424" y="1783509"/>
              <a:ext cx="667579" cy="667579"/>
              <a:chOff x="2287588" y="3095625"/>
              <a:chExt cx="333375" cy="333375"/>
            </a:xfrm>
          </p:grpSpPr>
          <p:sp>
            <p:nvSpPr>
              <p:cNvPr id="157" name="Rectangle 156"/>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dirty="0">
                  <a:gradFill>
                    <a:gsLst>
                      <a:gs pos="5439">
                        <a:srgbClr val="F8F8F8"/>
                      </a:gs>
                      <a:gs pos="10000">
                        <a:srgbClr val="F8F8F8"/>
                      </a:gs>
                    </a:gsLst>
                    <a:lin ang="5400000" scaled="0"/>
                  </a:gradFill>
                  <a:latin typeface="Segoe UI Semilight"/>
                </a:endParaRPr>
              </a:p>
            </p:txBody>
          </p:sp>
          <p:sp>
            <p:nvSpPr>
              <p:cNvPr id="158"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160" name="Group 159"/>
            <p:cNvGrpSpPr/>
            <p:nvPr/>
          </p:nvGrpSpPr>
          <p:grpSpPr>
            <a:xfrm>
              <a:off x="8890423" y="2633597"/>
              <a:ext cx="667579" cy="667579"/>
              <a:chOff x="2287588" y="3095625"/>
              <a:chExt cx="333375" cy="333375"/>
            </a:xfrm>
          </p:grpSpPr>
          <p:sp>
            <p:nvSpPr>
              <p:cNvPr id="161" name="Rectangle 160"/>
              <p:cNvSpPr/>
              <p:nvPr/>
            </p:nvSpPr>
            <p:spPr bwMode="auto">
              <a:xfrm rot="2658552">
                <a:off x="2345053" y="3153300"/>
                <a:ext cx="221397" cy="214105"/>
              </a:xfrm>
              <a:prstGeom prst="rect">
                <a:avLst/>
              </a:prstGeom>
              <a:solidFill>
                <a:schemeClr val="accent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dirty="0">
                  <a:gradFill>
                    <a:gsLst>
                      <a:gs pos="5439">
                        <a:srgbClr val="F8F8F8"/>
                      </a:gs>
                      <a:gs pos="10000">
                        <a:srgbClr val="F8F8F8"/>
                      </a:gs>
                    </a:gsLst>
                    <a:lin ang="5400000" scaled="0"/>
                  </a:gradFill>
                  <a:latin typeface="Segoe UI Semilight"/>
                </a:endParaRPr>
              </a:p>
            </p:txBody>
          </p:sp>
          <p:sp>
            <p:nvSpPr>
              <p:cNvPr id="162" name="Freeform 76"/>
              <p:cNvSpPr>
                <a:spLocks noEditPoints="1"/>
              </p:cNvSpPr>
              <p:nvPr/>
            </p:nvSpPr>
            <p:spPr bwMode="auto">
              <a:xfrm>
                <a:off x="2287588" y="3095625"/>
                <a:ext cx="333375" cy="333375"/>
              </a:xfrm>
              <a:custGeom>
                <a:avLst/>
                <a:gdLst>
                  <a:gd name="T0" fmla="*/ 803 w 826"/>
                  <a:gd name="T1" fmla="*/ 360 h 825"/>
                  <a:gd name="T2" fmla="*/ 467 w 826"/>
                  <a:gd name="T3" fmla="*/ 24 h 825"/>
                  <a:gd name="T4" fmla="*/ 413 w 826"/>
                  <a:gd name="T5" fmla="*/ 0 h 825"/>
                  <a:gd name="T6" fmla="*/ 358 w 826"/>
                  <a:gd name="T7" fmla="*/ 24 h 825"/>
                  <a:gd name="T8" fmla="*/ 24 w 826"/>
                  <a:gd name="T9" fmla="*/ 358 h 825"/>
                  <a:gd name="T10" fmla="*/ 0 w 826"/>
                  <a:gd name="T11" fmla="*/ 413 h 825"/>
                  <a:gd name="T12" fmla="*/ 24 w 826"/>
                  <a:gd name="T13" fmla="*/ 467 h 825"/>
                  <a:gd name="T14" fmla="*/ 358 w 826"/>
                  <a:gd name="T15" fmla="*/ 802 h 825"/>
                  <a:gd name="T16" fmla="*/ 413 w 826"/>
                  <a:gd name="T17" fmla="*/ 825 h 825"/>
                  <a:gd name="T18" fmla="*/ 467 w 826"/>
                  <a:gd name="T19" fmla="*/ 802 h 825"/>
                  <a:gd name="T20" fmla="*/ 803 w 826"/>
                  <a:gd name="T21" fmla="*/ 469 h 825"/>
                  <a:gd name="T22" fmla="*/ 826 w 826"/>
                  <a:gd name="T23" fmla="*/ 414 h 825"/>
                  <a:gd name="T24" fmla="*/ 803 w 826"/>
                  <a:gd name="T25" fmla="*/ 360 h 825"/>
                  <a:gd name="T26" fmla="*/ 413 w 826"/>
                  <a:gd name="T27" fmla="*/ 73 h 825"/>
                  <a:gd name="T28" fmla="*/ 521 w 826"/>
                  <a:gd name="T29" fmla="*/ 182 h 825"/>
                  <a:gd name="T30" fmla="*/ 446 w 826"/>
                  <a:gd name="T31" fmla="*/ 182 h 825"/>
                  <a:gd name="T32" fmla="*/ 446 w 826"/>
                  <a:gd name="T33" fmla="*/ 340 h 825"/>
                  <a:gd name="T34" fmla="*/ 381 w 826"/>
                  <a:gd name="T35" fmla="*/ 340 h 825"/>
                  <a:gd name="T36" fmla="*/ 381 w 826"/>
                  <a:gd name="T37" fmla="*/ 182 h 825"/>
                  <a:gd name="T38" fmla="*/ 304 w 826"/>
                  <a:gd name="T39" fmla="*/ 182 h 825"/>
                  <a:gd name="T40" fmla="*/ 413 w 826"/>
                  <a:gd name="T41" fmla="*/ 73 h 825"/>
                  <a:gd name="T42" fmla="*/ 106 w 826"/>
                  <a:gd name="T43" fmla="*/ 446 h 825"/>
                  <a:gd name="T44" fmla="*/ 106 w 826"/>
                  <a:gd name="T45" fmla="*/ 380 h 825"/>
                  <a:gd name="T46" fmla="*/ 254 w 826"/>
                  <a:gd name="T47" fmla="*/ 380 h 825"/>
                  <a:gd name="T48" fmla="*/ 254 w 826"/>
                  <a:gd name="T49" fmla="*/ 304 h 825"/>
                  <a:gd name="T50" fmla="*/ 363 w 826"/>
                  <a:gd name="T51" fmla="*/ 413 h 825"/>
                  <a:gd name="T52" fmla="*/ 254 w 826"/>
                  <a:gd name="T53" fmla="*/ 521 h 825"/>
                  <a:gd name="T54" fmla="*/ 254 w 826"/>
                  <a:gd name="T55" fmla="*/ 446 h 825"/>
                  <a:gd name="T56" fmla="*/ 106 w 826"/>
                  <a:gd name="T57" fmla="*/ 446 h 825"/>
                  <a:gd name="T58" fmla="*/ 413 w 826"/>
                  <a:gd name="T59" fmla="*/ 752 h 825"/>
                  <a:gd name="T60" fmla="*/ 304 w 826"/>
                  <a:gd name="T61" fmla="*/ 643 h 825"/>
                  <a:gd name="T62" fmla="*/ 380 w 826"/>
                  <a:gd name="T63" fmla="*/ 643 h 825"/>
                  <a:gd name="T64" fmla="*/ 380 w 826"/>
                  <a:gd name="T65" fmla="*/ 488 h 825"/>
                  <a:gd name="T66" fmla="*/ 444 w 826"/>
                  <a:gd name="T67" fmla="*/ 488 h 825"/>
                  <a:gd name="T68" fmla="*/ 444 w 826"/>
                  <a:gd name="T69" fmla="*/ 643 h 825"/>
                  <a:gd name="T70" fmla="*/ 521 w 826"/>
                  <a:gd name="T71" fmla="*/ 643 h 825"/>
                  <a:gd name="T72" fmla="*/ 413 w 826"/>
                  <a:gd name="T73" fmla="*/ 752 h 825"/>
                  <a:gd name="T74" fmla="*/ 719 w 826"/>
                  <a:gd name="T75" fmla="*/ 446 h 825"/>
                  <a:gd name="T76" fmla="*/ 572 w 826"/>
                  <a:gd name="T77" fmla="*/ 446 h 825"/>
                  <a:gd name="T78" fmla="*/ 572 w 826"/>
                  <a:gd name="T79" fmla="*/ 521 h 825"/>
                  <a:gd name="T80" fmla="*/ 464 w 826"/>
                  <a:gd name="T81" fmla="*/ 413 h 825"/>
                  <a:gd name="T82" fmla="*/ 572 w 826"/>
                  <a:gd name="T83" fmla="*/ 304 h 825"/>
                  <a:gd name="T84" fmla="*/ 572 w 826"/>
                  <a:gd name="T85" fmla="*/ 380 h 825"/>
                  <a:gd name="T86" fmla="*/ 719 w 826"/>
                  <a:gd name="T87" fmla="*/ 380 h 825"/>
                  <a:gd name="T88" fmla="*/ 719 w 826"/>
                  <a:gd name="T89" fmla="*/ 446 h 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26" h="825">
                    <a:moveTo>
                      <a:pt x="803" y="360"/>
                    </a:moveTo>
                    <a:lnTo>
                      <a:pt x="467" y="24"/>
                    </a:lnTo>
                    <a:cubicBezTo>
                      <a:pt x="452" y="9"/>
                      <a:pt x="432" y="0"/>
                      <a:pt x="413" y="0"/>
                    </a:cubicBezTo>
                    <a:cubicBezTo>
                      <a:pt x="393" y="0"/>
                      <a:pt x="373" y="9"/>
                      <a:pt x="358" y="24"/>
                    </a:cubicBezTo>
                    <a:lnTo>
                      <a:pt x="24" y="358"/>
                    </a:lnTo>
                    <a:cubicBezTo>
                      <a:pt x="9" y="373"/>
                      <a:pt x="0" y="393"/>
                      <a:pt x="0" y="413"/>
                    </a:cubicBezTo>
                    <a:cubicBezTo>
                      <a:pt x="0" y="432"/>
                      <a:pt x="9" y="452"/>
                      <a:pt x="24" y="467"/>
                    </a:cubicBezTo>
                    <a:lnTo>
                      <a:pt x="358" y="802"/>
                    </a:lnTo>
                    <a:cubicBezTo>
                      <a:pt x="373" y="816"/>
                      <a:pt x="393" y="825"/>
                      <a:pt x="413" y="825"/>
                    </a:cubicBezTo>
                    <a:cubicBezTo>
                      <a:pt x="432" y="825"/>
                      <a:pt x="452" y="816"/>
                      <a:pt x="467" y="802"/>
                    </a:cubicBezTo>
                    <a:lnTo>
                      <a:pt x="803" y="469"/>
                    </a:lnTo>
                    <a:cubicBezTo>
                      <a:pt x="818" y="454"/>
                      <a:pt x="826" y="434"/>
                      <a:pt x="826" y="414"/>
                    </a:cubicBezTo>
                    <a:cubicBezTo>
                      <a:pt x="826" y="393"/>
                      <a:pt x="818" y="375"/>
                      <a:pt x="803" y="360"/>
                    </a:cubicBezTo>
                    <a:close/>
                    <a:moveTo>
                      <a:pt x="413" y="73"/>
                    </a:moveTo>
                    <a:lnTo>
                      <a:pt x="521" y="182"/>
                    </a:lnTo>
                    <a:lnTo>
                      <a:pt x="446" y="182"/>
                    </a:lnTo>
                    <a:lnTo>
                      <a:pt x="446" y="340"/>
                    </a:lnTo>
                    <a:lnTo>
                      <a:pt x="381" y="340"/>
                    </a:lnTo>
                    <a:lnTo>
                      <a:pt x="381" y="182"/>
                    </a:lnTo>
                    <a:lnTo>
                      <a:pt x="304" y="182"/>
                    </a:lnTo>
                    <a:lnTo>
                      <a:pt x="413" y="73"/>
                    </a:lnTo>
                    <a:close/>
                    <a:moveTo>
                      <a:pt x="106" y="446"/>
                    </a:moveTo>
                    <a:lnTo>
                      <a:pt x="106" y="380"/>
                    </a:lnTo>
                    <a:lnTo>
                      <a:pt x="254" y="380"/>
                    </a:lnTo>
                    <a:lnTo>
                      <a:pt x="254" y="304"/>
                    </a:lnTo>
                    <a:lnTo>
                      <a:pt x="363" y="413"/>
                    </a:lnTo>
                    <a:lnTo>
                      <a:pt x="254" y="521"/>
                    </a:lnTo>
                    <a:lnTo>
                      <a:pt x="254" y="446"/>
                    </a:lnTo>
                    <a:lnTo>
                      <a:pt x="106" y="446"/>
                    </a:lnTo>
                    <a:close/>
                    <a:moveTo>
                      <a:pt x="413" y="752"/>
                    </a:moveTo>
                    <a:lnTo>
                      <a:pt x="304" y="643"/>
                    </a:lnTo>
                    <a:lnTo>
                      <a:pt x="380" y="643"/>
                    </a:lnTo>
                    <a:lnTo>
                      <a:pt x="380" y="488"/>
                    </a:lnTo>
                    <a:lnTo>
                      <a:pt x="444" y="488"/>
                    </a:lnTo>
                    <a:lnTo>
                      <a:pt x="444" y="643"/>
                    </a:lnTo>
                    <a:lnTo>
                      <a:pt x="521" y="643"/>
                    </a:lnTo>
                    <a:lnTo>
                      <a:pt x="413" y="752"/>
                    </a:lnTo>
                    <a:close/>
                    <a:moveTo>
                      <a:pt x="719" y="446"/>
                    </a:moveTo>
                    <a:lnTo>
                      <a:pt x="572" y="446"/>
                    </a:lnTo>
                    <a:lnTo>
                      <a:pt x="572" y="521"/>
                    </a:lnTo>
                    <a:lnTo>
                      <a:pt x="464" y="413"/>
                    </a:lnTo>
                    <a:lnTo>
                      <a:pt x="572" y="304"/>
                    </a:lnTo>
                    <a:lnTo>
                      <a:pt x="572" y="380"/>
                    </a:lnTo>
                    <a:lnTo>
                      <a:pt x="719" y="380"/>
                    </a:lnTo>
                    <a:lnTo>
                      <a:pt x="719" y="446"/>
                    </a:lnTo>
                    <a:close/>
                  </a:path>
                </a:pathLst>
              </a:custGeom>
              <a:solidFill>
                <a:schemeClr val="tx1">
                  <a:lumMod val="90000"/>
                  <a:lumOff val="10000"/>
                </a:schemeClr>
              </a:solidFill>
              <a:ln w="0">
                <a:noFill/>
                <a:prstDash val="solid"/>
                <a:round/>
                <a:headEnd/>
                <a:tailEnd/>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grpSp>
        <p:grpSp>
          <p:nvGrpSpPr>
            <p:cNvPr id="32" name="Group 31"/>
            <p:cNvGrpSpPr/>
            <p:nvPr/>
          </p:nvGrpSpPr>
          <p:grpSpPr>
            <a:xfrm>
              <a:off x="9573740" y="1959564"/>
              <a:ext cx="2084981" cy="1029428"/>
              <a:chOff x="9765713" y="1879294"/>
              <a:chExt cx="2126789" cy="1050070"/>
            </a:xfrm>
          </p:grpSpPr>
          <p:sp>
            <p:nvSpPr>
              <p:cNvPr id="83" name="TextBox 82"/>
              <p:cNvSpPr txBox="1"/>
              <p:nvPr/>
            </p:nvSpPr>
            <p:spPr>
              <a:xfrm>
                <a:off x="11274200" y="2763165"/>
                <a:ext cx="618302" cy="166199"/>
              </a:xfrm>
              <a:prstGeom prst="rect">
                <a:avLst/>
              </a:prstGeom>
            </p:spPr>
            <p:txBody>
              <a:bodyPr wrap="square" lIns="0" tIns="0" rIns="0" bIns="0" rtlCol="0" anchor="ctr">
                <a:spAutoFit/>
              </a:bodyPr>
              <a:lstStyle/>
              <a:p>
                <a:pPr algn="ctr" defTabSz="896386">
                  <a:lnSpc>
                    <a:spcPct val="90000"/>
                  </a:lnSpc>
                  <a:spcAft>
                    <a:spcPts val="2353"/>
                  </a:spcAft>
                  <a:defRPr/>
                </a:pPr>
                <a:r>
                  <a:rPr lang="en-US" sz="1176" kern="0" dirty="0">
                    <a:solidFill>
                      <a:schemeClr val="bg1"/>
                    </a:solidFill>
                    <a:latin typeface="Segoe UI" panose="020B0502040204020203" pitchFamily="34" charset="0"/>
                    <a:cs typeface="Segoe UI" panose="020B0502040204020203" pitchFamily="34" charset="0"/>
                  </a:rPr>
                  <a:t>Frontend</a:t>
                </a:r>
              </a:p>
            </p:txBody>
          </p:sp>
          <p:sp>
            <p:nvSpPr>
              <p:cNvPr id="91" name="TextBox 90"/>
              <p:cNvSpPr txBox="1"/>
              <p:nvPr/>
            </p:nvSpPr>
            <p:spPr>
              <a:xfrm>
                <a:off x="10522996" y="2763165"/>
                <a:ext cx="618302" cy="166199"/>
              </a:xfrm>
              <a:prstGeom prst="rect">
                <a:avLst/>
              </a:prstGeom>
            </p:spPr>
            <p:txBody>
              <a:bodyPr wrap="square" lIns="0" tIns="0" rIns="0" bIns="0" rtlCol="0" anchor="ctr">
                <a:spAutoFit/>
              </a:bodyPr>
              <a:lstStyle/>
              <a:p>
                <a:pPr algn="ctr" defTabSz="896386">
                  <a:lnSpc>
                    <a:spcPct val="90000"/>
                  </a:lnSpc>
                  <a:spcAft>
                    <a:spcPts val="2353"/>
                  </a:spcAft>
                  <a:defRPr/>
                </a:pPr>
                <a:r>
                  <a:rPr lang="en-US" sz="1176" kern="0" dirty="0">
                    <a:solidFill>
                      <a:schemeClr val="bg1"/>
                    </a:solidFill>
                    <a:latin typeface="Segoe UI" panose="020B0502040204020203" pitchFamily="34" charset="0"/>
                    <a:cs typeface="Segoe UI" panose="020B0502040204020203" pitchFamily="34" charset="0"/>
                  </a:rPr>
                  <a:t>Mid-tier</a:t>
                </a:r>
              </a:p>
            </p:txBody>
          </p:sp>
          <p:sp>
            <p:nvSpPr>
              <p:cNvPr id="99" name="TextBox 98"/>
              <p:cNvSpPr txBox="1"/>
              <p:nvPr/>
            </p:nvSpPr>
            <p:spPr>
              <a:xfrm>
                <a:off x="9765713" y="2763165"/>
                <a:ext cx="624382" cy="166199"/>
              </a:xfrm>
              <a:prstGeom prst="rect">
                <a:avLst/>
              </a:prstGeom>
            </p:spPr>
            <p:txBody>
              <a:bodyPr wrap="square" lIns="0" tIns="0" rIns="0" bIns="0" rtlCol="0" anchor="ctr">
                <a:spAutoFit/>
              </a:bodyPr>
              <a:lstStyle/>
              <a:p>
                <a:pPr algn="ctr" defTabSz="896386">
                  <a:lnSpc>
                    <a:spcPct val="90000"/>
                  </a:lnSpc>
                  <a:spcAft>
                    <a:spcPts val="2353"/>
                  </a:spcAft>
                  <a:defRPr/>
                </a:pPr>
                <a:r>
                  <a:rPr lang="en-US" sz="1176" kern="0" dirty="0">
                    <a:solidFill>
                      <a:schemeClr val="bg1"/>
                    </a:solidFill>
                    <a:latin typeface="Segoe UI" panose="020B0502040204020203" pitchFamily="34" charset="0"/>
                    <a:cs typeface="Segoe UI" panose="020B0502040204020203" pitchFamily="34" charset="0"/>
                  </a:rPr>
                  <a:t>Backend</a:t>
                </a:r>
              </a:p>
            </p:txBody>
          </p:sp>
          <p:grpSp>
            <p:nvGrpSpPr>
              <p:cNvPr id="31" name="Group 30"/>
              <p:cNvGrpSpPr/>
              <p:nvPr/>
            </p:nvGrpSpPr>
            <p:grpSpPr>
              <a:xfrm>
                <a:off x="9771792" y="1879294"/>
                <a:ext cx="618302" cy="863582"/>
                <a:chOff x="9771792" y="1879294"/>
                <a:chExt cx="618302" cy="863582"/>
              </a:xfrm>
            </p:grpSpPr>
            <p:sp>
              <p:nvSpPr>
                <p:cNvPr id="166" name="Freeform 5"/>
                <p:cNvSpPr>
                  <a:spLocks noEditPoints="1"/>
                </p:cNvSpPr>
                <p:nvPr/>
              </p:nvSpPr>
              <p:spPr bwMode="auto">
                <a:xfrm>
                  <a:off x="9771792" y="1879294"/>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rgbClr val="00BCF2"/>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sp>
              <p:nvSpPr>
                <p:cNvPr id="169" name="Freeform 5"/>
                <p:cNvSpPr>
                  <a:spLocks noEditPoints="1"/>
                </p:cNvSpPr>
                <p:nvPr/>
              </p:nvSpPr>
              <p:spPr bwMode="auto">
                <a:xfrm>
                  <a:off x="9771792" y="2186461"/>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rgbClr val="00BCF2"/>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sp>
              <p:nvSpPr>
                <p:cNvPr id="172" name="Freeform 5"/>
                <p:cNvSpPr>
                  <a:spLocks noEditPoints="1"/>
                </p:cNvSpPr>
                <p:nvPr/>
              </p:nvSpPr>
              <p:spPr bwMode="auto">
                <a:xfrm>
                  <a:off x="9771792" y="2493629"/>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rgbClr val="00BCF2"/>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grpSp>
          <p:grpSp>
            <p:nvGrpSpPr>
              <p:cNvPr id="28" name="Group 27"/>
              <p:cNvGrpSpPr/>
              <p:nvPr/>
            </p:nvGrpSpPr>
            <p:grpSpPr>
              <a:xfrm>
                <a:off x="10522996" y="1879294"/>
                <a:ext cx="618302" cy="863582"/>
                <a:chOff x="10533735" y="1879294"/>
                <a:chExt cx="618302" cy="863582"/>
              </a:xfrm>
            </p:grpSpPr>
            <p:sp>
              <p:nvSpPr>
                <p:cNvPr id="167" name="Freeform 10"/>
                <p:cNvSpPr>
                  <a:spLocks noEditPoints="1"/>
                </p:cNvSpPr>
                <p:nvPr/>
              </p:nvSpPr>
              <p:spPr bwMode="auto">
                <a:xfrm>
                  <a:off x="10533735" y="1879294"/>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accent6"/>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sp>
              <p:nvSpPr>
                <p:cNvPr id="170" name="Freeform 13"/>
                <p:cNvSpPr>
                  <a:spLocks noEditPoints="1"/>
                </p:cNvSpPr>
                <p:nvPr/>
              </p:nvSpPr>
              <p:spPr bwMode="auto">
                <a:xfrm>
                  <a:off x="10533735" y="2186461"/>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accent6"/>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sp>
              <p:nvSpPr>
                <p:cNvPr id="173" name="Freeform 16"/>
                <p:cNvSpPr>
                  <a:spLocks noEditPoints="1"/>
                </p:cNvSpPr>
                <p:nvPr/>
              </p:nvSpPr>
              <p:spPr bwMode="auto">
                <a:xfrm>
                  <a:off x="10533735" y="2493629"/>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accent6"/>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grpSp>
          <p:grpSp>
            <p:nvGrpSpPr>
              <p:cNvPr id="27" name="Group 26"/>
              <p:cNvGrpSpPr/>
              <p:nvPr/>
            </p:nvGrpSpPr>
            <p:grpSpPr>
              <a:xfrm>
                <a:off x="11274200" y="1879294"/>
                <a:ext cx="618302" cy="863582"/>
                <a:chOff x="11274200" y="1879294"/>
                <a:chExt cx="618302" cy="863582"/>
              </a:xfrm>
            </p:grpSpPr>
            <p:sp>
              <p:nvSpPr>
                <p:cNvPr id="168" name="Freeform 11"/>
                <p:cNvSpPr>
                  <a:spLocks noEditPoints="1"/>
                </p:cNvSpPr>
                <p:nvPr/>
              </p:nvSpPr>
              <p:spPr bwMode="auto">
                <a:xfrm>
                  <a:off x="11274200" y="1879294"/>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2"/>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sp>
              <p:nvSpPr>
                <p:cNvPr id="171" name="Freeform 14"/>
                <p:cNvSpPr>
                  <a:spLocks noEditPoints="1"/>
                </p:cNvSpPr>
                <p:nvPr/>
              </p:nvSpPr>
              <p:spPr bwMode="auto">
                <a:xfrm>
                  <a:off x="11274200" y="2186461"/>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2"/>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sp>
              <p:nvSpPr>
                <p:cNvPr id="174" name="Freeform 17"/>
                <p:cNvSpPr>
                  <a:spLocks noEditPoints="1"/>
                </p:cNvSpPr>
                <p:nvPr/>
              </p:nvSpPr>
              <p:spPr bwMode="auto">
                <a:xfrm>
                  <a:off x="11274200" y="2493629"/>
                  <a:ext cx="618302" cy="249247"/>
                </a:xfrm>
                <a:custGeom>
                  <a:avLst/>
                  <a:gdLst>
                    <a:gd name="T0" fmla="*/ 18 w 304"/>
                    <a:gd name="T1" fmla="*/ 0 h 131"/>
                    <a:gd name="T2" fmla="*/ 0 w 304"/>
                    <a:gd name="T3" fmla="*/ 114 h 131"/>
                    <a:gd name="T4" fmla="*/ 286 w 304"/>
                    <a:gd name="T5" fmla="*/ 131 h 131"/>
                    <a:gd name="T6" fmla="*/ 304 w 304"/>
                    <a:gd name="T7" fmla="*/ 18 h 131"/>
                    <a:gd name="T8" fmla="*/ 30 w 304"/>
                    <a:gd name="T9" fmla="*/ 97 h 131"/>
                    <a:gd name="T10" fmla="*/ 30 w 304"/>
                    <a:gd name="T11" fmla="*/ 82 h 131"/>
                    <a:gd name="T12" fmla="*/ 30 w 304"/>
                    <a:gd name="T13" fmla="*/ 97 h 131"/>
                    <a:gd name="T14" fmla="*/ 22 w 304"/>
                    <a:gd name="T15" fmla="*/ 67 h 131"/>
                    <a:gd name="T16" fmla="*/ 37 w 304"/>
                    <a:gd name="T17" fmla="*/ 67 h 131"/>
                    <a:gd name="T18" fmla="*/ 30 w 304"/>
                    <a:gd name="T19" fmla="*/ 53 h 131"/>
                    <a:gd name="T20" fmla="*/ 30 w 304"/>
                    <a:gd name="T21" fmla="*/ 38 h 131"/>
                    <a:gd name="T22" fmla="*/ 30 w 304"/>
                    <a:gd name="T23" fmla="*/ 53 h 131"/>
                    <a:gd name="T24" fmla="*/ 44 w 304"/>
                    <a:gd name="T25" fmla="*/ 90 h 131"/>
                    <a:gd name="T26" fmla="*/ 59 w 304"/>
                    <a:gd name="T27" fmla="*/ 90 h 131"/>
                    <a:gd name="T28" fmla="*/ 52 w 304"/>
                    <a:gd name="T29" fmla="*/ 74 h 131"/>
                    <a:gd name="T30" fmla="*/ 52 w 304"/>
                    <a:gd name="T31" fmla="*/ 60 h 131"/>
                    <a:gd name="T32" fmla="*/ 52 w 304"/>
                    <a:gd name="T33" fmla="*/ 74 h 131"/>
                    <a:gd name="T34" fmla="*/ 44 w 304"/>
                    <a:gd name="T35" fmla="*/ 45 h 131"/>
                    <a:gd name="T36" fmla="*/ 59 w 304"/>
                    <a:gd name="T37" fmla="*/ 45 h 131"/>
                    <a:gd name="T38" fmla="*/ 255 w 304"/>
                    <a:gd name="T39" fmla="*/ 119 h 131"/>
                    <a:gd name="T40" fmla="*/ 255 w 304"/>
                    <a:gd name="T41" fmla="*/ 104 h 131"/>
                    <a:gd name="T42" fmla="*/ 255 w 304"/>
                    <a:gd name="T43" fmla="*/ 119 h 131"/>
                    <a:gd name="T44" fmla="*/ 269 w 304"/>
                    <a:gd name="T45" fmla="*/ 112 h 131"/>
                    <a:gd name="T46" fmla="*/ 283 w 304"/>
                    <a:gd name="T47" fmla="*/ 112 h 131"/>
                    <a:gd name="T48" fmla="*/ 284 w 304"/>
                    <a:gd name="T49" fmla="*/ 87 h 131"/>
                    <a:gd name="T50" fmla="*/ 116 w 304"/>
                    <a:gd name="T51" fmla="*/ 97 h 131"/>
                    <a:gd name="T52" fmla="*/ 106 w 304"/>
                    <a:gd name="T53" fmla="*/ 82 h 131"/>
                    <a:gd name="T54" fmla="*/ 284 w 304"/>
                    <a:gd name="T55" fmla="*/ 87 h 131"/>
                    <a:gd name="T56" fmla="*/ 106 w 304"/>
                    <a:gd name="T57" fmla="*/ 76 h 131"/>
                    <a:gd name="T58" fmla="*/ 284 w 304"/>
                    <a:gd name="T59" fmla="*/ 61 h 131"/>
                    <a:gd name="T60" fmla="*/ 284 w 304"/>
                    <a:gd name="T61" fmla="*/ 55 h 131"/>
                    <a:gd name="T62" fmla="*/ 106 w 304"/>
                    <a:gd name="T63" fmla="*/ 40 h 131"/>
                    <a:gd name="T64" fmla="*/ 284 w 304"/>
                    <a:gd name="T65" fmla="*/ 55 h 131"/>
                    <a:gd name="T66" fmla="*/ 106 w 304"/>
                    <a:gd name="T67" fmla="*/ 34 h 131"/>
                    <a:gd name="T68" fmla="*/ 116 w 304"/>
                    <a:gd name="T69" fmla="*/ 20 h 131"/>
                    <a:gd name="T70" fmla="*/ 284 w 304"/>
                    <a:gd name="T7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4" h="131">
                      <a:moveTo>
                        <a:pt x="286" y="0"/>
                      </a:moveTo>
                      <a:cubicBezTo>
                        <a:pt x="18" y="0"/>
                        <a:pt x="18" y="0"/>
                        <a:pt x="18" y="0"/>
                      </a:cubicBezTo>
                      <a:cubicBezTo>
                        <a:pt x="8" y="0"/>
                        <a:pt x="0" y="8"/>
                        <a:pt x="0" y="18"/>
                      </a:cubicBezTo>
                      <a:cubicBezTo>
                        <a:pt x="0" y="114"/>
                        <a:pt x="0" y="114"/>
                        <a:pt x="0" y="114"/>
                      </a:cubicBezTo>
                      <a:cubicBezTo>
                        <a:pt x="0" y="124"/>
                        <a:pt x="8" y="131"/>
                        <a:pt x="18" y="131"/>
                      </a:cubicBezTo>
                      <a:cubicBezTo>
                        <a:pt x="286" y="131"/>
                        <a:pt x="286" y="131"/>
                        <a:pt x="286" y="131"/>
                      </a:cubicBezTo>
                      <a:cubicBezTo>
                        <a:pt x="296" y="131"/>
                        <a:pt x="304" y="124"/>
                        <a:pt x="304" y="114"/>
                      </a:cubicBezTo>
                      <a:cubicBezTo>
                        <a:pt x="304" y="18"/>
                        <a:pt x="304" y="18"/>
                        <a:pt x="304" y="18"/>
                      </a:cubicBezTo>
                      <a:cubicBezTo>
                        <a:pt x="304" y="8"/>
                        <a:pt x="296" y="0"/>
                        <a:pt x="286" y="0"/>
                      </a:cubicBezTo>
                      <a:close/>
                      <a:moveTo>
                        <a:pt x="30" y="97"/>
                      </a:moveTo>
                      <a:cubicBezTo>
                        <a:pt x="26" y="97"/>
                        <a:pt x="22" y="94"/>
                        <a:pt x="22" y="90"/>
                      </a:cubicBezTo>
                      <a:cubicBezTo>
                        <a:pt x="22" y="86"/>
                        <a:pt x="26" y="82"/>
                        <a:pt x="30" y="82"/>
                      </a:cubicBezTo>
                      <a:cubicBezTo>
                        <a:pt x="34" y="82"/>
                        <a:pt x="37" y="86"/>
                        <a:pt x="37" y="90"/>
                      </a:cubicBezTo>
                      <a:cubicBezTo>
                        <a:pt x="37" y="94"/>
                        <a:pt x="34" y="97"/>
                        <a:pt x="30" y="97"/>
                      </a:cubicBezTo>
                      <a:close/>
                      <a:moveTo>
                        <a:pt x="30" y="74"/>
                      </a:moveTo>
                      <a:cubicBezTo>
                        <a:pt x="26" y="74"/>
                        <a:pt x="22" y="71"/>
                        <a:pt x="22" y="67"/>
                      </a:cubicBezTo>
                      <a:cubicBezTo>
                        <a:pt x="22" y="63"/>
                        <a:pt x="26" y="60"/>
                        <a:pt x="30" y="60"/>
                      </a:cubicBezTo>
                      <a:cubicBezTo>
                        <a:pt x="34" y="60"/>
                        <a:pt x="37" y="63"/>
                        <a:pt x="37" y="67"/>
                      </a:cubicBezTo>
                      <a:cubicBezTo>
                        <a:pt x="37" y="71"/>
                        <a:pt x="34" y="74"/>
                        <a:pt x="30" y="74"/>
                      </a:cubicBezTo>
                      <a:close/>
                      <a:moveTo>
                        <a:pt x="30" y="53"/>
                      </a:moveTo>
                      <a:cubicBezTo>
                        <a:pt x="26" y="53"/>
                        <a:pt x="22" y="49"/>
                        <a:pt x="22" y="45"/>
                      </a:cubicBezTo>
                      <a:cubicBezTo>
                        <a:pt x="22" y="41"/>
                        <a:pt x="26" y="38"/>
                        <a:pt x="30" y="38"/>
                      </a:cubicBezTo>
                      <a:cubicBezTo>
                        <a:pt x="34" y="38"/>
                        <a:pt x="37" y="41"/>
                        <a:pt x="37" y="45"/>
                      </a:cubicBezTo>
                      <a:cubicBezTo>
                        <a:pt x="37" y="49"/>
                        <a:pt x="34" y="53"/>
                        <a:pt x="30" y="53"/>
                      </a:cubicBezTo>
                      <a:close/>
                      <a:moveTo>
                        <a:pt x="52" y="97"/>
                      </a:moveTo>
                      <a:cubicBezTo>
                        <a:pt x="48" y="97"/>
                        <a:pt x="44" y="94"/>
                        <a:pt x="44" y="90"/>
                      </a:cubicBezTo>
                      <a:cubicBezTo>
                        <a:pt x="44" y="86"/>
                        <a:pt x="48" y="82"/>
                        <a:pt x="52" y="82"/>
                      </a:cubicBezTo>
                      <a:cubicBezTo>
                        <a:pt x="56" y="82"/>
                        <a:pt x="59" y="86"/>
                        <a:pt x="59" y="90"/>
                      </a:cubicBezTo>
                      <a:cubicBezTo>
                        <a:pt x="59" y="94"/>
                        <a:pt x="56" y="97"/>
                        <a:pt x="52" y="97"/>
                      </a:cubicBezTo>
                      <a:close/>
                      <a:moveTo>
                        <a:pt x="52" y="74"/>
                      </a:moveTo>
                      <a:cubicBezTo>
                        <a:pt x="48" y="74"/>
                        <a:pt x="44" y="71"/>
                        <a:pt x="44" y="67"/>
                      </a:cubicBezTo>
                      <a:cubicBezTo>
                        <a:pt x="44" y="63"/>
                        <a:pt x="48" y="60"/>
                        <a:pt x="52" y="60"/>
                      </a:cubicBezTo>
                      <a:cubicBezTo>
                        <a:pt x="56" y="60"/>
                        <a:pt x="59" y="63"/>
                        <a:pt x="59" y="67"/>
                      </a:cubicBezTo>
                      <a:cubicBezTo>
                        <a:pt x="59" y="71"/>
                        <a:pt x="56" y="74"/>
                        <a:pt x="52" y="74"/>
                      </a:cubicBezTo>
                      <a:close/>
                      <a:moveTo>
                        <a:pt x="52" y="53"/>
                      </a:moveTo>
                      <a:cubicBezTo>
                        <a:pt x="48" y="53"/>
                        <a:pt x="44" y="49"/>
                        <a:pt x="44" y="45"/>
                      </a:cubicBezTo>
                      <a:cubicBezTo>
                        <a:pt x="44" y="41"/>
                        <a:pt x="48" y="38"/>
                        <a:pt x="52" y="38"/>
                      </a:cubicBezTo>
                      <a:cubicBezTo>
                        <a:pt x="56" y="38"/>
                        <a:pt x="59" y="41"/>
                        <a:pt x="59" y="45"/>
                      </a:cubicBezTo>
                      <a:cubicBezTo>
                        <a:pt x="59" y="49"/>
                        <a:pt x="56" y="53"/>
                        <a:pt x="52" y="53"/>
                      </a:cubicBezTo>
                      <a:close/>
                      <a:moveTo>
                        <a:pt x="255" y="119"/>
                      </a:moveTo>
                      <a:cubicBezTo>
                        <a:pt x="251" y="119"/>
                        <a:pt x="248" y="116"/>
                        <a:pt x="248" y="112"/>
                      </a:cubicBezTo>
                      <a:cubicBezTo>
                        <a:pt x="248" y="108"/>
                        <a:pt x="251" y="104"/>
                        <a:pt x="255" y="104"/>
                      </a:cubicBezTo>
                      <a:cubicBezTo>
                        <a:pt x="259" y="104"/>
                        <a:pt x="262" y="108"/>
                        <a:pt x="262" y="112"/>
                      </a:cubicBezTo>
                      <a:cubicBezTo>
                        <a:pt x="262" y="116"/>
                        <a:pt x="259" y="119"/>
                        <a:pt x="255" y="119"/>
                      </a:cubicBezTo>
                      <a:close/>
                      <a:moveTo>
                        <a:pt x="276" y="119"/>
                      </a:moveTo>
                      <a:cubicBezTo>
                        <a:pt x="272" y="119"/>
                        <a:pt x="269" y="116"/>
                        <a:pt x="269" y="112"/>
                      </a:cubicBezTo>
                      <a:cubicBezTo>
                        <a:pt x="269" y="108"/>
                        <a:pt x="272" y="104"/>
                        <a:pt x="276" y="104"/>
                      </a:cubicBezTo>
                      <a:cubicBezTo>
                        <a:pt x="280" y="104"/>
                        <a:pt x="283" y="108"/>
                        <a:pt x="283" y="112"/>
                      </a:cubicBezTo>
                      <a:cubicBezTo>
                        <a:pt x="283" y="116"/>
                        <a:pt x="280" y="119"/>
                        <a:pt x="276" y="119"/>
                      </a:cubicBezTo>
                      <a:close/>
                      <a:moveTo>
                        <a:pt x="284" y="87"/>
                      </a:moveTo>
                      <a:cubicBezTo>
                        <a:pt x="284" y="92"/>
                        <a:pt x="279" y="97"/>
                        <a:pt x="273" y="97"/>
                      </a:cubicBezTo>
                      <a:cubicBezTo>
                        <a:pt x="116" y="97"/>
                        <a:pt x="116" y="97"/>
                        <a:pt x="116" y="97"/>
                      </a:cubicBezTo>
                      <a:cubicBezTo>
                        <a:pt x="110" y="97"/>
                        <a:pt x="106" y="92"/>
                        <a:pt x="106" y="87"/>
                      </a:cubicBezTo>
                      <a:cubicBezTo>
                        <a:pt x="106" y="82"/>
                        <a:pt x="106" y="82"/>
                        <a:pt x="106" y="82"/>
                      </a:cubicBezTo>
                      <a:cubicBezTo>
                        <a:pt x="284" y="82"/>
                        <a:pt x="284" y="82"/>
                        <a:pt x="284" y="82"/>
                      </a:cubicBezTo>
                      <a:lnTo>
                        <a:pt x="284" y="87"/>
                      </a:lnTo>
                      <a:close/>
                      <a:moveTo>
                        <a:pt x="284" y="76"/>
                      </a:moveTo>
                      <a:cubicBezTo>
                        <a:pt x="106" y="76"/>
                        <a:pt x="106" y="76"/>
                        <a:pt x="106" y="76"/>
                      </a:cubicBezTo>
                      <a:cubicBezTo>
                        <a:pt x="106" y="61"/>
                        <a:pt x="106" y="61"/>
                        <a:pt x="106" y="61"/>
                      </a:cubicBezTo>
                      <a:cubicBezTo>
                        <a:pt x="284" y="61"/>
                        <a:pt x="284" y="61"/>
                        <a:pt x="284" y="61"/>
                      </a:cubicBezTo>
                      <a:lnTo>
                        <a:pt x="284" y="76"/>
                      </a:lnTo>
                      <a:close/>
                      <a:moveTo>
                        <a:pt x="284" y="55"/>
                      </a:moveTo>
                      <a:cubicBezTo>
                        <a:pt x="106" y="55"/>
                        <a:pt x="106" y="55"/>
                        <a:pt x="106" y="55"/>
                      </a:cubicBezTo>
                      <a:cubicBezTo>
                        <a:pt x="106" y="40"/>
                        <a:pt x="106" y="40"/>
                        <a:pt x="106" y="40"/>
                      </a:cubicBezTo>
                      <a:cubicBezTo>
                        <a:pt x="284" y="40"/>
                        <a:pt x="284" y="40"/>
                        <a:pt x="284" y="40"/>
                      </a:cubicBezTo>
                      <a:lnTo>
                        <a:pt x="284" y="55"/>
                      </a:lnTo>
                      <a:close/>
                      <a:moveTo>
                        <a:pt x="284" y="34"/>
                      </a:moveTo>
                      <a:cubicBezTo>
                        <a:pt x="106" y="34"/>
                        <a:pt x="106" y="34"/>
                        <a:pt x="106" y="34"/>
                      </a:cubicBezTo>
                      <a:cubicBezTo>
                        <a:pt x="106" y="30"/>
                        <a:pt x="106" y="30"/>
                        <a:pt x="106" y="30"/>
                      </a:cubicBezTo>
                      <a:cubicBezTo>
                        <a:pt x="106" y="25"/>
                        <a:pt x="110" y="20"/>
                        <a:pt x="116" y="20"/>
                      </a:cubicBezTo>
                      <a:cubicBezTo>
                        <a:pt x="273" y="20"/>
                        <a:pt x="273" y="20"/>
                        <a:pt x="273" y="20"/>
                      </a:cubicBezTo>
                      <a:cubicBezTo>
                        <a:pt x="279" y="20"/>
                        <a:pt x="284" y="25"/>
                        <a:pt x="284" y="30"/>
                      </a:cubicBezTo>
                      <a:lnTo>
                        <a:pt x="284" y="34"/>
                      </a:lnTo>
                      <a:close/>
                    </a:path>
                  </a:pathLst>
                </a:custGeom>
                <a:solidFill>
                  <a:schemeClr val="tx2"/>
                </a:solidFill>
                <a:ln>
                  <a:noFill/>
                </a:ln>
                <a:extLst/>
              </p:spPr>
              <p:txBody>
                <a:bodyPr vert="horz" wrap="square" lIns="89606" tIns="44804" rIns="89606" bIns="44804" numCol="1" anchor="t" anchorCtr="0" compatLnSpc="1">
                  <a:prstTxWarp prst="textNoShape">
                    <a:avLst/>
                  </a:prstTxWarp>
                </a:bodyPr>
                <a:lstStyle/>
                <a:p>
                  <a:pPr defTabSz="896386">
                    <a:defRPr/>
                  </a:pPr>
                  <a:endParaRPr lang="en-US" sz="1766" kern="0" dirty="0">
                    <a:solidFill>
                      <a:schemeClr val="bg1"/>
                    </a:solidFill>
                    <a:latin typeface="Segoe UI Semilight"/>
                  </a:endParaRPr>
                </a:p>
              </p:txBody>
            </p:sp>
          </p:grpSp>
        </p:grpSp>
        <p:sp>
          <p:nvSpPr>
            <p:cNvPr id="36" name="Freeform 11"/>
            <p:cNvSpPr>
              <a:spLocks/>
            </p:cNvSpPr>
            <p:nvPr/>
          </p:nvSpPr>
          <p:spPr bwMode="auto">
            <a:xfrm>
              <a:off x="9161898" y="780190"/>
              <a:ext cx="1078512" cy="678544"/>
            </a:xfrm>
            <a:custGeom>
              <a:avLst/>
              <a:gdLst>
                <a:gd name="T0" fmla="*/ 800 w 800"/>
                <a:gd name="T1" fmla="*/ 404 h 497"/>
                <a:gd name="T2" fmla="*/ 707 w 800"/>
                <a:gd name="T3" fmla="*/ 312 h 497"/>
                <a:gd name="T4" fmla="*/ 696 w 800"/>
                <a:gd name="T5" fmla="*/ 312 h 497"/>
                <a:gd name="T6" fmla="*/ 705 w 800"/>
                <a:gd name="T7" fmla="*/ 247 h 497"/>
                <a:gd name="T8" fmla="*/ 458 w 800"/>
                <a:gd name="T9" fmla="*/ 0 h 497"/>
                <a:gd name="T10" fmla="*/ 224 w 800"/>
                <a:gd name="T11" fmla="*/ 169 h 497"/>
                <a:gd name="T12" fmla="*/ 169 w 800"/>
                <a:gd name="T13" fmla="*/ 159 h 497"/>
                <a:gd name="T14" fmla="*/ 0 w 800"/>
                <a:gd name="T15" fmla="*/ 328 h 497"/>
                <a:gd name="T16" fmla="*/ 169 w 800"/>
                <a:gd name="T17" fmla="*/ 497 h 497"/>
                <a:gd name="T18" fmla="*/ 169 w 800"/>
                <a:gd name="T19" fmla="*/ 497 h 497"/>
                <a:gd name="T20" fmla="*/ 169 w 800"/>
                <a:gd name="T21" fmla="*/ 497 h 497"/>
                <a:gd name="T22" fmla="*/ 715 w 800"/>
                <a:gd name="T23" fmla="*/ 497 h 497"/>
                <a:gd name="T24" fmla="*/ 715 w 800"/>
                <a:gd name="T25" fmla="*/ 496 h 497"/>
                <a:gd name="T26" fmla="*/ 800 w 800"/>
                <a:gd name="T27" fmla="*/ 404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0" h="497">
                  <a:moveTo>
                    <a:pt x="800" y="404"/>
                  </a:moveTo>
                  <a:cubicBezTo>
                    <a:pt x="800" y="353"/>
                    <a:pt x="758" y="312"/>
                    <a:pt x="707" y="312"/>
                  </a:cubicBezTo>
                  <a:cubicBezTo>
                    <a:pt x="703" y="312"/>
                    <a:pt x="700" y="312"/>
                    <a:pt x="696" y="312"/>
                  </a:cubicBezTo>
                  <a:cubicBezTo>
                    <a:pt x="702" y="292"/>
                    <a:pt x="705" y="270"/>
                    <a:pt x="705" y="247"/>
                  </a:cubicBezTo>
                  <a:cubicBezTo>
                    <a:pt x="705" y="111"/>
                    <a:pt x="594" y="0"/>
                    <a:pt x="458" y="0"/>
                  </a:cubicBezTo>
                  <a:cubicBezTo>
                    <a:pt x="349" y="0"/>
                    <a:pt x="257" y="71"/>
                    <a:pt x="224" y="169"/>
                  </a:cubicBezTo>
                  <a:cubicBezTo>
                    <a:pt x="207" y="163"/>
                    <a:pt x="188" y="159"/>
                    <a:pt x="169" y="159"/>
                  </a:cubicBezTo>
                  <a:cubicBezTo>
                    <a:pt x="76" y="159"/>
                    <a:pt x="0" y="235"/>
                    <a:pt x="0" y="328"/>
                  </a:cubicBezTo>
                  <a:cubicBezTo>
                    <a:pt x="0" y="421"/>
                    <a:pt x="76" y="497"/>
                    <a:pt x="169" y="497"/>
                  </a:cubicBezTo>
                  <a:cubicBezTo>
                    <a:pt x="169" y="497"/>
                    <a:pt x="169" y="497"/>
                    <a:pt x="169" y="497"/>
                  </a:cubicBezTo>
                  <a:lnTo>
                    <a:pt x="169" y="497"/>
                  </a:lnTo>
                  <a:lnTo>
                    <a:pt x="715" y="497"/>
                  </a:lnTo>
                  <a:lnTo>
                    <a:pt x="715" y="496"/>
                  </a:lnTo>
                  <a:cubicBezTo>
                    <a:pt x="762" y="492"/>
                    <a:pt x="800" y="453"/>
                    <a:pt x="800" y="404"/>
                  </a:cubicBezTo>
                  <a:close/>
                </a:path>
              </a:pathLst>
            </a:custGeom>
            <a:solidFill>
              <a:schemeClr val="accent2"/>
            </a:solidFill>
            <a:ln w="28575" cap="flat">
              <a:noFill/>
              <a:prstDash val="solid"/>
              <a:miter lim="800000"/>
              <a:headEnd/>
              <a:tailEnd/>
            </a:ln>
          </p:spPr>
          <p:txBody>
            <a:bodyPr vert="horz" wrap="square" lIns="89642" tIns="44821" rIns="89642" bIns="44821" numCol="1" anchor="t" anchorCtr="0" compatLnSpc="1">
              <a:prstTxWarp prst="textNoShape">
                <a:avLst/>
              </a:prstTxWarp>
            </a:bodyPr>
            <a:lstStyle/>
            <a:p>
              <a:pPr defTabSz="896386">
                <a:defRPr/>
              </a:pPr>
              <a:endParaRPr lang="en-US" kern="0" dirty="0">
                <a:solidFill>
                  <a:sysClr val="windowText" lastClr="000000"/>
                </a:solidFill>
                <a:latin typeface="Segoe UI Semilight"/>
              </a:endParaRPr>
            </a:p>
          </p:txBody>
        </p:sp>
        <p:sp>
          <p:nvSpPr>
            <p:cNvPr id="175" name="TextBox 174"/>
            <p:cNvSpPr txBox="1"/>
            <p:nvPr/>
          </p:nvSpPr>
          <p:spPr>
            <a:xfrm>
              <a:off x="9038521" y="945385"/>
              <a:ext cx="1199645" cy="561211"/>
            </a:xfrm>
            <a:prstGeom prst="rect">
              <a:avLst/>
            </a:prstGeom>
            <a:noFill/>
          </p:spPr>
          <p:txBody>
            <a:bodyPr wrap="square" lIns="179285" tIns="143428" rIns="179285" bIns="143428" rtlCol="0">
              <a:spAutoFit/>
            </a:bodyPr>
            <a:lstStyle/>
            <a:p>
              <a:pPr algn="ctr" defTabSz="896386">
                <a:lnSpc>
                  <a:spcPct val="90000"/>
                </a:lnSpc>
                <a:spcAft>
                  <a:spcPts val="2353"/>
                </a:spcAft>
                <a:defRPr/>
              </a:pPr>
              <a:r>
                <a:rPr lang="en-US" sz="1961" b="1" kern="0" dirty="0">
                  <a:solidFill>
                    <a:srgbClr val="FFFFFF"/>
                  </a:solidFill>
                  <a:latin typeface="Segoe UI Semilight" panose="020B0402040204020203" pitchFamily="34" charset="0"/>
                  <a:cs typeface="Segoe UI Semilight" panose="020B0402040204020203" pitchFamily="34" charset="0"/>
                </a:rPr>
                <a:t>Azure</a:t>
              </a:r>
            </a:p>
          </p:txBody>
        </p:sp>
        <p:pic>
          <p:nvPicPr>
            <p:cNvPr id="4" name="Picture 3"/>
            <p:cNvPicPr>
              <a:picLocks noChangeAspect="1"/>
            </p:cNvPicPr>
            <p:nvPr/>
          </p:nvPicPr>
          <p:blipFill>
            <a:blip r:embed="rId20"/>
            <a:stretch>
              <a:fillRect/>
            </a:stretch>
          </p:blipFill>
          <p:spPr>
            <a:xfrm>
              <a:off x="6155377" y="1271095"/>
              <a:ext cx="2337062" cy="1346234"/>
            </a:xfrm>
            <a:prstGeom prst="rect">
              <a:avLst/>
            </a:prstGeom>
          </p:spPr>
        </p:pic>
        <p:sp>
          <p:nvSpPr>
            <p:cNvPr id="5" name="Rectangle 4"/>
            <p:cNvSpPr/>
            <p:nvPr/>
          </p:nvSpPr>
          <p:spPr>
            <a:xfrm>
              <a:off x="6824880" y="1873695"/>
              <a:ext cx="1020904" cy="392245"/>
            </a:xfrm>
            <a:prstGeom prst="rect">
              <a:avLst/>
            </a:prstGeom>
          </p:spPr>
          <p:txBody>
            <a:bodyPr wrap="none">
              <a:spAutoFit/>
            </a:bodyPr>
            <a:lstStyle/>
            <a:p>
              <a:pPr>
                <a:defRPr/>
              </a:pPr>
              <a:r>
                <a:rPr lang="en-US" sz="1961" b="1" dirty="0">
                  <a:solidFill>
                    <a:srgbClr val="FFFFFF"/>
                  </a:solidFill>
                  <a:latin typeface="Segoe UI Semilight"/>
                </a:rPr>
                <a:t>Internet</a:t>
              </a:r>
              <a:endParaRPr lang="en-US" sz="2353" b="1" dirty="0">
                <a:solidFill>
                  <a:srgbClr val="FFFFFF"/>
                </a:solidFill>
                <a:latin typeface="Segoe UI Semilight"/>
              </a:endParaRPr>
            </a:p>
          </p:txBody>
        </p:sp>
      </p:grpSp>
    </p:spTree>
    <p:extLst>
      <p:ext uri="{BB962C8B-B14F-4D97-AF65-F5344CB8AC3E}">
        <p14:creationId xmlns:p14="http://schemas.microsoft.com/office/powerpoint/2010/main" val="693792191"/>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CB7C5C3-610A-4374-8562-8316262BBCF5}"/>
              </a:ext>
            </a:extLst>
          </p:cNvPr>
          <p:cNvPicPr>
            <a:picLocks noChangeAspect="1"/>
          </p:cNvPicPr>
          <p:nvPr/>
        </p:nvPicPr>
        <p:blipFill>
          <a:blip r:embed="rId2"/>
          <a:stretch>
            <a:fillRect/>
          </a:stretch>
        </p:blipFill>
        <p:spPr>
          <a:xfrm>
            <a:off x="4737677" y="2461610"/>
            <a:ext cx="7088564" cy="3368742"/>
          </a:xfrm>
          <a:prstGeom prst="rect">
            <a:avLst/>
          </a:prstGeom>
          <a:noFill/>
        </p:spPr>
      </p:pic>
      <p:sp>
        <p:nvSpPr>
          <p:cNvPr id="2" name="Title 1">
            <a:extLst>
              <a:ext uri="{FF2B5EF4-FFF2-40B4-BE49-F238E27FC236}">
                <a16:creationId xmlns:a16="http://schemas.microsoft.com/office/drawing/2014/main" id="{F62FB7B1-BCB2-47B0-93BD-03524D45530D}"/>
              </a:ext>
            </a:extLst>
          </p:cNvPr>
          <p:cNvSpPr>
            <a:spLocks noGrp="1"/>
          </p:cNvSpPr>
          <p:nvPr>
            <p:ph type="title"/>
          </p:nvPr>
        </p:nvSpPr>
        <p:spPr/>
        <p:txBody>
          <a:bodyPr/>
          <a:lstStyle/>
          <a:p>
            <a:r>
              <a:rPr lang="en-US" dirty="0" err="1">
                <a:solidFill>
                  <a:schemeClr val="tx1"/>
                </a:solidFill>
              </a:rPr>
              <a:t>VNet</a:t>
            </a:r>
            <a:r>
              <a:rPr lang="en-US" dirty="0">
                <a:solidFill>
                  <a:schemeClr val="tx1"/>
                </a:solidFill>
              </a:rPr>
              <a:t> Peering Hub and spoke</a:t>
            </a:r>
            <a:endParaRPr lang="en-US" dirty="0"/>
          </a:p>
        </p:txBody>
      </p:sp>
      <p:sp>
        <p:nvSpPr>
          <p:cNvPr id="3" name="Text Placeholder 2">
            <a:extLst>
              <a:ext uri="{FF2B5EF4-FFF2-40B4-BE49-F238E27FC236}">
                <a16:creationId xmlns:a16="http://schemas.microsoft.com/office/drawing/2014/main" id="{9D113D00-F54A-4089-827B-467453189C89}"/>
              </a:ext>
            </a:extLst>
          </p:cNvPr>
          <p:cNvSpPr>
            <a:spLocks noGrp="1"/>
          </p:cNvSpPr>
          <p:nvPr>
            <p:ph type="body" sz="quarter" idx="10"/>
          </p:nvPr>
        </p:nvSpPr>
        <p:spPr>
          <a:xfrm>
            <a:off x="584200" y="1435100"/>
            <a:ext cx="5212080" cy="3354765"/>
          </a:xfrm>
        </p:spPr>
        <p:txBody>
          <a:bodyPr/>
          <a:lstStyle/>
          <a:p>
            <a:pPr marL="457200" indent="-457200">
              <a:buFont typeface="Arial" panose="020B0604020202020204" pitchFamily="34" charset="0"/>
              <a:buChar char="•"/>
            </a:pPr>
            <a:r>
              <a:rPr lang="en-US" sz="2400" dirty="0"/>
              <a:t>Central </a:t>
            </a:r>
            <a:r>
              <a:rPr lang="en-US" sz="2400" dirty="0" err="1"/>
              <a:t>VNet</a:t>
            </a:r>
            <a:r>
              <a:rPr lang="en-US" sz="2400" dirty="0"/>
              <a:t> (Hub) peers with spoke </a:t>
            </a:r>
            <a:r>
              <a:rPr lang="en-US" sz="2400" dirty="0" err="1"/>
              <a:t>Vnets</a:t>
            </a:r>
            <a:endParaRPr lang="en-US" sz="2400" dirty="0"/>
          </a:p>
          <a:p>
            <a:pPr marL="457200" indent="-457200">
              <a:buFont typeface="Arial" panose="020B0604020202020204" pitchFamily="34" charset="0"/>
              <a:buChar char="•"/>
            </a:pPr>
            <a:r>
              <a:rPr lang="en-US" sz="2400" dirty="0"/>
              <a:t>Gateway and NVA Transit</a:t>
            </a:r>
          </a:p>
          <a:p>
            <a:pPr marL="457200" indent="-457200">
              <a:buFont typeface="Arial" panose="020B0604020202020204" pitchFamily="34" charset="0"/>
              <a:buChar char="•"/>
            </a:pPr>
            <a:r>
              <a:rPr lang="en-US" sz="2400" dirty="0"/>
              <a:t>UDR next hop IP in central </a:t>
            </a:r>
            <a:r>
              <a:rPr lang="en-US" sz="2400" dirty="0" err="1"/>
              <a:t>VNet</a:t>
            </a:r>
            <a:endParaRPr lang="en-US" sz="2400" dirty="0"/>
          </a:p>
          <a:p>
            <a:pPr marL="457200" indent="-457200">
              <a:buFont typeface="Arial" panose="020B0604020202020204" pitchFamily="34" charset="0"/>
              <a:buChar char="•"/>
            </a:pPr>
            <a:r>
              <a:rPr lang="en-US" sz="2400" dirty="0"/>
              <a:t>Consolidate shared services</a:t>
            </a:r>
          </a:p>
          <a:p>
            <a:pPr marL="457200" indent="-457200">
              <a:buFont typeface="Arial" panose="020B0604020202020204" pitchFamily="34" charset="0"/>
              <a:buChar char="•"/>
            </a:pPr>
            <a:r>
              <a:rPr lang="en-US" sz="2400" dirty="0"/>
              <a:t>Virtual DMZ</a:t>
            </a:r>
          </a:p>
          <a:p>
            <a:endParaRPr lang="en-US" sz="2400" dirty="0"/>
          </a:p>
        </p:txBody>
      </p:sp>
    </p:spTree>
    <p:extLst>
      <p:ext uri="{BB962C8B-B14F-4D97-AF65-F5344CB8AC3E}">
        <p14:creationId xmlns:p14="http://schemas.microsoft.com/office/powerpoint/2010/main" val="1496046394"/>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Global </a:t>
            </a:r>
            <a:r>
              <a:rPr lang="en-US" dirty="0" err="1"/>
              <a:t>VNet</a:t>
            </a:r>
            <a:r>
              <a:rPr lang="en-US" dirty="0"/>
              <a:t> Peering</a:t>
            </a:r>
          </a:p>
        </p:txBody>
      </p:sp>
      <p:sp>
        <p:nvSpPr>
          <p:cNvPr id="4" name="Text Placeholder 3"/>
          <p:cNvSpPr>
            <a:spLocks noGrp="1"/>
          </p:cNvSpPr>
          <p:nvPr>
            <p:ph type="body" sz="quarter" idx="4294967295"/>
          </p:nvPr>
        </p:nvSpPr>
        <p:spPr>
          <a:xfrm>
            <a:off x="592909" y="1415960"/>
            <a:ext cx="4847856" cy="3993167"/>
          </a:xfrm>
        </p:spPr>
        <p:txBody>
          <a:bodyPr/>
          <a:lstStyle/>
          <a:p>
            <a:pPr>
              <a:buFont typeface="Arial" panose="020B0604020202020204" pitchFamily="34" charset="0"/>
              <a:buChar char="•"/>
            </a:pPr>
            <a:r>
              <a:rPr lang="en-US" sz="2000" dirty="0">
                <a:latin typeface="+mn-lt"/>
              </a:rPr>
              <a:t>Global </a:t>
            </a:r>
            <a:r>
              <a:rPr lang="en-US" sz="2000" dirty="0" err="1">
                <a:latin typeface="+mn-lt"/>
              </a:rPr>
              <a:t>VNet</a:t>
            </a:r>
            <a:r>
              <a:rPr lang="en-US" sz="2000" dirty="0">
                <a:latin typeface="+mn-lt"/>
              </a:rPr>
              <a:t> Peering enables you to peer </a:t>
            </a:r>
            <a:r>
              <a:rPr lang="en-US" sz="2000" dirty="0" err="1">
                <a:latin typeface="+mn-lt"/>
              </a:rPr>
              <a:t>VNets</a:t>
            </a:r>
            <a:r>
              <a:rPr lang="en-US" sz="2000" dirty="0">
                <a:latin typeface="+mn-lt"/>
              </a:rPr>
              <a:t> belonging to different Azure regions.</a:t>
            </a:r>
          </a:p>
          <a:p>
            <a:pPr>
              <a:buFont typeface="Arial" panose="020B0604020202020204" pitchFamily="34" charset="0"/>
              <a:buChar char="•"/>
            </a:pPr>
            <a:r>
              <a:rPr lang="en-US" sz="2000" dirty="0">
                <a:latin typeface="+mn-lt"/>
              </a:rPr>
              <a:t>Extends peering to cross​</a:t>
            </a:r>
            <a:br>
              <a:rPr lang="en-US" sz="2000" dirty="0">
                <a:latin typeface="+mn-lt"/>
              </a:rPr>
            </a:br>
            <a:r>
              <a:rPr lang="en-US" sz="2000" dirty="0">
                <a:latin typeface="+mn-lt"/>
              </a:rPr>
              <a:t>region </a:t>
            </a:r>
            <a:r>
              <a:rPr lang="en-US" sz="2000" dirty="0" err="1">
                <a:latin typeface="+mn-lt"/>
              </a:rPr>
              <a:t>VNets</a:t>
            </a:r>
            <a:r>
              <a:rPr lang="en-US" sz="2000" dirty="0">
                <a:latin typeface="+mn-lt"/>
              </a:rPr>
              <a:t>​</a:t>
            </a:r>
          </a:p>
          <a:p>
            <a:pPr>
              <a:buFont typeface="Arial" panose="020B0604020202020204" pitchFamily="34" charset="0"/>
              <a:buChar char="•"/>
            </a:pPr>
            <a:r>
              <a:rPr lang="en-US" sz="2000" dirty="0">
                <a:latin typeface="+mn-lt"/>
              </a:rPr>
              <a:t>Simple and quick to configure​</a:t>
            </a:r>
          </a:p>
          <a:p>
            <a:pPr>
              <a:buFont typeface="Arial" panose="020B0604020202020204" pitchFamily="34" charset="0"/>
              <a:buChar char="•"/>
            </a:pPr>
            <a:r>
              <a:rPr lang="en-US" sz="2000" dirty="0">
                <a:latin typeface="+mn-lt"/>
              </a:rPr>
              <a:t>Enables cross region database replication over private IP addresses</a:t>
            </a:r>
          </a:p>
          <a:p>
            <a:pPr>
              <a:buFont typeface="Arial" panose="020B0604020202020204" pitchFamily="34" charset="0"/>
              <a:buChar char="•"/>
            </a:pPr>
            <a:r>
              <a:rPr lang="en-US" sz="2000" dirty="0">
                <a:latin typeface="+mn-lt"/>
              </a:rPr>
              <a:t>No bandwidth restrictions</a:t>
            </a:r>
          </a:p>
        </p:txBody>
      </p:sp>
      <p:grpSp>
        <p:nvGrpSpPr>
          <p:cNvPr id="47" name="Group 46">
            <a:extLst>
              <a:ext uri="{FF2B5EF4-FFF2-40B4-BE49-F238E27FC236}">
                <a16:creationId xmlns:a16="http://schemas.microsoft.com/office/drawing/2014/main" id="{29366BFB-A87A-48D7-95FC-36239EA84B62}"/>
              </a:ext>
            </a:extLst>
          </p:cNvPr>
          <p:cNvGrpSpPr/>
          <p:nvPr/>
        </p:nvGrpSpPr>
        <p:grpSpPr>
          <a:xfrm>
            <a:off x="5433797" y="1787323"/>
            <a:ext cx="6519068" cy="2662327"/>
            <a:chOff x="4201631" y="1287382"/>
            <a:chExt cx="7947760" cy="3340271"/>
          </a:xfrm>
        </p:grpSpPr>
        <p:sp>
          <p:nvSpPr>
            <p:cNvPr id="7" name="Rectangle 6">
              <a:extLst>
                <a:ext uri="{FF2B5EF4-FFF2-40B4-BE49-F238E27FC236}">
                  <a16:creationId xmlns:a16="http://schemas.microsoft.com/office/drawing/2014/main" id="{A8E60942-5415-4905-A0B6-FAE52637F236}"/>
                </a:ext>
              </a:extLst>
            </p:cNvPr>
            <p:cNvSpPr/>
            <p:nvPr/>
          </p:nvSpPr>
          <p:spPr bwMode="auto">
            <a:xfrm>
              <a:off x="8842027" y="2379252"/>
              <a:ext cx="3273412" cy="2216456"/>
            </a:xfrm>
            <a:prstGeom prst="rect">
              <a:avLst/>
            </a:prstGeom>
            <a:solidFill>
              <a:schemeClr val="bg1">
                <a:lumMod val="85000"/>
              </a:schemeClr>
            </a:solidFill>
            <a:ln w="28575">
              <a:solidFill>
                <a:schemeClr val="bg1">
                  <a:lumMod val="65000"/>
                </a:schemeClr>
              </a:solidFill>
            </a:ln>
          </p:spPr>
          <p:txBody>
            <a:bodyPr lIns="182880" tIns="146304" rIns="182880" bIns="146304" anchor="t" anchorCtr="0"/>
            <a:lstStyle/>
            <a:p>
              <a:pPr marL="0" marR="0" lvl="0" indent="0" algn="ctr" defTabSz="95078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Semilight"/>
                <a:ea typeface="MS PGothic" pitchFamily="34" charset="-128"/>
                <a:cs typeface="+mn-cs"/>
              </a:endParaRPr>
            </a:p>
          </p:txBody>
        </p:sp>
        <p:grpSp>
          <p:nvGrpSpPr>
            <p:cNvPr id="8" name="Group 7">
              <a:extLst>
                <a:ext uri="{FF2B5EF4-FFF2-40B4-BE49-F238E27FC236}">
                  <a16:creationId xmlns:a16="http://schemas.microsoft.com/office/drawing/2014/main" id="{233AA570-C61C-4507-95D7-04643D40D94B}"/>
                </a:ext>
              </a:extLst>
            </p:cNvPr>
            <p:cNvGrpSpPr/>
            <p:nvPr/>
          </p:nvGrpSpPr>
          <p:grpSpPr>
            <a:xfrm>
              <a:off x="4304364" y="2397270"/>
              <a:ext cx="3273412" cy="2230383"/>
              <a:chOff x="3371850" y="2159937"/>
              <a:chExt cx="3617161" cy="2465618"/>
            </a:xfrm>
          </p:grpSpPr>
          <p:sp>
            <p:nvSpPr>
              <p:cNvPr id="9" name="Rectangle 8">
                <a:extLst>
                  <a:ext uri="{FF2B5EF4-FFF2-40B4-BE49-F238E27FC236}">
                    <a16:creationId xmlns:a16="http://schemas.microsoft.com/office/drawing/2014/main" id="{D4997C78-B96E-4127-B67A-3E2240192094}"/>
                  </a:ext>
                </a:extLst>
              </p:cNvPr>
              <p:cNvSpPr/>
              <p:nvPr/>
            </p:nvSpPr>
            <p:spPr bwMode="auto">
              <a:xfrm>
                <a:off x="3371850" y="2159937"/>
                <a:ext cx="3617161" cy="2450221"/>
              </a:xfrm>
              <a:prstGeom prst="rect">
                <a:avLst/>
              </a:prstGeom>
              <a:solidFill>
                <a:schemeClr val="bg1">
                  <a:lumMod val="85000"/>
                </a:schemeClr>
              </a:solidFill>
              <a:ln w="28575">
                <a:solidFill>
                  <a:schemeClr val="bg1">
                    <a:lumMod val="65000"/>
                  </a:schemeClr>
                </a:solidFill>
              </a:ln>
            </p:spPr>
            <p:txBody>
              <a:bodyPr lIns="182880" tIns="146304" rIns="182880" bIns="146304" anchor="t" anchorCtr="0"/>
              <a:lstStyle/>
              <a:p>
                <a:pPr marL="0" marR="0" lvl="0" indent="0" algn="ctr" defTabSz="95078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Semilight"/>
                  <a:ea typeface="MS PGothic" pitchFamily="34" charset="-128"/>
                  <a:cs typeface="+mn-cs"/>
                </a:endParaRPr>
              </a:p>
            </p:txBody>
          </p:sp>
          <p:pic>
            <p:nvPicPr>
              <p:cNvPr id="10" name="Picture 9">
                <a:extLst>
                  <a:ext uri="{FF2B5EF4-FFF2-40B4-BE49-F238E27FC236}">
                    <a16:creationId xmlns:a16="http://schemas.microsoft.com/office/drawing/2014/main" id="{6B0E0740-84C5-441C-AA0C-9F98D2768D46}"/>
                  </a:ext>
                </a:extLst>
              </p:cNvPr>
              <p:cNvPicPr>
                <a:picLocks noChangeAspect="1"/>
              </p:cNvPicPr>
              <p:nvPr/>
            </p:nvPicPr>
            <p:blipFill>
              <a:blip r:embed="rId3"/>
              <a:stretch>
                <a:fillRect/>
              </a:stretch>
            </p:blipFill>
            <p:spPr>
              <a:xfrm>
                <a:off x="3421012" y="4143617"/>
                <a:ext cx="481937" cy="481938"/>
              </a:xfrm>
              <a:prstGeom prst="rect">
                <a:avLst/>
              </a:prstGeom>
            </p:spPr>
          </p:pic>
        </p:grpSp>
        <p:sp>
          <p:nvSpPr>
            <p:cNvPr id="11" name="TextBox 10">
              <a:extLst>
                <a:ext uri="{FF2B5EF4-FFF2-40B4-BE49-F238E27FC236}">
                  <a16:creationId xmlns:a16="http://schemas.microsoft.com/office/drawing/2014/main" id="{CFDB0C38-014A-4B84-8E8E-980EFA381EC1}"/>
                </a:ext>
              </a:extLst>
            </p:cNvPr>
            <p:cNvSpPr txBox="1"/>
            <p:nvPr/>
          </p:nvSpPr>
          <p:spPr>
            <a:xfrm>
              <a:off x="4962997" y="1865337"/>
              <a:ext cx="2743866" cy="613979"/>
            </a:xfrm>
            <a:prstGeom prst="rect">
              <a:avLst/>
            </a:prstGeom>
            <a:noFill/>
          </p:spPr>
          <p:txBody>
            <a:bodyPr wrap="square" lIns="182880" tIns="146304" rIns="182880" bIns="146304" rtlCol="0">
              <a:spAutoFit/>
            </a:bodyPr>
            <a:lstStyle/>
            <a:p>
              <a:pPr marL="0" marR="0" lvl="0" indent="0" algn="ctr" defTabSz="932742" rtl="0" eaLnBrk="1" fontAlgn="auto" latinLnBrk="0" hangingPunct="1">
                <a:lnSpc>
                  <a:spcPct val="90000"/>
                </a:lnSpc>
                <a:spcBef>
                  <a:spcPts val="0"/>
                </a:spcBef>
                <a:spcAft>
                  <a:spcPts val="600"/>
                </a:spcAft>
                <a:buClrTx/>
                <a:buSzTx/>
                <a:buFontTx/>
                <a:buNone/>
                <a:tabLst/>
                <a:defRPr/>
              </a:pPr>
              <a:r>
                <a:rPr kumimoji="0" lang="en-US" sz="1400" b="1" i="0" u="none" strike="noStrike" kern="1200" cap="none" spc="0" normalizeH="0" baseline="0" noProof="0">
                  <a:ln>
                    <a:noFill/>
                  </a:ln>
                  <a:gradFill>
                    <a:gsLst>
                      <a:gs pos="0">
                        <a:srgbClr val="353535"/>
                      </a:gs>
                      <a:gs pos="100000">
                        <a:srgbClr val="353535"/>
                      </a:gs>
                    </a:gsLst>
                    <a:lin ang="5400000" scaled="0"/>
                  </a:gradFill>
                  <a:effectLst/>
                  <a:uLnTx/>
                  <a:uFillTx/>
                  <a:latin typeface="Segoe UI Semilight"/>
                  <a:ea typeface="+mn-ea"/>
                  <a:cs typeface="+mn-cs"/>
                </a:rPr>
                <a:t>Azure Region 1</a:t>
              </a:r>
            </a:p>
          </p:txBody>
        </p:sp>
        <p:sp>
          <p:nvSpPr>
            <p:cNvPr id="12" name="globe_2">
              <a:extLst>
                <a:ext uri="{FF2B5EF4-FFF2-40B4-BE49-F238E27FC236}">
                  <a16:creationId xmlns:a16="http://schemas.microsoft.com/office/drawing/2014/main" id="{9CCC08F6-F8D2-489B-8A30-D07A217BAEC3}"/>
                </a:ext>
              </a:extLst>
            </p:cNvPr>
            <p:cNvSpPr>
              <a:spLocks noChangeAspect="1" noEditPoints="1"/>
            </p:cNvSpPr>
            <p:nvPr/>
          </p:nvSpPr>
          <p:spPr bwMode="auto">
            <a:xfrm>
              <a:off x="8020097" y="1287382"/>
              <a:ext cx="481935" cy="481935"/>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222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cxnSp>
          <p:nvCxnSpPr>
            <p:cNvPr id="13" name="Connector: Elbow 12">
              <a:extLst>
                <a:ext uri="{FF2B5EF4-FFF2-40B4-BE49-F238E27FC236}">
                  <a16:creationId xmlns:a16="http://schemas.microsoft.com/office/drawing/2014/main" id="{E42064AB-9FB3-4948-AC85-88E7F0284DB0}"/>
                </a:ext>
              </a:extLst>
            </p:cNvPr>
            <p:cNvCxnSpPr>
              <a:cxnSpLocks/>
              <a:stCxn id="17" idx="2"/>
            </p:cNvCxnSpPr>
            <p:nvPr/>
          </p:nvCxnSpPr>
          <p:spPr>
            <a:xfrm rot="5400000">
              <a:off x="7828568" y="2365028"/>
              <a:ext cx="408016" cy="456977"/>
            </a:xfrm>
            <a:prstGeom prst="bentConnector2">
              <a:avLst/>
            </a:prstGeom>
            <a:ln w="19050">
              <a:solidFill>
                <a:schemeClr val="accent1"/>
              </a:solidFill>
              <a:prstDash val="sysDash"/>
              <a:headEnd type="none"/>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BAC46F6-7C0C-4591-8619-098363BCD832}"/>
                </a:ext>
              </a:extLst>
            </p:cNvPr>
            <p:cNvCxnSpPr>
              <a:cxnSpLocks/>
              <a:stCxn id="17" idx="0"/>
              <a:endCxn id="12" idx="3"/>
            </p:cNvCxnSpPr>
            <p:nvPr/>
          </p:nvCxnSpPr>
          <p:spPr>
            <a:xfrm flipV="1">
              <a:off x="8261064" y="1769317"/>
              <a:ext cx="720" cy="283279"/>
            </a:xfrm>
            <a:prstGeom prst="straightConnector1">
              <a:avLst/>
            </a:prstGeom>
            <a:ln w="19050">
              <a:solidFill>
                <a:schemeClr val="accent1"/>
              </a:solidFill>
              <a:prstDash val="solid"/>
              <a:headEnd type="none"/>
              <a:tailEnd type="arrow"/>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299B8D0D-8E72-461A-B0F3-515F0DA41A56}"/>
                </a:ext>
              </a:extLst>
            </p:cNvPr>
            <p:cNvSpPr txBox="1"/>
            <p:nvPr/>
          </p:nvSpPr>
          <p:spPr>
            <a:xfrm>
              <a:off x="8888522" y="1919232"/>
              <a:ext cx="2318717" cy="613979"/>
            </a:xfrm>
            <a:prstGeom prst="rect">
              <a:avLst/>
            </a:prstGeom>
            <a:noFill/>
          </p:spPr>
          <p:txBody>
            <a:bodyPr wrap="square" lIns="182880" tIns="146304" rIns="182880" bIns="146304" rtlCol="0">
              <a:spAutoFit/>
            </a:bodyPr>
            <a:lstStyle/>
            <a:p>
              <a:pPr marL="0" marR="0" lvl="0" indent="0" algn="ctr" defTabSz="932742" rtl="0" eaLnBrk="1" fontAlgn="auto" latinLnBrk="0" hangingPunct="1">
                <a:lnSpc>
                  <a:spcPct val="90000"/>
                </a:lnSpc>
                <a:spcBef>
                  <a:spcPts val="0"/>
                </a:spcBef>
                <a:spcAft>
                  <a:spcPts val="600"/>
                </a:spcAft>
                <a:buClrTx/>
                <a:buSzTx/>
                <a:buFontTx/>
                <a:buNone/>
                <a:tabLst/>
                <a:defRPr/>
              </a:pPr>
              <a:r>
                <a:rPr kumimoji="0" lang="en-US" sz="1400" b="1" i="0" u="none" strike="noStrike" kern="1200" cap="none" spc="0" normalizeH="0" baseline="0" noProof="0">
                  <a:ln>
                    <a:noFill/>
                  </a:ln>
                  <a:gradFill>
                    <a:gsLst>
                      <a:gs pos="0">
                        <a:srgbClr val="353535"/>
                      </a:gs>
                      <a:gs pos="100000">
                        <a:srgbClr val="353535"/>
                      </a:gs>
                    </a:gsLst>
                    <a:lin ang="5400000" scaled="0"/>
                  </a:gradFill>
                  <a:effectLst/>
                  <a:uLnTx/>
                  <a:uFillTx/>
                  <a:latin typeface="Segoe UI Semilight"/>
                  <a:ea typeface="+mn-ea"/>
                  <a:cs typeface="+mn-cs"/>
                </a:rPr>
                <a:t>Azure Region 2</a:t>
              </a:r>
            </a:p>
          </p:txBody>
        </p:sp>
        <p:pic>
          <p:nvPicPr>
            <p:cNvPr id="17" name="Picture 16">
              <a:extLst>
                <a:ext uri="{FF2B5EF4-FFF2-40B4-BE49-F238E27FC236}">
                  <a16:creationId xmlns:a16="http://schemas.microsoft.com/office/drawing/2014/main" id="{0DE93075-0C72-4D0C-8811-AFCAEFC6B85A}"/>
                </a:ext>
              </a:extLst>
            </p:cNvPr>
            <p:cNvPicPr>
              <a:picLocks noChangeAspect="1"/>
            </p:cNvPicPr>
            <p:nvPr/>
          </p:nvPicPr>
          <p:blipFill>
            <a:blip r:embed="rId4"/>
            <a:stretch>
              <a:fillRect/>
            </a:stretch>
          </p:blipFill>
          <p:spPr>
            <a:xfrm>
              <a:off x="8092608" y="2052596"/>
              <a:ext cx="336912" cy="336912"/>
            </a:xfrm>
            <a:prstGeom prst="rect">
              <a:avLst/>
            </a:prstGeom>
          </p:spPr>
        </p:pic>
        <p:grpSp>
          <p:nvGrpSpPr>
            <p:cNvPr id="18" name="Group 17">
              <a:extLst>
                <a:ext uri="{FF2B5EF4-FFF2-40B4-BE49-F238E27FC236}">
                  <a16:creationId xmlns:a16="http://schemas.microsoft.com/office/drawing/2014/main" id="{98A64583-15E1-45C8-AF75-6A1065028BA9}"/>
                </a:ext>
              </a:extLst>
            </p:cNvPr>
            <p:cNvGrpSpPr/>
            <p:nvPr/>
          </p:nvGrpSpPr>
          <p:grpSpPr>
            <a:xfrm>
              <a:off x="4201631" y="1719222"/>
              <a:ext cx="1216030" cy="782559"/>
              <a:chOff x="120969" y="1371239"/>
              <a:chExt cx="1216030" cy="782559"/>
            </a:xfrm>
          </p:grpSpPr>
          <p:sp>
            <p:nvSpPr>
              <p:cNvPr id="19" name="Freeform 11">
                <a:extLst>
                  <a:ext uri="{FF2B5EF4-FFF2-40B4-BE49-F238E27FC236}">
                    <a16:creationId xmlns:a16="http://schemas.microsoft.com/office/drawing/2014/main" id="{6CA7AF46-BDD2-4AE2-991D-775764798D8E}"/>
                  </a:ext>
                </a:extLst>
              </p:cNvPr>
              <p:cNvSpPr>
                <a:spLocks/>
              </p:cNvSpPr>
              <p:nvPr/>
            </p:nvSpPr>
            <p:spPr bwMode="auto">
              <a:xfrm>
                <a:off x="120969" y="1371239"/>
                <a:ext cx="1152480" cy="673979"/>
              </a:xfrm>
              <a:custGeom>
                <a:avLst/>
                <a:gdLst>
                  <a:gd name="T0" fmla="*/ 800 w 800"/>
                  <a:gd name="T1" fmla="*/ 404 h 497"/>
                  <a:gd name="T2" fmla="*/ 707 w 800"/>
                  <a:gd name="T3" fmla="*/ 312 h 497"/>
                  <a:gd name="T4" fmla="*/ 696 w 800"/>
                  <a:gd name="T5" fmla="*/ 312 h 497"/>
                  <a:gd name="T6" fmla="*/ 705 w 800"/>
                  <a:gd name="T7" fmla="*/ 247 h 497"/>
                  <a:gd name="T8" fmla="*/ 458 w 800"/>
                  <a:gd name="T9" fmla="*/ 0 h 497"/>
                  <a:gd name="T10" fmla="*/ 224 w 800"/>
                  <a:gd name="T11" fmla="*/ 169 h 497"/>
                  <a:gd name="T12" fmla="*/ 169 w 800"/>
                  <a:gd name="T13" fmla="*/ 159 h 497"/>
                  <a:gd name="T14" fmla="*/ 0 w 800"/>
                  <a:gd name="T15" fmla="*/ 328 h 497"/>
                  <a:gd name="T16" fmla="*/ 169 w 800"/>
                  <a:gd name="T17" fmla="*/ 497 h 497"/>
                  <a:gd name="T18" fmla="*/ 169 w 800"/>
                  <a:gd name="T19" fmla="*/ 497 h 497"/>
                  <a:gd name="T20" fmla="*/ 169 w 800"/>
                  <a:gd name="T21" fmla="*/ 497 h 497"/>
                  <a:gd name="T22" fmla="*/ 715 w 800"/>
                  <a:gd name="T23" fmla="*/ 497 h 497"/>
                  <a:gd name="T24" fmla="*/ 715 w 800"/>
                  <a:gd name="T25" fmla="*/ 496 h 497"/>
                  <a:gd name="T26" fmla="*/ 800 w 800"/>
                  <a:gd name="T27" fmla="*/ 404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0" h="497">
                    <a:moveTo>
                      <a:pt x="800" y="404"/>
                    </a:moveTo>
                    <a:cubicBezTo>
                      <a:pt x="800" y="353"/>
                      <a:pt x="758" y="312"/>
                      <a:pt x="707" y="312"/>
                    </a:cubicBezTo>
                    <a:cubicBezTo>
                      <a:pt x="703" y="312"/>
                      <a:pt x="700" y="312"/>
                      <a:pt x="696" y="312"/>
                    </a:cubicBezTo>
                    <a:cubicBezTo>
                      <a:pt x="702" y="292"/>
                      <a:pt x="705" y="270"/>
                      <a:pt x="705" y="247"/>
                    </a:cubicBezTo>
                    <a:cubicBezTo>
                      <a:pt x="705" y="111"/>
                      <a:pt x="594" y="0"/>
                      <a:pt x="458" y="0"/>
                    </a:cubicBezTo>
                    <a:cubicBezTo>
                      <a:pt x="349" y="0"/>
                      <a:pt x="257" y="71"/>
                      <a:pt x="224" y="169"/>
                    </a:cubicBezTo>
                    <a:cubicBezTo>
                      <a:pt x="207" y="163"/>
                      <a:pt x="188" y="159"/>
                      <a:pt x="169" y="159"/>
                    </a:cubicBezTo>
                    <a:cubicBezTo>
                      <a:pt x="76" y="159"/>
                      <a:pt x="0" y="235"/>
                      <a:pt x="0" y="328"/>
                    </a:cubicBezTo>
                    <a:cubicBezTo>
                      <a:pt x="0" y="421"/>
                      <a:pt x="76" y="497"/>
                      <a:pt x="169" y="497"/>
                    </a:cubicBezTo>
                    <a:cubicBezTo>
                      <a:pt x="169" y="497"/>
                      <a:pt x="169" y="497"/>
                      <a:pt x="169" y="497"/>
                    </a:cubicBezTo>
                    <a:lnTo>
                      <a:pt x="169" y="497"/>
                    </a:lnTo>
                    <a:lnTo>
                      <a:pt x="715" y="497"/>
                    </a:lnTo>
                    <a:lnTo>
                      <a:pt x="715" y="496"/>
                    </a:lnTo>
                    <a:cubicBezTo>
                      <a:pt x="762" y="492"/>
                      <a:pt x="800" y="453"/>
                      <a:pt x="800" y="404"/>
                    </a:cubicBezTo>
                    <a:close/>
                  </a:path>
                </a:pathLst>
              </a:custGeom>
              <a:solidFill>
                <a:schemeClr val="accent4"/>
              </a:solidFill>
              <a:ln w="285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0" name="TextBox 19">
                <a:extLst>
                  <a:ext uri="{FF2B5EF4-FFF2-40B4-BE49-F238E27FC236}">
                    <a16:creationId xmlns:a16="http://schemas.microsoft.com/office/drawing/2014/main" id="{DA43105C-E56C-453C-875B-4E671160A13A}"/>
                  </a:ext>
                </a:extLst>
              </p:cNvPr>
              <p:cNvSpPr txBox="1"/>
              <p:nvPr/>
            </p:nvSpPr>
            <p:spPr>
              <a:xfrm>
                <a:off x="120969" y="1505066"/>
                <a:ext cx="1216030" cy="648732"/>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600" b="0" i="0" u="none" strike="noStrike" kern="0" cap="none" spc="0" normalizeH="0" baseline="0" noProof="0" dirty="0">
                    <a:ln>
                      <a:noFill/>
                    </a:ln>
                    <a:solidFill>
                      <a:schemeClr val="bg1"/>
                    </a:solidFill>
                    <a:effectLst/>
                    <a:uLnTx/>
                    <a:uFillTx/>
                    <a:latin typeface="Segoe UI Semilight" panose="020B0402040204020203" pitchFamily="34" charset="0"/>
                    <a:ea typeface="+mn-ea"/>
                    <a:cs typeface="Segoe UI Semilight" panose="020B0402040204020203" pitchFamily="34" charset="0"/>
                  </a:rPr>
                  <a:t>Azure</a:t>
                </a:r>
              </a:p>
            </p:txBody>
          </p:sp>
        </p:grpSp>
        <p:grpSp>
          <p:nvGrpSpPr>
            <p:cNvPr id="21" name="Group 20">
              <a:extLst>
                <a:ext uri="{FF2B5EF4-FFF2-40B4-BE49-F238E27FC236}">
                  <a16:creationId xmlns:a16="http://schemas.microsoft.com/office/drawing/2014/main" id="{6ED0AC6B-5801-4FFF-AD3D-0DB7435EF10E}"/>
                </a:ext>
              </a:extLst>
            </p:cNvPr>
            <p:cNvGrpSpPr/>
            <p:nvPr/>
          </p:nvGrpSpPr>
          <p:grpSpPr>
            <a:xfrm>
              <a:off x="10933361" y="1693477"/>
              <a:ext cx="1216030" cy="782559"/>
              <a:chOff x="7405306" y="1314792"/>
              <a:chExt cx="1216030" cy="782559"/>
            </a:xfrm>
          </p:grpSpPr>
          <p:sp>
            <p:nvSpPr>
              <p:cNvPr id="22" name="Freeform 11">
                <a:extLst>
                  <a:ext uri="{FF2B5EF4-FFF2-40B4-BE49-F238E27FC236}">
                    <a16:creationId xmlns:a16="http://schemas.microsoft.com/office/drawing/2014/main" id="{F1790CA2-BC80-406E-B433-490A32564990}"/>
                  </a:ext>
                </a:extLst>
              </p:cNvPr>
              <p:cNvSpPr>
                <a:spLocks/>
              </p:cNvSpPr>
              <p:nvPr/>
            </p:nvSpPr>
            <p:spPr bwMode="auto">
              <a:xfrm>
                <a:off x="7405306" y="1314792"/>
                <a:ext cx="1152480" cy="673979"/>
              </a:xfrm>
              <a:custGeom>
                <a:avLst/>
                <a:gdLst>
                  <a:gd name="T0" fmla="*/ 800 w 800"/>
                  <a:gd name="T1" fmla="*/ 404 h 497"/>
                  <a:gd name="T2" fmla="*/ 707 w 800"/>
                  <a:gd name="T3" fmla="*/ 312 h 497"/>
                  <a:gd name="T4" fmla="*/ 696 w 800"/>
                  <a:gd name="T5" fmla="*/ 312 h 497"/>
                  <a:gd name="T6" fmla="*/ 705 w 800"/>
                  <a:gd name="T7" fmla="*/ 247 h 497"/>
                  <a:gd name="T8" fmla="*/ 458 w 800"/>
                  <a:gd name="T9" fmla="*/ 0 h 497"/>
                  <a:gd name="T10" fmla="*/ 224 w 800"/>
                  <a:gd name="T11" fmla="*/ 169 h 497"/>
                  <a:gd name="T12" fmla="*/ 169 w 800"/>
                  <a:gd name="T13" fmla="*/ 159 h 497"/>
                  <a:gd name="T14" fmla="*/ 0 w 800"/>
                  <a:gd name="T15" fmla="*/ 328 h 497"/>
                  <a:gd name="T16" fmla="*/ 169 w 800"/>
                  <a:gd name="T17" fmla="*/ 497 h 497"/>
                  <a:gd name="T18" fmla="*/ 169 w 800"/>
                  <a:gd name="T19" fmla="*/ 497 h 497"/>
                  <a:gd name="T20" fmla="*/ 169 w 800"/>
                  <a:gd name="T21" fmla="*/ 497 h 497"/>
                  <a:gd name="T22" fmla="*/ 715 w 800"/>
                  <a:gd name="T23" fmla="*/ 497 h 497"/>
                  <a:gd name="T24" fmla="*/ 715 w 800"/>
                  <a:gd name="T25" fmla="*/ 496 h 497"/>
                  <a:gd name="T26" fmla="*/ 800 w 800"/>
                  <a:gd name="T27" fmla="*/ 404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0" h="497">
                    <a:moveTo>
                      <a:pt x="800" y="404"/>
                    </a:moveTo>
                    <a:cubicBezTo>
                      <a:pt x="800" y="353"/>
                      <a:pt x="758" y="312"/>
                      <a:pt x="707" y="312"/>
                    </a:cubicBezTo>
                    <a:cubicBezTo>
                      <a:pt x="703" y="312"/>
                      <a:pt x="700" y="312"/>
                      <a:pt x="696" y="312"/>
                    </a:cubicBezTo>
                    <a:cubicBezTo>
                      <a:pt x="702" y="292"/>
                      <a:pt x="705" y="270"/>
                      <a:pt x="705" y="247"/>
                    </a:cubicBezTo>
                    <a:cubicBezTo>
                      <a:pt x="705" y="111"/>
                      <a:pt x="594" y="0"/>
                      <a:pt x="458" y="0"/>
                    </a:cubicBezTo>
                    <a:cubicBezTo>
                      <a:pt x="349" y="0"/>
                      <a:pt x="257" y="71"/>
                      <a:pt x="224" y="169"/>
                    </a:cubicBezTo>
                    <a:cubicBezTo>
                      <a:pt x="207" y="163"/>
                      <a:pt x="188" y="159"/>
                      <a:pt x="169" y="159"/>
                    </a:cubicBezTo>
                    <a:cubicBezTo>
                      <a:pt x="76" y="159"/>
                      <a:pt x="0" y="235"/>
                      <a:pt x="0" y="328"/>
                    </a:cubicBezTo>
                    <a:cubicBezTo>
                      <a:pt x="0" y="421"/>
                      <a:pt x="76" y="497"/>
                      <a:pt x="169" y="497"/>
                    </a:cubicBezTo>
                    <a:cubicBezTo>
                      <a:pt x="169" y="497"/>
                      <a:pt x="169" y="497"/>
                      <a:pt x="169" y="497"/>
                    </a:cubicBezTo>
                    <a:lnTo>
                      <a:pt x="169" y="497"/>
                    </a:lnTo>
                    <a:lnTo>
                      <a:pt x="715" y="497"/>
                    </a:lnTo>
                    <a:lnTo>
                      <a:pt x="715" y="496"/>
                    </a:lnTo>
                    <a:cubicBezTo>
                      <a:pt x="762" y="492"/>
                      <a:pt x="800" y="453"/>
                      <a:pt x="800" y="404"/>
                    </a:cubicBezTo>
                    <a:close/>
                  </a:path>
                </a:pathLst>
              </a:custGeom>
              <a:solidFill>
                <a:schemeClr val="accent4"/>
              </a:solidFill>
              <a:ln w="28575"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3" name="TextBox 22">
                <a:extLst>
                  <a:ext uri="{FF2B5EF4-FFF2-40B4-BE49-F238E27FC236}">
                    <a16:creationId xmlns:a16="http://schemas.microsoft.com/office/drawing/2014/main" id="{1F181D5C-6598-4859-9688-A81B06BCD1B7}"/>
                  </a:ext>
                </a:extLst>
              </p:cNvPr>
              <p:cNvSpPr txBox="1"/>
              <p:nvPr/>
            </p:nvSpPr>
            <p:spPr>
              <a:xfrm>
                <a:off x="7405306" y="1448619"/>
                <a:ext cx="1216030" cy="648732"/>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2400"/>
                  </a:spcAft>
                  <a:buClrTx/>
                  <a:buSzTx/>
                  <a:buFontTx/>
                  <a:buNone/>
                  <a:tabLst/>
                  <a:defRPr/>
                </a:pPr>
                <a:r>
                  <a:rPr kumimoji="0" lang="en-US" sz="1600" b="0" i="0" u="none" strike="noStrike" kern="0" cap="none" spc="0" normalizeH="0" baseline="0" noProof="0" dirty="0">
                    <a:ln>
                      <a:noFill/>
                    </a:ln>
                    <a:solidFill>
                      <a:schemeClr val="bg1"/>
                    </a:solidFill>
                    <a:effectLst/>
                    <a:uLnTx/>
                    <a:uFillTx/>
                    <a:latin typeface="Segoe UI Semilight" panose="020B0402040204020203" pitchFamily="34" charset="0"/>
                    <a:ea typeface="+mn-ea"/>
                    <a:cs typeface="Segoe UI Semilight" panose="020B0402040204020203" pitchFamily="34" charset="0"/>
                  </a:rPr>
                  <a:t>Azure</a:t>
                </a:r>
              </a:p>
            </p:txBody>
          </p:sp>
        </p:grpSp>
        <p:grpSp>
          <p:nvGrpSpPr>
            <p:cNvPr id="24" name="Group 23">
              <a:extLst>
                <a:ext uri="{FF2B5EF4-FFF2-40B4-BE49-F238E27FC236}">
                  <a16:creationId xmlns:a16="http://schemas.microsoft.com/office/drawing/2014/main" id="{0F4ABC42-2489-4381-B021-B73807B923D6}"/>
                </a:ext>
              </a:extLst>
            </p:cNvPr>
            <p:cNvGrpSpPr/>
            <p:nvPr/>
          </p:nvGrpSpPr>
          <p:grpSpPr>
            <a:xfrm>
              <a:off x="4548323" y="2553142"/>
              <a:ext cx="3075590" cy="2000656"/>
              <a:chOff x="517297" y="2733971"/>
              <a:chExt cx="3075590" cy="2000656"/>
            </a:xfrm>
          </p:grpSpPr>
          <p:pic>
            <p:nvPicPr>
              <p:cNvPr id="25" name="Picture 24">
                <a:extLst>
                  <a:ext uri="{FF2B5EF4-FFF2-40B4-BE49-F238E27FC236}">
                    <a16:creationId xmlns:a16="http://schemas.microsoft.com/office/drawing/2014/main" id="{ABFAFC13-A363-4F4C-AEAF-F1487411D5E1}"/>
                  </a:ext>
                </a:extLst>
              </p:cNvPr>
              <p:cNvPicPr>
                <a:picLocks noChangeAspect="1"/>
              </p:cNvPicPr>
              <p:nvPr/>
            </p:nvPicPr>
            <p:blipFill>
              <a:blip r:embed="rId5">
                <a:grayscl/>
              </a:blip>
              <a:stretch>
                <a:fillRect/>
              </a:stretch>
            </p:blipFill>
            <p:spPr>
              <a:xfrm>
                <a:off x="2587556" y="2735661"/>
                <a:ext cx="579141" cy="579141"/>
              </a:xfrm>
              <a:prstGeom prst="rect">
                <a:avLst/>
              </a:prstGeom>
            </p:spPr>
          </p:pic>
          <p:pic>
            <p:nvPicPr>
              <p:cNvPr id="26" name="Picture 25">
                <a:extLst>
                  <a:ext uri="{FF2B5EF4-FFF2-40B4-BE49-F238E27FC236}">
                    <a16:creationId xmlns:a16="http://schemas.microsoft.com/office/drawing/2014/main" id="{FC4054B8-E3D6-4774-8A0E-6B9F9A8A2319}"/>
                  </a:ext>
                </a:extLst>
              </p:cNvPr>
              <p:cNvPicPr>
                <a:picLocks noChangeAspect="1"/>
              </p:cNvPicPr>
              <p:nvPr/>
            </p:nvPicPr>
            <p:blipFill>
              <a:blip r:embed="rId6">
                <a:grayscl/>
              </a:blip>
              <a:stretch>
                <a:fillRect/>
              </a:stretch>
            </p:blipFill>
            <p:spPr>
              <a:xfrm>
                <a:off x="1567775" y="3545002"/>
                <a:ext cx="709383" cy="709383"/>
              </a:xfrm>
              <a:prstGeom prst="rect">
                <a:avLst/>
              </a:prstGeom>
            </p:spPr>
          </p:pic>
          <p:pic>
            <p:nvPicPr>
              <p:cNvPr id="27" name="Picture 26">
                <a:extLst>
                  <a:ext uri="{FF2B5EF4-FFF2-40B4-BE49-F238E27FC236}">
                    <a16:creationId xmlns:a16="http://schemas.microsoft.com/office/drawing/2014/main" id="{E9A49386-C013-42BE-9D1D-83E05925E299}"/>
                  </a:ext>
                </a:extLst>
              </p:cNvPr>
              <p:cNvPicPr>
                <a:picLocks noChangeAspect="1"/>
              </p:cNvPicPr>
              <p:nvPr/>
            </p:nvPicPr>
            <p:blipFill>
              <a:blip r:embed="rId7">
                <a:grayscl/>
              </a:blip>
              <a:stretch>
                <a:fillRect/>
              </a:stretch>
            </p:blipFill>
            <p:spPr>
              <a:xfrm>
                <a:off x="1535614" y="2733971"/>
                <a:ext cx="668660" cy="668660"/>
              </a:xfrm>
              <a:prstGeom prst="rect">
                <a:avLst/>
              </a:prstGeom>
            </p:spPr>
          </p:pic>
          <p:pic>
            <p:nvPicPr>
              <p:cNvPr id="28" name="Picture 27">
                <a:extLst>
                  <a:ext uri="{FF2B5EF4-FFF2-40B4-BE49-F238E27FC236}">
                    <a16:creationId xmlns:a16="http://schemas.microsoft.com/office/drawing/2014/main" id="{EFDE8A85-84AA-4AF9-8DC2-4E3E1A0AE5DD}"/>
                  </a:ext>
                </a:extLst>
              </p:cNvPr>
              <p:cNvPicPr>
                <a:picLocks noChangeAspect="1"/>
              </p:cNvPicPr>
              <p:nvPr/>
            </p:nvPicPr>
            <p:blipFill>
              <a:blip r:embed="rId8">
                <a:grayscl/>
              </a:blip>
              <a:stretch>
                <a:fillRect/>
              </a:stretch>
            </p:blipFill>
            <p:spPr>
              <a:xfrm>
                <a:off x="517297" y="2736231"/>
                <a:ext cx="682533" cy="682533"/>
              </a:xfrm>
              <a:prstGeom prst="rect">
                <a:avLst/>
              </a:prstGeom>
            </p:spPr>
          </p:pic>
          <p:pic>
            <p:nvPicPr>
              <p:cNvPr id="29" name="Picture 28">
                <a:extLst>
                  <a:ext uri="{FF2B5EF4-FFF2-40B4-BE49-F238E27FC236}">
                    <a16:creationId xmlns:a16="http://schemas.microsoft.com/office/drawing/2014/main" id="{7BBDF5C2-25D3-4D61-BEC4-CB3A4612B9AA}"/>
                  </a:ext>
                </a:extLst>
              </p:cNvPr>
              <p:cNvPicPr>
                <a:picLocks noChangeAspect="1"/>
              </p:cNvPicPr>
              <p:nvPr/>
            </p:nvPicPr>
            <p:blipFill>
              <a:blip r:embed="rId9">
                <a:grayscl/>
              </a:blip>
              <a:stretch>
                <a:fillRect/>
              </a:stretch>
            </p:blipFill>
            <p:spPr>
              <a:xfrm>
                <a:off x="2532003" y="3584692"/>
                <a:ext cx="594837" cy="594837"/>
              </a:xfrm>
              <a:prstGeom prst="rect">
                <a:avLst/>
              </a:prstGeom>
            </p:spPr>
          </p:pic>
          <p:pic>
            <p:nvPicPr>
              <p:cNvPr id="30" name="Picture 29">
                <a:extLst>
                  <a:ext uri="{FF2B5EF4-FFF2-40B4-BE49-F238E27FC236}">
                    <a16:creationId xmlns:a16="http://schemas.microsoft.com/office/drawing/2014/main" id="{48DFF106-5861-4A9F-8D58-14E7D8D5B602}"/>
                  </a:ext>
                </a:extLst>
              </p:cNvPr>
              <p:cNvPicPr>
                <a:picLocks noChangeAspect="1"/>
              </p:cNvPicPr>
              <p:nvPr/>
            </p:nvPicPr>
            <p:blipFill>
              <a:blip r:embed="rId10">
                <a:grayscl/>
              </a:blip>
              <a:stretch>
                <a:fillRect/>
              </a:stretch>
            </p:blipFill>
            <p:spPr>
              <a:xfrm>
                <a:off x="535897" y="3571869"/>
                <a:ext cx="655650" cy="655650"/>
              </a:xfrm>
              <a:prstGeom prst="rect">
                <a:avLst/>
              </a:prstGeom>
            </p:spPr>
          </p:pic>
          <p:pic>
            <p:nvPicPr>
              <p:cNvPr id="31" name="Picture 30">
                <a:extLst>
                  <a:ext uri="{FF2B5EF4-FFF2-40B4-BE49-F238E27FC236}">
                    <a16:creationId xmlns:a16="http://schemas.microsoft.com/office/drawing/2014/main" id="{3796F261-48BA-4F9E-A4CD-1C575F5CBDD0}"/>
                  </a:ext>
                </a:extLst>
              </p:cNvPr>
              <p:cNvPicPr>
                <a:picLocks noChangeAspect="1"/>
              </p:cNvPicPr>
              <p:nvPr/>
            </p:nvPicPr>
            <p:blipFill rotWithShape="1">
              <a:blip r:embed="rId11">
                <a:grayscl/>
              </a:blip>
              <a:srcRect t="1" b="26644"/>
              <a:stretch/>
            </p:blipFill>
            <p:spPr>
              <a:xfrm>
                <a:off x="3074688" y="4354502"/>
                <a:ext cx="518199" cy="380125"/>
              </a:xfrm>
              <a:prstGeom prst="rect">
                <a:avLst/>
              </a:prstGeom>
            </p:spPr>
          </p:pic>
        </p:grpSp>
        <p:pic>
          <p:nvPicPr>
            <p:cNvPr id="32" name="Picture 31">
              <a:extLst>
                <a:ext uri="{FF2B5EF4-FFF2-40B4-BE49-F238E27FC236}">
                  <a16:creationId xmlns:a16="http://schemas.microsoft.com/office/drawing/2014/main" id="{D952A4FC-B133-43A4-913A-B8E40E68F207}"/>
                </a:ext>
              </a:extLst>
            </p:cNvPr>
            <p:cNvPicPr>
              <a:picLocks noChangeAspect="1"/>
            </p:cNvPicPr>
            <p:nvPr/>
          </p:nvPicPr>
          <p:blipFill>
            <a:blip r:embed="rId5">
              <a:grayscl/>
            </a:blip>
            <a:stretch>
              <a:fillRect/>
            </a:stretch>
          </p:blipFill>
          <p:spPr>
            <a:xfrm>
              <a:off x="9195698" y="2615290"/>
              <a:ext cx="579141" cy="579141"/>
            </a:xfrm>
            <a:prstGeom prst="rect">
              <a:avLst/>
            </a:prstGeom>
          </p:spPr>
        </p:pic>
        <p:pic>
          <p:nvPicPr>
            <p:cNvPr id="33" name="Picture 32">
              <a:extLst>
                <a:ext uri="{FF2B5EF4-FFF2-40B4-BE49-F238E27FC236}">
                  <a16:creationId xmlns:a16="http://schemas.microsoft.com/office/drawing/2014/main" id="{326EF3BF-056A-4647-AEB2-E7778AC237FD}"/>
                </a:ext>
              </a:extLst>
            </p:cNvPr>
            <p:cNvPicPr>
              <a:picLocks noChangeAspect="1"/>
            </p:cNvPicPr>
            <p:nvPr/>
          </p:nvPicPr>
          <p:blipFill>
            <a:blip r:embed="rId6">
              <a:grayscl/>
            </a:blip>
            <a:stretch>
              <a:fillRect/>
            </a:stretch>
          </p:blipFill>
          <p:spPr>
            <a:xfrm>
              <a:off x="10123896" y="3363212"/>
              <a:ext cx="709383" cy="709383"/>
            </a:xfrm>
            <a:prstGeom prst="rect">
              <a:avLst/>
            </a:prstGeom>
          </p:spPr>
        </p:pic>
        <p:pic>
          <p:nvPicPr>
            <p:cNvPr id="34" name="Picture 33">
              <a:extLst>
                <a:ext uri="{FF2B5EF4-FFF2-40B4-BE49-F238E27FC236}">
                  <a16:creationId xmlns:a16="http://schemas.microsoft.com/office/drawing/2014/main" id="{285C99BC-B4E0-4545-A7AE-7839480EBD42}"/>
                </a:ext>
              </a:extLst>
            </p:cNvPr>
            <p:cNvPicPr>
              <a:picLocks noChangeAspect="1"/>
            </p:cNvPicPr>
            <p:nvPr/>
          </p:nvPicPr>
          <p:blipFill>
            <a:blip r:embed="rId7">
              <a:grayscl/>
            </a:blip>
            <a:stretch>
              <a:fillRect/>
            </a:stretch>
          </p:blipFill>
          <p:spPr>
            <a:xfrm>
              <a:off x="10205581" y="2536902"/>
              <a:ext cx="668660" cy="668659"/>
            </a:xfrm>
            <a:prstGeom prst="rect">
              <a:avLst/>
            </a:prstGeom>
          </p:spPr>
        </p:pic>
        <p:pic>
          <p:nvPicPr>
            <p:cNvPr id="35" name="Picture 34">
              <a:extLst>
                <a:ext uri="{FF2B5EF4-FFF2-40B4-BE49-F238E27FC236}">
                  <a16:creationId xmlns:a16="http://schemas.microsoft.com/office/drawing/2014/main" id="{F0381FDB-FABA-48EB-9CD8-C83873E51B2A}"/>
                </a:ext>
              </a:extLst>
            </p:cNvPr>
            <p:cNvPicPr>
              <a:picLocks noChangeAspect="1"/>
            </p:cNvPicPr>
            <p:nvPr/>
          </p:nvPicPr>
          <p:blipFill>
            <a:blip r:embed="rId8">
              <a:grayscl/>
            </a:blip>
            <a:stretch>
              <a:fillRect/>
            </a:stretch>
          </p:blipFill>
          <p:spPr>
            <a:xfrm>
              <a:off x="11122607" y="2503135"/>
              <a:ext cx="682533" cy="682533"/>
            </a:xfrm>
            <a:prstGeom prst="rect">
              <a:avLst/>
            </a:prstGeom>
          </p:spPr>
        </p:pic>
        <p:pic>
          <p:nvPicPr>
            <p:cNvPr id="36" name="Picture 35">
              <a:extLst>
                <a:ext uri="{FF2B5EF4-FFF2-40B4-BE49-F238E27FC236}">
                  <a16:creationId xmlns:a16="http://schemas.microsoft.com/office/drawing/2014/main" id="{1AECFE6F-FDB2-4E8B-B3F9-B261F0E0CA43}"/>
                </a:ext>
              </a:extLst>
            </p:cNvPr>
            <p:cNvPicPr>
              <a:picLocks noChangeAspect="1"/>
            </p:cNvPicPr>
            <p:nvPr/>
          </p:nvPicPr>
          <p:blipFill>
            <a:blip r:embed="rId9">
              <a:grayscl/>
            </a:blip>
            <a:stretch>
              <a:fillRect/>
            </a:stretch>
          </p:blipFill>
          <p:spPr>
            <a:xfrm>
              <a:off x="11166454" y="3420484"/>
              <a:ext cx="594837" cy="594837"/>
            </a:xfrm>
            <a:prstGeom prst="rect">
              <a:avLst/>
            </a:prstGeom>
          </p:spPr>
        </p:pic>
        <p:pic>
          <p:nvPicPr>
            <p:cNvPr id="37" name="Picture 36">
              <a:extLst>
                <a:ext uri="{FF2B5EF4-FFF2-40B4-BE49-F238E27FC236}">
                  <a16:creationId xmlns:a16="http://schemas.microsoft.com/office/drawing/2014/main" id="{58C5E69A-CE87-4E2F-BCAD-83AB80642D86}"/>
                </a:ext>
              </a:extLst>
            </p:cNvPr>
            <p:cNvPicPr>
              <a:picLocks noChangeAspect="1"/>
            </p:cNvPicPr>
            <p:nvPr/>
          </p:nvPicPr>
          <p:blipFill>
            <a:blip r:embed="rId10">
              <a:grayscl/>
            </a:blip>
            <a:stretch>
              <a:fillRect/>
            </a:stretch>
          </p:blipFill>
          <p:spPr>
            <a:xfrm>
              <a:off x="9157444" y="3390077"/>
              <a:ext cx="655650" cy="655650"/>
            </a:xfrm>
            <a:prstGeom prst="rect">
              <a:avLst/>
            </a:prstGeom>
          </p:spPr>
        </p:pic>
        <p:pic>
          <p:nvPicPr>
            <p:cNvPr id="38" name="Picture 37">
              <a:extLst>
                <a:ext uri="{FF2B5EF4-FFF2-40B4-BE49-F238E27FC236}">
                  <a16:creationId xmlns:a16="http://schemas.microsoft.com/office/drawing/2014/main" id="{1266924F-B840-46E4-8262-908FBDD8C73C}"/>
                </a:ext>
              </a:extLst>
            </p:cNvPr>
            <p:cNvPicPr>
              <a:picLocks noChangeAspect="1"/>
            </p:cNvPicPr>
            <p:nvPr/>
          </p:nvPicPr>
          <p:blipFill rotWithShape="1">
            <a:blip r:embed="rId11">
              <a:grayscl/>
            </a:blip>
            <a:srcRect t="1" b="26644"/>
            <a:stretch/>
          </p:blipFill>
          <p:spPr>
            <a:xfrm>
              <a:off x="8850967" y="4173672"/>
              <a:ext cx="518199" cy="380125"/>
            </a:xfrm>
            <a:prstGeom prst="rect">
              <a:avLst/>
            </a:prstGeom>
          </p:spPr>
        </p:pic>
        <p:pic>
          <p:nvPicPr>
            <p:cNvPr id="40" name="Picture 39">
              <a:extLst>
                <a:ext uri="{FF2B5EF4-FFF2-40B4-BE49-F238E27FC236}">
                  <a16:creationId xmlns:a16="http://schemas.microsoft.com/office/drawing/2014/main" id="{4471D89F-63E4-4026-9CB7-1CCBB1D6C057}"/>
                </a:ext>
              </a:extLst>
            </p:cNvPr>
            <p:cNvPicPr>
              <a:picLocks noChangeAspect="1"/>
            </p:cNvPicPr>
            <p:nvPr/>
          </p:nvPicPr>
          <p:blipFill>
            <a:blip r:embed="rId3"/>
            <a:stretch>
              <a:fillRect/>
            </a:stretch>
          </p:blipFill>
          <p:spPr>
            <a:xfrm>
              <a:off x="11649704" y="4177767"/>
              <a:ext cx="436137" cy="435958"/>
            </a:xfrm>
            <a:prstGeom prst="rect">
              <a:avLst/>
            </a:prstGeom>
          </p:spPr>
        </p:pic>
        <p:cxnSp>
          <p:nvCxnSpPr>
            <p:cNvPr id="52" name="Connector: Elbow 51">
              <a:extLst>
                <a:ext uri="{FF2B5EF4-FFF2-40B4-BE49-F238E27FC236}">
                  <a16:creationId xmlns:a16="http://schemas.microsoft.com/office/drawing/2014/main" id="{AE3E9417-6102-4C64-8AC9-499DD17EB8AA}"/>
                </a:ext>
              </a:extLst>
            </p:cNvPr>
            <p:cNvCxnSpPr>
              <a:cxnSpLocks/>
            </p:cNvCxnSpPr>
            <p:nvPr/>
          </p:nvCxnSpPr>
          <p:spPr>
            <a:xfrm>
              <a:off x="8298740" y="2797523"/>
              <a:ext cx="301664" cy="2"/>
            </a:xfrm>
            <a:prstGeom prst="bentConnector3">
              <a:avLst>
                <a:gd name="adj1" fmla="val 50000"/>
              </a:avLst>
            </a:prstGeom>
            <a:ln w="19050">
              <a:solidFill>
                <a:schemeClr val="accent1"/>
              </a:solidFill>
              <a:prstDash val="sysDash"/>
              <a:headEnd type="none"/>
              <a:tailEnd type="arrow"/>
            </a:ln>
          </p:spPr>
          <p:style>
            <a:lnRef idx="1">
              <a:schemeClr val="accent1"/>
            </a:lnRef>
            <a:fillRef idx="0">
              <a:schemeClr val="accent1"/>
            </a:fillRef>
            <a:effectRef idx="0">
              <a:schemeClr val="accent1"/>
            </a:effectRef>
            <a:fontRef idx="minor">
              <a:schemeClr val="tx1"/>
            </a:fontRef>
          </p:style>
        </p:cxnSp>
      </p:grpSp>
      <p:sp>
        <p:nvSpPr>
          <p:cNvPr id="39" name="Cylinder 38">
            <a:extLst>
              <a:ext uri="{FF2B5EF4-FFF2-40B4-BE49-F238E27FC236}">
                <a16:creationId xmlns:a16="http://schemas.microsoft.com/office/drawing/2014/main" id="{440FB63E-70D8-4BC1-B48E-971B2839DAD1}"/>
              </a:ext>
            </a:extLst>
          </p:cNvPr>
          <p:cNvSpPr/>
          <p:nvPr/>
        </p:nvSpPr>
        <p:spPr bwMode="auto">
          <a:xfrm rot="16200000">
            <a:off x="8438501" y="2788334"/>
            <a:ext cx="533665" cy="1248482"/>
          </a:xfrm>
          <a:prstGeom prst="can">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400" b="0" i="0" u="none" strike="noStrike" kern="1200" cap="none" spc="0" normalizeH="0" baseline="0" noProof="0" dirty="0" err="1">
                <a:ln>
                  <a:noFill/>
                </a:ln>
                <a:solidFill>
                  <a:schemeClr val="bg1"/>
                </a:solidFill>
                <a:effectLst/>
                <a:uLnTx/>
                <a:uFillTx/>
                <a:latin typeface="Segoe UI Semilight"/>
                <a:ea typeface="Segoe UI" pitchFamily="34" charset="0"/>
                <a:cs typeface="Segoe UI" pitchFamily="34" charset="0"/>
              </a:rPr>
              <a:t>VNet</a:t>
            </a:r>
            <a:r>
              <a:rPr kumimoji="0" lang="en-US" sz="1400" b="0" i="0" u="none" strike="noStrike" kern="1200" cap="none" spc="0" normalizeH="0" baseline="0" noProof="0" dirty="0">
                <a:ln>
                  <a:noFill/>
                </a:ln>
                <a:solidFill>
                  <a:schemeClr val="bg1"/>
                </a:solidFill>
                <a:effectLst/>
                <a:uLnTx/>
                <a:uFillTx/>
                <a:latin typeface="Segoe UI Semilight"/>
                <a:ea typeface="Segoe UI" pitchFamily="34" charset="0"/>
                <a:cs typeface="Segoe UI" pitchFamily="34" charset="0"/>
              </a:rPr>
              <a:t> Peering</a:t>
            </a:r>
          </a:p>
        </p:txBody>
      </p:sp>
    </p:spTree>
    <p:extLst>
      <p:ext uri="{BB962C8B-B14F-4D97-AF65-F5344CB8AC3E}">
        <p14:creationId xmlns:p14="http://schemas.microsoft.com/office/powerpoint/2010/main" val="1995739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custDataLst>
              <p:tags r:id="rId1"/>
            </p:custDataLst>
          </p:nvPr>
        </p:nvSpPr>
        <p:spPr bwMode="auto">
          <a:xfrm>
            <a:off x="583488" y="1150335"/>
            <a:ext cx="4194358" cy="4547912"/>
          </a:xfrm>
          <a:prstGeom prst="rect">
            <a:avLst/>
          </a:prstGeom>
          <a:ln>
            <a:noFill/>
          </a:ln>
        </p:spPr>
        <p:txBody>
          <a:bodyPr vert="horz" wrap="square" lIns="0" tIns="0" rIns="0" bIns="0" rtlCol="0">
            <a:spAutoFit/>
          </a:bodyPr>
          <a:lstStyle/>
          <a:p>
            <a:pPr>
              <a:lnSpc>
                <a:spcPct val="90000"/>
              </a:lnSpc>
              <a:spcBef>
                <a:spcPct val="20000"/>
              </a:spcBef>
              <a:buClr>
                <a:srgbClr val="00BCF2"/>
              </a:buClr>
              <a:buSzPct val="100000"/>
            </a:pPr>
            <a:r>
              <a:rPr lang="en-US" sz="2353" dirty="0"/>
              <a:t>Enables load balancing among VMs with private IP addresses </a:t>
            </a:r>
          </a:p>
          <a:p>
            <a:pPr>
              <a:lnSpc>
                <a:spcPct val="90000"/>
              </a:lnSpc>
              <a:spcBef>
                <a:spcPct val="20000"/>
              </a:spcBef>
              <a:buClr>
                <a:srgbClr val="00BCF2"/>
              </a:buClr>
              <a:buSzPct val="100000"/>
            </a:pPr>
            <a:endParaRPr lang="en-US" sz="2353" dirty="0"/>
          </a:p>
          <a:p>
            <a:pPr>
              <a:lnSpc>
                <a:spcPct val="90000"/>
              </a:lnSpc>
              <a:spcBef>
                <a:spcPct val="20000"/>
              </a:spcBef>
              <a:buClr>
                <a:srgbClr val="00BCF2"/>
              </a:buClr>
              <a:buSzPct val="100000"/>
            </a:pPr>
            <a:r>
              <a:rPr lang="en-US" sz="2353" dirty="0"/>
              <a:t>Accessible only from</a:t>
            </a:r>
          </a:p>
          <a:p>
            <a:pPr marL="342900" lvl="1" indent="-342900">
              <a:lnSpc>
                <a:spcPct val="90000"/>
              </a:lnSpc>
              <a:spcBef>
                <a:spcPct val="20000"/>
              </a:spcBef>
              <a:buClr>
                <a:srgbClr val="FFFFFF"/>
              </a:buClr>
              <a:buSzPct val="100000"/>
              <a:buFont typeface="Arial" panose="020B0604020202020204" pitchFamily="34" charset="0"/>
              <a:buChar char="•"/>
            </a:pPr>
            <a:r>
              <a:rPr lang="en-US" sz="1961" dirty="0"/>
              <a:t>Customer’s Vnets</a:t>
            </a:r>
          </a:p>
          <a:p>
            <a:pPr marL="342900" lvl="1" indent="-342900">
              <a:lnSpc>
                <a:spcPct val="90000"/>
              </a:lnSpc>
              <a:spcBef>
                <a:spcPct val="20000"/>
              </a:spcBef>
              <a:buClr>
                <a:srgbClr val="FFFFFF"/>
              </a:buClr>
              <a:buSzPct val="100000"/>
              <a:buFont typeface="Arial" panose="020B0604020202020204" pitchFamily="34" charset="0"/>
              <a:buChar char="•"/>
            </a:pPr>
            <a:r>
              <a:rPr lang="en-US" sz="1961" dirty="0"/>
              <a:t>Customer's on-premises Vnets</a:t>
            </a:r>
          </a:p>
          <a:p>
            <a:pPr marL="280102" indent="-280102">
              <a:buFont typeface="Arial" panose="020B0604020202020204" pitchFamily="34" charset="0"/>
              <a:buChar char="•"/>
            </a:pPr>
            <a:endParaRPr lang="en-US" sz="1766" dirty="0">
              <a:latin typeface="Segoe UI" panose="020B0502040204020203" pitchFamily="34" charset="0"/>
              <a:cs typeface="Segoe UI" panose="020B0502040204020203" pitchFamily="34" charset="0"/>
            </a:endParaRPr>
          </a:p>
          <a:p>
            <a:pPr>
              <a:lnSpc>
                <a:spcPct val="90000"/>
              </a:lnSpc>
              <a:spcBef>
                <a:spcPct val="20000"/>
              </a:spcBef>
              <a:buClr>
                <a:srgbClr val="00BCF2"/>
              </a:buClr>
              <a:buSzPct val="100000"/>
            </a:pPr>
            <a:r>
              <a:rPr lang="en-US" sz="2353" dirty="0">
                <a:cs typeface="Segoe UI" panose="020B0502040204020203" pitchFamily="34" charset="0"/>
              </a:rPr>
              <a:t>Multi-tier applications with internal facing tiers require ILB</a:t>
            </a:r>
          </a:p>
          <a:p>
            <a:pPr marL="380936" lvl="1" indent="-380936">
              <a:lnSpc>
                <a:spcPct val="90000"/>
              </a:lnSpc>
              <a:spcBef>
                <a:spcPct val="20000"/>
              </a:spcBef>
              <a:buClr>
                <a:srgbClr val="FFFFFF"/>
              </a:buClr>
              <a:buSzPct val="100000"/>
              <a:buFont typeface="Arial" panose="020B0604020202020204" pitchFamily="34" charset="0"/>
              <a:buChar char="•"/>
            </a:pPr>
            <a:r>
              <a:rPr lang="en-US" sz="1961" dirty="0"/>
              <a:t>HA LOB apps</a:t>
            </a:r>
          </a:p>
          <a:p>
            <a:pPr marL="380936" lvl="1" indent="-380936">
              <a:lnSpc>
                <a:spcPct val="90000"/>
              </a:lnSpc>
              <a:spcBef>
                <a:spcPct val="20000"/>
              </a:spcBef>
              <a:buClr>
                <a:srgbClr val="FFFFFF"/>
              </a:buClr>
              <a:buSzPct val="100000"/>
              <a:buFont typeface="Arial" panose="020B0604020202020204" pitchFamily="34" charset="0"/>
              <a:buChar char="•"/>
            </a:pPr>
            <a:r>
              <a:rPr lang="en-US" sz="1961" dirty="0"/>
              <a:t>SQL Always On </a:t>
            </a:r>
          </a:p>
          <a:p>
            <a:endParaRPr lang="en-US" sz="1567" dirty="0"/>
          </a:p>
          <a:p>
            <a:endParaRPr lang="en-US" sz="1567" b="1" dirty="0"/>
          </a:p>
          <a:p>
            <a:pPr>
              <a:lnSpc>
                <a:spcPct val="90000"/>
              </a:lnSpc>
              <a:spcBef>
                <a:spcPts val="600"/>
              </a:spcBef>
            </a:pPr>
            <a:endParaRPr lang="en-US" sz="1567" spc="-30" dirty="0"/>
          </a:p>
        </p:txBody>
      </p:sp>
      <p:sp>
        <p:nvSpPr>
          <p:cNvPr id="10" name="Title 9"/>
          <p:cNvSpPr>
            <a:spLocks noGrp="1"/>
          </p:cNvSpPr>
          <p:nvPr>
            <p:ph type="title"/>
          </p:nvPr>
        </p:nvSpPr>
        <p:spPr/>
        <p:txBody>
          <a:bodyPr/>
          <a:lstStyle/>
          <a:p>
            <a:r>
              <a:rPr lang="en-US" dirty="0"/>
              <a:t>Internal</a:t>
            </a:r>
            <a:r>
              <a:rPr lang="sl-SI" dirty="0"/>
              <a:t> </a:t>
            </a:r>
            <a:r>
              <a:rPr lang="sl-SI" dirty="0" err="1"/>
              <a:t>and</a:t>
            </a:r>
            <a:r>
              <a:rPr lang="sl-SI" dirty="0"/>
              <a:t> </a:t>
            </a:r>
            <a:r>
              <a:rPr lang="sl-SI" dirty="0" err="1"/>
              <a:t>External</a:t>
            </a:r>
            <a:r>
              <a:rPr lang="en-US" dirty="0"/>
              <a:t> load balancing</a:t>
            </a:r>
          </a:p>
        </p:txBody>
      </p:sp>
      <p:sp>
        <p:nvSpPr>
          <p:cNvPr id="513" name="Rounded Rectangle 11">
            <a:extLst>
              <a:ext uri="{FF2B5EF4-FFF2-40B4-BE49-F238E27FC236}">
                <a16:creationId xmlns:a16="http://schemas.microsoft.com/office/drawing/2014/main" id="{95506A40-812B-4032-934D-49AA0BF72C72}"/>
              </a:ext>
            </a:extLst>
          </p:cNvPr>
          <p:cNvSpPr/>
          <p:nvPr/>
        </p:nvSpPr>
        <p:spPr bwMode="auto">
          <a:xfrm>
            <a:off x="4391127" y="3820919"/>
            <a:ext cx="5166023" cy="3502576"/>
          </a:xfrm>
          <a:prstGeom prst="roundRect">
            <a:avLst>
              <a:gd name="adj" fmla="val 33145"/>
            </a:avLst>
          </a:prstGeom>
          <a:pattFill prst="ltUpDiag">
            <a:fgClr>
              <a:srgbClr val="00BCF2">
                <a:lumMod val="75000"/>
                <a:lumOff val="25000"/>
              </a:srgbClr>
            </a:fgClr>
            <a:bgClr>
              <a:srgbClr val="00BCF2"/>
            </a:bgClr>
          </a:pattFill>
          <a:ln w="9525" cap="flat" cmpd="sng" algn="ctr">
            <a:solidFill>
              <a:srgbClr val="505050"/>
            </a:solidFill>
            <a:prstDash val="solid"/>
            <a:headEnd type="none" w="med" len="med"/>
            <a:tailEnd type="none" w="med" len="med"/>
          </a:ln>
          <a:effectLst/>
        </p:spPr>
        <p:txBody>
          <a:bodyPr rot="0" spcFirstLastPara="0" vertOverflow="overflow" horzOverflow="overflow" vert="horz" wrap="square" lIns="182829" tIns="146263" rIns="182829" bIns="146263" numCol="1" spcCol="0" rtlCol="0" fromWordArt="0" anchor="t" anchorCtr="0" forceAA="0" compatLnSpc="1">
            <a:prstTxWarp prst="textNoShape">
              <a:avLst/>
            </a:prstTxWarp>
            <a:noAutofit/>
          </a:bodyPr>
          <a:lstStyle/>
          <a:p>
            <a:pPr algn="ctr" defTabSz="932232" fontAlgn="base">
              <a:lnSpc>
                <a:spcPct val="90000"/>
              </a:lnSpc>
              <a:spcBef>
                <a:spcPct val="0"/>
              </a:spcBef>
              <a:spcAft>
                <a:spcPct val="0"/>
              </a:spcAft>
              <a:defRPr/>
            </a:pPr>
            <a:endParaRPr lang="en-US" sz="2400" kern="0" dirty="0">
              <a:solidFill>
                <a:srgbClr val="505050"/>
              </a:solidFill>
              <a:latin typeface="Segoe UI"/>
              <a:ea typeface="Segoe UI" pitchFamily="34" charset="0"/>
              <a:cs typeface="Segoe UI" pitchFamily="34" charset="0"/>
            </a:endParaRPr>
          </a:p>
        </p:txBody>
      </p:sp>
      <p:sp>
        <p:nvSpPr>
          <p:cNvPr id="514" name="Freeform 29">
            <a:extLst>
              <a:ext uri="{FF2B5EF4-FFF2-40B4-BE49-F238E27FC236}">
                <a16:creationId xmlns:a16="http://schemas.microsoft.com/office/drawing/2014/main" id="{87B15669-34C8-4CE5-90F1-15D34AE7BB1E}"/>
              </a:ext>
            </a:extLst>
          </p:cNvPr>
          <p:cNvSpPr>
            <a:spLocks/>
          </p:cNvSpPr>
          <p:nvPr/>
        </p:nvSpPr>
        <p:spPr bwMode="auto">
          <a:xfrm>
            <a:off x="2801100" y="6120894"/>
            <a:ext cx="4185665" cy="806858"/>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9A500"/>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15" name="Freeform 29">
            <a:extLst>
              <a:ext uri="{FF2B5EF4-FFF2-40B4-BE49-F238E27FC236}">
                <a16:creationId xmlns:a16="http://schemas.microsoft.com/office/drawing/2014/main" id="{B7D51F1F-65E8-4C8F-8831-9B6748D2124C}"/>
              </a:ext>
            </a:extLst>
          </p:cNvPr>
          <p:cNvSpPr>
            <a:spLocks/>
          </p:cNvSpPr>
          <p:nvPr/>
        </p:nvSpPr>
        <p:spPr bwMode="auto">
          <a:xfrm>
            <a:off x="5980843" y="5823918"/>
            <a:ext cx="4747103" cy="1043502"/>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9A500"/>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grpSp>
        <p:nvGrpSpPr>
          <p:cNvPr id="516" name="Group 515">
            <a:extLst>
              <a:ext uri="{FF2B5EF4-FFF2-40B4-BE49-F238E27FC236}">
                <a16:creationId xmlns:a16="http://schemas.microsoft.com/office/drawing/2014/main" id="{65E32801-AA4A-4B4F-99F9-685342E8A56D}"/>
              </a:ext>
            </a:extLst>
          </p:cNvPr>
          <p:cNvGrpSpPr/>
          <p:nvPr/>
        </p:nvGrpSpPr>
        <p:grpSpPr>
          <a:xfrm>
            <a:off x="5124703" y="6064859"/>
            <a:ext cx="165458" cy="320694"/>
            <a:chOff x="8003343" y="6072433"/>
            <a:chExt cx="145517" cy="282045"/>
          </a:xfrm>
        </p:grpSpPr>
        <p:sp>
          <p:nvSpPr>
            <p:cNvPr id="517" name="Freeform 14">
              <a:extLst>
                <a:ext uri="{FF2B5EF4-FFF2-40B4-BE49-F238E27FC236}">
                  <a16:creationId xmlns:a16="http://schemas.microsoft.com/office/drawing/2014/main" id="{046133B7-221D-4D8D-BDBE-AC1057A5CC02}"/>
                </a:ext>
              </a:extLst>
            </p:cNvPr>
            <p:cNvSpPr>
              <a:spLocks/>
            </p:cNvSpPr>
            <p:nvPr/>
          </p:nvSpPr>
          <p:spPr bwMode="auto">
            <a:xfrm>
              <a:off x="8061978" y="6244485"/>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18" name="Freeform 15">
              <a:extLst>
                <a:ext uri="{FF2B5EF4-FFF2-40B4-BE49-F238E27FC236}">
                  <a16:creationId xmlns:a16="http://schemas.microsoft.com/office/drawing/2014/main" id="{8CB82457-DAB5-421D-9F12-F25125FB3114}"/>
                </a:ext>
              </a:extLst>
            </p:cNvPr>
            <p:cNvSpPr>
              <a:spLocks/>
            </p:cNvSpPr>
            <p:nvPr/>
          </p:nvSpPr>
          <p:spPr bwMode="auto">
            <a:xfrm>
              <a:off x="8003343" y="6147759"/>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9A500"/>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19" name="Freeform 16">
              <a:extLst>
                <a:ext uri="{FF2B5EF4-FFF2-40B4-BE49-F238E27FC236}">
                  <a16:creationId xmlns:a16="http://schemas.microsoft.com/office/drawing/2014/main" id="{66DCC319-2385-4B90-A3D4-9BA0B5B6C55C}"/>
                </a:ext>
              </a:extLst>
            </p:cNvPr>
            <p:cNvSpPr>
              <a:spLocks/>
            </p:cNvSpPr>
            <p:nvPr/>
          </p:nvSpPr>
          <p:spPr bwMode="auto">
            <a:xfrm>
              <a:off x="8022603" y="6072433"/>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9A500"/>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grpSp>
      <p:grpSp>
        <p:nvGrpSpPr>
          <p:cNvPr id="520" name="Group 519">
            <a:extLst>
              <a:ext uri="{FF2B5EF4-FFF2-40B4-BE49-F238E27FC236}">
                <a16:creationId xmlns:a16="http://schemas.microsoft.com/office/drawing/2014/main" id="{3F7691F2-71F6-4521-B3F1-6FADA0C9CB9E}"/>
              </a:ext>
            </a:extLst>
          </p:cNvPr>
          <p:cNvGrpSpPr/>
          <p:nvPr/>
        </p:nvGrpSpPr>
        <p:grpSpPr>
          <a:xfrm>
            <a:off x="3302161" y="6157428"/>
            <a:ext cx="221894" cy="430084"/>
            <a:chOff x="8018355" y="6002801"/>
            <a:chExt cx="145517" cy="282046"/>
          </a:xfrm>
        </p:grpSpPr>
        <p:sp>
          <p:nvSpPr>
            <p:cNvPr id="521" name="Freeform 14">
              <a:extLst>
                <a:ext uri="{FF2B5EF4-FFF2-40B4-BE49-F238E27FC236}">
                  <a16:creationId xmlns:a16="http://schemas.microsoft.com/office/drawing/2014/main" id="{C88074EC-B69D-4D56-8C22-45B3C7995DC5}"/>
                </a:ext>
              </a:extLst>
            </p:cNvPr>
            <p:cNvSpPr>
              <a:spLocks/>
            </p:cNvSpPr>
            <p:nvPr/>
          </p:nvSpPr>
          <p:spPr bwMode="auto">
            <a:xfrm>
              <a:off x="8076990" y="6174854"/>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22" name="Freeform 15">
              <a:extLst>
                <a:ext uri="{FF2B5EF4-FFF2-40B4-BE49-F238E27FC236}">
                  <a16:creationId xmlns:a16="http://schemas.microsoft.com/office/drawing/2014/main" id="{D98936EC-F5F3-42F8-909C-BD9FAC7EDA4B}"/>
                </a:ext>
              </a:extLst>
            </p:cNvPr>
            <p:cNvSpPr>
              <a:spLocks/>
            </p:cNvSpPr>
            <p:nvPr/>
          </p:nvSpPr>
          <p:spPr bwMode="auto">
            <a:xfrm>
              <a:off x="8018355" y="6078127"/>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23" name="Freeform 16">
              <a:extLst>
                <a:ext uri="{FF2B5EF4-FFF2-40B4-BE49-F238E27FC236}">
                  <a16:creationId xmlns:a16="http://schemas.microsoft.com/office/drawing/2014/main" id="{190A5557-471A-49DC-AE50-B1F8A3ABF4D9}"/>
                </a:ext>
              </a:extLst>
            </p:cNvPr>
            <p:cNvSpPr>
              <a:spLocks/>
            </p:cNvSpPr>
            <p:nvPr/>
          </p:nvSpPr>
          <p:spPr bwMode="auto">
            <a:xfrm>
              <a:off x="8037615" y="6002801"/>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grpSp>
      <p:grpSp>
        <p:nvGrpSpPr>
          <p:cNvPr id="524" name="Group 523">
            <a:extLst>
              <a:ext uri="{FF2B5EF4-FFF2-40B4-BE49-F238E27FC236}">
                <a16:creationId xmlns:a16="http://schemas.microsoft.com/office/drawing/2014/main" id="{5A4B448F-F81A-4023-9E98-7E302C270214}"/>
              </a:ext>
            </a:extLst>
          </p:cNvPr>
          <p:cNvGrpSpPr/>
          <p:nvPr/>
        </p:nvGrpSpPr>
        <p:grpSpPr>
          <a:xfrm>
            <a:off x="9660089" y="5893755"/>
            <a:ext cx="177102" cy="343263"/>
            <a:chOff x="8018355" y="6002801"/>
            <a:chExt cx="145517" cy="282046"/>
          </a:xfrm>
        </p:grpSpPr>
        <p:sp>
          <p:nvSpPr>
            <p:cNvPr id="525" name="Freeform 14">
              <a:extLst>
                <a:ext uri="{FF2B5EF4-FFF2-40B4-BE49-F238E27FC236}">
                  <a16:creationId xmlns:a16="http://schemas.microsoft.com/office/drawing/2014/main" id="{704B40B7-6C85-4A24-BB0B-2424055809BF}"/>
                </a:ext>
              </a:extLst>
            </p:cNvPr>
            <p:cNvSpPr>
              <a:spLocks/>
            </p:cNvSpPr>
            <p:nvPr/>
          </p:nvSpPr>
          <p:spPr bwMode="auto">
            <a:xfrm>
              <a:off x="8076990" y="6174854"/>
              <a:ext cx="29959" cy="109993"/>
            </a:xfrm>
            <a:custGeom>
              <a:avLst/>
              <a:gdLst>
                <a:gd name="T0" fmla="*/ 70 w 70"/>
                <a:gd name="T1" fmla="*/ 257 h 257"/>
                <a:gd name="T2" fmla="*/ 70 w 70"/>
                <a:gd name="T3" fmla="*/ 257 h 257"/>
                <a:gd name="T4" fmla="*/ 0 w 70"/>
                <a:gd name="T5" fmla="*/ 257 h 257"/>
                <a:gd name="T6" fmla="*/ 0 w 70"/>
                <a:gd name="T7" fmla="*/ 0 h 257"/>
                <a:gd name="T8" fmla="*/ 70 w 70"/>
                <a:gd name="T9" fmla="*/ 0 h 257"/>
                <a:gd name="T10" fmla="*/ 70 w 70"/>
                <a:gd name="T11" fmla="*/ 257 h 257"/>
                <a:gd name="T12" fmla="*/ 70 w 70"/>
                <a:gd name="T13" fmla="*/ 257 h 257"/>
                <a:gd name="T14" fmla="*/ 70 w 70"/>
                <a:gd name="T15" fmla="*/ 257 h 2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57">
                  <a:moveTo>
                    <a:pt x="70" y="257"/>
                  </a:moveTo>
                  <a:lnTo>
                    <a:pt x="70" y="257"/>
                  </a:lnTo>
                  <a:lnTo>
                    <a:pt x="0" y="257"/>
                  </a:lnTo>
                  <a:lnTo>
                    <a:pt x="0" y="0"/>
                  </a:lnTo>
                  <a:lnTo>
                    <a:pt x="70" y="0"/>
                  </a:lnTo>
                  <a:lnTo>
                    <a:pt x="70" y="257"/>
                  </a:lnTo>
                  <a:lnTo>
                    <a:pt x="70" y="257"/>
                  </a:lnTo>
                  <a:lnTo>
                    <a:pt x="70" y="25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26" name="Freeform 15">
              <a:extLst>
                <a:ext uri="{FF2B5EF4-FFF2-40B4-BE49-F238E27FC236}">
                  <a16:creationId xmlns:a16="http://schemas.microsoft.com/office/drawing/2014/main" id="{D7310E9B-D91F-4904-93F5-41FE3BA33928}"/>
                </a:ext>
              </a:extLst>
            </p:cNvPr>
            <p:cNvSpPr>
              <a:spLocks/>
            </p:cNvSpPr>
            <p:nvPr/>
          </p:nvSpPr>
          <p:spPr bwMode="auto">
            <a:xfrm>
              <a:off x="8018355" y="6078127"/>
              <a:ext cx="145517" cy="146373"/>
            </a:xfrm>
            <a:custGeom>
              <a:avLst/>
              <a:gdLst>
                <a:gd name="T0" fmla="*/ 97 w 97"/>
                <a:gd name="T1" fmla="*/ 48 h 97"/>
                <a:gd name="T2" fmla="*/ 97 w 97"/>
                <a:gd name="T3" fmla="*/ 48 h 97"/>
                <a:gd name="T4" fmla="*/ 48 w 97"/>
                <a:gd name="T5" fmla="*/ 97 h 97"/>
                <a:gd name="T6" fmla="*/ 0 w 97"/>
                <a:gd name="T7" fmla="*/ 48 h 97"/>
                <a:gd name="T8" fmla="*/ 48 w 97"/>
                <a:gd name="T9" fmla="*/ 0 h 97"/>
                <a:gd name="T10" fmla="*/ 97 w 97"/>
                <a:gd name="T11" fmla="*/ 48 h 97"/>
              </a:gdLst>
              <a:ahLst/>
              <a:cxnLst>
                <a:cxn ang="0">
                  <a:pos x="T0" y="T1"/>
                </a:cxn>
                <a:cxn ang="0">
                  <a:pos x="T2" y="T3"/>
                </a:cxn>
                <a:cxn ang="0">
                  <a:pos x="T4" y="T5"/>
                </a:cxn>
                <a:cxn ang="0">
                  <a:pos x="T6" y="T7"/>
                </a:cxn>
                <a:cxn ang="0">
                  <a:pos x="T8" y="T9"/>
                </a:cxn>
                <a:cxn ang="0">
                  <a:pos x="T10" y="T11"/>
                </a:cxn>
              </a:cxnLst>
              <a:rect l="0" t="0" r="r" b="b"/>
              <a:pathLst>
                <a:path w="97" h="97">
                  <a:moveTo>
                    <a:pt x="97" y="48"/>
                  </a:moveTo>
                  <a:cubicBezTo>
                    <a:pt x="97" y="48"/>
                    <a:pt x="97" y="48"/>
                    <a:pt x="97" y="48"/>
                  </a:cubicBezTo>
                  <a:cubicBezTo>
                    <a:pt x="97" y="75"/>
                    <a:pt x="75" y="97"/>
                    <a:pt x="48" y="97"/>
                  </a:cubicBezTo>
                  <a:cubicBezTo>
                    <a:pt x="22" y="97"/>
                    <a:pt x="0" y="75"/>
                    <a:pt x="0" y="48"/>
                  </a:cubicBezTo>
                  <a:cubicBezTo>
                    <a:pt x="0" y="22"/>
                    <a:pt x="22" y="0"/>
                    <a:pt x="48" y="0"/>
                  </a:cubicBezTo>
                  <a:cubicBezTo>
                    <a:pt x="75" y="0"/>
                    <a:pt x="97" y="22"/>
                    <a:pt x="97" y="48"/>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27" name="Freeform 16">
              <a:extLst>
                <a:ext uri="{FF2B5EF4-FFF2-40B4-BE49-F238E27FC236}">
                  <a16:creationId xmlns:a16="http://schemas.microsoft.com/office/drawing/2014/main" id="{7A683773-F169-462A-B590-64C11E6E857F}"/>
                </a:ext>
              </a:extLst>
            </p:cNvPr>
            <p:cNvSpPr>
              <a:spLocks/>
            </p:cNvSpPr>
            <p:nvPr/>
          </p:nvSpPr>
          <p:spPr bwMode="auto">
            <a:xfrm>
              <a:off x="8037615" y="6002801"/>
              <a:ext cx="106570" cy="106997"/>
            </a:xfrm>
            <a:custGeom>
              <a:avLst/>
              <a:gdLst>
                <a:gd name="T0" fmla="*/ 71 w 71"/>
                <a:gd name="T1" fmla="*/ 35 h 71"/>
                <a:gd name="T2" fmla="*/ 71 w 71"/>
                <a:gd name="T3" fmla="*/ 35 h 71"/>
                <a:gd name="T4" fmla="*/ 35 w 71"/>
                <a:gd name="T5" fmla="*/ 71 h 71"/>
                <a:gd name="T6" fmla="*/ 0 w 71"/>
                <a:gd name="T7" fmla="*/ 35 h 71"/>
                <a:gd name="T8" fmla="*/ 35 w 71"/>
                <a:gd name="T9" fmla="*/ 0 h 71"/>
                <a:gd name="T10" fmla="*/ 71 w 71"/>
                <a:gd name="T11" fmla="*/ 35 h 71"/>
              </a:gdLst>
              <a:ahLst/>
              <a:cxnLst>
                <a:cxn ang="0">
                  <a:pos x="T0" y="T1"/>
                </a:cxn>
                <a:cxn ang="0">
                  <a:pos x="T2" y="T3"/>
                </a:cxn>
                <a:cxn ang="0">
                  <a:pos x="T4" y="T5"/>
                </a:cxn>
                <a:cxn ang="0">
                  <a:pos x="T6" y="T7"/>
                </a:cxn>
                <a:cxn ang="0">
                  <a:pos x="T8" y="T9"/>
                </a:cxn>
                <a:cxn ang="0">
                  <a:pos x="T10" y="T11"/>
                </a:cxn>
              </a:cxnLst>
              <a:rect l="0" t="0" r="r" b="b"/>
              <a:pathLst>
                <a:path w="71" h="71">
                  <a:moveTo>
                    <a:pt x="71" y="35"/>
                  </a:moveTo>
                  <a:cubicBezTo>
                    <a:pt x="71" y="35"/>
                    <a:pt x="71" y="35"/>
                    <a:pt x="71" y="35"/>
                  </a:cubicBezTo>
                  <a:cubicBezTo>
                    <a:pt x="71" y="55"/>
                    <a:pt x="55" y="71"/>
                    <a:pt x="35" y="71"/>
                  </a:cubicBezTo>
                  <a:cubicBezTo>
                    <a:pt x="16" y="71"/>
                    <a:pt x="0" y="55"/>
                    <a:pt x="0" y="35"/>
                  </a:cubicBezTo>
                  <a:cubicBezTo>
                    <a:pt x="0" y="16"/>
                    <a:pt x="16" y="0"/>
                    <a:pt x="35" y="0"/>
                  </a:cubicBezTo>
                  <a:cubicBezTo>
                    <a:pt x="55" y="0"/>
                    <a:pt x="71" y="16"/>
                    <a:pt x="71" y="35"/>
                  </a:cubicBezTo>
                  <a:close/>
                </a:path>
              </a:pathLst>
            </a:cu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grpSp>
      <p:cxnSp>
        <p:nvCxnSpPr>
          <p:cNvPr id="528" name="Straight Connector 527">
            <a:extLst>
              <a:ext uri="{FF2B5EF4-FFF2-40B4-BE49-F238E27FC236}">
                <a16:creationId xmlns:a16="http://schemas.microsoft.com/office/drawing/2014/main" id="{F64AFC49-E3C4-42D8-B628-D5E7E0B0BD09}"/>
              </a:ext>
            </a:extLst>
          </p:cNvPr>
          <p:cNvCxnSpPr/>
          <p:nvPr/>
        </p:nvCxnSpPr>
        <p:spPr>
          <a:xfrm flipV="1">
            <a:off x="5791990" y="5055861"/>
            <a:ext cx="442" cy="557404"/>
          </a:xfrm>
          <a:prstGeom prst="line">
            <a:avLst/>
          </a:prstGeom>
          <a:noFill/>
          <a:ln w="38100" cap="flat" cmpd="sng" algn="ctr">
            <a:solidFill>
              <a:srgbClr val="5C2D91">
                <a:lumMod val="60000"/>
                <a:lumOff val="40000"/>
              </a:srgbClr>
            </a:solidFill>
            <a:prstDash val="solid"/>
            <a:headEnd type="triangle" w="med" len="med"/>
            <a:tailEnd type="none" w="med" len="med"/>
          </a:ln>
          <a:effectLst/>
        </p:spPr>
      </p:cxnSp>
      <p:cxnSp>
        <p:nvCxnSpPr>
          <p:cNvPr id="529" name="Straight Connector 528">
            <a:extLst>
              <a:ext uri="{FF2B5EF4-FFF2-40B4-BE49-F238E27FC236}">
                <a16:creationId xmlns:a16="http://schemas.microsoft.com/office/drawing/2014/main" id="{C9C4EA94-0A56-4465-BC02-6098B462ACAA}"/>
              </a:ext>
            </a:extLst>
          </p:cNvPr>
          <p:cNvCxnSpPr>
            <a:stCxn id="531" idx="3"/>
            <a:endCxn id="580" idx="0"/>
          </p:cNvCxnSpPr>
          <p:nvPr/>
        </p:nvCxnSpPr>
        <p:spPr>
          <a:xfrm flipH="1">
            <a:off x="5027479" y="5000572"/>
            <a:ext cx="442182" cy="464424"/>
          </a:xfrm>
          <a:prstGeom prst="line">
            <a:avLst/>
          </a:prstGeom>
          <a:noFill/>
          <a:ln w="38100" cap="flat" cmpd="sng" algn="ctr">
            <a:solidFill>
              <a:srgbClr val="5C2D91">
                <a:lumMod val="60000"/>
                <a:lumOff val="40000"/>
              </a:srgbClr>
            </a:solidFill>
            <a:prstDash val="solid"/>
            <a:headEnd type="none" w="med" len="med"/>
            <a:tailEnd type="triangle" w="med" len="med"/>
          </a:ln>
          <a:effectLst/>
        </p:spPr>
      </p:cxnSp>
      <p:grpSp>
        <p:nvGrpSpPr>
          <p:cNvPr id="530" name="Group 529">
            <a:extLst>
              <a:ext uri="{FF2B5EF4-FFF2-40B4-BE49-F238E27FC236}">
                <a16:creationId xmlns:a16="http://schemas.microsoft.com/office/drawing/2014/main" id="{26952F3F-8878-47A6-9D09-29329B703999}"/>
              </a:ext>
            </a:extLst>
          </p:cNvPr>
          <p:cNvGrpSpPr/>
          <p:nvPr/>
        </p:nvGrpSpPr>
        <p:grpSpPr>
          <a:xfrm>
            <a:off x="5328149" y="4397670"/>
            <a:ext cx="917237" cy="706343"/>
            <a:chOff x="7855959" y="4162671"/>
            <a:chExt cx="831580" cy="793483"/>
          </a:xfrm>
        </p:grpSpPr>
        <p:sp>
          <p:nvSpPr>
            <p:cNvPr id="531" name="Oval 530">
              <a:extLst>
                <a:ext uri="{FF2B5EF4-FFF2-40B4-BE49-F238E27FC236}">
                  <a16:creationId xmlns:a16="http://schemas.microsoft.com/office/drawing/2014/main" id="{33C2E47B-D96C-48E6-8A4B-A7893275F70F}"/>
                </a:ext>
              </a:extLst>
            </p:cNvPr>
            <p:cNvSpPr/>
            <p:nvPr/>
          </p:nvSpPr>
          <p:spPr bwMode="auto">
            <a:xfrm>
              <a:off x="7868052" y="4162671"/>
              <a:ext cx="793483" cy="793483"/>
            </a:xfrm>
            <a:prstGeom prst="ellipse">
              <a:avLst/>
            </a:prstGeom>
            <a:solidFill>
              <a:srgbClr val="79A500"/>
            </a:solidFill>
            <a:ln w="9525" cap="flat" cmpd="sng" algn="ctr">
              <a:noFill/>
              <a:prstDash val="solid"/>
              <a:headEnd type="none" w="med" len="med"/>
              <a:tailEnd type="none" w="med" len="med"/>
            </a:ln>
            <a:effectLst/>
          </p:spPr>
          <p:txBody>
            <a:bodyPr rot="0" spcFirstLastPara="0" vertOverflow="overflow" horzOverflow="overflow" vert="horz" wrap="square" lIns="182829" tIns="146263" rIns="182829" bIns="146263" numCol="1" spcCol="0" rtlCol="0" fromWordArt="0" anchor="t" anchorCtr="0" forceAA="0" compatLnSpc="1">
              <a:prstTxWarp prst="textNoShape">
                <a:avLst/>
              </a:prstTxWarp>
              <a:noAutofit/>
            </a:bodyPr>
            <a:lstStyle/>
            <a:p>
              <a:pPr algn="ctr" defTabSz="932232" fontAlgn="base">
                <a:lnSpc>
                  <a:spcPct val="90000"/>
                </a:lnSpc>
                <a:spcBef>
                  <a:spcPct val="0"/>
                </a:spcBef>
                <a:spcAft>
                  <a:spcPct val="0"/>
                </a:spcAft>
                <a:defRPr/>
              </a:pPr>
              <a:endParaRPr lang="en-US" sz="2400" kern="0" dirty="0">
                <a:solidFill>
                  <a:srgbClr val="505050"/>
                </a:solidFill>
                <a:latin typeface="Segoe UI"/>
                <a:ea typeface="Segoe UI" pitchFamily="34" charset="0"/>
                <a:cs typeface="Segoe UI" pitchFamily="34" charset="0"/>
              </a:endParaRPr>
            </a:p>
          </p:txBody>
        </p:sp>
        <p:sp>
          <p:nvSpPr>
            <p:cNvPr id="532" name="Rectangle 531">
              <a:extLst>
                <a:ext uri="{FF2B5EF4-FFF2-40B4-BE49-F238E27FC236}">
                  <a16:creationId xmlns:a16="http://schemas.microsoft.com/office/drawing/2014/main" id="{90FF5EFB-5953-4542-8A3D-5880532CF987}"/>
                </a:ext>
              </a:extLst>
            </p:cNvPr>
            <p:cNvSpPr/>
            <p:nvPr/>
          </p:nvSpPr>
          <p:spPr>
            <a:xfrm>
              <a:off x="7855959" y="4213879"/>
              <a:ext cx="831580" cy="669610"/>
            </a:xfrm>
            <a:prstGeom prst="rect">
              <a:avLst/>
            </a:prstGeom>
            <a:noFill/>
            <a:ln w="10795" cap="flat" cmpd="sng" algn="ctr">
              <a:noFill/>
              <a:prstDash val="solid"/>
            </a:ln>
            <a:effectLst/>
          </p:spPr>
          <p:txBody>
            <a:bodyPr rtlCol="0" anchor="ctr"/>
            <a:lstStyle/>
            <a:p>
              <a:pPr algn="ctr" defTabSz="896386">
                <a:lnSpc>
                  <a:spcPct val="90000"/>
                </a:lnSpc>
                <a:defRPr/>
              </a:pPr>
              <a:r>
                <a:rPr lang="en-US" sz="980" b="1" kern="0" dirty="0">
                  <a:solidFill>
                    <a:srgbClr val="505050"/>
                  </a:solidFill>
                  <a:effectLst>
                    <a:outerShdw blurRad="38100" dist="38100" dir="2700000" algn="tl">
                      <a:srgbClr val="000000">
                        <a:alpha val="43137"/>
                      </a:srgbClr>
                    </a:outerShdw>
                  </a:effectLst>
                  <a:latin typeface="Segoe UI"/>
                </a:rPr>
                <a:t>External load balancer</a:t>
              </a:r>
            </a:p>
          </p:txBody>
        </p:sp>
      </p:grpSp>
      <p:cxnSp>
        <p:nvCxnSpPr>
          <p:cNvPr id="533" name="Straight Connector 532">
            <a:extLst>
              <a:ext uri="{FF2B5EF4-FFF2-40B4-BE49-F238E27FC236}">
                <a16:creationId xmlns:a16="http://schemas.microsoft.com/office/drawing/2014/main" id="{ADE8AA52-E811-4CB5-9CB0-C0585EB728DD}"/>
              </a:ext>
            </a:extLst>
          </p:cNvPr>
          <p:cNvCxnSpPr>
            <a:stCxn id="542" idx="2"/>
            <a:endCxn id="570" idx="3"/>
          </p:cNvCxnSpPr>
          <p:nvPr/>
        </p:nvCxnSpPr>
        <p:spPr>
          <a:xfrm flipH="1">
            <a:off x="6098243" y="6110132"/>
            <a:ext cx="498209" cy="1364"/>
          </a:xfrm>
          <a:prstGeom prst="line">
            <a:avLst/>
          </a:prstGeom>
          <a:noFill/>
          <a:ln w="38100" cap="flat" cmpd="sng" algn="ctr">
            <a:solidFill>
              <a:srgbClr val="5C2D91">
                <a:lumMod val="60000"/>
                <a:lumOff val="40000"/>
              </a:srgbClr>
            </a:solidFill>
            <a:prstDash val="solid"/>
            <a:headEnd type="triangle" w="med" len="med"/>
            <a:tailEnd type="none" w="med" len="med"/>
          </a:ln>
          <a:effectLst/>
        </p:spPr>
      </p:cxnSp>
      <p:sp>
        <p:nvSpPr>
          <p:cNvPr id="534" name="Freeform 29">
            <a:extLst>
              <a:ext uri="{FF2B5EF4-FFF2-40B4-BE49-F238E27FC236}">
                <a16:creationId xmlns:a16="http://schemas.microsoft.com/office/drawing/2014/main" id="{3AF94C23-895C-47D7-9297-9D0EA5C015C9}"/>
              </a:ext>
            </a:extLst>
          </p:cNvPr>
          <p:cNvSpPr>
            <a:spLocks/>
          </p:cNvSpPr>
          <p:nvPr/>
        </p:nvSpPr>
        <p:spPr bwMode="auto">
          <a:xfrm>
            <a:off x="4868971" y="6301028"/>
            <a:ext cx="3958348" cy="548793"/>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7FBA00"/>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37" name="Rectangle 536">
            <a:extLst>
              <a:ext uri="{FF2B5EF4-FFF2-40B4-BE49-F238E27FC236}">
                <a16:creationId xmlns:a16="http://schemas.microsoft.com/office/drawing/2014/main" id="{4D3BDB5B-36CF-4FE7-8C92-8E18FAB41DB2}"/>
              </a:ext>
            </a:extLst>
          </p:cNvPr>
          <p:cNvSpPr/>
          <p:nvPr/>
        </p:nvSpPr>
        <p:spPr>
          <a:xfrm>
            <a:off x="6373021" y="3903624"/>
            <a:ext cx="2479059" cy="331773"/>
          </a:xfrm>
          <a:prstGeom prst="rect">
            <a:avLst/>
          </a:prstGeom>
        </p:spPr>
        <p:txBody>
          <a:bodyPr wrap="none">
            <a:spAutoFit/>
          </a:bodyPr>
          <a:lstStyle/>
          <a:p>
            <a:r>
              <a:rPr lang="en-US" sz="1567" dirty="0">
                <a:solidFill>
                  <a:srgbClr val="505050"/>
                </a:solidFill>
                <a:latin typeface="Segoe UI"/>
              </a:rPr>
              <a:t>Customer Virtual Network</a:t>
            </a:r>
          </a:p>
        </p:txBody>
      </p:sp>
      <p:sp>
        <p:nvSpPr>
          <p:cNvPr id="538" name="Freeform 29">
            <a:extLst>
              <a:ext uri="{FF2B5EF4-FFF2-40B4-BE49-F238E27FC236}">
                <a16:creationId xmlns:a16="http://schemas.microsoft.com/office/drawing/2014/main" id="{047E7760-8456-4572-92DB-133476581C5E}"/>
              </a:ext>
            </a:extLst>
          </p:cNvPr>
          <p:cNvSpPr>
            <a:spLocks/>
          </p:cNvSpPr>
          <p:nvPr/>
        </p:nvSpPr>
        <p:spPr bwMode="auto">
          <a:xfrm>
            <a:off x="3903228" y="6355320"/>
            <a:ext cx="3133664" cy="504463"/>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BAD80A"/>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39" name="Freeform 55">
            <a:extLst>
              <a:ext uri="{FF2B5EF4-FFF2-40B4-BE49-F238E27FC236}">
                <a16:creationId xmlns:a16="http://schemas.microsoft.com/office/drawing/2014/main" id="{C240652C-48E8-4CCA-BDC1-0D9B425292E8}"/>
              </a:ext>
            </a:extLst>
          </p:cNvPr>
          <p:cNvSpPr>
            <a:spLocks/>
          </p:cNvSpPr>
          <p:nvPr/>
        </p:nvSpPr>
        <p:spPr bwMode="auto">
          <a:xfrm>
            <a:off x="4448795" y="6474420"/>
            <a:ext cx="647340" cy="139579"/>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40" name="Oval 539">
            <a:extLst>
              <a:ext uri="{FF2B5EF4-FFF2-40B4-BE49-F238E27FC236}">
                <a16:creationId xmlns:a16="http://schemas.microsoft.com/office/drawing/2014/main" id="{4553A05F-5A4E-42D1-BAFD-7C935A4315CB}"/>
              </a:ext>
            </a:extLst>
          </p:cNvPr>
          <p:cNvSpPr/>
          <p:nvPr/>
        </p:nvSpPr>
        <p:spPr bwMode="auto">
          <a:xfrm>
            <a:off x="7812781" y="6068417"/>
            <a:ext cx="1554818" cy="178983"/>
          </a:xfrm>
          <a:prstGeom prst="ellipse">
            <a:avLst/>
          </a:prstGeom>
          <a:noFill/>
          <a:ln w="28575" cap="rnd" cmpd="sng" algn="ctr">
            <a:solidFill>
              <a:srgbClr val="505050"/>
            </a:solidFill>
            <a:prstDash val="sysDot"/>
            <a:headEnd type="none" w="med" len="med"/>
            <a:tailEnd type="none" w="med" len="med"/>
          </a:ln>
          <a:effectLst/>
        </p:spPr>
        <p:txBody>
          <a:bodyPr rot="0" spcFirstLastPara="0" vertOverflow="overflow" horzOverflow="overflow" vert="horz" wrap="square" lIns="182829" tIns="146263" rIns="182829" bIns="146263" numCol="1" spcCol="0" rtlCol="0" fromWordArt="0" anchor="t" anchorCtr="0" forceAA="0" compatLnSpc="1">
            <a:prstTxWarp prst="textNoShape">
              <a:avLst/>
            </a:prstTxWarp>
            <a:noAutofit/>
          </a:bodyPr>
          <a:lstStyle/>
          <a:p>
            <a:pPr algn="ctr" defTabSz="932232" fontAlgn="base">
              <a:lnSpc>
                <a:spcPct val="90000"/>
              </a:lnSpc>
              <a:spcBef>
                <a:spcPct val="0"/>
              </a:spcBef>
              <a:spcAft>
                <a:spcPct val="0"/>
              </a:spcAft>
              <a:defRPr/>
            </a:pPr>
            <a:endParaRPr lang="en-US" sz="2400" kern="0" dirty="0">
              <a:solidFill>
                <a:srgbClr val="505050"/>
              </a:solidFill>
              <a:latin typeface="Segoe UI"/>
              <a:ea typeface="Segoe UI" pitchFamily="34" charset="0"/>
              <a:cs typeface="Segoe UI" pitchFamily="34" charset="0"/>
            </a:endParaRPr>
          </a:p>
        </p:txBody>
      </p:sp>
      <p:grpSp>
        <p:nvGrpSpPr>
          <p:cNvPr id="541" name="Group 540">
            <a:extLst>
              <a:ext uri="{FF2B5EF4-FFF2-40B4-BE49-F238E27FC236}">
                <a16:creationId xmlns:a16="http://schemas.microsoft.com/office/drawing/2014/main" id="{BDCFC8D0-2395-4E70-8D3D-9FE03373C165}"/>
              </a:ext>
            </a:extLst>
          </p:cNvPr>
          <p:cNvGrpSpPr/>
          <p:nvPr/>
        </p:nvGrpSpPr>
        <p:grpSpPr>
          <a:xfrm>
            <a:off x="6573395" y="5658374"/>
            <a:ext cx="946897" cy="903516"/>
            <a:chOff x="7830149" y="4162671"/>
            <a:chExt cx="831580" cy="793483"/>
          </a:xfrm>
        </p:grpSpPr>
        <p:sp>
          <p:nvSpPr>
            <p:cNvPr id="542" name="Oval 541">
              <a:extLst>
                <a:ext uri="{FF2B5EF4-FFF2-40B4-BE49-F238E27FC236}">
                  <a16:creationId xmlns:a16="http://schemas.microsoft.com/office/drawing/2014/main" id="{DEB849F3-F78E-4B96-98EC-EFCA29A1D94C}"/>
                </a:ext>
              </a:extLst>
            </p:cNvPr>
            <p:cNvSpPr/>
            <p:nvPr/>
          </p:nvSpPr>
          <p:spPr bwMode="auto">
            <a:xfrm>
              <a:off x="7850397" y="4162671"/>
              <a:ext cx="793483" cy="793483"/>
            </a:xfrm>
            <a:prstGeom prst="ellipse">
              <a:avLst/>
            </a:prstGeom>
            <a:solidFill>
              <a:srgbClr val="B4009E">
                <a:lumMod val="40000"/>
                <a:lumOff val="60000"/>
              </a:srgbClr>
            </a:solidFill>
            <a:ln w="9525" cap="flat" cmpd="sng" algn="ctr">
              <a:noFill/>
              <a:prstDash val="solid"/>
              <a:headEnd type="none" w="med" len="med"/>
              <a:tailEnd type="none" w="med" len="med"/>
            </a:ln>
            <a:effectLst/>
          </p:spPr>
          <p:txBody>
            <a:bodyPr rot="0" spcFirstLastPara="0" vertOverflow="overflow" horzOverflow="overflow" vert="horz" wrap="square" lIns="182829" tIns="146263" rIns="182829" bIns="146263" numCol="1" spcCol="0" rtlCol="0" fromWordArt="0" anchor="t" anchorCtr="0" forceAA="0" compatLnSpc="1">
              <a:prstTxWarp prst="textNoShape">
                <a:avLst/>
              </a:prstTxWarp>
              <a:noAutofit/>
            </a:bodyPr>
            <a:lstStyle/>
            <a:p>
              <a:pPr algn="ctr" defTabSz="932232" fontAlgn="base">
                <a:lnSpc>
                  <a:spcPct val="90000"/>
                </a:lnSpc>
                <a:spcBef>
                  <a:spcPct val="0"/>
                </a:spcBef>
                <a:spcAft>
                  <a:spcPct val="0"/>
                </a:spcAft>
                <a:defRPr/>
              </a:pPr>
              <a:endParaRPr lang="en-US" sz="2400" kern="0" dirty="0">
                <a:solidFill>
                  <a:srgbClr val="505050"/>
                </a:solidFill>
                <a:latin typeface="Segoe UI"/>
                <a:ea typeface="Segoe UI" pitchFamily="34" charset="0"/>
                <a:cs typeface="Segoe UI" pitchFamily="34" charset="0"/>
              </a:endParaRPr>
            </a:p>
          </p:txBody>
        </p:sp>
        <p:sp>
          <p:nvSpPr>
            <p:cNvPr id="543" name="Rectangle 542">
              <a:extLst>
                <a:ext uri="{FF2B5EF4-FFF2-40B4-BE49-F238E27FC236}">
                  <a16:creationId xmlns:a16="http://schemas.microsoft.com/office/drawing/2014/main" id="{A0AD16D7-3439-4800-8466-9A95830EE1B3}"/>
                </a:ext>
              </a:extLst>
            </p:cNvPr>
            <p:cNvSpPr/>
            <p:nvPr/>
          </p:nvSpPr>
          <p:spPr>
            <a:xfrm>
              <a:off x="7830149" y="4224845"/>
              <a:ext cx="831580" cy="669610"/>
            </a:xfrm>
            <a:prstGeom prst="rect">
              <a:avLst/>
            </a:prstGeom>
            <a:noFill/>
            <a:ln w="10795" cap="flat" cmpd="sng" algn="ctr">
              <a:noFill/>
              <a:prstDash val="solid"/>
            </a:ln>
            <a:effectLst/>
          </p:spPr>
          <p:txBody>
            <a:bodyPr rtlCol="0" anchor="ctr"/>
            <a:lstStyle/>
            <a:p>
              <a:pPr algn="ctr" defTabSz="896386">
                <a:lnSpc>
                  <a:spcPct val="90000"/>
                </a:lnSpc>
                <a:defRPr/>
              </a:pPr>
              <a:r>
                <a:rPr lang="es-ES" sz="1175" b="1" kern="0" dirty="0">
                  <a:solidFill>
                    <a:srgbClr val="505050"/>
                  </a:solidFill>
                  <a:latin typeface="Segoe UI"/>
                </a:rPr>
                <a:t>Internal</a:t>
              </a:r>
            </a:p>
            <a:p>
              <a:pPr algn="ctr" defTabSz="896386">
                <a:lnSpc>
                  <a:spcPct val="90000"/>
                </a:lnSpc>
                <a:defRPr/>
              </a:pPr>
              <a:r>
                <a:rPr lang="es-ES" sz="1175" b="1" kern="0" dirty="0">
                  <a:solidFill>
                    <a:srgbClr val="505050"/>
                  </a:solidFill>
                  <a:latin typeface="Segoe UI"/>
                </a:rPr>
                <a:t> load balancer</a:t>
              </a:r>
              <a:endParaRPr lang="en-US" sz="1175" b="1" kern="0" dirty="0">
                <a:solidFill>
                  <a:srgbClr val="505050"/>
                </a:solidFill>
                <a:latin typeface="Segoe UI"/>
              </a:endParaRPr>
            </a:p>
          </p:txBody>
        </p:sp>
      </p:grpSp>
      <p:sp>
        <p:nvSpPr>
          <p:cNvPr id="544" name="TextBox 543">
            <a:extLst>
              <a:ext uri="{FF2B5EF4-FFF2-40B4-BE49-F238E27FC236}">
                <a16:creationId xmlns:a16="http://schemas.microsoft.com/office/drawing/2014/main" id="{AC683C24-E76E-4A4E-A61D-C46EBD8FF6FA}"/>
              </a:ext>
            </a:extLst>
          </p:cNvPr>
          <p:cNvSpPr txBox="1"/>
          <p:nvPr/>
        </p:nvSpPr>
        <p:spPr>
          <a:xfrm>
            <a:off x="10240960" y="4513036"/>
            <a:ext cx="1578702" cy="573029"/>
          </a:xfrm>
          <a:prstGeom prst="rect">
            <a:avLst/>
          </a:prstGeom>
          <a:noFill/>
        </p:spPr>
        <p:txBody>
          <a:bodyPr wrap="square" rtlCol="0">
            <a:spAutoFit/>
          </a:bodyPr>
          <a:lstStyle/>
          <a:p>
            <a:r>
              <a:rPr lang="en-US" sz="1567" dirty="0">
                <a:solidFill>
                  <a:srgbClr val="505050"/>
                </a:solidFill>
                <a:latin typeface="Segoe UI"/>
              </a:rPr>
              <a:t>Customer </a:t>
            </a:r>
            <a:br>
              <a:rPr lang="en-US" sz="1567" dirty="0">
                <a:solidFill>
                  <a:srgbClr val="505050"/>
                </a:solidFill>
                <a:latin typeface="Segoe UI"/>
              </a:rPr>
            </a:br>
            <a:r>
              <a:rPr lang="en-US" sz="1567" dirty="0">
                <a:solidFill>
                  <a:srgbClr val="505050"/>
                </a:solidFill>
                <a:latin typeface="Segoe UI"/>
              </a:rPr>
              <a:t>on-premises</a:t>
            </a:r>
          </a:p>
        </p:txBody>
      </p:sp>
      <p:grpSp>
        <p:nvGrpSpPr>
          <p:cNvPr id="545" name="Group 544">
            <a:extLst>
              <a:ext uri="{FF2B5EF4-FFF2-40B4-BE49-F238E27FC236}">
                <a16:creationId xmlns:a16="http://schemas.microsoft.com/office/drawing/2014/main" id="{BE464A0C-C4DC-4722-B508-6521805BAC6E}"/>
              </a:ext>
            </a:extLst>
          </p:cNvPr>
          <p:cNvGrpSpPr/>
          <p:nvPr/>
        </p:nvGrpSpPr>
        <p:grpSpPr>
          <a:xfrm>
            <a:off x="8484431" y="5270406"/>
            <a:ext cx="653861" cy="884904"/>
            <a:chOff x="10520791" y="5710226"/>
            <a:chExt cx="813223" cy="1100576"/>
          </a:xfrm>
        </p:grpSpPr>
        <p:sp>
          <p:nvSpPr>
            <p:cNvPr id="546" name="Rectangle 5">
              <a:extLst>
                <a:ext uri="{FF2B5EF4-FFF2-40B4-BE49-F238E27FC236}">
                  <a16:creationId xmlns:a16="http://schemas.microsoft.com/office/drawing/2014/main" id="{2E0AD68E-0922-46C2-8D57-B97E82BD5F93}"/>
                </a:ext>
              </a:extLst>
            </p:cNvPr>
            <p:cNvSpPr>
              <a:spLocks noChangeArrowheads="1"/>
            </p:cNvSpPr>
            <p:nvPr/>
          </p:nvSpPr>
          <p:spPr bwMode="auto">
            <a:xfrm>
              <a:off x="10520791" y="5710226"/>
              <a:ext cx="813223" cy="1100576"/>
            </a:xfrm>
            <a:prstGeom prst="rect">
              <a:avLst/>
            </a:prstGeom>
            <a:solidFill>
              <a:srgbClr val="00B0F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47" name="Freeform 6">
              <a:extLst>
                <a:ext uri="{FF2B5EF4-FFF2-40B4-BE49-F238E27FC236}">
                  <a16:creationId xmlns:a16="http://schemas.microsoft.com/office/drawing/2014/main" id="{E248C431-2A8B-4F0A-90CF-4DC89D72DC6A}"/>
                </a:ext>
              </a:extLst>
            </p:cNvPr>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48" name="Freeform 7">
              <a:extLst>
                <a:ext uri="{FF2B5EF4-FFF2-40B4-BE49-F238E27FC236}">
                  <a16:creationId xmlns:a16="http://schemas.microsoft.com/office/drawing/2014/main" id="{C88A8070-104F-4E7F-8AEE-8BB4F1BD8A0F}"/>
                </a:ext>
              </a:extLst>
            </p:cNvPr>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49" name="Freeform 8">
              <a:extLst>
                <a:ext uri="{FF2B5EF4-FFF2-40B4-BE49-F238E27FC236}">
                  <a16:creationId xmlns:a16="http://schemas.microsoft.com/office/drawing/2014/main" id="{147974B0-FFFB-4D6D-B1D2-BFDB7F83FE70}"/>
                </a:ext>
              </a:extLst>
            </p:cNvPr>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0" name="Freeform 9">
              <a:extLst>
                <a:ext uri="{FF2B5EF4-FFF2-40B4-BE49-F238E27FC236}">
                  <a16:creationId xmlns:a16="http://schemas.microsoft.com/office/drawing/2014/main" id="{67B44512-A77C-4326-A7D7-930DD5452F58}"/>
                </a:ext>
              </a:extLst>
            </p:cNvPr>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1" name="Oval 14">
              <a:extLst>
                <a:ext uri="{FF2B5EF4-FFF2-40B4-BE49-F238E27FC236}">
                  <a16:creationId xmlns:a16="http://schemas.microsoft.com/office/drawing/2014/main" id="{9DEF9CE6-7DAD-4BB8-B584-FF071CEBE8DD}"/>
                </a:ext>
              </a:extLst>
            </p:cNvPr>
            <p:cNvSpPr>
              <a:spLocks noChangeArrowheads="1"/>
            </p:cNvSpPr>
            <p:nvPr/>
          </p:nvSpPr>
          <p:spPr bwMode="auto">
            <a:xfrm>
              <a:off x="11124807" y="5862451"/>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2" name="Oval 15">
              <a:extLst>
                <a:ext uri="{FF2B5EF4-FFF2-40B4-BE49-F238E27FC236}">
                  <a16:creationId xmlns:a16="http://schemas.microsoft.com/office/drawing/2014/main" id="{32180DAE-193B-4BC4-9A0F-9CD181FD0DA1}"/>
                </a:ext>
              </a:extLst>
            </p:cNvPr>
            <p:cNvSpPr>
              <a:spLocks noChangeArrowheads="1"/>
            </p:cNvSpPr>
            <p:nvPr/>
          </p:nvSpPr>
          <p:spPr bwMode="auto">
            <a:xfrm>
              <a:off x="11124807" y="6061076"/>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3" name="Oval 16">
              <a:extLst>
                <a:ext uri="{FF2B5EF4-FFF2-40B4-BE49-F238E27FC236}">
                  <a16:creationId xmlns:a16="http://schemas.microsoft.com/office/drawing/2014/main" id="{9CDB6BBC-7B55-40DD-8A0A-8AA0912AE87A}"/>
                </a:ext>
              </a:extLst>
            </p:cNvPr>
            <p:cNvSpPr>
              <a:spLocks noChangeArrowheads="1"/>
            </p:cNvSpPr>
            <p:nvPr/>
          </p:nvSpPr>
          <p:spPr bwMode="auto">
            <a:xfrm>
              <a:off x="11124807" y="6259701"/>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4" name="Oval 17">
              <a:extLst>
                <a:ext uri="{FF2B5EF4-FFF2-40B4-BE49-F238E27FC236}">
                  <a16:creationId xmlns:a16="http://schemas.microsoft.com/office/drawing/2014/main" id="{6E084E2E-2BFC-4E2A-BBD7-58A66B6668C9}"/>
                </a:ext>
              </a:extLst>
            </p:cNvPr>
            <p:cNvSpPr>
              <a:spLocks noChangeArrowheads="1"/>
            </p:cNvSpPr>
            <p:nvPr/>
          </p:nvSpPr>
          <p:spPr bwMode="auto">
            <a:xfrm>
              <a:off x="11124807" y="6458325"/>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grpSp>
      <p:grpSp>
        <p:nvGrpSpPr>
          <p:cNvPr id="555" name="Group 554">
            <a:extLst>
              <a:ext uri="{FF2B5EF4-FFF2-40B4-BE49-F238E27FC236}">
                <a16:creationId xmlns:a16="http://schemas.microsoft.com/office/drawing/2014/main" id="{7371D5BC-688D-4335-B4FA-894F438DAB1D}"/>
              </a:ext>
            </a:extLst>
          </p:cNvPr>
          <p:cNvGrpSpPr/>
          <p:nvPr/>
        </p:nvGrpSpPr>
        <p:grpSpPr>
          <a:xfrm>
            <a:off x="8003214" y="5233932"/>
            <a:ext cx="690232" cy="934125"/>
            <a:chOff x="10520791" y="5710226"/>
            <a:chExt cx="813223" cy="1100576"/>
          </a:xfrm>
        </p:grpSpPr>
        <p:sp>
          <p:nvSpPr>
            <p:cNvPr id="556" name="Rectangle 5">
              <a:extLst>
                <a:ext uri="{FF2B5EF4-FFF2-40B4-BE49-F238E27FC236}">
                  <a16:creationId xmlns:a16="http://schemas.microsoft.com/office/drawing/2014/main" id="{881B6978-203D-4E93-9CC7-20ACBB2D310B}"/>
                </a:ext>
              </a:extLst>
            </p:cNvPr>
            <p:cNvSpPr>
              <a:spLocks noChangeArrowheads="1"/>
            </p:cNvSpPr>
            <p:nvPr/>
          </p:nvSpPr>
          <p:spPr bwMode="auto">
            <a:xfrm>
              <a:off x="10520791" y="5710226"/>
              <a:ext cx="813223" cy="1100576"/>
            </a:xfrm>
            <a:prstGeom prst="rect">
              <a:avLst/>
            </a:prstGeom>
            <a:solidFill>
              <a:srgbClr val="008EC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7" name="Freeform 6">
              <a:extLst>
                <a:ext uri="{FF2B5EF4-FFF2-40B4-BE49-F238E27FC236}">
                  <a16:creationId xmlns:a16="http://schemas.microsoft.com/office/drawing/2014/main" id="{C047D241-1942-4BB3-93A2-44CA8E6CA2B0}"/>
                </a:ext>
              </a:extLst>
            </p:cNvPr>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8" name="Freeform 7">
              <a:extLst>
                <a:ext uri="{FF2B5EF4-FFF2-40B4-BE49-F238E27FC236}">
                  <a16:creationId xmlns:a16="http://schemas.microsoft.com/office/drawing/2014/main" id="{15E6CBCC-CF1F-4183-98A0-E87C84058B21}"/>
                </a:ext>
              </a:extLst>
            </p:cNvPr>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59" name="Freeform 8">
              <a:extLst>
                <a:ext uri="{FF2B5EF4-FFF2-40B4-BE49-F238E27FC236}">
                  <a16:creationId xmlns:a16="http://schemas.microsoft.com/office/drawing/2014/main" id="{00432D99-4E90-4317-85BA-73372A02AFA0}"/>
                </a:ext>
              </a:extLst>
            </p:cNvPr>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60" name="Freeform 9">
              <a:extLst>
                <a:ext uri="{FF2B5EF4-FFF2-40B4-BE49-F238E27FC236}">
                  <a16:creationId xmlns:a16="http://schemas.microsoft.com/office/drawing/2014/main" id="{5DB30466-6090-4213-8EC9-7A27FDA1FD86}"/>
                </a:ext>
              </a:extLst>
            </p:cNvPr>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9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61" name="Oval 14">
              <a:extLst>
                <a:ext uri="{FF2B5EF4-FFF2-40B4-BE49-F238E27FC236}">
                  <a16:creationId xmlns:a16="http://schemas.microsoft.com/office/drawing/2014/main" id="{C955CE40-7329-43B7-AEAF-1AF42661687A}"/>
                </a:ext>
              </a:extLst>
            </p:cNvPr>
            <p:cNvSpPr>
              <a:spLocks noChangeArrowheads="1"/>
            </p:cNvSpPr>
            <p:nvPr/>
          </p:nvSpPr>
          <p:spPr bwMode="auto">
            <a:xfrm>
              <a:off x="11124807" y="5862451"/>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62" name="Oval 15">
              <a:extLst>
                <a:ext uri="{FF2B5EF4-FFF2-40B4-BE49-F238E27FC236}">
                  <a16:creationId xmlns:a16="http://schemas.microsoft.com/office/drawing/2014/main" id="{65FB7E26-8D1F-4AD5-B640-6381E98E5AD7}"/>
                </a:ext>
              </a:extLst>
            </p:cNvPr>
            <p:cNvSpPr>
              <a:spLocks noChangeArrowheads="1"/>
            </p:cNvSpPr>
            <p:nvPr/>
          </p:nvSpPr>
          <p:spPr bwMode="auto">
            <a:xfrm>
              <a:off x="11124807" y="6061076"/>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63" name="Oval 16">
              <a:extLst>
                <a:ext uri="{FF2B5EF4-FFF2-40B4-BE49-F238E27FC236}">
                  <a16:creationId xmlns:a16="http://schemas.microsoft.com/office/drawing/2014/main" id="{794699E7-1AE5-4971-8BFE-AD703F6D481B}"/>
                </a:ext>
              </a:extLst>
            </p:cNvPr>
            <p:cNvSpPr>
              <a:spLocks noChangeArrowheads="1"/>
            </p:cNvSpPr>
            <p:nvPr/>
          </p:nvSpPr>
          <p:spPr bwMode="auto">
            <a:xfrm>
              <a:off x="11124807" y="6259701"/>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64" name="Oval 17">
              <a:extLst>
                <a:ext uri="{FF2B5EF4-FFF2-40B4-BE49-F238E27FC236}">
                  <a16:creationId xmlns:a16="http://schemas.microsoft.com/office/drawing/2014/main" id="{9AF1D9FF-01CA-4750-BFEC-A34EE8372764}"/>
                </a:ext>
              </a:extLst>
            </p:cNvPr>
            <p:cNvSpPr>
              <a:spLocks noChangeArrowheads="1"/>
            </p:cNvSpPr>
            <p:nvPr/>
          </p:nvSpPr>
          <p:spPr bwMode="auto">
            <a:xfrm>
              <a:off x="11124807" y="6458325"/>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grpSp>
      <p:sp>
        <p:nvSpPr>
          <p:cNvPr id="565" name="TextBox 564">
            <a:extLst>
              <a:ext uri="{FF2B5EF4-FFF2-40B4-BE49-F238E27FC236}">
                <a16:creationId xmlns:a16="http://schemas.microsoft.com/office/drawing/2014/main" id="{C12625B7-28C9-4C98-9EB7-AB010C744E6E}"/>
              </a:ext>
            </a:extLst>
          </p:cNvPr>
          <p:cNvSpPr txBox="1"/>
          <p:nvPr/>
        </p:nvSpPr>
        <p:spPr>
          <a:xfrm>
            <a:off x="7906516" y="5926397"/>
            <a:ext cx="904396" cy="259799"/>
          </a:xfrm>
          <a:prstGeom prst="rect">
            <a:avLst/>
          </a:prstGeom>
          <a:noFill/>
        </p:spPr>
        <p:txBody>
          <a:bodyPr wrap="square" rtlCol="0">
            <a:spAutoFit/>
          </a:bodyPr>
          <a:lstStyle/>
          <a:p>
            <a:r>
              <a:rPr lang="en-US" sz="1100" dirty="0">
                <a:solidFill>
                  <a:srgbClr val="505050"/>
                </a:solidFill>
                <a:effectLst>
                  <a:outerShdw blurRad="38100" dist="38100" dir="2700000" algn="tl">
                    <a:srgbClr val="000000">
                      <a:alpha val="43137"/>
                    </a:srgbClr>
                  </a:outerShdw>
                </a:effectLst>
                <a:latin typeface="Segoe UI"/>
              </a:rPr>
              <a:t>Back end</a:t>
            </a:r>
          </a:p>
        </p:txBody>
      </p:sp>
      <p:sp>
        <p:nvSpPr>
          <p:cNvPr id="566" name="Oval 565">
            <a:extLst>
              <a:ext uri="{FF2B5EF4-FFF2-40B4-BE49-F238E27FC236}">
                <a16:creationId xmlns:a16="http://schemas.microsoft.com/office/drawing/2014/main" id="{9E33C3DF-10B8-4EA9-B0D2-BE6844F108EC}"/>
              </a:ext>
            </a:extLst>
          </p:cNvPr>
          <p:cNvSpPr/>
          <p:nvPr/>
        </p:nvSpPr>
        <p:spPr bwMode="auto">
          <a:xfrm>
            <a:off x="4485763" y="6490376"/>
            <a:ext cx="1748695" cy="176271"/>
          </a:xfrm>
          <a:prstGeom prst="ellipse">
            <a:avLst/>
          </a:prstGeom>
          <a:noFill/>
          <a:ln w="19050" cap="flat" cmpd="sng" algn="ctr">
            <a:solidFill>
              <a:srgbClr val="FF0000"/>
            </a:solidFill>
            <a:prstDash val="dash"/>
            <a:headEnd type="none" w="med" len="med"/>
            <a:tailEnd type="none" w="med" len="med"/>
          </a:ln>
          <a:effectLst/>
        </p:spPr>
        <p:txBody>
          <a:bodyPr rot="0" spcFirstLastPara="0" vertOverflow="overflow" horzOverflow="overflow" vert="horz" wrap="square" lIns="182829" tIns="146263" rIns="182829" bIns="146263" numCol="1" spcCol="0" rtlCol="0" fromWordArt="0" anchor="t" anchorCtr="0" forceAA="0" compatLnSpc="1">
            <a:prstTxWarp prst="textNoShape">
              <a:avLst/>
            </a:prstTxWarp>
            <a:noAutofit/>
          </a:bodyPr>
          <a:lstStyle/>
          <a:p>
            <a:pPr algn="ctr" defTabSz="932232" fontAlgn="base">
              <a:lnSpc>
                <a:spcPct val="90000"/>
              </a:lnSpc>
              <a:spcBef>
                <a:spcPct val="0"/>
              </a:spcBef>
              <a:spcAft>
                <a:spcPct val="0"/>
              </a:spcAft>
              <a:defRPr/>
            </a:pPr>
            <a:endParaRPr lang="en-US" sz="2400" kern="0" dirty="0">
              <a:solidFill>
                <a:srgbClr val="505050"/>
              </a:solidFill>
              <a:latin typeface="Segoe UI"/>
              <a:ea typeface="Segoe UI" pitchFamily="34" charset="0"/>
              <a:cs typeface="Segoe UI" pitchFamily="34" charset="0"/>
            </a:endParaRPr>
          </a:p>
        </p:txBody>
      </p:sp>
      <p:grpSp>
        <p:nvGrpSpPr>
          <p:cNvPr id="567" name="Group 566">
            <a:extLst>
              <a:ext uri="{FF2B5EF4-FFF2-40B4-BE49-F238E27FC236}">
                <a16:creationId xmlns:a16="http://schemas.microsoft.com/office/drawing/2014/main" id="{349131FB-7BE7-496D-B8C4-56E2BD0DE7E5}"/>
              </a:ext>
            </a:extLst>
          </p:cNvPr>
          <p:cNvGrpSpPr/>
          <p:nvPr/>
        </p:nvGrpSpPr>
        <p:grpSpPr>
          <a:xfrm>
            <a:off x="5375916" y="5611527"/>
            <a:ext cx="861799" cy="1004565"/>
            <a:chOff x="6060998" y="5195244"/>
            <a:chExt cx="1141909" cy="1331079"/>
          </a:xfrm>
        </p:grpSpPr>
        <p:sp>
          <p:nvSpPr>
            <p:cNvPr id="568" name="Freeform 55">
              <a:extLst>
                <a:ext uri="{FF2B5EF4-FFF2-40B4-BE49-F238E27FC236}">
                  <a16:creationId xmlns:a16="http://schemas.microsoft.com/office/drawing/2014/main" id="{7F7AF431-76E5-4B5F-A3FC-5BD3C8429526}"/>
                </a:ext>
              </a:extLst>
            </p:cNvPr>
            <p:cNvSpPr>
              <a:spLocks/>
            </p:cNvSpPr>
            <p:nvPr/>
          </p:nvSpPr>
          <p:spPr bwMode="auto">
            <a:xfrm>
              <a:off x="6494236" y="6373520"/>
              <a:ext cx="708671" cy="152803"/>
            </a:xfrm>
            <a:custGeom>
              <a:avLst/>
              <a:gdLst>
                <a:gd name="T0" fmla="*/ 186 w 589"/>
                <a:gd name="T1" fmla="*/ 0 h 127"/>
                <a:gd name="T2" fmla="*/ 589 w 589"/>
                <a:gd name="T3" fmla="*/ 0 h 127"/>
                <a:gd name="T4" fmla="*/ 407 w 589"/>
                <a:gd name="T5" fmla="*/ 127 h 127"/>
                <a:gd name="T6" fmla="*/ 0 w 589"/>
                <a:gd name="T7" fmla="*/ 127 h 127"/>
                <a:gd name="T8" fmla="*/ 186 w 589"/>
                <a:gd name="T9" fmla="*/ 0 h 127"/>
              </a:gdLst>
              <a:ahLst/>
              <a:cxnLst>
                <a:cxn ang="0">
                  <a:pos x="T0" y="T1"/>
                </a:cxn>
                <a:cxn ang="0">
                  <a:pos x="T2" y="T3"/>
                </a:cxn>
                <a:cxn ang="0">
                  <a:pos x="T4" y="T5"/>
                </a:cxn>
                <a:cxn ang="0">
                  <a:pos x="T6" y="T7"/>
                </a:cxn>
                <a:cxn ang="0">
                  <a:pos x="T8" y="T9"/>
                </a:cxn>
              </a:cxnLst>
              <a:rect l="0" t="0" r="r" b="b"/>
              <a:pathLst>
                <a:path w="589" h="127">
                  <a:moveTo>
                    <a:pt x="186" y="0"/>
                  </a:moveTo>
                  <a:lnTo>
                    <a:pt x="589" y="0"/>
                  </a:lnTo>
                  <a:lnTo>
                    <a:pt x="407" y="127"/>
                  </a:lnTo>
                  <a:lnTo>
                    <a:pt x="0" y="127"/>
                  </a:lnTo>
                  <a:lnTo>
                    <a:pt x="186" y="0"/>
                  </a:lnTo>
                  <a:close/>
                </a:path>
              </a:pathLst>
            </a:custGeom>
            <a:solidFill>
              <a:srgbClr val="505050">
                <a:lumMod val="50000"/>
                <a:alpha val="19000"/>
              </a:srgbClr>
            </a:solidFill>
            <a:ln>
              <a:noFill/>
            </a:ln>
            <a:extLst/>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grpSp>
          <p:nvGrpSpPr>
            <p:cNvPr id="569" name="Group 568">
              <a:extLst>
                <a:ext uri="{FF2B5EF4-FFF2-40B4-BE49-F238E27FC236}">
                  <a16:creationId xmlns:a16="http://schemas.microsoft.com/office/drawing/2014/main" id="{28851B4D-1F43-4311-BD5E-0A400DA0EAC6}"/>
                </a:ext>
              </a:extLst>
            </p:cNvPr>
            <p:cNvGrpSpPr/>
            <p:nvPr/>
          </p:nvGrpSpPr>
          <p:grpSpPr>
            <a:xfrm>
              <a:off x="6060998" y="5195244"/>
              <a:ext cx="957102" cy="1324945"/>
              <a:chOff x="13103226" y="2775830"/>
              <a:chExt cx="1039812" cy="1407232"/>
            </a:xfrm>
          </p:grpSpPr>
          <p:sp>
            <p:nvSpPr>
              <p:cNvPr id="570" name="Rectangle 5">
                <a:extLst>
                  <a:ext uri="{FF2B5EF4-FFF2-40B4-BE49-F238E27FC236}">
                    <a16:creationId xmlns:a16="http://schemas.microsoft.com/office/drawing/2014/main" id="{23AF7B7B-9B02-4FDC-85E2-D12387B6AEDE}"/>
                  </a:ext>
                </a:extLst>
              </p:cNvPr>
              <p:cNvSpPr>
                <a:spLocks noChangeArrowheads="1"/>
              </p:cNvSpPr>
              <p:nvPr/>
            </p:nvSpPr>
            <p:spPr bwMode="auto">
              <a:xfrm>
                <a:off x="13103226" y="2775830"/>
                <a:ext cx="1039812" cy="1407232"/>
              </a:xfrm>
              <a:prstGeom prst="rect">
                <a:avLst/>
              </a:prstGeom>
              <a:solidFill>
                <a:srgbClr val="5C2D91">
                  <a:lumMod val="40000"/>
                  <a:lumOff val="60000"/>
                </a:srgbClr>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1" name="Freeform 6">
                <a:extLst>
                  <a:ext uri="{FF2B5EF4-FFF2-40B4-BE49-F238E27FC236}">
                    <a16:creationId xmlns:a16="http://schemas.microsoft.com/office/drawing/2014/main" id="{ADF280B0-DAEE-4F8C-B5B8-14350C9051AE}"/>
                  </a:ext>
                </a:extLst>
              </p:cNvPr>
              <p:cNvSpPr>
                <a:spLocks/>
              </p:cNvSpPr>
              <p:nvPr/>
            </p:nvSpPr>
            <p:spPr bwMode="auto">
              <a:xfrm>
                <a:off x="13214598" y="2940285"/>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2" name="Freeform 7">
                <a:extLst>
                  <a:ext uri="{FF2B5EF4-FFF2-40B4-BE49-F238E27FC236}">
                    <a16:creationId xmlns:a16="http://schemas.microsoft.com/office/drawing/2014/main" id="{1D98C020-F113-4BD2-AD49-5243B94E7C52}"/>
                  </a:ext>
                </a:extLst>
              </p:cNvPr>
              <p:cNvSpPr>
                <a:spLocks/>
              </p:cNvSpPr>
              <p:nvPr/>
            </p:nvSpPr>
            <p:spPr bwMode="auto">
              <a:xfrm>
                <a:off x="13214598" y="3194253"/>
                <a:ext cx="817070" cy="143638"/>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3" name="Freeform 8">
                <a:extLst>
                  <a:ext uri="{FF2B5EF4-FFF2-40B4-BE49-F238E27FC236}">
                    <a16:creationId xmlns:a16="http://schemas.microsoft.com/office/drawing/2014/main" id="{7FB5C09E-6984-4084-AC73-C3BF83E99CAA}"/>
                  </a:ext>
                </a:extLst>
              </p:cNvPr>
              <p:cNvSpPr>
                <a:spLocks/>
              </p:cNvSpPr>
              <p:nvPr/>
            </p:nvSpPr>
            <p:spPr bwMode="auto">
              <a:xfrm>
                <a:off x="13214598" y="3446139"/>
                <a:ext cx="817070" cy="143638"/>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4" name="Freeform 9">
                <a:extLst>
                  <a:ext uri="{FF2B5EF4-FFF2-40B4-BE49-F238E27FC236}">
                    <a16:creationId xmlns:a16="http://schemas.microsoft.com/office/drawing/2014/main" id="{833BFCA3-6F2C-487C-A105-9BAFCE3E1981}"/>
                  </a:ext>
                </a:extLst>
              </p:cNvPr>
              <p:cNvSpPr>
                <a:spLocks/>
              </p:cNvSpPr>
              <p:nvPr/>
            </p:nvSpPr>
            <p:spPr bwMode="auto">
              <a:xfrm>
                <a:off x="13214598" y="3700107"/>
                <a:ext cx="817070" cy="143638"/>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5" name="Oval 14">
                <a:extLst>
                  <a:ext uri="{FF2B5EF4-FFF2-40B4-BE49-F238E27FC236}">
                    <a16:creationId xmlns:a16="http://schemas.microsoft.com/office/drawing/2014/main" id="{DDBE2EA7-1BEA-4582-964A-9101746F203D}"/>
                  </a:ext>
                </a:extLst>
              </p:cNvPr>
              <p:cNvSpPr>
                <a:spLocks noChangeArrowheads="1"/>
              </p:cNvSpPr>
              <p:nvPr/>
            </p:nvSpPr>
            <p:spPr bwMode="auto">
              <a:xfrm>
                <a:off x="13875539" y="2970470"/>
                <a:ext cx="79105" cy="79105"/>
              </a:xfrm>
              <a:prstGeom prst="ellipse">
                <a:avLst/>
              </a:prstGeom>
              <a:solidFill>
                <a:srgbClr val="002050"/>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6" name="Oval 15">
                <a:extLst>
                  <a:ext uri="{FF2B5EF4-FFF2-40B4-BE49-F238E27FC236}">
                    <a16:creationId xmlns:a16="http://schemas.microsoft.com/office/drawing/2014/main" id="{4E864128-7752-4167-B81A-A6F143ACF138}"/>
                  </a:ext>
                </a:extLst>
              </p:cNvPr>
              <p:cNvSpPr>
                <a:spLocks noChangeArrowheads="1"/>
              </p:cNvSpPr>
              <p:nvPr/>
            </p:nvSpPr>
            <p:spPr bwMode="auto">
              <a:xfrm>
                <a:off x="13875539" y="3224438"/>
                <a:ext cx="79105" cy="79105"/>
              </a:xfrm>
              <a:prstGeom prst="ellipse">
                <a:avLst/>
              </a:prstGeom>
              <a:solidFill>
                <a:srgbClr val="002050"/>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7" name="Oval 16">
                <a:extLst>
                  <a:ext uri="{FF2B5EF4-FFF2-40B4-BE49-F238E27FC236}">
                    <a16:creationId xmlns:a16="http://schemas.microsoft.com/office/drawing/2014/main" id="{FF6AB931-A077-4E7F-858E-AAE8077BC2DE}"/>
                  </a:ext>
                </a:extLst>
              </p:cNvPr>
              <p:cNvSpPr>
                <a:spLocks noChangeArrowheads="1"/>
              </p:cNvSpPr>
              <p:nvPr/>
            </p:nvSpPr>
            <p:spPr bwMode="auto">
              <a:xfrm>
                <a:off x="13875539" y="3478406"/>
                <a:ext cx="79105" cy="79105"/>
              </a:xfrm>
              <a:prstGeom prst="ellipse">
                <a:avLst/>
              </a:prstGeom>
              <a:solidFill>
                <a:srgbClr val="002050"/>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78" name="Oval 17">
                <a:extLst>
                  <a:ext uri="{FF2B5EF4-FFF2-40B4-BE49-F238E27FC236}">
                    <a16:creationId xmlns:a16="http://schemas.microsoft.com/office/drawing/2014/main" id="{DB78B8FA-22AF-4C0C-822A-6D619B24EA35}"/>
                  </a:ext>
                </a:extLst>
              </p:cNvPr>
              <p:cNvSpPr>
                <a:spLocks noChangeArrowheads="1"/>
              </p:cNvSpPr>
              <p:nvPr/>
            </p:nvSpPr>
            <p:spPr bwMode="auto">
              <a:xfrm>
                <a:off x="13875539" y="3732374"/>
                <a:ext cx="79105" cy="79105"/>
              </a:xfrm>
              <a:prstGeom prst="ellipse">
                <a:avLst/>
              </a:prstGeom>
              <a:solidFill>
                <a:srgbClr val="002050"/>
              </a:solidFill>
              <a:ln>
                <a:noFill/>
              </a:ln>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grpSp>
      </p:grpSp>
      <p:grpSp>
        <p:nvGrpSpPr>
          <p:cNvPr id="579" name="Group 578">
            <a:extLst>
              <a:ext uri="{FF2B5EF4-FFF2-40B4-BE49-F238E27FC236}">
                <a16:creationId xmlns:a16="http://schemas.microsoft.com/office/drawing/2014/main" id="{4A156177-2BB9-4F89-BA98-8A5B5ACF3702}"/>
              </a:ext>
            </a:extLst>
          </p:cNvPr>
          <p:cNvGrpSpPr/>
          <p:nvPr/>
        </p:nvGrpSpPr>
        <p:grpSpPr>
          <a:xfrm>
            <a:off x="4605114" y="5464997"/>
            <a:ext cx="844730" cy="1143212"/>
            <a:chOff x="10520791" y="5710226"/>
            <a:chExt cx="813223" cy="1100576"/>
          </a:xfrm>
        </p:grpSpPr>
        <p:sp>
          <p:nvSpPr>
            <p:cNvPr id="580" name="Rectangle 5">
              <a:extLst>
                <a:ext uri="{FF2B5EF4-FFF2-40B4-BE49-F238E27FC236}">
                  <a16:creationId xmlns:a16="http://schemas.microsoft.com/office/drawing/2014/main" id="{5121F06B-2F75-483E-AF5A-EE627596CBE8}"/>
                </a:ext>
              </a:extLst>
            </p:cNvPr>
            <p:cNvSpPr>
              <a:spLocks noChangeArrowheads="1"/>
            </p:cNvSpPr>
            <p:nvPr/>
          </p:nvSpPr>
          <p:spPr bwMode="auto">
            <a:xfrm>
              <a:off x="10520791" y="5710226"/>
              <a:ext cx="813223" cy="1100576"/>
            </a:xfrm>
            <a:prstGeom prst="rect">
              <a:avLst/>
            </a:prstGeom>
            <a:solidFill>
              <a:srgbClr val="5C2D91">
                <a:lumMod val="60000"/>
                <a:lumOff val="40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1" name="Freeform 6">
              <a:extLst>
                <a:ext uri="{FF2B5EF4-FFF2-40B4-BE49-F238E27FC236}">
                  <a16:creationId xmlns:a16="http://schemas.microsoft.com/office/drawing/2014/main" id="{CE78F880-4FEB-47FB-BDFF-1AFAF7CE4F56}"/>
                </a:ext>
              </a:extLst>
            </p:cNvPr>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2" name="Freeform 7">
              <a:extLst>
                <a:ext uri="{FF2B5EF4-FFF2-40B4-BE49-F238E27FC236}">
                  <a16:creationId xmlns:a16="http://schemas.microsoft.com/office/drawing/2014/main" id="{2C0C377D-955D-4DCB-87CE-FEFB0F7DF5E5}"/>
                </a:ext>
              </a:extLst>
            </p:cNvPr>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3" name="Freeform 8">
              <a:extLst>
                <a:ext uri="{FF2B5EF4-FFF2-40B4-BE49-F238E27FC236}">
                  <a16:creationId xmlns:a16="http://schemas.microsoft.com/office/drawing/2014/main" id="{3CAEE195-1397-4BA5-A6B2-1063D4F6F469}"/>
                </a:ext>
              </a:extLst>
            </p:cNvPr>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4" name="Freeform 9">
              <a:extLst>
                <a:ext uri="{FF2B5EF4-FFF2-40B4-BE49-F238E27FC236}">
                  <a16:creationId xmlns:a16="http://schemas.microsoft.com/office/drawing/2014/main" id="{C2CD437E-F05B-4AE0-9586-50A819CA8065}"/>
                </a:ext>
              </a:extLst>
            </p:cNvPr>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rgbClr val="FFFFFF">
                <a:lumMod val="85000"/>
              </a:srgbClr>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5" name="Oval 14">
              <a:extLst>
                <a:ext uri="{FF2B5EF4-FFF2-40B4-BE49-F238E27FC236}">
                  <a16:creationId xmlns:a16="http://schemas.microsoft.com/office/drawing/2014/main" id="{DE6E57FF-1C52-488A-AD83-B1B9EE706829}"/>
                </a:ext>
              </a:extLst>
            </p:cNvPr>
            <p:cNvSpPr>
              <a:spLocks noChangeArrowheads="1"/>
            </p:cNvSpPr>
            <p:nvPr/>
          </p:nvSpPr>
          <p:spPr bwMode="auto">
            <a:xfrm>
              <a:off x="11124807" y="5862451"/>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6" name="Oval 15">
              <a:extLst>
                <a:ext uri="{FF2B5EF4-FFF2-40B4-BE49-F238E27FC236}">
                  <a16:creationId xmlns:a16="http://schemas.microsoft.com/office/drawing/2014/main" id="{2C705005-D37C-44C8-8C8A-D135EA936381}"/>
                </a:ext>
              </a:extLst>
            </p:cNvPr>
            <p:cNvSpPr>
              <a:spLocks noChangeArrowheads="1"/>
            </p:cNvSpPr>
            <p:nvPr/>
          </p:nvSpPr>
          <p:spPr bwMode="auto">
            <a:xfrm>
              <a:off x="11124807" y="6061076"/>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7" name="Oval 16">
              <a:extLst>
                <a:ext uri="{FF2B5EF4-FFF2-40B4-BE49-F238E27FC236}">
                  <a16:creationId xmlns:a16="http://schemas.microsoft.com/office/drawing/2014/main" id="{8F8CA0B2-B151-4453-8BBF-C7B188915F54}"/>
                </a:ext>
              </a:extLst>
            </p:cNvPr>
            <p:cNvSpPr>
              <a:spLocks noChangeArrowheads="1"/>
            </p:cNvSpPr>
            <p:nvPr/>
          </p:nvSpPr>
          <p:spPr bwMode="auto">
            <a:xfrm>
              <a:off x="11124807" y="6259701"/>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sp>
          <p:nvSpPr>
            <p:cNvPr id="588" name="Oval 17">
              <a:extLst>
                <a:ext uri="{FF2B5EF4-FFF2-40B4-BE49-F238E27FC236}">
                  <a16:creationId xmlns:a16="http://schemas.microsoft.com/office/drawing/2014/main" id="{C21B4064-C72C-445F-B585-575CD374D553}"/>
                </a:ext>
              </a:extLst>
            </p:cNvPr>
            <p:cNvSpPr>
              <a:spLocks noChangeArrowheads="1"/>
            </p:cNvSpPr>
            <p:nvPr/>
          </p:nvSpPr>
          <p:spPr bwMode="auto">
            <a:xfrm>
              <a:off x="11124807" y="6458325"/>
              <a:ext cx="61867" cy="61867"/>
            </a:xfrm>
            <a:prstGeom prst="ellipse">
              <a:avLst/>
            </a:prstGeom>
            <a:solidFill>
              <a:srgbClr val="002050"/>
            </a:solidFill>
            <a:ln>
              <a:noFill/>
            </a:ln>
          </p:spPr>
          <p:txBody>
            <a:bodyPr vert="horz" wrap="square" lIns="89617" tIns="44808" rIns="89617" bIns="44808" numCol="1" anchor="t" anchorCtr="0" compatLnSpc="1">
              <a:prstTxWarp prst="textNoShape">
                <a:avLst/>
              </a:prstTxWarp>
            </a:bodyPr>
            <a:lstStyle/>
            <a:p>
              <a:pPr defTabSz="913713">
                <a:defRPr/>
              </a:pPr>
              <a:endParaRPr lang="en-US" sz="1800" kern="0" dirty="0">
                <a:solidFill>
                  <a:srgbClr val="505050"/>
                </a:solidFill>
                <a:latin typeface="Segoe UI"/>
              </a:endParaRPr>
            </a:p>
          </p:txBody>
        </p:sp>
      </p:grpSp>
      <p:sp>
        <p:nvSpPr>
          <p:cNvPr id="589" name="TextBox 588">
            <a:extLst>
              <a:ext uri="{FF2B5EF4-FFF2-40B4-BE49-F238E27FC236}">
                <a16:creationId xmlns:a16="http://schemas.microsoft.com/office/drawing/2014/main" id="{6A7FACAA-4ED0-4129-AA97-661ED0B0CDC2}"/>
              </a:ext>
            </a:extLst>
          </p:cNvPr>
          <p:cNvSpPr txBox="1"/>
          <p:nvPr/>
        </p:nvSpPr>
        <p:spPr>
          <a:xfrm>
            <a:off x="4531466" y="6319653"/>
            <a:ext cx="974627" cy="259799"/>
          </a:xfrm>
          <a:prstGeom prst="rect">
            <a:avLst/>
          </a:prstGeom>
          <a:noFill/>
        </p:spPr>
        <p:txBody>
          <a:bodyPr wrap="square" rtlCol="0">
            <a:spAutoFit/>
          </a:bodyPr>
          <a:lstStyle/>
          <a:p>
            <a:r>
              <a:rPr lang="en-US" sz="1100" dirty="0">
                <a:solidFill>
                  <a:srgbClr val="505050"/>
                </a:solidFill>
                <a:effectLst>
                  <a:outerShdw blurRad="38100" dist="38100" dir="2700000" algn="tl">
                    <a:srgbClr val="000000">
                      <a:alpha val="43137"/>
                    </a:srgbClr>
                  </a:outerShdw>
                </a:effectLst>
                <a:latin typeface="Segoe UI"/>
              </a:rPr>
              <a:t>Front end</a:t>
            </a:r>
          </a:p>
        </p:txBody>
      </p:sp>
      <p:sp>
        <p:nvSpPr>
          <p:cNvPr id="590" name="Isosceles Triangle 589">
            <a:extLst>
              <a:ext uri="{FF2B5EF4-FFF2-40B4-BE49-F238E27FC236}">
                <a16:creationId xmlns:a16="http://schemas.microsoft.com/office/drawing/2014/main" id="{515F5622-4D1D-42C7-A1BE-DCF7DC93710E}"/>
              </a:ext>
            </a:extLst>
          </p:cNvPr>
          <p:cNvSpPr/>
          <p:nvPr/>
        </p:nvSpPr>
        <p:spPr>
          <a:xfrm rot="10800000">
            <a:off x="7020111" y="5509879"/>
            <a:ext cx="203430" cy="175371"/>
          </a:xfrm>
          <a:prstGeom prst="triangle">
            <a:avLst/>
          </a:prstGeom>
          <a:solidFill>
            <a:srgbClr val="FFC000"/>
          </a:solidFill>
          <a:ln w="10795" cap="flat" cmpd="sng" algn="ctr">
            <a:noFill/>
            <a:prstDash val="solid"/>
          </a:ln>
          <a:effectLst/>
        </p:spPr>
        <p:txBody>
          <a:bodyPr rtlCol="0" anchor="ctr"/>
          <a:lstStyle/>
          <a:p>
            <a:pPr algn="ctr" defTabSz="896386">
              <a:defRPr/>
            </a:pPr>
            <a:endParaRPr lang="en-US" sz="1800" kern="0" dirty="0">
              <a:solidFill>
                <a:srgbClr val="505050"/>
              </a:solidFill>
              <a:latin typeface="Segoe UI"/>
            </a:endParaRPr>
          </a:p>
        </p:txBody>
      </p:sp>
      <p:cxnSp>
        <p:nvCxnSpPr>
          <p:cNvPr id="591" name="Straight Connector 590">
            <a:extLst>
              <a:ext uri="{FF2B5EF4-FFF2-40B4-BE49-F238E27FC236}">
                <a16:creationId xmlns:a16="http://schemas.microsoft.com/office/drawing/2014/main" id="{92CC853B-F761-4F58-B0E2-A866E85C8F3E}"/>
              </a:ext>
            </a:extLst>
          </p:cNvPr>
          <p:cNvCxnSpPr/>
          <p:nvPr/>
        </p:nvCxnSpPr>
        <p:spPr>
          <a:xfrm>
            <a:off x="5654421" y="1762053"/>
            <a:ext cx="27462" cy="2635615"/>
          </a:xfrm>
          <a:prstGeom prst="line">
            <a:avLst/>
          </a:prstGeom>
          <a:noFill/>
          <a:ln w="38100" cap="flat" cmpd="sng" algn="ctr">
            <a:solidFill>
              <a:srgbClr val="5C2D91">
                <a:lumMod val="60000"/>
                <a:lumOff val="40000"/>
              </a:srgbClr>
            </a:solidFill>
            <a:prstDash val="solid"/>
            <a:headEnd type="none" w="med" len="med"/>
            <a:tailEnd type="triangle" w="med" len="med"/>
          </a:ln>
          <a:effectLst/>
        </p:spPr>
      </p:cxnSp>
      <p:sp>
        <p:nvSpPr>
          <p:cNvPr id="592" name="Freeform 95">
            <a:extLst>
              <a:ext uri="{FF2B5EF4-FFF2-40B4-BE49-F238E27FC236}">
                <a16:creationId xmlns:a16="http://schemas.microsoft.com/office/drawing/2014/main" id="{B53370C6-1712-41F2-957E-D871EF16FA95}"/>
              </a:ext>
            </a:extLst>
          </p:cNvPr>
          <p:cNvSpPr>
            <a:spLocks/>
          </p:cNvSpPr>
          <p:nvPr/>
        </p:nvSpPr>
        <p:spPr bwMode="auto">
          <a:xfrm flipH="1">
            <a:off x="5000941" y="1762055"/>
            <a:ext cx="1713303" cy="1112656"/>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rgbClr val="505050">
              <a:lumMod val="85000"/>
            </a:srgbClr>
          </a:solidFill>
          <a:ln w="28575">
            <a:noFill/>
            <a:round/>
            <a:headEnd/>
            <a:tailEnd/>
          </a:ln>
          <a:extLst/>
        </p:spPr>
        <p:txBody>
          <a:bodyPr vert="horz" wrap="square" lIns="91414" tIns="45706" rIns="91414" bIns="45706" numCol="1" anchor="t" anchorCtr="0" compatLnSpc="1">
            <a:prstTxWarp prst="textNoShape">
              <a:avLst/>
            </a:prstTxWarp>
          </a:bodyPr>
          <a:lstStyle/>
          <a:p>
            <a:pPr defTabSz="896386">
              <a:defRPr/>
            </a:pPr>
            <a:endParaRPr lang="en-US" sz="1800" kern="0" dirty="0">
              <a:solidFill>
                <a:srgbClr val="505050"/>
              </a:solidFill>
              <a:latin typeface="Segoe UI"/>
            </a:endParaRPr>
          </a:p>
        </p:txBody>
      </p:sp>
      <p:sp>
        <p:nvSpPr>
          <p:cNvPr id="593" name="Rectangle 54">
            <a:extLst>
              <a:ext uri="{FF2B5EF4-FFF2-40B4-BE49-F238E27FC236}">
                <a16:creationId xmlns:a16="http://schemas.microsoft.com/office/drawing/2014/main" id="{7F8E6604-D33A-4359-8B58-382105E60FC7}"/>
              </a:ext>
            </a:extLst>
          </p:cNvPr>
          <p:cNvSpPr/>
          <p:nvPr/>
        </p:nvSpPr>
        <p:spPr bwMode="auto">
          <a:xfrm>
            <a:off x="5129484" y="2152739"/>
            <a:ext cx="1415030" cy="512500"/>
          </a:xfrm>
          <a:prstGeom prst="rect">
            <a:avLst/>
          </a:prstGeom>
          <a:noFill/>
        </p:spPr>
        <p:txBody>
          <a:bodyPr wrap="square" lIns="182829" tIns="146263" rIns="182829" bIns="146263" rtlCol="0">
            <a:spAutoFit/>
          </a:bodyPr>
          <a:lstStyle/>
          <a:p>
            <a:pPr algn="ctr">
              <a:lnSpc>
                <a:spcPct val="90000"/>
              </a:lnSpc>
            </a:pPr>
            <a:r>
              <a:rPr lang="en-US" sz="1567" dirty="0">
                <a:solidFill>
                  <a:srgbClr val="FFFFFF"/>
                </a:solidFill>
                <a:latin typeface="Segoe UI"/>
              </a:rPr>
              <a:t>Internet</a:t>
            </a:r>
          </a:p>
        </p:txBody>
      </p:sp>
      <p:sp>
        <p:nvSpPr>
          <p:cNvPr id="594" name="Freeform 29">
            <a:extLst>
              <a:ext uri="{FF2B5EF4-FFF2-40B4-BE49-F238E27FC236}">
                <a16:creationId xmlns:a16="http://schemas.microsoft.com/office/drawing/2014/main" id="{7DA266BE-7E47-430A-A7CE-1697EE808BCF}"/>
              </a:ext>
            </a:extLst>
          </p:cNvPr>
          <p:cNvSpPr>
            <a:spLocks/>
          </p:cNvSpPr>
          <p:nvPr/>
        </p:nvSpPr>
        <p:spPr bwMode="auto">
          <a:xfrm>
            <a:off x="9173931" y="6335205"/>
            <a:ext cx="3016340" cy="504463"/>
          </a:xfrm>
          <a:custGeom>
            <a:avLst/>
            <a:gdLst>
              <a:gd name="T0" fmla="*/ 344 w 556"/>
              <a:gd name="T1" fmla="*/ 21 h 130"/>
              <a:gd name="T2" fmla="*/ 344 w 556"/>
              <a:gd name="T3" fmla="*/ 21 h 130"/>
              <a:gd name="T4" fmla="*/ 0 w 556"/>
              <a:gd name="T5" fmla="*/ 130 h 130"/>
              <a:gd name="T6" fmla="*/ 197 w 556"/>
              <a:gd name="T7" fmla="*/ 130 h 130"/>
              <a:gd name="T8" fmla="*/ 556 w 556"/>
              <a:gd name="T9" fmla="*/ 130 h 130"/>
              <a:gd name="T10" fmla="*/ 344 w 556"/>
              <a:gd name="T11" fmla="*/ 21 h 130"/>
            </a:gdLst>
            <a:ahLst/>
            <a:cxnLst>
              <a:cxn ang="0">
                <a:pos x="T0" y="T1"/>
              </a:cxn>
              <a:cxn ang="0">
                <a:pos x="T2" y="T3"/>
              </a:cxn>
              <a:cxn ang="0">
                <a:pos x="T4" y="T5"/>
              </a:cxn>
              <a:cxn ang="0">
                <a:pos x="T6" y="T7"/>
              </a:cxn>
              <a:cxn ang="0">
                <a:pos x="T8" y="T9"/>
              </a:cxn>
              <a:cxn ang="0">
                <a:pos x="T10" y="T11"/>
              </a:cxn>
            </a:cxnLst>
            <a:rect l="0" t="0" r="r" b="b"/>
            <a:pathLst>
              <a:path w="556" h="130">
                <a:moveTo>
                  <a:pt x="344" y="21"/>
                </a:moveTo>
                <a:cubicBezTo>
                  <a:pt x="344" y="21"/>
                  <a:pt x="344" y="21"/>
                  <a:pt x="344" y="21"/>
                </a:cubicBezTo>
                <a:cubicBezTo>
                  <a:pt x="223" y="0"/>
                  <a:pt x="94" y="37"/>
                  <a:pt x="0" y="130"/>
                </a:cubicBezTo>
                <a:cubicBezTo>
                  <a:pt x="197" y="130"/>
                  <a:pt x="197" y="130"/>
                  <a:pt x="197" y="130"/>
                </a:cubicBezTo>
                <a:cubicBezTo>
                  <a:pt x="556" y="130"/>
                  <a:pt x="556" y="130"/>
                  <a:pt x="556" y="130"/>
                </a:cubicBezTo>
                <a:cubicBezTo>
                  <a:pt x="496" y="70"/>
                  <a:pt x="422" y="34"/>
                  <a:pt x="344" y="21"/>
                </a:cubicBezTo>
                <a:close/>
              </a:path>
            </a:pathLst>
          </a:custGeom>
          <a:solidFill>
            <a:srgbClr val="BAD80A"/>
          </a:solidFill>
          <a:ln>
            <a:noFill/>
          </a:ln>
          <a:extLst/>
        </p:spPr>
        <p:txBody>
          <a:bodyPr vert="horz" wrap="square" lIns="89617" tIns="44808" rIns="89617" bIns="44808" numCol="1" anchor="t" anchorCtr="0" compatLnSpc="1">
            <a:prstTxWarp prst="textNoShape">
              <a:avLst/>
            </a:prstTxWarp>
          </a:bodyPr>
          <a:lstStyle/>
          <a:p>
            <a:pPr defTabSz="913713"/>
            <a:endParaRPr lang="en-US" sz="1800" dirty="0">
              <a:solidFill>
                <a:srgbClr val="505050"/>
              </a:solidFill>
              <a:latin typeface="Segoe UI"/>
            </a:endParaRPr>
          </a:p>
        </p:txBody>
      </p:sp>
      <p:sp>
        <p:nvSpPr>
          <p:cNvPr id="595" name="Freeform 56">
            <a:extLst>
              <a:ext uri="{FF2B5EF4-FFF2-40B4-BE49-F238E27FC236}">
                <a16:creationId xmlns:a16="http://schemas.microsoft.com/office/drawing/2014/main" id="{4913C670-706F-4940-B7FB-4FF6A709F7FF}"/>
              </a:ext>
            </a:extLst>
          </p:cNvPr>
          <p:cNvSpPr/>
          <p:nvPr/>
        </p:nvSpPr>
        <p:spPr>
          <a:xfrm>
            <a:off x="7079305" y="4375357"/>
            <a:ext cx="3291443" cy="1213669"/>
          </a:xfrm>
          <a:custGeom>
            <a:avLst/>
            <a:gdLst>
              <a:gd name="connsiteX0" fmla="*/ 0 w 3370521"/>
              <a:gd name="connsiteY0" fmla="*/ 1046896 h 1046896"/>
              <a:gd name="connsiteX1" fmla="*/ 946298 w 3370521"/>
              <a:gd name="connsiteY1" fmla="*/ 4905 h 1046896"/>
              <a:gd name="connsiteX2" fmla="*/ 3370521 w 3370521"/>
              <a:gd name="connsiteY2" fmla="*/ 727919 h 1046896"/>
              <a:gd name="connsiteX0" fmla="*/ 0 w 3370521"/>
              <a:gd name="connsiteY0" fmla="*/ 1046896 h 1046896"/>
              <a:gd name="connsiteX1" fmla="*/ 1733108 w 3370521"/>
              <a:gd name="connsiteY1" fmla="*/ 4905 h 1046896"/>
              <a:gd name="connsiteX2" fmla="*/ 3370521 w 3370521"/>
              <a:gd name="connsiteY2" fmla="*/ 727919 h 1046896"/>
              <a:gd name="connsiteX0" fmla="*/ 0 w 3370521"/>
              <a:gd name="connsiteY0" fmla="*/ 1054112 h 1054112"/>
              <a:gd name="connsiteX1" fmla="*/ 1733108 w 3370521"/>
              <a:gd name="connsiteY1" fmla="*/ 12121 h 1054112"/>
              <a:gd name="connsiteX2" fmla="*/ 3370521 w 3370521"/>
              <a:gd name="connsiteY2" fmla="*/ 735135 h 1054112"/>
              <a:gd name="connsiteX0" fmla="*/ 0 w 3370521"/>
              <a:gd name="connsiteY0" fmla="*/ 1064887 h 1064887"/>
              <a:gd name="connsiteX1" fmla="*/ 1733108 w 3370521"/>
              <a:gd name="connsiteY1" fmla="*/ 22896 h 1064887"/>
              <a:gd name="connsiteX2" fmla="*/ 3370521 w 3370521"/>
              <a:gd name="connsiteY2" fmla="*/ 745910 h 1064887"/>
              <a:gd name="connsiteX0" fmla="*/ 0 w 3370521"/>
              <a:gd name="connsiteY0" fmla="*/ 1064887 h 1064887"/>
              <a:gd name="connsiteX1" fmla="*/ 1733108 w 3370521"/>
              <a:gd name="connsiteY1" fmla="*/ 22896 h 1064887"/>
              <a:gd name="connsiteX2" fmla="*/ 3370521 w 3370521"/>
              <a:gd name="connsiteY2" fmla="*/ 745910 h 1064887"/>
              <a:gd name="connsiteX0" fmla="*/ 0 w 3370521"/>
              <a:gd name="connsiteY0" fmla="*/ 1195368 h 1195368"/>
              <a:gd name="connsiteX1" fmla="*/ 1658680 w 3370521"/>
              <a:gd name="connsiteY1" fmla="*/ 15154 h 1195368"/>
              <a:gd name="connsiteX2" fmla="*/ 3370521 w 3370521"/>
              <a:gd name="connsiteY2" fmla="*/ 876391 h 1195368"/>
              <a:gd name="connsiteX0" fmla="*/ 0 w 3370521"/>
              <a:gd name="connsiteY0" fmla="*/ 1181675 h 1181675"/>
              <a:gd name="connsiteX1" fmla="*/ 1658680 w 3370521"/>
              <a:gd name="connsiteY1" fmla="*/ 1461 h 1181675"/>
              <a:gd name="connsiteX2" fmla="*/ 3370521 w 3370521"/>
              <a:gd name="connsiteY2" fmla="*/ 862698 h 1181675"/>
              <a:gd name="connsiteX0" fmla="*/ 0 w 3370521"/>
              <a:gd name="connsiteY0" fmla="*/ 1181675 h 1181675"/>
              <a:gd name="connsiteX1" fmla="*/ 1754373 w 3370521"/>
              <a:gd name="connsiteY1" fmla="*/ 1461 h 1181675"/>
              <a:gd name="connsiteX2" fmla="*/ 3370521 w 3370521"/>
              <a:gd name="connsiteY2" fmla="*/ 862698 h 1181675"/>
              <a:gd name="connsiteX0" fmla="*/ 0 w 3359888"/>
              <a:gd name="connsiteY0" fmla="*/ 1165323 h 1165323"/>
              <a:gd name="connsiteX1" fmla="*/ 1743740 w 3359888"/>
              <a:gd name="connsiteY1" fmla="*/ 6374 h 1165323"/>
              <a:gd name="connsiteX2" fmla="*/ 3359888 w 3359888"/>
              <a:gd name="connsiteY2" fmla="*/ 867611 h 1165323"/>
              <a:gd name="connsiteX0" fmla="*/ 0 w 3359888"/>
              <a:gd name="connsiteY0" fmla="*/ 1238508 h 1238508"/>
              <a:gd name="connsiteX1" fmla="*/ 1414131 w 3359888"/>
              <a:gd name="connsiteY1" fmla="*/ 5131 h 1238508"/>
              <a:gd name="connsiteX2" fmla="*/ 3359888 w 3359888"/>
              <a:gd name="connsiteY2" fmla="*/ 940796 h 1238508"/>
              <a:gd name="connsiteX0" fmla="*/ 0 w 3359888"/>
              <a:gd name="connsiteY0" fmla="*/ 1238508 h 1238508"/>
              <a:gd name="connsiteX1" fmla="*/ 1414131 w 3359888"/>
              <a:gd name="connsiteY1" fmla="*/ 5131 h 1238508"/>
              <a:gd name="connsiteX2" fmla="*/ 3359888 w 3359888"/>
              <a:gd name="connsiteY2" fmla="*/ 940796 h 1238508"/>
              <a:gd name="connsiteX0" fmla="*/ 0 w 3359888"/>
              <a:gd name="connsiteY0" fmla="*/ 1238508 h 1238508"/>
              <a:gd name="connsiteX1" fmla="*/ 1616149 w 3359888"/>
              <a:gd name="connsiteY1" fmla="*/ 5131 h 1238508"/>
              <a:gd name="connsiteX2" fmla="*/ 3359888 w 3359888"/>
              <a:gd name="connsiteY2" fmla="*/ 940796 h 1238508"/>
              <a:gd name="connsiteX0" fmla="*/ 0 w 3359888"/>
              <a:gd name="connsiteY0" fmla="*/ 1186180 h 1186180"/>
              <a:gd name="connsiteX1" fmla="*/ 1594884 w 3359888"/>
              <a:gd name="connsiteY1" fmla="*/ 5966 h 1186180"/>
              <a:gd name="connsiteX2" fmla="*/ 3359888 w 3359888"/>
              <a:gd name="connsiteY2" fmla="*/ 888468 h 1186180"/>
              <a:gd name="connsiteX0" fmla="*/ 0 w 3327990"/>
              <a:gd name="connsiteY0" fmla="*/ 1109431 h 1109431"/>
              <a:gd name="connsiteX1" fmla="*/ 1562986 w 3327990"/>
              <a:gd name="connsiteY1" fmla="*/ 3645 h 1109431"/>
              <a:gd name="connsiteX2" fmla="*/ 3327990 w 3327990"/>
              <a:gd name="connsiteY2" fmla="*/ 886147 h 1109431"/>
              <a:gd name="connsiteX0" fmla="*/ 0 w 3327990"/>
              <a:gd name="connsiteY0" fmla="*/ 1088442 h 1088442"/>
              <a:gd name="connsiteX1" fmla="*/ 1679944 w 3327990"/>
              <a:gd name="connsiteY1" fmla="*/ 3921 h 1088442"/>
              <a:gd name="connsiteX2" fmla="*/ 3327990 w 3327990"/>
              <a:gd name="connsiteY2" fmla="*/ 865158 h 1088442"/>
              <a:gd name="connsiteX0" fmla="*/ 0 w 3327990"/>
              <a:gd name="connsiteY0" fmla="*/ 1204235 h 1204235"/>
              <a:gd name="connsiteX1" fmla="*/ 1658679 w 3327990"/>
              <a:gd name="connsiteY1" fmla="*/ 2756 h 1204235"/>
              <a:gd name="connsiteX2" fmla="*/ 3327990 w 3327990"/>
              <a:gd name="connsiteY2" fmla="*/ 980951 h 1204235"/>
              <a:gd name="connsiteX0" fmla="*/ 0 w 3327990"/>
              <a:gd name="connsiteY0" fmla="*/ 1204235 h 1204235"/>
              <a:gd name="connsiteX1" fmla="*/ 1755407 w 3327990"/>
              <a:gd name="connsiteY1" fmla="*/ 2756 h 1204235"/>
              <a:gd name="connsiteX2" fmla="*/ 3327990 w 3327990"/>
              <a:gd name="connsiteY2" fmla="*/ 980951 h 1204235"/>
              <a:gd name="connsiteX0" fmla="*/ 0 w 3327990"/>
              <a:gd name="connsiteY0" fmla="*/ 1202212 h 1202212"/>
              <a:gd name="connsiteX1" fmla="*/ 1755407 w 3327990"/>
              <a:gd name="connsiteY1" fmla="*/ 733 h 1202212"/>
              <a:gd name="connsiteX2" fmla="*/ 3327990 w 3327990"/>
              <a:gd name="connsiteY2" fmla="*/ 978928 h 1202212"/>
            </a:gdLst>
            <a:ahLst/>
            <a:cxnLst>
              <a:cxn ang="0">
                <a:pos x="connsiteX0" y="connsiteY0"/>
              </a:cxn>
              <a:cxn ang="0">
                <a:pos x="connsiteX1" y="connsiteY1"/>
              </a:cxn>
              <a:cxn ang="0">
                <a:pos x="connsiteX2" y="connsiteY2"/>
              </a:cxn>
            </a:cxnLst>
            <a:rect l="l" t="t" r="r" b="b"/>
            <a:pathLst>
              <a:path w="3327990" h="1202212">
                <a:moveTo>
                  <a:pt x="0" y="1202212"/>
                </a:moveTo>
                <a:cubicBezTo>
                  <a:pt x="373025" y="208068"/>
                  <a:pt x="1189995" y="-14699"/>
                  <a:pt x="1755407" y="733"/>
                </a:cubicBezTo>
                <a:cubicBezTo>
                  <a:pt x="2320819" y="16165"/>
                  <a:pt x="2758262" y="303760"/>
                  <a:pt x="3327990" y="978928"/>
                </a:cubicBezTo>
              </a:path>
            </a:pathLst>
          </a:custGeom>
          <a:noFill/>
          <a:ln w="28575" cap="rnd" cmpd="sng" algn="ctr">
            <a:solidFill>
              <a:srgbClr val="FFC000"/>
            </a:solidFill>
            <a:prstDash val="sysDot"/>
          </a:ln>
          <a:effectLst/>
        </p:spPr>
        <p:txBody>
          <a:bodyPr rtlCol="0" anchor="ctr"/>
          <a:lstStyle/>
          <a:p>
            <a:pPr algn="ctr" defTabSz="896386">
              <a:defRPr/>
            </a:pPr>
            <a:endParaRPr lang="en-US" sz="1800" kern="0" dirty="0">
              <a:solidFill>
                <a:srgbClr val="505050"/>
              </a:solidFill>
              <a:latin typeface="Segoe UI"/>
            </a:endParaRPr>
          </a:p>
        </p:txBody>
      </p:sp>
      <p:grpSp>
        <p:nvGrpSpPr>
          <p:cNvPr id="596" name="Group 11">
            <a:extLst>
              <a:ext uri="{FF2B5EF4-FFF2-40B4-BE49-F238E27FC236}">
                <a16:creationId xmlns:a16="http://schemas.microsoft.com/office/drawing/2014/main" id="{48B05E0C-B842-4F80-B280-50BA3CD0A5F3}"/>
              </a:ext>
            </a:extLst>
          </p:cNvPr>
          <p:cNvGrpSpPr/>
          <p:nvPr/>
        </p:nvGrpSpPr>
        <p:grpSpPr>
          <a:xfrm>
            <a:off x="10320363" y="5140265"/>
            <a:ext cx="1112677" cy="1581655"/>
            <a:chOff x="9593834" y="3578458"/>
            <a:chExt cx="1986709" cy="2824073"/>
          </a:xfrm>
        </p:grpSpPr>
        <p:sp>
          <p:nvSpPr>
            <p:cNvPr id="597" name="Rectangle 30">
              <a:extLst>
                <a:ext uri="{FF2B5EF4-FFF2-40B4-BE49-F238E27FC236}">
                  <a16:creationId xmlns:a16="http://schemas.microsoft.com/office/drawing/2014/main" id="{D703BB0A-4FD3-4D04-ADC9-891563F8D97A}"/>
                </a:ext>
              </a:extLst>
            </p:cNvPr>
            <p:cNvSpPr/>
            <p:nvPr/>
          </p:nvSpPr>
          <p:spPr bwMode="auto">
            <a:xfrm>
              <a:off x="9677400" y="5259245"/>
              <a:ext cx="1273051" cy="955818"/>
            </a:xfrm>
            <a:prstGeom prst="rect">
              <a:avLst/>
            </a:prstGeom>
            <a:solidFill>
              <a:srgbClr val="FFFFFF"/>
            </a:solidFill>
            <a:ln w="10795" cap="flat" cmpd="sng" algn="ctr">
              <a:no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algn="ctr" defTabSz="932232" fontAlgn="base">
                <a:spcBef>
                  <a:spcPct val="0"/>
                </a:spcBef>
                <a:spcAft>
                  <a:spcPct val="0"/>
                </a:spcAft>
                <a:defRPr/>
              </a:pPr>
              <a:endParaRPr lang="en-US" sz="2000" kern="0" dirty="0">
                <a:solidFill>
                  <a:srgbClr val="505050"/>
                </a:solidFill>
                <a:latin typeface="Segoe UI"/>
              </a:endParaRPr>
            </a:p>
          </p:txBody>
        </p:sp>
        <p:grpSp>
          <p:nvGrpSpPr>
            <p:cNvPr id="598" name="Group 31">
              <a:extLst>
                <a:ext uri="{FF2B5EF4-FFF2-40B4-BE49-F238E27FC236}">
                  <a16:creationId xmlns:a16="http://schemas.microsoft.com/office/drawing/2014/main" id="{2CF7D02C-617A-49DB-905F-A0BC8F6B2724}"/>
                </a:ext>
              </a:extLst>
            </p:cNvPr>
            <p:cNvGrpSpPr>
              <a:grpSpLocks noChangeAspect="1"/>
            </p:cNvGrpSpPr>
            <p:nvPr/>
          </p:nvGrpSpPr>
          <p:grpSpPr>
            <a:xfrm>
              <a:off x="9622866" y="5223627"/>
              <a:ext cx="1957677" cy="1178904"/>
              <a:chOff x="3742936" y="4845974"/>
              <a:chExt cx="1611848" cy="970652"/>
            </a:xfrm>
            <a:solidFill>
              <a:srgbClr val="0072C6">
                <a:lumMod val="75000"/>
              </a:srgbClr>
            </a:solidFill>
          </p:grpSpPr>
          <p:sp>
            <p:nvSpPr>
              <p:cNvPr id="647" name="Freeform 186">
                <a:extLst>
                  <a:ext uri="{FF2B5EF4-FFF2-40B4-BE49-F238E27FC236}">
                    <a16:creationId xmlns:a16="http://schemas.microsoft.com/office/drawing/2014/main" id="{1B34A43C-2C82-4FD3-9031-8E4BD5CE09B5}"/>
                  </a:ext>
                </a:extLst>
              </p:cNvPr>
              <p:cNvSpPr>
                <a:spLocks noEditPoints="1"/>
              </p:cNvSpPr>
              <p:nvPr/>
            </p:nvSpPr>
            <p:spPr bwMode="black">
              <a:xfrm>
                <a:off x="4953857" y="5008123"/>
                <a:ext cx="400927" cy="808503"/>
              </a:xfrm>
              <a:custGeom>
                <a:avLst/>
                <a:gdLst/>
                <a:ahLst/>
                <a:cxnLst>
                  <a:cxn ang="0">
                    <a:pos x="260" y="0"/>
                  </a:cxn>
                  <a:cxn ang="0">
                    <a:pos x="7" y="0"/>
                  </a:cxn>
                  <a:cxn ang="0">
                    <a:pos x="0" y="7"/>
                  </a:cxn>
                  <a:cxn ang="0">
                    <a:pos x="0" y="112"/>
                  </a:cxn>
                  <a:cxn ang="0">
                    <a:pos x="0" y="119"/>
                  </a:cxn>
                  <a:cxn ang="0">
                    <a:pos x="0" y="531"/>
                  </a:cxn>
                  <a:cxn ang="0">
                    <a:pos x="7" y="538"/>
                  </a:cxn>
                  <a:cxn ang="0">
                    <a:pos x="260" y="538"/>
                  </a:cxn>
                  <a:cxn ang="0">
                    <a:pos x="267" y="531"/>
                  </a:cxn>
                  <a:cxn ang="0">
                    <a:pos x="267" y="119"/>
                  </a:cxn>
                  <a:cxn ang="0">
                    <a:pos x="267" y="112"/>
                  </a:cxn>
                  <a:cxn ang="0">
                    <a:pos x="267" y="7"/>
                  </a:cxn>
                  <a:cxn ang="0">
                    <a:pos x="260" y="0"/>
                  </a:cxn>
                  <a:cxn ang="0">
                    <a:pos x="32" y="82"/>
                  </a:cxn>
                  <a:cxn ang="0">
                    <a:pos x="32" y="57"/>
                  </a:cxn>
                  <a:cxn ang="0">
                    <a:pos x="39" y="50"/>
                  </a:cxn>
                  <a:cxn ang="0">
                    <a:pos x="228" y="50"/>
                  </a:cxn>
                  <a:cxn ang="0">
                    <a:pos x="235" y="57"/>
                  </a:cxn>
                  <a:cxn ang="0">
                    <a:pos x="235" y="82"/>
                  </a:cxn>
                  <a:cxn ang="0">
                    <a:pos x="228" y="89"/>
                  </a:cxn>
                  <a:cxn ang="0">
                    <a:pos x="39" y="89"/>
                  </a:cxn>
                  <a:cxn ang="0">
                    <a:pos x="32" y="82"/>
                  </a:cxn>
                  <a:cxn ang="0">
                    <a:pos x="213" y="254"/>
                  </a:cxn>
                  <a:cxn ang="0">
                    <a:pos x="195" y="236"/>
                  </a:cxn>
                  <a:cxn ang="0">
                    <a:pos x="213" y="218"/>
                  </a:cxn>
                  <a:cxn ang="0">
                    <a:pos x="232" y="236"/>
                  </a:cxn>
                  <a:cxn ang="0">
                    <a:pos x="213" y="254"/>
                  </a:cxn>
                  <a:cxn ang="0">
                    <a:pos x="213" y="194"/>
                  </a:cxn>
                  <a:cxn ang="0">
                    <a:pos x="189" y="170"/>
                  </a:cxn>
                  <a:cxn ang="0">
                    <a:pos x="213" y="146"/>
                  </a:cxn>
                  <a:cxn ang="0">
                    <a:pos x="238" y="170"/>
                  </a:cxn>
                  <a:cxn ang="0">
                    <a:pos x="213" y="194"/>
                  </a:cxn>
                </a:cxnLst>
                <a:rect l="0" t="0" r="r" b="b"/>
                <a:pathLst>
                  <a:path w="267" h="538">
                    <a:moveTo>
                      <a:pt x="260" y="0"/>
                    </a:moveTo>
                    <a:cubicBezTo>
                      <a:pt x="7" y="0"/>
                      <a:pt x="7" y="0"/>
                      <a:pt x="7" y="0"/>
                    </a:cubicBezTo>
                    <a:cubicBezTo>
                      <a:pt x="3" y="0"/>
                      <a:pt x="0" y="3"/>
                      <a:pt x="0" y="7"/>
                    </a:cubicBezTo>
                    <a:cubicBezTo>
                      <a:pt x="0" y="112"/>
                      <a:pt x="0" y="112"/>
                      <a:pt x="0" y="112"/>
                    </a:cubicBezTo>
                    <a:cubicBezTo>
                      <a:pt x="0" y="119"/>
                      <a:pt x="0" y="119"/>
                      <a:pt x="0" y="119"/>
                    </a:cubicBezTo>
                    <a:cubicBezTo>
                      <a:pt x="0" y="531"/>
                      <a:pt x="0" y="531"/>
                      <a:pt x="0" y="531"/>
                    </a:cubicBezTo>
                    <a:cubicBezTo>
                      <a:pt x="0" y="535"/>
                      <a:pt x="3" y="538"/>
                      <a:pt x="7" y="538"/>
                    </a:cubicBezTo>
                    <a:cubicBezTo>
                      <a:pt x="260" y="538"/>
                      <a:pt x="260" y="538"/>
                      <a:pt x="260" y="538"/>
                    </a:cubicBezTo>
                    <a:cubicBezTo>
                      <a:pt x="264" y="538"/>
                      <a:pt x="267" y="535"/>
                      <a:pt x="267" y="531"/>
                    </a:cubicBezTo>
                    <a:cubicBezTo>
                      <a:pt x="267" y="119"/>
                      <a:pt x="267" y="119"/>
                      <a:pt x="267" y="119"/>
                    </a:cubicBezTo>
                    <a:cubicBezTo>
                      <a:pt x="267" y="112"/>
                      <a:pt x="267" y="112"/>
                      <a:pt x="267" y="112"/>
                    </a:cubicBezTo>
                    <a:cubicBezTo>
                      <a:pt x="267" y="7"/>
                      <a:pt x="267" y="7"/>
                      <a:pt x="267" y="7"/>
                    </a:cubicBezTo>
                    <a:cubicBezTo>
                      <a:pt x="267" y="3"/>
                      <a:pt x="264" y="0"/>
                      <a:pt x="260" y="0"/>
                    </a:cubicBezTo>
                    <a:close/>
                    <a:moveTo>
                      <a:pt x="32" y="82"/>
                    </a:moveTo>
                    <a:cubicBezTo>
                      <a:pt x="32" y="57"/>
                      <a:pt x="32" y="57"/>
                      <a:pt x="32" y="57"/>
                    </a:cubicBezTo>
                    <a:cubicBezTo>
                      <a:pt x="32" y="53"/>
                      <a:pt x="35" y="50"/>
                      <a:pt x="39" y="50"/>
                    </a:cubicBezTo>
                    <a:cubicBezTo>
                      <a:pt x="228" y="50"/>
                      <a:pt x="228" y="50"/>
                      <a:pt x="228" y="50"/>
                    </a:cubicBezTo>
                    <a:cubicBezTo>
                      <a:pt x="232" y="50"/>
                      <a:pt x="235" y="53"/>
                      <a:pt x="235" y="57"/>
                    </a:cubicBezTo>
                    <a:cubicBezTo>
                      <a:pt x="235" y="82"/>
                      <a:pt x="235" y="82"/>
                      <a:pt x="235" y="82"/>
                    </a:cubicBezTo>
                    <a:cubicBezTo>
                      <a:pt x="235" y="86"/>
                      <a:pt x="232" y="89"/>
                      <a:pt x="228" y="89"/>
                    </a:cubicBezTo>
                    <a:cubicBezTo>
                      <a:pt x="39" y="89"/>
                      <a:pt x="39" y="89"/>
                      <a:pt x="39" y="89"/>
                    </a:cubicBezTo>
                    <a:cubicBezTo>
                      <a:pt x="35" y="89"/>
                      <a:pt x="32" y="86"/>
                      <a:pt x="32" y="82"/>
                    </a:cubicBezTo>
                    <a:close/>
                    <a:moveTo>
                      <a:pt x="213" y="254"/>
                    </a:moveTo>
                    <a:cubicBezTo>
                      <a:pt x="203" y="254"/>
                      <a:pt x="195" y="246"/>
                      <a:pt x="195" y="236"/>
                    </a:cubicBezTo>
                    <a:cubicBezTo>
                      <a:pt x="195" y="226"/>
                      <a:pt x="203" y="218"/>
                      <a:pt x="213" y="218"/>
                    </a:cubicBezTo>
                    <a:cubicBezTo>
                      <a:pt x="223" y="218"/>
                      <a:pt x="232" y="226"/>
                      <a:pt x="232" y="236"/>
                    </a:cubicBezTo>
                    <a:cubicBezTo>
                      <a:pt x="232" y="246"/>
                      <a:pt x="223" y="254"/>
                      <a:pt x="213" y="254"/>
                    </a:cubicBezTo>
                    <a:close/>
                    <a:moveTo>
                      <a:pt x="213" y="194"/>
                    </a:moveTo>
                    <a:cubicBezTo>
                      <a:pt x="200" y="194"/>
                      <a:pt x="189" y="183"/>
                      <a:pt x="189" y="170"/>
                    </a:cubicBezTo>
                    <a:cubicBezTo>
                      <a:pt x="189" y="156"/>
                      <a:pt x="200" y="146"/>
                      <a:pt x="213" y="146"/>
                    </a:cubicBezTo>
                    <a:cubicBezTo>
                      <a:pt x="227" y="146"/>
                      <a:pt x="238" y="156"/>
                      <a:pt x="238" y="170"/>
                    </a:cubicBezTo>
                    <a:cubicBezTo>
                      <a:pt x="238" y="183"/>
                      <a:pt x="227" y="194"/>
                      <a:pt x="213" y="194"/>
                    </a:cubicBezTo>
                    <a:close/>
                  </a:path>
                </a:pathLst>
              </a:custGeom>
              <a:solidFill>
                <a:srgbClr val="68217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8" name="Freeform 88">
                <a:extLst>
                  <a:ext uri="{FF2B5EF4-FFF2-40B4-BE49-F238E27FC236}">
                    <a16:creationId xmlns:a16="http://schemas.microsoft.com/office/drawing/2014/main" id="{86EE82F6-97E2-4883-B204-254FBE3B097A}"/>
                  </a:ext>
                </a:extLst>
              </p:cNvPr>
              <p:cNvSpPr>
                <a:spLocks noEditPoints="1"/>
              </p:cNvSpPr>
              <p:nvPr/>
            </p:nvSpPr>
            <p:spPr bwMode="black">
              <a:xfrm>
                <a:off x="3742936" y="4845974"/>
                <a:ext cx="1144646" cy="970652"/>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solidFill>
                <a:srgbClr val="68217A">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grpSp>
          <p:nvGrpSpPr>
            <p:cNvPr id="599" name="Group 32">
              <a:extLst>
                <a:ext uri="{FF2B5EF4-FFF2-40B4-BE49-F238E27FC236}">
                  <a16:creationId xmlns:a16="http://schemas.microsoft.com/office/drawing/2014/main" id="{CE353D79-9557-48FC-910D-AD6B403C5045}"/>
                </a:ext>
              </a:extLst>
            </p:cNvPr>
            <p:cNvGrpSpPr/>
            <p:nvPr/>
          </p:nvGrpSpPr>
          <p:grpSpPr>
            <a:xfrm>
              <a:off x="9809853" y="5348588"/>
              <a:ext cx="1014780" cy="768770"/>
              <a:chOff x="-1748541" y="1986635"/>
              <a:chExt cx="1206735" cy="914192"/>
            </a:xfrm>
          </p:grpSpPr>
          <p:sp>
            <p:nvSpPr>
              <p:cNvPr id="630" name="Rectangle 35">
                <a:extLst>
                  <a:ext uri="{FF2B5EF4-FFF2-40B4-BE49-F238E27FC236}">
                    <a16:creationId xmlns:a16="http://schemas.microsoft.com/office/drawing/2014/main" id="{891CF65F-388A-4B65-8AD2-EC18221CC9FF}"/>
                  </a:ext>
                </a:extLst>
              </p:cNvPr>
              <p:cNvSpPr>
                <a:spLocks noChangeArrowheads="1"/>
              </p:cNvSpPr>
              <p:nvPr/>
            </p:nvSpPr>
            <p:spPr bwMode="auto">
              <a:xfrm>
                <a:off x="-1318870" y="2263178"/>
                <a:ext cx="50281" cy="214835"/>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1" name="Rectangle 36">
                <a:extLst>
                  <a:ext uri="{FF2B5EF4-FFF2-40B4-BE49-F238E27FC236}">
                    <a16:creationId xmlns:a16="http://schemas.microsoft.com/office/drawing/2014/main" id="{7E1767B0-BD23-4CC8-83E0-8C11A3617EE9}"/>
                  </a:ext>
                </a:extLst>
              </p:cNvPr>
              <p:cNvSpPr>
                <a:spLocks noChangeArrowheads="1"/>
              </p:cNvSpPr>
              <p:nvPr/>
            </p:nvSpPr>
            <p:spPr bwMode="auto">
              <a:xfrm>
                <a:off x="-1538277" y="2564861"/>
                <a:ext cx="25368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2" name="Rectangle 37">
                <a:extLst>
                  <a:ext uri="{FF2B5EF4-FFF2-40B4-BE49-F238E27FC236}">
                    <a16:creationId xmlns:a16="http://schemas.microsoft.com/office/drawing/2014/main" id="{04C0D42C-0BF5-4F60-A4DA-F64289E9D080}"/>
                  </a:ext>
                </a:extLst>
              </p:cNvPr>
              <p:cNvSpPr>
                <a:spLocks noChangeArrowheads="1"/>
              </p:cNvSpPr>
              <p:nvPr/>
            </p:nvSpPr>
            <p:spPr bwMode="auto">
              <a:xfrm>
                <a:off x="-1602270" y="2564861"/>
                <a:ext cx="4113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3" name="Rectangle 38">
                <a:extLst>
                  <a:ext uri="{FF2B5EF4-FFF2-40B4-BE49-F238E27FC236}">
                    <a16:creationId xmlns:a16="http://schemas.microsoft.com/office/drawing/2014/main" id="{E68F84C5-8F7D-449F-AFDE-25C346BCB27B}"/>
                  </a:ext>
                </a:extLst>
              </p:cNvPr>
              <p:cNvSpPr>
                <a:spLocks noChangeArrowheads="1"/>
              </p:cNvSpPr>
              <p:nvPr/>
            </p:nvSpPr>
            <p:spPr bwMode="auto">
              <a:xfrm>
                <a:off x="-1538277" y="2647139"/>
                <a:ext cx="274258"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4" name="Rectangle 39">
                <a:extLst>
                  <a:ext uri="{FF2B5EF4-FFF2-40B4-BE49-F238E27FC236}">
                    <a16:creationId xmlns:a16="http://schemas.microsoft.com/office/drawing/2014/main" id="{F5A099F7-2C08-4AA3-A185-2BBCA8D05141}"/>
                  </a:ext>
                </a:extLst>
              </p:cNvPr>
              <p:cNvSpPr>
                <a:spLocks noChangeArrowheads="1"/>
              </p:cNvSpPr>
              <p:nvPr/>
            </p:nvSpPr>
            <p:spPr bwMode="auto">
              <a:xfrm>
                <a:off x="-1602270" y="2647139"/>
                <a:ext cx="4113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5" name="Rectangle 40">
                <a:extLst>
                  <a:ext uri="{FF2B5EF4-FFF2-40B4-BE49-F238E27FC236}">
                    <a16:creationId xmlns:a16="http://schemas.microsoft.com/office/drawing/2014/main" id="{47371698-66C3-4D9D-A871-600FDAD3EB83}"/>
                  </a:ext>
                </a:extLst>
              </p:cNvPr>
              <p:cNvSpPr>
                <a:spLocks noChangeArrowheads="1"/>
              </p:cNvSpPr>
              <p:nvPr/>
            </p:nvSpPr>
            <p:spPr bwMode="auto">
              <a:xfrm>
                <a:off x="-1538277" y="2724845"/>
                <a:ext cx="203408"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6" name="Rectangle 41">
                <a:extLst>
                  <a:ext uri="{FF2B5EF4-FFF2-40B4-BE49-F238E27FC236}">
                    <a16:creationId xmlns:a16="http://schemas.microsoft.com/office/drawing/2014/main" id="{E19E2AF8-E520-4FDF-9E2D-70BADA19B0F4}"/>
                  </a:ext>
                </a:extLst>
              </p:cNvPr>
              <p:cNvSpPr>
                <a:spLocks noChangeArrowheads="1"/>
              </p:cNvSpPr>
              <p:nvPr/>
            </p:nvSpPr>
            <p:spPr bwMode="auto">
              <a:xfrm>
                <a:off x="-1602270" y="2724845"/>
                <a:ext cx="41139" cy="3885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7" name="Rectangle 42">
                <a:extLst>
                  <a:ext uri="{FF2B5EF4-FFF2-40B4-BE49-F238E27FC236}">
                    <a16:creationId xmlns:a16="http://schemas.microsoft.com/office/drawing/2014/main" id="{33D828AC-E88D-446C-AF26-32665717B60A}"/>
                  </a:ext>
                </a:extLst>
              </p:cNvPr>
              <p:cNvSpPr>
                <a:spLocks noChangeArrowheads="1"/>
              </p:cNvSpPr>
              <p:nvPr/>
            </p:nvSpPr>
            <p:spPr bwMode="auto">
              <a:xfrm>
                <a:off x="-1389720" y="2423162"/>
                <a:ext cx="50281" cy="54852"/>
              </a:xfrm>
              <a:prstGeom prst="rect">
                <a:avLst/>
              </a:prstGeom>
              <a:solidFill>
                <a:srgbClr val="68217A">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8" name="Rectangle 43">
                <a:extLst>
                  <a:ext uri="{FF2B5EF4-FFF2-40B4-BE49-F238E27FC236}">
                    <a16:creationId xmlns:a16="http://schemas.microsoft.com/office/drawing/2014/main" id="{81D48FB7-2B6E-442C-AF8F-FF0C9E30A01B}"/>
                  </a:ext>
                </a:extLst>
              </p:cNvPr>
              <p:cNvSpPr>
                <a:spLocks noChangeArrowheads="1"/>
              </p:cNvSpPr>
              <p:nvPr/>
            </p:nvSpPr>
            <p:spPr bwMode="auto">
              <a:xfrm>
                <a:off x="-1460570" y="2329457"/>
                <a:ext cx="50281" cy="148556"/>
              </a:xfrm>
              <a:prstGeom prst="rect">
                <a:avLst/>
              </a:prstGeom>
              <a:solidFill>
                <a:srgbClr val="442359">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39" name="Rectangle 44">
                <a:extLst>
                  <a:ext uri="{FF2B5EF4-FFF2-40B4-BE49-F238E27FC236}">
                    <a16:creationId xmlns:a16="http://schemas.microsoft.com/office/drawing/2014/main" id="{A30AAABE-0A01-434D-B4C2-BDF6C66E6606}"/>
                  </a:ext>
                </a:extLst>
              </p:cNvPr>
              <p:cNvSpPr>
                <a:spLocks noChangeArrowheads="1"/>
              </p:cNvSpPr>
              <p:nvPr/>
            </p:nvSpPr>
            <p:spPr bwMode="auto">
              <a:xfrm>
                <a:off x="-1533706" y="2290604"/>
                <a:ext cx="50281" cy="187409"/>
              </a:xfrm>
              <a:prstGeom prst="rect">
                <a:avLst/>
              </a:prstGeom>
              <a:solidFill>
                <a:srgbClr val="4423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0" name="Rectangle 45">
                <a:extLst>
                  <a:ext uri="{FF2B5EF4-FFF2-40B4-BE49-F238E27FC236}">
                    <a16:creationId xmlns:a16="http://schemas.microsoft.com/office/drawing/2014/main" id="{C45F8608-71F3-44B9-B5E0-36371BB91013}"/>
                  </a:ext>
                </a:extLst>
              </p:cNvPr>
              <p:cNvSpPr>
                <a:spLocks noChangeArrowheads="1"/>
              </p:cNvSpPr>
              <p:nvPr/>
            </p:nvSpPr>
            <p:spPr bwMode="auto">
              <a:xfrm>
                <a:off x="-1604556" y="2361454"/>
                <a:ext cx="50281" cy="116559"/>
              </a:xfrm>
              <a:prstGeom prst="rect">
                <a:avLst/>
              </a:prstGeom>
              <a:solidFill>
                <a:srgbClr val="68217A">
                  <a:lumMod val="40000"/>
                  <a:lumOff val="6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1" name="Freeform 46">
                <a:extLst>
                  <a:ext uri="{FF2B5EF4-FFF2-40B4-BE49-F238E27FC236}">
                    <a16:creationId xmlns:a16="http://schemas.microsoft.com/office/drawing/2014/main" id="{F51B37FE-BA20-44F1-998E-AED48EE04EAE}"/>
                  </a:ext>
                </a:extLst>
              </p:cNvPr>
              <p:cNvSpPr>
                <a:spLocks/>
              </p:cNvSpPr>
              <p:nvPr/>
            </p:nvSpPr>
            <p:spPr bwMode="auto">
              <a:xfrm>
                <a:off x="-1149744" y="2347741"/>
                <a:ext cx="402245" cy="404530"/>
              </a:xfrm>
              <a:custGeom>
                <a:avLst/>
                <a:gdLst>
                  <a:gd name="T0" fmla="*/ 176 w 352"/>
                  <a:gd name="T1" fmla="*/ 0 h 354"/>
                  <a:gd name="T2" fmla="*/ 176 w 352"/>
                  <a:gd name="T3" fmla="*/ 0 h 354"/>
                  <a:gd name="T4" fmla="*/ 158 w 352"/>
                  <a:gd name="T5" fmla="*/ 2 h 354"/>
                  <a:gd name="T6" fmla="*/ 140 w 352"/>
                  <a:gd name="T7" fmla="*/ 4 h 354"/>
                  <a:gd name="T8" fmla="*/ 124 w 352"/>
                  <a:gd name="T9" fmla="*/ 8 h 354"/>
                  <a:gd name="T10" fmla="*/ 108 w 352"/>
                  <a:gd name="T11" fmla="*/ 14 h 354"/>
                  <a:gd name="T12" fmla="*/ 92 w 352"/>
                  <a:gd name="T13" fmla="*/ 22 h 354"/>
                  <a:gd name="T14" fmla="*/ 78 w 352"/>
                  <a:gd name="T15" fmla="*/ 30 h 354"/>
                  <a:gd name="T16" fmla="*/ 64 w 352"/>
                  <a:gd name="T17" fmla="*/ 42 h 354"/>
                  <a:gd name="T18" fmla="*/ 52 w 352"/>
                  <a:gd name="T19" fmla="*/ 52 h 354"/>
                  <a:gd name="T20" fmla="*/ 40 w 352"/>
                  <a:gd name="T21" fmla="*/ 64 h 354"/>
                  <a:gd name="T22" fmla="*/ 30 w 352"/>
                  <a:gd name="T23" fmla="*/ 78 h 354"/>
                  <a:gd name="T24" fmla="*/ 20 w 352"/>
                  <a:gd name="T25" fmla="*/ 94 h 354"/>
                  <a:gd name="T26" fmla="*/ 14 w 352"/>
                  <a:gd name="T27" fmla="*/ 108 h 354"/>
                  <a:gd name="T28" fmla="*/ 8 w 352"/>
                  <a:gd name="T29" fmla="*/ 124 h 354"/>
                  <a:gd name="T30" fmla="*/ 2 w 352"/>
                  <a:gd name="T31" fmla="*/ 142 h 354"/>
                  <a:gd name="T32" fmla="*/ 0 w 352"/>
                  <a:gd name="T33" fmla="*/ 160 h 354"/>
                  <a:gd name="T34" fmla="*/ 0 w 352"/>
                  <a:gd name="T35" fmla="*/ 178 h 354"/>
                  <a:gd name="T36" fmla="*/ 0 w 352"/>
                  <a:gd name="T37" fmla="*/ 178 h 354"/>
                  <a:gd name="T38" fmla="*/ 0 w 352"/>
                  <a:gd name="T39" fmla="*/ 196 h 354"/>
                  <a:gd name="T40" fmla="*/ 2 w 352"/>
                  <a:gd name="T41" fmla="*/ 212 h 354"/>
                  <a:gd name="T42" fmla="*/ 8 w 352"/>
                  <a:gd name="T43" fmla="*/ 230 h 354"/>
                  <a:gd name="T44" fmla="*/ 14 w 352"/>
                  <a:gd name="T45" fmla="*/ 246 h 354"/>
                  <a:gd name="T46" fmla="*/ 20 w 352"/>
                  <a:gd name="T47" fmla="*/ 262 h 354"/>
                  <a:gd name="T48" fmla="*/ 30 w 352"/>
                  <a:gd name="T49" fmla="*/ 276 h 354"/>
                  <a:gd name="T50" fmla="*/ 40 w 352"/>
                  <a:gd name="T51" fmla="*/ 290 h 354"/>
                  <a:gd name="T52" fmla="*/ 52 w 352"/>
                  <a:gd name="T53" fmla="*/ 302 h 354"/>
                  <a:gd name="T54" fmla="*/ 64 w 352"/>
                  <a:gd name="T55" fmla="*/ 314 h 354"/>
                  <a:gd name="T56" fmla="*/ 78 w 352"/>
                  <a:gd name="T57" fmla="*/ 324 h 354"/>
                  <a:gd name="T58" fmla="*/ 92 w 352"/>
                  <a:gd name="T59" fmla="*/ 332 h 354"/>
                  <a:gd name="T60" fmla="*/ 108 w 352"/>
                  <a:gd name="T61" fmla="*/ 340 h 354"/>
                  <a:gd name="T62" fmla="*/ 124 w 352"/>
                  <a:gd name="T63" fmla="*/ 346 h 354"/>
                  <a:gd name="T64" fmla="*/ 140 w 352"/>
                  <a:gd name="T65" fmla="*/ 350 h 354"/>
                  <a:gd name="T66" fmla="*/ 158 w 352"/>
                  <a:gd name="T67" fmla="*/ 352 h 354"/>
                  <a:gd name="T68" fmla="*/ 176 w 352"/>
                  <a:gd name="T69" fmla="*/ 354 h 354"/>
                  <a:gd name="T70" fmla="*/ 176 w 352"/>
                  <a:gd name="T71" fmla="*/ 354 h 354"/>
                  <a:gd name="T72" fmla="*/ 194 w 352"/>
                  <a:gd name="T73" fmla="*/ 352 h 354"/>
                  <a:gd name="T74" fmla="*/ 210 w 352"/>
                  <a:gd name="T75" fmla="*/ 350 h 354"/>
                  <a:gd name="T76" fmla="*/ 228 w 352"/>
                  <a:gd name="T77" fmla="*/ 346 h 354"/>
                  <a:gd name="T78" fmla="*/ 244 w 352"/>
                  <a:gd name="T79" fmla="*/ 340 h 354"/>
                  <a:gd name="T80" fmla="*/ 258 w 352"/>
                  <a:gd name="T81" fmla="*/ 332 h 354"/>
                  <a:gd name="T82" fmla="*/ 274 w 352"/>
                  <a:gd name="T83" fmla="*/ 324 h 354"/>
                  <a:gd name="T84" fmla="*/ 286 w 352"/>
                  <a:gd name="T85" fmla="*/ 314 h 354"/>
                  <a:gd name="T86" fmla="*/ 300 w 352"/>
                  <a:gd name="T87" fmla="*/ 304 h 354"/>
                  <a:gd name="T88" fmla="*/ 310 w 352"/>
                  <a:gd name="T89" fmla="*/ 292 h 354"/>
                  <a:gd name="T90" fmla="*/ 320 w 352"/>
                  <a:gd name="T91" fmla="*/ 278 h 354"/>
                  <a:gd name="T92" fmla="*/ 330 w 352"/>
                  <a:gd name="T93" fmla="*/ 264 h 354"/>
                  <a:gd name="T94" fmla="*/ 336 w 352"/>
                  <a:gd name="T95" fmla="*/ 248 h 354"/>
                  <a:gd name="T96" fmla="*/ 344 w 352"/>
                  <a:gd name="T97" fmla="*/ 232 h 354"/>
                  <a:gd name="T98" fmla="*/ 348 w 352"/>
                  <a:gd name="T99" fmla="*/ 216 h 354"/>
                  <a:gd name="T100" fmla="*/ 350 w 352"/>
                  <a:gd name="T101" fmla="*/ 200 h 354"/>
                  <a:gd name="T102" fmla="*/ 352 w 352"/>
                  <a:gd name="T103" fmla="*/ 182 h 354"/>
                  <a:gd name="T104" fmla="*/ 176 w 352"/>
                  <a:gd name="T105" fmla="*/ 182 h 354"/>
                  <a:gd name="T106" fmla="*/ 176 w 352"/>
                  <a:gd name="T107"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2" h="354">
                    <a:moveTo>
                      <a:pt x="176" y="0"/>
                    </a:moveTo>
                    <a:lnTo>
                      <a:pt x="176" y="0"/>
                    </a:lnTo>
                    <a:lnTo>
                      <a:pt x="158" y="2"/>
                    </a:lnTo>
                    <a:lnTo>
                      <a:pt x="140" y="4"/>
                    </a:lnTo>
                    <a:lnTo>
                      <a:pt x="124" y="8"/>
                    </a:lnTo>
                    <a:lnTo>
                      <a:pt x="108" y="14"/>
                    </a:lnTo>
                    <a:lnTo>
                      <a:pt x="92" y="22"/>
                    </a:lnTo>
                    <a:lnTo>
                      <a:pt x="78" y="30"/>
                    </a:lnTo>
                    <a:lnTo>
                      <a:pt x="64" y="42"/>
                    </a:lnTo>
                    <a:lnTo>
                      <a:pt x="52" y="52"/>
                    </a:lnTo>
                    <a:lnTo>
                      <a:pt x="40" y="64"/>
                    </a:lnTo>
                    <a:lnTo>
                      <a:pt x="30" y="78"/>
                    </a:lnTo>
                    <a:lnTo>
                      <a:pt x="20" y="94"/>
                    </a:lnTo>
                    <a:lnTo>
                      <a:pt x="14" y="108"/>
                    </a:lnTo>
                    <a:lnTo>
                      <a:pt x="8" y="124"/>
                    </a:lnTo>
                    <a:lnTo>
                      <a:pt x="2" y="142"/>
                    </a:lnTo>
                    <a:lnTo>
                      <a:pt x="0" y="160"/>
                    </a:lnTo>
                    <a:lnTo>
                      <a:pt x="0" y="178"/>
                    </a:lnTo>
                    <a:lnTo>
                      <a:pt x="0" y="178"/>
                    </a:lnTo>
                    <a:lnTo>
                      <a:pt x="0" y="196"/>
                    </a:lnTo>
                    <a:lnTo>
                      <a:pt x="2" y="212"/>
                    </a:lnTo>
                    <a:lnTo>
                      <a:pt x="8" y="230"/>
                    </a:lnTo>
                    <a:lnTo>
                      <a:pt x="14" y="246"/>
                    </a:lnTo>
                    <a:lnTo>
                      <a:pt x="20" y="262"/>
                    </a:lnTo>
                    <a:lnTo>
                      <a:pt x="30" y="276"/>
                    </a:lnTo>
                    <a:lnTo>
                      <a:pt x="40" y="290"/>
                    </a:lnTo>
                    <a:lnTo>
                      <a:pt x="52" y="302"/>
                    </a:lnTo>
                    <a:lnTo>
                      <a:pt x="64" y="314"/>
                    </a:lnTo>
                    <a:lnTo>
                      <a:pt x="78" y="324"/>
                    </a:lnTo>
                    <a:lnTo>
                      <a:pt x="92" y="332"/>
                    </a:lnTo>
                    <a:lnTo>
                      <a:pt x="108" y="340"/>
                    </a:lnTo>
                    <a:lnTo>
                      <a:pt x="124" y="346"/>
                    </a:lnTo>
                    <a:lnTo>
                      <a:pt x="140" y="350"/>
                    </a:lnTo>
                    <a:lnTo>
                      <a:pt x="158" y="352"/>
                    </a:lnTo>
                    <a:lnTo>
                      <a:pt x="176" y="354"/>
                    </a:lnTo>
                    <a:lnTo>
                      <a:pt x="176" y="354"/>
                    </a:lnTo>
                    <a:lnTo>
                      <a:pt x="194" y="352"/>
                    </a:lnTo>
                    <a:lnTo>
                      <a:pt x="210" y="350"/>
                    </a:lnTo>
                    <a:lnTo>
                      <a:pt x="228" y="346"/>
                    </a:lnTo>
                    <a:lnTo>
                      <a:pt x="244" y="340"/>
                    </a:lnTo>
                    <a:lnTo>
                      <a:pt x="258" y="332"/>
                    </a:lnTo>
                    <a:lnTo>
                      <a:pt x="274" y="324"/>
                    </a:lnTo>
                    <a:lnTo>
                      <a:pt x="286" y="314"/>
                    </a:lnTo>
                    <a:lnTo>
                      <a:pt x="300" y="304"/>
                    </a:lnTo>
                    <a:lnTo>
                      <a:pt x="310" y="292"/>
                    </a:lnTo>
                    <a:lnTo>
                      <a:pt x="320" y="278"/>
                    </a:lnTo>
                    <a:lnTo>
                      <a:pt x="330" y="264"/>
                    </a:lnTo>
                    <a:lnTo>
                      <a:pt x="336" y="248"/>
                    </a:lnTo>
                    <a:lnTo>
                      <a:pt x="344" y="232"/>
                    </a:lnTo>
                    <a:lnTo>
                      <a:pt x="348" y="216"/>
                    </a:lnTo>
                    <a:lnTo>
                      <a:pt x="350" y="200"/>
                    </a:lnTo>
                    <a:lnTo>
                      <a:pt x="352" y="182"/>
                    </a:lnTo>
                    <a:lnTo>
                      <a:pt x="176" y="182"/>
                    </a:lnTo>
                    <a:lnTo>
                      <a:pt x="176"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2" name="Freeform 47">
                <a:extLst>
                  <a:ext uri="{FF2B5EF4-FFF2-40B4-BE49-F238E27FC236}">
                    <a16:creationId xmlns:a16="http://schemas.microsoft.com/office/drawing/2014/main" id="{81EF300F-A3AD-4D27-81A5-F8723D5897AC}"/>
                  </a:ext>
                </a:extLst>
              </p:cNvPr>
              <p:cNvSpPr>
                <a:spLocks/>
              </p:cNvSpPr>
              <p:nvPr/>
            </p:nvSpPr>
            <p:spPr bwMode="auto">
              <a:xfrm>
                <a:off x="-909769" y="2311173"/>
                <a:ext cx="201123" cy="20569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3" name="Freeform 48">
                <a:extLst>
                  <a:ext uri="{FF2B5EF4-FFF2-40B4-BE49-F238E27FC236}">
                    <a16:creationId xmlns:a16="http://schemas.microsoft.com/office/drawing/2014/main" id="{B26257F4-362A-4014-A95D-01667369D03E}"/>
                  </a:ext>
                </a:extLst>
              </p:cNvPr>
              <p:cNvSpPr>
                <a:spLocks/>
              </p:cNvSpPr>
              <p:nvPr/>
            </p:nvSpPr>
            <p:spPr bwMode="auto">
              <a:xfrm>
                <a:off x="-909769" y="2311173"/>
                <a:ext cx="201123" cy="20569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4" name="Rectangle 49">
                <a:extLst>
                  <a:ext uri="{FF2B5EF4-FFF2-40B4-BE49-F238E27FC236}">
                    <a16:creationId xmlns:a16="http://schemas.microsoft.com/office/drawing/2014/main" id="{8E985B24-53EF-439D-B4AB-97AC200F925A}"/>
                  </a:ext>
                </a:extLst>
              </p:cNvPr>
              <p:cNvSpPr>
                <a:spLocks noChangeArrowheads="1"/>
              </p:cNvSpPr>
              <p:nvPr/>
            </p:nvSpPr>
            <p:spPr bwMode="auto">
              <a:xfrm>
                <a:off x="-715598" y="2036820"/>
                <a:ext cx="38853" cy="38853"/>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5" name="Freeform 50">
                <a:extLst>
                  <a:ext uri="{FF2B5EF4-FFF2-40B4-BE49-F238E27FC236}">
                    <a16:creationId xmlns:a16="http://schemas.microsoft.com/office/drawing/2014/main" id="{6AD114D9-EE23-4CA5-ADED-4DFB220AF321}"/>
                  </a:ext>
                </a:extLst>
              </p:cNvPr>
              <p:cNvSpPr>
                <a:spLocks noEditPoints="1"/>
              </p:cNvSpPr>
              <p:nvPr/>
            </p:nvSpPr>
            <p:spPr bwMode="auto">
              <a:xfrm>
                <a:off x="-1746256" y="1986635"/>
                <a:ext cx="1204450" cy="121130"/>
              </a:xfrm>
              <a:custGeom>
                <a:avLst/>
                <a:gdLst>
                  <a:gd name="T0" fmla="*/ 0 w 1054"/>
                  <a:gd name="T1" fmla="*/ 0 h 106"/>
                  <a:gd name="T2" fmla="*/ 0 w 1054"/>
                  <a:gd name="T3" fmla="*/ 106 h 106"/>
                  <a:gd name="T4" fmla="*/ 1054 w 1054"/>
                  <a:gd name="T5" fmla="*/ 106 h 106"/>
                  <a:gd name="T6" fmla="*/ 1054 w 1054"/>
                  <a:gd name="T7" fmla="*/ 0 h 106"/>
                  <a:gd name="T8" fmla="*/ 0 w 1054"/>
                  <a:gd name="T9" fmla="*/ 0 h 106"/>
                  <a:gd name="T10" fmla="*/ 860 w 1054"/>
                  <a:gd name="T11" fmla="*/ 88 h 106"/>
                  <a:gd name="T12" fmla="*/ 798 w 1054"/>
                  <a:gd name="T13" fmla="*/ 88 h 106"/>
                  <a:gd name="T14" fmla="*/ 798 w 1054"/>
                  <a:gd name="T15" fmla="*/ 72 h 106"/>
                  <a:gd name="T16" fmla="*/ 860 w 1054"/>
                  <a:gd name="T17" fmla="*/ 72 h 106"/>
                  <a:gd name="T18" fmla="*/ 860 w 1054"/>
                  <a:gd name="T19" fmla="*/ 88 h 106"/>
                  <a:gd name="T20" fmla="*/ 946 w 1054"/>
                  <a:gd name="T21" fmla="*/ 90 h 106"/>
                  <a:gd name="T22" fmla="*/ 890 w 1054"/>
                  <a:gd name="T23" fmla="*/ 90 h 106"/>
                  <a:gd name="T24" fmla="*/ 890 w 1054"/>
                  <a:gd name="T25" fmla="*/ 32 h 106"/>
                  <a:gd name="T26" fmla="*/ 946 w 1054"/>
                  <a:gd name="T27" fmla="*/ 32 h 106"/>
                  <a:gd name="T28" fmla="*/ 946 w 1054"/>
                  <a:gd name="T29" fmla="*/ 90 h 106"/>
                  <a:gd name="T30" fmla="*/ 1032 w 1054"/>
                  <a:gd name="T31" fmla="*/ 78 h 106"/>
                  <a:gd name="T32" fmla="*/ 1020 w 1054"/>
                  <a:gd name="T33" fmla="*/ 90 h 106"/>
                  <a:gd name="T34" fmla="*/ 1004 w 1054"/>
                  <a:gd name="T35" fmla="*/ 74 h 106"/>
                  <a:gd name="T36" fmla="*/ 988 w 1054"/>
                  <a:gd name="T37" fmla="*/ 90 h 106"/>
                  <a:gd name="T38" fmla="*/ 976 w 1054"/>
                  <a:gd name="T39" fmla="*/ 78 h 106"/>
                  <a:gd name="T40" fmla="*/ 992 w 1054"/>
                  <a:gd name="T41" fmla="*/ 62 h 106"/>
                  <a:gd name="T42" fmla="*/ 976 w 1054"/>
                  <a:gd name="T43" fmla="*/ 44 h 106"/>
                  <a:gd name="T44" fmla="*/ 988 w 1054"/>
                  <a:gd name="T45" fmla="*/ 32 h 106"/>
                  <a:gd name="T46" fmla="*/ 1004 w 1054"/>
                  <a:gd name="T47" fmla="*/ 48 h 106"/>
                  <a:gd name="T48" fmla="*/ 1020 w 1054"/>
                  <a:gd name="T49" fmla="*/ 32 h 106"/>
                  <a:gd name="T50" fmla="*/ 1032 w 1054"/>
                  <a:gd name="T51" fmla="*/ 44 h 106"/>
                  <a:gd name="T52" fmla="*/ 1016 w 1054"/>
                  <a:gd name="T53" fmla="*/ 62 h 106"/>
                  <a:gd name="T54" fmla="*/ 1032 w 1054"/>
                  <a:gd name="T55" fmla="*/ 78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54" h="106">
                    <a:moveTo>
                      <a:pt x="0" y="0"/>
                    </a:moveTo>
                    <a:lnTo>
                      <a:pt x="0" y="106"/>
                    </a:lnTo>
                    <a:lnTo>
                      <a:pt x="1054" y="106"/>
                    </a:lnTo>
                    <a:lnTo>
                      <a:pt x="1054" y="0"/>
                    </a:lnTo>
                    <a:lnTo>
                      <a:pt x="0" y="0"/>
                    </a:lnTo>
                    <a:close/>
                    <a:moveTo>
                      <a:pt x="860" y="88"/>
                    </a:moveTo>
                    <a:lnTo>
                      <a:pt x="798" y="88"/>
                    </a:lnTo>
                    <a:lnTo>
                      <a:pt x="798" y="72"/>
                    </a:lnTo>
                    <a:lnTo>
                      <a:pt x="860" y="72"/>
                    </a:lnTo>
                    <a:lnTo>
                      <a:pt x="860" y="88"/>
                    </a:lnTo>
                    <a:close/>
                    <a:moveTo>
                      <a:pt x="946" y="90"/>
                    </a:moveTo>
                    <a:lnTo>
                      <a:pt x="890" y="90"/>
                    </a:lnTo>
                    <a:lnTo>
                      <a:pt x="890" y="32"/>
                    </a:lnTo>
                    <a:lnTo>
                      <a:pt x="946" y="32"/>
                    </a:lnTo>
                    <a:lnTo>
                      <a:pt x="946" y="90"/>
                    </a:lnTo>
                    <a:close/>
                    <a:moveTo>
                      <a:pt x="1032" y="78"/>
                    </a:moveTo>
                    <a:lnTo>
                      <a:pt x="1020" y="90"/>
                    </a:lnTo>
                    <a:lnTo>
                      <a:pt x="1004" y="74"/>
                    </a:lnTo>
                    <a:lnTo>
                      <a:pt x="988" y="90"/>
                    </a:lnTo>
                    <a:lnTo>
                      <a:pt x="976" y="78"/>
                    </a:lnTo>
                    <a:lnTo>
                      <a:pt x="992" y="62"/>
                    </a:lnTo>
                    <a:lnTo>
                      <a:pt x="976" y="44"/>
                    </a:lnTo>
                    <a:lnTo>
                      <a:pt x="988" y="32"/>
                    </a:lnTo>
                    <a:lnTo>
                      <a:pt x="1004" y="48"/>
                    </a:lnTo>
                    <a:lnTo>
                      <a:pt x="1020" y="32"/>
                    </a:lnTo>
                    <a:lnTo>
                      <a:pt x="1032" y="44"/>
                    </a:lnTo>
                    <a:lnTo>
                      <a:pt x="1016" y="62"/>
                    </a:lnTo>
                    <a:lnTo>
                      <a:pt x="1032" y="78"/>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46" name="Freeform 51">
                <a:extLst>
                  <a:ext uri="{FF2B5EF4-FFF2-40B4-BE49-F238E27FC236}">
                    <a16:creationId xmlns:a16="http://schemas.microsoft.com/office/drawing/2014/main" id="{BE76445B-A1BA-4A46-947D-D323A0C083AE}"/>
                  </a:ext>
                </a:extLst>
              </p:cNvPr>
              <p:cNvSpPr>
                <a:spLocks noEditPoints="1"/>
              </p:cNvSpPr>
              <p:nvPr/>
            </p:nvSpPr>
            <p:spPr bwMode="auto">
              <a:xfrm>
                <a:off x="-1748541" y="2132906"/>
                <a:ext cx="1202164" cy="767921"/>
              </a:xfrm>
              <a:custGeom>
                <a:avLst/>
                <a:gdLst>
                  <a:gd name="T0" fmla="*/ 0 w 1052"/>
                  <a:gd name="T1" fmla="*/ 0 h 672"/>
                  <a:gd name="T2" fmla="*/ 0 w 1052"/>
                  <a:gd name="T3" fmla="*/ 672 h 672"/>
                  <a:gd name="T4" fmla="*/ 1052 w 1052"/>
                  <a:gd name="T5" fmla="*/ 672 h 672"/>
                  <a:gd name="T6" fmla="*/ 1052 w 1052"/>
                  <a:gd name="T7" fmla="*/ 0 h 672"/>
                  <a:gd name="T8" fmla="*/ 0 w 1052"/>
                  <a:gd name="T9" fmla="*/ 0 h 672"/>
                  <a:gd name="T10" fmla="*/ 1000 w 1052"/>
                  <a:gd name="T11" fmla="*/ 620 h 672"/>
                  <a:gd name="T12" fmla="*/ 54 w 1052"/>
                  <a:gd name="T13" fmla="*/ 620 h 672"/>
                  <a:gd name="T14" fmla="*/ 54 w 1052"/>
                  <a:gd name="T15" fmla="*/ 52 h 672"/>
                  <a:gd name="T16" fmla="*/ 1000 w 1052"/>
                  <a:gd name="T17" fmla="*/ 52 h 672"/>
                  <a:gd name="T18" fmla="*/ 1000 w 1052"/>
                  <a:gd name="T19" fmla="*/ 62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2" h="672">
                    <a:moveTo>
                      <a:pt x="0" y="0"/>
                    </a:moveTo>
                    <a:lnTo>
                      <a:pt x="0" y="672"/>
                    </a:lnTo>
                    <a:lnTo>
                      <a:pt x="1052" y="672"/>
                    </a:lnTo>
                    <a:lnTo>
                      <a:pt x="1052" y="0"/>
                    </a:lnTo>
                    <a:lnTo>
                      <a:pt x="0" y="0"/>
                    </a:lnTo>
                    <a:close/>
                    <a:moveTo>
                      <a:pt x="1000" y="620"/>
                    </a:moveTo>
                    <a:lnTo>
                      <a:pt x="54" y="620"/>
                    </a:lnTo>
                    <a:lnTo>
                      <a:pt x="54" y="52"/>
                    </a:lnTo>
                    <a:lnTo>
                      <a:pt x="1000" y="52"/>
                    </a:lnTo>
                    <a:lnTo>
                      <a:pt x="1000" y="62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sp>
          <p:nvSpPr>
            <p:cNvPr id="600" name="Freeform 40">
              <a:extLst>
                <a:ext uri="{FF2B5EF4-FFF2-40B4-BE49-F238E27FC236}">
                  <a16:creationId xmlns:a16="http://schemas.microsoft.com/office/drawing/2014/main" id="{C2521700-9ABA-41DC-9F2A-2FE3454739CF}"/>
                </a:ext>
              </a:extLst>
            </p:cNvPr>
            <p:cNvSpPr>
              <a:spLocks/>
            </p:cNvSpPr>
            <p:nvPr/>
          </p:nvSpPr>
          <p:spPr bwMode="auto">
            <a:xfrm>
              <a:off x="10641093" y="4320582"/>
              <a:ext cx="618715" cy="1059637"/>
            </a:xfrm>
            <a:custGeom>
              <a:avLst/>
              <a:gdLst>
                <a:gd name="T0" fmla="*/ 301 w 301"/>
                <a:gd name="T1" fmla="*/ 496 h 515"/>
                <a:gd name="T2" fmla="*/ 281 w 301"/>
                <a:gd name="T3" fmla="*/ 515 h 515"/>
                <a:gd name="T4" fmla="*/ 20 w 301"/>
                <a:gd name="T5" fmla="*/ 515 h 515"/>
                <a:gd name="T6" fmla="*/ 0 w 301"/>
                <a:gd name="T7" fmla="*/ 496 h 515"/>
                <a:gd name="T8" fmla="*/ 0 w 301"/>
                <a:gd name="T9" fmla="*/ 20 h 515"/>
                <a:gd name="T10" fmla="*/ 20 w 301"/>
                <a:gd name="T11" fmla="*/ 0 h 515"/>
                <a:gd name="T12" fmla="*/ 281 w 301"/>
                <a:gd name="T13" fmla="*/ 0 h 515"/>
                <a:gd name="T14" fmla="*/ 301 w 301"/>
                <a:gd name="T15" fmla="*/ 20 h 515"/>
                <a:gd name="T16" fmla="*/ 301 w 301"/>
                <a:gd name="T17" fmla="*/ 49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 h="515">
                  <a:moveTo>
                    <a:pt x="301" y="496"/>
                  </a:moveTo>
                  <a:cubicBezTo>
                    <a:pt x="301" y="506"/>
                    <a:pt x="292" y="515"/>
                    <a:pt x="281" y="515"/>
                  </a:cubicBezTo>
                  <a:cubicBezTo>
                    <a:pt x="20" y="515"/>
                    <a:pt x="20" y="515"/>
                    <a:pt x="20" y="515"/>
                  </a:cubicBezTo>
                  <a:cubicBezTo>
                    <a:pt x="9" y="515"/>
                    <a:pt x="0" y="506"/>
                    <a:pt x="0" y="496"/>
                  </a:cubicBezTo>
                  <a:cubicBezTo>
                    <a:pt x="0" y="20"/>
                    <a:pt x="0" y="20"/>
                    <a:pt x="0" y="20"/>
                  </a:cubicBezTo>
                  <a:cubicBezTo>
                    <a:pt x="0" y="9"/>
                    <a:pt x="9" y="0"/>
                    <a:pt x="20" y="0"/>
                  </a:cubicBezTo>
                  <a:cubicBezTo>
                    <a:pt x="281" y="0"/>
                    <a:pt x="281" y="0"/>
                    <a:pt x="281" y="0"/>
                  </a:cubicBezTo>
                  <a:cubicBezTo>
                    <a:pt x="292" y="0"/>
                    <a:pt x="301" y="9"/>
                    <a:pt x="301" y="20"/>
                  </a:cubicBezTo>
                  <a:lnTo>
                    <a:pt x="301" y="496"/>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01" name="Rectangle 41">
              <a:extLst>
                <a:ext uri="{FF2B5EF4-FFF2-40B4-BE49-F238E27FC236}">
                  <a16:creationId xmlns:a16="http://schemas.microsoft.com/office/drawing/2014/main" id="{06C9D0AB-475A-489A-A8B1-7829A3F2AA34}"/>
                </a:ext>
              </a:extLst>
            </p:cNvPr>
            <p:cNvSpPr>
              <a:spLocks noChangeArrowheads="1"/>
            </p:cNvSpPr>
            <p:nvPr/>
          </p:nvSpPr>
          <p:spPr bwMode="auto">
            <a:xfrm>
              <a:off x="10701034" y="4380523"/>
              <a:ext cx="499848" cy="835112"/>
            </a:xfrm>
            <a:prstGeom prst="rect">
              <a:avLst/>
            </a:prstGeom>
            <a:solidFill>
              <a:srgbClr val="FFFFFF"/>
            </a:solidFill>
            <a:ln>
              <a:noFill/>
            </a:ln>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02" name="Oval 48">
              <a:extLst>
                <a:ext uri="{FF2B5EF4-FFF2-40B4-BE49-F238E27FC236}">
                  <a16:creationId xmlns:a16="http://schemas.microsoft.com/office/drawing/2014/main" id="{0020BAA5-B315-4899-BC33-170691476176}"/>
                </a:ext>
              </a:extLst>
            </p:cNvPr>
            <p:cNvSpPr>
              <a:spLocks noChangeArrowheads="1"/>
            </p:cNvSpPr>
            <p:nvPr/>
          </p:nvSpPr>
          <p:spPr bwMode="auto">
            <a:xfrm>
              <a:off x="10920480" y="5263385"/>
              <a:ext cx="59941" cy="56893"/>
            </a:xfrm>
            <a:prstGeom prst="ellipse">
              <a:avLst/>
            </a:pr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nvGrpSpPr>
            <p:cNvPr id="603" name="Group 36">
              <a:extLst>
                <a:ext uri="{FF2B5EF4-FFF2-40B4-BE49-F238E27FC236}">
                  <a16:creationId xmlns:a16="http://schemas.microsoft.com/office/drawing/2014/main" id="{0302A1BE-70AE-4DDD-B489-3AAC387720C4}"/>
                </a:ext>
              </a:extLst>
            </p:cNvPr>
            <p:cNvGrpSpPr/>
            <p:nvPr/>
          </p:nvGrpSpPr>
          <p:grpSpPr>
            <a:xfrm>
              <a:off x="10793141" y="4495622"/>
              <a:ext cx="323327" cy="323327"/>
              <a:chOff x="10588373" y="2765981"/>
              <a:chExt cx="370932" cy="370932"/>
            </a:xfrm>
          </p:grpSpPr>
          <p:sp>
            <p:nvSpPr>
              <p:cNvPr id="628" name="Freeform 46">
                <a:extLst>
                  <a:ext uri="{FF2B5EF4-FFF2-40B4-BE49-F238E27FC236}">
                    <a16:creationId xmlns:a16="http://schemas.microsoft.com/office/drawing/2014/main" id="{31E853A5-0D64-47A6-BA92-9D911A46CF8B}"/>
                  </a:ext>
                </a:extLst>
              </p:cNvPr>
              <p:cNvSpPr>
                <a:spLocks/>
              </p:cNvSpPr>
              <p:nvPr/>
            </p:nvSpPr>
            <p:spPr bwMode="auto">
              <a:xfrm>
                <a:off x="10588373" y="2796732"/>
                <a:ext cx="338260" cy="340181"/>
              </a:xfrm>
              <a:custGeom>
                <a:avLst/>
                <a:gdLst>
                  <a:gd name="T0" fmla="*/ 176 w 352"/>
                  <a:gd name="T1" fmla="*/ 0 h 354"/>
                  <a:gd name="T2" fmla="*/ 176 w 352"/>
                  <a:gd name="T3" fmla="*/ 0 h 354"/>
                  <a:gd name="T4" fmla="*/ 158 w 352"/>
                  <a:gd name="T5" fmla="*/ 2 h 354"/>
                  <a:gd name="T6" fmla="*/ 140 w 352"/>
                  <a:gd name="T7" fmla="*/ 4 h 354"/>
                  <a:gd name="T8" fmla="*/ 124 w 352"/>
                  <a:gd name="T9" fmla="*/ 8 h 354"/>
                  <a:gd name="T10" fmla="*/ 108 w 352"/>
                  <a:gd name="T11" fmla="*/ 14 h 354"/>
                  <a:gd name="T12" fmla="*/ 92 w 352"/>
                  <a:gd name="T13" fmla="*/ 22 h 354"/>
                  <a:gd name="T14" fmla="*/ 78 w 352"/>
                  <a:gd name="T15" fmla="*/ 30 h 354"/>
                  <a:gd name="T16" fmla="*/ 64 w 352"/>
                  <a:gd name="T17" fmla="*/ 42 h 354"/>
                  <a:gd name="T18" fmla="*/ 52 w 352"/>
                  <a:gd name="T19" fmla="*/ 52 h 354"/>
                  <a:gd name="T20" fmla="*/ 40 w 352"/>
                  <a:gd name="T21" fmla="*/ 64 h 354"/>
                  <a:gd name="T22" fmla="*/ 30 w 352"/>
                  <a:gd name="T23" fmla="*/ 78 h 354"/>
                  <a:gd name="T24" fmla="*/ 20 w 352"/>
                  <a:gd name="T25" fmla="*/ 94 h 354"/>
                  <a:gd name="T26" fmla="*/ 14 w 352"/>
                  <a:gd name="T27" fmla="*/ 108 h 354"/>
                  <a:gd name="T28" fmla="*/ 8 w 352"/>
                  <a:gd name="T29" fmla="*/ 124 h 354"/>
                  <a:gd name="T30" fmla="*/ 2 w 352"/>
                  <a:gd name="T31" fmla="*/ 142 h 354"/>
                  <a:gd name="T32" fmla="*/ 0 w 352"/>
                  <a:gd name="T33" fmla="*/ 160 h 354"/>
                  <a:gd name="T34" fmla="*/ 0 w 352"/>
                  <a:gd name="T35" fmla="*/ 178 h 354"/>
                  <a:gd name="T36" fmla="*/ 0 w 352"/>
                  <a:gd name="T37" fmla="*/ 178 h 354"/>
                  <a:gd name="T38" fmla="*/ 0 w 352"/>
                  <a:gd name="T39" fmla="*/ 196 h 354"/>
                  <a:gd name="T40" fmla="*/ 2 w 352"/>
                  <a:gd name="T41" fmla="*/ 212 h 354"/>
                  <a:gd name="T42" fmla="*/ 8 w 352"/>
                  <a:gd name="T43" fmla="*/ 230 h 354"/>
                  <a:gd name="T44" fmla="*/ 14 w 352"/>
                  <a:gd name="T45" fmla="*/ 246 h 354"/>
                  <a:gd name="T46" fmla="*/ 20 w 352"/>
                  <a:gd name="T47" fmla="*/ 262 h 354"/>
                  <a:gd name="T48" fmla="*/ 30 w 352"/>
                  <a:gd name="T49" fmla="*/ 276 h 354"/>
                  <a:gd name="T50" fmla="*/ 40 w 352"/>
                  <a:gd name="T51" fmla="*/ 290 h 354"/>
                  <a:gd name="T52" fmla="*/ 52 w 352"/>
                  <a:gd name="T53" fmla="*/ 302 h 354"/>
                  <a:gd name="T54" fmla="*/ 64 w 352"/>
                  <a:gd name="T55" fmla="*/ 314 h 354"/>
                  <a:gd name="T56" fmla="*/ 78 w 352"/>
                  <a:gd name="T57" fmla="*/ 324 h 354"/>
                  <a:gd name="T58" fmla="*/ 92 w 352"/>
                  <a:gd name="T59" fmla="*/ 332 h 354"/>
                  <a:gd name="T60" fmla="*/ 108 w 352"/>
                  <a:gd name="T61" fmla="*/ 340 h 354"/>
                  <a:gd name="T62" fmla="*/ 124 w 352"/>
                  <a:gd name="T63" fmla="*/ 346 h 354"/>
                  <a:gd name="T64" fmla="*/ 140 w 352"/>
                  <a:gd name="T65" fmla="*/ 350 h 354"/>
                  <a:gd name="T66" fmla="*/ 158 w 352"/>
                  <a:gd name="T67" fmla="*/ 352 h 354"/>
                  <a:gd name="T68" fmla="*/ 176 w 352"/>
                  <a:gd name="T69" fmla="*/ 354 h 354"/>
                  <a:gd name="T70" fmla="*/ 176 w 352"/>
                  <a:gd name="T71" fmla="*/ 354 h 354"/>
                  <a:gd name="T72" fmla="*/ 194 w 352"/>
                  <a:gd name="T73" fmla="*/ 352 h 354"/>
                  <a:gd name="T74" fmla="*/ 210 w 352"/>
                  <a:gd name="T75" fmla="*/ 350 h 354"/>
                  <a:gd name="T76" fmla="*/ 228 w 352"/>
                  <a:gd name="T77" fmla="*/ 346 h 354"/>
                  <a:gd name="T78" fmla="*/ 244 w 352"/>
                  <a:gd name="T79" fmla="*/ 340 h 354"/>
                  <a:gd name="T80" fmla="*/ 258 w 352"/>
                  <a:gd name="T81" fmla="*/ 332 h 354"/>
                  <a:gd name="T82" fmla="*/ 274 w 352"/>
                  <a:gd name="T83" fmla="*/ 324 h 354"/>
                  <a:gd name="T84" fmla="*/ 286 w 352"/>
                  <a:gd name="T85" fmla="*/ 314 h 354"/>
                  <a:gd name="T86" fmla="*/ 300 w 352"/>
                  <a:gd name="T87" fmla="*/ 304 h 354"/>
                  <a:gd name="T88" fmla="*/ 310 w 352"/>
                  <a:gd name="T89" fmla="*/ 292 h 354"/>
                  <a:gd name="T90" fmla="*/ 320 w 352"/>
                  <a:gd name="T91" fmla="*/ 278 h 354"/>
                  <a:gd name="T92" fmla="*/ 330 w 352"/>
                  <a:gd name="T93" fmla="*/ 264 h 354"/>
                  <a:gd name="T94" fmla="*/ 336 w 352"/>
                  <a:gd name="T95" fmla="*/ 248 h 354"/>
                  <a:gd name="T96" fmla="*/ 344 w 352"/>
                  <a:gd name="T97" fmla="*/ 232 h 354"/>
                  <a:gd name="T98" fmla="*/ 348 w 352"/>
                  <a:gd name="T99" fmla="*/ 216 h 354"/>
                  <a:gd name="T100" fmla="*/ 350 w 352"/>
                  <a:gd name="T101" fmla="*/ 200 h 354"/>
                  <a:gd name="T102" fmla="*/ 352 w 352"/>
                  <a:gd name="T103" fmla="*/ 182 h 354"/>
                  <a:gd name="T104" fmla="*/ 176 w 352"/>
                  <a:gd name="T105" fmla="*/ 182 h 354"/>
                  <a:gd name="T106" fmla="*/ 176 w 352"/>
                  <a:gd name="T107"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2" h="354">
                    <a:moveTo>
                      <a:pt x="176" y="0"/>
                    </a:moveTo>
                    <a:lnTo>
                      <a:pt x="176" y="0"/>
                    </a:lnTo>
                    <a:lnTo>
                      <a:pt x="158" y="2"/>
                    </a:lnTo>
                    <a:lnTo>
                      <a:pt x="140" y="4"/>
                    </a:lnTo>
                    <a:lnTo>
                      <a:pt x="124" y="8"/>
                    </a:lnTo>
                    <a:lnTo>
                      <a:pt x="108" y="14"/>
                    </a:lnTo>
                    <a:lnTo>
                      <a:pt x="92" y="22"/>
                    </a:lnTo>
                    <a:lnTo>
                      <a:pt x="78" y="30"/>
                    </a:lnTo>
                    <a:lnTo>
                      <a:pt x="64" y="42"/>
                    </a:lnTo>
                    <a:lnTo>
                      <a:pt x="52" y="52"/>
                    </a:lnTo>
                    <a:lnTo>
                      <a:pt x="40" y="64"/>
                    </a:lnTo>
                    <a:lnTo>
                      <a:pt x="30" y="78"/>
                    </a:lnTo>
                    <a:lnTo>
                      <a:pt x="20" y="94"/>
                    </a:lnTo>
                    <a:lnTo>
                      <a:pt x="14" y="108"/>
                    </a:lnTo>
                    <a:lnTo>
                      <a:pt x="8" y="124"/>
                    </a:lnTo>
                    <a:lnTo>
                      <a:pt x="2" y="142"/>
                    </a:lnTo>
                    <a:lnTo>
                      <a:pt x="0" y="160"/>
                    </a:lnTo>
                    <a:lnTo>
                      <a:pt x="0" y="178"/>
                    </a:lnTo>
                    <a:lnTo>
                      <a:pt x="0" y="178"/>
                    </a:lnTo>
                    <a:lnTo>
                      <a:pt x="0" y="196"/>
                    </a:lnTo>
                    <a:lnTo>
                      <a:pt x="2" y="212"/>
                    </a:lnTo>
                    <a:lnTo>
                      <a:pt x="8" y="230"/>
                    </a:lnTo>
                    <a:lnTo>
                      <a:pt x="14" y="246"/>
                    </a:lnTo>
                    <a:lnTo>
                      <a:pt x="20" y="262"/>
                    </a:lnTo>
                    <a:lnTo>
                      <a:pt x="30" y="276"/>
                    </a:lnTo>
                    <a:lnTo>
                      <a:pt x="40" y="290"/>
                    </a:lnTo>
                    <a:lnTo>
                      <a:pt x="52" y="302"/>
                    </a:lnTo>
                    <a:lnTo>
                      <a:pt x="64" y="314"/>
                    </a:lnTo>
                    <a:lnTo>
                      <a:pt x="78" y="324"/>
                    </a:lnTo>
                    <a:lnTo>
                      <a:pt x="92" y="332"/>
                    </a:lnTo>
                    <a:lnTo>
                      <a:pt x="108" y="340"/>
                    </a:lnTo>
                    <a:lnTo>
                      <a:pt x="124" y="346"/>
                    </a:lnTo>
                    <a:lnTo>
                      <a:pt x="140" y="350"/>
                    </a:lnTo>
                    <a:lnTo>
                      <a:pt x="158" y="352"/>
                    </a:lnTo>
                    <a:lnTo>
                      <a:pt x="176" y="354"/>
                    </a:lnTo>
                    <a:lnTo>
                      <a:pt x="176" y="354"/>
                    </a:lnTo>
                    <a:lnTo>
                      <a:pt x="194" y="352"/>
                    </a:lnTo>
                    <a:lnTo>
                      <a:pt x="210" y="350"/>
                    </a:lnTo>
                    <a:lnTo>
                      <a:pt x="228" y="346"/>
                    </a:lnTo>
                    <a:lnTo>
                      <a:pt x="244" y="340"/>
                    </a:lnTo>
                    <a:lnTo>
                      <a:pt x="258" y="332"/>
                    </a:lnTo>
                    <a:lnTo>
                      <a:pt x="274" y="324"/>
                    </a:lnTo>
                    <a:lnTo>
                      <a:pt x="286" y="314"/>
                    </a:lnTo>
                    <a:lnTo>
                      <a:pt x="300" y="304"/>
                    </a:lnTo>
                    <a:lnTo>
                      <a:pt x="310" y="292"/>
                    </a:lnTo>
                    <a:lnTo>
                      <a:pt x="320" y="278"/>
                    </a:lnTo>
                    <a:lnTo>
                      <a:pt x="330" y="264"/>
                    </a:lnTo>
                    <a:lnTo>
                      <a:pt x="336" y="248"/>
                    </a:lnTo>
                    <a:lnTo>
                      <a:pt x="344" y="232"/>
                    </a:lnTo>
                    <a:lnTo>
                      <a:pt x="348" y="216"/>
                    </a:lnTo>
                    <a:lnTo>
                      <a:pt x="350" y="200"/>
                    </a:lnTo>
                    <a:lnTo>
                      <a:pt x="352" y="182"/>
                    </a:lnTo>
                    <a:lnTo>
                      <a:pt x="176" y="182"/>
                    </a:lnTo>
                    <a:lnTo>
                      <a:pt x="176"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9" name="Freeform 48">
                <a:extLst>
                  <a:ext uri="{FF2B5EF4-FFF2-40B4-BE49-F238E27FC236}">
                    <a16:creationId xmlns:a16="http://schemas.microsoft.com/office/drawing/2014/main" id="{AEB14C90-0D50-4E5F-A897-38CCE490E223}"/>
                  </a:ext>
                </a:extLst>
              </p:cNvPr>
              <p:cNvSpPr>
                <a:spLocks/>
              </p:cNvSpPr>
              <p:nvPr/>
            </p:nvSpPr>
            <p:spPr bwMode="auto">
              <a:xfrm>
                <a:off x="10790175" y="2765981"/>
                <a:ext cx="169130" cy="17297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grpSp>
          <p:nvGrpSpPr>
            <p:cNvPr id="604" name="Group 37">
              <a:extLst>
                <a:ext uri="{FF2B5EF4-FFF2-40B4-BE49-F238E27FC236}">
                  <a16:creationId xmlns:a16="http://schemas.microsoft.com/office/drawing/2014/main" id="{A5C9305E-E5A3-472B-9661-36559CDE9DF2}"/>
                </a:ext>
              </a:extLst>
            </p:cNvPr>
            <p:cNvGrpSpPr/>
            <p:nvPr/>
          </p:nvGrpSpPr>
          <p:grpSpPr>
            <a:xfrm>
              <a:off x="10793141" y="4880935"/>
              <a:ext cx="323975" cy="207168"/>
              <a:chOff x="10083334" y="5733541"/>
              <a:chExt cx="282525" cy="180662"/>
            </a:xfrm>
          </p:grpSpPr>
          <p:sp>
            <p:nvSpPr>
              <p:cNvPr id="623" name="Rectangle 35">
                <a:extLst>
                  <a:ext uri="{FF2B5EF4-FFF2-40B4-BE49-F238E27FC236}">
                    <a16:creationId xmlns:a16="http://schemas.microsoft.com/office/drawing/2014/main" id="{3638DD9C-E634-46D9-B3CA-DBED5C0BF3D1}"/>
                  </a:ext>
                </a:extLst>
              </p:cNvPr>
              <p:cNvSpPr>
                <a:spLocks noChangeArrowheads="1"/>
              </p:cNvSpPr>
              <p:nvPr/>
            </p:nvSpPr>
            <p:spPr bwMode="auto">
              <a:xfrm>
                <a:off x="10323576" y="5733541"/>
                <a:ext cx="42283" cy="18066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4" name="Rectangle 42">
                <a:extLst>
                  <a:ext uri="{FF2B5EF4-FFF2-40B4-BE49-F238E27FC236}">
                    <a16:creationId xmlns:a16="http://schemas.microsoft.com/office/drawing/2014/main" id="{9470EF1B-48BC-41BC-99DB-A9ABD365B44A}"/>
                  </a:ext>
                </a:extLst>
              </p:cNvPr>
              <p:cNvSpPr>
                <a:spLocks noChangeArrowheads="1"/>
              </p:cNvSpPr>
              <p:nvPr/>
            </p:nvSpPr>
            <p:spPr bwMode="auto">
              <a:xfrm>
                <a:off x="10263996" y="5868076"/>
                <a:ext cx="42283" cy="46127"/>
              </a:xfrm>
              <a:prstGeom prst="rect">
                <a:avLst/>
              </a:prstGeom>
              <a:solidFill>
                <a:srgbClr val="68217A">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5" name="Rectangle 43">
                <a:extLst>
                  <a:ext uri="{FF2B5EF4-FFF2-40B4-BE49-F238E27FC236}">
                    <a16:creationId xmlns:a16="http://schemas.microsoft.com/office/drawing/2014/main" id="{8DFEE2C7-08D4-42E5-8870-5044930DE5AE}"/>
                  </a:ext>
                </a:extLst>
              </p:cNvPr>
              <p:cNvSpPr>
                <a:spLocks noChangeArrowheads="1"/>
              </p:cNvSpPr>
              <p:nvPr/>
            </p:nvSpPr>
            <p:spPr bwMode="auto">
              <a:xfrm>
                <a:off x="10204417" y="5789277"/>
                <a:ext cx="42283" cy="124925"/>
              </a:xfrm>
              <a:prstGeom prst="rect">
                <a:avLst/>
              </a:prstGeom>
              <a:solidFill>
                <a:srgbClr val="442359">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6" name="Rectangle 44">
                <a:extLst>
                  <a:ext uri="{FF2B5EF4-FFF2-40B4-BE49-F238E27FC236}">
                    <a16:creationId xmlns:a16="http://schemas.microsoft.com/office/drawing/2014/main" id="{5A0548E5-E8DA-4FD4-B806-F31B82E36654}"/>
                  </a:ext>
                </a:extLst>
              </p:cNvPr>
              <p:cNvSpPr>
                <a:spLocks noChangeArrowheads="1"/>
              </p:cNvSpPr>
              <p:nvPr/>
            </p:nvSpPr>
            <p:spPr bwMode="auto">
              <a:xfrm>
                <a:off x="10142914" y="5756604"/>
                <a:ext cx="42283" cy="157598"/>
              </a:xfrm>
              <a:prstGeom prst="rect">
                <a:avLst/>
              </a:prstGeom>
              <a:solidFill>
                <a:srgbClr val="4423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7" name="Rectangle 45">
                <a:extLst>
                  <a:ext uri="{FF2B5EF4-FFF2-40B4-BE49-F238E27FC236}">
                    <a16:creationId xmlns:a16="http://schemas.microsoft.com/office/drawing/2014/main" id="{7E4BB57D-7E58-4262-99B6-213E33BEE709}"/>
                  </a:ext>
                </a:extLst>
              </p:cNvPr>
              <p:cNvSpPr>
                <a:spLocks noChangeArrowheads="1"/>
              </p:cNvSpPr>
              <p:nvPr/>
            </p:nvSpPr>
            <p:spPr bwMode="auto">
              <a:xfrm>
                <a:off x="10083334" y="5816184"/>
                <a:ext cx="42283" cy="98018"/>
              </a:xfrm>
              <a:prstGeom prst="rect">
                <a:avLst/>
              </a:prstGeom>
              <a:solidFill>
                <a:srgbClr val="68217A">
                  <a:lumMod val="40000"/>
                  <a:lumOff val="6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sp>
          <p:nvSpPr>
            <p:cNvPr id="605" name="Rounded Rectangle 38">
              <a:extLst>
                <a:ext uri="{FF2B5EF4-FFF2-40B4-BE49-F238E27FC236}">
                  <a16:creationId xmlns:a16="http://schemas.microsoft.com/office/drawing/2014/main" id="{FB05A12F-DEA6-4538-8CB7-72EDFFF01631}"/>
                </a:ext>
              </a:extLst>
            </p:cNvPr>
            <p:cNvSpPr/>
            <p:nvPr/>
          </p:nvSpPr>
          <p:spPr bwMode="auto">
            <a:xfrm>
              <a:off x="9593834" y="3578458"/>
              <a:ext cx="994307" cy="1455563"/>
            </a:xfrm>
            <a:prstGeom prst="roundRect">
              <a:avLst>
                <a:gd name="adj" fmla="val 6754"/>
              </a:avLst>
            </a:prstGeom>
            <a:solidFill>
              <a:srgbClr val="442359"/>
            </a:solidFill>
            <a:ln w="10795" cap="flat" cmpd="sng" algn="ctr">
              <a:noFill/>
              <a:prstDash val="solid"/>
              <a:headEnd type="none" w="med" len="med"/>
              <a:tailEnd type="none" w="med" len="med"/>
            </a:ln>
            <a:effectLst/>
          </p:spPr>
          <p:txBody>
            <a:bodyPr vert="horz" wrap="square" lIns="0" tIns="46623" rIns="0" bIns="46623" numCol="1" rtlCol="0" anchor="ctr" anchorCtr="0" compatLnSpc="1">
              <a:prstTxWarp prst="textNoShape">
                <a:avLst/>
              </a:prstTxWarp>
            </a:bodyPr>
            <a:lstStyle/>
            <a:p>
              <a:pPr algn="ctr" defTabSz="932232" fontAlgn="base">
                <a:spcBef>
                  <a:spcPct val="0"/>
                </a:spcBef>
                <a:spcAft>
                  <a:spcPct val="0"/>
                </a:spcAft>
                <a:defRPr/>
              </a:pPr>
              <a:endParaRPr lang="en-US" sz="2000" kern="0" dirty="0">
                <a:solidFill>
                  <a:srgbClr val="505050"/>
                </a:solidFill>
                <a:latin typeface="Segoe UI"/>
              </a:endParaRPr>
            </a:p>
          </p:txBody>
        </p:sp>
        <p:sp>
          <p:nvSpPr>
            <p:cNvPr id="606" name="Rectangle 28">
              <a:extLst>
                <a:ext uri="{FF2B5EF4-FFF2-40B4-BE49-F238E27FC236}">
                  <a16:creationId xmlns:a16="http://schemas.microsoft.com/office/drawing/2014/main" id="{31A19CBE-5099-4FA2-B198-D74110E9B6A7}"/>
                </a:ext>
              </a:extLst>
            </p:cNvPr>
            <p:cNvSpPr>
              <a:spLocks noChangeArrowheads="1"/>
            </p:cNvSpPr>
            <p:nvPr/>
          </p:nvSpPr>
          <p:spPr bwMode="auto">
            <a:xfrm>
              <a:off x="9685172" y="3673103"/>
              <a:ext cx="808284" cy="1266275"/>
            </a:xfrm>
            <a:prstGeom prst="rect">
              <a:avLst/>
            </a:prstGeom>
            <a:solidFill>
              <a:srgbClr val="F5F5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nvGrpSpPr>
            <p:cNvPr id="607" name="Group 40">
              <a:extLst>
                <a:ext uri="{FF2B5EF4-FFF2-40B4-BE49-F238E27FC236}">
                  <a16:creationId xmlns:a16="http://schemas.microsoft.com/office/drawing/2014/main" id="{A127B31F-D9DF-4515-A695-43D383024FD0}"/>
                </a:ext>
              </a:extLst>
            </p:cNvPr>
            <p:cNvGrpSpPr/>
            <p:nvPr/>
          </p:nvGrpSpPr>
          <p:grpSpPr>
            <a:xfrm>
              <a:off x="9773358" y="4602405"/>
              <a:ext cx="403787" cy="237362"/>
              <a:chOff x="10085257" y="5987235"/>
              <a:chExt cx="284445" cy="167208"/>
            </a:xfrm>
          </p:grpSpPr>
          <p:sp>
            <p:nvSpPr>
              <p:cNvPr id="617" name="Rectangle 36">
                <a:extLst>
                  <a:ext uri="{FF2B5EF4-FFF2-40B4-BE49-F238E27FC236}">
                    <a16:creationId xmlns:a16="http://schemas.microsoft.com/office/drawing/2014/main" id="{D8CF62CD-28B5-410D-9013-D432DFDF34D9}"/>
                  </a:ext>
                </a:extLst>
              </p:cNvPr>
              <p:cNvSpPr>
                <a:spLocks noChangeArrowheads="1"/>
              </p:cNvSpPr>
              <p:nvPr/>
            </p:nvSpPr>
            <p:spPr bwMode="auto">
              <a:xfrm>
                <a:off x="10139070" y="5987235"/>
                <a:ext cx="21333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8" name="Rectangle 37">
                <a:extLst>
                  <a:ext uri="{FF2B5EF4-FFF2-40B4-BE49-F238E27FC236}">
                    <a16:creationId xmlns:a16="http://schemas.microsoft.com/office/drawing/2014/main" id="{8D0B469F-FD09-4AD3-9532-0C11F770DC45}"/>
                  </a:ext>
                </a:extLst>
              </p:cNvPr>
              <p:cNvSpPr>
                <a:spLocks noChangeArrowheads="1"/>
              </p:cNvSpPr>
              <p:nvPr/>
            </p:nvSpPr>
            <p:spPr bwMode="auto">
              <a:xfrm>
                <a:off x="10085257" y="5987235"/>
                <a:ext cx="3459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9" name="Rectangle 38">
                <a:extLst>
                  <a:ext uri="{FF2B5EF4-FFF2-40B4-BE49-F238E27FC236}">
                    <a16:creationId xmlns:a16="http://schemas.microsoft.com/office/drawing/2014/main" id="{5B3BD02C-C216-4506-94F0-B9BA58DAB86A}"/>
                  </a:ext>
                </a:extLst>
              </p:cNvPr>
              <p:cNvSpPr>
                <a:spLocks noChangeArrowheads="1"/>
              </p:cNvSpPr>
              <p:nvPr/>
            </p:nvSpPr>
            <p:spPr bwMode="auto">
              <a:xfrm>
                <a:off x="10139070" y="6056425"/>
                <a:ext cx="230632"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0" name="Rectangle 39">
                <a:extLst>
                  <a:ext uri="{FF2B5EF4-FFF2-40B4-BE49-F238E27FC236}">
                    <a16:creationId xmlns:a16="http://schemas.microsoft.com/office/drawing/2014/main" id="{C14EA40D-F68C-4770-B8DB-CFB8DAA7E4BD}"/>
                  </a:ext>
                </a:extLst>
              </p:cNvPr>
              <p:cNvSpPr>
                <a:spLocks noChangeArrowheads="1"/>
              </p:cNvSpPr>
              <p:nvPr/>
            </p:nvSpPr>
            <p:spPr bwMode="auto">
              <a:xfrm>
                <a:off x="10085257" y="6056425"/>
                <a:ext cx="3459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1" name="Rectangle 40">
                <a:extLst>
                  <a:ext uri="{FF2B5EF4-FFF2-40B4-BE49-F238E27FC236}">
                    <a16:creationId xmlns:a16="http://schemas.microsoft.com/office/drawing/2014/main" id="{24216505-2642-4EF7-87FB-3B9D61D543AA}"/>
                  </a:ext>
                </a:extLst>
              </p:cNvPr>
              <p:cNvSpPr>
                <a:spLocks noChangeArrowheads="1"/>
              </p:cNvSpPr>
              <p:nvPr/>
            </p:nvSpPr>
            <p:spPr bwMode="auto">
              <a:xfrm>
                <a:off x="10139070" y="6121770"/>
                <a:ext cx="171052"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22" name="Rectangle 41">
                <a:extLst>
                  <a:ext uri="{FF2B5EF4-FFF2-40B4-BE49-F238E27FC236}">
                    <a16:creationId xmlns:a16="http://schemas.microsoft.com/office/drawing/2014/main" id="{8F15D033-3AFA-4288-B6ED-D55D25E7ED77}"/>
                  </a:ext>
                </a:extLst>
              </p:cNvPr>
              <p:cNvSpPr>
                <a:spLocks noChangeArrowheads="1"/>
              </p:cNvSpPr>
              <p:nvPr/>
            </p:nvSpPr>
            <p:spPr bwMode="auto">
              <a:xfrm>
                <a:off x="10085257" y="6121770"/>
                <a:ext cx="34595" cy="32673"/>
              </a:xfrm>
              <a:prstGeom prst="rect">
                <a:avLst/>
              </a:prstGeom>
              <a:solidFill>
                <a:srgbClr val="0072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grpSp>
          <p:nvGrpSpPr>
            <p:cNvPr id="608" name="Group 41">
              <a:extLst>
                <a:ext uri="{FF2B5EF4-FFF2-40B4-BE49-F238E27FC236}">
                  <a16:creationId xmlns:a16="http://schemas.microsoft.com/office/drawing/2014/main" id="{07151E94-94B2-4DFF-B11B-36E878AAACD4}"/>
                </a:ext>
              </a:extLst>
            </p:cNvPr>
            <p:cNvGrpSpPr/>
            <p:nvPr/>
          </p:nvGrpSpPr>
          <p:grpSpPr>
            <a:xfrm>
              <a:off x="9783875" y="3775414"/>
              <a:ext cx="447325" cy="286045"/>
              <a:chOff x="10083334" y="5733541"/>
              <a:chExt cx="282525" cy="180662"/>
            </a:xfrm>
          </p:grpSpPr>
          <p:sp>
            <p:nvSpPr>
              <p:cNvPr id="612" name="Rectangle 35">
                <a:extLst>
                  <a:ext uri="{FF2B5EF4-FFF2-40B4-BE49-F238E27FC236}">
                    <a16:creationId xmlns:a16="http://schemas.microsoft.com/office/drawing/2014/main" id="{0733BA97-B358-4C45-8096-F6C5430AA88F}"/>
                  </a:ext>
                </a:extLst>
              </p:cNvPr>
              <p:cNvSpPr>
                <a:spLocks noChangeArrowheads="1"/>
              </p:cNvSpPr>
              <p:nvPr/>
            </p:nvSpPr>
            <p:spPr bwMode="auto">
              <a:xfrm>
                <a:off x="10323576" y="5733541"/>
                <a:ext cx="42283" cy="180661"/>
              </a:xfrm>
              <a:prstGeom prst="rect">
                <a:avLst/>
              </a:prstGeom>
              <a:solidFill>
                <a:srgbClr val="68217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3" name="Rectangle 42">
                <a:extLst>
                  <a:ext uri="{FF2B5EF4-FFF2-40B4-BE49-F238E27FC236}">
                    <a16:creationId xmlns:a16="http://schemas.microsoft.com/office/drawing/2014/main" id="{47E42170-347E-44E4-B3CD-1E319D19AF4B}"/>
                  </a:ext>
                </a:extLst>
              </p:cNvPr>
              <p:cNvSpPr>
                <a:spLocks noChangeArrowheads="1"/>
              </p:cNvSpPr>
              <p:nvPr/>
            </p:nvSpPr>
            <p:spPr bwMode="auto">
              <a:xfrm>
                <a:off x="10263996" y="5868076"/>
                <a:ext cx="42283" cy="46127"/>
              </a:xfrm>
              <a:prstGeom prst="rect">
                <a:avLst/>
              </a:prstGeom>
              <a:solidFill>
                <a:srgbClr val="68217A">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4" name="Rectangle 43">
                <a:extLst>
                  <a:ext uri="{FF2B5EF4-FFF2-40B4-BE49-F238E27FC236}">
                    <a16:creationId xmlns:a16="http://schemas.microsoft.com/office/drawing/2014/main" id="{CC0ACCA0-0A1E-41C9-98AE-4F765B9ECCB3}"/>
                  </a:ext>
                </a:extLst>
              </p:cNvPr>
              <p:cNvSpPr>
                <a:spLocks noChangeArrowheads="1"/>
              </p:cNvSpPr>
              <p:nvPr/>
            </p:nvSpPr>
            <p:spPr bwMode="auto">
              <a:xfrm>
                <a:off x="10204417" y="5789277"/>
                <a:ext cx="42283" cy="124925"/>
              </a:xfrm>
              <a:prstGeom prst="rect">
                <a:avLst/>
              </a:prstGeom>
              <a:solidFill>
                <a:srgbClr val="442359">
                  <a:lumMod val="60000"/>
                  <a:lumOff val="4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5" name="Rectangle 44">
                <a:extLst>
                  <a:ext uri="{FF2B5EF4-FFF2-40B4-BE49-F238E27FC236}">
                    <a16:creationId xmlns:a16="http://schemas.microsoft.com/office/drawing/2014/main" id="{9E81B2A2-C561-4262-91EE-02B04824D98C}"/>
                  </a:ext>
                </a:extLst>
              </p:cNvPr>
              <p:cNvSpPr>
                <a:spLocks noChangeArrowheads="1"/>
              </p:cNvSpPr>
              <p:nvPr/>
            </p:nvSpPr>
            <p:spPr bwMode="auto">
              <a:xfrm>
                <a:off x="10142914" y="5756604"/>
                <a:ext cx="42283" cy="157598"/>
              </a:xfrm>
              <a:prstGeom prst="rect">
                <a:avLst/>
              </a:prstGeom>
              <a:solidFill>
                <a:srgbClr val="44235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6" name="Rectangle 45">
                <a:extLst>
                  <a:ext uri="{FF2B5EF4-FFF2-40B4-BE49-F238E27FC236}">
                    <a16:creationId xmlns:a16="http://schemas.microsoft.com/office/drawing/2014/main" id="{A2F2C109-472D-4945-9E43-F9F17933820D}"/>
                  </a:ext>
                </a:extLst>
              </p:cNvPr>
              <p:cNvSpPr>
                <a:spLocks noChangeArrowheads="1"/>
              </p:cNvSpPr>
              <p:nvPr/>
            </p:nvSpPr>
            <p:spPr bwMode="auto">
              <a:xfrm>
                <a:off x="10083334" y="5816184"/>
                <a:ext cx="42283" cy="98018"/>
              </a:xfrm>
              <a:prstGeom prst="rect">
                <a:avLst/>
              </a:prstGeom>
              <a:solidFill>
                <a:srgbClr val="68217A">
                  <a:lumMod val="40000"/>
                  <a:lumOff val="6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grpSp>
          <p:nvGrpSpPr>
            <p:cNvPr id="609" name="Group 42">
              <a:extLst>
                <a:ext uri="{FF2B5EF4-FFF2-40B4-BE49-F238E27FC236}">
                  <a16:creationId xmlns:a16="http://schemas.microsoft.com/office/drawing/2014/main" id="{3A92FBB8-926F-49DE-98FB-41159A72B518}"/>
                </a:ext>
              </a:extLst>
            </p:cNvPr>
            <p:cNvGrpSpPr/>
            <p:nvPr/>
          </p:nvGrpSpPr>
          <p:grpSpPr>
            <a:xfrm>
              <a:off x="9815319" y="4156195"/>
              <a:ext cx="357382" cy="357382"/>
              <a:chOff x="10588373" y="2765981"/>
              <a:chExt cx="370932" cy="370932"/>
            </a:xfrm>
          </p:grpSpPr>
          <p:sp>
            <p:nvSpPr>
              <p:cNvPr id="610" name="Freeform 46">
                <a:extLst>
                  <a:ext uri="{FF2B5EF4-FFF2-40B4-BE49-F238E27FC236}">
                    <a16:creationId xmlns:a16="http://schemas.microsoft.com/office/drawing/2014/main" id="{434D4237-E503-47CD-9239-5E745A484293}"/>
                  </a:ext>
                </a:extLst>
              </p:cNvPr>
              <p:cNvSpPr>
                <a:spLocks/>
              </p:cNvSpPr>
              <p:nvPr/>
            </p:nvSpPr>
            <p:spPr bwMode="auto">
              <a:xfrm>
                <a:off x="10588373" y="2796732"/>
                <a:ext cx="338260" cy="340181"/>
              </a:xfrm>
              <a:custGeom>
                <a:avLst/>
                <a:gdLst>
                  <a:gd name="T0" fmla="*/ 176 w 352"/>
                  <a:gd name="T1" fmla="*/ 0 h 354"/>
                  <a:gd name="T2" fmla="*/ 176 w 352"/>
                  <a:gd name="T3" fmla="*/ 0 h 354"/>
                  <a:gd name="T4" fmla="*/ 158 w 352"/>
                  <a:gd name="T5" fmla="*/ 2 h 354"/>
                  <a:gd name="T6" fmla="*/ 140 w 352"/>
                  <a:gd name="T7" fmla="*/ 4 h 354"/>
                  <a:gd name="T8" fmla="*/ 124 w 352"/>
                  <a:gd name="T9" fmla="*/ 8 h 354"/>
                  <a:gd name="T10" fmla="*/ 108 w 352"/>
                  <a:gd name="T11" fmla="*/ 14 h 354"/>
                  <a:gd name="T12" fmla="*/ 92 w 352"/>
                  <a:gd name="T13" fmla="*/ 22 h 354"/>
                  <a:gd name="T14" fmla="*/ 78 w 352"/>
                  <a:gd name="T15" fmla="*/ 30 h 354"/>
                  <a:gd name="T16" fmla="*/ 64 w 352"/>
                  <a:gd name="T17" fmla="*/ 42 h 354"/>
                  <a:gd name="T18" fmla="*/ 52 w 352"/>
                  <a:gd name="T19" fmla="*/ 52 h 354"/>
                  <a:gd name="T20" fmla="*/ 40 w 352"/>
                  <a:gd name="T21" fmla="*/ 64 h 354"/>
                  <a:gd name="T22" fmla="*/ 30 w 352"/>
                  <a:gd name="T23" fmla="*/ 78 h 354"/>
                  <a:gd name="T24" fmla="*/ 20 w 352"/>
                  <a:gd name="T25" fmla="*/ 94 h 354"/>
                  <a:gd name="T26" fmla="*/ 14 w 352"/>
                  <a:gd name="T27" fmla="*/ 108 h 354"/>
                  <a:gd name="T28" fmla="*/ 8 w 352"/>
                  <a:gd name="T29" fmla="*/ 124 h 354"/>
                  <a:gd name="T30" fmla="*/ 2 w 352"/>
                  <a:gd name="T31" fmla="*/ 142 h 354"/>
                  <a:gd name="T32" fmla="*/ 0 w 352"/>
                  <a:gd name="T33" fmla="*/ 160 h 354"/>
                  <a:gd name="T34" fmla="*/ 0 w 352"/>
                  <a:gd name="T35" fmla="*/ 178 h 354"/>
                  <a:gd name="T36" fmla="*/ 0 w 352"/>
                  <a:gd name="T37" fmla="*/ 178 h 354"/>
                  <a:gd name="T38" fmla="*/ 0 w 352"/>
                  <a:gd name="T39" fmla="*/ 196 h 354"/>
                  <a:gd name="T40" fmla="*/ 2 w 352"/>
                  <a:gd name="T41" fmla="*/ 212 h 354"/>
                  <a:gd name="T42" fmla="*/ 8 w 352"/>
                  <a:gd name="T43" fmla="*/ 230 h 354"/>
                  <a:gd name="T44" fmla="*/ 14 w 352"/>
                  <a:gd name="T45" fmla="*/ 246 h 354"/>
                  <a:gd name="T46" fmla="*/ 20 w 352"/>
                  <a:gd name="T47" fmla="*/ 262 h 354"/>
                  <a:gd name="T48" fmla="*/ 30 w 352"/>
                  <a:gd name="T49" fmla="*/ 276 h 354"/>
                  <a:gd name="T50" fmla="*/ 40 w 352"/>
                  <a:gd name="T51" fmla="*/ 290 h 354"/>
                  <a:gd name="T52" fmla="*/ 52 w 352"/>
                  <a:gd name="T53" fmla="*/ 302 h 354"/>
                  <a:gd name="T54" fmla="*/ 64 w 352"/>
                  <a:gd name="T55" fmla="*/ 314 h 354"/>
                  <a:gd name="T56" fmla="*/ 78 w 352"/>
                  <a:gd name="T57" fmla="*/ 324 h 354"/>
                  <a:gd name="T58" fmla="*/ 92 w 352"/>
                  <a:gd name="T59" fmla="*/ 332 h 354"/>
                  <a:gd name="T60" fmla="*/ 108 w 352"/>
                  <a:gd name="T61" fmla="*/ 340 h 354"/>
                  <a:gd name="T62" fmla="*/ 124 w 352"/>
                  <a:gd name="T63" fmla="*/ 346 h 354"/>
                  <a:gd name="T64" fmla="*/ 140 w 352"/>
                  <a:gd name="T65" fmla="*/ 350 h 354"/>
                  <a:gd name="T66" fmla="*/ 158 w 352"/>
                  <a:gd name="T67" fmla="*/ 352 h 354"/>
                  <a:gd name="T68" fmla="*/ 176 w 352"/>
                  <a:gd name="T69" fmla="*/ 354 h 354"/>
                  <a:gd name="T70" fmla="*/ 176 w 352"/>
                  <a:gd name="T71" fmla="*/ 354 h 354"/>
                  <a:gd name="T72" fmla="*/ 194 w 352"/>
                  <a:gd name="T73" fmla="*/ 352 h 354"/>
                  <a:gd name="T74" fmla="*/ 210 w 352"/>
                  <a:gd name="T75" fmla="*/ 350 h 354"/>
                  <a:gd name="T76" fmla="*/ 228 w 352"/>
                  <a:gd name="T77" fmla="*/ 346 h 354"/>
                  <a:gd name="T78" fmla="*/ 244 w 352"/>
                  <a:gd name="T79" fmla="*/ 340 h 354"/>
                  <a:gd name="T80" fmla="*/ 258 w 352"/>
                  <a:gd name="T81" fmla="*/ 332 h 354"/>
                  <a:gd name="T82" fmla="*/ 274 w 352"/>
                  <a:gd name="T83" fmla="*/ 324 h 354"/>
                  <a:gd name="T84" fmla="*/ 286 w 352"/>
                  <a:gd name="T85" fmla="*/ 314 h 354"/>
                  <a:gd name="T86" fmla="*/ 300 w 352"/>
                  <a:gd name="T87" fmla="*/ 304 h 354"/>
                  <a:gd name="T88" fmla="*/ 310 w 352"/>
                  <a:gd name="T89" fmla="*/ 292 h 354"/>
                  <a:gd name="T90" fmla="*/ 320 w 352"/>
                  <a:gd name="T91" fmla="*/ 278 h 354"/>
                  <a:gd name="T92" fmla="*/ 330 w 352"/>
                  <a:gd name="T93" fmla="*/ 264 h 354"/>
                  <a:gd name="T94" fmla="*/ 336 w 352"/>
                  <a:gd name="T95" fmla="*/ 248 h 354"/>
                  <a:gd name="T96" fmla="*/ 344 w 352"/>
                  <a:gd name="T97" fmla="*/ 232 h 354"/>
                  <a:gd name="T98" fmla="*/ 348 w 352"/>
                  <a:gd name="T99" fmla="*/ 216 h 354"/>
                  <a:gd name="T100" fmla="*/ 350 w 352"/>
                  <a:gd name="T101" fmla="*/ 200 h 354"/>
                  <a:gd name="T102" fmla="*/ 352 w 352"/>
                  <a:gd name="T103" fmla="*/ 182 h 354"/>
                  <a:gd name="T104" fmla="*/ 176 w 352"/>
                  <a:gd name="T105" fmla="*/ 182 h 354"/>
                  <a:gd name="T106" fmla="*/ 176 w 352"/>
                  <a:gd name="T107"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2" h="354">
                    <a:moveTo>
                      <a:pt x="176" y="0"/>
                    </a:moveTo>
                    <a:lnTo>
                      <a:pt x="176" y="0"/>
                    </a:lnTo>
                    <a:lnTo>
                      <a:pt x="158" y="2"/>
                    </a:lnTo>
                    <a:lnTo>
                      <a:pt x="140" y="4"/>
                    </a:lnTo>
                    <a:lnTo>
                      <a:pt x="124" y="8"/>
                    </a:lnTo>
                    <a:lnTo>
                      <a:pt x="108" y="14"/>
                    </a:lnTo>
                    <a:lnTo>
                      <a:pt x="92" y="22"/>
                    </a:lnTo>
                    <a:lnTo>
                      <a:pt x="78" y="30"/>
                    </a:lnTo>
                    <a:lnTo>
                      <a:pt x="64" y="42"/>
                    </a:lnTo>
                    <a:lnTo>
                      <a:pt x="52" y="52"/>
                    </a:lnTo>
                    <a:lnTo>
                      <a:pt x="40" y="64"/>
                    </a:lnTo>
                    <a:lnTo>
                      <a:pt x="30" y="78"/>
                    </a:lnTo>
                    <a:lnTo>
                      <a:pt x="20" y="94"/>
                    </a:lnTo>
                    <a:lnTo>
                      <a:pt x="14" y="108"/>
                    </a:lnTo>
                    <a:lnTo>
                      <a:pt x="8" y="124"/>
                    </a:lnTo>
                    <a:lnTo>
                      <a:pt x="2" y="142"/>
                    </a:lnTo>
                    <a:lnTo>
                      <a:pt x="0" y="160"/>
                    </a:lnTo>
                    <a:lnTo>
                      <a:pt x="0" y="178"/>
                    </a:lnTo>
                    <a:lnTo>
                      <a:pt x="0" y="178"/>
                    </a:lnTo>
                    <a:lnTo>
                      <a:pt x="0" y="196"/>
                    </a:lnTo>
                    <a:lnTo>
                      <a:pt x="2" y="212"/>
                    </a:lnTo>
                    <a:lnTo>
                      <a:pt x="8" y="230"/>
                    </a:lnTo>
                    <a:lnTo>
                      <a:pt x="14" y="246"/>
                    </a:lnTo>
                    <a:lnTo>
                      <a:pt x="20" y="262"/>
                    </a:lnTo>
                    <a:lnTo>
                      <a:pt x="30" y="276"/>
                    </a:lnTo>
                    <a:lnTo>
                      <a:pt x="40" y="290"/>
                    </a:lnTo>
                    <a:lnTo>
                      <a:pt x="52" y="302"/>
                    </a:lnTo>
                    <a:lnTo>
                      <a:pt x="64" y="314"/>
                    </a:lnTo>
                    <a:lnTo>
                      <a:pt x="78" y="324"/>
                    </a:lnTo>
                    <a:lnTo>
                      <a:pt x="92" y="332"/>
                    </a:lnTo>
                    <a:lnTo>
                      <a:pt x="108" y="340"/>
                    </a:lnTo>
                    <a:lnTo>
                      <a:pt x="124" y="346"/>
                    </a:lnTo>
                    <a:lnTo>
                      <a:pt x="140" y="350"/>
                    </a:lnTo>
                    <a:lnTo>
                      <a:pt x="158" y="352"/>
                    </a:lnTo>
                    <a:lnTo>
                      <a:pt x="176" y="354"/>
                    </a:lnTo>
                    <a:lnTo>
                      <a:pt x="176" y="354"/>
                    </a:lnTo>
                    <a:lnTo>
                      <a:pt x="194" y="352"/>
                    </a:lnTo>
                    <a:lnTo>
                      <a:pt x="210" y="350"/>
                    </a:lnTo>
                    <a:lnTo>
                      <a:pt x="228" y="346"/>
                    </a:lnTo>
                    <a:lnTo>
                      <a:pt x="244" y="340"/>
                    </a:lnTo>
                    <a:lnTo>
                      <a:pt x="258" y="332"/>
                    </a:lnTo>
                    <a:lnTo>
                      <a:pt x="274" y="324"/>
                    </a:lnTo>
                    <a:lnTo>
                      <a:pt x="286" y="314"/>
                    </a:lnTo>
                    <a:lnTo>
                      <a:pt x="300" y="304"/>
                    </a:lnTo>
                    <a:lnTo>
                      <a:pt x="310" y="292"/>
                    </a:lnTo>
                    <a:lnTo>
                      <a:pt x="320" y="278"/>
                    </a:lnTo>
                    <a:lnTo>
                      <a:pt x="330" y="264"/>
                    </a:lnTo>
                    <a:lnTo>
                      <a:pt x="336" y="248"/>
                    </a:lnTo>
                    <a:lnTo>
                      <a:pt x="344" y="232"/>
                    </a:lnTo>
                    <a:lnTo>
                      <a:pt x="348" y="216"/>
                    </a:lnTo>
                    <a:lnTo>
                      <a:pt x="350" y="200"/>
                    </a:lnTo>
                    <a:lnTo>
                      <a:pt x="352" y="182"/>
                    </a:lnTo>
                    <a:lnTo>
                      <a:pt x="176" y="182"/>
                    </a:lnTo>
                    <a:lnTo>
                      <a:pt x="176" y="0"/>
                    </a:ln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sp>
            <p:nvSpPr>
              <p:cNvPr id="611" name="Freeform 48">
                <a:extLst>
                  <a:ext uri="{FF2B5EF4-FFF2-40B4-BE49-F238E27FC236}">
                    <a16:creationId xmlns:a16="http://schemas.microsoft.com/office/drawing/2014/main" id="{432617A0-9976-4F33-A55C-7BDEF74A3925}"/>
                  </a:ext>
                </a:extLst>
              </p:cNvPr>
              <p:cNvSpPr>
                <a:spLocks/>
              </p:cNvSpPr>
              <p:nvPr/>
            </p:nvSpPr>
            <p:spPr bwMode="auto">
              <a:xfrm>
                <a:off x="10790175" y="2765981"/>
                <a:ext cx="169130" cy="172973"/>
              </a:xfrm>
              <a:custGeom>
                <a:avLst/>
                <a:gdLst>
                  <a:gd name="T0" fmla="*/ 0 w 176"/>
                  <a:gd name="T1" fmla="*/ 0 h 180"/>
                  <a:gd name="T2" fmla="*/ 0 w 176"/>
                  <a:gd name="T3" fmla="*/ 180 h 180"/>
                  <a:gd name="T4" fmla="*/ 176 w 176"/>
                  <a:gd name="T5" fmla="*/ 180 h 180"/>
                  <a:gd name="T6" fmla="*/ 176 w 176"/>
                  <a:gd name="T7" fmla="*/ 176 h 180"/>
                  <a:gd name="T8" fmla="*/ 176 w 176"/>
                  <a:gd name="T9" fmla="*/ 176 h 180"/>
                  <a:gd name="T10" fmla="*/ 174 w 176"/>
                  <a:gd name="T11" fmla="*/ 158 h 180"/>
                  <a:gd name="T12" fmla="*/ 172 w 176"/>
                  <a:gd name="T13" fmla="*/ 140 h 180"/>
                  <a:gd name="T14" fmla="*/ 168 w 176"/>
                  <a:gd name="T15" fmla="*/ 124 h 180"/>
                  <a:gd name="T16" fmla="*/ 162 w 176"/>
                  <a:gd name="T17" fmla="*/ 106 h 180"/>
                  <a:gd name="T18" fmla="*/ 154 w 176"/>
                  <a:gd name="T19" fmla="*/ 92 h 180"/>
                  <a:gd name="T20" fmla="*/ 146 w 176"/>
                  <a:gd name="T21" fmla="*/ 76 h 180"/>
                  <a:gd name="T22" fmla="*/ 136 w 176"/>
                  <a:gd name="T23" fmla="*/ 64 h 180"/>
                  <a:gd name="T24" fmla="*/ 124 w 176"/>
                  <a:gd name="T25" fmla="*/ 50 h 180"/>
                  <a:gd name="T26" fmla="*/ 112 w 176"/>
                  <a:gd name="T27" fmla="*/ 40 h 180"/>
                  <a:gd name="T28" fmla="*/ 98 w 176"/>
                  <a:gd name="T29" fmla="*/ 30 h 180"/>
                  <a:gd name="T30" fmla="*/ 84 w 176"/>
                  <a:gd name="T31" fmla="*/ 20 h 180"/>
                  <a:gd name="T32" fmla="*/ 68 w 176"/>
                  <a:gd name="T33" fmla="*/ 14 h 180"/>
                  <a:gd name="T34" fmla="*/ 52 w 176"/>
                  <a:gd name="T35" fmla="*/ 8 h 180"/>
                  <a:gd name="T36" fmla="*/ 34 w 176"/>
                  <a:gd name="T37" fmla="*/ 2 h 180"/>
                  <a:gd name="T38" fmla="*/ 18 w 176"/>
                  <a:gd name="T39" fmla="*/ 0 h 180"/>
                  <a:gd name="T40" fmla="*/ 0 w 176"/>
                  <a:gd name="T4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6" h="180">
                    <a:moveTo>
                      <a:pt x="0" y="0"/>
                    </a:moveTo>
                    <a:lnTo>
                      <a:pt x="0" y="180"/>
                    </a:lnTo>
                    <a:lnTo>
                      <a:pt x="176" y="180"/>
                    </a:lnTo>
                    <a:lnTo>
                      <a:pt x="176" y="176"/>
                    </a:lnTo>
                    <a:lnTo>
                      <a:pt x="176" y="176"/>
                    </a:lnTo>
                    <a:lnTo>
                      <a:pt x="174" y="158"/>
                    </a:lnTo>
                    <a:lnTo>
                      <a:pt x="172" y="140"/>
                    </a:lnTo>
                    <a:lnTo>
                      <a:pt x="168" y="124"/>
                    </a:lnTo>
                    <a:lnTo>
                      <a:pt x="162" y="106"/>
                    </a:lnTo>
                    <a:lnTo>
                      <a:pt x="154" y="92"/>
                    </a:lnTo>
                    <a:lnTo>
                      <a:pt x="146" y="76"/>
                    </a:lnTo>
                    <a:lnTo>
                      <a:pt x="136" y="64"/>
                    </a:lnTo>
                    <a:lnTo>
                      <a:pt x="124" y="50"/>
                    </a:lnTo>
                    <a:lnTo>
                      <a:pt x="112" y="40"/>
                    </a:lnTo>
                    <a:lnTo>
                      <a:pt x="98" y="30"/>
                    </a:lnTo>
                    <a:lnTo>
                      <a:pt x="84" y="20"/>
                    </a:lnTo>
                    <a:lnTo>
                      <a:pt x="68" y="14"/>
                    </a:lnTo>
                    <a:lnTo>
                      <a:pt x="52" y="8"/>
                    </a:lnTo>
                    <a:lnTo>
                      <a:pt x="34" y="2"/>
                    </a:lnTo>
                    <a:lnTo>
                      <a:pt x="18" y="0"/>
                    </a:lnTo>
                    <a:lnTo>
                      <a:pt x="0" y="0"/>
                    </a:lnTo>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448">
                  <a:defRPr/>
                </a:pPr>
                <a:endParaRPr lang="en-US" sz="1836" kern="0" dirty="0">
                  <a:solidFill>
                    <a:srgbClr val="505050"/>
                  </a:solidFill>
                  <a:latin typeface="Segoe UI"/>
                </a:endParaRPr>
              </a:p>
            </p:txBody>
          </p:sp>
        </p:grpSp>
      </p:grpSp>
      <p:grpSp>
        <p:nvGrpSpPr>
          <p:cNvPr id="649" name="Group 37">
            <a:extLst>
              <a:ext uri="{FF2B5EF4-FFF2-40B4-BE49-F238E27FC236}">
                <a16:creationId xmlns:a16="http://schemas.microsoft.com/office/drawing/2014/main" id="{4C067125-4C03-449B-BBD7-10EAE5DF9099}"/>
              </a:ext>
            </a:extLst>
          </p:cNvPr>
          <p:cNvGrpSpPr/>
          <p:nvPr/>
        </p:nvGrpSpPr>
        <p:grpSpPr>
          <a:xfrm>
            <a:off x="11394475" y="5181524"/>
            <a:ext cx="551702" cy="1578844"/>
            <a:chOff x="5893176" y="3792885"/>
            <a:chExt cx="585200" cy="1674708"/>
          </a:xfrm>
        </p:grpSpPr>
        <p:sp>
          <p:nvSpPr>
            <p:cNvPr id="650" name="Rectangle 630">
              <a:extLst>
                <a:ext uri="{FF2B5EF4-FFF2-40B4-BE49-F238E27FC236}">
                  <a16:creationId xmlns:a16="http://schemas.microsoft.com/office/drawing/2014/main" id="{CF8F2594-AE98-4E61-9194-34BF56AA5673}"/>
                </a:ext>
              </a:extLst>
            </p:cNvPr>
            <p:cNvSpPr>
              <a:spLocks noChangeArrowheads="1"/>
            </p:cNvSpPr>
            <p:nvPr/>
          </p:nvSpPr>
          <p:spPr bwMode="auto">
            <a:xfrm>
              <a:off x="6132059" y="4189759"/>
              <a:ext cx="101114" cy="2982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1" name="Freeform 631">
              <a:extLst>
                <a:ext uri="{FF2B5EF4-FFF2-40B4-BE49-F238E27FC236}">
                  <a16:creationId xmlns:a16="http://schemas.microsoft.com/office/drawing/2014/main" id="{58616758-6F1C-4AF7-8D31-67AAC51AC2D1}"/>
                </a:ext>
              </a:extLst>
            </p:cNvPr>
            <p:cNvSpPr>
              <a:spLocks/>
            </p:cNvSpPr>
            <p:nvPr/>
          </p:nvSpPr>
          <p:spPr bwMode="auto">
            <a:xfrm>
              <a:off x="6048639" y="5401869"/>
              <a:ext cx="125129" cy="65724"/>
            </a:xfrm>
            <a:custGeom>
              <a:avLst/>
              <a:gdLst>
                <a:gd name="T0" fmla="*/ 21 w 42"/>
                <a:gd name="T1" fmla="*/ 0 h 22"/>
                <a:gd name="T2" fmla="*/ 0 w 42"/>
                <a:gd name="T3" fmla="*/ 22 h 22"/>
                <a:gd name="T4" fmla="*/ 42 w 42"/>
                <a:gd name="T5" fmla="*/ 22 h 22"/>
                <a:gd name="T6" fmla="*/ 21 w 42"/>
                <a:gd name="T7" fmla="*/ 0 h 22"/>
              </a:gdLst>
              <a:ahLst/>
              <a:cxnLst>
                <a:cxn ang="0">
                  <a:pos x="T0" y="T1"/>
                </a:cxn>
                <a:cxn ang="0">
                  <a:pos x="T2" y="T3"/>
                </a:cxn>
                <a:cxn ang="0">
                  <a:pos x="T4" y="T5"/>
                </a:cxn>
                <a:cxn ang="0">
                  <a:pos x="T6" y="T7"/>
                </a:cxn>
              </a:cxnLst>
              <a:rect l="0" t="0" r="r" b="b"/>
              <a:pathLst>
                <a:path w="42" h="22">
                  <a:moveTo>
                    <a:pt x="21" y="0"/>
                  </a:moveTo>
                  <a:cubicBezTo>
                    <a:pt x="9" y="0"/>
                    <a:pt x="0" y="10"/>
                    <a:pt x="0" y="22"/>
                  </a:cubicBezTo>
                  <a:cubicBezTo>
                    <a:pt x="42" y="22"/>
                    <a:pt x="42" y="22"/>
                    <a:pt x="42" y="22"/>
                  </a:cubicBezTo>
                  <a:cubicBezTo>
                    <a:pt x="42" y="10"/>
                    <a:pt x="33" y="0"/>
                    <a:pt x="2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2" name="Freeform 632">
              <a:extLst>
                <a:ext uri="{FF2B5EF4-FFF2-40B4-BE49-F238E27FC236}">
                  <a16:creationId xmlns:a16="http://schemas.microsoft.com/office/drawing/2014/main" id="{588BE23E-DC61-44D9-AF40-5D53A2F4C79F}"/>
                </a:ext>
              </a:extLst>
            </p:cNvPr>
            <p:cNvSpPr>
              <a:spLocks/>
            </p:cNvSpPr>
            <p:nvPr/>
          </p:nvSpPr>
          <p:spPr bwMode="auto">
            <a:xfrm>
              <a:off x="6188936" y="5401869"/>
              <a:ext cx="125129" cy="65724"/>
            </a:xfrm>
            <a:custGeom>
              <a:avLst/>
              <a:gdLst>
                <a:gd name="T0" fmla="*/ 21 w 42"/>
                <a:gd name="T1" fmla="*/ 0 h 22"/>
                <a:gd name="T2" fmla="*/ 0 w 42"/>
                <a:gd name="T3" fmla="*/ 22 h 22"/>
                <a:gd name="T4" fmla="*/ 42 w 42"/>
                <a:gd name="T5" fmla="*/ 22 h 22"/>
                <a:gd name="T6" fmla="*/ 21 w 42"/>
                <a:gd name="T7" fmla="*/ 0 h 22"/>
              </a:gdLst>
              <a:ahLst/>
              <a:cxnLst>
                <a:cxn ang="0">
                  <a:pos x="T0" y="T1"/>
                </a:cxn>
                <a:cxn ang="0">
                  <a:pos x="T2" y="T3"/>
                </a:cxn>
                <a:cxn ang="0">
                  <a:pos x="T4" y="T5"/>
                </a:cxn>
                <a:cxn ang="0">
                  <a:pos x="T6" y="T7"/>
                </a:cxn>
              </a:cxnLst>
              <a:rect l="0" t="0" r="r" b="b"/>
              <a:pathLst>
                <a:path w="42" h="22">
                  <a:moveTo>
                    <a:pt x="21" y="0"/>
                  </a:moveTo>
                  <a:cubicBezTo>
                    <a:pt x="9" y="0"/>
                    <a:pt x="0" y="10"/>
                    <a:pt x="0" y="22"/>
                  </a:cubicBezTo>
                  <a:cubicBezTo>
                    <a:pt x="42" y="22"/>
                    <a:pt x="42" y="22"/>
                    <a:pt x="42" y="22"/>
                  </a:cubicBezTo>
                  <a:cubicBezTo>
                    <a:pt x="42" y="10"/>
                    <a:pt x="33" y="0"/>
                    <a:pt x="2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3" name="Freeform 633">
              <a:extLst>
                <a:ext uri="{FF2B5EF4-FFF2-40B4-BE49-F238E27FC236}">
                  <a16:creationId xmlns:a16="http://schemas.microsoft.com/office/drawing/2014/main" id="{AEB1AD87-D209-4D9A-9FE5-788E2F70164A}"/>
                </a:ext>
              </a:extLst>
            </p:cNvPr>
            <p:cNvSpPr>
              <a:spLocks/>
            </p:cNvSpPr>
            <p:nvPr/>
          </p:nvSpPr>
          <p:spPr bwMode="auto">
            <a:xfrm>
              <a:off x="6092877" y="3929390"/>
              <a:ext cx="197173" cy="236355"/>
            </a:xfrm>
            <a:custGeom>
              <a:avLst/>
              <a:gdLst>
                <a:gd name="T0" fmla="*/ 59 w 66"/>
                <a:gd name="T1" fmla="*/ 45 h 79"/>
                <a:gd name="T2" fmla="*/ 23 w 66"/>
                <a:gd name="T3" fmla="*/ 74 h 79"/>
                <a:gd name="T4" fmla="*/ 6 w 66"/>
                <a:gd name="T5" fmla="*/ 30 h 79"/>
                <a:gd name="T6" fmla="*/ 46 w 66"/>
                <a:gd name="T7" fmla="*/ 5 h 79"/>
                <a:gd name="T8" fmla="*/ 59 w 66"/>
                <a:gd name="T9" fmla="*/ 45 h 79"/>
              </a:gdLst>
              <a:ahLst/>
              <a:cxnLst>
                <a:cxn ang="0">
                  <a:pos x="T0" y="T1"/>
                </a:cxn>
                <a:cxn ang="0">
                  <a:pos x="T2" y="T3"/>
                </a:cxn>
                <a:cxn ang="0">
                  <a:pos x="T4" y="T5"/>
                </a:cxn>
                <a:cxn ang="0">
                  <a:pos x="T6" y="T7"/>
                </a:cxn>
                <a:cxn ang="0">
                  <a:pos x="T8" y="T9"/>
                </a:cxn>
              </a:cxnLst>
              <a:rect l="0" t="0" r="r" b="b"/>
              <a:pathLst>
                <a:path w="66" h="79">
                  <a:moveTo>
                    <a:pt x="59" y="45"/>
                  </a:moveTo>
                  <a:cubicBezTo>
                    <a:pt x="53" y="64"/>
                    <a:pt x="39" y="79"/>
                    <a:pt x="23" y="74"/>
                  </a:cubicBezTo>
                  <a:cubicBezTo>
                    <a:pt x="8" y="69"/>
                    <a:pt x="0" y="49"/>
                    <a:pt x="6" y="30"/>
                  </a:cubicBezTo>
                  <a:cubicBezTo>
                    <a:pt x="13" y="11"/>
                    <a:pt x="30" y="0"/>
                    <a:pt x="46" y="5"/>
                  </a:cubicBezTo>
                  <a:cubicBezTo>
                    <a:pt x="62" y="10"/>
                    <a:pt x="66" y="26"/>
                    <a:pt x="59" y="4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4" name="Freeform 634">
              <a:extLst>
                <a:ext uri="{FF2B5EF4-FFF2-40B4-BE49-F238E27FC236}">
                  <a16:creationId xmlns:a16="http://schemas.microsoft.com/office/drawing/2014/main" id="{3F3F8444-640C-4B08-8CC0-EC8EF0D04642}"/>
                </a:ext>
              </a:extLst>
            </p:cNvPr>
            <p:cNvSpPr>
              <a:spLocks/>
            </p:cNvSpPr>
            <p:nvPr/>
          </p:nvSpPr>
          <p:spPr bwMode="auto">
            <a:xfrm>
              <a:off x="6066334" y="3902847"/>
              <a:ext cx="194645" cy="221188"/>
            </a:xfrm>
            <a:custGeom>
              <a:avLst/>
              <a:gdLst>
                <a:gd name="T0" fmla="*/ 56 w 65"/>
                <a:gd name="T1" fmla="*/ 24 h 74"/>
                <a:gd name="T2" fmla="*/ 50 w 65"/>
                <a:gd name="T3" fmla="*/ 67 h 74"/>
                <a:gd name="T4" fmla="*/ 10 w 65"/>
                <a:gd name="T5" fmla="*/ 51 h 74"/>
                <a:gd name="T6" fmla="*/ 15 w 65"/>
                <a:gd name="T7" fmla="*/ 8 h 74"/>
                <a:gd name="T8" fmla="*/ 56 w 65"/>
                <a:gd name="T9" fmla="*/ 24 h 74"/>
              </a:gdLst>
              <a:ahLst/>
              <a:cxnLst>
                <a:cxn ang="0">
                  <a:pos x="T0" y="T1"/>
                </a:cxn>
                <a:cxn ang="0">
                  <a:pos x="T2" y="T3"/>
                </a:cxn>
                <a:cxn ang="0">
                  <a:pos x="T4" y="T5"/>
                </a:cxn>
                <a:cxn ang="0">
                  <a:pos x="T6" y="T7"/>
                </a:cxn>
                <a:cxn ang="0">
                  <a:pos x="T8" y="T9"/>
                </a:cxn>
              </a:cxnLst>
              <a:rect l="0" t="0" r="r" b="b"/>
              <a:pathLst>
                <a:path w="65" h="74">
                  <a:moveTo>
                    <a:pt x="56" y="24"/>
                  </a:moveTo>
                  <a:cubicBezTo>
                    <a:pt x="65" y="40"/>
                    <a:pt x="63" y="59"/>
                    <a:pt x="50" y="67"/>
                  </a:cubicBezTo>
                  <a:cubicBezTo>
                    <a:pt x="37" y="74"/>
                    <a:pt x="19" y="67"/>
                    <a:pt x="10" y="51"/>
                  </a:cubicBezTo>
                  <a:cubicBezTo>
                    <a:pt x="0" y="34"/>
                    <a:pt x="3" y="15"/>
                    <a:pt x="15" y="8"/>
                  </a:cubicBezTo>
                  <a:cubicBezTo>
                    <a:pt x="28" y="0"/>
                    <a:pt x="46" y="7"/>
                    <a:pt x="56" y="2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5" name="Freeform 635">
              <a:extLst>
                <a:ext uri="{FF2B5EF4-FFF2-40B4-BE49-F238E27FC236}">
                  <a16:creationId xmlns:a16="http://schemas.microsoft.com/office/drawing/2014/main" id="{BA8F7975-79B5-42BC-B30F-8FB5DCEDFAE5}"/>
                </a:ext>
              </a:extLst>
            </p:cNvPr>
            <p:cNvSpPr>
              <a:spLocks/>
            </p:cNvSpPr>
            <p:nvPr/>
          </p:nvSpPr>
          <p:spPr bwMode="auto">
            <a:xfrm>
              <a:off x="6132059" y="4108868"/>
              <a:ext cx="101114" cy="104906"/>
            </a:xfrm>
            <a:custGeom>
              <a:avLst/>
              <a:gdLst>
                <a:gd name="T0" fmla="*/ 80 w 80"/>
                <a:gd name="T1" fmla="*/ 64 h 83"/>
                <a:gd name="T2" fmla="*/ 40 w 80"/>
                <a:gd name="T3" fmla="*/ 83 h 83"/>
                <a:gd name="T4" fmla="*/ 0 w 80"/>
                <a:gd name="T5" fmla="*/ 64 h 83"/>
                <a:gd name="T6" fmla="*/ 0 w 80"/>
                <a:gd name="T7" fmla="*/ 0 h 83"/>
                <a:gd name="T8" fmla="*/ 80 w 80"/>
                <a:gd name="T9" fmla="*/ 0 h 83"/>
                <a:gd name="T10" fmla="*/ 80 w 80"/>
                <a:gd name="T11" fmla="*/ 64 h 83"/>
              </a:gdLst>
              <a:ahLst/>
              <a:cxnLst>
                <a:cxn ang="0">
                  <a:pos x="T0" y="T1"/>
                </a:cxn>
                <a:cxn ang="0">
                  <a:pos x="T2" y="T3"/>
                </a:cxn>
                <a:cxn ang="0">
                  <a:pos x="T4" y="T5"/>
                </a:cxn>
                <a:cxn ang="0">
                  <a:pos x="T6" y="T7"/>
                </a:cxn>
                <a:cxn ang="0">
                  <a:pos x="T8" y="T9"/>
                </a:cxn>
                <a:cxn ang="0">
                  <a:pos x="T10" y="T11"/>
                </a:cxn>
              </a:cxnLst>
              <a:rect l="0" t="0" r="r" b="b"/>
              <a:pathLst>
                <a:path w="80" h="83">
                  <a:moveTo>
                    <a:pt x="80" y="64"/>
                  </a:moveTo>
                  <a:lnTo>
                    <a:pt x="40" y="83"/>
                  </a:lnTo>
                  <a:lnTo>
                    <a:pt x="0" y="64"/>
                  </a:lnTo>
                  <a:lnTo>
                    <a:pt x="0" y="0"/>
                  </a:lnTo>
                  <a:lnTo>
                    <a:pt x="80" y="0"/>
                  </a:lnTo>
                  <a:lnTo>
                    <a:pt x="80" y="64"/>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6" name="Freeform 636">
              <a:extLst>
                <a:ext uri="{FF2B5EF4-FFF2-40B4-BE49-F238E27FC236}">
                  <a16:creationId xmlns:a16="http://schemas.microsoft.com/office/drawing/2014/main" id="{A0BF6883-B08E-4B6F-A929-D539010B0473}"/>
                </a:ext>
              </a:extLst>
            </p:cNvPr>
            <p:cNvSpPr>
              <a:spLocks/>
            </p:cNvSpPr>
            <p:nvPr/>
          </p:nvSpPr>
          <p:spPr bwMode="auto">
            <a:xfrm>
              <a:off x="6153546" y="4213774"/>
              <a:ext cx="56877" cy="399402"/>
            </a:xfrm>
            <a:custGeom>
              <a:avLst/>
              <a:gdLst>
                <a:gd name="T0" fmla="*/ 35 w 45"/>
                <a:gd name="T1" fmla="*/ 23 h 316"/>
                <a:gd name="T2" fmla="*/ 45 w 45"/>
                <a:gd name="T3" fmla="*/ 19 h 316"/>
                <a:gd name="T4" fmla="*/ 23 w 45"/>
                <a:gd name="T5" fmla="*/ 0 h 316"/>
                <a:gd name="T6" fmla="*/ 0 w 45"/>
                <a:gd name="T7" fmla="*/ 19 h 316"/>
                <a:gd name="T8" fmla="*/ 11 w 45"/>
                <a:gd name="T9" fmla="*/ 23 h 316"/>
                <a:gd name="T10" fmla="*/ 9 w 45"/>
                <a:gd name="T11" fmla="*/ 290 h 316"/>
                <a:gd name="T12" fmla="*/ 23 w 45"/>
                <a:gd name="T13" fmla="*/ 316 h 316"/>
                <a:gd name="T14" fmla="*/ 35 w 45"/>
                <a:gd name="T15" fmla="*/ 290 h 316"/>
                <a:gd name="T16" fmla="*/ 35 w 45"/>
                <a:gd name="T17" fmla="*/ 23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316">
                  <a:moveTo>
                    <a:pt x="35" y="23"/>
                  </a:moveTo>
                  <a:lnTo>
                    <a:pt x="45" y="19"/>
                  </a:lnTo>
                  <a:lnTo>
                    <a:pt x="23" y="0"/>
                  </a:lnTo>
                  <a:lnTo>
                    <a:pt x="0" y="19"/>
                  </a:lnTo>
                  <a:lnTo>
                    <a:pt x="11" y="23"/>
                  </a:lnTo>
                  <a:lnTo>
                    <a:pt x="9" y="290"/>
                  </a:lnTo>
                  <a:lnTo>
                    <a:pt x="23" y="316"/>
                  </a:lnTo>
                  <a:lnTo>
                    <a:pt x="35" y="290"/>
                  </a:lnTo>
                  <a:lnTo>
                    <a:pt x="35" y="23"/>
                  </a:ln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7" name="Freeform 637">
              <a:extLst>
                <a:ext uri="{FF2B5EF4-FFF2-40B4-BE49-F238E27FC236}">
                  <a16:creationId xmlns:a16="http://schemas.microsoft.com/office/drawing/2014/main" id="{D7D627ED-025A-4901-B917-FA5B0F1CEF4A}"/>
                </a:ext>
              </a:extLst>
            </p:cNvPr>
            <p:cNvSpPr>
              <a:spLocks/>
            </p:cNvSpPr>
            <p:nvPr/>
          </p:nvSpPr>
          <p:spPr bwMode="auto">
            <a:xfrm>
              <a:off x="5893176" y="4218830"/>
              <a:ext cx="214868" cy="558658"/>
            </a:xfrm>
            <a:custGeom>
              <a:avLst/>
              <a:gdLst>
                <a:gd name="T0" fmla="*/ 72 w 72"/>
                <a:gd name="T1" fmla="*/ 8 h 187"/>
                <a:gd name="T2" fmla="*/ 43 w 72"/>
                <a:gd name="T3" fmla="*/ 0 h 187"/>
                <a:gd name="T4" fmla="*/ 0 w 72"/>
                <a:gd name="T5" fmla="*/ 187 h 187"/>
                <a:gd name="T6" fmla="*/ 29 w 72"/>
                <a:gd name="T7" fmla="*/ 187 h 187"/>
                <a:gd name="T8" fmla="*/ 72 w 72"/>
                <a:gd name="T9" fmla="*/ 8 h 187"/>
              </a:gdLst>
              <a:ahLst/>
              <a:cxnLst>
                <a:cxn ang="0">
                  <a:pos x="T0" y="T1"/>
                </a:cxn>
                <a:cxn ang="0">
                  <a:pos x="T2" y="T3"/>
                </a:cxn>
                <a:cxn ang="0">
                  <a:pos x="T4" y="T5"/>
                </a:cxn>
                <a:cxn ang="0">
                  <a:pos x="T6" y="T7"/>
                </a:cxn>
                <a:cxn ang="0">
                  <a:pos x="T8" y="T9"/>
                </a:cxn>
              </a:cxnLst>
              <a:rect l="0" t="0" r="r" b="b"/>
              <a:pathLst>
                <a:path w="72" h="187">
                  <a:moveTo>
                    <a:pt x="72" y="8"/>
                  </a:moveTo>
                  <a:cubicBezTo>
                    <a:pt x="62" y="5"/>
                    <a:pt x="53" y="3"/>
                    <a:pt x="43" y="0"/>
                  </a:cubicBezTo>
                  <a:cubicBezTo>
                    <a:pt x="15" y="60"/>
                    <a:pt x="6" y="121"/>
                    <a:pt x="0" y="187"/>
                  </a:cubicBezTo>
                  <a:cubicBezTo>
                    <a:pt x="29" y="187"/>
                    <a:pt x="29" y="187"/>
                    <a:pt x="29" y="187"/>
                  </a:cubicBezTo>
                  <a:cubicBezTo>
                    <a:pt x="36" y="123"/>
                    <a:pt x="45" y="66"/>
                    <a:pt x="72" y="8"/>
                  </a:cubicBez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8" name="Freeform 638">
              <a:extLst>
                <a:ext uri="{FF2B5EF4-FFF2-40B4-BE49-F238E27FC236}">
                  <a16:creationId xmlns:a16="http://schemas.microsoft.com/office/drawing/2014/main" id="{7234F269-8628-433F-A2B4-F4CD2D772744}"/>
                </a:ext>
              </a:extLst>
            </p:cNvPr>
            <p:cNvSpPr>
              <a:spLocks/>
            </p:cNvSpPr>
            <p:nvPr/>
          </p:nvSpPr>
          <p:spPr bwMode="auto">
            <a:xfrm>
              <a:off x="6260980" y="4218830"/>
              <a:ext cx="214868" cy="558658"/>
            </a:xfrm>
            <a:custGeom>
              <a:avLst/>
              <a:gdLst>
                <a:gd name="T0" fmla="*/ 0 w 72"/>
                <a:gd name="T1" fmla="*/ 8 h 187"/>
                <a:gd name="T2" fmla="*/ 28 w 72"/>
                <a:gd name="T3" fmla="*/ 0 h 187"/>
                <a:gd name="T4" fmla="*/ 72 w 72"/>
                <a:gd name="T5" fmla="*/ 187 h 187"/>
                <a:gd name="T6" fmla="*/ 43 w 72"/>
                <a:gd name="T7" fmla="*/ 187 h 187"/>
                <a:gd name="T8" fmla="*/ 0 w 72"/>
                <a:gd name="T9" fmla="*/ 8 h 187"/>
              </a:gdLst>
              <a:ahLst/>
              <a:cxnLst>
                <a:cxn ang="0">
                  <a:pos x="T0" y="T1"/>
                </a:cxn>
                <a:cxn ang="0">
                  <a:pos x="T2" y="T3"/>
                </a:cxn>
                <a:cxn ang="0">
                  <a:pos x="T4" y="T5"/>
                </a:cxn>
                <a:cxn ang="0">
                  <a:pos x="T6" y="T7"/>
                </a:cxn>
                <a:cxn ang="0">
                  <a:pos x="T8" y="T9"/>
                </a:cxn>
              </a:cxnLst>
              <a:rect l="0" t="0" r="r" b="b"/>
              <a:pathLst>
                <a:path w="72" h="187">
                  <a:moveTo>
                    <a:pt x="0" y="8"/>
                  </a:moveTo>
                  <a:cubicBezTo>
                    <a:pt x="9" y="5"/>
                    <a:pt x="19" y="3"/>
                    <a:pt x="28" y="0"/>
                  </a:cubicBezTo>
                  <a:cubicBezTo>
                    <a:pt x="56" y="60"/>
                    <a:pt x="66" y="121"/>
                    <a:pt x="72" y="187"/>
                  </a:cubicBezTo>
                  <a:cubicBezTo>
                    <a:pt x="43" y="187"/>
                    <a:pt x="43" y="187"/>
                    <a:pt x="43" y="187"/>
                  </a:cubicBezTo>
                  <a:cubicBezTo>
                    <a:pt x="36" y="123"/>
                    <a:pt x="27" y="66"/>
                    <a:pt x="0" y="8"/>
                  </a:cubicBez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59" name="Freeform 639">
              <a:extLst>
                <a:ext uri="{FF2B5EF4-FFF2-40B4-BE49-F238E27FC236}">
                  <a16:creationId xmlns:a16="http://schemas.microsoft.com/office/drawing/2014/main" id="{CA45FED1-DADC-4844-BD31-9B66F36EB88F}"/>
                </a:ext>
              </a:extLst>
            </p:cNvPr>
            <p:cNvSpPr>
              <a:spLocks/>
            </p:cNvSpPr>
            <p:nvPr/>
          </p:nvSpPr>
          <p:spPr bwMode="auto">
            <a:xfrm>
              <a:off x="6048639" y="4828045"/>
              <a:ext cx="131449" cy="585200"/>
            </a:xfrm>
            <a:custGeom>
              <a:avLst/>
              <a:gdLst>
                <a:gd name="T0" fmla="*/ 85 w 104"/>
                <a:gd name="T1" fmla="*/ 463 h 463"/>
                <a:gd name="T2" fmla="*/ 14 w 104"/>
                <a:gd name="T3" fmla="*/ 463 h 463"/>
                <a:gd name="T4" fmla="*/ 0 w 104"/>
                <a:gd name="T5" fmla="*/ 0 h 463"/>
                <a:gd name="T6" fmla="*/ 104 w 104"/>
                <a:gd name="T7" fmla="*/ 0 h 463"/>
                <a:gd name="T8" fmla="*/ 85 w 104"/>
                <a:gd name="T9" fmla="*/ 463 h 463"/>
              </a:gdLst>
              <a:ahLst/>
              <a:cxnLst>
                <a:cxn ang="0">
                  <a:pos x="T0" y="T1"/>
                </a:cxn>
                <a:cxn ang="0">
                  <a:pos x="T2" y="T3"/>
                </a:cxn>
                <a:cxn ang="0">
                  <a:pos x="T4" y="T5"/>
                </a:cxn>
                <a:cxn ang="0">
                  <a:pos x="T6" y="T7"/>
                </a:cxn>
                <a:cxn ang="0">
                  <a:pos x="T8" y="T9"/>
                </a:cxn>
              </a:cxnLst>
              <a:rect l="0" t="0" r="r" b="b"/>
              <a:pathLst>
                <a:path w="104" h="463">
                  <a:moveTo>
                    <a:pt x="85" y="463"/>
                  </a:moveTo>
                  <a:lnTo>
                    <a:pt x="14" y="463"/>
                  </a:lnTo>
                  <a:lnTo>
                    <a:pt x="0" y="0"/>
                  </a:lnTo>
                  <a:lnTo>
                    <a:pt x="104" y="0"/>
                  </a:lnTo>
                  <a:lnTo>
                    <a:pt x="85" y="463"/>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0" name="Freeform 640">
              <a:extLst>
                <a:ext uri="{FF2B5EF4-FFF2-40B4-BE49-F238E27FC236}">
                  <a16:creationId xmlns:a16="http://schemas.microsoft.com/office/drawing/2014/main" id="{33E55981-1B09-4D14-8849-AD0EA45EDA08}"/>
                </a:ext>
              </a:extLst>
            </p:cNvPr>
            <p:cNvSpPr>
              <a:spLocks/>
            </p:cNvSpPr>
            <p:nvPr/>
          </p:nvSpPr>
          <p:spPr bwMode="auto">
            <a:xfrm>
              <a:off x="6182616" y="4828045"/>
              <a:ext cx="131449" cy="585200"/>
            </a:xfrm>
            <a:custGeom>
              <a:avLst/>
              <a:gdLst>
                <a:gd name="T0" fmla="*/ 90 w 104"/>
                <a:gd name="T1" fmla="*/ 463 h 463"/>
                <a:gd name="T2" fmla="*/ 19 w 104"/>
                <a:gd name="T3" fmla="*/ 463 h 463"/>
                <a:gd name="T4" fmla="*/ 0 w 104"/>
                <a:gd name="T5" fmla="*/ 0 h 463"/>
                <a:gd name="T6" fmla="*/ 104 w 104"/>
                <a:gd name="T7" fmla="*/ 0 h 463"/>
                <a:gd name="T8" fmla="*/ 90 w 104"/>
                <a:gd name="T9" fmla="*/ 463 h 463"/>
              </a:gdLst>
              <a:ahLst/>
              <a:cxnLst>
                <a:cxn ang="0">
                  <a:pos x="T0" y="T1"/>
                </a:cxn>
                <a:cxn ang="0">
                  <a:pos x="T2" y="T3"/>
                </a:cxn>
                <a:cxn ang="0">
                  <a:pos x="T4" y="T5"/>
                </a:cxn>
                <a:cxn ang="0">
                  <a:pos x="T6" y="T7"/>
                </a:cxn>
                <a:cxn ang="0">
                  <a:pos x="T8" y="T9"/>
                </a:cxn>
              </a:cxnLst>
              <a:rect l="0" t="0" r="r" b="b"/>
              <a:pathLst>
                <a:path w="104" h="463">
                  <a:moveTo>
                    <a:pt x="90" y="463"/>
                  </a:moveTo>
                  <a:lnTo>
                    <a:pt x="19" y="463"/>
                  </a:lnTo>
                  <a:lnTo>
                    <a:pt x="0" y="0"/>
                  </a:lnTo>
                  <a:lnTo>
                    <a:pt x="104" y="0"/>
                  </a:lnTo>
                  <a:lnTo>
                    <a:pt x="90" y="463"/>
                  </a:lnTo>
                  <a:close/>
                </a:path>
              </a:pathLst>
            </a:custGeom>
            <a:solidFill>
              <a:srgbClr val="0072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1" name="Freeform 641">
              <a:extLst>
                <a:ext uri="{FF2B5EF4-FFF2-40B4-BE49-F238E27FC236}">
                  <a16:creationId xmlns:a16="http://schemas.microsoft.com/office/drawing/2014/main" id="{D0F5A69E-F03D-41AE-AA17-1D041F2D9E49}"/>
                </a:ext>
              </a:extLst>
            </p:cNvPr>
            <p:cNvSpPr>
              <a:spLocks/>
            </p:cNvSpPr>
            <p:nvPr/>
          </p:nvSpPr>
          <p:spPr bwMode="auto">
            <a:xfrm>
              <a:off x="5905815" y="4777487"/>
              <a:ext cx="61933" cy="72044"/>
            </a:xfrm>
            <a:custGeom>
              <a:avLst/>
              <a:gdLst>
                <a:gd name="T0" fmla="*/ 0 w 21"/>
                <a:gd name="T1" fmla="*/ 0 h 24"/>
                <a:gd name="T2" fmla="*/ 0 w 21"/>
                <a:gd name="T3" fmla="*/ 13 h 24"/>
                <a:gd name="T4" fmla="*/ 10 w 21"/>
                <a:gd name="T5" fmla="*/ 24 h 24"/>
                <a:gd name="T6" fmla="*/ 21 w 21"/>
                <a:gd name="T7" fmla="*/ 13 h 24"/>
                <a:gd name="T8" fmla="*/ 21 w 21"/>
                <a:gd name="T9" fmla="*/ 0 h 24"/>
                <a:gd name="T10" fmla="*/ 0 w 21"/>
                <a:gd name="T11" fmla="*/ 0 h 24"/>
              </a:gdLst>
              <a:ahLst/>
              <a:cxnLst>
                <a:cxn ang="0">
                  <a:pos x="T0" y="T1"/>
                </a:cxn>
                <a:cxn ang="0">
                  <a:pos x="T2" y="T3"/>
                </a:cxn>
                <a:cxn ang="0">
                  <a:pos x="T4" y="T5"/>
                </a:cxn>
                <a:cxn ang="0">
                  <a:pos x="T6" y="T7"/>
                </a:cxn>
                <a:cxn ang="0">
                  <a:pos x="T8" y="T9"/>
                </a:cxn>
                <a:cxn ang="0">
                  <a:pos x="T10" y="T11"/>
                </a:cxn>
              </a:cxnLst>
              <a:rect l="0" t="0" r="r" b="b"/>
              <a:pathLst>
                <a:path w="21" h="24">
                  <a:moveTo>
                    <a:pt x="0" y="0"/>
                  </a:moveTo>
                  <a:cubicBezTo>
                    <a:pt x="0" y="13"/>
                    <a:pt x="0" y="13"/>
                    <a:pt x="0" y="13"/>
                  </a:cubicBezTo>
                  <a:cubicBezTo>
                    <a:pt x="0" y="19"/>
                    <a:pt x="4" y="24"/>
                    <a:pt x="10" y="24"/>
                  </a:cubicBezTo>
                  <a:cubicBezTo>
                    <a:pt x="16" y="24"/>
                    <a:pt x="21" y="19"/>
                    <a:pt x="21" y="13"/>
                  </a:cubicBezTo>
                  <a:cubicBezTo>
                    <a:pt x="21" y="0"/>
                    <a:pt x="21" y="0"/>
                    <a:pt x="21"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2" name="Freeform 642">
              <a:extLst>
                <a:ext uri="{FF2B5EF4-FFF2-40B4-BE49-F238E27FC236}">
                  <a16:creationId xmlns:a16="http://schemas.microsoft.com/office/drawing/2014/main" id="{43DB382A-6331-45B7-8969-BA506FBE827E}"/>
                </a:ext>
              </a:extLst>
            </p:cNvPr>
            <p:cNvSpPr>
              <a:spLocks/>
            </p:cNvSpPr>
            <p:nvPr/>
          </p:nvSpPr>
          <p:spPr bwMode="auto">
            <a:xfrm>
              <a:off x="6397484" y="4777487"/>
              <a:ext cx="65724" cy="72044"/>
            </a:xfrm>
            <a:custGeom>
              <a:avLst/>
              <a:gdLst>
                <a:gd name="T0" fmla="*/ 0 w 22"/>
                <a:gd name="T1" fmla="*/ 0 h 24"/>
                <a:gd name="T2" fmla="*/ 0 w 22"/>
                <a:gd name="T3" fmla="*/ 13 h 24"/>
                <a:gd name="T4" fmla="*/ 11 w 22"/>
                <a:gd name="T5" fmla="*/ 24 h 24"/>
                <a:gd name="T6" fmla="*/ 22 w 22"/>
                <a:gd name="T7" fmla="*/ 13 h 24"/>
                <a:gd name="T8" fmla="*/ 22 w 22"/>
                <a:gd name="T9" fmla="*/ 0 h 24"/>
                <a:gd name="T10" fmla="*/ 0 w 22"/>
                <a:gd name="T11" fmla="*/ 0 h 24"/>
              </a:gdLst>
              <a:ahLst/>
              <a:cxnLst>
                <a:cxn ang="0">
                  <a:pos x="T0" y="T1"/>
                </a:cxn>
                <a:cxn ang="0">
                  <a:pos x="T2" y="T3"/>
                </a:cxn>
                <a:cxn ang="0">
                  <a:pos x="T4" y="T5"/>
                </a:cxn>
                <a:cxn ang="0">
                  <a:pos x="T6" y="T7"/>
                </a:cxn>
                <a:cxn ang="0">
                  <a:pos x="T8" y="T9"/>
                </a:cxn>
                <a:cxn ang="0">
                  <a:pos x="T10" y="T11"/>
                </a:cxn>
              </a:cxnLst>
              <a:rect l="0" t="0" r="r" b="b"/>
              <a:pathLst>
                <a:path w="22" h="24">
                  <a:moveTo>
                    <a:pt x="0" y="0"/>
                  </a:moveTo>
                  <a:cubicBezTo>
                    <a:pt x="0" y="13"/>
                    <a:pt x="0" y="13"/>
                    <a:pt x="0" y="13"/>
                  </a:cubicBezTo>
                  <a:cubicBezTo>
                    <a:pt x="0" y="19"/>
                    <a:pt x="5" y="24"/>
                    <a:pt x="11" y="24"/>
                  </a:cubicBezTo>
                  <a:cubicBezTo>
                    <a:pt x="17" y="24"/>
                    <a:pt x="22" y="19"/>
                    <a:pt x="22" y="13"/>
                  </a:cubicBezTo>
                  <a:cubicBezTo>
                    <a:pt x="22" y="0"/>
                    <a:pt x="22" y="0"/>
                    <a:pt x="22"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3" name="Freeform 643">
              <a:extLst>
                <a:ext uri="{FF2B5EF4-FFF2-40B4-BE49-F238E27FC236}">
                  <a16:creationId xmlns:a16="http://schemas.microsoft.com/office/drawing/2014/main" id="{B1C3572C-F93F-4E79-9663-8C2D9ACE39DE}"/>
                </a:ext>
              </a:extLst>
            </p:cNvPr>
            <p:cNvSpPr>
              <a:spLocks/>
            </p:cNvSpPr>
            <p:nvPr/>
          </p:nvSpPr>
          <p:spPr bwMode="auto">
            <a:xfrm>
              <a:off x="6022097" y="4189759"/>
              <a:ext cx="322302" cy="638285"/>
            </a:xfrm>
            <a:custGeom>
              <a:avLst/>
              <a:gdLst>
                <a:gd name="T0" fmla="*/ 167 w 255"/>
                <a:gd name="T1" fmla="*/ 0 h 505"/>
                <a:gd name="T2" fmla="*/ 127 w 255"/>
                <a:gd name="T3" fmla="*/ 314 h 505"/>
                <a:gd name="T4" fmla="*/ 87 w 255"/>
                <a:gd name="T5" fmla="*/ 0 h 505"/>
                <a:gd name="T6" fmla="*/ 0 w 255"/>
                <a:gd name="T7" fmla="*/ 23 h 505"/>
                <a:gd name="T8" fmla="*/ 4 w 255"/>
                <a:gd name="T9" fmla="*/ 505 h 505"/>
                <a:gd name="T10" fmla="*/ 250 w 255"/>
                <a:gd name="T11" fmla="*/ 505 h 505"/>
                <a:gd name="T12" fmla="*/ 255 w 255"/>
                <a:gd name="T13" fmla="*/ 23 h 505"/>
                <a:gd name="T14" fmla="*/ 167 w 255"/>
                <a:gd name="T15" fmla="*/ 0 h 5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505">
                  <a:moveTo>
                    <a:pt x="167" y="0"/>
                  </a:moveTo>
                  <a:lnTo>
                    <a:pt x="127" y="314"/>
                  </a:lnTo>
                  <a:lnTo>
                    <a:pt x="87" y="0"/>
                  </a:lnTo>
                  <a:lnTo>
                    <a:pt x="0" y="23"/>
                  </a:lnTo>
                  <a:lnTo>
                    <a:pt x="4" y="505"/>
                  </a:lnTo>
                  <a:lnTo>
                    <a:pt x="250" y="505"/>
                  </a:lnTo>
                  <a:lnTo>
                    <a:pt x="255" y="23"/>
                  </a:lnTo>
                  <a:lnTo>
                    <a:pt x="167" y="0"/>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4" name="Freeform 644">
              <a:extLst>
                <a:ext uri="{FF2B5EF4-FFF2-40B4-BE49-F238E27FC236}">
                  <a16:creationId xmlns:a16="http://schemas.microsoft.com/office/drawing/2014/main" id="{18F3164C-F110-424D-817A-052FB5565262}"/>
                </a:ext>
              </a:extLst>
            </p:cNvPr>
            <p:cNvSpPr>
              <a:spLocks/>
            </p:cNvSpPr>
            <p:nvPr/>
          </p:nvSpPr>
          <p:spPr bwMode="auto">
            <a:xfrm>
              <a:off x="6263508" y="40077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5" name="Freeform 645">
              <a:extLst>
                <a:ext uri="{FF2B5EF4-FFF2-40B4-BE49-F238E27FC236}">
                  <a16:creationId xmlns:a16="http://schemas.microsoft.com/office/drawing/2014/main" id="{36DA61F0-A817-48E9-934F-C26E4626CE44}"/>
                </a:ext>
              </a:extLst>
            </p:cNvPr>
            <p:cNvSpPr>
              <a:spLocks/>
            </p:cNvSpPr>
            <p:nvPr/>
          </p:nvSpPr>
          <p:spPr bwMode="auto">
            <a:xfrm>
              <a:off x="6263508" y="40039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6" name="Freeform 646">
              <a:extLst>
                <a:ext uri="{FF2B5EF4-FFF2-40B4-BE49-F238E27FC236}">
                  <a16:creationId xmlns:a16="http://schemas.microsoft.com/office/drawing/2014/main" id="{CF5094DA-93F6-4A0E-91A9-21DA3F9E47F3}"/>
                </a:ext>
              </a:extLst>
            </p:cNvPr>
            <p:cNvSpPr>
              <a:spLocks/>
            </p:cNvSpPr>
            <p:nvPr/>
          </p:nvSpPr>
          <p:spPr bwMode="auto">
            <a:xfrm>
              <a:off x="6260980" y="39951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7" name="Freeform 647">
              <a:extLst>
                <a:ext uri="{FF2B5EF4-FFF2-40B4-BE49-F238E27FC236}">
                  <a16:creationId xmlns:a16="http://schemas.microsoft.com/office/drawing/2014/main" id="{36B6208B-7F7A-4167-958A-A4624B200663}"/>
                </a:ext>
              </a:extLst>
            </p:cNvPr>
            <p:cNvSpPr>
              <a:spLocks/>
            </p:cNvSpPr>
            <p:nvPr/>
          </p:nvSpPr>
          <p:spPr bwMode="auto">
            <a:xfrm>
              <a:off x="6260980" y="399890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8" name="Freeform 648">
              <a:extLst>
                <a:ext uri="{FF2B5EF4-FFF2-40B4-BE49-F238E27FC236}">
                  <a16:creationId xmlns:a16="http://schemas.microsoft.com/office/drawing/2014/main" id="{A9AB7659-E88A-4725-9470-79721CA2F8E0}"/>
                </a:ext>
              </a:extLst>
            </p:cNvPr>
            <p:cNvSpPr>
              <a:spLocks/>
            </p:cNvSpPr>
            <p:nvPr/>
          </p:nvSpPr>
          <p:spPr bwMode="auto">
            <a:xfrm>
              <a:off x="6102988" y="399890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69" name="Freeform 649">
              <a:extLst>
                <a:ext uri="{FF2B5EF4-FFF2-40B4-BE49-F238E27FC236}">
                  <a16:creationId xmlns:a16="http://schemas.microsoft.com/office/drawing/2014/main" id="{461626E7-1C1C-4994-BCC2-31664C0986EC}"/>
                </a:ext>
              </a:extLst>
            </p:cNvPr>
            <p:cNvSpPr>
              <a:spLocks/>
            </p:cNvSpPr>
            <p:nvPr/>
          </p:nvSpPr>
          <p:spPr bwMode="auto">
            <a:xfrm>
              <a:off x="6266035" y="4010281"/>
              <a:ext cx="0" cy="252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0" name="Freeform 650">
              <a:extLst>
                <a:ext uri="{FF2B5EF4-FFF2-40B4-BE49-F238E27FC236}">
                  <a16:creationId xmlns:a16="http://schemas.microsoft.com/office/drawing/2014/main" id="{FA0F34E1-04EC-4873-AA98-89644AA32B9E}"/>
                </a:ext>
              </a:extLst>
            </p:cNvPr>
            <p:cNvSpPr>
              <a:spLocks/>
            </p:cNvSpPr>
            <p:nvPr/>
          </p:nvSpPr>
          <p:spPr bwMode="auto">
            <a:xfrm>
              <a:off x="6266035" y="4012809"/>
              <a:ext cx="0" cy="379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1" name="Freeform 651">
              <a:extLst>
                <a:ext uri="{FF2B5EF4-FFF2-40B4-BE49-F238E27FC236}">
                  <a16:creationId xmlns:a16="http://schemas.microsoft.com/office/drawing/2014/main" id="{21805831-2B64-4F7A-95C4-F21023E55FFE}"/>
                </a:ext>
              </a:extLst>
            </p:cNvPr>
            <p:cNvSpPr>
              <a:spLocks/>
            </p:cNvSpPr>
            <p:nvPr/>
          </p:nvSpPr>
          <p:spPr bwMode="auto">
            <a:xfrm>
              <a:off x="6257188" y="399258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2" name="Freeform 652">
              <a:extLst>
                <a:ext uri="{FF2B5EF4-FFF2-40B4-BE49-F238E27FC236}">
                  <a16:creationId xmlns:a16="http://schemas.microsoft.com/office/drawing/2014/main" id="{515669B9-A264-4B31-AFE0-160A49D6636D}"/>
                </a:ext>
              </a:extLst>
            </p:cNvPr>
            <p:cNvSpPr>
              <a:spLocks/>
            </p:cNvSpPr>
            <p:nvPr/>
          </p:nvSpPr>
          <p:spPr bwMode="auto">
            <a:xfrm>
              <a:off x="6096669" y="40128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3" name="Freeform 653">
              <a:extLst>
                <a:ext uri="{FF2B5EF4-FFF2-40B4-BE49-F238E27FC236}">
                  <a16:creationId xmlns:a16="http://schemas.microsoft.com/office/drawing/2014/main" id="{011DB894-D416-4130-B89F-07C154216148}"/>
                </a:ext>
              </a:extLst>
            </p:cNvPr>
            <p:cNvSpPr>
              <a:spLocks/>
            </p:cNvSpPr>
            <p:nvPr/>
          </p:nvSpPr>
          <p:spPr bwMode="auto">
            <a:xfrm>
              <a:off x="6099197" y="40039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4" name="Freeform 654">
              <a:extLst>
                <a:ext uri="{FF2B5EF4-FFF2-40B4-BE49-F238E27FC236}">
                  <a16:creationId xmlns:a16="http://schemas.microsoft.com/office/drawing/2014/main" id="{0B006E1D-BB9D-46E9-8A0A-016D8A35D648}"/>
                </a:ext>
              </a:extLst>
            </p:cNvPr>
            <p:cNvSpPr>
              <a:spLocks/>
            </p:cNvSpPr>
            <p:nvPr/>
          </p:nvSpPr>
          <p:spPr bwMode="auto">
            <a:xfrm>
              <a:off x="6099197" y="400143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5" name="Freeform 655">
              <a:extLst>
                <a:ext uri="{FF2B5EF4-FFF2-40B4-BE49-F238E27FC236}">
                  <a16:creationId xmlns:a16="http://schemas.microsoft.com/office/drawing/2014/main" id="{24B1E5E1-DD91-4C45-908D-EA3A915E885A}"/>
                </a:ext>
              </a:extLst>
            </p:cNvPr>
            <p:cNvSpPr>
              <a:spLocks/>
            </p:cNvSpPr>
            <p:nvPr/>
          </p:nvSpPr>
          <p:spPr bwMode="auto">
            <a:xfrm>
              <a:off x="6096669" y="40077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6" name="Freeform 656">
              <a:extLst>
                <a:ext uri="{FF2B5EF4-FFF2-40B4-BE49-F238E27FC236}">
                  <a16:creationId xmlns:a16="http://schemas.microsoft.com/office/drawing/2014/main" id="{F6DABFEB-8E09-4B4F-8F7E-DD883C0DE78E}"/>
                </a:ext>
              </a:extLst>
            </p:cNvPr>
            <p:cNvSpPr>
              <a:spLocks/>
            </p:cNvSpPr>
            <p:nvPr/>
          </p:nvSpPr>
          <p:spPr bwMode="auto">
            <a:xfrm>
              <a:off x="6081501" y="3986267"/>
              <a:ext cx="199701" cy="179478"/>
            </a:xfrm>
            <a:custGeom>
              <a:avLst/>
              <a:gdLst>
                <a:gd name="T0" fmla="*/ 64 w 67"/>
                <a:gd name="T1" fmla="*/ 15 h 60"/>
                <a:gd name="T2" fmla="*/ 62 w 67"/>
                <a:gd name="T3" fmla="*/ 14 h 60"/>
                <a:gd name="T4" fmla="*/ 62 w 67"/>
                <a:gd name="T5" fmla="*/ 10 h 60"/>
                <a:gd name="T6" fmla="*/ 62 w 67"/>
                <a:gd name="T7" fmla="*/ 9 h 60"/>
                <a:gd name="T8" fmla="*/ 62 w 67"/>
                <a:gd name="T9" fmla="*/ 9 h 60"/>
                <a:gd name="T10" fmla="*/ 62 w 67"/>
                <a:gd name="T11" fmla="*/ 8 h 60"/>
                <a:gd name="T12" fmla="*/ 61 w 67"/>
                <a:gd name="T13" fmla="*/ 7 h 60"/>
                <a:gd name="T14" fmla="*/ 61 w 67"/>
                <a:gd name="T15" fmla="*/ 7 h 60"/>
                <a:gd name="T16" fmla="*/ 61 w 67"/>
                <a:gd name="T17" fmla="*/ 6 h 60"/>
                <a:gd name="T18" fmla="*/ 61 w 67"/>
                <a:gd name="T19" fmla="*/ 6 h 60"/>
                <a:gd name="T20" fmla="*/ 60 w 67"/>
                <a:gd name="T21" fmla="*/ 4 h 60"/>
                <a:gd name="T22" fmla="*/ 60 w 67"/>
                <a:gd name="T23" fmla="*/ 4 h 60"/>
                <a:gd name="T24" fmla="*/ 60 w 67"/>
                <a:gd name="T25" fmla="*/ 3 h 60"/>
                <a:gd name="T26" fmla="*/ 60 w 67"/>
                <a:gd name="T27" fmla="*/ 3 h 60"/>
                <a:gd name="T28" fmla="*/ 59 w 67"/>
                <a:gd name="T29" fmla="*/ 2 h 60"/>
                <a:gd name="T30" fmla="*/ 59 w 67"/>
                <a:gd name="T31" fmla="*/ 2 h 60"/>
                <a:gd name="T32" fmla="*/ 54 w 67"/>
                <a:gd name="T33" fmla="*/ 3 h 60"/>
                <a:gd name="T34" fmla="*/ 45 w 67"/>
                <a:gd name="T35" fmla="*/ 1 h 60"/>
                <a:gd name="T36" fmla="*/ 27 w 67"/>
                <a:gd name="T37" fmla="*/ 3 h 60"/>
                <a:gd name="T38" fmla="*/ 9 w 67"/>
                <a:gd name="T39" fmla="*/ 0 h 60"/>
                <a:gd name="T40" fmla="*/ 7 w 67"/>
                <a:gd name="T41" fmla="*/ 4 h 60"/>
                <a:gd name="T42" fmla="*/ 7 w 67"/>
                <a:gd name="T43" fmla="*/ 4 h 60"/>
                <a:gd name="T44" fmla="*/ 6 w 67"/>
                <a:gd name="T45" fmla="*/ 5 h 60"/>
                <a:gd name="T46" fmla="*/ 6 w 67"/>
                <a:gd name="T47" fmla="*/ 5 h 60"/>
                <a:gd name="T48" fmla="*/ 6 w 67"/>
                <a:gd name="T49" fmla="*/ 6 h 60"/>
                <a:gd name="T50" fmla="*/ 6 w 67"/>
                <a:gd name="T51" fmla="*/ 6 h 60"/>
                <a:gd name="T52" fmla="*/ 5 w 67"/>
                <a:gd name="T53" fmla="*/ 7 h 60"/>
                <a:gd name="T54" fmla="*/ 5 w 67"/>
                <a:gd name="T55" fmla="*/ 7 h 60"/>
                <a:gd name="T56" fmla="*/ 5 w 67"/>
                <a:gd name="T57" fmla="*/ 9 h 60"/>
                <a:gd name="T58" fmla="*/ 5 w 67"/>
                <a:gd name="T59" fmla="*/ 9 h 60"/>
                <a:gd name="T60" fmla="*/ 5 w 67"/>
                <a:gd name="T61" fmla="*/ 10 h 60"/>
                <a:gd name="T62" fmla="*/ 5 w 67"/>
                <a:gd name="T63" fmla="*/ 14 h 60"/>
                <a:gd name="T64" fmla="*/ 4 w 67"/>
                <a:gd name="T65" fmla="*/ 14 h 60"/>
                <a:gd name="T66" fmla="*/ 0 w 67"/>
                <a:gd name="T67" fmla="*/ 19 h 60"/>
                <a:gd name="T68" fmla="*/ 0 w 67"/>
                <a:gd name="T69" fmla="*/ 30 h 60"/>
                <a:gd name="T70" fmla="*/ 5 w 67"/>
                <a:gd name="T71" fmla="*/ 35 h 60"/>
                <a:gd name="T72" fmla="*/ 21 w 67"/>
                <a:gd name="T73" fmla="*/ 60 h 60"/>
                <a:gd name="T74" fmla="*/ 46 w 67"/>
                <a:gd name="T75" fmla="*/ 60 h 60"/>
                <a:gd name="T76" fmla="*/ 62 w 67"/>
                <a:gd name="T77" fmla="*/ 35 h 60"/>
                <a:gd name="T78" fmla="*/ 67 w 67"/>
                <a:gd name="T79" fmla="*/ 30 h 60"/>
                <a:gd name="T80" fmla="*/ 67 w 67"/>
                <a:gd name="T81" fmla="*/ 19 h 60"/>
                <a:gd name="T82" fmla="*/ 64 w 67"/>
                <a:gd name="T83" fmla="*/ 1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7" h="60">
                  <a:moveTo>
                    <a:pt x="64" y="15"/>
                  </a:moveTo>
                  <a:cubicBezTo>
                    <a:pt x="63" y="15"/>
                    <a:pt x="62" y="14"/>
                    <a:pt x="62" y="14"/>
                  </a:cubicBezTo>
                  <a:cubicBezTo>
                    <a:pt x="62" y="10"/>
                    <a:pt x="62" y="10"/>
                    <a:pt x="62" y="10"/>
                  </a:cubicBezTo>
                  <a:cubicBezTo>
                    <a:pt x="62" y="10"/>
                    <a:pt x="62" y="9"/>
                    <a:pt x="62" y="9"/>
                  </a:cubicBezTo>
                  <a:cubicBezTo>
                    <a:pt x="62" y="9"/>
                    <a:pt x="62" y="9"/>
                    <a:pt x="62" y="9"/>
                  </a:cubicBezTo>
                  <a:cubicBezTo>
                    <a:pt x="62" y="8"/>
                    <a:pt x="62" y="8"/>
                    <a:pt x="62" y="8"/>
                  </a:cubicBezTo>
                  <a:cubicBezTo>
                    <a:pt x="62" y="8"/>
                    <a:pt x="62" y="7"/>
                    <a:pt x="61" y="7"/>
                  </a:cubicBezTo>
                  <a:cubicBezTo>
                    <a:pt x="61" y="7"/>
                    <a:pt x="61" y="7"/>
                    <a:pt x="61" y="7"/>
                  </a:cubicBezTo>
                  <a:cubicBezTo>
                    <a:pt x="61" y="6"/>
                    <a:pt x="61" y="6"/>
                    <a:pt x="61" y="6"/>
                  </a:cubicBezTo>
                  <a:cubicBezTo>
                    <a:pt x="61" y="6"/>
                    <a:pt x="61" y="6"/>
                    <a:pt x="61" y="6"/>
                  </a:cubicBezTo>
                  <a:cubicBezTo>
                    <a:pt x="61" y="5"/>
                    <a:pt x="61" y="5"/>
                    <a:pt x="60" y="4"/>
                  </a:cubicBezTo>
                  <a:cubicBezTo>
                    <a:pt x="60" y="4"/>
                    <a:pt x="60" y="4"/>
                    <a:pt x="60" y="4"/>
                  </a:cubicBezTo>
                  <a:cubicBezTo>
                    <a:pt x="60" y="4"/>
                    <a:pt x="60" y="4"/>
                    <a:pt x="60" y="3"/>
                  </a:cubicBezTo>
                  <a:cubicBezTo>
                    <a:pt x="60" y="3"/>
                    <a:pt x="60" y="3"/>
                    <a:pt x="60" y="3"/>
                  </a:cubicBezTo>
                  <a:cubicBezTo>
                    <a:pt x="60" y="3"/>
                    <a:pt x="59" y="3"/>
                    <a:pt x="59" y="2"/>
                  </a:cubicBezTo>
                  <a:cubicBezTo>
                    <a:pt x="59" y="2"/>
                    <a:pt x="59" y="2"/>
                    <a:pt x="59" y="2"/>
                  </a:cubicBezTo>
                  <a:cubicBezTo>
                    <a:pt x="58" y="3"/>
                    <a:pt x="56" y="3"/>
                    <a:pt x="54" y="3"/>
                  </a:cubicBezTo>
                  <a:cubicBezTo>
                    <a:pt x="50" y="3"/>
                    <a:pt x="47" y="2"/>
                    <a:pt x="45" y="1"/>
                  </a:cubicBezTo>
                  <a:cubicBezTo>
                    <a:pt x="40" y="2"/>
                    <a:pt x="34" y="3"/>
                    <a:pt x="27" y="3"/>
                  </a:cubicBezTo>
                  <a:cubicBezTo>
                    <a:pt x="20" y="3"/>
                    <a:pt x="14" y="2"/>
                    <a:pt x="9" y="0"/>
                  </a:cubicBezTo>
                  <a:cubicBezTo>
                    <a:pt x="8" y="1"/>
                    <a:pt x="7" y="2"/>
                    <a:pt x="7" y="4"/>
                  </a:cubicBezTo>
                  <a:cubicBezTo>
                    <a:pt x="7" y="4"/>
                    <a:pt x="7" y="4"/>
                    <a:pt x="7" y="4"/>
                  </a:cubicBezTo>
                  <a:cubicBezTo>
                    <a:pt x="6" y="4"/>
                    <a:pt x="6" y="4"/>
                    <a:pt x="6" y="5"/>
                  </a:cubicBezTo>
                  <a:cubicBezTo>
                    <a:pt x="6" y="5"/>
                    <a:pt x="6" y="5"/>
                    <a:pt x="6" y="5"/>
                  </a:cubicBezTo>
                  <a:cubicBezTo>
                    <a:pt x="6" y="5"/>
                    <a:pt x="6" y="6"/>
                    <a:pt x="6" y="6"/>
                  </a:cubicBezTo>
                  <a:cubicBezTo>
                    <a:pt x="6" y="6"/>
                    <a:pt x="6" y="6"/>
                    <a:pt x="6" y="6"/>
                  </a:cubicBezTo>
                  <a:cubicBezTo>
                    <a:pt x="5" y="6"/>
                    <a:pt x="5" y="7"/>
                    <a:pt x="5" y="7"/>
                  </a:cubicBezTo>
                  <a:cubicBezTo>
                    <a:pt x="5" y="7"/>
                    <a:pt x="5" y="7"/>
                    <a:pt x="5" y="7"/>
                  </a:cubicBezTo>
                  <a:cubicBezTo>
                    <a:pt x="5" y="8"/>
                    <a:pt x="5" y="8"/>
                    <a:pt x="5" y="9"/>
                  </a:cubicBezTo>
                  <a:cubicBezTo>
                    <a:pt x="5" y="9"/>
                    <a:pt x="5" y="9"/>
                    <a:pt x="5" y="9"/>
                  </a:cubicBezTo>
                  <a:cubicBezTo>
                    <a:pt x="5" y="9"/>
                    <a:pt x="5" y="10"/>
                    <a:pt x="5" y="10"/>
                  </a:cubicBezTo>
                  <a:cubicBezTo>
                    <a:pt x="5" y="14"/>
                    <a:pt x="5" y="14"/>
                    <a:pt x="5" y="14"/>
                  </a:cubicBezTo>
                  <a:cubicBezTo>
                    <a:pt x="5" y="14"/>
                    <a:pt x="4" y="14"/>
                    <a:pt x="4" y="14"/>
                  </a:cubicBezTo>
                  <a:cubicBezTo>
                    <a:pt x="2" y="15"/>
                    <a:pt x="0" y="17"/>
                    <a:pt x="0" y="19"/>
                  </a:cubicBezTo>
                  <a:cubicBezTo>
                    <a:pt x="0" y="30"/>
                    <a:pt x="0" y="30"/>
                    <a:pt x="0" y="30"/>
                  </a:cubicBezTo>
                  <a:cubicBezTo>
                    <a:pt x="0" y="32"/>
                    <a:pt x="2" y="35"/>
                    <a:pt x="5" y="35"/>
                  </a:cubicBezTo>
                  <a:cubicBezTo>
                    <a:pt x="5" y="35"/>
                    <a:pt x="13" y="60"/>
                    <a:pt x="21" y="60"/>
                  </a:cubicBezTo>
                  <a:cubicBezTo>
                    <a:pt x="46" y="60"/>
                    <a:pt x="46" y="60"/>
                    <a:pt x="46" y="60"/>
                  </a:cubicBezTo>
                  <a:cubicBezTo>
                    <a:pt x="54" y="60"/>
                    <a:pt x="62" y="35"/>
                    <a:pt x="62" y="35"/>
                  </a:cubicBezTo>
                  <a:cubicBezTo>
                    <a:pt x="65" y="35"/>
                    <a:pt x="67" y="32"/>
                    <a:pt x="67" y="30"/>
                  </a:cubicBezTo>
                  <a:cubicBezTo>
                    <a:pt x="67" y="19"/>
                    <a:pt x="67" y="19"/>
                    <a:pt x="67" y="19"/>
                  </a:cubicBezTo>
                  <a:cubicBezTo>
                    <a:pt x="67" y="17"/>
                    <a:pt x="65" y="15"/>
                    <a:pt x="64"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7" name="Freeform 657">
              <a:extLst>
                <a:ext uri="{FF2B5EF4-FFF2-40B4-BE49-F238E27FC236}">
                  <a16:creationId xmlns:a16="http://schemas.microsoft.com/office/drawing/2014/main" id="{DC1058C3-8205-4808-B1F3-86A23A05D0C7}"/>
                </a:ext>
              </a:extLst>
            </p:cNvPr>
            <p:cNvSpPr>
              <a:spLocks noEditPoints="1"/>
            </p:cNvSpPr>
            <p:nvPr/>
          </p:nvSpPr>
          <p:spPr bwMode="auto">
            <a:xfrm>
              <a:off x="6099197" y="4022921"/>
              <a:ext cx="170631" cy="55613"/>
            </a:xfrm>
            <a:custGeom>
              <a:avLst/>
              <a:gdLst>
                <a:gd name="T0" fmla="*/ 56 w 57"/>
                <a:gd name="T1" fmla="*/ 2 h 19"/>
                <a:gd name="T2" fmla="*/ 42 w 57"/>
                <a:gd name="T3" fmla="*/ 1 h 19"/>
                <a:gd name="T4" fmla="*/ 28 w 57"/>
                <a:gd name="T5" fmla="*/ 4 h 19"/>
                <a:gd name="T6" fmla="*/ 15 w 57"/>
                <a:gd name="T7" fmla="*/ 1 h 19"/>
                <a:gd name="T8" fmla="*/ 0 w 57"/>
                <a:gd name="T9" fmla="*/ 2 h 19"/>
                <a:gd name="T10" fmla="*/ 0 w 57"/>
                <a:gd name="T11" fmla="*/ 4 h 19"/>
                <a:gd name="T12" fmla="*/ 2 w 57"/>
                <a:gd name="T13" fmla="*/ 6 h 19"/>
                <a:gd name="T14" fmla="*/ 3 w 57"/>
                <a:gd name="T15" fmla="*/ 10 h 19"/>
                <a:gd name="T16" fmla="*/ 17 w 57"/>
                <a:gd name="T17" fmla="*/ 18 h 19"/>
                <a:gd name="T18" fmla="*/ 26 w 57"/>
                <a:gd name="T19" fmla="*/ 8 h 19"/>
                <a:gd name="T20" fmla="*/ 28 w 57"/>
                <a:gd name="T21" fmla="*/ 7 h 19"/>
                <a:gd name="T22" fmla="*/ 30 w 57"/>
                <a:gd name="T23" fmla="*/ 8 h 19"/>
                <a:gd name="T24" fmla="*/ 40 w 57"/>
                <a:gd name="T25" fmla="*/ 18 h 19"/>
                <a:gd name="T26" fmla="*/ 53 w 57"/>
                <a:gd name="T27" fmla="*/ 10 h 19"/>
                <a:gd name="T28" fmla="*/ 55 w 57"/>
                <a:gd name="T29" fmla="*/ 6 h 19"/>
                <a:gd name="T30" fmla="*/ 56 w 57"/>
                <a:gd name="T31" fmla="*/ 4 h 19"/>
                <a:gd name="T32" fmla="*/ 56 w 57"/>
                <a:gd name="T33" fmla="*/ 2 h 19"/>
                <a:gd name="T34" fmla="*/ 21 w 57"/>
                <a:gd name="T35" fmla="*/ 14 h 19"/>
                <a:gd name="T36" fmla="*/ 11 w 57"/>
                <a:gd name="T37" fmla="*/ 16 h 19"/>
                <a:gd name="T38" fmla="*/ 5 w 57"/>
                <a:gd name="T39" fmla="*/ 7 h 19"/>
                <a:gd name="T40" fmla="*/ 15 w 57"/>
                <a:gd name="T41" fmla="*/ 2 h 19"/>
                <a:gd name="T42" fmla="*/ 22 w 57"/>
                <a:gd name="T43" fmla="*/ 4 h 19"/>
                <a:gd name="T44" fmla="*/ 21 w 57"/>
                <a:gd name="T45" fmla="*/ 14 h 19"/>
                <a:gd name="T46" fmla="*/ 45 w 57"/>
                <a:gd name="T47" fmla="*/ 16 h 19"/>
                <a:gd name="T48" fmla="*/ 35 w 57"/>
                <a:gd name="T49" fmla="*/ 14 h 19"/>
                <a:gd name="T50" fmla="*/ 35 w 57"/>
                <a:gd name="T51" fmla="*/ 4 h 19"/>
                <a:gd name="T52" fmla="*/ 42 w 57"/>
                <a:gd name="T53" fmla="*/ 2 h 19"/>
                <a:gd name="T54" fmla="*/ 52 w 57"/>
                <a:gd name="T55" fmla="*/ 7 h 19"/>
                <a:gd name="T56" fmla="*/ 45 w 57"/>
                <a:gd name="T5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19">
                  <a:moveTo>
                    <a:pt x="56" y="2"/>
                  </a:moveTo>
                  <a:cubicBezTo>
                    <a:pt x="56" y="2"/>
                    <a:pt x="48" y="0"/>
                    <a:pt x="42" y="1"/>
                  </a:cubicBezTo>
                  <a:cubicBezTo>
                    <a:pt x="36" y="2"/>
                    <a:pt x="31" y="4"/>
                    <a:pt x="28" y="4"/>
                  </a:cubicBezTo>
                  <a:cubicBezTo>
                    <a:pt x="26" y="4"/>
                    <a:pt x="21" y="2"/>
                    <a:pt x="15" y="1"/>
                  </a:cubicBezTo>
                  <a:cubicBezTo>
                    <a:pt x="8" y="0"/>
                    <a:pt x="0" y="2"/>
                    <a:pt x="0" y="2"/>
                  </a:cubicBezTo>
                  <a:cubicBezTo>
                    <a:pt x="0" y="2"/>
                    <a:pt x="0" y="3"/>
                    <a:pt x="0" y="4"/>
                  </a:cubicBezTo>
                  <a:cubicBezTo>
                    <a:pt x="0" y="5"/>
                    <a:pt x="0" y="5"/>
                    <a:pt x="2" y="6"/>
                  </a:cubicBezTo>
                  <a:cubicBezTo>
                    <a:pt x="3" y="6"/>
                    <a:pt x="3" y="10"/>
                    <a:pt x="3" y="10"/>
                  </a:cubicBezTo>
                  <a:cubicBezTo>
                    <a:pt x="5" y="17"/>
                    <a:pt x="10" y="19"/>
                    <a:pt x="17" y="18"/>
                  </a:cubicBezTo>
                  <a:cubicBezTo>
                    <a:pt x="24" y="17"/>
                    <a:pt x="25" y="9"/>
                    <a:pt x="26" y="8"/>
                  </a:cubicBezTo>
                  <a:cubicBezTo>
                    <a:pt x="27" y="7"/>
                    <a:pt x="28" y="7"/>
                    <a:pt x="28" y="7"/>
                  </a:cubicBezTo>
                  <a:cubicBezTo>
                    <a:pt x="28" y="7"/>
                    <a:pt x="30" y="7"/>
                    <a:pt x="30" y="8"/>
                  </a:cubicBezTo>
                  <a:cubicBezTo>
                    <a:pt x="31" y="9"/>
                    <a:pt x="33" y="17"/>
                    <a:pt x="40" y="18"/>
                  </a:cubicBezTo>
                  <a:cubicBezTo>
                    <a:pt x="47" y="19"/>
                    <a:pt x="52" y="17"/>
                    <a:pt x="53" y="10"/>
                  </a:cubicBezTo>
                  <a:cubicBezTo>
                    <a:pt x="53" y="10"/>
                    <a:pt x="53" y="6"/>
                    <a:pt x="55" y="6"/>
                  </a:cubicBezTo>
                  <a:cubicBezTo>
                    <a:pt x="56" y="5"/>
                    <a:pt x="56" y="5"/>
                    <a:pt x="56" y="4"/>
                  </a:cubicBezTo>
                  <a:cubicBezTo>
                    <a:pt x="56" y="3"/>
                    <a:pt x="57" y="2"/>
                    <a:pt x="56" y="2"/>
                  </a:cubicBezTo>
                  <a:close/>
                  <a:moveTo>
                    <a:pt x="21" y="14"/>
                  </a:moveTo>
                  <a:cubicBezTo>
                    <a:pt x="19" y="16"/>
                    <a:pt x="16" y="17"/>
                    <a:pt x="11" y="16"/>
                  </a:cubicBezTo>
                  <a:cubicBezTo>
                    <a:pt x="6" y="16"/>
                    <a:pt x="5" y="12"/>
                    <a:pt x="5" y="7"/>
                  </a:cubicBezTo>
                  <a:cubicBezTo>
                    <a:pt x="5" y="1"/>
                    <a:pt x="15" y="2"/>
                    <a:pt x="15" y="2"/>
                  </a:cubicBezTo>
                  <a:cubicBezTo>
                    <a:pt x="19" y="3"/>
                    <a:pt x="19" y="3"/>
                    <a:pt x="22" y="4"/>
                  </a:cubicBezTo>
                  <a:cubicBezTo>
                    <a:pt x="25" y="5"/>
                    <a:pt x="23" y="11"/>
                    <a:pt x="21" y="14"/>
                  </a:cubicBezTo>
                  <a:close/>
                  <a:moveTo>
                    <a:pt x="45" y="16"/>
                  </a:moveTo>
                  <a:cubicBezTo>
                    <a:pt x="41" y="17"/>
                    <a:pt x="37" y="16"/>
                    <a:pt x="35" y="14"/>
                  </a:cubicBezTo>
                  <a:cubicBezTo>
                    <a:pt x="33" y="11"/>
                    <a:pt x="31" y="5"/>
                    <a:pt x="35" y="4"/>
                  </a:cubicBezTo>
                  <a:cubicBezTo>
                    <a:pt x="38" y="3"/>
                    <a:pt x="38" y="3"/>
                    <a:pt x="42" y="2"/>
                  </a:cubicBezTo>
                  <a:cubicBezTo>
                    <a:pt x="42" y="2"/>
                    <a:pt x="52" y="1"/>
                    <a:pt x="52" y="7"/>
                  </a:cubicBezTo>
                  <a:cubicBezTo>
                    <a:pt x="52" y="12"/>
                    <a:pt x="50" y="16"/>
                    <a:pt x="45" y="1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8" name="Oval 658">
              <a:extLst>
                <a:ext uri="{FF2B5EF4-FFF2-40B4-BE49-F238E27FC236}">
                  <a16:creationId xmlns:a16="http://schemas.microsoft.com/office/drawing/2014/main" id="{917E1DAC-422C-480A-9150-47C3ADD665A8}"/>
                </a:ext>
              </a:extLst>
            </p:cNvPr>
            <p:cNvSpPr>
              <a:spLocks noChangeArrowheads="1"/>
            </p:cNvSpPr>
            <p:nvPr/>
          </p:nvSpPr>
          <p:spPr bwMode="auto">
            <a:xfrm>
              <a:off x="6102988" y="4027976"/>
              <a:ext cx="5056" cy="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79" name="Oval 659">
              <a:extLst>
                <a:ext uri="{FF2B5EF4-FFF2-40B4-BE49-F238E27FC236}">
                  <a16:creationId xmlns:a16="http://schemas.microsoft.com/office/drawing/2014/main" id="{C63B65F7-70C3-4C34-8034-17C71A5A255A}"/>
                </a:ext>
              </a:extLst>
            </p:cNvPr>
            <p:cNvSpPr>
              <a:spLocks noChangeArrowheads="1"/>
            </p:cNvSpPr>
            <p:nvPr/>
          </p:nvSpPr>
          <p:spPr bwMode="auto">
            <a:xfrm>
              <a:off x="6260980" y="4027976"/>
              <a:ext cx="2528" cy="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80" name="Freeform 682">
              <a:extLst>
                <a:ext uri="{FF2B5EF4-FFF2-40B4-BE49-F238E27FC236}">
                  <a16:creationId xmlns:a16="http://schemas.microsoft.com/office/drawing/2014/main" id="{D8853FC9-60CF-4A2E-9B1F-E2F1FB0B13F5}"/>
                </a:ext>
              </a:extLst>
            </p:cNvPr>
            <p:cNvSpPr>
              <a:spLocks/>
            </p:cNvSpPr>
            <p:nvPr/>
          </p:nvSpPr>
          <p:spPr bwMode="auto">
            <a:xfrm>
              <a:off x="6478376" y="379794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sp>
          <p:nvSpPr>
            <p:cNvPr id="681" name="Freeform 685">
              <a:extLst>
                <a:ext uri="{FF2B5EF4-FFF2-40B4-BE49-F238E27FC236}">
                  <a16:creationId xmlns:a16="http://schemas.microsoft.com/office/drawing/2014/main" id="{EB4FD255-BAC4-47A1-8B3B-FEE1BDC5C7C2}"/>
                </a:ext>
              </a:extLst>
            </p:cNvPr>
            <p:cNvSpPr>
              <a:spLocks/>
            </p:cNvSpPr>
            <p:nvPr/>
          </p:nvSpPr>
          <p:spPr bwMode="auto">
            <a:xfrm>
              <a:off x="6478376" y="3792885"/>
              <a:ext cx="0" cy="252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defTabSz="932503"/>
              <a:endParaRPr lang="en-US" sz="1800" dirty="0">
                <a:solidFill>
                  <a:srgbClr val="505050"/>
                </a:solidFill>
                <a:latin typeface="Segoe UI"/>
              </a:endParaRPr>
            </a:p>
          </p:txBody>
        </p:sp>
      </p:grpSp>
      <p:sp>
        <p:nvSpPr>
          <p:cNvPr id="682" name="Oval 681">
            <a:extLst>
              <a:ext uri="{FF2B5EF4-FFF2-40B4-BE49-F238E27FC236}">
                <a16:creationId xmlns:a16="http://schemas.microsoft.com/office/drawing/2014/main" id="{DB68961A-48FB-450B-9BC2-26D2BAC95162}"/>
              </a:ext>
            </a:extLst>
          </p:cNvPr>
          <p:cNvSpPr/>
          <p:nvPr/>
        </p:nvSpPr>
        <p:spPr bwMode="auto">
          <a:xfrm>
            <a:off x="3995896" y="3032493"/>
            <a:ext cx="6207727" cy="5832128"/>
          </a:xfrm>
          <a:prstGeom prst="ellipse">
            <a:avLst/>
          </a:prstGeom>
          <a:noFill/>
          <a:ln w="28575" cap="flat" cmpd="sng" algn="ctr">
            <a:solidFill>
              <a:srgbClr val="00B0F0"/>
            </a:solidFill>
            <a:prstDash val="sysDash"/>
            <a:headEnd type="none" w="med" len="med"/>
            <a:tailEnd type="none" w="med" len="med"/>
          </a:ln>
          <a:effectLst/>
        </p:spPr>
        <p:txBody>
          <a:bodyPr rot="0" spcFirstLastPara="0" vertOverflow="overflow" horzOverflow="overflow" vert="horz" wrap="square" lIns="182829" tIns="146263" rIns="182829" bIns="146263" numCol="1" spcCol="0" rtlCol="0" fromWordArt="0" anchor="t" anchorCtr="0" forceAA="0" compatLnSpc="1">
            <a:prstTxWarp prst="textNoShape">
              <a:avLst/>
            </a:prstTxWarp>
            <a:noAutofit/>
          </a:bodyPr>
          <a:lstStyle/>
          <a:p>
            <a:pPr algn="ctr" defTabSz="932232" fontAlgn="base">
              <a:lnSpc>
                <a:spcPct val="90000"/>
              </a:lnSpc>
              <a:spcBef>
                <a:spcPct val="0"/>
              </a:spcBef>
              <a:spcAft>
                <a:spcPct val="0"/>
              </a:spcAft>
              <a:defRPr/>
            </a:pPr>
            <a:endParaRPr lang="en-US" sz="2400" kern="0" dirty="0">
              <a:solidFill>
                <a:srgbClr val="505050"/>
              </a:solidFill>
              <a:latin typeface="Segoe UI"/>
              <a:ea typeface="Segoe UI" pitchFamily="34" charset="0"/>
              <a:cs typeface="Segoe UI" pitchFamily="34" charset="0"/>
            </a:endParaRPr>
          </a:p>
        </p:txBody>
      </p:sp>
      <p:sp>
        <p:nvSpPr>
          <p:cNvPr id="683" name="Freeform 95">
            <a:extLst>
              <a:ext uri="{FF2B5EF4-FFF2-40B4-BE49-F238E27FC236}">
                <a16:creationId xmlns:a16="http://schemas.microsoft.com/office/drawing/2014/main" id="{F5A0D71E-FBE7-43FC-B207-F3D04AF06D00}"/>
              </a:ext>
            </a:extLst>
          </p:cNvPr>
          <p:cNvSpPr>
            <a:spLocks/>
          </p:cNvSpPr>
          <p:nvPr/>
        </p:nvSpPr>
        <p:spPr bwMode="auto">
          <a:xfrm flipH="1">
            <a:off x="6751924" y="2464887"/>
            <a:ext cx="1802540" cy="1003255"/>
          </a:xfrm>
          <a:custGeom>
            <a:avLst/>
            <a:gdLst>
              <a:gd name="T0" fmla="*/ 618 w 736"/>
              <a:gd name="T1" fmla="*/ 213 h 484"/>
              <a:gd name="T2" fmla="*/ 618 w 736"/>
              <a:gd name="T3" fmla="*/ 203 h 484"/>
              <a:gd name="T4" fmla="*/ 415 w 736"/>
              <a:gd name="T5" fmla="*/ 0 h 484"/>
              <a:gd name="T6" fmla="*/ 246 w 736"/>
              <a:gd name="T7" fmla="*/ 91 h 484"/>
              <a:gd name="T8" fmla="*/ 191 w 736"/>
              <a:gd name="T9" fmla="*/ 76 h 484"/>
              <a:gd name="T10" fmla="*/ 125 w 736"/>
              <a:gd name="T11" fmla="*/ 96 h 484"/>
              <a:gd name="T12" fmla="*/ 73 w 736"/>
              <a:gd name="T13" fmla="*/ 191 h 484"/>
              <a:gd name="T14" fmla="*/ 0 w 736"/>
              <a:gd name="T15" fmla="*/ 325 h 484"/>
              <a:gd name="T16" fmla="*/ 142 w 736"/>
              <a:gd name="T17" fmla="*/ 484 h 484"/>
              <a:gd name="T18" fmla="*/ 160 w 736"/>
              <a:gd name="T19" fmla="*/ 484 h 484"/>
              <a:gd name="T20" fmla="*/ 176 w 736"/>
              <a:gd name="T21" fmla="*/ 484 h 484"/>
              <a:gd name="T22" fmla="*/ 507 w 736"/>
              <a:gd name="T23" fmla="*/ 484 h 484"/>
              <a:gd name="T24" fmla="*/ 514 w 736"/>
              <a:gd name="T25" fmla="*/ 484 h 484"/>
              <a:gd name="T26" fmla="*/ 522 w 736"/>
              <a:gd name="T27" fmla="*/ 484 h 484"/>
              <a:gd name="T28" fmla="*/ 546 w 736"/>
              <a:gd name="T29" fmla="*/ 484 h 484"/>
              <a:gd name="T30" fmla="*/ 599 w 736"/>
              <a:gd name="T31" fmla="*/ 484 h 484"/>
              <a:gd name="T32" fmla="*/ 736 w 736"/>
              <a:gd name="T33" fmla="*/ 348 h 484"/>
              <a:gd name="T34" fmla="*/ 618 w 736"/>
              <a:gd name="T35" fmla="*/ 21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6" h="484">
                <a:moveTo>
                  <a:pt x="618" y="213"/>
                </a:moveTo>
                <a:cubicBezTo>
                  <a:pt x="618" y="210"/>
                  <a:pt x="618" y="206"/>
                  <a:pt x="618" y="203"/>
                </a:cubicBezTo>
                <a:cubicBezTo>
                  <a:pt x="618" y="91"/>
                  <a:pt x="527" y="0"/>
                  <a:pt x="415" y="0"/>
                </a:cubicBezTo>
                <a:cubicBezTo>
                  <a:pt x="345" y="0"/>
                  <a:pt x="283" y="37"/>
                  <a:pt x="246" y="91"/>
                </a:cubicBezTo>
                <a:cubicBezTo>
                  <a:pt x="230" y="82"/>
                  <a:pt x="211" y="76"/>
                  <a:pt x="191" y="76"/>
                </a:cubicBezTo>
                <a:cubicBezTo>
                  <a:pt x="167" y="76"/>
                  <a:pt x="144" y="83"/>
                  <a:pt x="125" y="96"/>
                </a:cubicBezTo>
                <a:cubicBezTo>
                  <a:pt x="94" y="116"/>
                  <a:pt x="74" y="151"/>
                  <a:pt x="73" y="191"/>
                </a:cubicBezTo>
                <a:cubicBezTo>
                  <a:pt x="30" y="219"/>
                  <a:pt x="0" y="269"/>
                  <a:pt x="0" y="325"/>
                </a:cubicBezTo>
                <a:cubicBezTo>
                  <a:pt x="0" y="407"/>
                  <a:pt x="62" y="475"/>
                  <a:pt x="142" y="484"/>
                </a:cubicBezTo>
                <a:cubicBezTo>
                  <a:pt x="148" y="484"/>
                  <a:pt x="154" y="484"/>
                  <a:pt x="160" y="484"/>
                </a:cubicBezTo>
                <a:cubicBezTo>
                  <a:pt x="165" y="484"/>
                  <a:pt x="171" y="484"/>
                  <a:pt x="176" y="484"/>
                </a:cubicBezTo>
                <a:cubicBezTo>
                  <a:pt x="250" y="484"/>
                  <a:pt x="425" y="484"/>
                  <a:pt x="507" y="484"/>
                </a:cubicBezTo>
                <a:cubicBezTo>
                  <a:pt x="510" y="484"/>
                  <a:pt x="512" y="484"/>
                  <a:pt x="514" y="484"/>
                </a:cubicBezTo>
                <a:cubicBezTo>
                  <a:pt x="522" y="484"/>
                  <a:pt x="522" y="484"/>
                  <a:pt x="522" y="484"/>
                </a:cubicBezTo>
                <a:cubicBezTo>
                  <a:pt x="526" y="484"/>
                  <a:pt x="538" y="484"/>
                  <a:pt x="546" y="484"/>
                </a:cubicBezTo>
                <a:cubicBezTo>
                  <a:pt x="599" y="484"/>
                  <a:pt x="599" y="484"/>
                  <a:pt x="599" y="484"/>
                </a:cubicBezTo>
                <a:cubicBezTo>
                  <a:pt x="675" y="483"/>
                  <a:pt x="736" y="422"/>
                  <a:pt x="736" y="348"/>
                </a:cubicBezTo>
                <a:cubicBezTo>
                  <a:pt x="736" y="279"/>
                  <a:pt x="684" y="222"/>
                  <a:pt x="618" y="213"/>
                </a:cubicBezTo>
                <a:close/>
              </a:path>
            </a:pathLst>
          </a:custGeom>
          <a:solidFill>
            <a:srgbClr val="0072C6"/>
          </a:solidFill>
          <a:ln w="28575">
            <a:noFill/>
            <a:round/>
            <a:headEnd/>
            <a:tailEnd/>
          </a:ln>
          <a:extLst/>
        </p:spPr>
        <p:txBody>
          <a:bodyPr vert="horz" wrap="square" lIns="91414" tIns="45706" rIns="91414" bIns="45706" numCol="1" anchor="t" anchorCtr="0" compatLnSpc="1">
            <a:prstTxWarp prst="textNoShape">
              <a:avLst/>
            </a:prstTxWarp>
          </a:bodyPr>
          <a:lstStyle/>
          <a:p>
            <a:endParaRPr lang="en-US" sz="1800" kern="0" dirty="0">
              <a:solidFill>
                <a:srgbClr val="505050"/>
              </a:solidFill>
              <a:latin typeface="Segoe UI"/>
            </a:endParaRPr>
          </a:p>
        </p:txBody>
      </p:sp>
      <p:cxnSp>
        <p:nvCxnSpPr>
          <p:cNvPr id="684" name="Straight Connector 683">
            <a:extLst>
              <a:ext uri="{FF2B5EF4-FFF2-40B4-BE49-F238E27FC236}">
                <a16:creationId xmlns:a16="http://schemas.microsoft.com/office/drawing/2014/main" id="{77DCC6E8-8304-4741-A395-D36B1506A1AE}"/>
              </a:ext>
            </a:extLst>
          </p:cNvPr>
          <p:cNvCxnSpPr/>
          <p:nvPr/>
        </p:nvCxnSpPr>
        <p:spPr>
          <a:xfrm flipH="1">
            <a:off x="7500174" y="6100799"/>
            <a:ext cx="498209" cy="1364"/>
          </a:xfrm>
          <a:prstGeom prst="line">
            <a:avLst/>
          </a:prstGeom>
          <a:noFill/>
          <a:ln w="38100" cap="flat" cmpd="sng" algn="ctr">
            <a:solidFill>
              <a:srgbClr val="5C2D91">
                <a:lumMod val="60000"/>
                <a:lumOff val="40000"/>
              </a:srgbClr>
            </a:solidFill>
            <a:prstDash val="solid"/>
            <a:headEnd type="triangle" w="med" len="med"/>
            <a:tailEnd type="none" w="med" len="med"/>
          </a:ln>
          <a:effectLst/>
        </p:spPr>
      </p:cxnSp>
      <p:sp>
        <p:nvSpPr>
          <p:cNvPr id="685" name="TextBox 684">
            <a:extLst>
              <a:ext uri="{FF2B5EF4-FFF2-40B4-BE49-F238E27FC236}">
                <a16:creationId xmlns:a16="http://schemas.microsoft.com/office/drawing/2014/main" id="{7FA995AD-749D-4758-89B5-809921566E7F}"/>
              </a:ext>
            </a:extLst>
          </p:cNvPr>
          <p:cNvSpPr txBox="1"/>
          <p:nvPr/>
        </p:nvSpPr>
        <p:spPr>
          <a:xfrm>
            <a:off x="6917606" y="2734461"/>
            <a:ext cx="1411114" cy="588994"/>
          </a:xfrm>
          <a:prstGeom prst="rect">
            <a:avLst/>
          </a:prstGeom>
          <a:noFill/>
        </p:spPr>
        <p:txBody>
          <a:bodyPr wrap="square" rtlCol="0">
            <a:spAutoFit/>
          </a:bodyPr>
          <a:lstStyle/>
          <a:p>
            <a:pPr algn="ctr">
              <a:lnSpc>
                <a:spcPct val="90000"/>
              </a:lnSpc>
            </a:pPr>
            <a:r>
              <a:rPr lang="en-US" sz="1800" dirty="0">
                <a:solidFill>
                  <a:srgbClr val="505050"/>
                </a:solidFill>
                <a:latin typeface="Segoe UI"/>
              </a:rPr>
              <a:t>Microsoft Azure</a:t>
            </a:r>
          </a:p>
        </p:txBody>
      </p:sp>
      <p:sp>
        <p:nvSpPr>
          <p:cNvPr id="686" name="TextBox 685">
            <a:extLst>
              <a:ext uri="{FF2B5EF4-FFF2-40B4-BE49-F238E27FC236}">
                <a16:creationId xmlns:a16="http://schemas.microsoft.com/office/drawing/2014/main" id="{6C11D71B-8FBC-4863-9450-E2AE18280F06}"/>
              </a:ext>
            </a:extLst>
          </p:cNvPr>
          <p:cNvSpPr txBox="1"/>
          <p:nvPr/>
        </p:nvSpPr>
        <p:spPr>
          <a:xfrm>
            <a:off x="6596453" y="5066276"/>
            <a:ext cx="1076136" cy="301600"/>
          </a:xfrm>
          <a:prstGeom prst="rect">
            <a:avLst/>
          </a:prstGeom>
          <a:solidFill>
            <a:srgbClr val="5C2D91"/>
          </a:solidFill>
        </p:spPr>
        <p:txBody>
          <a:bodyPr wrap="square" rtlCol="0">
            <a:spAutoFit/>
          </a:bodyPr>
          <a:lstStyle/>
          <a:p>
            <a:pPr defTabSz="896386">
              <a:defRPr/>
            </a:pPr>
            <a:r>
              <a:rPr lang="en-US" sz="1371" kern="0" dirty="0">
                <a:solidFill>
                  <a:srgbClr val="505050"/>
                </a:solidFill>
                <a:effectLst>
                  <a:outerShdw blurRad="38100" dist="38100" dir="2700000" algn="tl">
                    <a:srgbClr val="000000">
                      <a:alpha val="43137"/>
                    </a:srgbClr>
                  </a:outerShdw>
                </a:effectLst>
                <a:latin typeface="Segoe UI"/>
              </a:rPr>
              <a:t>Internal VIP</a:t>
            </a:r>
          </a:p>
        </p:txBody>
      </p:sp>
      <p:sp>
        <p:nvSpPr>
          <p:cNvPr id="687" name="TextBox 686">
            <a:extLst>
              <a:ext uri="{FF2B5EF4-FFF2-40B4-BE49-F238E27FC236}">
                <a16:creationId xmlns:a16="http://schemas.microsoft.com/office/drawing/2014/main" id="{73AF19D2-190A-499D-96CB-2D1CC23C55F2}"/>
              </a:ext>
            </a:extLst>
          </p:cNvPr>
          <p:cNvSpPr txBox="1"/>
          <p:nvPr/>
        </p:nvSpPr>
        <p:spPr>
          <a:xfrm>
            <a:off x="5239800" y="3939965"/>
            <a:ext cx="926163" cy="271428"/>
          </a:xfrm>
          <a:prstGeom prst="rect">
            <a:avLst/>
          </a:prstGeom>
          <a:solidFill>
            <a:srgbClr val="D83B01"/>
          </a:solidFill>
        </p:spPr>
        <p:txBody>
          <a:bodyPr wrap="square" rtlCol="0">
            <a:spAutoFit/>
          </a:bodyPr>
          <a:lstStyle/>
          <a:p>
            <a:pPr defTabSz="896386">
              <a:defRPr/>
            </a:pPr>
            <a:r>
              <a:rPr lang="en-US" sz="1175" kern="0" dirty="0">
                <a:solidFill>
                  <a:srgbClr val="505050"/>
                </a:solidFill>
                <a:effectLst>
                  <a:outerShdw blurRad="38100" dist="38100" dir="2700000" algn="tl">
                    <a:srgbClr val="000000">
                      <a:alpha val="43137"/>
                    </a:srgbClr>
                  </a:outerShdw>
                </a:effectLst>
                <a:latin typeface="Segoe UI"/>
              </a:rPr>
              <a:t>Public VIP</a:t>
            </a:r>
          </a:p>
        </p:txBody>
      </p:sp>
    </p:spTree>
    <p:extLst>
      <p:ext uri="{BB962C8B-B14F-4D97-AF65-F5344CB8AC3E}">
        <p14:creationId xmlns:p14="http://schemas.microsoft.com/office/powerpoint/2010/main" val="2555516197"/>
      </p:ext>
    </p:extLst>
  </p:cSld>
  <p:clrMapOvr>
    <a:masterClrMapping/>
  </p:clrMapOvr>
  <p:transition spd="med">
    <p:pull/>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bwMode="auto">
          <a:xfrm flipH="1">
            <a:off x="268494" y="1337342"/>
            <a:ext cx="8517474" cy="5154442"/>
          </a:xfrm>
          <a:prstGeom prst="ellipse">
            <a:avLst/>
          </a:prstGeom>
          <a:noFill/>
          <a:ln w="2540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22" name="Oval 21"/>
          <p:cNvSpPr>
            <a:spLocks noChangeAspect="1"/>
          </p:cNvSpPr>
          <p:nvPr/>
        </p:nvSpPr>
        <p:spPr bwMode="auto">
          <a:xfrm flipH="1">
            <a:off x="567340" y="1983241"/>
            <a:ext cx="6033286" cy="3795630"/>
          </a:xfrm>
          <a:prstGeom prst="ellipse">
            <a:avLst/>
          </a:prstGeom>
          <a:noFill/>
          <a:ln w="2540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23" name="Oval 22"/>
          <p:cNvSpPr>
            <a:spLocks noChangeAspect="1"/>
          </p:cNvSpPr>
          <p:nvPr/>
        </p:nvSpPr>
        <p:spPr bwMode="auto">
          <a:xfrm flipH="1">
            <a:off x="716764" y="2366062"/>
            <a:ext cx="4782315" cy="3036503"/>
          </a:xfrm>
          <a:prstGeom prst="ellipse">
            <a:avLst/>
          </a:prstGeom>
          <a:noFill/>
          <a:ln w="2540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27" name="Oval 26"/>
          <p:cNvSpPr>
            <a:spLocks noChangeAspect="1"/>
          </p:cNvSpPr>
          <p:nvPr/>
        </p:nvSpPr>
        <p:spPr bwMode="auto">
          <a:xfrm flipH="1">
            <a:off x="851478" y="2666455"/>
            <a:ext cx="3509961" cy="2429203"/>
          </a:xfrm>
          <a:prstGeom prst="ellipse">
            <a:avLst/>
          </a:prstGeom>
          <a:noFill/>
          <a:ln w="2540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30" name="TextBox 29"/>
          <p:cNvSpPr txBox="1"/>
          <p:nvPr/>
        </p:nvSpPr>
        <p:spPr>
          <a:xfrm flipH="1">
            <a:off x="4735561" y="3522267"/>
            <a:ext cx="1407201" cy="853919"/>
          </a:xfrm>
          <a:prstGeom prst="rect">
            <a:avLst/>
          </a:prstGeom>
          <a:solidFill>
            <a:schemeClr val="bg1"/>
          </a:solidFill>
        </p:spPr>
        <p:txBody>
          <a:bodyPr wrap="none" lIns="179263" tIns="143409" rIns="179263" bIns="143409" rtlCol="0">
            <a:spAutoFit/>
          </a:bodyPr>
          <a:lstStyle/>
          <a:p>
            <a:pPr algn="ctr">
              <a:lnSpc>
                <a:spcPct val="90000"/>
              </a:lnSpc>
              <a:spcAft>
                <a:spcPts val="588"/>
              </a:spcAft>
            </a:pPr>
            <a:r>
              <a:rPr lang="en-US" sz="1731">
                <a:solidFill>
                  <a:schemeClr val="accent1"/>
                </a:solidFill>
              </a:rPr>
              <a:t>VM or NIC</a:t>
            </a:r>
          </a:p>
          <a:p>
            <a:pPr algn="ctr">
              <a:lnSpc>
                <a:spcPct val="90000"/>
              </a:lnSpc>
              <a:spcAft>
                <a:spcPts val="588"/>
              </a:spcAft>
            </a:pPr>
            <a:r>
              <a:rPr lang="en-US" sz="1731">
                <a:solidFill>
                  <a:schemeClr val="accent1"/>
                </a:solidFill>
              </a:rPr>
              <a:t>NSG</a:t>
            </a:r>
          </a:p>
        </p:txBody>
      </p:sp>
      <p:sp>
        <p:nvSpPr>
          <p:cNvPr id="31" name="TextBox 30"/>
          <p:cNvSpPr txBox="1"/>
          <p:nvPr/>
        </p:nvSpPr>
        <p:spPr>
          <a:xfrm flipH="1">
            <a:off x="3850113" y="3511993"/>
            <a:ext cx="1056384" cy="846053"/>
          </a:xfrm>
          <a:prstGeom prst="rect">
            <a:avLst/>
          </a:prstGeom>
          <a:solidFill>
            <a:schemeClr val="bg1"/>
          </a:solidFill>
        </p:spPr>
        <p:txBody>
          <a:bodyPr wrap="none" lIns="179263" tIns="143409" rIns="179263" bIns="143409" rtlCol="0">
            <a:spAutoFit/>
          </a:bodyPr>
          <a:lstStyle/>
          <a:p>
            <a:pPr algn="ctr">
              <a:lnSpc>
                <a:spcPct val="90000"/>
              </a:lnSpc>
              <a:spcAft>
                <a:spcPts val="588"/>
              </a:spcAft>
            </a:pPr>
            <a:r>
              <a:rPr lang="en-US" sz="1731" dirty="0">
                <a:solidFill>
                  <a:schemeClr val="accent1"/>
                </a:solidFill>
              </a:rPr>
              <a:t>VM</a:t>
            </a:r>
          </a:p>
          <a:p>
            <a:pPr algn="ctr">
              <a:lnSpc>
                <a:spcPct val="90000"/>
              </a:lnSpc>
              <a:spcAft>
                <a:spcPts val="588"/>
              </a:spcAft>
            </a:pPr>
            <a:r>
              <a:rPr lang="en-US" sz="1731" dirty="0">
                <a:solidFill>
                  <a:schemeClr val="accent1"/>
                </a:solidFill>
              </a:rPr>
              <a:t>firewall</a:t>
            </a:r>
          </a:p>
        </p:txBody>
      </p:sp>
      <p:sp>
        <p:nvSpPr>
          <p:cNvPr id="33" name="Oval 32"/>
          <p:cNvSpPr>
            <a:spLocks noChangeAspect="1"/>
          </p:cNvSpPr>
          <p:nvPr/>
        </p:nvSpPr>
        <p:spPr bwMode="auto">
          <a:xfrm flipH="1">
            <a:off x="1017594" y="3149357"/>
            <a:ext cx="2340446" cy="1457521"/>
          </a:xfrm>
          <a:prstGeom prst="ellipse">
            <a:avLst/>
          </a:prstGeom>
          <a:solidFill>
            <a:schemeClr val="accent1"/>
          </a:solidFill>
          <a:ln>
            <a:headEnd type="none" w="med" len="med"/>
            <a:tailEnd type="none" w="med" len="med"/>
          </a:ln>
          <a:scene3d>
            <a:camera prst="orthographicFront">
              <a:rot lat="0" lon="0" rev="0"/>
            </a:camera>
            <a:lightRig rig="twoPt" dir="tl"/>
          </a:scene3d>
          <a:sp3d prstMaterial="flat">
            <a:bevelT w="19050" h="31750"/>
          </a:sp3d>
        </p:spPr>
        <p:style>
          <a:lnRef idx="0">
            <a:schemeClr val="accent6"/>
          </a:lnRef>
          <a:fillRef idx="3">
            <a:schemeClr val="accent6"/>
          </a:fillRef>
          <a:effectRef idx="3">
            <a:schemeClr val="accent6"/>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34" name="TextBox 33"/>
          <p:cNvSpPr txBox="1"/>
          <p:nvPr/>
        </p:nvSpPr>
        <p:spPr>
          <a:xfrm flipH="1">
            <a:off x="1045243" y="3279616"/>
            <a:ext cx="2285149" cy="1179826"/>
          </a:xfrm>
          <a:prstGeom prst="rect">
            <a:avLst/>
          </a:prstGeom>
          <a:noFill/>
        </p:spPr>
        <p:txBody>
          <a:bodyPr wrap="none" lIns="179263" tIns="143409" rIns="179263" bIns="143409" rtlCol="0">
            <a:spAutoFit/>
          </a:bodyPr>
          <a:lstStyle/>
          <a:p>
            <a:pPr algn="ctr">
              <a:lnSpc>
                <a:spcPct val="90000"/>
              </a:lnSpc>
              <a:spcAft>
                <a:spcPts val="588"/>
              </a:spcAft>
            </a:pPr>
            <a:r>
              <a:rPr lang="en-US" sz="1961" dirty="0">
                <a:solidFill>
                  <a:srgbClr val="FFFFFF"/>
                </a:solidFill>
              </a:rPr>
              <a:t>PaaS Services </a:t>
            </a:r>
          </a:p>
          <a:p>
            <a:pPr algn="ctr">
              <a:lnSpc>
                <a:spcPct val="90000"/>
              </a:lnSpc>
              <a:spcAft>
                <a:spcPts val="588"/>
              </a:spcAft>
            </a:pPr>
            <a:r>
              <a:rPr lang="en-US" sz="1961" dirty="0">
                <a:solidFill>
                  <a:srgbClr val="FFFFFF"/>
                </a:solidFill>
              </a:rPr>
              <a:t>&amp;</a:t>
            </a:r>
            <a:br>
              <a:rPr lang="en-US" sz="1961" dirty="0">
                <a:solidFill>
                  <a:srgbClr val="FFFFFF"/>
                </a:solidFill>
              </a:rPr>
            </a:br>
            <a:r>
              <a:rPr lang="en-US" sz="1961" dirty="0">
                <a:solidFill>
                  <a:srgbClr val="FFFFFF"/>
                </a:solidFill>
              </a:rPr>
              <a:t> Virtual Machines</a:t>
            </a:r>
          </a:p>
        </p:txBody>
      </p:sp>
      <p:grpSp>
        <p:nvGrpSpPr>
          <p:cNvPr id="14" name="Group 13"/>
          <p:cNvGrpSpPr/>
          <p:nvPr/>
        </p:nvGrpSpPr>
        <p:grpSpPr>
          <a:xfrm>
            <a:off x="10734440" y="3273192"/>
            <a:ext cx="1359485" cy="1212668"/>
            <a:chOff x="1419931" y="2335312"/>
            <a:chExt cx="1252290" cy="1117050"/>
          </a:xfrm>
        </p:grpSpPr>
        <p:sp>
          <p:nvSpPr>
            <p:cNvPr id="15" name="Oval 14"/>
            <p:cNvSpPr/>
            <p:nvPr/>
          </p:nvSpPr>
          <p:spPr bwMode="auto">
            <a:xfrm>
              <a:off x="1487553" y="2335312"/>
              <a:ext cx="1117050" cy="1117050"/>
            </a:xfrm>
            <a:prstGeom prst="ellipse">
              <a:avLst/>
            </a:prstGeom>
            <a:pattFill prst="ltUpDiag">
              <a:fgClr>
                <a:srgbClr val="CDCDCD"/>
              </a:fgClr>
              <a:bgClr>
                <a:srgbClr val="FFFFFF"/>
              </a:bgClr>
            </a:pattFill>
            <a:ln w="57150" cap="flat" cmpd="sng" algn="ctr">
              <a:solidFill>
                <a:srgbClr val="4F81BD"/>
              </a:solidFill>
              <a:prstDash val="solid"/>
              <a:headEnd type="none" w="med" len="med"/>
              <a:tailEnd type="none" w="med" len="med"/>
            </a:ln>
            <a:effectLst/>
          </p:spPr>
          <p:txBody>
            <a:bodyPr rot="0" spcFirstLastPara="0" vertOverflow="overflow" horzOverflow="overflow" vert="horz" wrap="square" lIns="179263" tIns="143409" rIns="179263" bIns="143409" numCol="1" spcCol="0" rtlCol="0" fromWordArt="0" anchor="t" anchorCtr="0" forceAA="0" compatLnSpc="1">
              <a:prstTxWarp prst="textNoShape">
                <a:avLst/>
              </a:prstTxWarp>
              <a:noAutofit/>
            </a:bodyPr>
            <a:lstStyle/>
            <a:p>
              <a:pPr defTabSz="896044" fontAlgn="base">
                <a:lnSpc>
                  <a:spcPct val="90000"/>
                </a:lnSpc>
                <a:spcBef>
                  <a:spcPct val="0"/>
                </a:spcBef>
                <a:spcAft>
                  <a:spcPct val="0"/>
                </a:spcAft>
                <a:defRPr/>
              </a:pPr>
              <a:endParaRPr lang="en-US" sz="3530" kern="0" spc="-48">
                <a:gradFill>
                  <a:gsLst>
                    <a:gs pos="36283">
                      <a:srgbClr val="505050"/>
                    </a:gs>
                    <a:gs pos="28000">
                      <a:srgbClr val="505050"/>
                    </a:gs>
                  </a:gsLst>
                  <a:lin ang="5400000" scaled="0"/>
                </a:gradFill>
                <a:latin typeface="Calibri"/>
              </a:endParaRPr>
            </a:p>
          </p:txBody>
        </p:sp>
        <p:sp>
          <p:nvSpPr>
            <p:cNvPr id="16" name="Freeform 15"/>
            <p:cNvSpPr>
              <a:spLocks noChangeAspect="1" noEditPoints="1"/>
            </p:cNvSpPr>
            <p:nvPr/>
          </p:nvSpPr>
          <p:spPr bwMode="auto">
            <a:xfrm>
              <a:off x="1794197" y="2563571"/>
              <a:ext cx="514350" cy="386305"/>
            </a:xfrm>
            <a:custGeom>
              <a:avLst/>
              <a:gdLst>
                <a:gd name="T0" fmla="*/ 224 w 400"/>
                <a:gd name="T1" fmla="*/ 276 h 300"/>
                <a:gd name="T2" fmla="*/ 200 w 400"/>
                <a:gd name="T3" fmla="*/ 300 h 300"/>
                <a:gd name="T4" fmla="*/ 176 w 400"/>
                <a:gd name="T5" fmla="*/ 276 h 300"/>
                <a:gd name="T6" fmla="*/ 200 w 400"/>
                <a:gd name="T7" fmla="*/ 252 h 300"/>
                <a:gd name="T8" fmla="*/ 224 w 400"/>
                <a:gd name="T9" fmla="*/ 276 h 300"/>
                <a:gd name="T10" fmla="*/ 122 w 400"/>
                <a:gd name="T11" fmla="*/ 205 h 300"/>
                <a:gd name="T12" fmla="*/ 156 w 400"/>
                <a:gd name="T13" fmla="*/ 239 h 300"/>
                <a:gd name="T14" fmla="*/ 200 w 400"/>
                <a:gd name="T15" fmla="*/ 221 h 300"/>
                <a:gd name="T16" fmla="*/ 244 w 400"/>
                <a:gd name="T17" fmla="*/ 239 h 300"/>
                <a:gd name="T18" fmla="*/ 278 w 400"/>
                <a:gd name="T19" fmla="*/ 205 h 300"/>
                <a:gd name="T20" fmla="*/ 200 w 400"/>
                <a:gd name="T21" fmla="*/ 173 h 300"/>
                <a:gd name="T22" fmla="*/ 122 w 400"/>
                <a:gd name="T23" fmla="*/ 205 h 300"/>
                <a:gd name="T24" fmla="*/ 61 w 400"/>
                <a:gd name="T25" fmla="*/ 144 h 300"/>
                <a:gd name="T26" fmla="*/ 95 w 400"/>
                <a:gd name="T27" fmla="*/ 178 h 300"/>
                <a:gd name="T28" fmla="*/ 200 w 400"/>
                <a:gd name="T29" fmla="*/ 134 h 300"/>
                <a:gd name="T30" fmla="*/ 305 w 400"/>
                <a:gd name="T31" fmla="*/ 178 h 300"/>
                <a:gd name="T32" fmla="*/ 339 w 400"/>
                <a:gd name="T33" fmla="*/ 144 h 300"/>
                <a:gd name="T34" fmla="*/ 200 w 400"/>
                <a:gd name="T35" fmla="*/ 86 h 300"/>
                <a:gd name="T36" fmla="*/ 61 w 400"/>
                <a:gd name="T37" fmla="*/ 144 h 300"/>
                <a:gd name="T38" fmla="*/ 200 w 400"/>
                <a:gd name="T39" fmla="*/ 48 h 300"/>
                <a:gd name="T40" fmla="*/ 366 w 400"/>
                <a:gd name="T41" fmla="*/ 117 h 300"/>
                <a:gd name="T42" fmla="*/ 400 w 400"/>
                <a:gd name="T43" fmla="*/ 83 h 300"/>
                <a:gd name="T44" fmla="*/ 200 w 400"/>
                <a:gd name="T45" fmla="*/ 0 h 300"/>
                <a:gd name="T46" fmla="*/ 0 w 400"/>
                <a:gd name="T47" fmla="*/ 83 h 300"/>
                <a:gd name="T48" fmla="*/ 34 w 400"/>
                <a:gd name="T49" fmla="*/ 117 h 300"/>
                <a:gd name="T50" fmla="*/ 200 w 400"/>
                <a:gd name="T51" fmla="*/ 4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0" h="300">
                  <a:moveTo>
                    <a:pt x="224" y="276"/>
                  </a:moveTo>
                  <a:cubicBezTo>
                    <a:pt x="224" y="289"/>
                    <a:pt x="213" y="300"/>
                    <a:pt x="200" y="300"/>
                  </a:cubicBezTo>
                  <a:cubicBezTo>
                    <a:pt x="187" y="300"/>
                    <a:pt x="176" y="289"/>
                    <a:pt x="176" y="276"/>
                  </a:cubicBezTo>
                  <a:cubicBezTo>
                    <a:pt x="176" y="263"/>
                    <a:pt x="187" y="252"/>
                    <a:pt x="200" y="252"/>
                  </a:cubicBezTo>
                  <a:cubicBezTo>
                    <a:pt x="213" y="252"/>
                    <a:pt x="224" y="263"/>
                    <a:pt x="224" y="276"/>
                  </a:cubicBezTo>
                  <a:close/>
                  <a:moveTo>
                    <a:pt x="122" y="205"/>
                  </a:moveTo>
                  <a:cubicBezTo>
                    <a:pt x="156" y="239"/>
                    <a:pt x="156" y="239"/>
                    <a:pt x="156" y="239"/>
                  </a:cubicBezTo>
                  <a:cubicBezTo>
                    <a:pt x="167" y="228"/>
                    <a:pt x="183" y="221"/>
                    <a:pt x="200" y="221"/>
                  </a:cubicBezTo>
                  <a:cubicBezTo>
                    <a:pt x="217" y="221"/>
                    <a:pt x="233" y="228"/>
                    <a:pt x="244" y="239"/>
                  </a:cubicBezTo>
                  <a:cubicBezTo>
                    <a:pt x="278" y="205"/>
                    <a:pt x="278" y="205"/>
                    <a:pt x="278" y="205"/>
                  </a:cubicBezTo>
                  <a:cubicBezTo>
                    <a:pt x="258" y="185"/>
                    <a:pt x="230" y="173"/>
                    <a:pt x="200" y="173"/>
                  </a:cubicBezTo>
                  <a:cubicBezTo>
                    <a:pt x="170" y="173"/>
                    <a:pt x="142" y="185"/>
                    <a:pt x="122" y="205"/>
                  </a:cubicBezTo>
                  <a:close/>
                  <a:moveTo>
                    <a:pt x="61" y="144"/>
                  </a:moveTo>
                  <a:cubicBezTo>
                    <a:pt x="95" y="178"/>
                    <a:pt x="95" y="178"/>
                    <a:pt x="95" y="178"/>
                  </a:cubicBezTo>
                  <a:cubicBezTo>
                    <a:pt x="122" y="151"/>
                    <a:pt x="159" y="134"/>
                    <a:pt x="200" y="134"/>
                  </a:cubicBezTo>
                  <a:cubicBezTo>
                    <a:pt x="241" y="134"/>
                    <a:pt x="278" y="151"/>
                    <a:pt x="305" y="178"/>
                  </a:cubicBezTo>
                  <a:cubicBezTo>
                    <a:pt x="339" y="144"/>
                    <a:pt x="339" y="144"/>
                    <a:pt x="339" y="144"/>
                  </a:cubicBezTo>
                  <a:cubicBezTo>
                    <a:pt x="303" y="109"/>
                    <a:pt x="254" y="86"/>
                    <a:pt x="200" y="86"/>
                  </a:cubicBezTo>
                  <a:cubicBezTo>
                    <a:pt x="146" y="86"/>
                    <a:pt x="97" y="109"/>
                    <a:pt x="61" y="144"/>
                  </a:cubicBezTo>
                  <a:close/>
                  <a:moveTo>
                    <a:pt x="200" y="48"/>
                  </a:moveTo>
                  <a:cubicBezTo>
                    <a:pt x="265" y="48"/>
                    <a:pt x="324" y="74"/>
                    <a:pt x="366" y="117"/>
                  </a:cubicBezTo>
                  <a:cubicBezTo>
                    <a:pt x="400" y="83"/>
                    <a:pt x="400" y="83"/>
                    <a:pt x="400" y="83"/>
                  </a:cubicBezTo>
                  <a:cubicBezTo>
                    <a:pt x="349" y="32"/>
                    <a:pt x="278" y="0"/>
                    <a:pt x="200" y="0"/>
                  </a:cubicBezTo>
                  <a:cubicBezTo>
                    <a:pt x="122" y="0"/>
                    <a:pt x="51" y="32"/>
                    <a:pt x="0" y="83"/>
                  </a:cubicBezTo>
                  <a:cubicBezTo>
                    <a:pt x="34" y="117"/>
                    <a:pt x="34" y="117"/>
                    <a:pt x="34" y="117"/>
                  </a:cubicBezTo>
                  <a:cubicBezTo>
                    <a:pt x="76" y="74"/>
                    <a:pt x="135" y="48"/>
                    <a:pt x="200" y="48"/>
                  </a:cubicBezTo>
                  <a:close/>
                </a:path>
              </a:pathLst>
            </a:custGeom>
            <a:solidFill>
              <a:srgbClr val="1F497D"/>
            </a:solidFill>
            <a:ln>
              <a:noFill/>
            </a:ln>
            <a:extLst/>
          </p:spPr>
          <p:txBody>
            <a:bodyPr vert="horz" wrap="square" lIns="89630" tIns="44816" rIns="89630" bIns="44816" numCol="1" anchor="t" anchorCtr="0" compatLnSpc="1">
              <a:prstTxWarp prst="textNoShape">
                <a:avLst/>
              </a:prstTxWarp>
            </a:bodyPr>
            <a:lstStyle/>
            <a:p>
              <a:pPr defTabSz="914083">
                <a:defRPr/>
              </a:pPr>
              <a:endParaRPr lang="en-US" sz="2745" kern="0">
                <a:solidFill>
                  <a:srgbClr val="00188F"/>
                </a:solidFill>
                <a:latin typeface="Calibri"/>
              </a:endParaRPr>
            </a:p>
          </p:txBody>
        </p:sp>
        <p:sp>
          <p:nvSpPr>
            <p:cNvPr id="17" name="TextBox 16"/>
            <p:cNvSpPr txBox="1"/>
            <p:nvPr/>
          </p:nvSpPr>
          <p:spPr>
            <a:xfrm>
              <a:off x="1419931" y="2804020"/>
              <a:ext cx="1252290" cy="566991"/>
            </a:xfrm>
            <a:prstGeom prst="rect">
              <a:avLst/>
            </a:prstGeom>
            <a:noFill/>
          </p:spPr>
          <p:txBody>
            <a:bodyPr wrap="none" lIns="179263" tIns="143409" rIns="179263" bIns="143409" rtlCol="0" anchor="ctr">
              <a:spAutoFit/>
            </a:bodyPr>
            <a:lstStyle/>
            <a:p>
              <a:pPr algn="ctr" defTabSz="914083">
                <a:lnSpc>
                  <a:spcPct val="90000"/>
                </a:lnSpc>
                <a:defRPr/>
              </a:pPr>
              <a:r>
                <a:rPr lang="en-US" sz="2353" kern="0" spc="-48" dirty="0">
                  <a:solidFill>
                    <a:srgbClr val="00188F"/>
                  </a:solidFill>
                </a:rPr>
                <a:t>Internet</a:t>
              </a:r>
            </a:p>
          </p:txBody>
        </p:sp>
      </p:grpSp>
      <p:sp>
        <p:nvSpPr>
          <p:cNvPr id="19" name="Oval 18"/>
          <p:cNvSpPr/>
          <p:nvPr/>
        </p:nvSpPr>
        <p:spPr bwMode="auto">
          <a:xfrm flipH="1">
            <a:off x="417916" y="1635921"/>
            <a:ext cx="7247523" cy="4622913"/>
          </a:xfrm>
          <a:prstGeom prst="ellipse">
            <a:avLst/>
          </a:prstGeom>
          <a:noFill/>
          <a:ln w="25400">
            <a:solidFill>
              <a:schemeClr val="tx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20" name="TextBox 19"/>
          <p:cNvSpPr txBox="1"/>
          <p:nvPr/>
        </p:nvSpPr>
        <p:spPr>
          <a:xfrm flipH="1">
            <a:off x="6826976" y="3487939"/>
            <a:ext cx="1446494" cy="853919"/>
          </a:xfrm>
          <a:prstGeom prst="rect">
            <a:avLst/>
          </a:prstGeom>
          <a:solidFill>
            <a:schemeClr val="bg1"/>
          </a:solidFill>
        </p:spPr>
        <p:txBody>
          <a:bodyPr wrap="none" lIns="179263" tIns="143409" rIns="179263" bIns="143409" rtlCol="0">
            <a:spAutoFit/>
          </a:bodyPr>
          <a:lstStyle/>
          <a:p>
            <a:pPr algn="ctr">
              <a:lnSpc>
                <a:spcPct val="90000"/>
              </a:lnSpc>
              <a:spcAft>
                <a:spcPts val="588"/>
              </a:spcAft>
            </a:pPr>
            <a:r>
              <a:rPr lang="en-US" sz="1731">
                <a:solidFill>
                  <a:schemeClr val="accent1"/>
                </a:solidFill>
              </a:rPr>
              <a:t>Virtual</a:t>
            </a:r>
          </a:p>
          <a:p>
            <a:pPr algn="ctr">
              <a:lnSpc>
                <a:spcPct val="90000"/>
              </a:lnSpc>
              <a:spcAft>
                <a:spcPts val="588"/>
              </a:spcAft>
            </a:pPr>
            <a:r>
              <a:rPr lang="en-US" sz="1731">
                <a:solidFill>
                  <a:schemeClr val="accent1"/>
                </a:solidFill>
              </a:rPr>
              <a:t>Appliances</a:t>
            </a:r>
          </a:p>
        </p:txBody>
      </p:sp>
      <p:sp>
        <p:nvSpPr>
          <p:cNvPr id="24" name="TextBox 23"/>
          <p:cNvSpPr txBox="1"/>
          <p:nvPr/>
        </p:nvSpPr>
        <p:spPr>
          <a:xfrm flipH="1">
            <a:off x="5956346" y="3511994"/>
            <a:ext cx="1066144" cy="853919"/>
          </a:xfrm>
          <a:prstGeom prst="rect">
            <a:avLst/>
          </a:prstGeom>
          <a:solidFill>
            <a:schemeClr val="bg1"/>
          </a:solidFill>
        </p:spPr>
        <p:txBody>
          <a:bodyPr wrap="none" lIns="179263" tIns="143409" rIns="179263" bIns="143409" rtlCol="0">
            <a:spAutoFit/>
          </a:bodyPr>
          <a:lstStyle/>
          <a:p>
            <a:pPr algn="ctr">
              <a:lnSpc>
                <a:spcPct val="90000"/>
              </a:lnSpc>
              <a:spcAft>
                <a:spcPts val="588"/>
              </a:spcAft>
            </a:pPr>
            <a:r>
              <a:rPr lang="en-US" sz="1731">
                <a:solidFill>
                  <a:schemeClr val="accent1"/>
                </a:solidFill>
              </a:rPr>
              <a:t>Subnet</a:t>
            </a:r>
          </a:p>
          <a:p>
            <a:pPr algn="ctr">
              <a:lnSpc>
                <a:spcPct val="90000"/>
              </a:lnSpc>
              <a:spcAft>
                <a:spcPts val="588"/>
              </a:spcAft>
            </a:pPr>
            <a:r>
              <a:rPr lang="en-US" sz="1731">
                <a:solidFill>
                  <a:schemeClr val="accent1"/>
                </a:solidFill>
              </a:rPr>
              <a:t>NSG</a:t>
            </a:r>
          </a:p>
        </p:txBody>
      </p:sp>
      <p:sp>
        <p:nvSpPr>
          <p:cNvPr id="2" name="Oval 1"/>
          <p:cNvSpPr/>
          <p:nvPr/>
        </p:nvSpPr>
        <p:spPr bwMode="auto">
          <a:xfrm>
            <a:off x="119071" y="1112941"/>
            <a:ext cx="9870347" cy="5603369"/>
          </a:xfrm>
          <a:prstGeom prst="ellipse">
            <a:avLst/>
          </a:prstGeom>
          <a:noFill/>
          <a:ln w="28575">
            <a:solidFill>
              <a:srgbClr val="FFFFFF"/>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6" rIns="0" bIns="45726" numCol="1" rtlCol="0" anchor="ctr" anchorCtr="0" compatLnSpc="1">
            <a:prstTxWarp prst="textNoShape">
              <a:avLst/>
            </a:prstTxWarp>
          </a:bodyPr>
          <a:lstStyle/>
          <a:p>
            <a:pPr algn="ctr" defTabSz="914216" fontAlgn="base">
              <a:spcBef>
                <a:spcPct val="0"/>
              </a:spcBef>
              <a:spcAft>
                <a:spcPct val="0"/>
              </a:spcAft>
            </a:pPr>
            <a:endParaRPr lang="en-US" sz="1961">
              <a:gradFill>
                <a:gsLst>
                  <a:gs pos="16814">
                    <a:srgbClr val="FFFFFF"/>
                  </a:gs>
                  <a:gs pos="46000">
                    <a:srgbClr val="FFFFFF"/>
                  </a:gs>
                </a:gsLst>
                <a:lin ang="5400000" scaled="0"/>
              </a:gradFill>
            </a:endParaRPr>
          </a:p>
        </p:txBody>
      </p:sp>
      <p:sp>
        <p:nvSpPr>
          <p:cNvPr id="26" name="TextBox 25"/>
          <p:cNvSpPr txBox="1"/>
          <p:nvPr/>
        </p:nvSpPr>
        <p:spPr>
          <a:xfrm flipH="1">
            <a:off x="8112351" y="3467815"/>
            <a:ext cx="1206025" cy="853919"/>
          </a:xfrm>
          <a:prstGeom prst="rect">
            <a:avLst/>
          </a:prstGeom>
          <a:solidFill>
            <a:schemeClr val="bg1"/>
          </a:solidFill>
        </p:spPr>
        <p:txBody>
          <a:bodyPr wrap="none" lIns="179263" tIns="143409" rIns="179263" bIns="143409" rtlCol="0">
            <a:spAutoFit/>
          </a:bodyPr>
          <a:lstStyle/>
          <a:p>
            <a:pPr algn="ctr">
              <a:lnSpc>
                <a:spcPct val="90000"/>
              </a:lnSpc>
              <a:spcAft>
                <a:spcPts val="588"/>
              </a:spcAft>
            </a:pPr>
            <a:r>
              <a:rPr lang="en-US" sz="1731" dirty="0">
                <a:solidFill>
                  <a:schemeClr val="accent1"/>
                </a:solidFill>
              </a:rPr>
              <a:t>Load</a:t>
            </a:r>
          </a:p>
          <a:p>
            <a:pPr algn="ctr">
              <a:lnSpc>
                <a:spcPct val="90000"/>
              </a:lnSpc>
              <a:spcAft>
                <a:spcPts val="588"/>
              </a:spcAft>
            </a:pPr>
            <a:r>
              <a:rPr lang="en-US" sz="1731" dirty="0">
                <a:solidFill>
                  <a:schemeClr val="accent1"/>
                </a:solidFill>
              </a:rPr>
              <a:t>balancer</a:t>
            </a:r>
          </a:p>
        </p:txBody>
      </p:sp>
      <p:sp>
        <p:nvSpPr>
          <p:cNvPr id="25" name="TextBox 24"/>
          <p:cNvSpPr txBox="1"/>
          <p:nvPr/>
        </p:nvSpPr>
        <p:spPr>
          <a:xfrm flipH="1">
            <a:off x="9232880" y="3471621"/>
            <a:ext cx="1386770" cy="853919"/>
          </a:xfrm>
          <a:prstGeom prst="rect">
            <a:avLst/>
          </a:prstGeom>
          <a:solidFill>
            <a:schemeClr val="bg1"/>
          </a:solidFill>
        </p:spPr>
        <p:txBody>
          <a:bodyPr wrap="none" lIns="179263" tIns="143409" rIns="179263" bIns="143409" rtlCol="0">
            <a:spAutoFit/>
          </a:bodyPr>
          <a:lstStyle/>
          <a:p>
            <a:pPr algn="ctr">
              <a:lnSpc>
                <a:spcPct val="90000"/>
              </a:lnSpc>
              <a:spcAft>
                <a:spcPts val="588"/>
              </a:spcAft>
            </a:pPr>
            <a:r>
              <a:rPr lang="en-US" sz="1731" dirty="0">
                <a:solidFill>
                  <a:schemeClr val="accent1"/>
                </a:solidFill>
              </a:rPr>
              <a:t>DDoS</a:t>
            </a:r>
          </a:p>
          <a:p>
            <a:pPr algn="ctr">
              <a:lnSpc>
                <a:spcPct val="90000"/>
              </a:lnSpc>
              <a:spcAft>
                <a:spcPts val="588"/>
              </a:spcAft>
            </a:pPr>
            <a:r>
              <a:rPr lang="en-US" sz="1731" dirty="0">
                <a:solidFill>
                  <a:schemeClr val="accent1"/>
                </a:solidFill>
              </a:rPr>
              <a:t>protection</a:t>
            </a:r>
          </a:p>
        </p:txBody>
      </p:sp>
      <p:sp>
        <p:nvSpPr>
          <p:cNvPr id="6" name="Left Arrow 5"/>
          <p:cNvSpPr/>
          <p:nvPr/>
        </p:nvSpPr>
        <p:spPr bwMode="auto">
          <a:xfrm>
            <a:off x="10493360" y="3716320"/>
            <a:ext cx="440779" cy="373462"/>
          </a:xfrm>
          <a:prstGeom prst="leftArrow">
            <a:avLst/>
          </a:prstGeom>
          <a:solidFill>
            <a:schemeClr val="accent1"/>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14" rIns="0" bIns="45714" numCol="1" rtlCol="0" anchor="ctr" anchorCtr="0" compatLnSpc="1">
            <a:prstTxWarp prst="textNoShape">
              <a:avLst/>
            </a:prstTxWarp>
          </a:bodyPr>
          <a:lstStyle/>
          <a:p>
            <a:pPr algn="ctr" defTabSz="914052" fontAlgn="base">
              <a:spcBef>
                <a:spcPct val="0"/>
              </a:spcBef>
              <a:spcAft>
                <a:spcPct val="0"/>
              </a:spcAft>
            </a:pPr>
            <a:endParaRPr lang="en-US" sz="1961">
              <a:gradFill>
                <a:gsLst>
                  <a:gs pos="0">
                    <a:srgbClr val="FFFFFF"/>
                  </a:gs>
                  <a:gs pos="100000">
                    <a:srgbClr val="FFFFFF"/>
                  </a:gs>
                </a:gsLst>
                <a:lin ang="5400000" scaled="0"/>
              </a:gradFill>
            </a:endParaRPr>
          </a:p>
        </p:txBody>
      </p:sp>
      <p:sp>
        <p:nvSpPr>
          <p:cNvPr id="28" name="Title 9"/>
          <p:cNvSpPr txBox="1">
            <a:spLocks/>
          </p:cNvSpPr>
          <p:nvPr/>
        </p:nvSpPr>
        <p:spPr>
          <a:xfrm>
            <a:off x="508440" y="438983"/>
            <a:ext cx="11473968" cy="899652"/>
          </a:xfrm>
          <a:prstGeom prst="rect">
            <a:avLst/>
          </a:prstGeom>
        </p:spPr>
        <p:txBody>
          <a:bodyPr vert="horz" wrap="square" lIns="143446" tIns="89654" rIns="143446" bIns="89654" rtlCol="0" anchor="t">
            <a:noAutofit/>
          </a:bodyPr>
          <a:lstStyle>
            <a:lvl1pPr algn="l" defTabSz="932594" rtl="0" eaLnBrk="1" latinLnBrk="0" hangingPunct="1">
              <a:lnSpc>
                <a:spcPct val="90000"/>
              </a:lnSpc>
              <a:spcBef>
                <a:spcPct val="0"/>
              </a:spcBef>
              <a:buNone/>
              <a:defRPr lang="en-US" sz="4800" b="0" kern="1200" cap="none" spc="-101" baseline="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4706" dirty="0"/>
              <a:t>Subnet connected defense in depth</a:t>
            </a:r>
          </a:p>
        </p:txBody>
      </p:sp>
    </p:spTree>
    <p:extLst>
      <p:ext uri="{BB962C8B-B14F-4D97-AF65-F5344CB8AC3E}">
        <p14:creationId xmlns:p14="http://schemas.microsoft.com/office/powerpoint/2010/main" val="2033688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Network Security Groups (NSG)</a:t>
            </a:r>
          </a:p>
        </p:txBody>
      </p:sp>
      <p:sp>
        <p:nvSpPr>
          <p:cNvPr id="29" name="TextBox 28"/>
          <p:cNvSpPr txBox="1"/>
          <p:nvPr/>
        </p:nvSpPr>
        <p:spPr>
          <a:xfrm>
            <a:off x="371468" y="1349088"/>
            <a:ext cx="6071667" cy="4752409"/>
          </a:xfrm>
          <a:prstGeom prst="rect">
            <a:avLst/>
          </a:prstGeom>
          <a:noFill/>
        </p:spPr>
        <p:txBody>
          <a:bodyPr wrap="square" lIns="179257" tIns="143405" rIns="179257" bIns="143405" rtlCol="0">
            <a:noAutofit/>
          </a:bodyPr>
          <a:lstStyle/>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Enables network segmentation and DMZ scenarios</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Access control lists and network traffic rules as security group</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Security groups associated with Virtual Machine network interfaces, or Virtual Machine subnets (not GW subnet)</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Rules define a 5-tuple</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Rules are separated into inbound and outbound rules</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Rules applied in order of priority</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Network traffic rules updated independent of Virtual Machines</a:t>
            </a:r>
          </a:p>
          <a:p>
            <a:pPr marL="336213" lvl="1" indent="-336213" defTabSz="914408">
              <a:lnSpc>
                <a:spcPct val="90000"/>
              </a:lnSpc>
              <a:spcBef>
                <a:spcPct val="20000"/>
              </a:spcBef>
              <a:buSzPct val="90000"/>
              <a:buFont typeface="Arial" panose="020B0604020202020204" pitchFamily="34" charset="0"/>
              <a:buChar char="•"/>
            </a:pPr>
            <a:r>
              <a:rPr lang="en-US" sz="1961" dirty="0">
                <a:gradFill>
                  <a:gsLst>
                    <a:gs pos="1250">
                      <a:schemeClr val="tx1"/>
                    </a:gs>
                    <a:gs pos="100000">
                      <a:schemeClr val="tx1"/>
                    </a:gs>
                  </a:gsLst>
                  <a:lin ang="5400000" scaled="0"/>
                </a:gradFill>
              </a:rPr>
              <a:t>Controlled access to and from Internet</a:t>
            </a:r>
          </a:p>
          <a:p>
            <a:pPr defTabSz="914144"/>
            <a:endParaRPr lang="en-US" sz="1961" spc="-49" dirty="0">
              <a:gradFill>
                <a:gsLst>
                  <a:gs pos="0">
                    <a:srgbClr val="505050"/>
                  </a:gs>
                  <a:gs pos="100000">
                    <a:srgbClr val="505050"/>
                  </a:gs>
                </a:gsLst>
                <a:lin ang="0" scaled="0"/>
              </a:gradFill>
            </a:endParaRPr>
          </a:p>
        </p:txBody>
      </p:sp>
      <p:grpSp>
        <p:nvGrpSpPr>
          <p:cNvPr id="3" name="Group 2"/>
          <p:cNvGrpSpPr/>
          <p:nvPr/>
        </p:nvGrpSpPr>
        <p:grpSpPr>
          <a:xfrm>
            <a:off x="6269573" y="1349088"/>
            <a:ext cx="5263849" cy="5009080"/>
            <a:chOff x="6357152" y="1207459"/>
            <a:chExt cx="5368715" cy="5108870"/>
          </a:xfrm>
        </p:grpSpPr>
        <p:sp>
          <p:nvSpPr>
            <p:cNvPr id="21" name="Rounded Rectangle 151"/>
            <p:cNvSpPr/>
            <p:nvPr/>
          </p:nvSpPr>
          <p:spPr>
            <a:xfrm>
              <a:off x="6649257" y="3928574"/>
              <a:ext cx="4784130" cy="1991041"/>
            </a:xfrm>
            <a:prstGeom prst="roundRect">
              <a:avLst>
                <a:gd name="adj" fmla="val 7613"/>
              </a:avLst>
            </a:prstGeom>
            <a:solidFill>
              <a:srgbClr val="4F81BD"/>
            </a:solidFill>
            <a:ln w="25400" cap="flat" cmpd="sng" algn="ctr">
              <a:solidFill>
                <a:srgbClr val="4F81BD">
                  <a:shade val="50000"/>
                </a:srgbClr>
              </a:solidFill>
              <a:prstDash val="solid"/>
            </a:ln>
            <a:effectLst/>
          </p:spPr>
          <p:txBody>
            <a:bodyPr rtlCol="0" anchor="ctr"/>
            <a:lstStyle/>
            <a:p>
              <a:pPr algn="ctr" defTabSz="896488">
                <a:defRPr/>
              </a:pPr>
              <a:endParaRPr lang="en-US" sz="2745" kern="0">
                <a:solidFill>
                  <a:srgbClr val="FFFFFF"/>
                </a:solidFill>
                <a:latin typeface="Calibri"/>
              </a:endParaRPr>
            </a:p>
          </p:txBody>
        </p:sp>
        <p:sp>
          <p:nvSpPr>
            <p:cNvPr id="22" name="TextBox 21"/>
            <p:cNvSpPr txBox="1"/>
            <p:nvPr/>
          </p:nvSpPr>
          <p:spPr>
            <a:xfrm>
              <a:off x="8011036" y="5854664"/>
              <a:ext cx="2167838" cy="461665"/>
            </a:xfrm>
            <a:prstGeom prst="rect">
              <a:avLst/>
            </a:prstGeom>
            <a:noFill/>
          </p:spPr>
          <p:txBody>
            <a:bodyPr wrap="none" rtlCol="0">
              <a:spAutoFit/>
            </a:bodyPr>
            <a:lstStyle/>
            <a:p>
              <a:pPr defTabSz="896488"/>
              <a:r>
                <a:rPr lang="en-US" sz="2353">
                  <a:solidFill>
                    <a:srgbClr val="FFFFFF"/>
                  </a:solidFill>
                  <a:latin typeface="Calibri"/>
                </a:rPr>
                <a:t>Virtual Network</a:t>
              </a:r>
            </a:p>
          </p:txBody>
        </p:sp>
        <p:sp>
          <p:nvSpPr>
            <p:cNvPr id="23" name="TextBox 22"/>
            <p:cNvSpPr txBox="1"/>
            <p:nvPr/>
          </p:nvSpPr>
          <p:spPr>
            <a:xfrm>
              <a:off x="7691914" y="5492282"/>
              <a:ext cx="893297" cy="442942"/>
            </a:xfrm>
            <a:prstGeom prst="rect">
              <a:avLst/>
            </a:prstGeom>
            <a:noFill/>
          </p:spPr>
          <p:txBody>
            <a:bodyPr wrap="square" lIns="0" tIns="0" rIns="0" bIns="0" rtlCol="0" anchor="ctr">
              <a:spAutoFit/>
            </a:bodyPr>
            <a:lstStyle/>
            <a:p>
              <a:pPr algn="ctr" defTabSz="896488">
                <a:lnSpc>
                  <a:spcPct val="90000"/>
                </a:lnSpc>
              </a:pPr>
              <a:r>
                <a:rPr lang="en-US" sz="1568" dirty="0">
                  <a:solidFill>
                    <a:srgbClr val="FFFFFF"/>
                  </a:solidFill>
                  <a:latin typeface="+mj-lt"/>
                </a:rPr>
                <a:t>Backend</a:t>
              </a:r>
            </a:p>
            <a:p>
              <a:pPr algn="ctr" defTabSz="896488">
                <a:lnSpc>
                  <a:spcPct val="90000"/>
                </a:lnSpc>
              </a:pPr>
              <a:r>
                <a:rPr lang="en-US" sz="1568" dirty="0">
                  <a:solidFill>
                    <a:srgbClr val="FFFFFF"/>
                  </a:solidFill>
                  <a:latin typeface="+mj-lt"/>
                </a:rPr>
                <a:t>10.3/16</a:t>
              </a:r>
            </a:p>
          </p:txBody>
        </p:sp>
        <p:sp>
          <p:nvSpPr>
            <p:cNvPr id="24" name="TextBox 23"/>
            <p:cNvSpPr txBox="1"/>
            <p:nvPr/>
          </p:nvSpPr>
          <p:spPr>
            <a:xfrm>
              <a:off x="9060816" y="5492282"/>
              <a:ext cx="886505" cy="442942"/>
            </a:xfrm>
            <a:prstGeom prst="rect">
              <a:avLst/>
            </a:prstGeom>
            <a:noFill/>
          </p:spPr>
          <p:txBody>
            <a:bodyPr wrap="square" lIns="0" tIns="0" rIns="0" bIns="0" rtlCol="0" anchor="ctr">
              <a:spAutoFit/>
            </a:bodyPr>
            <a:lstStyle/>
            <a:p>
              <a:pPr algn="ctr" defTabSz="896488">
                <a:lnSpc>
                  <a:spcPct val="90000"/>
                </a:lnSpc>
              </a:pPr>
              <a:r>
                <a:rPr lang="en-US" sz="1568">
                  <a:solidFill>
                    <a:srgbClr val="FFFFFF"/>
                  </a:solidFill>
                  <a:latin typeface="+mj-lt"/>
                </a:rPr>
                <a:t>Mid-tier</a:t>
              </a:r>
            </a:p>
            <a:p>
              <a:pPr algn="ctr" defTabSz="896488">
                <a:lnSpc>
                  <a:spcPct val="90000"/>
                </a:lnSpc>
              </a:pPr>
              <a:r>
                <a:rPr lang="en-US" sz="1568">
                  <a:solidFill>
                    <a:srgbClr val="FFFFFF"/>
                  </a:solidFill>
                  <a:latin typeface="+mj-lt"/>
                </a:rPr>
                <a:t>10.2/16</a:t>
              </a:r>
            </a:p>
          </p:txBody>
        </p:sp>
        <p:sp>
          <p:nvSpPr>
            <p:cNvPr id="25" name="TextBox 24"/>
            <p:cNvSpPr txBox="1"/>
            <p:nvPr/>
          </p:nvSpPr>
          <p:spPr>
            <a:xfrm>
              <a:off x="10428824" y="5492282"/>
              <a:ext cx="893297" cy="442942"/>
            </a:xfrm>
            <a:prstGeom prst="rect">
              <a:avLst/>
            </a:prstGeom>
            <a:noFill/>
          </p:spPr>
          <p:txBody>
            <a:bodyPr wrap="square" lIns="0" tIns="0" rIns="0" bIns="0" rtlCol="0" anchor="ctr">
              <a:spAutoFit/>
            </a:bodyPr>
            <a:lstStyle/>
            <a:p>
              <a:pPr algn="ctr" defTabSz="896488">
                <a:lnSpc>
                  <a:spcPct val="90000"/>
                </a:lnSpc>
              </a:pPr>
              <a:r>
                <a:rPr lang="en-US" sz="1568">
                  <a:solidFill>
                    <a:srgbClr val="FFFFFF"/>
                  </a:solidFill>
                  <a:latin typeface="+mj-lt"/>
                </a:rPr>
                <a:t>Frontend</a:t>
              </a:r>
            </a:p>
            <a:p>
              <a:pPr algn="ctr" defTabSz="896488">
                <a:lnSpc>
                  <a:spcPct val="90000"/>
                </a:lnSpc>
              </a:pPr>
              <a:r>
                <a:rPr lang="en-US" sz="1568">
                  <a:solidFill>
                    <a:srgbClr val="FFFFFF"/>
                  </a:solidFill>
                  <a:latin typeface="+mj-lt"/>
                </a:rPr>
                <a:t>10.1/16</a:t>
              </a:r>
            </a:p>
          </p:txBody>
        </p:sp>
        <p:grpSp>
          <p:nvGrpSpPr>
            <p:cNvPr id="26" name="Group 25"/>
            <p:cNvGrpSpPr/>
            <p:nvPr/>
          </p:nvGrpSpPr>
          <p:grpSpPr>
            <a:xfrm>
              <a:off x="6756534" y="4503994"/>
              <a:ext cx="742180" cy="739921"/>
              <a:chOff x="2915928" y="2972963"/>
              <a:chExt cx="822960" cy="828141"/>
            </a:xfrm>
          </p:grpSpPr>
          <p:sp>
            <p:nvSpPr>
              <p:cNvPr id="27" name="Oval 26"/>
              <p:cNvSpPr/>
              <p:nvPr/>
            </p:nvSpPr>
            <p:spPr bwMode="auto">
              <a:xfrm>
                <a:off x="2915928" y="2972963"/>
                <a:ext cx="822960" cy="822960"/>
              </a:xfrm>
              <a:prstGeom prst="ellipse">
                <a:avLst/>
              </a:prstGeom>
              <a:solidFill>
                <a:srgbClr val="FFFFFF"/>
              </a:solidFill>
              <a:ln w="762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sp>
            <p:nvSpPr>
              <p:cNvPr id="28" name="Freeform 52"/>
              <p:cNvSpPr>
                <a:spLocks noEditPoints="1"/>
              </p:cNvSpPr>
              <p:nvPr/>
            </p:nvSpPr>
            <p:spPr bwMode="auto">
              <a:xfrm>
                <a:off x="3127123" y="3048625"/>
                <a:ext cx="400570" cy="284882"/>
              </a:xfrm>
              <a:custGeom>
                <a:avLst/>
                <a:gdLst>
                  <a:gd name="T0" fmla="*/ 179 w 181"/>
                  <a:gd name="T1" fmla="*/ 46 h 135"/>
                  <a:gd name="T2" fmla="*/ 101 w 181"/>
                  <a:gd name="T3" fmla="*/ 1 h 135"/>
                  <a:gd name="T4" fmla="*/ 95 w 181"/>
                  <a:gd name="T5" fmla="*/ 1 h 135"/>
                  <a:gd name="T6" fmla="*/ 97 w 181"/>
                  <a:gd name="T7" fmla="*/ 95 h 135"/>
                  <a:gd name="T8" fmla="*/ 22 w 181"/>
                  <a:gd name="T9" fmla="*/ 86 h 135"/>
                  <a:gd name="T10" fmla="*/ 67 w 181"/>
                  <a:gd name="T11" fmla="*/ 119 h 135"/>
                  <a:gd name="T12" fmla="*/ 21 w 181"/>
                  <a:gd name="T13" fmla="*/ 88 h 135"/>
                  <a:gd name="T14" fmla="*/ 100 w 181"/>
                  <a:gd name="T15" fmla="*/ 102 h 135"/>
                  <a:gd name="T16" fmla="*/ 98 w 181"/>
                  <a:gd name="T17" fmla="*/ 135 h 135"/>
                  <a:gd name="T18" fmla="*/ 94 w 181"/>
                  <a:gd name="T19" fmla="*/ 134 h 135"/>
                  <a:gd name="T20" fmla="*/ 81 w 181"/>
                  <a:gd name="T21" fmla="*/ 122 h 135"/>
                  <a:gd name="T22" fmla="*/ 94 w 181"/>
                  <a:gd name="T23" fmla="*/ 127 h 135"/>
                  <a:gd name="T24" fmla="*/ 6 w 181"/>
                  <a:gd name="T25" fmla="*/ 55 h 135"/>
                  <a:gd name="T26" fmla="*/ 6 w 181"/>
                  <a:gd name="T27" fmla="*/ 77 h 135"/>
                  <a:gd name="T28" fmla="*/ 7 w 181"/>
                  <a:gd name="T29" fmla="*/ 85 h 135"/>
                  <a:gd name="T30" fmla="*/ 0 w 181"/>
                  <a:gd name="T31" fmla="*/ 81 h 135"/>
                  <a:gd name="T32" fmla="*/ 0 w 181"/>
                  <a:gd name="T33" fmla="*/ 51 h 135"/>
                  <a:gd name="T34" fmla="*/ 6 w 181"/>
                  <a:gd name="T35" fmla="*/ 47 h 135"/>
                  <a:gd name="T36" fmla="*/ 11 w 181"/>
                  <a:gd name="T37" fmla="*/ 50 h 135"/>
                  <a:gd name="T38" fmla="*/ 100 w 181"/>
                  <a:gd name="T39" fmla="*/ 102 h 135"/>
                  <a:gd name="T40" fmla="*/ 181 w 181"/>
                  <a:gd name="T41" fmla="*/ 51 h 135"/>
                  <a:gd name="T42" fmla="*/ 178 w 181"/>
                  <a:gd name="T43" fmla="*/ 81 h 135"/>
                  <a:gd name="T44" fmla="*/ 104 w 181"/>
                  <a:gd name="T45" fmla="*/ 102 h 135"/>
                  <a:gd name="T46" fmla="*/ 181 w 181"/>
                  <a:gd name="T47" fmla="*/ 50 h 135"/>
                  <a:gd name="T48" fmla="*/ 59 w 181"/>
                  <a:gd name="T49" fmla="*/ 100 h 135"/>
                  <a:gd name="T50" fmla="*/ 36 w 181"/>
                  <a:gd name="T51" fmla="*/ 87 h 135"/>
                  <a:gd name="T52" fmla="*/ 34 w 181"/>
                  <a:gd name="T53" fmla="*/ 82 h 135"/>
                  <a:gd name="T54" fmla="*/ 59 w 181"/>
                  <a:gd name="T55" fmla="*/ 93 h 135"/>
                  <a:gd name="T56" fmla="*/ 61 w 181"/>
                  <a:gd name="T57" fmla="*/ 99 h 135"/>
                  <a:gd name="T58" fmla="*/ 80 w 181"/>
                  <a:gd name="T59" fmla="*/ 117 h 135"/>
                  <a:gd name="T60" fmla="*/ 73 w 181"/>
                  <a:gd name="T61" fmla="*/ 124 h 135"/>
                  <a:gd name="T62" fmla="*/ 70 w 181"/>
                  <a:gd name="T63" fmla="*/ 121 h 135"/>
                  <a:gd name="T64" fmla="*/ 71 w 181"/>
                  <a:gd name="T65" fmla="*/ 104 h 135"/>
                  <a:gd name="T66" fmla="*/ 80 w 181"/>
                  <a:gd name="T67" fmla="*/ 100 h 135"/>
                  <a:gd name="T68" fmla="*/ 80 w 181"/>
                  <a:gd name="T69" fmla="*/ 103 h 135"/>
                  <a:gd name="T70" fmla="*/ 74 w 181"/>
                  <a:gd name="T71" fmla="*/ 118 h 135"/>
                  <a:gd name="T72" fmla="*/ 80 w 181"/>
                  <a:gd name="T73" fmla="*/ 117 h 135"/>
                  <a:gd name="T74" fmla="*/ 20 w 181"/>
                  <a:gd name="T75" fmla="*/ 86 h 135"/>
                  <a:gd name="T76" fmla="*/ 10 w 181"/>
                  <a:gd name="T77" fmla="*/ 89 h 135"/>
                  <a:gd name="T78" fmla="*/ 9 w 181"/>
                  <a:gd name="T79" fmla="*/ 72 h 135"/>
                  <a:gd name="T80" fmla="*/ 17 w 181"/>
                  <a:gd name="T81" fmla="*/ 66 h 135"/>
                  <a:gd name="T82" fmla="*/ 20 w 181"/>
                  <a:gd name="T83" fmla="*/ 66 h 135"/>
                  <a:gd name="T84" fmla="*/ 14 w 181"/>
                  <a:gd name="T85" fmla="*/ 72 h 135"/>
                  <a:gd name="T86" fmla="*/ 17 w 181"/>
                  <a:gd name="T87" fmla="*/ 8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1" h="135">
                    <a:moveTo>
                      <a:pt x="97" y="95"/>
                    </a:moveTo>
                    <a:cubicBezTo>
                      <a:pt x="179" y="46"/>
                      <a:pt x="179" y="46"/>
                      <a:pt x="179" y="46"/>
                    </a:cubicBezTo>
                    <a:cubicBezTo>
                      <a:pt x="179" y="46"/>
                      <a:pt x="179" y="46"/>
                      <a:pt x="178" y="46"/>
                    </a:cubicBezTo>
                    <a:cubicBezTo>
                      <a:pt x="101" y="1"/>
                      <a:pt x="101" y="1"/>
                      <a:pt x="101" y="1"/>
                    </a:cubicBezTo>
                    <a:cubicBezTo>
                      <a:pt x="100" y="0"/>
                      <a:pt x="99" y="0"/>
                      <a:pt x="98" y="0"/>
                    </a:cubicBezTo>
                    <a:cubicBezTo>
                      <a:pt x="97" y="0"/>
                      <a:pt x="96" y="0"/>
                      <a:pt x="95" y="1"/>
                    </a:cubicBezTo>
                    <a:cubicBezTo>
                      <a:pt x="14" y="48"/>
                      <a:pt x="14" y="48"/>
                      <a:pt x="14" y="48"/>
                    </a:cubicBezTo>
                    <a:cubicBezTo>
                      <a:pt x="97" y="95"/>
                      <a:pt x="97" y="95"/>
                      <a:pt x="97" y="95"/>
                    </a:cubicBezTo>
                    <a:cubicBezTo>
                      <a:pt x="97" y="95"/>
                      <a:pt x="97" y="95"/>
                      <a:pt x="97" y="95"/>
                    </a:cubicBezTo>
                    <a:close/>
                    <a:moveTo>
                      <a:pt x="22" y="86"/>
                    </a:moveTo>
                    <a:cubicBezTo>
                      <a:pt x="67" y="112"/>
                      <a:pt x="67" y="112"/>
                      <a:pt x="67" y="112"/>
                    </a:cubicBezTo>
                    <a:cubicBezTo>
                      <a:pt x="67" y="119"/>
                      <a:pt x="67" y="119"/>
                      <a:pt x="67" y="119"/>
                    </a:cubicBezTo>
                    <a:cubicBezTo>
                      <a:pt x="17" y="90"/>
                      <a:pt x="17" y="90"/>
                      <a:pt x="17" y="90"/>
                    </a:cubicBezTo>
                    <a:cubicBezTo>
                      <a:pt x="21" y="88"/>
                      <a:pt x="21" y="88"/>
                      <a:pt x="21" y="88"/>
                    </a:cubicBezTo>
                    <a:cubicBezTo>
                      <a:pt x="21" y="87"/>
                      <a:pt x="22" y="87"/>
                      <a:pt x="22" y="86"/>
                    </a:cubicBezTo>
                    <a:close/>
                    <a:moveTo>
                      <a:pt x="100" y="102"/>
                    </a:moveTo>
                    <a:cubicBezTo>
                      <a:pt x="100" y="132"/>
                      <a:pt x="100" y="132"/>
                      <a:pt x="100" y="132"/>
                    </a:cubicBezTo>
                    <a:cubicBezTo>
                      <a:pt x="100" y="133"/>
                      <a:pt x="99" y="134"/>
                      <a:pt x="98" y="135"/>
                    </a:cubicBezTo>
                    <a:cubicBezTo>
                      <a:pt x="98" y="135"/>
                      <a:pt x="97" y="135"/>
                      <a:pt x="96" y="135"/>
                    </a:cubicBezTo>
                    <a:cubicBezTo>
                      <a:pt x="96" y="135"/>
                      <a:pt x="95" y="135"/>
                      <a:pt x="94" y="134"/>
                    </a:cubicBezTo>
                    <a:cubicBezTo>
                      <a:pt x="76" y="124"/>
                      <a:pt x="76" y="124"/>
                      <a:pt x="76" y="124"/>
                    </a:cubicBezTo>
                    <a:cubicBezTo>
                      <a:pt x="81" y="122"/>
                      <a:pt x="81" y="122"/>
                      <a:pt x="81" y="122"/>
                    </a:cubicBezTo>
                    <a:cubicBezTo>
                      <a:pt x="82" y="121"/>
                      <a:pt x="82" y="121"/>
                      <a:pt x="82" y="120"/>
                    </a:cubicBezTo>
                    <a:cubicBezTo>
                      <a:pt x="94" y="127"/>
                      <a:pt x="94" y="127"/>
                      <a:pt x="94" y="127"/>
                    </a:cubicBezTo>
                    <a:cubicBezTo>
                      <a:pt x="94" y="105"/>
                      <a:pt x="94" y="105"/>
                      <a:pt x="94" y="105"/>
                    </a:cubicBezTo>
                    <a:cubicBezTo>
                      <a:pt x="6" y="55"/>
                      <a:pt x="6" y="55"/>
                      <a:pt x="6" y="55"/>
                    </a:cubicBezTo>
                    <a:cubicBezTo>
                      <a:pt x="6" y="77"/>
                      <a:pt x="6" y="77"/>
                      <a:pt x="6" y="77"/>
                    </a:cubicBezTo>
                    <a:cubicBezTo>
                      <a:pt x="6" y="77"/>
                      <a:pt x="6" y="77"/>
                      <a:pt x="6" y="77"/>
                    </a:cubicBezTo>
                    <a:cubicBezTo>
                      <a:pt x="7" y="78"/>
                      <a:pt x="7" y="78"/>
                      <a:pt x="7" y="78"/>
                    </a:cubicBezTo>
                    <a:cubicBezTo>
                      <a:pt x="7" y="85"/>
                      <a:pt x="7" y="85"/>
                      <a:pt x="7" y="85"/>
                    </a:cubicBezTo>
                    <a:cubicBezTo>
                      <a:pt x="3" y="83"/>
                      <a:pt x="3" y="83"/>
                      <a:pt x="3" y="83"/>
                    </a:cubicBezTo>
                    <a:cubicBezTo>
                      <a:pt x="0" y="81"/>
                      <a:pt x="0" y="81"/>
                      <a:pt x="0" y="81"/>
                    </a:cubicBezTo>
                    <a:cubicBezTo>
                      <a:pt x="0" y="78"/>
                      <a:pt x="0" y="78"/>
                      <a:pt x="0" y="78"/>
                    </a:cubicBezTo>
                    <a:cubicBezTo>
                      <a:pt x="0" y="51"/>
                      <a:pt x="0" y="51"/>
                      <a:pt x="0" y="51"/>
                    </a:cubicBezTo>
                    <a:cubicBezTo>
                      <a:pt x="0" y="49"/>
                      <a:pt x="0" y="48"/>
                      <a:pt x="2" y="47"/>
                    </a:cubicBezTo>
                    <a:cubicBezTo>
                      <a:pt x="3" y="47"/>
                      <a:pt x="4" y="47"/>
                      <a:pt x="6" y="47"/>
                    </a:cubicBezTo>
                    <a:cubicBezTo>
                      <a:pt x="11" y="50"/>
                      <a:pt x="11" y="50"/>
                      <a:pt x="11" y="50"/>
                    </a:cubicBezTo>
                    <a:cubicBezTo>
                      <a:pt x="11" y="50"/>
                      <a:pt x="11" y="50"/>
                      <a:pt x="11" y="50"/>
                    </a:cubicBezTo>
                    <a:cubicBezTo>
                      <a:pt x="99" y="100"/>
                      <a:pt x="99" y="100"/>
                      <a:pt x="99" y="100"/>
                    </a:cubicBezTo>
                    <a:cubicBezTo>
                      <a:pt x="100" y="100"/>
                      <a:pt x="100" y="101"/>
                      <a:pt x="100" y="102"/>
                    </a:cubicBezTo>
                    <a:close/>
                    <a:moveTo>
                      <a:pt x="181" y="50"/>
                    </a:moveTo>
                    <a:cubicBezTo>
                      <a:pt x="181" y="50"/>
                      <a:pt x="181" y="50"/>
                      <a:pt x="181" y="51"/>
                    </a:cubicBezTo>
                    <a:cubicBezTo>
                      <a:pt x="181" y="76"/>
                      <a:pt x="181" y="76"/>
                      <a:pt x="181" y="76"/>
                    </a:cubicBezTo>
                    <a:cubicBezTo>
                      <a:pt x="181" y="78"/>
                      <a:pt x="180" y="80"/>
                      <a:pt x="178" y="81"/>
                    </a:cubicBezTo>
                    <a:cubicBezTo>
                      <a:pt x="104" y="123"/>
                      <a:pt x="104" y="123"/>
                      <a:pt x="104" y="123"/>
                    </a:cubicBezTo>
                    <a:cubicBezTo>
                      <a:pt x="104" y="102"/>
                      <a:pt x="104" y="102"/>
                      <a:pt x="104" y="102"/>
                    </a:cubicBezTo>
                    <a:cubicBezTo>
                      <a:pt x="104" y="100"/>
                      <a:pt x="103" y="98"/>
                      <a:pt x="101" y="97"/>
                    </a:cubicBezTo>
                    <a:cubicBezTo>
                      <a:pt x="181" y="50"/>
                      <a:pt x="181" y="50"/>
                      <a:pt x="181" y="50"/>
                    </a:cubicBezTo>
                    <a:cubicBezTo>
                      <a:pt x="181" y="50"/>
                      <a:pt x="181" y="50"/>
                      <a:pt x="181" y="50"/>
                    </a:cubicBezTo>
                    <a:close/>
                    <a:moveTo>
                      <a:pt x="59" y="100"/>
                    </a:moveTo>
                    <a:cubicBezTo>
                      <a:pt x="59" y="100"/>
                      <a:pt x="59" y="100"/>
                      <a:pt x="58" y="100"/>
                    </a:cubicBezTo>
                    <a:cubicBezTo>
                      <a:pt x="36" y="87"/>
                      <a:pt x="36" y="87"/>
                      <a:pt x="36" y="87"/>
                    </a:cubicBezTo>
                    <a:cubicBezTo>
                      <a:pt x="35" y="87"/>
                      <a:pt x="34" y="85"/>
                      <a:pt x="34" y="84"/>
                    </a:cubicBezTo>
                    <a:cubicBezTo>
                      <a:pt x="34" y="82"/>
                      <a:pt x="34" y="82"/>
                      <a:pt x="34" y="82"/>
                    </a:cubicBezTo>
                    <a:cubicBezTo>
                      <a:pt x="34" y="80"/>
                      <a:pt x="35" y="80"/>
                      <a:pt x="36" y="80"/>
                    </a:cubicBezTo>
                    <a:cubicBezTo>
                      <a:pt x="59" y="93"/>
                      <a:pt x="59" y="93"/>
                      <a:pt x="59" y="93"/>
                    </a:cubicBezTo>
                    <a:cubicBezTo>
                      <a:pt x="60" y="94"/>
                      <a:pt x="61" y="95"/>
                      <a:pt x="61" y="96"/>
                    </a:cubicBezTo>
                    <a:cubicBezTo>
                      <a:pt x="61" y="99"/>
                      <a:pt x="61" y="99"/>
                      <a:pt x="61" y="99"/>
                    </a:cubicBezTo>
                    <a:cubicBezTo>
                      <a:pt x="61" y="100"/>
                      <a:pt x="60" y="100"/>
                      <a:pt x="59" y="100"/>
                    </a:cubicBezTo>
                    <a:close/>
                    <a:moveTo>
                      <a:pt x="80" y="117"/>
                    </a:moveTo>
                    <a:cubicBezTo>
                      <a:pt x="81" y="118"/>
                      <a:pt x="81" y="119"/>
                      <a:pt x="80" y="120"/>
                    </a:cubicBezTo>
                    <a:cubicBezTo>
                      <a:pt x="73" y="124"/>
                      <a:pt x="73" y="124"/>
                      <a:pt x="73" y="124"/>
                    </a:cubicBezTo>
                    <a:cubicBezTo>
                      <a:pt x="72" y="124"/>
                      <a:pt x="71" y="124"/>
                      <a:pt x="70" y="123"/>
                    </a:cubicBezTo>
                    <a:cubicBezTo>
                      <a:pt x="70" y="123"/>
                      <a:pt x="70" y="121"/>
                      <a:pt x="70" y="121"/>
                    </a:cubicBezTo>
                    <a:cubicBezTo>
                      <a:pt x="70" y="106"/>
                      <a:pt x="70" y="106"/>
                      <a:pt x="70" y="106"/>
                    </a:cubicBezTo>
                    <a:cubicBezTo>
                      <a:pt x="70" y="106"/>
                      <a:pt x="70" y="104"/>
                      <a:pt x="71" y="104"/>
                    </a:cubicBezTo>
                    <a:cubicBezTo>
                      <a:pt x="77" y="100"/>
                      <a:pt x="77" y="100"/>
                      <a:pt x="77" y="100"/>
                    </a:cubicBezTo>
                    <a:cubicBezTo>
                      <a:pt x="78" y="99"/>
                      <a:pt x="80" y="100"/>
                      <a:pt x="80" y="100"/>
                    </a:cubicBezTo>
                    <a:cubicBezTo>
                      <a:pt x="80" y="100"/>
                      <a:pt x="80" y="100"/>
                      <a:pt x="80" y="100"/>
                    </a:cubicBezTo>
                    <a:cubicBezTo>
                      <a:pt x="81" y="101"/>
                      <a:pt x="81" y="103"/>
                      <a:pt x="80" y="103"/>
                    </a:cubicBezTo>
                    <a:cubicBezTo>
                      <a:pt x="74" y="106"/>
                      <a:pt x="74" y="106"/>
                      <a:pt x="74" y="106"/>
                    </a:cubicBezTo>
                    <a:cubicBezTo>
                      <a:pt x="74" y="118"/>
                      <a:pt x="74" y="118"/>
                      <a:pt x="74" y="118"/>
                    </a:cubicBezTo>
                    <a:cubicBezTo>
                      <a:pt x="77" y="117"/>
                      <a:pt x="77" y="117"/>
                      <a:pt x="77" y="117"/>
                    </a:cubicBezTo>
                    <a:cubicBezTo>
                      <a:pt x="78" y="116"/>
                      <a:pt x="80" y="116"/>
                      <a:pt x="80" y="117"/>
                    </a:cubicBezTo>
                    <a:close/>
                    <a:moveTo>
                      <a:pt x="20" y="83"/>
                    </a:moveTo>
                    <a:cubicBezTo>
                      <a:pt x="21" y="84"/>
                      <a:pt x="21" y="85"/>
                      <a:pt x="20" y="86"/>
                    </a:cubicBezTo>
                    <a:cubicBezTo>
                      <a:pt x="13" y="90"/>
                      <a:pt x="13" y="90"/>
                      <a:pt x="13" y="90"/>
                    </a:cubicBezTo>
                    <a:cubicBezTo>
                      <a:pt x="12" y="90"/>
                      <a:pt x="11" y="90"/>
                      <a:pt x="10" y="89"/>
                    </a:cubicBezTo>
                    <a:cubicBezTo>
                      <a:pt x="10" y="89"/>
                      <a:pt x="9" y="87"/>
                      <a:pt x="9" y="87"/>
                    </a:cubicBezTo>
                    <a:cubicBezTo>
                      <a:pt x="9" y="72"/>
                      <a:pt x="9" y="72"/>
                      <a:pt x="9" y="72"/>
                    </a:cubicBezTo>
                    <a:cubicBezTo>
                      <a:pt x="9" y="72"/>
                      <a:pt x="10" y="70"/>
                      <a:pt x="10" y="70"/>
                    </a:cubicBezTo>
                    <a:cubicBezTo>
                      <a:pt x="17" y="66"/>
                      <a:pt x="17" y="66"/>
                      <a:pt x="17" y="66"/>
                    </a:cubicBezTo>
                    <a:cubicBezTo>
                      <a:pt x="18" y="65"/>
                      <a:pt x="20" y="66"/>
                      <a:pt x="20" y="66"/>
                    </a:cubicBezTo>
                    <a:cubicBezTo>
                      <a:pt x="20" y="66"/>
                      <a:pt x="20" y="66"/>
                      <a:pt x="20" y="66"/>
                    </a:cubicBezTo>
                    <a:cubicBezTo>
                      <a:pt x="21" y="67"/>
                      <a:pt x="21" y="69"/>
                      <a:pt x="20" y="69"/>
                    </a:cubicBezTo>
                    <a:cubicBezTo>
                      <a:pt x="14" y="72"/>
                      <a:pt x="14" y="72"/>
                      <a:pt x="14" y="72"/>
                    </a:cubicBezTo>
                    <a:cubicBezTo>
                      <a:pt x="14" y="84"/>
                      <a:pt x="14" y="84"/>
                      <a:pt x="14" y="84"/>
                    </a:cubicBezTo>
                    <a:cubicBezTo>
                      <a:pt x="17" y="83"/>
                      <a:pt x="17" y="83"/>
                      <a:pt x="17" y="83"/>
                    </a:cubicBezTo>
                    <a:cubicBezTo>
                      <a:pt x="18" y="82"/>
                      <a:pt x="20" y="82"/>
                      <a:pt x="20" y="83"/>
                    </a:cubicBezTo>
                    <a:close/>
                  </a:path>
                </a:pathLst>
              </a:custGeom>
              <a:solidFill>
                <a:srgbClr val="4F81BD"/>
              </a:solidFill>
              <a:ln>
                <a:noFill/>
              </a:ln>
              <a:extLst/>
            </p:spPr>
            <p:txBody>
              <a:bodyPr vert="horz" wrap="square" lIns="89641" tIns="44821" rIns="89641" bIns="44821" numCol="1" anchor="t" anchorCtr="0" compatLnSpc="1">
                <a:prstTxWarp prst="textNoShape">
                  <a:avLst/>
                </a:prstTxWarp>
              </a:bodyPr>
              <a:lstStyle/>
              <a:p>
                <a:pPr defTabSz="896488">
                  <a:defRPr/>
                </a:pPr>
                <a:endParaRPr lang="en-US" sz="2745" kern="0">
                  <a:solidFill>
                    <a:srgbClr val="FFFFFF"/>
                  </a:solidFill>
                  <a:latin typeface="Calibri"/>
                </a:endParaRPr>
              </a:p>
            </p:txBody>
          </p:sp>
          <p:sp>
            <p:nvSpPr>
              <p:cNvPr id="30" name="TextBox 29"/>
              <p:cNvSpPr txBox="1"/>
              <p:nvPr/>
            </p:nvSpPr>
            <p:spPr>
              <a:xfrm>
                <a:off x="3038190" y="3367355"/>
                <a:ext cx="578437" cy="433749"/>
              </a:xfrm>
              <a:prstGeom prst="rect">
                <a:avLst/>
              </a:prstGeom>
              <a:noFill/>
            </p:spPr>
            <p:txBody>
              <a:bodyPr wrap="square" lIns="0" tIns="0" rIns="0" bIns="0" rtlCol="0">
                <a:spAutoFit/>
              </a:bodyPr>
              <a:lstStyle/>
              <a:p>
                <a:pPr algn="ctr" defTabSz="896488">
                  <a:lnSpc>
                    <a:spcPct val="90000"/>
                  </a:lnSpc>
                  <a:defRPr/>
                </a:pPr>
                <a:r>
                  <a:rPr lang="en-US" sz="1372" kern="0">
                    <a:solidFill>
                      <a:srgbClr val="0070C0"/>
                    </a:solidFill>
                    <a:latin typeface="Calibri"/>
                  </a:rPr>
                  <a:t>VPN GW</a:t>
                </a:r>
              </a:p>
            </p:txBody>
          </p:sp>
        </p:grpSp>
        <p:grpSp>
          <p:nvGrpSpPr>
            <p:cNvPr id="31" name="Group 30"/>
            <p:cNvGrpSpPr/>
            <p:nvPr/>
          </p:nvGrpSpPr>
          <p:grpSpPr>
            <a:xfrm>
              <a:off x="10428824" y="4262616"/>
              <a:ext cx="893297" cy="1172590"/>
              <a:chOff x="6027733" y="2131654"/>
              <a:chExt cx="660349" cy="866811"/>
            </a:xfrm>
          </p:grpSpPr>
          <p:sp>
            <p:nvSpPr>
              <p:cNvPr id="32" name="Rounded Rectangle 161"/>
              <p:cNvSpPr/>
              <p:nvPr/>
            </p:nvSpPr>
            <p:spPr bwMode="auto">
              <a:xfrm>
                <a:off x="6027733" y="2131654"/>
                <a:ext cx="660349" cy="866811"/>
              </a:xfrm>
              <a:prstGeom prst="roundRect">
                <a:avLst>
                  <a:gd name="adj" fmla="val 10259"/>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nvGrpSpPr>
              <p:cNvPr id="33" name="Group 32"/>
              <p:cNvGrpSpPr/>
              <p:nvPr/>
            </p:nvGrpSpPr>
            <p:grpSpPr>
              <a:xfrm>
                <a:off x="6093279" y="2187723"/>
                <a:ext cx="529256" cy="754672"/>
                <a:chOff x="4045739" y="2177015"/>
                <a:chExt cx="529256" cy="754672"/>
              </a:xfrm>
            </p:grpSpPr>
            <p:pic>
              <p:nvPicPr>
                <p:cNvPr id="34" name="Picture 33"/>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703087"/>
                  <a:ext cx="529256" cy="228600"/>
                </a:xfrm>
                <a:prstGeom prst="roundRect">
                  <a:avLst>
                    <a:gd name="adj" fmla="val 11234"/>
                  </a:avLst>
                </a:prstGeom>
                <a:solidFill>
                  <a:srgbClr val="1F497D"/>
                </a:solidFill>
                <a:ln w="63500">
                  <a:noFill/>
                </a:ln>
                <a:effectLst/>
              </p:spPr>
            </p:pic>
            <p:pic>
              <p:nvPicPr>
                <p:cNvPr id="35" name="Picture 34"/>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440051"/>
                  <a:ext cx="529256" cy="228600"/>
                </a:xfrm>
                <a:prstGeom prst="roundRect">
                  <a:avLst>
                    <a:gd name="adj" fmla="val 11234"/>
                  </a:avLst>
                </a:prstGeom>
                <a:solidFill>
                  <a:srgbClr val="1F497D"/>
                </a:solidFill>
                <a:ln w="63500">
                  <a:noFill/>
                </a:ln>
                <a:effectLst/>
              </p:spPr>
            </p:pic>
            <p:pic>
              <p:nvPicPr>
                <p:cNvPr id="39" name="Picture 38"/>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177015"/>
                  <a:ext cx="529256" cy="228600"/>
                </a:xfrm>
                <a:prstGeom prst="roundRect">
                  <a:avLst>
                    <a:gd name="adj" fmla="val 11234"/>
                  </a:avLst>
                </a:prstGeom>
                <a:solidFill>
                  <a:srgbClr val="1F497D"/>
                </a:solidFill>
                <a:ln w="63500">
                  <a:noFill/>
                </a:ln>
                <a:effectLst/>
              </p:spPr>
            </p:pic>
          </p:grpSp>
        </p:grpSp>
        <p:grpSp>
          <p:nvGrpSpPr>
            <p:cNvPr id="40" name="Group 39"/>
            <p:cNvGrpSpPr/>
            <p:nvPr/>
          </p:nvGrpSpPr>
          <p:grpSpPr>
            <a:xfrm>
              <a:off x="9057418" y="4262616"/>
              <a:ext cx="893297" cy="1172590"/>
              <a:chOff x="5111286" y="2128637"/>
              <a:chExt cx="660349" cy="866811"/>
            </a:xfrm>
          </p:grpSpPr>
          <p:sp>
            <p:nvSpPr>
              <p:cNvPr id="41" name="Rounded Rectangle 167"/>
              <p:cNvSpPr/>
              <p:nvPr/>
            </p:nvSpPr>
            <p:spPr bwMode="auto">
              <a:xfrm>
                <a:off x="5111286" y="2128637"/>
                <a:ext cx="660349" cy="866811"/>
              </a:xfrm>
              <a:prstGeom prst="roundRect">
                <a:avLst>
                  <a:gd name="adj" fmla="val 10259"/>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nvGrpSpPr>
              <p:cNvPr id="42" name="Group 41"/>
              <p:cNvGrpSpPr/>
              <p:nvPr/>
            </p:nvGrpSpPr>
            <p:grpSpPr>
              <a:xfrm>
                <a:off x="5176832" y="2184706"/>
                <a:ext cx="529256" cy="754672"/>
                <a:chOff x="4045739" y="2177015"/>
                <a:chExt cx="529256" cy="754672"/>
              </a:xfrm>
            </p:grpSpPr>
            <p:pic>
              <p:nvPicPr>
                <p:cNvPr id="43" name="Picture 42"/>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703087"/>
                  <a:ext cx="529256" cy="228600"/>
                </a:xfrm>
                <a:prstGeom prst="roundRect">
                  <a:avLst>
                    <a:gd name="adj" fmla="val 11234"/>
                  </a:avLst>
                </a:prstGeom>
                <a:solidFill>
                  <a:srgbClr val="1F497D"/>
                </a:solidFill>
                <a:ln w="63500">
                  <a:noFill/>
                </a:ln>
                <a:effectLst/>
              </p:spPr>
            </p:pic>
            <p:pic>
              <p:nvPicPr>
                <p:cNvPr id="44" name="Picture 43"/>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440051"/>
                  <a:ext cx="529256" cy="228600"/>
                </a:xfrm>
                <a:prstGeom prst="roundRect">
                  <a:avLst>
                    <a:gd name="adj" fmla="val 11234"/>
                  </a:avLst>
                </a:prstGeom>
                <a:solidFill>
                  <a:srgbClr val="1F497D"/>
                </a:solidFill>
                <a:ln w="63500">
                  <a:noFill/>
                </a:ln>
                <a:effectLst/>
              </p:spPr>
            </p:pic>
            <p:pic>
              <p:nvPicPr>
                <p:cNvPr id="45" name="Picture 44"/>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177015"/>
                  <a:ext cx="529256" cy="228600"/>
                </a:xfrm>
                <a:prstGeom prst="roundRect">
                  <a:avLst>
                    <a:gd name="adj" fmla="val 11234"/>
                  </a:avLst>
                </a:prstGeom>
                <a:solidFill>
                  <a:srgbClr val="1F497D"/>
                </a:solidFill>
                <a:ln w="63500">
                  <a:noFill/>
                </a:ln>
                <a:effectLst/>
              </p:spPr>
            </p:pic>
          </p:grpSp>
        </p:grpSp>
        <p:grpSp>
          <p:nvGrpSpPr>
            <p:cNvPr id="46" name="Group 45"/>
            <p:cNvGrpSpPr/>
            <p:nvPr/>
          </p:nvGrpSpPr>
          <p:grpSpPr>
            <a:xfrm>
              <a:off x="7691914" y="4262616"/>
              <a:ext cx="893297" cy="1172590"/>
              <a:chOff x="3981473" y="2128637"/>
              <a:chExt cx="660349" cy="866811"/>
            </a:xfrm>
          </p:grpSpPr>
          <p:sp>
            <p:nvSpPr>
              <p:cNvPr id="49" name="Rounded Rectangle 173"/>
              <p:cNvSpPr/>
              <p:nvPr/>
            </p:nvSpPr>
            <p:spPr bwMode="auto">
              <a:xfrm>
                <a:off x="3981473" y="2128637"/>
                <a:ext cx="660349" cy="866811"/>
              </a:xfrm>
              <a:prstGeom prst="roundRect">
                <a:avLst>
                  <a:gd name="adj" fmla="val 10259"/>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headEnd type="none" w="med" len="med"/>
                <a:tailEnd type="none" w="med" len="med"/>
              </a:ln>
              <a:effectLst>
                <a:outerShdw blurRad="40000" dist="20000" dir="5400000" rotWithShape="0">
                  <a:srgbClr val="000000">
                    <a:alpha val="38000"/>
                  </a:srgbClr>
                </a:outerShdw>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nvGrpSpPr>
              <p:cNvPr id="53" name="Group 52"/>
              <p:cNvGrpSpPr/>
              <p:nvPr/>
            </p:nvGrpSpPr>
            <p:grpSpPr>
              <a:xfrm>
                <a:off x="4047019" y="2184706"/>
                <a:ext cx="529256" cy="754672"/>
                <a:chOff x="4045739" y="2177015"/>
                <a:chExt cx="529256" cy="754672"/>
              </a:xfrm>
            </p:grpSpPr>
            <p:pic>
              <p:nvPicPr>
                <p:cNvPr id="55" name="Picture 54"/>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703087"/>
                  <a:ext cx="529256" cy="228600"/>
                </a:xfrm>
                <a:prstGeom prst="roundRect">
                  <a:avLst>
                    <a:gd name="adj" fmla="val 11234"/>
                  </a:avLst>
                </a:prstGeom>
                <a:solidFill>
                  <a:srgbClr val="1F497D"/>
                </a:solidFill>
                <a:ln w="63500">
                  <a:noFill/>
                </a:ln>
                <a:effectLst/>
              </p:spPr>
            </p:pic>
            <p:pic>
              <p:nvPicPr>
                <p:cNvPr id="56" name="Picture 55"/>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440051"/>
                  <a:ext cx="529256" cy="228600"/>
                </a:xfrm>
                <a:prstGeom prst="roundRect">
                  <a:avLst>
                    <a:gd name="adj" fmla="val 11234"/>
                  </a:avLst>
                </a:prstGeom>
                <a:solidFill>
                  <a:srgbClr val="1F497D"/>
                </a:solidFill>
                <a:ln w="63500">
                  <a:noFill/>
                </a:ln>
                <a:effectLst/>
              </p:spPr>
            </p:pic>
            <p:pic>
              <p:nvPicPr>
                <p:cNvPr id="57" name="Picture 56"/>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4045739" y="2177015"/>
                  <a:ext cx="529256" cy="228600"/>
                </a:xfrm>
                <a:prstGeom prst="roundRect">
                  <a:avLst>
                    <a:gd name="adj" fmla="val 11234"/>
                  </a:avLst>
                </a:prstGeom>
                <a:solidFill>
                  <a:srgbClr val="1F497D"/>
                </a:solidFill>
                <a:ln w="63500">
                  <a:noFill/>
                </a:ln>
                <a:effectLst/>
              </p:spPr>
            </p:pic>
          </p:grpSp>
        </p:grpSp>
        <p:grpSp>
          <p:nvGrpSpPr>
            <p:cNvPr id="58" name="Group 57"/>
            <p:cNvGrpSpPr/>
            <p:nvPr/>
          </p:nvGrpSpPr>
          <p:grpSpPr>
            <a:xfrm>
              <a:off x="10341309" y="1747572"/>
              <a:ext cx="1384558" cy="1236967"/>
              <a:chOff x="1420909" y="2335312"/>
              <a:chExt cx="1250330" cy="1117050"/>
            </a:xfrm>
          </p:grpSpPr>
          <p:sp>
            <p:nvSpPr>
              <p:cNvPr id="59" name="Oval 58"/>
              <p:cNvSpPr/>
              <p:nvPr/>
            </p:nvSpPr>
            <p:spPr bwMode="auto">
              <a:xfrm>
                <a:off x="1487553" y="2335312"/>
                <a:ext cx="1117050" cy="1117050"/>
              </a:xfrm>
              <a:prstGeom prst="ellipse">
                <a:avLst/>
              </a:prstGeom>
              <a:pattFill prst="ltUpDiag">
                <a:fgClr>
                  <a:srgbClr val="CDCDCD"/>
                </a:fgClr>
                <a:bgClr>
                  <a:srgbClr val="FFFFFF"/>
                </a:bgClr>
              </a:pattFill>
              <a:ln w="57150" cap="flat" cmpd="sng" algn="ctr">
                <a:solidFill>
                  <a:srgbClr val="4F81BD"/>
                </a:solid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defTabSz="896193" fontAlgn="base">
                  <a:lnSpc>
                    <a:spcPct val="90000"/>
                  </a:lnSpc>
                  <a:spcBef>
                    <a:spcPct val="0"/>
                  </a:spcBef>
                  <a:spcAft>
                    <a:spcPct val="0"/>
                  </a:spcAft>
                  <a:defRPr/>
                </a:pPr>
                <a:endParaRPr lang="en-US" sz="3530" kern="0" spc="-50">
                  <a:gradFill>
                    <a:gsLst>
                      <a:gs pos="36283">
                        <a:srgbClr val="505050"/>
                      </a:gs>
                      <a:gs pos="28000">
                        <a:srgbClr val="505050"/>
                      </a:gs>
                    </a:gsLst>
                    <a:lin ang="5400000" scaled="0"/>
                  </a:gradFill>
                  <a:latin typeface="Calibri"/>
                </a:endParaRPr>
              </a:p>
            </p:txBody>
          </p:sp>
          <p:sp>
            <p:nvSpPr>
              <p:cNvPr id="60" name="Freeform 189"/>
              <p:cNvSpPr>
                <a:spLocks noChangeAspect="1" noEditPoints="1"/>
              </p:cNvSpPr>
              <p:nvPr/>
            </p:nvSpPr>
            <p:spPr bwMode="auto">
              <a:xfrm>
                <a:off x="1794197" y="2563571"/>
                <a:ext cx="514350" cy="386305"/>
              </a:xfrm>
              <a:custGeom>
                <a:avLst/>
                <a:gdLst>
                  <a:gd name="T0" fmla="*/ 224 w 400"/>
                  <a:gd name="T1" fmla="*/ 276 h 300"/>
                  <a:gd name="T2" fmla="*/ 200 w 400"/>
                  <a:gd name="T3" fmla="*/ 300 h 300"/>
                  <a:gd name="T4" fmla="*/ 176 w 400"/>
                  <a:gd name="T5" fmla="*/ 276 h 300"/>
                  <a:gd name="T6" fmla="*/ 200 w 400"/>
                  <a:gd name="T7" fmla="*/ 252 h 300"/>
                  <a:gd name="T8" fmla="*/ 224 w 400"/>
                  <a:gd name="T9" fmla="*/ 276 h 300"/>
                  <a:gd name="T10" fmla="*/ 122 w 400"/>
                  <a:gd name="T11" fmla="*/ 205 h 300"/>
                  <a:gd name="T12" fmla="*/ 156 w 400"/>
                  <a:gd name="T13" fmla="*/ 239 h 300"/>
                  <a:gd name="T14" fmla="*/ 200 w 400"/>
                  <a:gd name="T15" fmla="*/ 221 h 300"/>
                  <a:gd name="T16" fmla="*/ 244 w 400"/>
                  <a:gd name="T17" fmla="*/ 239 h 300"/>
                  <a:gd name="T18" fmla="*/ 278 w 400"/>
                  <a:gd name="T19" fmla="*/ 205 h 300"/>
                  <a:gd name="T20" fmla="*/ 200 w 400"/>
                  <a:gd name="T21" fmla="*/ 173 h 300"/>
                  <a:gd name="T22" fmla="*/ 122 w 400"/>
                  <a:gd name="T23" fmla="*/ 205 h 300"/>
                  <a:gd name="T24" fmla="*/ 61 w 400"/>
                  <a:gd name="T25" fmla="*/ 144 h 300"/>
                  <a:gd name="T26" fmla="*/ 95 w 400"/>
                  <a:gd name="T27" fmla="*/ 178 h 300"/>
                  <a:gd name="T28" fmla="*/ 200 w 400"/>
                  <a:gd name="T29" fmla="*/ 134 h 300"/>
                  <a:gd name="T30" fmla="*/ 305 w 400"/>
                  <a:gd name="T31" fmla="*/ 178 h 300"/>
                  <a:gd name="T32" fmla="*/ 339 w 400"/>
                  <a:gd name="T33" fmla="*/ 144 h 300"/>
                  <a:gd name="T34" fmla="*/ 200 w 400"/>
                  <a:gd name="T35" fmla="*/ 86 h 300"/>
                  <a:gd name="T36" fmla="*/ 61 w 400"/>
                  <a:gd name="T37" fmla="*/ 144 h 300"/>
                  <a:gd name="T38" fmla="*/ 200 w 400"/>
                  <a:gd name="T39" fmla="*/ 48 h 300"/>
                  <a:gd name="T40" fmla="*/ 366 w 400"/>
                  <a:gd name="T41" fmla="*/ 117 h 300"/>
                  <a:gd name="T42" fmla="*/ 400 w 400"/>
                  <a:gd name="T43" fmla="*/ 83 h 300"/>
                  <a:gd name="T44" fmla="*/ 200 w 400"/>
                  <a:gd name="T45" fmla="*/ 0 h 300"/>
                  <a:gd name="T46" fmla="*/ 0 w 400"/>
                  <a:gd name="T47" fmla="*/ 83 h 300"/>
                  <a:gd name="T48" fmla="*/ 34 w 400"/>
                  <a:gd name="T49" fmla="*/ 117 h 300"/>
                  <a:gd name="T50" fmla="*/ 200 w 400"/>
                  <a:gd name="T51" fmla="*/ 4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0" h="300">
                    <a:moveTo>
                      <a:pt x="224" y="276"/>
                    </a:moveTo>
                    <a:cubicBezTo>
                      <a:pt x="224" y="289"/>
                      <a:pt x="213" y="300"/>
                      <a:pt x="200" y="300"/>
                    </a:cubicBezTo>
                    <a:cubicBezTo>
                      <a:pt x="187" y="300"/>
                      <a:pt x="176" y="289"/>
                      <a:pt x="176" y="276"/>
                    </a:cubicBezTo>
                    <a:cubicBezTo>
                      <a:pt x="176" y="263"/>
                      <a:pt x="187" y="252"/>
                      <a:pt x="200" y="252"/>
                    </a:cubicBezTo>
                    <a:cubicBezTo>
                      <a:pt x="213" y="252"/>
                      <a:pt x="224" y="263"/>
                      <a:pt x="224" y="276"/>
                    </a:cubicBezTo>
                    <a:close/>
                    <a:moveTo>
                      <a:pt x="122" y="205"/>
                    </a:moveTo>
                    <a:cubicBezTo>
                      <a:pt x="156" y="239"/>
                      <a:pt x="156" y="239"/>
                      <a:pt x="156" y="239"/>
                    </a:cubicBezTo>
                    <a:cubicBezTo>
                      <a:pt x="167" y="228"/>
                      <a:pt x="183" y="221"/>
                      <a:pt x="200" y="221"/>
                    </a:cubicBezTo>
                    <a:cubicBezTo>
                      <a:pt x="217" y="221"/>
                      <a:pt x="233" y="228"/>
                      <a:pt x="244" y="239"/>
                    </a:cubicBezTo>
                    <a:cubicBezTo>
                      <a:pt x="278" y="205"/>
                      <a:pt x="278" y="205"/>
                      <a:pt x="278" y="205"/>
                    </a:cubicBezTo>
                    <a:cubicBezTo>
                      <a:pt x="258" y="185"/>
                      <a:pt x="230" y="173"/>
                      <a:pt x="200" y="173"/>
                    </a:cubicBezTo>
                    <a:cubicBezTo>
                      <a:pt x="170" y="173"/>
                      <a:pt x="142" y="185"/>
                      <a:pt x="122" y="205"/>
                    </a:cubicBezTo>
                    <a:close/>
                    <a:moveTo>
                      <a:pt x="61" y="144"/>
                    </a:moveTo>
                    <a:cubicBezTo>
                      <a:pt x="95" y="178"/>
                      <a:pt x="95" y="178"/>
                      <a:pt x="95" y="178"/>
                    </a:cubicBezTo>
                    <a:cubicBezTo>
                      <a:pt x="122" y="151"/>
                      <a:pt x="159" y="134"/>
                      <a:pt x="200" y="134"/>
                    </a:cubicBezTo>
                    <a:cubicBezTo>
                      <a:pt x="241" y="134"/>
                      <a:pt x="278" y="151"/>
                      <a:pt x="305" y="178"/>
                    </a:cubicBezTo>
                    <a:cubicBezTo>
                      <a:pt x="339" y="144"/>
                      <a:pt x="339" y="144"/>
                      <a:pt x="339" y="144"/>
                    </a:cubicBezTo>
                    <a:cubicBezTo>
                      <a:pt x="303" y="109"/>
                      <a:pt x="254" y="86"/>
                      <a:pt x="200" y="86"/>
                    </a:cubicBezTo>
                    <a:cubicBezTo>
                      <a:pt x="146" y="86"/>
                      <a:pt x="97" y="109"/>
                      <a:pt x="61" y="144"/>
                    </a:cubicBezTo>
                    <a:close/>
                    <a:moveTo>
                      <a:pt x="200" y="48"/>
                    </a:moveTo>
                    <a:cubicBezTo>
                      <a:pt x="265" y="48"/>
                      <a:pt x="324" y="74"/>
                      <a:pt x="366" y="117"/>
                    </a:cubicBezTo>
                    <a:cubicBezTo>
                      <a:pt x="400" y="83"/>
                      <a:pt x="400" y="83"/>
                      <a:pt x="400" y="83"/>
                    </a:cubicBezTo>
                    <a:cubicBezTo>
                      <a:pt x="349" y="32"/>
                      <a:pt x="278" y="0"/>
                      <a:pt x="200" y="0"/>
                    </a:cubicBezTo>
                    <a:cubicBezTo>
                      <a:pt x="122" y="0"/>
                      <a:pt x="51" y="32"/>
                      <a:pt x="0" y="83"/>
                    </a:cubicBezTo>
                    <a:cubicBezTo>
                      <a:pt x="34" y="117"/>
                      <a:pt x="34" y="117"/>
                      <a:pt x="34" y="117"/>
                    </a:cubicBezTo>
                    <a:cubicBezTo>
                      <a:pt x="76" y="74"/>
                      <a:pt x="135" y="48"/>
                      <a:pt x="200" y="48"/>
                    </a:cubicBezTo>
                    <a:close/>
                  </a:path>
                </a:pathLst>
              </a:custGeom>
              <a:solidFill>
                <a:srgbClr val="1F497D"/>
              </a:solidFill>
              <a:ln>
                <a:noFill/>
              </a:ln>
              <a:extLst/>
            </p:spPr>
            <p:txBody>
              <a:bodyPr vert="horz" wrap="square" lIns="89641" tIns="44821" rIns="89641" bIns="44821" numCol="1" anchor="t" anchorCtr="0" compatLnSpc="1">
                <a:prstTxWarp prst="textNoShape">
                  <a:avLst/>
                </a:prstTxWarp>
              </a:bodyPr>
              <a:lstStyle/>
              <a:p>
                <a:pPr defTabSz="914236">
                  <a:defRPr/>
                </a:pPr>
                <a:endParaRPr lang="en-US" sz="2745" kern="0">
                  <a:solidFill>
                    <a:srgbClr val="00188F"/>
                  </a:solidFill>
                  <a:latin typeface="Calibri"/>
                </a:endParaRPr>
              </a:p>
            </p:txBody>
          </p:sp>
          <p:sp>
            <p:nvSpPr>
              <p:cNvPr id="61" name="TextBox 60"/>
              <p:cNvSpPr txBox="1"/>
              <p:nvPr/>
            </p:nvSpPr>
            <p:spPr>
              <a:xfrm>
                <a:off x="1420909" y="2804039"/>
                <a:ext cx="1250330" cy="566958"/>
              </a:xfrm>
              <a:prstGeom prst="rect">
                <a:avLst/>
              </a:prstGeom>
              <a:noFill/>
            </p:spPr>
            <p:txBody>
              <a:bodyPr wrap="none" lIns="179282" tIns="143426" rIns="179282" bIns="143426" rtlCol="0" anchor="ctr">
                <a:spAutoFit/>
              </a:bodyPr>
              <a:lstStyle/>
              <a:p>
                <a:pPr algn="ctr" defTabSz="914236">
                  <a:lnSpc>
                    <a:spcPct val="90000"/>
                  </a:lnSpc>
                  <a:defRPr/>
                </a:pPr>
                <a:r>
                  <a:rPr lang="en-US" sz="2353" kern="0" spc="-50" dirty="0">
                    <a:solidFill>
                      <a:srgbClr val="00188F"/>
                    </a:solidFill>
                  </a:rPr>
                  <a:t>Internet</a:t>
                </a:r>
              </a:p>
            </p:txBody>
          </p:sp>
        </p:grpSp>
        <p:sp>
          <p:nvSpPr>
            <p:cNvPr id="62" name="Left-Right Arrow 191"/>
            <p:cNvSpPr/>
            <p:nvPr/>
          </p:nvSpPr>
          <p:spPr>
            <a:xfrm rot="5400000">
              <a:off x="6345856" y="3548978"/>
              <a:ext cx="1561226" cy="348810"/>
            </a:xfrm>
            <a:prstGeom prst="leftRightArrow">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algn="ctr" defTabSz="896488">
                <a:defRPr/>
              </a:pPr>
              <a:endParaRPr lang="en-US" sz="2745" kern="0">
                <a:solidFill>
                  <a:srgbClr val="FFFFFF"/>
                </a:solidFill>
                <a:latin typeface="Calibri"/>
              </a:endParaRPr>
            </a:p>
          </p:txBody>
        </p:sp>
        <p:grpSp>
          <p:nvGrpSpPr>
            <p:cNvPr id="63" name="Group 62"/>
            <p:cNvGrpSpPr/>
            <p:nvPr/>
          </p:nvGrpSpPr>
          <p:grpSpPr>
            <a:xfrm>
              <a:off x="7147396" y="1760712"/>
              <a:ext cx="453686" cy="1114457"/>
              <a:chOff x="10520791" y="5710226"/>
              <a:chExt cx="813223" cy="1100576"/>
            </a:xfrm>
          </p:grpSpPr>
          <p:sp>
            <p:nvSpPr>
              <p:cNvPr id="64" name="Rectangle 5"/>
              <p:cNvSpPr>
                <a:spLocks noChangeArrowheads="1"/>
              </p:cNvSpPr>
              <p:nvPr/>
            </p:nvSpPr>
            <p:spPr bwMode="auto">
              <a:xfrm>
                <a:off x="10520791" y="5710226"/>
                <a:ext cx="813223" cy="1100576"/>
              </a:xfrm>
              <a:prstGeom prst="rect">
                <a:avLst/>
              </a:prstGeom>
              <a:solidFill>
                <a:srgbClr val="00B0F0"/>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65" name="Freeform 6"/>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66" name="Freeform 7"/>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67" name="Freeform 8"/>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68" name="Freeform 9"/>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69" name="Oval 14"/>
              <p:cNvSpPr>
                <a:spLocks noChangeArrowheads="1"/>
              </p:cNvSpPr>
              <p:nvPr/>
            </p:nvSpPr>
            <p:spPr bwMode="auto">
              <a:xfrm>
                <a:off x="11124807" y="5862451"/>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70" name="Oval 15"/>
              <p:cNvSpPr>
                <a:spLocks noChangeArrowheads="1"/>
              </p:cNvSpPr>
              <p:nvPr/>
            </p:nvSpPr>
            <p:spPr bwMode="auto">
              <a:xfrm>
                <a:off x="11124807" y="6061076"/>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71" name="Oval 16"/>
              <p:cNvSpPr>
                <a:spLocks noChangeArrowheads="1"/>
              </p:cNvSpPr>
              <p:nvPr/>
            </p:nvSpPr>
            <p:spPr bwMode="auto">
              <a:xfrm>
                <a:off x="11124807" y="6259701"/>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72" name="Oval 17"/>
              <p:cNvSpPr>
                <a:spLocks noChangeArrowheads="1"/>
              </p:cNvSpPr>
              <p:nvPr/>
            </p:nvSpPr>
            <p:spPr bwMode="auto">
              <a:xfrm>
                <a:off x="11124807" y="6458325"/>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grpSp>
        <p:grpSp>
          <p:nvGrpSpPr>
            <p:cNvPr id="73" name="Group 72"/>
            <p:cNvGrpSpPr/>
            <p:nvPr/>
          </p:nvGrpSpPr>
          <p:grpSpPr>
            <a:xfrm>
              <a:off x="6780476" y="1643040"/>
              <a:ext cx="478924" cy="1176446"/>
              <a:chOff x="10520791" y="5710226"/>
              <a:chExt cx="813223" cy="1100576"/>
            </a:xfrm>
          </p:grpSpPr>
          <p:sp>
            <p:nvSpPr>
              <p:cNvPr id="74" name="Rectangle 5"/>
              <p:cNvSpPr>
                <a:spLocks noChangeArrowheads="1"/>
              </p:cNvSpPr>
              <p:nvPr/>
            </p:nvSpPr>
            <p:spPr bwMode="auto">
              <a:xfrm>
                <a:off x="10520791" y="5710226"/>
                <a:ext cx="813223" cy="1100576"/>
              </a:xfrm>
              <a:prstGeom prst="rect">
                <a:avLst/>
              </a:prstGeom>
              <a:solidFill>
                <a:srgbClr val="008EC0"/>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75" name="Freeform 6"/>
              <p:cNvSpPr>
                <a:spLocks/>
              </p:cNvSpPr>
              <p:nvPr/>
            </p:nvSpPr>
            <p:spPr bwMode="auto">
              <a:xfrm>
                <a:off x="10607894" y="5838844"/>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76" name="Freeform 7"/>
              <p:cNvSpPr>
                <a:spLocks/>
              </p:cNvSpPr>
              <p:nvPr/>
            </p:nvSpPr>
            <p:spPr bwMode="auto">
              <a:xfrm>
                <a:off x="10607894" y="6037469"/>
                <a:ext cx="639019" cy="112337"/>
              </a:xfrm>
              <a:custGeom>
                <a:avLst/>
                <a:gdLst>
                  <a:gd name="T0" fmla="*/ 28 w 330"/>
                  <a:gd name="T1" fmla="*/ 0 h 58"/>
                  <a:gd name="T2" fmla="*/ 0 w 330"/>
                  <a:gd name="T3" fmla="*/ 26 h 58"/>
                  <a:gd name="T4" fmla="*/ 0 w 330"/>
                  <a:gd name="T5" fmla="*/ 31 h 58"/>
                  <a:gd name="T6" fmla="*/ 28 w 330"/>
                  <a:gd name="T7" fmla="*/ 58 h 58"/>
                  <a:gd name="T8" fmla="*/ 302 w 330"/>
                  <a:gd name="T9" fmla="*/ 58 h 58"/>
                  <a:gd name="T10" fmla="*/ 330 w 330"/>
                  <a:gd name="T11" fmla="*/ 31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1"/>
                      <a:pt x="0" y="31"/>
                      <a:pt x="0" y="31"/>
                    </a:cubicBezTo>
                    <a:cubicBezTo>
                      <a:pt x="0" y="31"/>
                      <a:pt x="0" y="58"/>
                      <a:pt x="28" y="58"/>
                    </a:cubicBezTo>
                    <a:cubicBezTo>
                      <a:pt x="302" y="58"/>
                      <a:pt x="302" y="58"/>
                      <a:pt x="302" y="58"/>
                    </a:cubicBezTo>
                    <a:cubicBezTo>
                      <a:pt x="302" y="58"/>
                      <a:pt x="330" y="58"/>
                      <a:pt x="330" y="31"/>
                    </a:cubicBezTo>
                    <a:cubicBezTo>
                      <a:pt x="330" y="26"/>
                      <a:pt x="330" y="26"/>
                      <a:pt x="330" y="26"/>
                    </a:cubicBezTo>
                    <a:cubicBezTo>
                      <a:pt x="330" y="26"/>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78" name="Freeform 8"/>
              <p:cNvSpPr>
                <a:spLocks/>
              </p:cNvSpPr>
              <p:nvPr/>
            </p:nvSpPr>
            <p:spPr bwMode="auto">
              <a:xfrm>
                <a:off x="10607894" y="6234465"/>
                <a:ext cx="639019" cy="112337"/>
              </a:xfrm>
              <a:custGeom>
                <a:avLst/>
                <a:gdLst>
                  <a:gd name="T0" fmla="*/ 28 w 330"/>
                  <a:gd name="T1" fmla="*/ 0 h 58"/>
                  <a:gd name="T2" fmla="*/ 0 w 330"/>
                  <a:gd name="T3" fmla="*/ 27 h 58"/>
                  <a:gd name="T4" fmla="*/ 0 w 330"/>
                  <a:gd name="T5" fmla="*/ 32 h 58"/>
                  <a:gd name="T6" fmla="*/ 28 w 330"/>
                  <a:gd name="T7" fmla="*/ 58 h 58"/>
                  <a:gd name="T8" fmla="*/ 302 w 330"/>
                  <a:gd name="T9" fmla="*/ 58 h 58"/>
                  <a:gd name="T10" fmla="*/ 330 w 330"/>
                  <a:gd name="T11" fmla="*/ 32 h 58"/>
                  <a:gd name="T12" fmla="*/ 330 w 330"/>
                  <a:gd name="T13" fmla="*/ 27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7"/>
                    </a:cubicBezTo>
                    <a:cubicBezTo>
                      <a:pt x="0" y="32"/>
                      <a:pt x="0" y="32"/>
                      <a:pt x="0" y="32"/>
                    </a:cubicBezTo>
                    <a:cubicBezTo>
                      <a:pt x="0" y="32"/>
                      <a:pt x="0" y="58"/>
                      <a:pt x="28" y="58"/>
                    </a:cubicBezTo>
                    <a:cubicBezTo>
                      <a:pt x="302" y="58"/>
                      <a:pt x="302" y="58"/>
                      <a:pt x="302" y="58"/>
                    </a:cubicBezTo>
                    <a:cubicBezTo>
                      <a:pt x="302" y="58"/>
                      <a:pt x="330" y="58"/>
                      <a:pt x="330" y="32"/>
                    </a:cubicBezTo>
                    <a:cubicBezTo>
                      <a:pt x="330" y="27"/>
                      <a:pt x="330" y="27"/>
                      <a:pt x="330" y="27"/>
                    </a:cubicBezTo>
                    <a:cubicBezTo>
                      <a:pt x="330" y="27"/>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81" name="Freeform 9"/>
              <p:cNvSpPr>
                <a:spLocks/>
              </p:cNvSpPr>
              <p:nvPr/>
            </p:nvSpPr>
            <p:spPr bwMode="auto">
              <a:xfrm>
                <a:off x="10607894" y="6433090"/>
                <a:ext cx="639019" cy="112337"/>
              </a:xfrm>
              <a:custGeom>
                <a:avLst/>
                <a:gdLst>
                  <a:gd name="T0" fmla="*/ 28 w 330"/>
                  <a:gd name="T1" fmla="*/ 0 h 58"/>
                  <a:gd name="T2" fmla="*/ 0 w 330"/>
                  <a:gd name="T3" fmla="*/ 26 h 58"/>
                  <a:gd name="T4" fmla="*/ 0 w 330"/>
                  <a:gd name="T5" fmla="*/ 32 h 58"/>
                  <a:gd name="T6" fmla="*/ 28 w 330"/>
                  <a:gd name="T7" fmla="*/ 58 h 58"/>
                  <a:gd name="T8" fmla="*/ 302 w 330"/>
                  <a:gd name="T9" fmla="*/ 58 h 58"/>
                  <a:gd name="T10" fmla="*/ 330 w 330"/>
                  <a:gd name="T11" fmla="*/ 32 h 58"/>
                  <a:gd name="T12" fmla="*/ 330 w 330"/>
                  <a:gd name="T13" fmla="*/ 26 h 58"/>
                  <a:gd name="T14" fmla="*/ 302 w 330"/>
                  <a:gd name="T15" fmla="*/ 0 h 58"/>
                  <a:gd name="T16" fmla="*/ 175 w 330"/>
                  <a:gd name="T17" fmla="*/ 0 h 58"/>
                  <a:gd name="T18" fmla="*/ 28 w 330"/>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0" h="58">
                    <a:moveTo>
                      <a:pt x="28" y="0"/>
                    </a:moveTo>
                    <a:cubicBezTo>
                      <a:pt x="28" y="0"/>
                      <a:pt x="0" y="0"/>
                      <a:pt x="0" y="26"/>
                    </a:cubicBezTo>
                    <a:cubicBezTo>
                      <a:pt x="0" y="32"/>
                      <a:pt x="0" y="32"/>
                      <a:pt x="0" y="32"/>
                    </a:cubicBezTo>
                    <a:cubicBezTo>
                      <a:pt x="0" y="32"/>
                      <a:pt x="0" y="58"/>
                      <a:pt x="28" y="58"/>
                    </a:cubicBezTo>
                    <a:cubicBezTo>
                      <a:pt x="302" y="58"/>
                      <a:pt x="302" y="58"/>
                      <a:pt x="302" y="58"/>
                    </a:cubicBezTo>
                    <a:cubicBezTo>
                      <a:pt x="302" y="58"/>
                      <a:pt x="330" y="58"/>
                      <a:pt x="330" y="32"/>
                    </a:cubicBezTo>
                    <a:cubicBezTo>
                      <a:pt x="330" y="26"/>
                      <a:pt x="330" y="26"/>
                      <a:pt x="330" y="26"/>
                    </a:cubicBezTo>
                    <a:cubicBezTo>
                      <a:pt x="330" y="26"/>
                      <a:pt x="330" y="0"/>
                      <a:pt x="302" y="0"/>
                    </a:cubicBezTo>
                    <a:cubicBezTo>
                      <a:pt x="175" y="0"/>
                      <a:pt x="175" y="0"/>
                      <a:pt x="175" y="0"/>
                    </a:cubicBezTo>
                    <a:lnTo>
                      <a:pt x="28" y="0"/>
                    </a:lnTo>
                    <a:close/>
                  </a:path>
                </a:pathLst>
              </a:custGeom>
              <a:solidFill>
                <a:sysClr val="window" lastClr="FFFFFF">
                  <a:lumMod val="95000"/>
                </a:sysClr>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82" name="Oval 14"/>
              <p:cNvSpPr>
                <a:spLocks noChangeArrowheads="1"/>
              </p:cNvSpPr>
              <p:nvPr/>
            </p:nvSpPr>
            <p:spPr bwMode="auto">
              <a:xfrm>
                <a:off x="11124807" y="5862451"/>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83" name="Oval 15"/>
              <p:cNvSpPr>
                <a:spLocks noChangeArrowheads="1"/>
              </p:cNvSpPr>
              <p:nvPr/>
            </p:nvSpPr>
            <p:spPr bwMode="auto">
              <a:xfrm>
                <a:off x="11124807" y="6061076"/>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84" name="Oval 16"/>
              <p:cNvSpPr>
                <a:spLocks noChangeArrowheads="1"/>
              </p:cNvSpPr>
              <p:nvPr/>
            </p:nvSpPr>
            <p:spPr bwMode="auto">
              <a:xfrm>
                <a:off x="11124807" y="6259701"/>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sp>
            <p:nvSpPr>
              <p:cNvPr id="85" name="Oval 17"/>
              <p:cNvSpPr>
                <a:spLocks noChangeArrowheads="1"/>
              </p:cNvSpPr>
              <p:nvPr/>
            </p:nvSpPr>
            <p:spPr bwMode="auto">
              <a:xfrm>
                <a:off x="11124807" y="6458325"/>
                <a:ext cx="61867" cy="61867"/>
              </a:xfrm>
              <a:prstGeom prst="ellipse">
                <a:avLst/>
              </a:prstGeom>
              <a:solidFill>
                <a:srgbClr val="4F81BD"/>
              </a:solidFill>
              <a:ln>
                <a:noFill/>
              </a:ln>
            </p:spPr>
            <p:txBody>
              <a:bodyPr vert="horz" wrap="square" lIns="89627" tIns="44814" rIns="89627" bIns="44814" numCol="1" anchor="t" anchorCtr="0" compatLnSpc="1">
                <a:prstTxWarp prst="textNoShape">
                  <a:avLst/>
                </a:prstTxWarp>
              </a:bodyPr>
              <a:lstStyle/>
              <a:p>
                <a:pPr defTabSz="913876">
                  <a:defRPr/>
                </a:pPr>
                <a:endParaRPr lang="en-US" sz="2745" kern="0">
                  <a:solidFill>
                    <a:srgbClr val="FFFFFF"/>
                  </a:solidFill>
                  <a:latin typeface="Calibri"/>
                </a:endParaRPr>
              </a:p>
            </p:txBody>
          </p:sp>
        </p:grpSp>
        <p:sp>
          <p:nvSpPr>
            <p:cNvPr id="86" name="TextBox 85"/>
            <p:cNvSpPr txBox="1"/>
            <p:nvPr/>
          </p:nvSpPr>
          <p:spPr>
            <a:xfrm>
              <a:off x="6382533" y="1207459"/>
              <a:ext cx="2787110" cy="461665"/>
            </a:xfrm>
            <a:prstGeom prst="rect">
              <a:avLst/>
            </a:prstGeom>
            <a:noFill/>
          </p:spPr>
          <p:txBody>
            <a:bodyPr wrap="none" rtlCol="0">
              <a:spAutoFit/>
            </a:bodyPr>
            <a:lstStyle/>
            <a:p>
              <a:pPr defTabSz="896488"/>
              <a:r>
                <a:rPr lang="en-US" sz="2353">
                  <a:solidFill>
                    <a:srgbClr val="FFFFFF"/>
                  </a:solidFill>
                  <a:latin typeface="Calibri"/>
                </a:rPr>
                <a:t>On Premises 10.0/16</a:t>
              </a:r>
            </a:p>
          </p:txBody>
        </p:sp>
        <p:sp>
          <p:nvSpPr>
            <p:cNvPr id="87" name="TextBox 86"/>
            <p:cNvSpPr txBox="1"/>
            <p:nvPr/>
          </p:nvSpPr>
          <p:spPr>
            <a:xfrm>
              <a:off x="6357152" y="3159139"/>
              <a:ext cx="729687" cy="707886"/>
            </a:xfrm>
            <a:prstGeom prst="rect">
              <a:avLst/>
            </a:prstGeom>
            <a:noFill/>
          </p:spPr>
          <p:txBody>
            <a:bodyPr wrap="none" rtlCol="0">
              <a:spAutoFit/>
            </a:bodyPr>
            <a:lstStyle/>
            <a:p>
              <a:pPr algn="ctr" defTabSz="896488"/>
              <a:r>
                <a:rPr lang="en-US" sz="1961">
                  <a:solidFill>
                    <a:srgbClr val="FFFFFF"/>
                  </a:solidFill>
                  <a:latin typeface="Calibri"/>
                </a:rPr>
                <a:t>S2S</a:t>
              </a:r>
            </a:p>
            <a:p>
              <a:pPr algn="ctr" defTabSz="896488"/>
              <a:r>
                <a:rPr lang="en-US" sz="1961">
                  <a:solidFill>
                    <a:srgbClr val="FFFFFF"/>
                  </a:solidFill>
                  <a:latin typeface="Calibri"/>
                </a:rPr>
                <a:t>VPNs</a:t>
              </a:r>
            </a:p>
          </p:txBody>
        </p:sp>
        <p:cxnSp>
          <p:nvCxnSpPr>
            <p:cNvPr id="88" name="Straight Arrow Connector 87"/>
            <p:cNvCxnSpPr>
              <a:stCxn id="41" idx="3"/>
              <a:endCxn id="32" idx="1"/>
            </p:cNvCxnSpPr>
            <p:nvPr/>
          </p:nvCxnSpPr>
          <p:spPr>
            <a:xfrm>
              <a:off x="9950714" y="4848910"/>
              <a:ext cx="478108" cy="0"/>
            </a:xfrm>
            <a:prstGeom prst="straightConnector1">
              <a:avLst/>
            </a:prstGeom>
            <a:ln w="444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a:stCxn id="49" idx="3"/>
              <a:endCxn id="41" idx="1"/>
            </p:cNvCxnSpPr>
            <p:nvPr/>
          </p:nvCxnSpPr>
          <p:spPr>
            <a:xfrm>
              <a:off x="8585211" y="4848910"/>
              <a:ext cx="472208" cy="0"/>
            </a:xfrm>
            <a:prstGeom prst="straightConnector1">
              <a:avLst/>
            </a:prstGeom>
            <a:ln w="444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0" name="Elbow Connector 79"/>
            <p:cNvCxnSpPr>
              <a:stCxn id="49" idx="1"/>
            </p:cNvCxnSpPr>
            <p:nvPr/>
          </p:nvCxnSpPr>
          <p:spPr>
            <a:xfrm rot="10800000">
              <a:off x="7374238" y="2875169"/>
              <a:ext cx="317677" cy="1973741"/>
            </a:xfrm>
            <a:prstGeom prst="bentConnector2">
              <a:avLst/>
            </a:prstGeom>
            <a:noFill/>
            <a:ln w="38100" cap="flat" cmpd="sng" algn="ctr">
              <a:solidFill>
                <a:schemeClr val="accent2">
                  <a:lumMod val="60000"/>
                  <a:lumOff val="40000"/>
                </a:schemeClr>
              </a:solidFill>
              <a:prstDash val="solid"/>
              <a:headEnd type="triangle"/>
              <a:tailEnd type="triangle"/>
            </a:ln>
            <a:effectLst>
              <a:outerShdw blurRad="40000" dist="23000" dir="5400000" rotWithShape="0">
                <a:srgbClr val="000000">
                  <a:alpha val="35000"/>
                </a:srgbClr>
              </a:outerShdw>
            </a:effectLst>
          </p:spPr>
        </p:cxnSp>
        <p:cxnSp>
          <p:nvCxnSpPr>
            <p:cNvPr id="91" name="Elbow Connector 17"/>
            <p:cNvCxnSpPr>
              <a:stCxn id="49" idx="0"/>
              <a:endCxn id="32" idx="0"/>
            </p:cNvCxnSpPr>
            <p:nvPr/>
          </p:nvCxnSpPr>
          <p:spPr>
            <a:xfrm rot="5400000" flipH="1" flipV="1">
              <a:off x="9507017" y="2894162"/>
              <a:ext cx="12699" cy="2736909"/>
            </a:xfrm>
            <a:prstGeom prst="bentConnector3">
              <a:avLst>
                <a:gd name="adj1" fmla="val 1800000"/>
              </a:avLst>
            </a:prstGeom>
            <a:ln w="41275">
              <a:solidFill>
                <a:schemeClr val="tx1"/>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92" name="Group 91"/>
            <p:cNvGrpSpPr/>
            <p:nvPr/>
          </p:nvGrpSpPr>
          <p:grpSpPr>
            <a:xfrm>
              <a:off x="8731689" y="3802020"/>
              <a:ext cx="371090" cy="371090"/>
              <a:chOff x="4687755" y="2457342"/>
              <a:chExt cx="608869" cy="608869"/>
            </a:xfrm>
            <a:solidFill>
              <a:srgbClr val="FF3399"/>
            </a:solidFill>
          </p:grpSpPr>
          <p:sp>
            <p:nvSpPr>
              <p:cNvPr id="93" name="Rectangle 92"/>
              <p:cNvSpPr/>
              <p:nvPr/>
            </p:nvSpPr>
            <p:spPr bwMode="auto">
              <a:xfrm rot="18900000">
                <a:off x="4922338"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sp>
            <p:nvSpPr>
              <p:cNvPr id="94" name="Rectangle 93"/>
              <p:cNvSpPr/>
              <p:nvPr/>
            </p:nvSpPr>
            <p:spPr bwMode="auto">
              <a:xfrm rot="2700000">
                <a:off x="4922340"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cxnSp>
          <p:nvCxnSpPr>
            <p:cNvPr id="95" name="Elbow Connector 99"/>
            <p:cNvCxnSpPr>
              <a:stCxn id="49" idx="0"/>
              <a:endCxn id="59" idx="2"/>
            </p:cNvCxnSpPr>
            <p:nvPr/>
          </p:nvCxnSpPr>
          <p:spPr>
            <a:xfrm rot="5400000" flipH="1" flipV="1">
              <a:off x="8328554" y="2176065"/>
              <a:ext cx="1896559" cy="2276543"/>
            </a:xfrm>
            <a:prstGeom prst="bentConnector2">
              <a:avLst/>
            </a:prstGeom>
            <a:ln w="41275">
              <a:solidFill>
                <a:schemeClr val="tx1"/>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6" name="Elbow Connector 102"/>
            <p:cNvCxnSpPr>
              <a:stCxn id="41" idx="0"/>
              <a:endCxn id="59" idx="2"/>
            </p:cNvCxnSpPr>
            <p:nvPr/>
          </p:nvCxnSpPr>
          <p:spPr>
            <a:xfrm rot="5400000" flipH="1" flipV="1">
              <a:off x="9011308" y="2858818"/>
              <a:ext cx="1896559" cy="911040"/>
            </a:xfrm>
            <a:prstGeom prst="bentConnector2">
              <a:avLst/>
            </a:prstGeom>
            <a:ln w="41275">
              <a:solidFill>
                <a:schemeClr val="tx1"/>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97" name="Group 96"/>
            <p:cNvGrpSpPr/>
            <p:nvPr/>
          </p:nvGrpSpPr>
          <p:grpSpPr>
            <a:xfrm>
              <a:off x="7959366" y="3040130"/>
              <a:ext cx="371090" cy="371090"/>
              <a:chOff x="4687755" y="2457342"/>
              <a:chExt cx="608869" cy="608869"/>
            </a:xfrm>
            <a:solidFill>
              <a:srgbClr val="FF3399"/>
            </a:solidFill>
          </p:grpSpPr>
          <p:sp>
            <p:nvSpPr>
              <p:cNvPr id="98" name="Rectangle 97"/>
              <p:cNvSpPr/>
              <p:nvPr/>
            </p:nvSpPr>
            <p:spPr bwMode="auto">
              <a:xfrm rot="18900000">
                <a:off x="4922338"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sp>
            <p:nvSpPr>
              <p:cNvPr id="99" name="Rectangle 98"/>
              <p:cNvSpPr/>
              <p:nvPr/>
            </p:nvSpPr>
            <p:spPr bwMode="auto">
              <a:xfrm rot="2700000">
                <a:off x="4922340"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grpSp>
          <p:nvGrpSpPr>
            <p:cNvPr id="100" name="Group 99"/>
            <p:cNvGrpSpPr/>
            <p:nvPr/>
          </p:nvGrpSpPr>
          <p:grpSpPr>
            <a:xfrm>
              <a:off x="9327388" y="3040129"/>
              <a:ext cx="371090" cy="371090"/>
              <a:chOff x="4687755" y="2457342"/>
              <a:chExt cx="608869" cy="608869"/>
            </a:xfrm>
            <a:solidFill>
              <a:srgbClr val="FF3399"/>
            </a:solidFill>
          </p:grpSpPr>
          <p:sp>
            <p:nvSpPr>
              <p:cNvPr id="102" name="Rectangle 101"/>
              <p:cNvSpPr/>
              <p:nvPr/>
            </p:nvSpPr>
            <p:spPr bwMode="auto">
              <a:xfrm rot="18900000">
                <a:off x="4922338"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sp>
            <p:nvSpPr>
              <p:cNvPr id="103" name="Rectangle 102"/>
              <p:cNvSpPr/>
              <p:nvPr/>
            </p:nvSpPr>
            <p:spPr bwMode="auto">
              <a:xfrm rot="2700000">
                <a:off x="4922340"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sp>
          <p:nvSpPr>
            <p:cNvPr id="104" name="TextBox 103"/>
            <p:cNvSpPr txBox="1"/>
            <p:nvPr/>
          </p:nvSpPr>
          <p:spPr>
            <a:xfrm>
              <a:off x="8482068" y="4232873"/>
              <a:ext cx="669041" cy="794021"/>
            </a:xfrm>
            <a:prstGeom prst="rect">
              <a:avLst/>
            </a:prstGeom>
            <a:noFill/>
          </p:spPr>
          <p:txBody>
            <a:bodyPr wrap="none" lIns="179282" tIns="143426" rIns="179282" bIns="143426" rtlCol="0">
              <a:spAutoFit/>
            </a:bodyPr>
            <a:lstStyle/>
            <a:p>
              <a:pPr defTabSz="914471">
                <a:lnSpc>
                  <a:spcPct val="90000"/>
                </a:lnSpc>
                <a:spcAft>
                  <a:spcPts val="588"/>
                </a:spcAft>
              </a:pPr>
              <a:r>
                <a:rPr lang="en-US" sz="3530" b="1">
                  <a:ln w="12700">
                    <a:solidFill>
                      <a:srgbClr val="7FBA00"/>
                    </a:solidFill>
                    <a:prstDash val="solid"/>
                  </a:ln>
                  <a:pattFill prst="pct50">
                    <a:fgClr>
                      <a:srgbClr val="7FBA00"/>
                    </a:fgClr>
                    <a:bgClr>
                      <a:srgbClr val="7FBA00">
                        <a:lumMod val="20000"/>
                        <a:lumOff val="80000"/>
                      </a:srgbClr>
                    </a:bgClr>
                  </a:pattFill>
                  <a:effectLst>
                    <a:outerShdw dist="38100" dir="2640000" algn="bl" rotWithShape="0">
                      <a:srgbClr val="7FBA00"/>
                    </a:outerShdw>
                  </a:effectLst>
                </a:rPr>
                <a:t>√</a:t>
              </a:r>
              <a:endParaRPr lang="en-US" sz="3530" b="1">
                <a:gradFill>
                  <a:gsLst>
                    <a:gs pos="2917">
                      <a:srgbClr val="FFFFFF"/>
                    </a:gs>
                    <a:gs pos="30000">
                      <a:srgbClr val="FFFFFF"/>
                    </a:gs>
                  </a:gsLst>
                  <a:lin ang="5400000" scaled="0"/>
                </a:gradFill>
              </a:endParaRPr>
            </a:p>
          </p:txBody>
        </p:sp>
        <p:sp>
          <p:nvSpPr>
            <p:cNvPr id="105" name="TextBox 104"/>
            <p:cNvSpPr txBox="1"/>
            <p:nvPr/>
          </p:nvSpPr>
          <p:spPr>
            <a:xfrm>
              <a:off x="9866429" y="4240462"/>
              <a:ext cx="669041" cy="794021"/>
            </a:xfrm>
            <a:prstGeom prst="rect">
              <a:avLst/>
            </a:prstGeom>
            <a:noFill/>
          </p:spPr>
          <p:txBody>
            <a:bodyPr wrap="none" lIns="179282" tIns="143426" rIns="179282" bIns="143426" rtlCol="0">
              <a:spAutoFit/>
            </a:bodyPr>
            <a:lstStyle/>
            <a:p>
              <a:pPr defTabSz="914471">
                <a:lnSpc>
                  <a:spcPct val="90000"/>
                </a:lnSpc>
                <a:spcAft>
                  <a:spcPts val="588"/>
                </a:spcAft>
              </a:pPr>
              <a:r>
                <a:rPr lang="en-US" sz="3530" b="1">
                  <a:ln w="12700">
                    <a:solidFill>
                      <a:srgbClr val="7FBA00"/>
                    </a:solidFill>
                    <a:prstDash val="solid"/>
                  </a:ln>
                  <a:pattFill prst="pct50">
                    <a:fgClr>
                      <a:srgbClr val="7FBA00"/>
                    </a:fgClr>
                    <a:bgClr>
                      <a:srgbClr val="7FBA00">
                        <a:lumMod val="20000"/>
                        <a:lumOff val="80000"/>
                      </a:srgbClr>
                    </a:bgClr>
                  </a:pattFill>
                  <a:effectLst>
                    <a:outerShdw dist="38100" dir="2640000" algn="bl" rotWithShape="0">
                      <a:srgbClr val="7FBA00"/>
                    </a:outerShdw>
                  </a:effectLst>
                </a:rPr>
                <a:t>√</a:t>
              </a:r>
              <a:endParaRPr lang="en-US" sz="3530" b="1">
                <a:gradFill>
                  <a:gsLst>
                    <a:gs pos="2917">
                      <a:srgbClr val="FFFFFF"/>
                    </a:gs>
                    <a:gs pos="30000">
                      <a:srgbClr val="FFFFFF"/>
                    </a:gs>
                  </a:gsLst>
                  <a:lin ang="5400000" scaled="0"/>
                </a:gradFill>
              </a:endParaRPr>
            </a:p>
          </p:txBody>
        </p:sp>
        <p:sp>
          <p:nvSpPr>
            <p:cNvPr id="106" name="TextBox 105"/>
            <p:cNvSpPr txBox="1"/>
            <p:nvPr/>
          </p:nvSpPr>
          <p:spPr>
            <a:xfrm>
              <a:off x="7230359" y="3267762"/>
              <a:ext cx="669041" cy="794021"/>
            </a:xfrm>
            <a:prstGeom prst="rect">
              <a:avLst/>
            </a:prstGeom>
            <a:noFill/>
          </p:spPr>
          <p:txBody>
            <a:bodyPr wrap="none" lIns="179282" tIns="143426" rIns="179282" bIns="143426" rtlCol="0">
              <a:spAutoFit/>
            </a:bodyPr>
            <a:lstStyle/>
            <a:p>
              <a:pPr defTabSz="914471">
                <a:lnSpc>
                  <a:spcPct val="90000"/>
                </a:lnSpc>
                <a:spcAft>
                  <a:spcPts val="588"/>
                </a:spcAft>
              </a:pPr>
              <a:r>
                <a:rPr lang="en-US" sz="3530" b="1">
                  <a:ln w="12700">
                    <a:solidFill>
                      <a:srgbClr val="7FBA00"/>
                    </a:solidFill>
                    <a:prstDash val="solid"/>
                  </a:ln>
                  <a:pattFill prst="pct50">
                    <a:fgClr>
                      <a:srgbClr val="7FBA00"/>
                    </a:fgClr>
                    <a:bgClr>
                      <a:srgbClr val="7FBA00">
                        <a:lumMod val="20000"/>
                        <a:lumOff val="80000"/>
                      </a:srgbClr>
                    </a:bgClr>
                  </a:pattFill>
                  <a:effectLst>
                    <a:outerShdw dist="38100" dir="2640000" algn="bl" rotWithShape="0">
                      <a:srgbClr val="7FBA00"/>
                    </a:outerShdw>
                  </a:effectLst>
                </a:rPr>
                <a:t>√</a:t>
              </a:r>
              <a:endParaRPr lang="en-US" sz="3530" b="1">
                <a:gradFill>
                  <a:gsLst>
                    <a:gs pos="2917">
                      <a:srgbClr val="FFFFFF"/>
                    </a:gs>
                    <a:gs pos="30000">
                      <a:srgbClr val="FFFFFF"/>
                    </a:gs>
                  </a:gsLst>
                  <a:lin ang="5400000" scaled="0"/>
                </a:gradFill>
              </a:endParaRPr>
            </a:p>
          </p:txBody>
        </p:sp>
        <p:grpSp>
          <p:nvGrpSpPr>
            <p:cNvPr id="107" name="Group 106"/>
            <p:cNvGrpSpPr/>
            <p:nvPr/>
          </p:nvGrpSpPr>
          <p:grpSpPr>
            <a:xfrm>
              <a:off x="10861752" y="3432751"/>
              <a:ext cx="371090" cy="371090"/>
              <a:chOff x="4687755" y="2457342"/>
              <a:chExt cx="608869" cy="608869"/>
            </a:xfrm>
            <a:solidFill>
              <a:srgbClr val="FF3399"/>
            </a:solidFill>
          </p:grpSpPr>
          <p:sp>
            <p:nvSpPr>
              <p:cNvPr id="108" name="Rectangle 107"/>
              <p:cNvSpPr/>
              <p:nvPr/>
            </p:nvSpPr>
            <p:spPr bwMode="auto">
              <a:xfrm rot="18900000">
                <a:off x="4922338"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sp>
            <p:nvSpPr>
              <p:cNvPr id="109" name="Rectangle 108"/>
              <p:cNvSpPr/>
              <p:nvPr/>
            </p:nvSpPr>
            <p:spPr bwMode="auto">
              <a:xfrm rot="2700000">
                <a:off x="4922340" y="2457342"/>
                <a:ext cx="139700" cy="608869"/>
              </a:xfrm>
              <a:prstGeom prst="rect">
                <a:avLst/>
              </a:prstGeom>
              <a:grpFill/>
              <a:ln w="25400" cap="flat" cmpd="sng" algn="ctr">
                <a:noFill/>
                <a:prstDash val="solid"/>
                <a:headEnd type="none" w="med" len="med"/>
                <a:tailEnd type="none" w="med" len="med"/>
              </a:ln>
              <a:effectLst/>
            </p:spPr>
            <p:txBody>
              <a:bodyPr rot="0" spcFirstLastPara="0" vertOverflow="overflow" horzOverflow="overflow" vert="horz" wrap="square" lIns="179282" tIns="143426" rIns="179282" bIns="143426" numCol="1" spcCol="0" rtlCol="0" fromWordArt="0" anchor="t" anchorCtr="0" forceAA="0" compatLnSpc="1">
                <a:prstTxWarp prst="textNoShape">
                  <a:avLst/>
                </a:prstTxWarp>
                <a:noAutofit/>
              </a:bodyPr>
              <a:lstStyle/>
              <a:p>
                <a:pPr algn="ctr" defTabSz="896193" fontAlgn="base">
                  <a:lnSpc>
                    <a:spcPct val="90000"/>
                  </a:lnSpc>
                  <a:spcBef>
                    <a:spcPct val="0"/>
                  </a:spcBef>
                  <a:spcAft>
                    <a:spcPct val="0"/>
                  </a:spcAft>
                  <a:defRPr/>
                </a:pPr>
                <a:endParaRPr lang="en-US" sz="3138" kern="0" spc="-50">
                  <a:solidFill>
                    <a:srgbClr val="FFFFFF"/>
                  </a:solidFill>
                  <a:latin typeface="Calibri"/>
                </a:endParaRPr>
              </a:p>
            </p:txBody>
          </p:sp>
        </p:grpSp>
        <p:cxnSp>
          <p:nvCxnSpPr>
            <p:cNvPr id="110" name="Elbow Connector 83"/>
            <p:cNvCxnSpPr>
              <a:endCxn id="59" idx="4"/>
            </p:cNvCxnSpPr>
            <p:nvPr/>
          </p:nvCxnSpPr>
          <p:spPr>
            <a:xfrm rot="16200000" flipV="1">
              <a:off x="10412356" y="3605776"/>
              <a:ext cx="1248331" cy="5861"/>
            </a:xfrm>
            <a:prstGeom prst="bentConnector3">
              <a:avLst>
                <a:gd name="adj1" fmla="val 50000"/>
              </a:avLst>
            </a:prstGeom>
            <a:ln w="41275">
              <a:solidFill>
                <a:schemeClr val="tx1"/>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454222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76772" y="448320"/>
            <a:ext cx="11223342" cy="553998"/>
          </a:xfrm>
        </p:spPr>
        <p:txBody>
          <a:bodyPr/>
          <a:lstStyle/>
          <a:p>
            <a:r>
              <a:rPr lang="en-US" dirty="0"/>
              <a:t>Virtual Appliances – Firewalls, IDS/IPS, VPNs</a:t>
            </a:r>
          </a:p>
        </p:txBody>
      </p:sp>
      <p:pic>
        <p:nvPicPr>
          <p:cNvPr id="4" name="Picture 3"/>
          <p:cNvPicPr>
            <a:picLocks noChangeAspect="1"/>
          </p:cNvPicPr>
          <p:nvPr/>
        </p:nvPicPr>
        <p:blipFill>
          <a:blip r:embed="rId2"/>
          <a:stretch>
            <a:fillRect/>
          </a:stretch>
        </p:blipFill>
        <p:spPr>
          <a:xfrm>
            <a:off x="576772" y="1002318"/>
            <a:ext cx="9508814" cy="4815008"/>
          </a:xfrm>
          <a:prstGeom prst="rect">
            <a:avLst/>
          </a:prstGeom>
        </p:spPr>
      </p:pic>
    </p:spTree>
    <p:extLst>
      <p:ext uri="{BB962C8B-B14F-4D97-AF65-F5344CB8AC3E}">
        <p14:creationId xmlns:p14="http://schemas.microsoft.com/office/powerpoint/2010/main" val="2974672437"/>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025" y="2321005"/>
            <a:ext cx="4161981" cy="2215991"/>
          </a:xfrm>
        </p:spPr>
        <p:txBody>
          <a:bodyPr/>
          <a:lstStyle/>
          <a:p>
            <a:r>
              <a:rPr lang="en-US" dirty="0"/>
              <a:t>Demo:</a:t>
            </a:r>
            <a:br>
              <a:rPr lang="en-US" dirty="0"/>
            </a:br>
            <a:r>
              <a:rPr lang="en-US" dirty="0"/>
              <a:t>Network Virtual Appliance deployment</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Tree>
    <p:extLst>
      <p:ext uri="{BB962C8B-B14F-4D97-AF65-F5344CB8AC3E}">
        <p14:creationId xmlns:p14="http://schemas.microsoft.com/office/powerpoint/2010/main" val="1760358103"/>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D2209D85-2BF7-41E7-A82F-DD48FDC275DE}"/>
              </a:ext>
            </a:extLst>
          </p:cNvPr>
          <p:cNvSpPr/>
          <p:nvPr/>
        </p:nvSpPr>
        <p:spPr bwMode="auto">
          <a:xfrm>
            <a:off x="10402626" y="2909890"/>
            <a:ext cx="1196488" cy="2868687"/>
          </a:xfrm>
          <a:prstGeom prst="rect">
            <a:avLst/>
          </a:prstGeom>
          <a:noFill/>
          <a:ln w="28575">
            <a:solidFill>
              <a:schemeClr val="bg1">
                <a:lumMod val="65000"/>
              </a:schemeClr>
            </a:solidFill>
            <a:prstDash val="solid"/>
          </a:ln>
        </p:spPr>
        <p:txBody>
          <a:bodyPr lIns="179285" tIns="143428" rIns="179285" bIns="143428" anchor="t" anchorCtr="0"/>
          <a:lstStyle/>
          <a:p>
            <a:pPr marL="0" marR="0" lvl="0" indent="0" algn="ctr" defTabSz="93205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a:ea typeface="MS PGothic" pitchFamily="34" charset="-128"/>
              <a:cs typeface="+mn-cs"/>
            </a:endParaRPr>
          </a:p>
        </p:txBody>
      </p:sp>
      <p:sp>
        <p:nvSpPr>
          <p:cNvPr id="7" name="Title 6"/>
          <p:cNvSpPr>
            <a:spLocks noGrp="1"/>
          </p:cNvSpPr>
          <p:nvPr>
            <p:ph type="title"/>
          </p:nvPr>
        </p:nvSpPr>
        <p:spPr>
          <a:xfrm>
            <a:off x="584200" y="457200"/>
            <a:ext cx="7761310" cy="1172629"/>
          </a:xfrm>
        </p:spPr>
        <p:txBody>
          <a:bodyPr/>
          <a:lstStyle/>
          <a:p>
            <a:r>
              <a:rPr lang="en-US" sz="3600" dirty="0" err="1"/>
              <a:t>VNet</a:t>
            </a:r>
            <a:r>
              <a:rPr lang="en-US" sz="3600" dirty="0"/>
              <a:t> Service Endpoints for Storage</a:t>
            </a:r>
          </a:p>
        </p:txBody>
      </p:sp>
      <p:sp>
        <p:nvSpPr>
          <p:cNvPr id="174" name="Title 1">
            <a:extLst>
              <a:ext uri="{FF2B5EF4-FFF2-40B4-BE49-F238E27FC236}">
                <a16:creationId xmlns:a16="http://schemas.microsoft.com/office/drawing/2014/main" id="{A74345EC-A7A3-46FB-9A28-D7F92591850F}"/>
              </a:ext>
            </a:extLst>
          </p:cNvPr>
          <p:cNvSpPr txBox="1">
            <a:spLocks/>
          </p:cNvSpPr>
          <p:nvPr/>
        </p:nvSpPr>
        <p:spPr>
          <a:xfrm>
            <a:off x="6869590" y="1784932"/>
            <a:ext cx="3764885" cy="670674"/>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5400" kern="1200">
                <a:solidFill>
                  <a:schemeClr val="bg1"/>
                </a:solidFill>
                <a:latin typeface="Segoe UI Light" panose="020B0502040204020203" pitchFamily="34" charset="0"/>
                <a:ea typeface="+mj-ea"/>
                <a:cs typeface="Segoe UI Light" panose="020B0502040204020203"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dirty="0">
                <a:ln>
                  <a:noFill/>
                </a:ln>
                <a:solidFill>
                  <a:srgbClr val="0068BB"/>
                </a:solidFill>
                <a:effectLst/>
                <a:uLnTx/>
                <a:uFillTx/>
                <a:latin typeface="Segoe UI Semilight" panose="020B0402040204020203" pitchFamily="34" charset="0"/>
                <a:cs typeface="Segoe UI Semilight" panose="020B0402040204020203" pitchFamily="34" charset="0"/>
              </a:rPr>
              <a:t>Securing PaaS Services</a:t>
            </a:r>
          </a:p>
        </p:txBody>
      </p:sp>
      <p:pic>
        <p:nvPicPr>
          <p:cNvPr id="176" name="Picture 175">
            <a:extLst>
              <a:ext uri="{FF2B5EF4-FFF2-40B4-BE49-F238E27FC236}">
                <a16:creationId xmlns:a16="http://schemas.microsoft.com/office/drawing/2014/main" id="{B043BF24-4246-4B88-A5CF-1B28763329CB}"/>
              </a:ext>
            </a:extLst>
          </p:cNvPr>
          <p:cNvPicPr>
            <a:picLocks noChangeAspect="1"/>
          </p:cNvPicPr>
          <p:nvPr/>
        </p:nvPicPr>
        <p:blipFill>
          <a:blip r:embed="rId3"/>
          <a:stretch>
            <a:fillRect/>
          </a:stretch>
        </p:blipFill>
        <p:spPr>
          <a:xfrm>
            <a:off x="10692498" y="3296418"/>
            <a:ext cx="712831" cy="694071"/>
          </a:xfrm>
          <a:prstGeom prst="rect">
            <a:avLst/>
          </a:prstGeom>
        </p:spPr>
      </p:pic>
      <p:pic>
        <p:nvPicPr>
          <p:cNvPr id="177" name="Picture 176">
            <a:extLst>
              <a:ext uri="{FF2B5EF4-FFF2-40B4-BE49-F238E27FC236}">
                <a16:creationId xmlns:a16="http://schemas.microsoft.com/office/drawing/2014/main" id="{0388F826-6CB2-4054-9701-2F6C915249FD}"/>
              </a:ext>
            </a:extLst>
          </p:cNvPr>
          <p:cNvPicPr>
            <a:picLocks noChangeAspect="1"/>
          </p:cNvPicPr>
          <p:nvPr/>
        </p:nvPicPr>
        <p:blipFill>
          <a:blip r:embed="rId4"/>
          <a:stretch>
            <a:fillRect/>
          </a:stretch>
        </p:blipFill>
        <p:spPr>
          <a:xfrm>
            <a:off x="10685622" y="4277616"/>
            <a:ext cx="757395" cy="733215"/>
          </a:xfrm>
          <a:prstGeom prst="rect">
            <a:avLst/>
          </a:prstGeom>
        </p:spPr>
      </p:pic>
      <p:grpSp>
        <p:nvGrpSpPr>
          <p:cNvPr id="178" name="Group 177">
            <a:extLst>
              <a:ext uri="{FF2B5EF4-FFF2-40B4-BE49-F238E27FC236}">
                <a16:creationId xmlns:a16="http://schemas.microsoft.com/office/drawing/2014/main" id="{A178BF1F-A497-40F0-8022-61E2363142DC}"/>
              </a:ext>
            </a:extLst>
          </p:cNvPr>
          <p:cNvGrpSpPr/>
          <p:nvPr/>
        </p:nvGrpSpPr>
        <p:grpSpPr>
          <a:xfrm>
            <a:off x="4624628" y="2734845"/>
            <a:ext cx="3778086" cy="3493351"/>
            <a:chOff x="572673" y="1626539"/>
            <a:chExt cx="4545738" cy="4526991"/>
          </a:xfrm>
        </p:grpSpPr>
        <p:sp>
          <p:nvSpPr>
            <p:cNvPr id="179" name="Rectangle 178">
              <a:extLst>
                <a:ext uri="{FF2B5EF4-FFF2-40B4-BE49-F238E27FC236}">
                  <a16:creationId xmlns:a16="http://schemas.microsoft.com/office/drawing/2014/main" id="{15B41AA6-3A9D-43CE-968A-C838FCED481C}"/>
                </a:ext>
              </a:extLst>
            </p:cNvPr>
            <p:cNvSpPr/>
            <p:nvPr/>
          </p:nvSpPr>
          <p:spPr bwMode="auto">
            <a:xfrm>
              <a:off x="572673" y="1626539"/>
              <a:ext cx="4545738" cy="4136198"/>
            </a:xfrm>
            <a:prstGeom prst="rect">
              <a:avLst/>
            </a:prstGeom>
            <a:noFill/>
            <a:ln w="28575">
              <a:solidFill>
                <a:schemeClr val="bg1">
                  <a:lumMod val="65000"/>
                </a:schemeClr>
              </a:solidFill>
              <a:prstDash val="sysDash"/>
            </a:ln>
          </p:spPr>
          <p:txBody>
            <a:bodyPr lIns="179285" tIns="143428" rIns="179285" bIns="143428" anchor="t" anchorCtr="0"/>
            <a:lstStyle/>
            <a:p>
              <a:pPr marL="0" marR="0" lvl="0" indent="0" algn="ctr" defTabSz="93205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a:ea typeface="MS PGothic" pitchFamily="34" charset="-128"/>
                <a:cs typeface="+mn-cs"/>
              </a:endParaRPr>
            </a:p>
          </p:txBody>
        </p:sp>
        <p:grpSp>
          <p:nvGrpSpPr>
            <p:cNvPr id="180" name="Group 179">
              <a:extLst>
                <a:ext uri="{FF2B5EF4-FFF2-40B4-BE49-F238E27FC236}">
                  <a16:creationId xmlns:a16="http://schemas.microsoft.com/office/drawing/2014/main" id="{6C1F5BBB-608E-49A1-A041-40B9C31BCBF1}"/>
                </a:ext>
              </a:extLst>
            </p:cNvPr>
            <p:cNvGrpSpPr/>
            <p:nvPr/>
          </p:nvGrpSpPr>
          <p:grpSpPr>
            <a:xfrm>
              <a:off x="4125553" y="5356604"/>
              <a:ext cx="796926" cy="796926"/>
              <a:chOff x="7903946" y="4484914"/>
              <a:chExt cx="709366" cy="709366"/>
            </a:xfrm>
          </p:grpSpPr>
          <p:sp>
            <p:nvSpPr>
              <p:cNvPr id="218" name="Oval 217">
                <a:extLst>
                  <a:ext uri="{FF2B5EF4-FFF2-40B4-BE49-F238E27FC236}">
                    <a16:creationId xmlns:a16="http://schemas.microsoft.com/office/drawing/2014/main" id="{984B4191-C3E4-4F03-ADC8-DC5E4ECF499D}"/>
                  </a:ext>
                </a:extLst>
              </p:cNvPr>
              <p:cNvSpPr/>
              <p:nvPr/>
            </p:nvSpPr>
            <p:spPr bwMode="auto">
              <a:xfrm>
                <a:off x="7903946" y="4484914"/>
                <a:ext cx="709366" cy="709366"/>
              </a:xfrm>
              <a:prstGeom prst="ellipse">
                <a:avLst/>
              </a:prstGeom>
              <a:solidFill>
                <a:schemeClr val="bg1">
                  <a:lumMod val="85000"/>
                </a:schemeClr>
              </a:solidFill>
              <a:ln w="28575">
                <a:solidFill>
                  <a:schemeClr val="bg1">
                    <a:lumMod val="65000"/>
                  </a:schemeClr>
                </a:solidFill>
                <a:prstDash val="sysDash"/>
              </a:ln>
            </p:spPr>
            <p:txBody>
              <a:bodyPr lIns="179285" tIns="143428" rIns="179285" bIns="143428" anchor="t" anchorCtr="0"/>
              <a:lstStyle/>
              <a:p>
                <a:pPr marL="0" marR="0" lvl="0" indent="0" algn="ctr" defTabSz="93205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a:ea typeface="MS PGothic" pitchFamily="34" charset="-128"/>
                  <a:cs typeface="+mn-cs"/>
                </a:endParaRPr>
              </a:p>
            </p:txBody>
          </p:sp>
          <p:pic>
            <p:nvPicPr>
              <p:cNvPr id="219" name="Picture 218">
                <a:extLst>
                  <a:ext uri="{FF2B5EF4-FFF2-40B4-BE49-F238E27FC236}">
                    <a16:creationId xmlns:a16="http://schemas.microsoft.com/office/drawing/2014/main" id="{7F41E0ED-B518-4AC2-B351-41F8F412FA66}"/>
                  </a:ext>
                </a:extLst>
              </p:cNvPr>
              <p:cNvPicPr>
                <a:picLocks noChangeAspect="1"/>
              </p:cNvPicPr>
              <p:nvPr/>
            </p:nvPicPr>
            <p:blipFill>
              <a:blip r:embed="rId5"/>
              <a:stretch>
                <a:fillRect/>
              </a:stretch>
            </p:blipFill>
            <p:spPr>
              <a:xfrm>
                <a:off x="8084193" y="4665161"/>
                <a:ext cx="348872" cy="348872"/>
              </a:xfrm>
              <a:prstGeom prst="rect">
                <a:avLst/>
              </a:prstGeom>
              <a:ln>
                <a:noFill/>
                <a:prstDash val="sysDash"/>
              </a:ln>
            </p:spPr>
          </p:pic>
        </p:grpSp>
        <p:pic>
          <p:nvPicPr>
            <p:cNvPr id="181" name="Picture 180">
              <a:extLst>
                <a:ext uri="{FF2B5EF4-FFF2-40B4-BE49-F238E27FC236}">
                  <a16:creationId xmlns:a16="http://schemas.microsoft.com/office/drawing/2014/main" id="{BA498BAF-4383-4990-A5BE-F389A9EFAD26}"/>
                </a:ext>
              </a:extLst>
            </p:cNvPr>
            <p:cNvPicPr>
              <a:picLocks noChangeAspect="1"/>
            </p:cNvPicPr>
            <p:nvPr/>
          </p:nvPicPr>
          <p:blipFill>
            <a:blip r:embed="rId6"/>
            <a:stretch>
              <a:fillRect/>
            </a:stretch>
          </p:blipFill>
          <p:spPr>
            <a:xfrm>
              <a:off x="2269520" y="1749900"/>
              <a:ext cx="607102" cy="607102"/>
            </a:xfrm>
            <a:prstGeom prst="rect">
              <a:avLst/>
            </a:prstGeom>
          </p:spPr>
        </p:pic>
        <p:pic>
          <p:nvPicPr>
            <p:cNvPr id="182" name="Picture 181">
              <a:extLst>
                <a:ext uri="{FF2B5EF4-FFF2-40B4-BE49-F238E27FC236}">
                  <a16:creationId xmlns:a16="http://schemas.microsoft.com/office/drawing/2014/main" id="{950535F6-839A-4E9E-9C8D-E121CBF91CDA}"/>
                </a:ext>
              </a:extLst>
            </p:cNvPr>
            <p:cNvPicPr>
              <a:picLocks noChangeAspect="1"/>
            </p:cNvPicPr>
            <p:nvPr/>
          </p:nvPicPr>
          <p:blipFill>
            <a:blip r:embed="rId7"/>
            <a:stretch>
              <a:fillRect/>
            </a:stretch>
          </p:blipFill>
          <p:spPr>
            <a:xfrm>
              <a:off x="2268330" y="3142675"/>
              <a:ext cx="609483" cy="609483"/>
            </a:xfrm>
            <a:prstGeom prst="rect">
              <a:avLst/>
            </a:prstGeom>
          </p:spPr>
        </p:pic>
        <p:pic>
          <p:nvPicPr>
            <p:cNvPr id="183" name="Picture 182">
              <a:extLst>
                <a:ext uri="{FF2B5EF4-FFF2-40B4-BE49-F238E27FC236}">
                  <a16:creationId xmlns:a16="http://schemas.microsoft.com/office/drawing/2014/main" id="{967EBAA6-7E17-48BD-9537-4EB2847155C3}"/>
                </a:ext>
              </a:extLst>
            </p:cNvPr>
            <p:cNvPicPr>
              <a:picLocks noChangeAspect="1"/>
            </p:cNvPicPr>
            <p:nvPr/>
          </p:nvPicPr>
          <p:blipFill>
            <a:blip r:embed="rId7"/>
            <a:stretch>
              <a:fillRect/>
            </a:stretch>
          </p:blipFill>
          <p:spPr>
            <a:xfrm>
              <a:off x="2268330" y="4362954"/>
              <a:ext cx="609483" cy="609483"/>
            </a:xfrm>
            <a:prstGeom prst="rect">
              <a:avLst/>
            </a:prstGeom>
          </p:spPr>
        </p:pic>
        <p:grpSp>
          <p:nvGrpSpPr>
            <p:cNvPr id="184" name="Group 183">
              <a:extLst>
                <a:ext uri="{FF2B5EF4-FFF2-40B4-BE49-F238E27FC236}">
                  <a16:creationId xmlns:a16="http://schemas.microsoft.com/office/drawing/2014/main" id="{D60C2F89-EA20-4332-9BBB-4128EE09C500}"/>
                </a:ext>
              </a:extLst>
            </p:cNvPr>
            <p:cNvGrpSpPr/>
            <p:nvPr/>
          </p:nvGrpSpPr>
          <p:grpSpPr>
            <a:xfrm>
              <a:off x="1371639" y="4762742"/>
              <a:ext cx="2659907" cy="808132"/>
              <a:chOff x="1060229" y="5296140"/>
              <a:chExt cx="2659907" cy="808132"/>
            </a:xfrm>
          </p:grpSpPr>
          <p:grpSp>
            <p:nvGrpSpPr>
              <p:cNvPr id="211" name="Group 210">
                <a:extLst>
                  <a:ext uri="{FF2B5EF4-FFF2-40B4-BE49-F238E27FC236}">
                    <a16:creationId xmlns:a16="http://schemas.microsoft.com/office/drawing/2014/main" id="{D958B1AC-431F-4798-B82C-1B7209AFC4B3}"/>
                  </a:ext>
                </a:extLst>
              </p:cNvPr>
              <p:cNvGrpSpPr/>
              <p:nvPr/>
            </p:nvGrpSpPr>
            <p:grpSpPr>
              <a:xfrm>
                <a:off x="1060229" y="5497169"/>
                <a:ext cx="2402864" cy="607103"/>
                <a:chOff x="2430393" y="5497169"/>
                <a:chExt cx="2402864" cy="607103"/>
              </a:xfrm>
            </p:grpSpPr>
            <p:sp>
              <p:nvSpPr>
                <p:cNvPr id="213" name="Rectangle 212">
                  <a:extLst>
                    <a:ext uri="{FF2B5EF4-FFF2-40B4-BE49-F238E27FC236}">
                      <a16:creationId xmlns:a16="http://schemas.microsoft.com/office/drawing/2014/main" id="{39F517CF-37DA-47C0-A38C-AA2074E2F35D}"/>
                    </a:ext>
                  </a:extLst>
                </p:cNvPr>
                <p:cNvSpPr/>
                <p:nvPr/>
              </p:nvSpPr>
              <p:spPr bwMode="auto">
                <a:xfrm>
                  <a:off x="2430393" y="5497169"/>
                  <a:ext cx="2402864" cy="607103"/>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214" name="Group 213">
                  <a:extLst>
                    <a:ext uri="{FF2B5EF4-FFF2-40B4-BE49-F238E27FC236}">
                      <a16:creationId xmlns:a16="http://schemas.microsoft.com/office/drawing/2014/main" id="{0B20602B-7556-4B66-90CC-5D9101A14F24}"/>
                    </a:ext>
                  </a:extLst>
                </p:cNvPr>
                <p:cNvGrpSpPr/>
                <p:nvPr/>
              </p:nvGrpSpPr>
              <p:grpSpPr>
                <a:xfrm>
                  <a:off x="2608880" y="5556923"/>
                  <a:ext cx="2017472" cy="491872"/>
                  <a:chOff x="2407187" y="5556923"/>
                  <a:chExt cx="2017472" cy="491872"/>
                </a:xfrm>
              </p:grpSpPr>
              <p:pic>
                <p:nvPicPr>
                  <p:cNvPr id="215" name="Picture 214">
                    <a:extLst>
                      <a:ext uri="{FF2B5EF4-FFF2-40B4-BE49-F238E27FC236}">
                        <a16:creationId xmlns:a16="http://schemas.microsoft.com/office/drawing/2014/main" id="{3B327412-A3CF-4B5A-A0F3-842871EA3E1C}"/>
                      </a:ext>
                    </a:extLst>
                  </p:cNvPr>
                  <p:cNvPicPr>
                    <a:picLocks noChangeAspect="1"/>
                  </p:cNvPicPr>
                  <p:nvPr/>
                </p:nvPicPr>
                <p:blipFill>
                  <a:blip r:embed="rId8"/>
                  <a:stretch>
                    <a:fillRect/>
                  </a:stretch>
                </p:blipFill>
                <p:spPr>
                  <a:xfrm>
                    <a:off x="2407187" y="5556923"/>
                    <a:ext cx="478994" cy="491872"/>
                  </a:xfrm>
                  <a:prstGeom prst="rect">
                    <a:avLst/>
                  </a:prstGeom>
                </p:spPr>
              </p:pic>
              <p:pic>
                <p:nvPicPr>
                  <p:cNvPr id="216" name="Picture 215">
                    <a:extLst>
                      <a:ext uri="{FF2B5EF4-FFF2-40B4-BE49-F238E27FC236}">
                        <a16:creationId xmlns:a16="http://schemas.microsoft.com/office/drawing/2014/main" id="{5DFC2557-EEE7-43CC-9BD0-766D6A2BDA85}"/>
                      </a:ext>
                    </a:extLst>
                  </p:cNvPr>
                  <p:cNvPicPr>
                    <a:picLocks noChangeAspect="1"/>
                  </p:cNvPicPr>
                  <p:nvPr/>
                </p:nvPicPr>
                <p:blipFill>
                  <a:blip r:embed="rId8"/>
                  <a:stretch>
                    <a:fillRect/>
                  </a:stretch>
                </p:blipFill>
                <p:spPr>
                  <a:xfrm>
                    <a:off x="3176426" y="5556923"/>
                    <a:ext cx="478994" cy="491872"/>
                  </a:xfrm>
                  <a:prstGeom prst="rect">
                    <a:avLst/>
                  </a:prstGeom>
                </p:spPr>
              </p:pic>
              <p:pic>
                <p:nvPicPr>
                  <p:cNvPr id="217" name="Picture 216">
                    <a:extLst>
                      <a:ext uri="{FF2B5EF4-FFF2-40B4-BE49-F238E27FC236}">
                        <a16:creationId xmlns:a16="http://schemas.microsoft.com/office/drawing/2014/main" id="{A8313F5F-41FD-45E3-81BA-711F3A368D5B}"/>
                      </a:ext>
                    </a:extLst>
                  </p:cNvPr>
                  <p:cNvPicPr>
                    <a:picLocks noChangeAspect="1"/>
                  </p:cNvPicPr>
                  <p:nvPr/>
                </p:nvPicPr>
                <p:blipFill>
                  <a:blip r:embed="rId8"/>
                  <a:stretch>
                    <a:fillRect/>
                  </a:stretch>
                </p:blipFill>
                <p:spPr>
                  <a:xfrm>
                    <a:off x="3945665" y="5556923"/>
                    <a:ext cx="478994" cy="491872"/>
                  </a:xfrm>
                  <a:prstGeom prst="rect">
                    <a:avLst/>
                  </a:prstGeom>
                </p:spPr>
              </p:pic>
            </p:grpSp>
          </p:grpSp>
          <p:pic>
            <p:nvPicPr>
              <p:cNvPr id="212" name="Picture 211">
                <a:extLst>
                  <a:ext uri="{FF2B5EF4-FFF2-40B4-BE49-F238E27FC236}">
                    <a16:creationId xmlns:a16="http://schemas.microsoft.com/office/drawing/2014/main" id="{F4D22237-E5B8-4732-85C2-F9A7D8362565}"/>
                  </a:ext>
                </a:extLst>
              </p:cNvPr>
              <p:cNvPicPr>
                <a:picLocks noChangeAspect="1"/>
              </p:cNvPicPr>
              <p:nvPr/>
            </p:nvPicPr>
            <p:blipFill>
              <a:blip r:embed="rId9"/>
              <a:stretch>
                <a:fillRect/>
              </a:stretch>
            </p:blipFill>
            <p:spPr>
              <a:xfrm>
                <a:off x="3318079" y="5296140"/>
                <a:ext cx="402057" cy="402057"/>
              </a:xfrm>
              <a:prstGeom prst="rect">
                <a:avLst/>
              </a:prstGeom>
            </p:spPr>
          </p:pic>
        </p:grpSp>
        <p:grpSp>
          <p:nvGrpSpPr>
            <p:cNvPr id="185" name="Group 184">
              <a:extLst>
                <a:ext uri="{FF2B5EF4-FFF2-40B4-BE49-F238E27FC236}">
                  <a16:creationId xmlns:a16="http://schemas.microsoft.com/office/drawing/2014/main" id="{565D2B85-FB35-4F3A-8399-AD9354AD2AB5}"/>
                </a:ext>
              </a:extLst>
            </p:cNvPr>
            <p:cNvGrpSpPr/>
            <p:nvPr/>
          </p:nvGrpSpPr>
          <p:grpSpPr>
            <a:xfrm>
              <a:off x="795982" y="3540099"/>
              <a:ext cx="3780675" cy="802222"/>
              <a:chOff x="484572" y="4073497"/>
              <a:chExt cx="3780675" cy="802222"/>
            </a:xfrm>
          </p:grpSpPr>
          <p:grpSp>
            <p:nvGrpSpPr>
              <p:cNvPr id="199" name="Group 198">
                <a:extLst>
                  <a:ext uri="{FF2B5EF4-FFF2-40B4-BE49-F238E27FC236}">
                    <a16:creationId xmlns:a16="http://schemas.microsoft.com/office/drawing/2014/main" id="{B469B4BB-6A8D-4AFD-AA28-0CE962A79AA7}"/>
                  </a:ext>
                </a:extLst>
              </p:cNvPr>
              <p:cNvGrpSpPr/>
              <p:nvPr/>
            </p:nvGrpSpPr>
            <p:grpSpPr>
              <a:xfrm>
                <a:off x="484572" y="4268616"/>
                <a:ext cx="3554179" cy="607103"/>
                <a:chOff x="967021" y="4268616"/>
                <a:chExt cx="3554179" cy="607103"/>
              </a:xfrm>
            </p:grpSpPr>
            <p:sp>
              <p:nvSpPr>
                <p:cNvPr id="201" name="Rectangle 200">
                  <a:extLst>
                    <a:ext uri="{FF2B5EF4-FFF2-40B4-BE49-F238E27FC236}">
                      <a16:creationId xmlns:a16="http://schemas.microsoft.com/office/drawing/2014/main" id="{32BC132B-5553-4F3F-B3D4-D0233C788A51}"/>
                    </a:ext>
                  </a:extLst>
                </p:cNvPr>
                <p:cNvSpPr/>
                <p:nvPr/>
              </p:nvSpPr>
              <p:spPr bwMode="auto">
                <a:xfrm>
                  <a:off x="967021" y="4268616"/>
                  <a:ext cx="3554179" cy="607103"/>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pic>
              <p:nvPicPr>
                <p:cNvPr id="202" name="Picture 201">
                  <a:extLst>
                    <a:ext uri="{FF2B5EF4-FFF2-40B4-BE49-F238E27FC236}">
                      <a16:creationId xmlns:a16="http://schemas.microsoft.com/office/drawing/2014/main" id="{B907612C-2B47-495D-9EAF-53867D6FDC50}"/>
                    </a:ext>
                  </a:extLst>
                </p:cNvPr>
                <p:cNvPicPr>
                  <a:picLocks noChangeAspect="1"/>
                </p:cNvPicPr>
                <p:nvPr/>
              </p:nvPicPr>
              <p:blipFill>
                <a:blip r:embed="rId10"/>
                <a:stretch>
                  <a:fillRect/>
                </a:stretch>
              </p:blipFill>
              <p:spPr>
                <a:xfrm>
                  <a:off x="1087708" y="4364897"/>
                  <a:ext cx="431484" cy="431480"/>
                </a:xfrm>
                <a:prstGeom prst="rect">
                  <a:avLst/>
                </a:prstGeom>
              </p:spPr>
            </p:pic>
            <p:pic>
              <p:nvPicPr>
                <p:cNvPr id="203" name="Picture 202">
                  <a:extLst>
                    <a:ext uri="{FF2B5EF4-FFF2-40B4-BE49-F238E27FC236}">
                      <a16:creationId xmlns:a16="http://schemas.microsoft.com/office/drawing/2014/main" id="{3012A4CD-000C-4390-9B42-5AB933D94AA1}"/>
                    </a:ext>
                  </a:extLst>
                </p:cNvPr>
                <p:cNvPicPr>
                  <a:picLocks noChangeAspect="1"/>
                </p:cNvPicPr>
                <p:nvPr/>
              </p:nvPicPr>
              <p:blipFill>
                <a:blip r:embed="rId10"/>
                <a:stretch>
                  <a:fillRect/>
                </a:stretch>
              </p:blipFill>
              <p:spPr>
                <a:xfrm>
                  <a:off x="1651454" y="4364897"/>
                  <a:ext cx="431484" cy="431480"/>
                </a:xfrm>
                <a:prstGeom prst="rect">
                  <a:avLst/>
                </a:prstGeom>
              </p:spPr>
            </p:pic>
            <p:pic>
              <p:nvPicPr>
                <p:cNvPr id="204" name="Picture 203">
                  <a:extLst>
                    <a:ext uri="{FF2B5EF4-FFF2-40B4-BE49-F238E27FC236}">
                      <a16:creationId xmlns:a16="http://schemas.microsoft.com/office/drawing/2014/main" id="{2E08BF86-D270-4E6D-A471-E4E0D71F412C}"/>
                    </a:ext>
                  </a:extLst>
                </p:cNvPr>
                <p:cNvPicPr>
                  <a:picLocks noChangeAspect="1"/>
                </p:cNvPicPr>
                <p:nvPr/>
              </p:nvPicPr>
              <p:blipFill>
                <a:blip r:embed="rId10"/>
                <a:stretch>
                  <a:fillRect/>
                </a:stretch>
              </p:blipFill>
              <p:spPr>
                <a:xfrm>
                  <a:off x="2215200" y="4364897"/>
                  <a:ext cx="431484" cy="431480"/>
                </a:xfrm>
                <a:prstGeom prst="rect">
                  <a:avLst/>
                </a:prstGeom>
              </p:spPr>
            </p:pic>
            <p:pic>
              <p:nvPicPr>
                <p:cNvPr id="205" name="Picture 204">
                  <a:extLst>
                    <a:ext uri="{FF2B5EF4-FFF2-40B4-BE49-F238E27FC236}">
                      <a16:creationId xmlns:a16="http://schemas.microsoft.com/office/drawing/2014/main" id="{659CDD52-6F0B-46BF-A5A2-E70400E4B8F3}"/>
                    </a:ext>
                  </a:extLst>
                </p:cNvPr>
                <p:cNvPicPr>
                  <a:picLocks noChangeAspect="1"/>
                </p:cNvPicPr>
                <p:nvPr/>
              </p:nvPicPr>
              <p:blipFill>
                <a:blip r:embed="rId10"/>
                <a:stretch>
                  <a:fillRect/>
                </a:stretch>
              </p:blipFill>
              <p:spPr>
                <a:xfrm>
                  <a:off x="2778946" y="4364897"/>
                  <a:ext cx="431484" cy="431480"/>
                </a:xfrm>
                <a:prstGeom prst="rect">
                  <a:avLst/>
                </a:prstGeom>
              </p:spPr>
            </p:pic>
            <p:pic>
              <p:nvPicPr>
                <p:cNvPr id="206" name="Picture 205">
                  <a:extLst>
                    <a:ext uri="{FF2B5EF4-FFF2-40B4-BE49-F238E27FC236}">
                      <a16:creationId xmlns:a16="http://schemas.microsoft.com/office/drawing/2014/main" id="{6676148F-B27F-40EF-90AE-2C007F797A6C}"/>
                    </a:ext>
                  </a:extLst>
                </p:cNvPr>
                <p:cNvPicPr>
                  <a:picLocks noChangeAspect="1"/>
                </p:cNvPicPr>
                <p:nvPr/>
              </p:nvPicPr>
              <p:blipFill>
                <a:blip r:embed="rId10"/>
                <a:stretch>
                  <a:fillRect/>
                </a:stretch>
              </p:blipFill>
              <p:spPr>
                <a:xfrm>
                  <a:off x="3950609" y="4364897"/>
                  <a:ext cx="431484" cy="431480"/>
                </a:xfrm>
                <a:prstGeom prst="rect">
                  <a:avLst/>
                </a:prstGeom>
              </p:spPr>
            </p:pic>
            <p:grpSp>
              <p:nvGrpSpPr>
                <p:cNvPr id="207" name="Group 206">
                  <a:extLst>
                    <a:ext uri="{FF2B5EF4-FFF2-40B4-BE49-F238E27FC236}">
                      <a16:creationId xmlns:a16="http://schemas.microsoft.com/office/drawing/2014/main" id="{4FF828F5-9EAD-447E-B752-54AFE45555A5}"/>
                    </a:ext>
                  </a:extLst>
                </p:cNvPr>
                <p:cNvGrpSpPr/>
                <p:nvPr/>
              </p:nvGrpSpPr>
              <p:grpSpPr>
                <a:xfrm>
                  <a:off x="3444818" y="4527512"/>
                  <a:ext cx="290514" cy="71909"/>
                  <a:chOff x="5097552" y="-533400"/>
                  <a:chExt cx="290514" cy="71909"/>
                </a:xfrm>
              </p:grpSpPr>
              <p:sp>
                <p:nvSpPr>
                  <p:cNvPr id="208" name="Oval 207">
                    <a:extLst>
                      <a:ext uri="{FF2B5EF4-FFF2-40B4-BE49-F238E27FC236}">
                        <a16:creationId xmlns:a16="http://schemas.microsoft.com/office/drawing/2014/main" id="{B0E6C3EC-0753-4E5B-A87F-C4E9B774699C}"/>
                      </a:ext>
                    </a:extLst>
                  </p:cNvPr>
                  <p:cNvSpPr/>
                  <p:nvPr/>
                </p:nvSpPr>
                <p:spPr bwMode="auto">
                  <a:xfrm>
                    <a:off x="5097552" y="-533400"/>
                    <a:ext cx="71909" cy="71909"/>
                  </a:xfrm>
                  <a:prstGeom prst="ellipse">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9" name="Oval 208">
                    <a:extLst>
                      <a:ext uri="{FF2B5EF4-FFF2-40B4-BE49-F238E27FC236}">
                        <a16:creationId xmlns:a16="http://schemas.microsoft.com/office/drawing/2014/main" id="{0C18A5AF-ED10-44BC-B7F0-374E2226A5B7}"/>
                      </a:ext>
                    </a:extLst>
                  </p:cNvPr>
                  <p:cNvSpPr/>
                  <p:nvPr/>
                </p:nvSpPr>
                <p:spPr bwMode="auto">
                  <a:xfrm>
                    <a:off x="5206855" y="-533400"/>
                    <a:ext cx="71909" cy="71909"/>
                  </a:xfrm>
                  <a:prstGeom prst="ellipse">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0" name="Oval 209">
                    <a:extLst>
                      <a:ext uri="{FF2B5EF4-FFF2-40B4-BE49-F238E27FC236}">
                        <a16:creationId xmlns:a16="http://schemas.microsoft.com/office/drawing/2014/main" id="{E607A336-6F61-485D-8AC2-D20520FBE415}"/>
                      </a:ext>
                    </a:extLst>
                  </p:cNvPr>
                  <p:cNvSpPr/>
                  <p:nvPr/>
                </p:nvSpPr>
                <p:spPr bwMode="auto">
                  <a:xfrm>
                    <a:off x="5316157" y="-533400"/>
                    <a:ext cx="71909" cy="71909"/>
                  </a:xfrm>
                  <a:prstGeom prst="ellipse">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pic>
            <p:nvPicPr>
              <p:cNvPr id="200" name="Picture 199">
                <a:extLst>
                  <a:ext uri="{FF2B5EF4-FFF2-40B4-BE49-F238E27FC236}">
                    <a16:creationId xmlns:a16="http://schemas.microsoft.com/office/drawing/2014/main" id="{6E0D07C6-4F2E-4888-9FAC-2987BE557C71}"/>
                  </a:ext>
                </a:extLst>
              </p:cNvPr>
              <p:cNvPicPr>
                <a:picLocks noChangeAspect="1"/>
              </p:cNvPicPr>
              <p:nvPr/>
            </p:nvPicPr>
            <p:blipFill>
              <a:blip r:embed="rId9"/>
              <a:stretch>
                <a:fillRect/>
              </a:stretch>
            </p:blipFill>
            <p:spPr>
              <a:xfrm>
                <a:off x="3863190" y="4073497"/>
                <a:ext cx="402057" cy="402057"/>
              </a:xfrm>
              <a:prstGeom prst="rect">
                <a:avLst/>
              </a:prstGeom>
            </p:spPr>
          </p:pic>
        </p:grpSp>
        <p:grpSp>
          <p:nvGrpSpPr>
            <p:cNvPr id="186" name="Group 185">
              <a:extLst>
                <a:ext uri="{FF2B5EF4-FFF2-40B4-BE49-F238E27FC236}">
                  <a16:creationId xmlns:a16="http://schemas.microsoft.com/office/drawing/2014/main" id="{49C21EA2-4DE9-4B83-B5EE-EABCC45F8F3F}"/>
                </a:ext>
              </a:extLst>
            </p:cNvPr>
            <p:cNvGrpSpPr/>
            <p:nvPr/>
          </p:nvGrpSpPr>
          <p:grpSpPr>
            <a:xfrm>
              <a:off x="795982" y="2309313"/>
              <a:ext cx="3780675" cy="804454"/>
              <a:chOff x="484572" y="2842711"/>
              <a:chExt cx="3780675" cy="804454"/>
            </a:xfrm>
          </p:grpSpPr>
          <p:grpSp>
            <p:nvGrpSpPr>
              <p:cNvPr id="187" name="Group 186">
                <a:extLst>
                  <a:ext uri="{FF2B5EF4-FFF2-40B4-BE49-F238E27FC236}">
                    <a16:creationId xmlns:a16="http://schemas.microsoft.com/office/drawing/2014/main" id="{F21711F6-C76D-4192-B3D6-7E6636457977}"/>
                  </a:ext>
                </a:extLst>
              </p:cNvPr>
              <p:cNvGrpSpPr/>
              <p:nvPr/>
            </p:nvGrpSpPr>
            <p:grpSpPr>
              <a:xfrm>
                <a:off x="484572" y="3040062"/>
                <a:ext cx="3554179" cy="607103"/>
                <a:chOff x="967021" y="3040062"/>
                <a:chExt cx="3554179" cy="607103"/>
              </a:xfrm>
            </p:grpSpPr>
            <p:sp>
              <p:nvSpPr>
                <p:cNvPr id="189" name="Rectangle 188">
                  <a:extLst>
                    <a:ext uri="{FF2B5EF4-FFF2-40B4-BE49-F238E27FC236}">
                      <a16:creationId xmlns:a16="http://schemas.microsoft.com/office/drawing/2014/main" id="{36EB90EB-6F76-4E01-977D-1563609C66DD}"/>
                    </a:ext>
                  </a:extLst>
                </p:cNvPr>
                <p:cNvSpPr/>
                <p:nvPr/>
              </p:nvSpPr>
              <p:spPr bwMode="auto">
                <a:xfrm>
                  <a:off x="967021" y="3040062"/>
                  <a:ext cx="3554179" cy="607103"/>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pic>
              <p:nvPicPr>
                <p:cNvPr id="190" name="Picture 189">
                  <a:extLst>
                    <a:ext uri="{FF2B5EF4-FFF2-40B4-BE49-F238E27FC236}">
                      <a16:creationId xmlns:a16="http://schemas.microsoft.com/office/drawing/2014/main" id="{17AD85AD-D844-4F45-B104-BAF4D039994C}"/>
                    </a:ext>
                  </a:extLst>
                </p:cNvPr>
                <p:cNvPicPr>
                  <a:picLocks noChangeAspect="1"/>
                </p:cNvPicPr>
                <p:nvPr/>
              </p:nvPicPr>
              <p:blipFill>
                <a:blip r:embed="rId10"/>
                <a:stretch>
                  <a:fillRect/>
                </a:stretch>
              </p:blipFill>
              <p:spPr>
                <a:xfrm>
                  <a:off x="1087708" y="3139448"/>
                  <a:ext cx="431484" cy="431480"/>
                </a:xfrm>
                <a:prstGeom prst="rect">
                  <a:avLst/>
                </a:prstGeom>
              </p:spPr>
            </p:pic>
            <p:pic>
              <p:nvPicPr>
                <p:cNvPr id="191" name="Picture 190">
                  <a:extLst>
                    <a:ext uri="{FF2B5EF4-FFF2-40B4-BE49-F238E27FC236}">
                      <a16:creationId xmlns:a16="http://schemas.microsoft.com/office/drawing/2014/main" id="{0B523AFF-A811-4FD1-8BC3-C2A6099D4C13}"/>
                    </a:ext>
                  </a:extLst>
                </p:cNvPr>
                <p:cNvPicPr>
                  <a:picLocks noChangeAspect="1"/>
                </p:cNvPicPr>
                <p:nvPr/>
              </p:nvPicPr>
              <p:blipFill>
                <a:blip r:embed="rId10"/>
                <a:stretch>
                  <a:fillRect/>
                </a:stretch>
              </p:blipFill>
              <p:spPr>
                <a:xfrm>
                  <a:off x="1651454" y="3139448"/>
                  <a:ext cx="431484" cy="431480"/>
                </a:xfrm>
                <a:prstGeom prst="rect">
                  <a:avLst/>
                </a:prstGeom>
              </p:spPr>
            </p:pic>
            <p:pic>
              <p:nvPicPr>
                <p:cNvPr id="192" name="Picture 191">
                  <a:extLst>
                    <a:ext uri="{FF2B5EF4-FFF2-40B4-BE49-F238E27FC236}">
                      <a16:creationId xmlns:a16="http://schemas.microsoft.com/office/drawing/2014/main" id="{6B4011A4-3019-4FAB-BCEA-7FFA9587256E}"/>
                    </a:ext>
                  </a:extLst>
                </p:cNvPr>
                <p:cNvPicPr>
                  <a:picLocks noChangeAspect="1"/>
                </p:cNvPicPr>
                <p:nvPr/>
              </p:nvPicPr>
              <p:blipFill>
                <a:blip r:embed="rId10"/>
                <a:stretch>
                  <a:fillRect/>
                </a:stretch>
              </p:blipFill>
              <p:spPr>
                <a:xfrm>
                  <a:off x="2215200" y="3139448"/>
                  <a:ext cx="431484" cy="431480"/>
                </a:xfrm>
                <a:prstGeom prst="rect">
                  <a:avLst/>
                </a:prstGeom>
              </p:spPr>
            </p:pic>
            <p:pic>
              <p:nvPicPr>
                <p:cNvPr id="193" name="Picture 192">
                  <a:extLst>
                    <a:ext uri="{FF2B5EF4-FFF2-40B4-BE49-F238E27FC236}">
                      <a16:creationId xmlns:a16="http://schemas.microsoft.com/office/drawing/2014/main" id="{E368AC47-2237-4E19-BB54-70C939C02ADF}"/>
                    </a:ext>
                  </a:extLst>
                </p:cNvPr>
                <p:cNvPicPr>
                  <a:picLocks noChangeAspect="1"/>
                </p:cNvPicPr>
                <p:nvPr/>
              </p:nvPicPr>
              <p:blipFill>
                <a:blip r:embed="rId10"/>
                <a:stretch>
                  <a:fillRect/>
                </a:stretch>
              </p:blipFill>
              <p:spPr>
                <a:xfrm>
                  <a:off x="2778946" y="3139448"/>
                  <a:ext cx="431484" cy="431480"/>
                </a:xfrm>
                <a:prstGeom prst="rect">
                  <a:avLst/>
                </a:prstGeom>
              </p:spPr>
            </p:pic>
            <p:pic>
              <p:nvPicPr>
                <p:cNvPr id="194" name="Picture 193">
                  <a:extLst>
                    <a:ext uri="{FF2B5EF4-FFF2-40B4-BE49-F238E27FC236}">
                      <a16:creationId xmlns:a16="http://schemas.microsoft.com/office/drawing/2014/main" id="{0FDB677A-D399-4C28-A5B3-CE077D4D4840}"/>
                    </a:ext>
                  </a:extLst>
                </p:cNvPr>
                <p:cNvPicPr>
                  <a:picLocks noChangeAspect="1"/>
                </p:cNvPicPr>
                <p:nvPr/>
              </p:nvPicPr>
              <p:blipFill>
                <a:blip r:embed="rId10"/>
                <a:stretch>
                  <a:fillRect/>
                </a:stretch>
              </p:blipFill>
              <p:spPr>
                <a:xfrm>
                  <a:off x="3950609" y="3132838"/>
                  <a:ext cx="431484" cy="431480"/>
                </a:xfrm>
                <a:prstGeom prst="rect">
                  <a:avLst/>
                </a:prstGeom>
              </p:spPr>
            </p:pic>
            <p:grpSp>
              <p:nvGrpSpPr>
                <p:cNvPr id="195" name="Group 194">
                  <a:extLst>
                    <a:ext uri="{FF2B5EF4-FFF2-40B4-BE49-F238E27FC236}">
                      <a16:creationId xmlns:a16="http://schemas.microsoft.com/office/drawing/2014/main" id="{5E29A4EC-058B-469F-867D-1E25DF099D63}"/>
                    </a:ext>
                  </a:extLst>
                </p:cNvPr>
                <p:cNvGrpSpPr/>
                <p:nvPr/>
              </p:nvGrpSpPr>
              <p:grpSpPr>
                <a:xfrm>
                  <a:off x="3444818" y="3319233"/>
                  <a:ext cx="290514" cy="71909"/>
                  <a:chOff x="5097552" y="-533400"/>
                  <a:chExt cx="290514" cy="71909"/>
                </a:xfrm>
              </p:grpSpPr>
              <p:sp>
                <p:nvSpPr>
                  <p:cNvPr id="196" name="Oval 195">
                    <a:extLst>
                      <a:ext uri="{FF2B5EF4-FFF2-40B4-BE49-F238E27FC236}">
                        <a16:creationId xmlns:a16="http://schemas.microsoft.com/office/drawing/2014/main" id="{184C93D3-5D51-4B6B-B5AF-89772377C143}"/>
                      </a:ext>
                    </a:extLst>
                  </p:cNvPr>
                  <p:cNvSpPr/>
                  <p:nvPr/>
                </p:nvSpPr>
                <p:spPr bwMode="auto">
                  <a:xfrm>
                    <a:off x="5097552" y="-533400"/>
                    <a:ext cx="71909" cy="71909"/>
                  </a:xfrm>
                  <a:prstGeom prst="ellipse">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7" name="Oval 196">
                    <a:extLst>
                      <a:ext uri="{FF2B5EF4-FFF2-40B4-BE49-F238E27FC236}">
                        <a16:creationId xmlns:a16="http://schemas.microsoft.com/office/drawing/2014/main" id="{65D088AA-4CF4-4699-B2B6-E772F3542AA5}"/>
                      </a:ext>
                    </a:extLst>
                  </p:cNvPr>
                  <p:cNvSpPr/>
                  <p:nvPr/>
                </p:nvSpPr>
                <p:spPr bwMode="auto">
                  <a:xfrm>
                    <a:off x="5206855" y="-533400"/>
                    <a:ext cx="71909" cy="71909"/>
                  </a:xfrm>
                  <a:prstGeom prst="ellipse">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8" name="Oval 197">
                    <a:extLst>
                      <a:ext uri="{FF2B5EF4-FFF2-40B4-BE49-F238E27FC236}">
                        <a16:creationId xmlns:a16="http://schemas.microsoft.com/office/drawing/2014/main" id="{79434856-0869-461A-B1D6-9B1952FACB27}"/>
                      </a:ext>
                    </a:extLst>
                  </p:cNvPr>
                  <p:cNvSpPr/>
                  <p:nvPr/>
                </p:nvSpPr>
                <p:spPr bwMode="auto">
                  <a:xfrm>
                    <a:off x="5316157" y="-533400"/>
                    <a:ext cx="71909" cy="71909"/>
                  </a:xfrm>
                  <a:prstGeom prst="ellipse">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pic>
            <p:nvPicPr>
              <p:cNvPr id="188" name="Picture 187">
                <a:extLst>
                  <a:ext uri="{FF2B5EF4-FFF2-40B4-BE49-F238E27FC236}">
                    <a16:creationId xmlns:a16="http://schemas.microsoft.com/office/drawing/2014/main" id="{5E4ABC0B-B8D0-4A37-B1F3-F4B7D031252A}"/>
                  </a:ext>
                </a:extLst>
              </p:cNvPr>
              <p:cNvPicPr>
                <a:picLocks noChangeAspect="1"/>
              </p:cNvPicPr>
              <p:nvPr/>
            </p:nvPicPr>
            <p:blipFill>
              <a:blip r:embed="rId9"/>
              <a:stretch>
                <a:fillRect/>
              </a:stretch>
            </p:blipFill>
            <p:spPr>
              <a:xfrm>
                <a:off x="3863190" y="2842711"/>
                <a:ext cx="402057" cy="402057"/>
              </a:xfrm>
              <a:prstGeom prst="rect">
                <a:avLst/>
              </a:prstGeom>
            </p:spPr>
          </p:pic>
        </p:grpSp>
      </p:grpSp>
      <p:grpSp>
        <p:nvGrpSpPr>
          <p:cNvPr id="220" name="Group 219">
            <a:extLst>
              <a:ext uri="{FF2B5EF4-FFF2-40B4-BE49-F238E27FC236}">
                <a16:creationId xmlns:a16="http://schemas.microsoft.com/office/drawing/2014/main" id="{EDDCA8DA-5F72-43DA-BFD2-C65413CF9A48}"/>
              </a:ext>
            </a:extLst>
          </p:cNvPr>
          <p:cNvGrpSpPr/>
          <p:nvPr/>
        </p:nvGrpSpPr>
        <p:grpSpPr>
          <a:xfrm>
            <a:off x="10757707" y="1194817"/>
            <a:ext cx="537849" cy="486300"/>
            <a:chOff x="7997429" y="912040"/>
            <a:chExt cx="1015942" cy="1015942"/>
          </a:xfrm>
        </p:grpSpPr>
        <p:sp>
          <p:nvSpPr>
            <p:cNvPr id="221" name="Oval 220">
              <a:extLst>
                <a:ext uri="{FF2B5EF4-FFF2-40B4-BE49-F238E27FC236}">
                  <a16:creationId xmlns:a16="http://schemas.microsoft.com/office/drawing/2014/main" id="{5CB495FC-7D52-47BB-BDEF-7659B5CB99B5}"/>
                </a:ext>
              </a:extLst>
            </p:cNvPr>
            <p:cNvSpPr/>
            <p:nvPr/>
          </p:nvSpPr>
          <p:spPr bwMode="auto">
            <a:xfrm>
              <a:off x="7997429" y="912040"/>
              <a:ext cx="1015942" cy="1015942"/>
            </a:xfrm>
            <a:prstGeom prst="ellipse">
              <a:avLst/>
            </a:prstGeom>
            <a:solidFill>
              <a:schemeClr val="bg1">
                <a:lumMod val="85000"/>
              </a:schemeClr>
            </a:solidFill>
            <a:ln w="28575">
              <a:solidFill>
                <a:schemeClr val="bg1">
                  <a:lumMod val="65000"/>
                </a:schemeClr>
              </a:solidFill>
              <a:prstDash val="solid"/>
            </a:ln>
          </p:spPr>
          <p:txBody>
            <a:bodyPr lIns="179285" tIns="143428" rIns="179285" bIns="143428" anchor="t" anchorCtr="0"/>
            <a:lstStyle/>
            <a:p>
              <a:pPr marL="0" marR="0" lvl="0" indent="0" algn="ctr" defTabSz="93205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a:ea typeface="MS PGothic" pitchFamily="34" charset="-128"/>
                <a:cs typeface="+mn-cs"/>
              </a:endParaRPr>
            </a:p>
          </p:txBody>
        </p:sp>
        <p:sp>
          <p:nvSpPr>
            <p:cNvPr id="222" name="globe_2">
              <a:extLst>
                <a:ext uri="{FF2B5EF4-FFF2-40B4-BE49-F238E27FC236}">
                  <a16:creationId xmlns:a16="http://schemas.microsoft.com/office/drawing/2014/main" id="{F42CF97B-5F7C-474D-B23B-53CE3A641063}"/>
                </a:ext>
              </a:extLst>
            </p:cNvPr>
            <p:cNvSpPr>
              <a:spLocks noChangeAspect="1" noEditPoints="1"/>
            </p:cNvSpPr>
            <p:nvPr/>
          </p:nvSpPr>
          <p:spPr bwMode="auto">
            <a:xfrm>
              <a:off x="8239017" y="1153628"/>
              <a:ext cx="532764" cy="532764"/>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22225" cap="flat">
              <a:solidFill>
                <a:srgbClr val="5C2D9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cxnSp>
        <p:nvCxnSpPr>
          <p:cNvPr id="223" name="Connector: Elbow 222">
            <a:extLst>
              <a:ext uri="{FF2B5EF4-FFF2-40B4-BE49-F238E27FC236}">
                <a16:creationId xmlns:a16="http://schemas.microsoft.com/office/drawing/2014/main" id="{28E0EF0F-8EB0-477F-9525-348C22FC3111}"/>
              </a:ext>
            </a:extLst>
          </p:cNvPr>
          <p:cNvCxnSpPr>
            <a:cxnSpLocks/>
          </p:cNvCxnSpPr>
          <p:nvPr/>
        </p:nvCxnSpPr>
        <p:spPr>
          <a:xfrm rot="16200000" flipH="1">
            <a:off x="10420783" y="2288658"/>
            <a:ext cx="1221998" cy="20463"/>
          </a:xfrm>
          <a:prstGeom prst="bentConnector3">
            <a:avLst>
              <a:gd name="adj1" fmla="val 50000"/>
            </a:avLst>
          </a:prstGeom>
          <a:ln w="19050">
            <a:solidFill>
              <a:srgbClr val="5C2D91"/>
            </a:solidFill>
            <a:prstDash val="sysDash"/>
            <a:headEnd type="none"/>
            <a:tailEnd type="arrow"/>
          </a:ln>
        </p:spPr>
        <p:style>
          <a:lnRef idx="1">
            <a:schemeClr val="accent1"/>
          </a:lnRef>
          <a:fillRef idx="0">
            <a:schemeClr val="accent1"/>
          </a:fillRef>
          <a:effectRef idx="0">
            <a:schemeClr val="accent1"/>
          </a:effectRef>
          <a:fontRef idx="minor">
            <a:schemeClr val="tx1"/>
          </a:fontRef>
        </p:style>
      </p:cxnSp>
      <p:pic>
        <p:nvPicPr>
          <p:cNvPr id="224" name="Picture 223">
            <a:extLst>
              <a:ext uri="{FF2B5EF4-FFF2-40B4-BE49-F238E27FC236}">
                <a16:creationId xmlns:a16="http://schemas.microsoft.com/office/drawing/2014/main" id="{91605427-FF59-4FB9-A342-22D293635FC6}"/>
              </a:ext>
            </a:extLst>
          </p:cNvPr>
          <p:cNvPicPr>
            <a:picLocks noChangeAspect="1"/>
          </p:cNvPicPr>
          <p:nvPr/>
        </p:nvPicPr>
        <p:blipFill>
          <a:blip r:embed="rId11"/>
          <a:stretch>
            <a:fillRect/>
          </a:stretch>
        </p:blipFill>
        <p:spPr>
          <a:xfrm>
            <a:off x="10802117" y="2029742"/>
            <a:ext cx="496924" cy="408846"/>
          </a:xfrm>
          <a:prstGeom prst="rect">
            <a:avLst/>
          </a:prstGeom>
        </p:spPr>
      </p:pic>
      <p:pic>
        <p:nvPicPr>
          <p:cNvPr id="225" name="Graphic 224">
            <a:extLst>
              <a:ext uri="{FF2B5EF4-FFF2-40B4-BE49-F238E27FC236}">
                <a16:creationId xmlns:a16="http://schemas.microsoft.com/office/drawing/2014/main" id="{82E14CEB-28B9-4FCB-84E5-CACBF7D4027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384898" y="4090384"/>
            <a:ext cx="433167" cy="356389"/>
          </a:xfrm>
          <a:prstGeom prst="rect">
            <a:avLst/>
          </a:prstGeom>
        </p:spPr>
      </p:pic>
      <p:cxnSp>
        <p:nvCxnSpPr>
          <p:cNvPr id="226" name="Connector: Elbow 225">
            <a:extLst>
              <a:ext uri="{FF2B5EF4-FFF2-40B4-BE49-F238E27FC236}">
                <a16:creationId xmlns:a16="http://schemas.microsoft.com/office/drawing/2014/main" id="{4191FE13-DD54-4557-847F-2472588AF582}"/>
              </a:ext>
            </a:extLst>
          </p:cNvPr>
          <p:cNvCxnSpPr>
            <a:cxnSpLocks/>
          </p:cNvCxnSpPr>
          <p:nvPr/>
        </p:nvCxnSpPr>
        <p:spPr>
          <a:xfrm flipV="1">
            <a:off x="7907320" y="3728238"/>
            <a:ext cx="2674959" cy="3589"/>
          </a:xfrm>
          <a:prstGeom prst="bentConnector3">
            <a:avLst/>
          </a:prstGeom>
          <a:ln w="12700">
            <a:solidFill>
              <a:schemeClr val="tx1"/>
            </a:solidFill>
            <a:prstDash val="dashDot"/>
            <a:headEnd type="none"/>
            <a:tailEnd type="arrow" w="med" len="sm"/>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B5C2FD8A-EB6D-4373-954C-38834EA1291F}"/>
              </a:ext>
            </a:extLst>
          </p:cNvPr>
          <p:cNvCxnSpPr>
            <a:cxnSpLocks/>
          </p:cNvCxnSpPr>
          <p:nvPr/>
        </p:nvCxnSpPr>
        <p:spPr>
          <a:xfrm>
            <a:off x="7901779" y="4566776"/>
            <a:ext cx="2680500" cy="0"/>
          </a:xfrm>
          <a:prstGeom prst="line">
            <a:avLst/>
          </a:prstGeom>
          <a:ln w="12700">
            <a:solidFill>
              <a:schemeClr val="tx1"/>
            </a:solidFill>
            <a:prstDash val="dashDot"/>
            <a:headEnd type="none"/>
            <a:tailEnd type="arrow" w="med" len="sm"/>
          </a:ln>
        </p:spPr>
        <p:style>
          <a:lnRef idx="1">
            <a:schemeClr val="accent1"/>
          </a:lnRef>
          <a:fillRef idx="0">
            <a:schemeClr val="accent1"/>
          </a:fillRef>
          <a:effectRef idx="0">
            <a:schemeClr val="accent1"/>
          </a:effectRef>
          <a:fontRef idx="minor">
            <a:schemeClr val="tx1"/>
          </a:fontRef>
        </p:style>
      </p:cxnSp>
      <p:sp>
        <p:nvSpPr>
          <p:cNvPr id="228" name="Cylinder 227">
            <a:extLst>
              <a:ext uri="{FF2B5EF4-FFF2-40B4-BE49-F238E27FC236}">
                <a16:creationId xmlns:a16="http://schemas.microsoft.com/office/drawing/2014/main" id="{873326A2-49DC-41F6-AAE2-BBCD13D1D0EC}"/>
              </a:ext>
            </a:extLst>
          </p:cNvPr>
          <p:cNvSpPr/>
          <p:nvPr/>
        </p:nvSpPr>
        <p:spPr bwMode="auto">
          <a:xfrm rot="5400000">
            <a:off x="9114772" y="3306911"/>
            <a:ext cx="115544" cy="2514100"/>
          </a:xfrm>
          <a:prstGeom prst="can">
            <a:avLst/>
          </a:prstGeom>
          <a:solidFill>
            <a:schemeClr val="accent4">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 wrap="square" lIns="179285" tIns="143428" rIns="179285" bIns="143428"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29" name="Freeform: Shape 228">
            <a:extLst>
              <a:ext uri="{FF2B5EF4-FFF2-40B4-BE49-F238E27FC236}">
                <a16:creationId xmlns:a16="http://schemas.microsoft.com/office/drawing/2014/main" id="{07F32C16-3401-4C8C-B801-8D80920D9C5F}"/>
              </a:ext>
            </a:extLst>
          </p:cNvPr>
          <p:cNvSpPr/>
          <p:nvPr/>
        </p:nvSpPr>
        <p:spPr bwMode="auto">
          <a:xfrm>
            <a:off x="7953062" y="3667755"/>
            <a:ext cx="2514100" cy="758444"/>
          </a:xfrm>
          <a:custGeom>
            <a:avLst/>
            <a:gdLst>
              <a:gd name="connsiteX0" fmla="*/ 1368458 w 2764156"/>
              <a:gd name="connsiteY0" fmla="*/ 0 h 1062782"/>
              <a:gd name="connsiteX1" fmla="*/ 1368459 w 2764156"/>
              <a:gd name="connsiteY1" fmla="*/ 0 h 1062782"/>
              <a:gd name="connsiteX2" fmla="*/ 1368459 w 2764156"/>
              <a:gd name="connsiteY2" fmla="*/ 0 h 1062782"/>
              <a:gd name="connsiteX3" fmla="*/ 1383457 w 2764156"/>
              <a:gd name="connsiteY3" fmla="*/ 1553 h 1062782"/>
              <a:gd name="connsiteX4" fmla="*/ 2743916 w 2764156"/>
              <a:gd name="connsiteY4" fmla="*/ 1554 h 1062782"/>
              <a:gd name="connsiteX5" fmla="*/ 2743917 w 2764156"/>
              <a:gd name="connsiteY5" fmla="*/ 1553 h 1062782"/>
              <a:gd name="connsiteX6" fmla="*/ 2764156 w 2764156"/>
              <a:gd name="connsiteY6" fmla="*/ 82509 h 1062782"/>
              <a:gd name="connsiteX7" fmla="*/ 2764156 w 2764156"/>
              <a:gd name="connsiteY7" fmla="*/ 82510 h 1062782"/>
              <a:gd name="connsiteX8" fmla="*/ 2764156 w 2764156"/>
              <a:gd name="connsiteY8" fmla="*/ 82510 h 1062782"/>
              <a:gd name="connsiteX9" fmla="*/ 2743917 w 2764156"/>
              <a:gd name="connsiteY9" fmla="*/ 163466 h 1062782"/>
              <a:gd name="connsiteX10" fmla="*/ 1449415 w 2764156"/>
              <a:gd name="connsiteY10" fmla="*/ 163465 h 1062782"/>
              <a:gd name="connsiteX11" fmla="*/ 1449414 w 2764156"/>
              <a:gd name="connsiteY11" fmla="*/ 1042543 h 1062782"/>
              <a:gd name="connsiteX12" fmla="*/ 1368458 w 2764156"/>
              <a:gd name="connsiteY12" fmla="*/ 1062782 h 1062782"/>
              <a:gd name="connsiteX13" fmla="*/ 1336946 w 2764156"/>
              <a:gd name="connsiteY13" fmla="*/ 1061192 h 1062782"/>
              <a:gd name="connsiteX14" fmla="*/ 1325784 w 2764156"/>
              <a:gd name="connsiteY14" fmla="*/ 1058894 h 1062782"/>
              <a:gd name="connsiteX15" fmla="*/ 20239 w 2764156"/>
              <a:gd name="connsiteY15" fmla="*/ 1058893 h 1062782"/>
              <a:gd name="connsiteX16" fmla="*/ 0 w 2764156"/>
              <a:gd name="connsiteY16" fmla="*/ 977937 h 1062782"/>
              <a:gd name="connsiteX17" fmla="*/ 1591 w 2764156"/>
              <a:gd name="connsiteY17" fmla="*/ 946425 h 1062782"/>
              <a:gd name="connsiteX18" fmla="*/ 20239 w 2764156"/>
              <a:gd name="connsiteY18" fmla="*/ 896981 h 1062782"/>
              <a:gd name="connsiteX19" fmla="*/ 1287502 w 2764156"/>
              <a:gd name="connsiteY19" fmla="*/ 896982 h 1062782"/>
              <a:gd name="connsiteX20" fmla="*/ 1287503 w 2764156"/>
              <a:gd name="connsiteY20" fmla="*/ 143562 h 1062782"/>
              <a:gd name="connsiteX21" fmla="*/ 1286091 w 2764156"/>
              <a:gd name="connsiteY21" fmla="*/ 139754 h 1062782"/>
              <a:gd name="connsiteX22" fmla="*/ 1280163 w 2764156"/>
              <a:gd name="connsiteY22" fmla="*/ 82509 h 1062782"/>
              <a:gd name="connsiteX23" fmla="*/ 1281753 w 2764156"/>
              <a:gd name="connsiteY23" fmla="*/ 50997 h 1062782"/>
              <a:gd name="connsiteX24" fmla="*/ 1287503 w 2764156"/>
              <a:gd name="connsiteY24" fmla="*/ 23069 h 1062782"/>
              <a:gd name="connsiteX25" fmla="*/ 1287503 w 2764156"/>
              <a:gd name="connsiteY25" fmla="*/ 20240 h 1062782"/>
              <a:gd name="connsiteX26" fmla="*/ 1287502 w 2764156"/>
              <a:gd name="connsiteY26" fmla="*/ 20239 h 1062782"/>
              <a:gd name="connsiteX27" fmla="*/ 1288169 w 2764156"/>
              <a:gd name="connsiteY27" fmla="*/ 19837 h 1062782"/>
              <a:gd name="connsiteX28" fmla="*/ 1289086 w 2764156"/>
              <a:gd name="connsiteY28" fmla="*/ 15379 h 1062782"/>
              <a:gd name="connsiteX29" fmla="*/ 1300402 w 2764156"/>
              <a:gd name="connsiteY29" fmla="*/ 1553 h 1062782"/>
              <a:gd name="connsiteX30" fmla="*/ 1353461 w 2764156"/>
              <a:gd name="connsiteY30" fmla="*/ 1553 h 1062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764156" h="1062782">
                <a:moveTo>
                  <a:pt x="1368458" y="0"/>
                </a:moveTo>
                <a:lnTo>
                  <a:pt x="1368459" y="0"/>
                </a:lnTo>
                <a:lnTo>
                  <a:pt x="1368459" y="0"/>
                </a:lnTo>
                <a:lnTo>
                  <a:pt x="1383457" y="1553"/>
                </a:lnTo>
                <a:lnTo>
                  <a:pt x="2743916" y="1554"/>
                </a:lnTo>
                <a:lnTo>
                  <a:pt x="2743917" y="1553"/>
                </a:lnTo>
                <a:cubicBezTo>
                  <a:pt x="2755095" y="1553"/>
                  <a:pt x="2764156" y="37798"/>
                  <a:pt x="2764156" y="82509"/>
                </a:cubicBezTo>
                <a:lnTo>
                  <a:pt x="2764156" y="82510"/>
                </a:lnTo>
                <a:lnTo>
                  <a:pt x="2764156" y="82510"/>
                </a:lnTo>
                <a:cubicBezTo>
                  <a:pt x="2764156" y="127221"/>
                  <a:pt x="2755095" y="163466"/>
                  <a:pt x="2743917" y="163466"/>
                </a:cubicBezTo>
                <a:lnTo>
                  <a:pt x="1449415" y="163465"/>
                </a:lnTo>
                <a:lnTo>
                  <a:pt x="1449414" y="1042543"/>
                </a:lnTo>
                <a:cubicBezTo>
                  <a:pt x="1449414" y="1053721"/>
                  <a:pt x="1413169" y="1062782"/>
                  <a:pt x="1368458" y="1062782"/>
                </a:cubicBezTo>
                <a:cubicBezTo>
                  <a:pt x="1357280" y="1062782"/>
                  <a:pt x="1346632" y="1062216"/>
                  <a:pt x="1336946" y="1061192"/>
                </a:cubicBezTo>
                <a:lnTo>
                  <a:pt x="1325784" y="1058894"/>
                </a:lnTo>
                <a:lnTo>
                  <a:pt x="20239" y="1058893"/>
                </a:lnTo>
                <a:cubicBezTo>
                  <a:pt x="9061" y="1058893"/>
                  <a:pt x="0" y="1022648"/>
                  <a:pt x="0" y="977937"/>
                </a:cubicBezTo>
                <a:cubicBezTo>
                  <a:pt x="0" y="966759"/>
                  <a:pt x="567" y="956110"/>
                  <a:pt x="1591" y="946425"/>
                </a:cubicBezTo>
                <a:cubicBezTo>
                  <a:pt x="4663" y="917369"/>
                  <a:pt x="11856" y="896981"/>
                  <a:pt x="20239" y="896981"/>
                </a:cubicBezTo>
                <a:lnTo>
                  <a:pt x="1287502" y="896982"/>
                </a:lnTo>
                <a:lnTo>
                  <a:pt x="1287503" y="143562"/>
                </a:lnTo>
                <a:lnTo>
                  <a:pt x="1286091" y="139754"/>
                </a:lnTo>
                <a:cubicBezTo>
                  <a:pt x="1282428" y="125104"/>
                  <a:pt x="1280163" y="104865"/>
                  <a:pt x="1280163" y="82509"/>
                </a:cubicBezTo>
                <a:cubicBezTo>
                  <a:pt x="1280163" y="71331"/>
                  <a:pt x="1280729" y="60683"/>
                  <a:pt x="1281753" y="50997"/>
                </a:cubicBezTo>
                <a:lnTo>
                  <a:pt x="1287503" y="23069"/>
                </a:lnTo>
                <a:lnTo>
                  <a:pt x="1287503" y="20240"/>
                </a:lnTo>
                <a:lnTo>
                  <a:pt x="1287502" y="20239"/>
                </a:lnTo>
                <a:lnTo>
                  <a:pt x="1288169" y="19837"/>
                </a:lnTo>
                <a:lnTo>
                  <a:pt x="1289086" y="15379"/>
                </a:lnTo>
                <a:cubicBezTo>
                  <a:pt x="1292317" y="6650"/>
                  <a:pt x="1296211" y="1553"/>
                  <a:pt x="1300402" y="1553"/>
                </a:cubicBezTo>
                <a:lnTo>
                  <a:pt x="1353461" y="1553"/>
                </a:lnTo>
                <a:close/>
              </a:path>
            </a:pathLst>
          </a:custGeom>
          <a:solidFill>
            <a:schemeClr val="accent4">
              <a:alpha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 wrap="square" lIns="179285" tIns="143428" rIns="179285" bIns="143428"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1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0" name="Group 229">
            <a:extLst>
              <a:ext uri="{FF2B5EF4-FFF2-40B4-BE49-F238E27FC236}">
                <a16:creationId xmlns:a16="http://schemas.microsoft.com/office/drawing/2014/main" id="{0A547134-3C88-4B98-AA16-4C766957DC96}"/>
              </a:ext>
            </a:extLst>
          </p:cNvPr>
          <p:cNvGrpSpPr/>
          <p:nvPr/>
        </p:nvGrpSpPr>
        <p:grpSpPr>
          <a:xfrm>
            <a:off x="6115776" y="1324636"/>
            <a:ext cx="537849" cy="476585"/>
            <a:chOff x="7997429" y="912040"/>
            <a:chExt cx="1015942" cy="1015942"/>
          </a:xfrm>
        </p:grpSpPr>
        <p:sp>
          <p:nvSpPr>
            <p:cNvPr id="231" name="Oval 230">
              <a:extLst>
                <a:ext uri="{FF2B5EF4-FFF2-40B4-BE49-F238E27FC236}">
                  <a16:creationId xmlns:a16="http://schemas.microsoft.com/office/drawing/2014/main" id="{69432606-E06C-4492-BCA4-B743927B75E6}"/>
                </a:ext>
              </a:extLst>
            </p:cNvPr>
            <p:cNvSpPr/>
            <p:nvPr/>
          </p:nvSpPr>
          <p:spPr bwMode="auto">
            <a:xfrm>
              <a:off x="7997429" y="912040"/>
              <a:ext cx="1015942" cy="1015942"/>
            </a:xfrm>
            <a:prstGeom prst="ellipse">
              <a:avLst/>
            </a:prstGeom>
            <a:solidFill>
              <a:schemeClr val="bg1">
                <a:lumMod val="85000"/>
              </a:schemeClr>
            </a:solidFill>
            <a:ln w="28575">
              <a:solidFill>
                <a:schemeClr val="bg1">
                  <a:lumMod val="65000"/>
                </a:schemeClr>
              </a:solidFill>
              <a:prstDash val="solid"/>
            </a:ln>
          </p:spPr>
          <p:txBody>
            <a:bodyPr lIns="179285" tIns="143428" rIns="179285" bIns="143428" anchor="t" anchorCtr="0"/>
            <a:lstStyle/>
            <a:p>
              <a:pPr marL="0" marR="0" lvl="0" indent="0" algn="ctr" defTabSz="932052"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1250">
                      <a:srgbClr val="353535"/>
                    </a:gs>
                    <a:gs pos="100000">
                      <a:srgbClr val="353535"/>
                    </a:gs>
                  </a:gsLst>
                  <a:lin ang="5400000" scaled="0"/>
                </a:gradFill>
                <a:effectLst/>
                <a:uLnTx/>
                <a:uFillTx/>
                <a:latin typeface="Segoe UI"/>
                <a:ea typeface="MS PGothic" pitchFamily="34" charset="-128"/>
                <a:cs typeface="+mn-cs"/>
              </a:endParaRPr>
            </a:p>
          </p:txBody>
        </p:sp>
        <p:sp>
          <p:nvSpPr>
            <p:cNvPr id="232" name="globe_2">
              <a:extLst>
                <a:ext uri="{FF2B5EF4-FFF2-40B4-BE49-F238E27FC236}">
                  <a16:creationId xmlns:a16="http://schemas.microsoft.com/office/drawing/2014/main" id="{DB4FF150-B1C9-4608-B4CD-935FF0F5875C}"/>
                </a:ext>
              </a:extLst>
            </p:cNvPr>
            <p:cNvSpPr>
              <a:spLocks noChangeAspect="1" noEditPoints="1"/>
            </p:cNvSpPr>
            <p:nvPr/>
          </p:nvSpPr>
          <p:spPr bwMode="auto">
            <a:xfrm>
              <a:off x="8239017" y="1153628"/>
              <a:ext cx="532764" cy="532764"/>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22225" cap="flat">
              <a:solidFill>
                <a:srgbClr val="5C2D9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cxnSp>
        <p:nvCxnSpPr>
          <p:cNvPr id="233" name="Connector: Elbow 232">
            <a:extLst>
              <a:ext uri="{FF2B5EF4-FFF2-40B4-BE49-F238E27FC236}">
                <a16:creationId xmlns:a16="http://schemas.microsoft.com/office/drawing/2014/main" id="{FAD4309A-DD9D-4439-8864-9FF77AF4BA1A}"/>
              </a:ext>
            </a:extLst>
          </p:cNvPr>
          <p:cNvCxnSpPr>
            <a:cxnSpLocks/>
            <a:stCxn id="231" idx="4"/>
          </p:cNvCxnSpPr>
          <p:nvPr/>
        </p:nvCxnSpPr>
        <p:spPr>
          <a:xfrm rot="16200000" flipH="1">
            <a:off x="5955874" y="2230047"/>
            <a:ext cx="857655" cy="1"/>
          </a:xfrm>
          <a:prstGeom prst="bentConnector3">
            <a:avLst>
              <a:gd name="adj1" fmla="val 50000"/>
            </a:avLst>
          </a:prstGeom>
          <a:ln w="19050">
            <a:solidFill>
              <a:srgbClr val="5C2D91"/>
            </a:solidFill>
            <a:prstDash val="sysDash"/>
            <a:headEnd type="none"/>
            <a:tailEnd type="arrow"/>
          </a:ln>
        </p:spPr>
        <p:style>
          <a:lnRef idx="1">
            <a:schemeClr val="accent1"/>
          </a:lnRef>
          <a:fillRef idx="0">
            <a:schemeClr val="accent1"/>
          </a:fillRef>
          <a:effectRef idx="0">
            <a:schemeClr val="accent1"/>
          </a:effectRef>
          <a:fontRef idx="minor">
            <a:schemeClr val="tx1"/>
          </a:fontRef>
        </p:style>
      </p:cxnSp>
      <p:sp>
        <p:nvSpPr>
          <p:cNvPr id="234" name="TextBox 233">
            <a:extLst>
              <a:ext uri="{FF2B5EF4-FFF2-40B4-BE49-F238E27FC236}">
                <a16:creationId xmlns:a16="http://schemas.microsoft.com/office/drawing/2014/main" id="{004E0F16-DEC2-4044-8D50-A144BDB67677}"/>
              </a:ext>
            </a:extLst>
          </p:cNvPr>
          <p:cNvSpPr txBox="1"/>
          <p:nvPr/>
        </p:nvSpPr>
        <p:spPr>
          <a:xfrm>
            <a:off x="5144546" y="1358684"/>
            <a:ext cx="1242985" cy="48936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a:ln>
                  <a:noFill/>
                </a:ln>
                <a:gradFill>
                  <a:gsLst>
                    <a:gs pos="2917">
                      <a:srgbClr val="2F2F2F"/>
                    </a:gs>
                    <a:gs pos="30000">
                      <a:srgbClr val="2F2F2F"/>
                    </a:gs>
                  </a:gsLst>
                  <a:lin ang="5400000" scaled="0"/>
                </a:gradFill>
                <a:effectLst/>
                <a:uLnTx/>
                <a:uFillTx/>
                <a:latin typeface="Segoe UI"/>
                <a:ea typeface="+mn-ea"/>
                <a:cs typeface="+mn-cs"/>
              </a:rPr>
              <a:t>Internet</a:t>
            </a:r>
          </a:p>
        </p:txBody>
      </p:sp>
      <p:sp>
        <p:nvSpPr>
          <p:cNvPr id="235" name="TextBox 234">
            <a:extLst>
              <a:ext uri="{FF2B5EF4-FFF2-40B4-BE49-F238E27FC236}">
                <a16:creationId xmlns:a16="http://schemas.microsoft.com/office/drawing/2014/main" id="{809E0056-E0C9-4271-8CB4-CDB300B26A78}"/>
              </a:ext>
            </a:extLst>
          </p:cNvPr>
          <p:cNvSpPr txBox="1"/>
          <p:nvPr/>
        </p:nvSpPr>
        <p:spPr>
          <a:xfrm>
            <a:off x="9904176" y="1274633"/>
            <a:ext cx="1242985" cy="48936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a:ln>
                  <a:noFill/>
                </a:ln>
                <a:effectLst/>
                <a:uLnTx/>
                <a:uFillTx/>
                <a:latin typeface="Segoe UI Semilight" panose="020B0402040204020203" pitchFamily="34" charset="0"/>
                <a:cs typeface="Segoe UI Semilight" panose="020B0402040204020203" pitchFamily="34" charset="0"/>
              </a:rPr>
              <a:t>Internet</a:t>
            </a:r>
          </a:p>
        </p:txBody>
      </p:sp>
      <p:sp>
        <p:nvSpPr>
          <p:cNvPr id="236" name="TextBox 235">
            <a:extLst>
              <a:ext uri="{FF2B5EF4-FFF2-40B4-BE49-F238E27FC236}">
                <a16:creationId xmlns:a16="http://schemas.microsoft.com/office/drawing/2014/main" id="{3EAD652C-3D7C-494A-8462-8BA9E23CDFA8}"/>
              </a:ext>
            </a:extLst>
          </p:cNvPr>
          <p:cNvSpPr txBox="1"/>
          <p:nvPr/>
        </p:nvSpPr>
        <p:spPr>
          <a:xfrm>
            <a:off x="4313560" y="6096484"/>
            <a:ext cx="3945271" cy="489365"/>
          </a:xfrm>
          <a:prstGeom prst="rect">
            <a:avLst/>
          </a:prstGeom>
          <a:noFill/>
        </p:spPr>
        <p:txBody>
          <a:bodyPr wrap="square" lIns="182880" tIns="146304" rIns="182880" bIns="146304" rtlCol="0">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effectLst/>
                <a:uLnTx/>
                <a:uFillTx/>
                <a:latin typeface="Segoe UI Semilight" panose="020B0402040204020203" pitchFamily="34" charset="0"/>
                <a:cs typeface="Segoe UI Semilight" panose="020B0402040204020203" pitchFamily="34" charset="0"/>
              </a:rPr>
              <a:t>Compute - VNet</a:t>
            </a:r>
          </a:p>
        </p:txBody>
      </p:sp>
      <p:sp>
        <p:nvSpPr>
          <p:cNvPr id="237" name="TextBox 236">
            <a:extLst>
              <a:ext uri="{FF2B5EF4-FFF2-40B4-BE49-F238E27FC236}">
                <a16:creationId xmlns:a16="http://schemas.microsoft.com/office/drawing/2014/main" id="{F0748E0E-0F2A-4AF4-8D0C-1C4318F5470C}"/>
              </a:ext>
            </a:extLst>
          </p:cNvPr>
          <p:cNvSpPr txBox="1"/>
          <p:nvPr/>
        </p:nvSpPr>
        <p:spPr>
          <a:xfrm>
            <a:off x="8530614" y="3034512"/>
            <a:ext cx="1696094" cy="683264"/>
          </a:xfrm>
          <a:prstGeom prst="rect">
            <a:avLst/>
          </a:prstGeom>
          <a:noFill/>
        </p:spPr>
        <p:txBody>
          <a:bodyPr wrap="square" lIns="182880" tIns="146304" rIns="182880" bIns="146304" rtlCol="0" anchor="t">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effectLst/>
                <a:uLnTx/>
                <a:uFillTx/>
                <a:latin typeface="Segoe UI Semilight" panose="020B0402040204020203" pitchFamily="34" charset="0"/>
                <a:cs typeface="Segoe UI Semilight" panose="020B0402040204020203" pitchFamily="34" charset="0"/>
              </a:rPr>
              <a:t>VNet Service Endpoint</a:t>
            </a:r>
          </a:p>
        </p:txBody>
      </p:sp>
      <p:sp>
        <p:nvSpPr>
          <p:cNvPr id="13" name="Rectangle 12">
            <a:extLst>
              <a:ext uri="{FF2B5EF4-FFF2-40B4-BE49-F238E27FC236}">
                <a16:creationId xmlns:a16="http://schemas.microsoft.com/office/drawing/2014/main" id="{DA8FAB23-205A-40B0-8F92-EFEFF9CC2BDC}"/>
              </a:ext>
            </a:extLst>
          </p:cNvPr>
          <p:cNvSpPr/>
          <p:nvPr/>
        </p:nvSpPr>
        <p:spPr>
          <a:xfrm>
            <a:off x="10354945" y="5892074"/>
            <a:ext cx="1303434" cy="300082"/>
          </a:xfrm>
          <a:prstGeom prst="rect">
            <a:avLst/>
          </a:prstGeom>
        </p:spPr>
        <p:txBody>
          <a:bodyPr wrap="none">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500" b="0" i="0" u="none" strike="noStrike" kern="1200" cap="none" spc="0" normalizeH="0" baseline="0" noProof="0" dirty="0">
                <a:ln>
                  <a:noFill/>
                </a:ln>
                <a:effectLst/>
                <a:uLnTx/>
                <a:uFillTx/>
                <a:latin typeface="Segoe UI Semilight" panose="020B0402040204020203" pitchFamily="34" charset="0"/>
                <a:cs typeface="Segoe UI Semilight" panose="020B0402040204020203" pitchFamily="34" charset="0"/>
              </a:rPr>
              <a:t>PaaS services</a:t>
            </a:r>
          </a:p>
        </p:txBody>
      </p:sp>
      <p:sp>
        <p:nvSpPr>
          <p:cNvPr id="258" name="TextBox 257">
            <a:extLst>
              <a:ext uri="{FF2B5EF4-FFF2-40B4-BE49-F238E27FC236}">
                <a16:creationId xmlns:a16="http://schemas.microsoft.com/office/drawing/2014/main" id="{F8BFCE0C-7783-433D-8DF8-E5F709C99EB3}"/>
              </a:ext>
            </a:extLst>
          </p:cNvPr>
          <p:cNvSpPr txBox="1"/>
          <p:nvPr/>
        </p:nvSpPr>
        <p:spPr>
          <a:xfrm>
            <a:off x="1226524" y="2310508"/>
            <a:ext cx="2134559" cy="787908"/>
          </a:xfrm>
          <a:prstGeom prst="rect">
            <a:avLst/>
          </a:prstGeom>
          <a:noFill/>
        </p:spPr>
        <p:txBody>
          <a:bodyPr wrap="square" lIns="91440" tIns="146304" rIns="182880" bIns="146304" rtlCol="0" anchor="ctr" anchorCtr="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US" sz="1600" dirty="0">
                <a:latin typeface="Segoe UI Semibold" panose="020B0702040204020203" pitchFamily="34" charset="0"/>
              </a:rPr>
              <a:t>From the </a:t>
            </a:r>
            <a:br>
              <a:rPr lang="en-US" sz="1600" dirty="0">
                <a:latin typeface="Segoe UI Semibold" panose="020B0702040204020203" pitchFamily="34" charset="0"/>
              </a:rPr>
            </a:br>
            <a:r>
              <a:rPr lang="en-US" sz="1600" dirty="0">
                <a:latin typeface="Segoe UI Semibold" panose="020B0702040204020203" pitchFamily="34" charset="0"/>
              </a:rPr>
              <a:t>Internet</a:t>
            </a:r>
          </a:p>
        </p:txBody>
      </p:sp>
      <p:sp>
        <p:nvSpPr>
          <p:cNvPr id="260" name="Intelligence" title="Icon of circles connected by crossing lines">
            <a:extLst>
              <a:ext uri="{FF2B5EF4-FFF2-40B4-BE49-F238E27FC236}">
                <a16:creationId xmlns:a16="http://schemas.microsoft.com/office/drawing/2014/main" id="{2069AB96-E8ED-46EA-AE52-A478D9D919A8}"/>
              </a:ext>
            </a:extLst>
          </p:cNvPr>
          <p:cNvSpPr>
            <a:spLocks noChangeAspect="1" noEditPoints="1"/>
          </p:cNvSpPr>
          <p:nvPr/>
        </p:nvSpPr>
        <p:spPr bwMode="auto">
          <a:xfrm>
            <a:off x="555324" y="2505127"/>
            <a:ext cx="478946" cy="460224"/>
          </a:xfrm>
          <a:custGeom>
            <a:avLst/>
            <a:gdLst>
              <a:gd name="T0" fmla="*/ 90 w 347"/>
              <a:gd name="T1" fmla="*/ 24 h 333"/>
              <a:gd name="T2" fmla="*/ 114 w 347"/>
              <a:gd name="T3" fmla="*/ 0 h 333"/>
              <a:gd name="T4" fmla="*/ 138 w 347"/>
              <a:gd name="T5" fmla="*/ 24 h 333"/>
              <a:gd name="T6" fmla="*/ 114 w 347"/>
              <a:gd name="T7" fmla="*/ 49 h 333"/>
              <a:gd name="T8" fmla="*/ 90 w 347"/>
              <a:gd name="T9" fmla="*/ 24 h 333"/>
              <a:gd name="T10" fmla="*/ 0 w 347"/>
              <a:gd name="T11" fmla="*/ 146 h 333"/>
              <a:gd name="T12" fmla="*/ 37 w 347"/>
              <a:gd name="T13" fmla="*/ 183 h 333"/>
              <a:gd name="T14" fmla="*/ 75 w 347"/>
              <a:gd name="T15" fmla="*/ 146 h 333"/>
              <a:gd name="T16" fmla="*/ 37 w 347"/>
              <a:gd name="T17" fmla="*/ 108 h 333"/>
              <a:gd name="T18" fmla="*/ 0 w 347"/>
              <a:gd name="T19" fmla="*/ 146 h 333"/>
              <a:gd name="T20" fmla="*/ 60 w 347"/>
              <a:gd name="T21" fmla="*/ 273 h 333"/>
              <a:gd name="T22" fmla="*/ 119 w 347"/>
              <a:gd name="T23" fmla="*/ 333 h 333"/>
              <a:gd name="T24" fmla="*/ 179 w 347"/>
              <a:gd name="T25" fmla="*/ 273 h 333"/>
              <a:gd name="T26" fmla="*/ 119 w 347"/>
              <a:gd name="T27" fmla="*/ 213 h 333"/>
              <a:gd name="T28" fmla="*/ 60 w 347"/>
              <a:gd name="T29" fmla="*/ 273 h 333"/>
              <a:gd name="T30" fmla="*/ 134 w 347"/>
              <a:gd name="T31" fmla="*/ 110 h 333"/>
              <a:gd name="T32" fmla="*/ 174 w 347"/>
              <a:gd name="T33" fmla="*/ 149 h 333"/>
              <a:gd name="T34" fmla="*/ 213 w 347"/>
              <a:gd name="T35" fmla="*/ 110 h 333"/>
              <a:gd name="T36" fmla="*/ 174 w 347"/>
              <a:gd name="T37" fmla="*/ 71 h 333"/>
              <a:gd name="T38" fmla="*/ 134 w 347"/>
              <a:gd name="T39" fmla="*/ 110 h 333"/>
              <a:gd name="T40" fmla="*/ 228 w 347"/>
              <a:gd name="T41" fmla="*/ 241 h 333"/>
              <a:gd name="T42" fmla="*/ 287 w 347"/>
              <a:gd name="T43" fmla="*/ 303 h 333"/>
              <a:gd name="T44" fmla="*/ 347 w 347"/>
              <a:gd name="T45" fmla="*/ 241 h 333"/>
              <a:gd name="T46" fmla="*/ 287 w 347"/>
              <a:gd name="T47" fmla="*/ 179 h 333"/>
              <a:gd name="T48" fmla="*/ 228 w 347"/>
              <a:gd name="T49" fmla="*/ 241 h 333"/>
              <a:gd name="T50" fmla="*/ 228 w 347"/>
              <a:gd name="T51" fmla="*/ 250 h 333"/>
              <a:gd name="T52" fmla="*/ 178 w 347"/>
              <a:gd name="T53" fmla="*/ 262 h 333"/>
              <a:gd name="T54" fmla="*/ 74 w 347"/>
              <a:gd name="T55" fmla="*/ 139 h 333"/>
              <a:gd name="T56" fmla="*/ 136 w 347"/>
              <a:gd name="T57" fmla="*/ 120 h 333"/>
              <a:gd name="T58" fmla="*/ 137 w 347"/>
              <a:gd name="T59" fmla="*/ 216 h 333"/>
              <a:gd name="T60" fmla="*/ 162 w 347"/>
              <a:gd name="T61" fmla="*/ 148 h 333"/>
              <a:gd name="T62" fmla="*/ 86 w 347"/>
              <a:gd name="T63" fmla="*/ 223 h 333"/>
              <a:gd name="T64" fmla="*/ 57 w 347"/>
              <a:gd name="T65" fmla="*/ 177 h 333"/>
              <a:gd name="T66" fmla="*/ 232 w 347"/>
              <a:gd name="T67" fmla="*/ 217 h 333"/>
              <a:gd name="T68" fmla="*/ 71 w 347"/>
              <a:gd name="T69" fmla="*/ 161 h 333"/>
              <a:gd name="T70" fmla="*/ 102 w 347"/>
              <a:gd name="T71" fmla="*/ 46 h 333"/>
              <a:gd name="T72" fmla="*/ 58 w 347"/>
              <a:gd name="T73" fmla="*/ 115 h 333"/>
              <a:gd name="T74" fmla="*/ 249 w 347"/>
              <a:gd name="T75" fmla="*/ 194 h 333"/>
              <a:gd name="T76" fmla="*/ 200 w 347"/>
              <a:gd name="T77" fmla="*/ 139 h 333"/>
              <a:gd name="T78" fmla="*/ 112 w 347"/>
              <a:gd name="T79" fmla="*/ 213 h 333"/>
              <a:gd name="T80" fmla="*/ 114 w 347"/>
              <a:gd name="T81" fmla="*/ 49 h 333"/>
              <a:gd name="T82" fmla="*/ 126 w 347"/>
              <a:gd name="T83" fmla="*/ 45 h 333"/>
              <a:gd name="T84" fmla="*/ 151 w 347"/>
              <a:gd name="T85" fmla="*/ 7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7" h="333">
                <a:moveTo>
                  <a:pt x="90" y="24"/>
                </a:moveTo>
                <a:cubicBezTo>
                  <a:pt x="90" y="11"/>
                  <a:pt x="100" y="0"/>
                  <a:pt x="114" y="0"/>
                </a:cubicBezTo>
                <a:cubicBezTo>
                  <a:pt x="127" y="0"/>
                  <a:pt x="138" y="11"/>
                  <a:pt x="138" y="24"/>
                </a:cubicBezTo>
                <a:cubicBezTo>
                  <a:pt x="138" y="38"/>
                  <a:pt x="127" y="49"/>
                  <a:pt x="114" y="49"/>
                </a:cubicBezTo>
                <a:cubicBezTo>
                  <a:pt x="100" y="49"/>
                  <a:pt x="90" y="38"/>
                  <a:pt x="90" y="24"/>
                </a:cubicBezTo>
                <a:close/>
                <a:moveTo>
                  <a:pt x="0" y="146"/>
                </a:moveTo>
                <a:cubicBezTo>
                  <a:pt x="0" y="166"/>
                  <a:pt x="17" y="183"/>
                  <a:pt x="37" y="183"/>
                </a:cubicBezTo>
                <a:cubicBezTo>
                  <a:pt x="58" y="183"/>
                  <a:pt x="75" y="166"/>
                  <a:pt x="75" y="146"/>
                </a:cubicBezTo>
                <a:cubicBezTo>
                  <a:pt x="75" y="125"/>
                  <a:pt x="58" y="108"/>
                  <a:pt x="37" y="108"/>
                </a:cubicBezTo>
                <a:cubicBezTo>
                  <a:pt x="17" y="108"/>
                  <a:pt x="0" y="125"/>
                  <a:pt x="0" y="146"/>
                </a:cubicBezTo>
                <a:close/>
                <a:moveTo>
                  <a:pt x="60" y="273"/>
                </a:moveTo>
                <a:cubicBezTo>
                  <a:pt x="60" y="306"/>
                  <a:pt x="86" y="333"/>
                  <a:pt x="119" y="333"/>
                </a:cubicBezTo>
                <a:cubicBezTo>
                  <a:pt x="152" y="333"/>
                  <a:pt x="179" y="306"/>
                  <a:pt x="179" y="273"/>
                </a:cubicBezTo>
                <a:cubicBezTo>
                  <a:pt x="179" y="240"/>
                  <a:pt x="152" y="213"/>
                  <a:pt x="119" y="213"/>
                </a:cubicBezTo>
                <a:cubicBezTo>
                  <a:pt x="86" y="213"/>
                  <a:pt x="60" y="240"/>
                  <a:pt x="60" y="273"/>
                </a:cubicBezTo>
                <a:close/>
                <a:moveTo>
                  <a:pt x="134" y="110"/>
                </a:moveTo>
                <a:cubicBezTo>
                  <a:pt x="134" y="132"/>
                  <a:pt x="152" y="149"/>
                  <a:pt x="174" y="149"/>
                </a:cubicBezTo>
                <a:cubicBezTo>
                  <a:pt x="195" y="149"/>
                  <a:pt x="213" y="132"/>
                  <a:pt x="213" y="110"/>
                </a:cubicBezTo>
                <a:cubicBezTo>
                  <a:pt x="213" y="89"/>
                  <a:pt x="195" y="71"/>
                  <a:pt x="174" y="71"/>
                </a:cubicBezTo>
                <a:cubicBezTo>
                  <a:pt x="152" y="71"/>
                  <a:pt x="134" y="89"/>
                  <a:pt x="134" y="110"/>
                </a:cubicBezTo>
                <a:close/>
                <a:moveTo>
                  <a:pt x="228" y="241"/>
                </a:moveTo>
                <a:cubicBezTo>
                  <a:pt x="228" y="275"/>
                  <a:pt x="254" y="303"/>
                  <a:pt x="287" y="303"/>
                </a:cubicBezTo>
                <a:cubicBezTo>
                  <a:pt x="320" y="303"/>
                  <a:pt x="347" y="275"/>
                  <a:pt x="347" y="241"/>
                </a:cubicBezTo>
                <a:cubicBezTo>
                  <a:pt x="347" y="207"/>
                  <a:pt x="320" y="179"/>
                  <a:pt x="287" y="179"/>
                </a:cubicBezTo>
                <a:cubicBezTo>
                  <a:pt x="254" y="179"/>
                  <a:pt x="228" y="207"/>
                  <a:pt x="228" y="241"/>
                </a:cubicBezTo>
                <a:close/>
                <a:moveTo>
                  <a:pt x="228" y="250"/>
                </a:moveTo>
                <a:cubicBezTo>
                  <a:pt x="178" y="262"/>
                  <a:pt x="178" y="262"/>
                  <a:pt x="178" y="262"/>
                </a:cubicBezTo>
                <a:moveTo>
                  <a:pt x="74" y="139"/>
                </a:moveTo>
                <a:cubicBezTo>
                  <a:pt x="136" y="120"/>
                  <a:pt x="136" y="120"/>
                  <a:pt x="136" y="120"/>
                </a:cubicBezTo>
                <a:moveTo>
                  <a:pt x="137" y="216"/>
                </a:moveTo>
                <a:cubicBezTo>
                  <a:pt x="162" y="148"/>
                  <a:pt x="162" y="148"/>
                  <a:pt x="162" y="148"/>
                </a:cubicBezTo>
                <a:moveTo>
                  <a:pt x="86" y="223"/>
                </a:moveTo>
                <a:cubicBezTo>
                  <a:pt x="57" y="177"/>
                  <a:pt x="57" y="177"/>
                  <a:pt x="57" y="177"/>
                </a:cubicBezTo>
                <a:moveTo>
                  <a:pt x="232" y="217"/>
                </a:moveTo>
                <a:cubicBezTo>
                  <a:pt x="71" y="161"/>
                  <a:pt x="71" y="161"/>
                  <a:pt x="71" y="161"/>
                </a:cubicBezTo>
                <a:moveTo>
                  <a:pt x="102" y="46"/>
                </a:moveTo>
                <a:cubicBezTo>
                  <a:pt x="58" y="115"/>
                  <a:pt x="58" y="115"/>
                  <a:pt x="58" y="115"/>
                </a:cubicBezTo>
                <a:moveTo>
                  <a:pt x="249" y="194"/>
                </a:moveTo>
                <a:cubicBezTo>
                  <a:pt x="200" y="139"/>
                  <a:pt x="200" y="139"/>
                  <a:pt x="200" y="139"/>
                </a:cubicBezTo>
                <a:moveTo>
                  <a:pt x="112" y="213"/>
                </a:moveTo>
                <a:cubicBezTo>
                  <a:pt x="114" y="49"/>
                  <a:pt x="114" y="49"/>
                  <a:pt x="114" y="49"/>
                </a:cubicBezTo>
                <a:moveTo>
                  <a:pt x="126" y="45"/>
                </a:moveTo>
                <a:cubicBezTo>
                  <a:pt x="151" y="78"/>
                  <a:pt x="151" y="78"/>
                  <a:pt x="151" y="78"/>
                </a:cubicBez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62" name="TextBox 261">
            <a:extLst>
              <a:ext uri="{FF2B5EF4-FFF2-40B4-BE49-F238E27FC236}">
                <a16:creationId xmlns:a16="http://schemas.microsoft.com/office/drawing/2014/main" id="{887B4787-59E8-44A1-963B-AB30E8579831}"/>
              </a:ext>
            </a:extLst>
          </p:cNvPr>
          <p:cNvSpPr txBox="1"/>
          <p:nvPr/>
        </p:nvSpPr>
        <p:spPr>
          <a:xfrm>
            <a:off x="1226524" y="3252540"/>
            <a:ext cx="2004662" cy="787908"/>
          </a:xfrm>
          <a:prstGeom prst="rect">
            <a:avLst/>
          </a:prstGeom>
          <a:noFill/>
        </p:spPr>
        <p:txBody>
          <a:bodyPr wrap="square" lIns="91440" tIns="146304" rIns="182880" bIns="146304"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latin typeface="Segoe UI Semibold" panose="020B0702040204020203" pitchFamily="34" charset="0"/>
              </a:rPr>
              <a:t>Within </a:t>
            </a:r>
            <a:br>
              <a:rPr lang="en-US" sz="1600" dirty="0">
                <a:latin typeface="Segoe UI Semibold" panose="020B0702040204020203" pitchFamily="34" charset="0"/>
              </a:rPr>
            </a:br>
            <a:r>
              <a:rPr lang="en-US" sz="1600" dirty="0">
                <a:latin typeface="Segoe UI Semibold" panose="020B0702040204020203" pitchFamily="34" charset="0"/>
              </a:rPr>
              <a:t>the </a:t>
            </a:r>
            <a:r>
              <a:rPr lang="en-US" sz="1600" dirty="0" err="1">
                <a:latin typeface="Segoe UI Semibold" panose="020B0702040204020203" pitchFamily="34" charset="0"/>
              </a:rPr>
              <a:t>VNet</a:t>
            </a:r>
            <a:endParaRPr lang="en-US" sz="1600" dirty="0">
              <a:latin typeface="Segoe UI Semibold" panose="020B0702040204020203" pitchFamily="34" charset="0"/>
            </a:endParaRPr>
          </a:p>
        </p:txBody>
      </p:sp>
      <p:sp>
        <p:nvSpPr>
          <p:cNvPr id="264" name="network" title="Icon of a device or computer network">
            <a:extLst>
              <a:ext uri="{FF2B5EF4-FFF2-40B4-BE49-F238E27FC236}">
                <a16:creationId xmlns:a16="http://schemas.microsoft.com/office/drawing/2014/main" id="{8B53C9DB-279D-47BF-AB50-AF5B6A056031}"/>
              </a:ext>
            </a:extLst>
          </p:cNvPr>
          <p:cNvSpPr>
            <a:spLocks noChangeAspect="1" noEditPoints="1"/>
          </p:cNvSpPr>
          <p:nvPr/>
        </p:nvSpPr>
        <p:spPr bwMode="auto">
          <a:xfrm>
            <a:off x="579312" y="3452902"/>
            <a:ext cx="430970" cy="448740"/>
          </a:xfrm>
          <a:custGeom>
            <a:avLst/>
            <a:gdLst>
              <a:gd name="T0" fmla="*/ 328 w 388"/>
              <a:gd name="T1" fmla="*/ 260 h 404"/>
              <a:gd name="T2" fmla="*/ 15 w 388"/>
              <a:gd name="T3" fmla="*/ 260 h 404"/>
              <a:gd name="T4" fmla="*/ 15 w 388"/>
              <a:gd name="T5" fmla="*/ 57 h 404"/>
              <a:gd name="T6" fmla="*/ 328 w 388"/>
              <a:gd name="T7" fmla="*/ 57 h 404"/>
              <a:gd name="T8" fmla="*/ 328 w 388"/>
              <a:gd name="T9" fmla="*/ 260 h 404"/>
              <a:gd name="T10" fmla="*/ 328 w 388"/>
              <a:gd name="T11" fmla="*/ 203 h 404"/>
              <a:gd name="T12" fmla="*/ 388 w 388"/>
              <a:gd name="T13" fmla="*/ 203 h 404"/>
              <a:gd name="T14" fmla="*/ 388 w 388"/>
              <a:gd name="T15" fmla="*/ 0 h 404"/>
              <a:gd name="T16" fmla="*/ 69 w 388"/>
              <a:gd name="T17" fmla="*/ 0 h 404"/>
              <a:gd name="T18" fmla="*/ 69 w 388"/>
              <a:gd name="T19" fmla="*/ 57 h 404"/>
              <a:gd name="T20" fmla="*/ 271 w 388"/>
              <a:gd name="T21" fmla="*/ 404 h 404"/>
              <a:gd name="T22" fmla="*/ 271 w 388"/>
              <a:gd name="T23" fmla="*/ 347 h 404"/>
              <a:gd name="T24" fmla="*/ 215 w 388"/>
              <a:gd name="T25" fmla="*/ 347 h 404"/>
              <a:gd name="T26" fmla="*/ 215 w 388"/>
              <a:gd name="T27" fmla="*/ 318 h 404"/>
              <a:gd name="T28" fmla="*/ 157 w 388"/>
              <a:gd name="T29" fmla="*/ 318 h 404"/>
              <a:gd name="T30" fmla="*/ 157 w 388"/>
              <a:gd name="T31" fmla="*/ 347 h 404"/>
              <a:gd name="T32" fmla="*/ 97 w 388"/>
              <a:gd name="T33" fmla="*/ 347 h 404"/>
              <a:gd name="T34" fmla="*/ 97 w 388"/>
              <a:gd name="T35" fmla="*/ 404 h 404"/>
              <a:gd name="T36" fmla="*/ 187 w 388"/>
              <a:gd name="T37" fmla="*/ 404 h 404"/>
              <a:gd name="T38" fmla="*/ 271 w 388"/>
              <a:gd name="T39" fmla="*/ 404 h 404"/>
              <a:gd name="T40" fmla="*/ 97 w 388"/>
              <a:gd name="T41" fmla="*/ 374 h 404"/>
              <a:gd name="T42" fmla="*/ 0 w 388"/>
              <a:gd name="T43" fmla="*/ 374 h 404"/>
              <a:gd name="T44" fmla="*/ 271 w 388"/>
              <a:gd name="T45" fmla="*/ 374 h 404"/>
              <a:gd name="T46" fmla="*/ 369 w 388"/>
              <a:gd name="T47" fmla="*/ 374 h 404"/>
              <a:gd name="T48" fmla="*/ 184 w 388"/>
              <a:gd name="T49" fmla="*/ 318 h 404"/>
              <a:gd name="T50" fmla="*/ 184 w 388"/>
              <a:gd name="T51" fmla="*/ 26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8" h="404">
                <a:moveTo>
                  <a:pt x="328" y="260"/>
                </a:moveTo>
                <a:lnTo>
                  <a:pt x="15" y="260"/>
                </a:lnTo>
                <a:lnTo>
                  <a:pt x="15" y="57"/>
                </a:lnTo>
                <a:lnTo>
                  <a:pt x="328" y="57"/>
                </a:lnTo>
                <a:lnTo>
                  <a:pt x="328" y="260"/>
                </a:lnTo>
                <a:moveTo>
                  <a:pt x="328" y="203"/>
                </a:moveTo>
                <a:lnTo>
                  <a:pt x="388" y="203"/>
                </a:lnTo>
                <a:lnTo>
                  <a:pt x="388" y="0"/>
                </a:lnTo>
                <a:lnTo>
                  <a:pt x="69" y="0"/>
                </a:lnTo>
                <a:lnTo>
                  <a:pt x="69" y="57"/>
                </a:lnTo>
                <a:moveTo>
                  <a:pt x="271" y="404"/>
                </a:moveTo>
                <a:lnTo>
                  <a:pt x="271" y="347"/>
                </a:lnTo>
                <a:lnTo>
                  <a:pt x="215" y="347"/>
                </a:lnTo>
                <a:lnTo>
                  <a:pt x="215" y="318"/>
                </a:lnTo>
                <a:lnTo>
                  <a:pt x="157" y="318"/>
                </a:lnTo>
                <a:lnTo>
                  <a:pt x="157" y="347"/>
                </a:lnTo>
                <a:lnTo>
                  <a:pt x="97" y="347"/>
                </a:lnTo>
                <a:lnTo>
                  <a:pt x="97" y="404"/>
                </a:lnTo>
                <a:lnTo>
                  <a:pt x="187" y="404"/>
                </a:lnTo>
                <a:lnTo>
                  <a:pt x="271" y="404"/>
                </a:lnTo>
                <a:moveTo>
                  <a:pt x="97" y="374"/>
                </a:moveTo>
                <a:lnTo>
                  <a:pt x="0" y="374"/>
                </a:lnTo>
                <a:moveTo>
                  <a:pt x="271" y="374"/>
                </a:moveTo>
                <a:lnTo>
                  <a:pt x="369" y="374"/>
                </a:lnTo>
                <a:moveTo>
                  <a:pt x="184" y="318"/>
                </a:moveTo>
                <a:lnTo>
                  <a:pt x="184" y="260"/>
                </a:lnTo>
              </a:path>
            </a:pathLst>
          </a:custGeom>
          <a:noFill/>
          <a:ln w="19050" cap="sq">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66" name="TextBox 265">
            <a:extLst>
              <a:ext uri="{FF2B5EF4-FFF2-40B4-BE49-F238E27FC236}">
                <a16:creationId xmlns:a16="http://schemas.microsoft.com/office/drawing/2014/main" id="{8C214DDF-07D7-4EFD-9394-069B1961D9AB}"/>
              </a:ext>
            </a:extLst>
          </p:cNvPr>
          <p:cNvSpPr txBox="1"/>
          <p:nvPr/>
        </p:nvSpPr>
        <p:spPr>
          <a:xfrm>
            <a:off x="1226524" y="4302800"/>
            <a:ext cx="1945804" cy="541687"/>
          </a:xfrm>
          <a:prstGeom prst="rect">
            <a:avLst/>
          </a:prstGeom>
          <a:noFill/>
        </p:spPr>
        <p:txBody>
          <a:bodyPr wrap="square" lIns="91440" tIns="146304" rIns="182880" bIns="146304" rtlCol="0" anchor="ctr" anchorCtr="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US" sz="1600" dirty="0">
                <a:latin typeface="Segoe UI Semibold" panose="020B0702040204020203" pitchFamily="34" charset="0"/>
              </a:rPr>
              <a:t>Within Azure</a:t>
            </a:r>
          </a:p>
        </p:txBody>
      </p:sp>
      <p:sp>
        <p:nvSpPr>
          <p:cNvPr id="268" name="cloud" title="Icon of a cloud">
            <a:extLst>
              <a:ext uri="{FF2B5EF4-FFF2-40B4-BE49-F238E27FC236}">
                <a16:creationId xmlns:a16="http://schemas.microsoft.com/office/drawing/2014/main" id="{8C999E8F-BCC5-4684-9222-40C28597F100}"/>
              </a:ext>
            </a:extLst>
          </p:cNvPr>
          <p:cNvSpPr>
            <a:spLocks noChangeAspect="1"/>
          </p:cNvSpPr>
          <p:nvPr/>
        </p:nvSpPr>
        <p:spPr bwMode="auto">
          <a:xfrm>
            <a:off x="544564" y="4428655"/>
            <a:ext cx="500466" cy="318846"/>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505050"/>
              </a:solidFill>
              <a:effectLst/>
              <a:uLnTx/>
              <a:uFillTx/>
              <a:latin typeface="Segoe UI"/>
              <a:ea typeface="+mn-ea"/>
              <a:cs typeface="+mn-cs"/>
            </a:endParaRPr>
          </a:p>
        </p:txBody>
      </p:sp>
      <p:sp>
        <p:nvSpPr>
          <p:cNvPr id="269" name="Title 5">
            <a:extLst>
              <a:ext uri="{FF2B5EF4-FFF2-40B4-BE49-F238E27FC236}">
                <a16:creationId xmlns:a16="http://schemas.microsoft.com/office/drawing/2014/main" id="{9FE71ACC-1579-49AB-99EE-C4183A59B2ED}"/>
              </a:ext>
            </a:extLst>
          </p:cNvPr>
          <p:cNvSpPr txBox="1">
            <a:spLocks/>
          </p:cNvSpPr>
          <p:nvPr/>
        </p:nvSpPr>
        <p:spPr>
          <a:xfrm>
            <a:off x="1226524" y="1507684"/>
            <a:ext cx="2495547" cy="627864"/>
          </a:xfrm>
          <a:prstGeom prst="rect">
            <a:avLst/>
          </a:prstGeom>
        </p:spPr>
        <p:txBody>
          <a:bodyPr vert="horz" wrap="square" lIns="91440" tIns="91440" rIns="146304" bIns="91440" rtlCol="0" anchor="ctr" anchorCtr="0">
            <a:spAutoFit/>
          </a:bodyPr>
          <a:lstStyle>
            <a:lvl1pPr algn="l" defTabSz="914367" rtl="0" eaLnBrk="1" latinLnBrk="0" hangingPunct="1">
              <a:lnSpc>
                <a:spcPct val="90000"/>
              </a:lnSpc>
              <a:spcBef>
                <a:spcPct val="0"/>
              </a:spcBef>
              <a:buNone/>
              <a:defRPr lang="en-US" sz="4000" b="0" kern="1200" cap="none" spc="-100" baseline="0">
                <a:ln w="3175">
                  <a:noFill/>
                </a:ln>
                <a:solidFill>
                  <a:schemeClr val="tx1"/>
                </a:solidFill>
                <a:effectLst/>
                <a:latin typeface="+mj-lt"/>
                <a:ea typeface="+mn-ea"/>
                <a:cs typeface="Segoe UI" pitchFamily="34" charset="0"/>
              </a:defRPr>
            </a:lvl1pPr>
          </a:lstStyle>
          <a:p>
            <a:pPr marL="0" marR="0" lvl="0" indent="0" algn="l" defTabSz="914367" rtl="0" eaLnBrk="1" fontAlgn="auto" latinLnBrk="0" hangingPunct="1">
              <a:lnSpc>
                <a:spcPct val="90000"/>
              </a:lnSpc>
              <a:spcBef>
                <a:spcPct val="0"/>
              </a:spcBef>
              <a:spcAft>
                <a:spcPts val="0"/>
              </a:spcAft>
              <a:buClrTx/>
              <a:buSzTx/>
              <a:buFontTx/>
              <a:buNone/>
              <a:tabLst/>
              <a:defRPr/>
            </a:pPr>
            <a:r>
              <a:rPr lang="en-US" sz="1600" spc="0" dirty="0">
                <a:latin typeface="Segoe UI Semibold" panose="020B0702040204020203" pitchFamily="34" charset="0"/>
                <a:cs typeface="+mn-cs"/>
              </a:rPr>
              <a:t>Protecting your application</a:t>
            </a:r>
          </a:p>
        </p:txBody>
      </p:sp>
      <p:grpSp>
        <p:nvGrpSpPr>
          <p:cNvPr id="270" name="Group 269">
            <a:extLst>
              <a:ext uri="{FF2B5EF4-FFF2-40B4-BE49-F238E27FC236}">
                <a16:creationId xmlns:a16="http://schemas.microsoft.com/office/drawing/2014/main" id="{B2C98DC1-FBEE-4BDF-A09E-F566338C46EA}"/>
              </a:ext>
            </a:extLst>
          </p:cNvPr>
          <p:cNvGrpSpPr/>
          <p:nvPr/>
        </p:nvGrpSpPr>
        <p:grpSpPr>
          <a:xfrm>
            <a:off x="582548" y="1574205"/>
            <a:ext cx="424498" cy="483364"/>
            <a:chOff x="466726" y="1321530"/>
            <a:chExt cx="345724" cy="368082"/>
          </a:xfrm>
        </p:grpSpPr>
        <p:sp>
          <p:nvSpPr>
            <p:cNvPr id="271" name="Shield_EA18">
              <a:extLst>
                <a:ext uri="{FF2B5EF4-FFF2-40B4-BE49-F238E27FC236}">
                  <a16:creationId xmlns:a16="http://schemas.microsoft.com/office/drawing/2014/main" id="{F90E317E-68D8-46E1-92E2-EC54B04E6A4C}"/>
                </a:ext>
              </a:extLst>
            </p:cNvPr>
            <p:cNvSpPr>
              <a:spLocks noChangeAspect="1"/>
            </p:cNvSpPr>
            <p:nvPr/>
          </p:nvSpPr>
          <p:spPr bwMode="auto">
            <a:xfrm>
              <a:off x="466726" y="1321530"/>
              <a:ext cx="345724" cy="368082"/>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272" name="Lock">
              <a:extLst>
                <a:ext uri="{FF2B5EF4-FFF2-40B4-BE49-F238E27FC236}">
                  <a16:creationId xmlns:a16="http://schemas.microsoft.com/office/drawing/2014/main" id="{42796A59-F538-4FA6-AA95-EB7C4EDFA186}"/>
                </a:ext>
              </a:extLst>
            </p:cNvPr>
            <p:cNvSpPr>
              <a:spLocks noChangeAspect="1" noEditPoints="1"/>
            </p:cNvSpPr>
            <p:nvPr/>
          </p:nvSpPr>
          <p:spPr bwMode="auto">
            <a:xfrm>
              <a:off x="585408" y="1403176"/>
              <a:ext cx="108361" cy="151450"/>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190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505050"/>
                </a:solidFill>
                <a:effectLst/>
                <a:uLnTx/>
                <a:uFillTx/>
                <a:latin typeface="Segoe UI"/>
                <a:ea typeface="+mn-ea"/>
                <a:cs typeface="+mn-cs"/>
              </a:endParaRPr>
            </a:p>
          </p:txBody>
        </p:sp>
      </p:grpSp>
    </p:spTree>
    <p:extLst>
      <p:ext uri="{BB962C8B-B14F-4D97-AF65-F5344CB8AC3E}">
        <p14:creationId xmlns:p14="http://schemas.microsoft.com/office/powerpoint/2010/main" val="21912634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2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p:bldP spid="229" grpId="0" animBg="1"/>
      <p:bldP spid="23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Standard storage offerings</a:t>
            </a:r>
          </a:p>
        </p:txBody>
      </p:sp>
      <p:grpSp>
        <p:nvGrpSpPr>
          <p:cNvPr id="20" name="Group 19">
            <a:extLst>
              <a:ext uri="{FF2B5EF4-FFF2-40B4-BE49-F238E27FC236}">
                <a16:creationId xmlns:a16="http://schemas.microsoft.com/office/drawing/2014/main" id="{6A3628CA-6FAE-404C-ADDB-8C71B0883949}"/>
              </a:ext>
            </a:extLst>
          </p:cNvPr>
          <p:cNvGrpSpPr/>
          <p:nvPr/>
        </p:nvGrpSpPr>
        <p:grpSpPr>
          <a:xfrm>
            <a:off x="498482" y="1669340"/>
            <a:ext cx="2094602" cy="3610777"/>
            <a:chOff x="508413" y="1710001"/>
            <a:chExt cx="2136330" cy="3682710"/>
          </a:xfrm>
        </p:grpSpPr>
        <p:sp>
          <p:nvSpPr>
            <p:cNvPr id="5" name="Rectangle 4"/>
            <p:cNvSpPr/>
            <p:nvPr/>
          </p:nvSpPr>
          <p:spPr>
            <a:xfrm>
              <a:off x="557027" y="1710001"/>
              <a:ext cx="2019086" cy="2730071"/>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2" name="TextBox 11"/>
            <p:cNvSpPr txBox="1"/>
            <p:nvPr/>
          </p:nvSpPr>
          <p:spPr>
            <a:xfrm>
              <a:off x="955057" y="3034346"/>
              <a:ext cx="1117640" cy="542330"/>
            </a:xfrm>
            <a:prstGeom prst="rect">
              <a:avLst/>
            </a:prstGeom>
            <a:noFill/>
            <a:ln>
              <a:noFill/>
            </a:ln>
          </p:spPr>
          <p:txBody>
            <a:bodyPr wrap="square" rtlCol="0">
              <a:spAutoFit/>
            </a:bodyPr>
            <a:lstStyle/>
            <a:p>
              <a:r>
                <a:rPr lang="en-US" sz="2800" dirty="0">
                  <a:solidFill>
                    <a:schemeClr val="bg1"/>
                  </a:solidFill>
                </a:rPr>
                <a:t>Blobs</a:t>
              </a:r>
            </a:p>
          </p:txBody>
        </p:sp>
        <p:pic>
          <p:nvPicPr>
            <p:cNvPr id="46" name="Picture 45" descr="Storage blob.png"/>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981821" y="1897062"/>
              <a:ext cx="1202031" cy="1202036"/>
            </a:xfrm>
            <a:prstGeom prst="rect">
              <a:avLst/>
            </a:prstGeom>
          </p:spPr>
        </p:pic>
        <p:sp>
          <p:nvSpPr>
            <p:cNvPr id="3" name="Rectangle 2"/>
            <p:cNvSpPr/>
            <p:nvPr/>
          </p:nvSpPr>
          <p:spPr>
            <a:xfrm>
              <a:off x="611307" y="3534930"/>
              <a:ext cx="2033436" cy="542330"/>
            </a:xfrm>
            <a:prstGeom prst="rect">
              <a:avLst/>
            </a:prstGeom>
            <a:noFill/>
            <a:ln>
              <a:noFill/>
            </a:ln>
          </p:spPr>
          <p:txBody>
            <a:bodyPr wrap="square">
              <a:spAutoFit/>
            </a:bodyPr>
            <a:lstStyle/>
            <a:p>
              <a:pPr algn="ctr"/>
              <a:r>
                <a:rPr lang="en-US" sz="1400" dirty="0">
                  <a:solidFill>
                    <a:schemeClr val="bg1"/>
                  </a:solidFill>
                </a:rPr>
                <a:t>Object storage</a:t>
              </a:r>
            </a:p>
            <a:p>
              <a:pPr algn="ctr"/>
              <a:r>
                <a:rPr lang="en-US" sz="1400" dirty="0">
                  <a:solidFill>
                    <a:schemeClr val="bg1"/>
                  </a:solidFill>
                </a:rPr>
                <a:t>access via REST</a:t>
              </a:r>
            </a:p>
          </p:txBody>
        </p:sp>
        <p:sp>
          <p:nvSpPr>
            <p:cNvPr id="28" name="Rectangle 27"/>
            <p:cNvSpPr/>
            <p:nvPr/>
          </p:nvSpPr>
          <p:spPr>
            <a:xfrm>
              <a:off x="551153" y="4533092"/>
              <a:ext cx="2033054" cy="859619"/>
            </a:xfrm>
            <a:prstGeom prst="rect">
              <a:avLst/>
            </a:prstGeom>
            <a:solidFill>
              <a:srgbClr val="007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9" name="Rectangle 28"/>
            <p:cNvSpPr/>
            <p:nvPr/>
          </p:nvSpPr>
          <p:spPr>
            <a:xfrm>
              <a:off x="508413" y="4597487"/>
              <a:ext cx="2057158" cy="531744"/>
            </a:xfrm>
            <a:prstGeom prst="rect">
              <a:avLst/>
            </a:prstGeom>
          </p:spPr>
          <p:txBody>
            <a:bodyPr wrap="square">
              <a:spAutoFit/>
            </a:bodyPr>
            <a:lstStyle/>
            <a:p>
              <a:pPr algn="ctr"/>
              <a:r>
                <a:rPr lang="en-US" sz="1400" dirty="0">
                  <a:solidFill>
                    <a:schemeClr val="bg1"/>
                  </a:solidFill>
                </a:rPr>
                <a:t>Streaming &amp; random object access scenarios </a:t>
              </a:r>
            </a:p>
          </p:txBody>
        </p:sp>
      </p:grpSp>
      <p:grpSp>
        <p:nvGrpSpPr>
          <p:cNvPr id="19" name="Group 18">
            <a:extLst>
              <a:ext uri="{FF2B5EF4-FFF2-40B4-BE49-F238E27FC236}">
                <a16:creationId xmlns:a16="http://schemas.microsoft.com/office/drawing/2014/main" id="{CC8AE599-82E2-466F-A54C-33359CCE4FCE}"/>
              </a:ext>
            </a:extLst>
          </p:cNvPr>
          <p:cNvGrpSpPr/>
          <p:nvPr/>
        </p:nvGrpSpPr>
        <p:grpSpPr>
          <a:xfrm>
            <a:off x="2525794" y="1670829"/>
            <a:ext cx="2215697" cy="3607800"/>
            <a:chOff x="2576113" y="1710000"/>
            <a:chExt cx="2259838" cy="3679674"/>
          </a:xfrm>
        </p:grpSpPr>
        <p:sp>
          <p:nvSpPr>
            <p:cNvPr id="33" name="Rectangle 32"/>
            <p:cNvSpPr/>
            <p:nvPr/>
          </p:nvSpPr>
          <p:spPr>
            <a:xfrm>
              <a:off x="2670266" y="4536080"/>
              <a:ext cx="2019086" cy="85359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8" name="Rectangle 7"/>
            <p:cNvSpPr/>
            <p:nvPr/>
          </p:nvSpPr>
          <p:spPr>
            <a:xfrm>
              <a:off x="2654468" y="1710000"/>
              <a:ext cx="2019086" cy="27238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3" name="TextBox 12"/>
            <p:cNvSpPr txBox="1"/>
            <p:nvPr/>
          </p:nvSpPr>
          <p:spPr>
            <a:xfrm>
              <a:off x="3068492" y="3034346"/>
              <a:ext cx="1117640" cy="542330"/>
            </a:xfrm>
            <a:prstGeom prst="rect">
              <a:avLst/>
            </a:prstGeom>
            <a:noFill/>
            <a:ln>
              <a:noFill/>
            </a:ln>
          </p:spPr>
          <p:txBody>
            <a:bodyPr wrap="square" rtlCol="0">
              <a:spAutoFit/>
            </a:bodyPr>
            <a:lstStyle/>
            <a:p>
              <a:pPr algn="ctr"/>
              <a:r>
                <a:rPr lang="en-US" sz="2800" dirty="0">
                  <a:solidFill>
                    <a:schemeClr val="bg1"/>
                  </a:solidFill>
                </a:rPr>
                <a:t>Files</a:t>
              </a:r>
            </a:p>
          </p:txBody>
        </p:sp>
        <p:pic>
          <p:nvPicPr>
            <p:cNvPr id="44" name="Picture 43" descr="Storage blob.png"/>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3049617" y="1897062"/>
              <a:ext cx="1119698" cy="1119702"/>
            </a:xfrm>
            <a:prstGeom prst="rect">
              <a:avLst/>
            </a:prstGeom>
          </p:spPr>
        </p:pic>
        <p:sp>
          <p:nvSpPr>
            <p:cNvPr id="23" name="Rectangle 22"/>
            <p:cNvSpPr/>
            <p:nvPr/>
          </p:nvSpPr>
          <p:spPr>
            <a:xfrm>
              <a:off x="2647292" y="3523697"/>
              <a:ext cx="2033436" cy="542330"/>
            </a:xfrm>
            <a:prstGeom prst="rect">
              <a:avLst/>
            </a:prstGeom>
            <a:noFill/>
            <a:ln>
              <a:noFill/>
            </a:ln>
          </p:spPr>
          <p:txBody>
            <a:bodyPr wrap="square">
              <a:spAutoFit/>
            </a:bodyPr>
            <a:lstStyle/>
            <a:p>
              <a:pPr algn="ctr"/>
              <a:r>
                <a:rPr lang="en-US" sz="1400" dirty="0">
                  <a:solidFill>
                    <a:schemeClr val="bg1"/>
                  </a:solidFill>
                </a:rPr>
                <a:t>File storage</a:t>
              </a:r>
            </a:p>
            <a:p>
              <a:pPr algn="ctr"/>
              <a:r>
                <a:rPr lang="en-US" sz="1400" dirty="0">
                  <a:solidFill>
                    <a:schemeClr val="bg1"/>
                  </a:solidFill>
                </a:rPr>
                <a:t>access via SMB, REST</a:t>
              </a:r>
            </a:p>
          </p:txBody>
        </p:sp>
        <p:sp>
          <p:nvSpPr>
            <p:cNvPr id="7" name="Rectangle 6"/>
            <p:cNvSpPr/>
            <p:nvPr/>
          </p:nvSpPr>
          <p:spPr>
            <a:xfrm>
              <a:off x="2576113" y="4600032"/>
              <a:ext cx="2259838" cy="318245"/>
            </a:xfrm>
            <a:prstGeom prst="rect">
              <a:avLst/>
            </a:prstGeom>
          </p:spPr>
          <p:txBody>
            <a:bodyPr wrap="square">
              <a:spAutoFit/>
            </a:bodyPr>
            <a:lstStyle/>
            <a:p>
              <a:pPr algn="ctr"/>
              <a:r>
                <a:rPr lang="en-US" sz="1400" dirty="0">
                  <a:solidFill>
                    <a:schemeClr val="bg1"/>
                  </a:solidFill>
                </a:rPr>
                <a:t>Lift n shift scenarios</a:t>
              </a:r>
            </a:p>
          </p:txBody>
        </p:sp>
      </p:grpSp>
      <p:grpSp>
        <p:nvGrpSpPr>
          <p:cNvPr id="17" name="Group 16">
            <a:extLst>
              <a:ext uri="{FF2B5EF4-FFF2-40B4-BE49-F238E27FC236}">
                <a16:creationId xmlns:a16="http://schemas.microsoft.com/office/drawing/2014/main" id="{0EF0D47D-F4CB-442F-B52C-CB273CD960FA}"/>
              </a:ext>
            </a:extLst>
          </p:cNvPr>
          <p:cNvGrpSpPr/>
          <p:nvPr/>
        </p:nvGrpSpPr>
        <p:grpSpPr>
          <a:xfrm>
            <a:off x="8822498" y="1670829"/>
            <a:ext cx="2020295" cy="3607800"/>
            <a:chOff x="4751910" y="1710000"/>
            <a:chExt cx="2060543" cy="3679674"/>
          </a:xfrm>
          <a:solidFill>
            <a:srgbClr val="00B0F0"/>
          </a:solidFill>
        </p:grpSpPr>
        <p:sp>
          <p:nvSpPr>
            <p:cNvPr id="9" name="Rectangle 8"/>
            <p:cNvSpPr/>
            <p:nvPr/>
          </p:nvSpPr>
          <p:spPr>
            <a:xfrm>
              <a:off x="4751910" y="1710000"/>
              <a:ext cx="2019086" cy="272383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4" name="TextBox 13"/>
            <p:cNvSpPr txBox="1"/>
            <p:nvPr/>
          </p:nvSpPr>
          <p:spPr>
            <a:xfrm>
              <a:off x="5188368" y="3034346"/>
              <a:ext cx="1117640" cy="542330"/>
            </a:xfrm>
            <a:prstGeom prst="rect">
              <a:avLst/>
            </a:prstGeom>
            <a:grpFill/>
            <a:ln>
              <a:noFill/>
            </a:ln>
          </p:spPr>
          <p:txBody>
            <a:bodyPr wrap="square" rtlCol="0">
              <a:spAutoFit/>
            </a:bodyPr>
            <a:lstStyle/>
            <a:p>
              <a:r>
                <a:rPr lang="en-US" sz="2800" dirty="0">
                  <a:solidFill>
                    <a:schemeClr val="bg1"/>
                  </a:solidFill>
                </a:rPr>
                <a:t>Disks</a:t>
              </a:r>
            </a:p>
          </p:txBody>
        </p:sp>
        <p:pic>
          <p:nvPicPr>
            <p:cNvPr id="2" name="Picture 1"/>
            <p:cNvPicPr>
              <a:picLocks noChangeAspect="1"/>
            </p:cNvPicPr>
            <p:nvPr/>
          </p:nvPicPr>
          <p:blipFill>
            <a:blip r:embed="rId4"/>
            <a:stretch>
              <a:fillRect/>
            </a:stretch>
          </p:blipFill>
          <p:spPr>
            <a:xfrm>
              <a:off x="5522118" y="3344408"/>
              <a:ext cx="9714" cy="9714"/>
            </a:xfrm>
            <a:prstGeom prst="rect">
              <a:avLst/>
            </a:prstGeom>
            <a:grpFill/>
            <a:ln>
              <a:noFill/>
            </a:ln>
          </p:spPr>
        </p:pic>
        <p:pic>
          <p:nvPicPr>
            <p:cNvPr id="48" name="Picture 47" descr="Storage blob.png"/>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5116295" y="1897062"/>
              <a:ext cx="1208405" cy="1208410"/>
            </a:xfrm>
            <a:prstGeom prst="rect">
              <a:avLst/>
            </a:prstGeom>
            <a:grpFill/>
          </p:spPr>
        </p:pic>
        <p:sp>
          <p:nvSpPr>
            <p:cNvPr id="24" name="Rectangle 23"/>
            <p:cNvSpPr/>
            <p:nvPr/>
          </p:nvSpPr>
          <p:spPr>
            <a:xfrm>
              <a:off x="4793367" y="3543246"/>
              <a:ext cx="1937282" cy="766415"/>
            </a:xfrm>
            <a:prstGeom prst="rect">
              <a:avLst/>
            </a:prstGeom>
            <a:grpFill/>
            <a:ln>
              <a:noFill/>
            </a:ln>
          </p:spPr>
          <p:txBody>
            <a:bodyPr wrap="square">
              <a:spAutoFit/>
            </a:bodyPr>
            <a:lstStyle/>
            <a:p>
              <a:pPr algn="ctr"/>
              <a:r>
                <a:rPr lang="en-US" sz="1400" dirty="0">
                  <a:solidFill>
                    <a:schemeClr val="bg1"/>
                  </a:solidFill>
                </a:rPr>
                <a:t>IaaS VM VHD/ disks</a:t>
              </a:r>
            </a:p>
            <a:p>
              <a:pPr algn="ctr"/>
              <a:r>
                <a:rPr lang="en-US" sz="1400" dirty="0">
                  <a:solidFill>
                    <a:schemeClr val="bg1"/>
                  </a:solidFill>
                </a:rPr>
                <a:t>access via REST</a:t>
              </a:r>
            </a:p>
            <a:p>
              <a:pPr algn="ctr"/>
              <a:endParaRPr lang="en-US" sz="1400" dirty="0">
                <a:solidFill>
                  <a:schemeClr val="bg1"/>
                </a:solidFill>
              </a:endParaRPr>
            </a:p>
          </p:txBody>
        </p:sp>
        <p:sp>
          <p:nvSpPr>
            <p:cNvPr id="30" name="Rectangle 29"/>
            <p:cNvSpPr/>
            <p:nvPr/>
          </p:nvSpPr>
          <p:spPr>
            <a:xfrm>
              <a:off x="4793367" y="4536080"/>
              <a:ext cx="2019086" cy="85359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4" name="Rectangle 33"/>
            <p:cNvSpPr/>
            <p:nvPr/>
          </p:nvSpPr>
          <p:spPr>
            <a:xfrm>
              <a:off x="4821176" y="4587423"/>
              <a:ext cx="1930349" cy="766415"/>
            </a:xfrm>
            <a:prstGeom prst="rect">
              <a:avLst/>
            </a:prstGeom>
            <a:grpFill/>
            <a:ln>
              <a:noFill/>
            </a:ln>
          </p:spPr>
          <p:txBody>
            <a:bodyPr wrap="square">
              <a:spAutoFit/>
            </a:bodyPr>
            <a:lstStyle/>
            <a:p>
              <a:pPr algn="ctr"/>
              <a:r>
                <a:rPr lang="en-US" sz="1400" dirty="0">
                  <a:solidFill>
                    <a:schemeClr val="bg1"/>
                  </a:solidFill>
                </a:rPr>
                <a:t>Persistent disks        for VMs</a:t>
              </a:r>
            </a:p>
            <a:p>
              <a:pPr algn="ctr"/>
              <a:r>
                <a:rPr lang="en-US" sz="1400" dirty="0">
                  <a:solidFill>
                    <a:schemeClr val="bg1"/>
                  </a:solidFill>
                </a:rPr>
                <a:t>Premium option</a:t>
              </a:r>
            </a:p>
          </p:txBody>
        </p:sp>
      </p:grpSp>
      <p:grpSp>
        <p:nvGrpSpPr>
          <p:cNvPr id="18" name="Group 17">
            <a:extLst>
              <a:ext uri="{FF2B5EF4-FFF2-40B4-BE49-F238E27FC236}">
                <a16:creationId xmlns:a16="http://schemas.microsoft.com/office/drawing/2014/main" id="{B42B6980-6A0A-4F2F-9A83-BCE9126F08D5}"/>
              </a:ext>
            </a:extLst>
          </p:cNvPr>
          <p:cNvGrpSpPr/>
          <p:nvPr/>
        </p:nvGrpSpPr>
        <p:grpSpPr>
          <a:xfrm>
            <a:off x="6577896" y="1670830"/>
            <a:ext cx="2215697" cy="3607798"/>
            <a:chOff x="6708940" y="1710000"/>
            <a:chExt cx="2259838" cy="3679672"/>
          </a:xfrm>
        </p:grpSpPr>
        <p:sp>
          <p:nvSpPr>
            <p:cNvPr id="10" name="Rectangle 9"/>
            <p:cNvSpPr/>
            <p:nvPr/>
          </p:nvSpPr>
          <p:spPr>
            <a:xfrm>
              <a:off x="6860003" y="1710000"/>
              <a:ext cx="2019086" cy="272383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5" name="TextBox 14"/>
            <p:cNvSpPr txBox="1"/>
            <p:nvPr/>
          </p:nvSpPr>
          <p:spPr>
            <a:xfrm>
              <a:off x="7241936" y="3034346"/>
              <a:ext cx="1425323" cy="542330"/>
            </a:xfrm>
            <a:prstGeom prst="rect">
              <a:avLst/>
            </a:prstGeom>
            <a:noFill/>
            <a:ln>
              <a:noFill/>
            </a:ln>
          </p:spPr>
          <p:txBody>
            <a:bodyPr wrap="square" rtlCol="0">
              <a:spAutoFit/>
            </a:bodyPr>
            <a:lstStyle/>
            <a:p>
              <a:r>
                <a:rPr lang="en-US" sz="2800" dirty="0">
                  <a:solidFill>
                    <a:schemeClr val="bg1"/>
                  </a:solidFill>
                </a:rPr>
                <a:t>Tables</a:t>
              </a:r>
            </a:p>
          </p:txBody>
        </p:sp>
        <p:pic>
          <p:nvPicPr>
            <p:cNvPr id="47" name="Picture 46" descr="Storage table.png"/>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7218070" y="1897062"/>
              <a:ext cx="1135163" cy="1135159"/>
            </a:xfrm>
            <a:prstGeom prst="rect">
              <a:avLst/>
            </a:prstGeom>
            <a:solidFill>
              <a:schemeClr val="accent4"/>
            </a:solidFill>
          </p:spPr>
        </p:pic>
        <p:sp>
          <p:nvSpPr>
            <p:cNvPr id="26" name="Rectangle 25"/>
            <p:cNvSpPr/>
            <p:nvPr/>
          </p:nvSpPr>
          <p:spPr>
            <a:xfrm>
              <a:off x="6901897" y="3597789"/>
              <a:ext cx="1957047" cy="531812"/>
            </a:xfrm>
            <a:prstGeom prst="rect">
              <a:avLst/>
            </a:prstGeom>
            <a:noFill/>
            <a:ln>
              <a:noFill/>
            </a:ln>
          </p:spPr>
          <p:txBody>
            <a:bodyPr wrap="square">
              <a:spAutoFit/>
            </a:bodyPr>
            <a:lstStyle/>
            <a:p>
              <a:pPr algn="ctr"/>
              <a:r>
                <a:rPr lang="en-US" sz="1400" dirty="0">
                  <a:solidFill>
                    <a:schemeClr val="bg1"/>
                  </a:solidFill>
                </a:rPr>
                <a:t>NOSQL storage </a:t>
              </a:r>
            </a:p>
            <a:p>
              <a:pPr algn="ctr"/>
              <a:r>
                <a:rPr lang="en-US" sz="1400" dirty="0">
                  <a:solidFill>
                    <a:schemeClr val="bg1"/>
                  </a:solidFill>
                </a:rPr>
                <a:t>access via REST</a:t>
              </a:r>
            </a:p>
          </p:txBody>
        </p:sp>
        <p:sp>
          <p:nvSpPr>
            <p:cNvPr id="31" name="Rectangle 30"/>
            <p:cNvSpPr/>
            <p:nvPr/>
          </p:nvSpPr>
          <p:spPr>
            <a:xfrm>
              <a:off x="6893424" y="4544418"/>
              <a:ext cx="2019086" cy="84525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35" name="Rectangle 34"/>
            <p:cNvSpPr/>
            <p:nvPr/>
          </p:nvSpPr>
          <p:spPr>
            <a:xfrm>
              <a:off x="6708940" y="4626500"/>
              <a:ext cx="2259838" cy="318245"/>
            </a:xfrm>
            <a:prstGeom prst="rect">
              <a:avLst/>
            </a:prstGeom>
          </p:spPr>
          <p:txBody>
            <a:bodyPr wrap="square">
              <a:spAutoFit/>
            </a:bodyPr>
            <a:lstStyle/>
            <a:p>
              <a:pPr algn="ctr"/>
              <a:r>
                <a:rPr lang="en-US" sz="1400" dirty="0">
                  <a:solidFill>
                    <a:schemeClr val="bg1"/>
                  </a:solidFill>
                </a:rPr>
                <a:t>KeyValue Store</a:t>
              </a:r>
            </a:p>
          </p:txBody>
        </p:sp>
      </p:grpSp>
      <p:grpSp>
        <p:nvGrpSpPr>
          <p:cNvPr id="6" name="Group 5">
            <a:extLst>
              <a:ext uri="{FF2B5EF4-FFF2-40B4-BE49-F238E27FC236}">
                <a16:creationId xmlns:a16="http://schemas.microsoft.com/office/drawing/2014/main" id="{8C27C6A7-44ED-4AD1-A185-B00043B1E3CE}"/>
              </a:ext>
            </a:extLst>
          </p:cNvPr>
          <p:cNvGrpSpPr/>
          <p:nvPr/>
        </p:nvGrpSpPr>
        <p:grpSpPr>
          <a:xfrm>
            <a:off x="4681828" y="1670829"/>
            <a:ext cx="1990654" cy="3607800"/>
            <a:chOff x="8968095" y="1710000"/>
            <a:chExt cx="2030312" cy="3679674"/>
          </a:xfrm>
          <a:solidFill>
            <a:srgbClr val="92D050"/>
          </a:solidFill>
        </p:grpSpPr>
        <p:sp>
          <p:nvSpPr>
            <p:cNvPr id="11" name="Rectangle 10"/>
            <p:cNvSpPr/>
            <p:nvPr/>
          </p:nvSpPr>
          <p:spPr>
            <a:xfrm>
              <a:off x="8968095" y="1710000"/>
              <a:ext cx="2019086" cy="272383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6" name="TextBox 15"/>
            <p:cNvSpPr txBox="1"/>
            <p:nvPr/>
          </p:nvSpPr>
          <p:spPr>
            <a:xfrm>
              <a:off x="9256913" y="3034346"/>
              <a:ext cx="1463906" cy="542330"/>
            </a:xfrm>
            <a:prstGeom prst="rect">
              <a:avLst/>
            </a:prstGeom>
            <a:grpFill/>
            <a:ln>
              <a:noFill/>
            </a:ln>
          </p:spPr>
          <p:txBody>
            <a:bodyPr wrap="square" rtlCol="0">
              <a:spAutoFit/>
            </a:bodyPr>
            <a:lstStyle/>
            <a:p>
              <a:r>
                <a:rPr lang="en-US" sz="2800" dirty="0">
                  <a:solidFill>
                    <a:schemeClr val="bg1"/>
                  </a:solidFill>
                </a:rPr>
                <a:t>Queues</a:t>
              </a:r>
            </a:p>
          </p:txBody>
        </p:sp>
        <p:pic>
          <p:nvPicPr>
            <p:cNvPr id="45" name="Picture 44" descr="Storage queue.png"/>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9351476" y="1897063"/>
              <a:ext cx="1196282" cy="1196282"/>
            </a:xfrm>
            <a:prstGeom prst="rect">
              <a:avLst/>
            </a:prstGeom>
            <a:grpFill/>
          </p:spPr>
        </p:pic>
        <p:sp>
          <p:nvSpPr>
            <p:cNvPr id="27" name="Rectangle 26"/>
            <p:cNvSpPr/>
            <p:nvPr/>
          </p:nvSpPr>
          <p:spPr>
            <a:xfrm>
              <a:off x="8972147" y="3567914"/>
              <a:ext cx="2026260" cy="542330"/>
            </a:xfrm>
            <a:prstGeom prst="rect">
              <a:avLst/>
            </a:prstGeom>
            <a:grpFill/>
            <a:ln>
              <a:noFill/>
            </a:ln>
          </p:spPr>
          <p:txBody>
            <a:bodyPr wrap="square">
              <a:spAutoFit/>
            </a:bodyPr>
            <a:lstStyle/>
            <a:p>
              <a:pPr algn="ctr"/>
              <a:r>
                <a:rPr lang="en-US" sz="1400" dirty="0">
                  <a:solidFill>
                    <a:schemeClr val="bg1"/>
                  </a:solidFill>
                </a:rPr>
                <a:t>Reliable messaging</a:t>
              </a:r>
            </a:p>
            <a:p>
              <a:pPr algn="ctr"/>
              <a:r>
                <a:rPr lang="en-US" sz="1400" dirty="0">
                  <a:solidFill>
                    <a:schemeClr val="bg1"/>
                  </a:solidFill>
                </a:rPr>
                <a:t>access via REST</a:t>
              </a:r>
            </a:p>
          </p:txBody>
        </p:sp>
        <p:sp>
          <p:nvSpPr>
            <p:cNvPr id="32" name="Rectangle 31"/>
            <p:cNvSpPr/>
            <p:nvPr/>
          </p:nvSpPr>
          <p:spPr>
            <a:xfrm>
              <a:off x="8979321" y="4512452"/>
              <a:ext cx="2019086" cy="8772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52" name="Rectangle 51"/>
            <p:cNvSpPr/>
            <p:nvPr/>
          </p:nvSpPr>
          <p:spPr>
            <a:xfrm>
              <a:off x="8979321" y="4634536"/>
              <a:ext cx="2007859" cy="533644"/>
            </a:xfrm>
            <a:prstGeom prst="rect">
              <a:avLst/>
            </a:prstGeom>
            <a:grpFill/>
          </p:spPr>
          <p:txBody>
            <a:bodyPr wrap="square">
              <a:spAutoFit/>
            </a:bodyPr>
            <a:lstStyle/>
            <a:p>
              <a:pPr algn="ctr"/>
              <a:r>
                <a:rPr lang="en-US" sz="1400" dirty="0">
                  <a:solidFill>
                    <a:schemeClr val="bg1"/>
                  </a:solidFill>
                </a:rPr>
                <a:t>Scheduling async tasks</a:t>
              </a:r>
            </a:p>
          </p:txBody>
        </p:sp>
      </p:grpSp>
    </p:spTree>
    <p:extLst>
      <p:ext uri="{BB962C8B-B14F-4D97-AF65-F5344CB8AC3E}">
        <p14:creationId xmlns:p14="http://schemas.microsoft.com/office/powerpoint/2010/main" val="2588411081"/>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Azure Blob storage overview</a:t>
            </a:r>
          </a:p>
        </p:txBody>
      </p:sp>
      <p:sp>
        <p:nvSpPr>
          <p:cNvPr id="5" name="Rectangle 4"/>
          <p:cNvSpPr/>
          <p:nvPr/>
        </p:nvSpPr>
        <p:spPr bwMode="auto">
          <a:xfrm>
            <a:off x="2502304" y="3036215"/>
            <a:ext cx="8419531" cy="2850072"/>
          </a:xfrm>
          <a:prstGeom prst="rect">
            <a:avLst/>
          </a:prstGeom>
          <a:solidFill>
            <a:srgbClr val="0078D7"/>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647" dirty="0">
                <a:gradFill>
                  <a:gsLst>
                    <a:gs pos="0">
                      <a:srgbClr val="FFFFFF"/>
                    </a:gs>
                    <a:gs pos="100000">
                      <a:srgbClr val="FFFFFF"/>
                    </a:gs>
                  </a:gsLst>
                  <a:lin ang="5400000" scaled="0"/>
                </a:gradFill>
                <a:ea typeface="Segoe UI" pitchFamily="34" charset="0"/>
                <a:cs typeface="Segoe UI" pitchFamily="34" charset="0"/>
              </a:rPr>
              <a:t>Blobs</a:t>
            </a:r>
          </a:p>
          <a:p>
            <a:pPr defTabSz="642599" fontAlgn="base">
              <a:spcBef>
                <a:spcPct val="0"/>
              </a:spcBef>
              <a:spcAft>
                <a:spcPct val="0"/>
              </a:spcAft>
            </a:pPr>
            <a:endParaRPr lang="en-US" sz="1731" dirty="0">
              <a:gradFill>
                <a:gsLst>
                  <a:gs pos="0">
                    <a:srgbClr val="FFFFFF"/>
                  </a:gs>
                  <a:gs pos="100000">
                    <a:srgbClr val="FFFFFF"/>
                  </a:gs>
                </a:gsLst>
                <a:lin ang="5400000" scaled="0"/>
              </a:gradFill>
              <a:ea typeface="Segoe UI" pitchFamily="34" charset="0"/>
              <a:cs typeface="Segoe UI" pitchFamily="34" charset="0"/>
            </a:endParaRPr>
          </a:p>
          <a:p>
            <a:pPr marL="252121" indent="-252121">
              <a:buFont typeface="Arial" panose="020B0604020202020204" pitchFamily="34" charset="0"/>
              <a:buChar char="•"/>
            </a:pPr>
            <a:r>
              <a:rPr lang="en-US" sz="1731" dirty="0">
                <a:gradFill>
                  <a:gsLst>
                    <a:gs pos="1250">
                      <a:srgbClr val="FFFFFF"/>
                    </a:gs>
                    <a:gs pos="100000">
                      <a:srgbClr val="FFFFFF"/>
                    </a:gs>
                  </a:gsLst>
                  <a:lin ang="5400000" scaled="0"/>
                </a:gradFill>
              </a:rPr>
              <a:t>Data sharing, Big Data, backups</a:t>
            </a:r>
          </a:p>
          <a:p>
            <a:endParaRPr lang="en-US" sz="1731" dirty="0">
              <a:gradFill>
                <a:gsLst>
                  <a:gs pos="0">
                    <a:srgbClr val="FFFFFF"/>
                  </a:gs>
                  <a:gs pos="100000">
                    <a:srgbClr val="FFFFFF"/>
                  </a:gs>
                </a:gsLst>
                <a:lin ang="5400000" scaled="0"/>
              </a:gradFill>
              <a:ea typeface="Segoe UI" pitchFamily="34" charset="0"/>
              <a:cs typeface="Segoe UI" pitchFamily="34" charset="0"/>
            </a:endParaRPr>
          </a:p>
          <a:p>
            <a:pPr marL="252121" indent="-252121" defTabSz="642599" fontAlgn="base">
              <a:spcBef>
                <a:spcPct val="0"/>
              </a:spcBef>
              <a:spcAft>
                <a:spcPct val="0"/>
              </a:spcAft>
              <a:buFont typeface="Arial" panose="020B0604020202020204" pitchFamily="34" charset="0"/>
              <a:buChar char="•"/>
            </a:pPr>
            <a:r>
              <a:rPr lang="en-US" sz="1731" dirty="0">
                <a:gradFill>
                  <a:gsLst>
                    <a:gs pos="0">
                      <a:srgbClr val="FFFFFF"/>
                    </a:gs>
                    <a:gs pos="100000">
                      <a:srgbClr val="FFFFFF"/>
                    </a:gs>
                  </a:gsLst>
                  <a:lin ang="5400000" scaled="0"/>
                </a:gradFill>
                <a:ea typeface="Segoe UI" pitchFamily="34" charset="0"/>
                <a:cs typeface="Segoe UI" pitchFamily="34" charset="0"/>
              </a:rPr>
              <a:t>Block Blobs: Read and write data in blocks. Optimized for sequential IO. Most cost-effective storage</a:t>
            </a:r>
          </a:p>
          <a:p>
            <a:pPr marL="252121" indent="-252121" defTabSz="642599" fontAlgn="base">
              <a:spcBef>
                <a:spcPct val="0"/>
              </a:spcBef>
              <a:spcAft>
                <a:spcPct val="0"/>
              </a:spcAft>
              <a:buFont typeface="Arial" panose="020B0604020202020204" pitchFamily="34" charset="0"/>
              <a:buChar char="•"/>
            </a:pPr>
            <a:r>
              <a:rPr lang="en-US" sz="1731" dirty="0">
                <a:gradFill>
                  <a:gsLst>
                    <a:gs pos="0">
                      <a:srgbClr val="FFFFFF"/>
                    </a:gs>
                    <a:gs pos="100000">
                      <a:srgbClr val="FFFFFF"/>
                    </a:gs>
                  </a:gsLst>
                  <a:lin ang="5400000" scaled="0"/>
                </a:gradFill>
                <a:ea typeface="Segoe UI" pitchFamily="34" charset="0"/>
                <a:cs typeface="Segoe UI" pitchFamily="34" charset="0"/>
              </a:rPr>
              <a:t>Page Blobs: Sparse files, read/write in 512 byte pages. Optimized for random access</a:t>
            </a:r>
          </a:p>
        </p:txBody>
      </p:sp>
      <p:sp>
        <p:nvSpPr>
          <p:cNvPr id="6" name="Rectangle 5"/>
          <p:cNvSpPr/>
          <p:nvPr/>
        </p:nvSpPr>
        <p:spPr>
          <a:xfrm>
            <a:off x="469790" y="1756091"/>
            <a:ext cx="1979648" cy="32172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pic>
        <p:nvPicPr>
          <p:cNvPr id="7" name="Picture 6" descr="Storage blob.png"/>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885766" y="2467639"/>
            <a:ext cx="1178552" cy="1178557"/>
          </a:xfrm>
          <a:prstGeom prst="rect">
            <a:avLst/>
          </a:prstGeom>
        </p:spPr>
      </p:pic>
      <p:sp>
        <p:nvSpPr>
          <p:cNvPr id="8" name="Rectangle 7"/>
          <p:cNvSpPr/>
          <p:nvPr/>
        </p:nvSpPr>
        <p:spPr>
          <a:xfrm>
            <a:off x="464030" y="5043459"/>
            <a:ext cx="1985407" cy="8428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9" name="Rectangle 8"/>
          <p:cNvSpPr/>
          <p:nvPr/>
        </p:nvSpPr>
        <p:spPr>
          <a:xfrm>
            <a:off x="455745" y="5106595"/>
            <a:ext cx="1993692" cy="738664"/>
          </a:xfrm>
          <a:prstGeom prst="rect">
            <a:avLst/>
          </a:prstGeom>
          <a:solidFill>
            <a:schemeClr val="accent1"/>
          </a:solidFill>
        </p:spPr>
        <p:txBody>
          <a:bodyPr wrap="square">
            <a:spAutoFit/>
          </a:bodyPr>
          <a:lstStyle/>
          <a:p>
            <a:pPr algn="ctr"/>
            <a:r>
              <a:rPr lang="en-US" sz="1400" dirty="0">
                <a:solidFill>
                  <a:schemeClr val="bg1"/>
                </a:solidFill>
              </a:rPr>
              <a:t>Streaming &amp; random object access scenarios </a:t>
            </a:r>
          </a:p>
        </p:txBody>
      </p:sp>
      <p:sp>
        <p:nvSpPr>
          <p:cNvPr id="10" name="TextBox 9"/>
          <p:cNvSpPr txBox="1"/>
          <p:nvPr/>
        </p:nvSpPr>
        <p:spPr>
          <a:xfrm>
            <a:off x="927137" y="3705983"/>
            <a:ext cx="1095809" cy="531737"/>
          </a:xfrm>
          <a:prstGeom prst="rect">
            <a:avLst/>
          </a:prstGeom>
          <a:noFill/>
        </p:spPr>
        <p:txBody>
          <a:bodyPr wrap="square" rtlCol="0">
            <a:spAutoFit/>
          </a:bodyPr>
          <a:lstStyle/>
          <a:p>
            <a:r>
              <a:rPr lang="en-US" sz="2800" dirty="0">
                <a:solidFill>
                  <a:schemeClr val="bg1"/>
                </a:solidFill>
              </a:rPr>
              <a:t>Blobs</a:t>
            </a:r>
          </a:p>
        </p:txBody>
      </p:sp>
      <p:sp>
        <p:nvSpPr>
          <p:cNvPr id="11" name="Rectangle 10"/>
          <p:cNvSpPr/>
          <p:nvPr/>
        </p:nvSpPr>
        <p:spPr>
          <a:xfrm>
            <a:off x="478183" y="4219203"/>
            <a:ext cx="1993717" cy="531737"/>
          </a:xfrm>
          <a:prstGeom prst="rect">
            <a:avLst/>
          </a:prstGeom>
        </p:spPr>
        <p:txBody>
          <a:bodyPr wrap="square">
            <a:spAutoFit/>
          </a:bodyPr>
          <a:lstStyle/>
          <a:p>
            <a:pPr algn="ctr"/>
            <a:r>
              <a:rPr lang="en-US" sz="1400" dirty="0">
                <a:solidFill>
                  <a:schemeClr val="bg1"/>
                </a:solidFill>
              </a:rPr>
              <a:t>Object storage</a:t>
            </a:r>
          </a:p>
          <a:p>
            <a:pPr algn="ctr"/>
            <a:r>
              <a:rPr lang="en-US" sz="1400" dirty="0">
                <a:solidFill>
                  <a:schemeClr val="bg1"/>
                </a:solidFill>
              </a:rPr>
              <a:t>access via REST</a:t>
            </a:r>
          </a:p>
        </p:txBody>
      </p:sp>
      <p:sp>
        <p:nvSpPr>
          <p:cNvPr id="17" name="Rectangle 16">
            <a:extLst>
              <a:ext uri="{FF2B5EF4-FFF2-40B4-BE49-F238E27FC236}">
                <a16:creationId xmlns:a16="http://schemas.microsoft.com/office/drawing/2014/main" id="{78D0E58F-D856-4A38-BE8A-DB008750D28B}"/>
              </a:ext>
            </a:extLst>
          </p:cNvPr>
          <p:cNvSpPr/>
          <p:nvPr/>
        </p:nvSpPr>
        <p:spPr bwMode="auto">
          <a:xfrm>
            <a:off x="2504000" y="1756091"/>
            <a:ext cx="1570890" cy="1169348"/>
          </a:xfrm>
          <a:prstGeom prst="rect">
            <a:avLst/>
          </a:prstGeom>
          <a:solidFill>
            <a:schemeClr val="accent1"/>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gradFill>
                  <a:gsLst>
                    <a:gs pos="0">
                      <a:srgbClr val="FFFFFF"/>
                    </a:gs>
                    <a:gs pos="100000">
                      <a:srgbClr val="FFFFFF"/>
                    </a:gs>
                  </a:gsLst>
                  <a:lin ang="5400000" scaled="0"/>
                </a:gradFill>
                <a:ea typeface="Segoe UI" pitchFamily="34" charset="0"/>
                <a:cs typeface="Segoe UI" pitchFamily="34" charset="0"/>
              </a:rPr>
              <a:t>Blobs</a:t>
            </a:r>
          </a:p>
          <a:p>
            <a:pPr defTabSz="642599" fontAlgn="base">
              <a:spcBef>
                <a:spcPct val="0"/>
              </a:spcBef>
              <a:spcAft>
                <a:spcPct val="0"/>
              </a:spcAft>
            </a:pPr>
            <a:r>
              <a:rPr lang="en-US" sz="1241" dirty="0">
                <a:gradFill>
                  <a:gsLst>
                    <a:gs pos="0">
                      <a:srgbClr val="FFFFFF"/>
                    </a:gs>
                    <a:gs pos="100000">
                      <a:srgbClr val="FFFFFF"/>
                    </a:gs>
                  </a:gsLst>
                  <a:lin ang="5400000" scaled="0"/>
                </a:gradFill>
                <a:ea typeface="Segoe UI" pitchFamily="34" charset="0"/>
                <a:cs typeface="Segoe UI" pitchFamily="34" charset="0"/>
              </a:rPr>
              <a:t>“Highly scalable, REST based cloud object store”</a:t>
            </a:r>
          </a:p>
        </p:txBody>
      </p:sp>
      <p:sp>
        <p:nvSpPr>
          <p:cNvPr id="18" name="Rectangle 17">
            <a:extLst>
              <a:ext uri="{FF2B5EF4-FFF2-40B4-BE49-F238E27FC236}">
                <a16:creationId xmlns:a16="http://schemas.microsoft.com/office/drawing/2014/main" id="{B1882235-7372-4622-8E47-264AE0625FF7}"/>
              </a:ext>
            </a:extLst>
          </p:cNvPr>
          <p:cNvSpPr/>
          <p:nvPr/>
        </p:nvSpPr>
        <p:spPr bwMode="auto">
          <a:xfrm>
            <a:off x="5819856" y="1756818"/>
            <a:ext cx="1689456" cy="1169349"/>
          </a:xfrm>
          <a:prstGeom prst="rect">
            <a:avLst/>
          </a:prstGeom>
          <a:solidFill>
            <a:srgbClr val="92D050"/>
          </a:solidFill>
          <a:ln>
            <a:noFill/>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rgbClr val="FFFFFF"/>
                </a:solidFill>
                <a:ea typeface="Segoe UI" pitchFamily="34" charset="0"/>
                <a:cs typeface="Segoe UI" pitchFamily="34" charset="0"/>
              </a:rPr>
              <a:t>Queues</a:t>
            </a:r>
          </a:p>
          <a:p>
            <a:pPr defTabSz="642599" fontAlgn="base">
              <a:spcBef>
                <a:spcPct val="0"/>
              </a:spcBef>
              <a:spcAft>
                <a:spcPct val="0"/>
              </a:spcAft>
            </a:pPr>
            <a:r>
              <a:rPr lang="en-US" sz="1241" dirty="0">
                <a:solidFill>
                  <a:srgbClr val="FFFFFF"/>
                </a:solidFill>
                <a:ea typeface="Segoe UI" pitchFamily="34" charset="0"/>
                <a:cs typeface="Segoe UI" pitchFamily="34" charset="0"/>
              </a:rPr>
              <a:t>“Reliable messaging at scale for cloud services”</a:t>
            </a:r>
          </a:p>
        </p:txBody>
      </p:sp>
      <p:sp>
        <p:nvSpPr>
          <p:cNvPr id="19" name="Rectangle 18">
            <a:extLst>
              <a:ext uri="{FF2B5EF4-FFF2-40B4-BE49-F238E27FC236}">
                <a16:creationId xmlns:a16="http://schemas.microsoft.com/office/drawing/2014/main" id="{42CEBC74-BD7B-424D-9ED5-948F5269ADFD}"/>
              </a:ext>
            </a:extLst>
          </p:cNvPr>
          <p:cNvSpPr/>
          <p:nvPr/>
        </p:nvSpPr>
        <p:spPr bwMode="auto">
          <a:xfrm>
            <a:off x="4116763" y="1756306"/>
            <a:ext cx="1661298" cy="1169349"/>
          </a:xfrm>
          <a:prstGeom prst="rect">
            <a:avLst/>
          </a:prstGeom>
          <a:solidFill>
            <a:schemeClr val="accent4"/>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gradFill>
                  <a:gsLst>
                    <a:gs pos="0">
                      <a:srgbClr val="FFFFFF"/>
                    </a:gs>
                    <a:gs pos="100000">
                      <a:srgbClr val="FFFFFF"/>
                    </a:gs>
                  </a:gsLst>
                  <a:lin ang="5400000" scaled="0"/>
                </a:gradFill>
                <a:ea typeface="Segoe UI" pitchFamily="34" charset="0"/>
                <a:cs typeface="Segoe UI" pitchFamily="34" charset="0"/>
              </a:rPr>
              <a:t>Tables</a:t>
            </a:r>
          </a:p>
          <a:p>
            <a:pPr defTabSz="642599" fontAlgn="base">
              <a:spcBef>
                <a:spcPct val="0"/>
              </a:spcBef>
              <a:spcAft>
                <a:spcPct val="0"/>
              </a:spcAft>
            </a:pPr>
            <a:r>
              <a:rPr lang="en-US" sz="1241" dirty="0">
                <a:gradFill>
                  <a:gsLst>
                    <a:gs pos="0">
                      <a:srgbClr val="FFFFFF"/>
                    </a:gs>
                    <a:gs pos="100000">
                      <a:srgbClr val="FFFFFF"/>
                    </a:gs>
                  </a:gsLst>
                  <a:lin ang="5400000" scaled="0"/>
                </a:gradFill>
                <a:ea typeface="Segoe UI" pitchFamily="34" charset="0"/>
                <a:cs typeface="Segoe UI" pitchFamily="34" charset="0"/>
              </a:rPr>
              <a:t>“Massive auto-scaling NoSQL store”</a:t>
            </a:r>
          </a:p>
          <a:p>
            <a:pPr defTabSz="642599" fontAlgn="base">
              <a:spcBef>
                <a:spcPct val="0"/>
              </a:spcBef>
              <a:spcAft>
                <a:spcPct val="0"/>
              </a:spcAft>
            </a:pPr>
            <a:endParaRPr lang="en-US" sz="1241" dirty="0">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3AD0F798-FB34-41B6-A546-8A1E0926E024}"/>
              </a:ext>
            </a:extLst>
          </p:cNvPr>
          <p:cNvSpPr/>
          <p:nvPr/>
        </p:nvSpPr>
        <p:spPr bwMode="auto">
          <a:xfrm>
            <a:off x="7557887" y="1756818"/>
            <a:ext cx="1661298" cy="1169349"/>
          </a:xfrm>
          <a:prstGeom prst="rect">
            <a:avLst/>
          </a:prstGeom>
          <a:solidFill>
            <a:srgbClr val="00B0F0"/>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chemeClr val="bg1"/>
                </a:solidFill>
                <a:ea typeface="Segoe UI" pitchFamily="34" charset="0"/>
                <a:cs typeface="Segoe UI" pitchFamily="34" charset="0"/>
              </a:rPr>
              <a:t>Disks</a:t>
            </a:r>
          </a:p>
          <a:p>
            <a:pPr defTabSz="642599" fontAlgn="base">
              <a:spcBef>
                <a:spcPct val="0"/>
              </a:spcBef>
              <a:spcAft>
                <a:spcPct val="0"/>
              </a:spcAft>
            </a:pPr>
            <a:r>
              <a:rPr lang="en-US" sz="1241" dirty="0">
                <a:solidFill>
                  <a:schemeClr val="bg1"/>
                </a:solidFill>
                <a:ea typeface="Segoe UI" pitchFamily="34" charset="0"/>
                <a:cs typeface="Segoe UI" pitchFamily="34" charset="0"/>
              </a:rPr>
              <a:t>“Persistent disks for Azure IaaS VMs”</a:t>
            </a:r>
          </a:p>
        </p:txBody>
      </p:sp>
      <p:sp>
        <p:nvSpPr>
          <p:cNvPr id="21" name="Rectangle 20">
            <a:extLst>
              <a:ext uri="{FF2B5EF4-FFF2-40B4-BE49-F238E27FC236}">
                <a16:creationId xmlns:a16="http://schemas.microsoft.com/office/drawing/2014/main" id="{E3D318AA-CB9B-44D2-9F21-83223C0E0C37}"/>
              </a:ext>
            </a:extLst>
          </p:cNvPr>
          <p:cNvSpPr/>
          <p:nvPr/>
        </p:nvSpPr>
        <p:spPr bwMode="auto">
          <a:xfrm>
            <a:off x="9260537" y="1756532"/>
            <a:ext cx="1661298" cy="1169349"/>
          </a:xfrm>
          <a:prstGeom prst="rect">
            <a:avLst/>
          </a:prstGeom>
          <a:solidFill>
            <a:schemeClr val="accent2"/>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chemeClr val="bg1"/>
                </a:solidFill>
                <a:ea typeface="Segoe UI" pitchFamily="34" charset="0"/>
                <a:cs typeface="Segoe UI" pitchFamily="34" charset="0"/>
              </a:rPr>
              <a:t>Files</a:t>
            </a:r>
          </a:p>
          <a:p>
            <a:pPr defTabSz="642599" fontAlgn="base">
              <a:spcBef>
                <a:spcPct val="0"/>
              </a:spcBef>
              <a:spcAft>
                <a:spcPct val="0"/>
              </a:spcAft>
            </a:pPr>
            <a:r>
              <a:rPr lang="en-US" sz="1241" dirty="0">
                <a:solidFill>
                  <a:schemeClr val="bg1"/>
                </a:solidFill>
                <a:ea typeface="Segoe UI" pitchFamily="34" charset="0"/>
                <a:cs typeface="Segoe UI" pitchFamily="34" charset="0"/>
              </a:rPr>
              <a:t>“SMB access to Azure Storage”</a:t>
            </a:r>
          </a:p>
        </p:txBody>
      </p:sp>
    </p:spTree>
    <p:extLst>
      <p:ext uri="{BB962C8B-B14F-4D97-AF65-F5344CB8AC3E}">
        <p14:creationId xmlns:p14="http://schemas.microsoft.com/office/powerpoint/2010/main" val="813572720"/>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2497209" y="2968383"/>
            <a:ext cx="8424631" cy="2968554"/>
          </a:xfrm>
          <a:prstGeom prst="rect">
            <a:avLst/>
          </a:prstGeom>
          <a:solidFill>
            <a:schemeClr val="accent2"/>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647" dirty="0">
                <a:solidFill>
                  <a:schemeClr val="bg1"/>
                </a:solidFill>
                <a:ea typeface="Segoe UI" pitchFamily="34" charset="0"/>
                <a:cs typeface="Segoe UI" pitchFamily="34" charset="0"/>
              </a:rPr>
              <a:t>Files</a:t>
            </a:r>
            <a:endParaRPr lang="en-US" sz="2481" dirty="0">
              <a:solidFill>
                <a:schemeClr val="bg1"/>
              </a:solidFill>
              <a:ea typeface="Segoe UI" pitchFamily="34" charset="0"/>
              <a:cs typeface="Segoe UI" pitchFamily="34" charset="0"/>
            </a:endParaRPr>
          </a:p>
          <a:p>
            <a:pPr defTabSz="642599" fontAlgn="base">
              <a:spcBef>
                <a:spcPct val="0"/>
              </a:spcBef>
              <a:spcAft>
                <a:spcPct val="0"/>
              </a:spcAft>
            </a:pPr>
            <a:endParaRPr lang="en-US" sz="1731" dirty="0">
              <a:solidFill>
                <a:schemeClr val="bg1"/>
              </a:solidFill>
              <a:ea typeface="Segoe UI" pitchFamily="34" charset="0"/>
              <a:cs typeface="Segoe UI" pitchFamily="34" charset="0"/>
            </a:endParaRP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Lift-and-shift on-premises applications</a:t>
            </a:r>
          </a:p>
          <a:p>
            <a:pPr marL="252121" indent="-252121" defTabSz="642599" fontAlgn="base">
              <a:spcBef>
                <a:spcPct val="0"/>
              </a:spcBef>
              <a:spcAft>
                <a:spcPct val="0"/>
              </a:spcAft>
              <a:buFont typeface="Arial" panose="020B0604020202020204" pitchFamily="34" charset="0"/>
              <a:buChar char="•"/>
            </a:pPr>
            <a:endParaRPr lang="en-US" sz="1731" dirty="0">
              <a:solidFill>
                <a:schemeClr val="bg1"/>
              </a:solidFill>
              <a:ea typeface="Segoe UI" pitchFamily="34" charset="0"/>
              <a:cs typeface="Segoe UI" pitchFamily="34" charset="0"/>
            </a:endParaRP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Natively supported by OS APIs, libraries, and tools</a:t>
            </a: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Built on SMB2.1, works with Windows and Linux</a:t>
            </a: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No limits on number of shares; 5TB and 1000 IOPS per share</a:t>
            </a:r>
          </a:p>
          <a:p>
            <a:pPr defTabSz="642599" fontAlgn="base">
              <a:spcBef>
                <a:spcPct val="0"/>
              </a:spcBef>
              <a:spcAft>
                <a:spcPct val="0"/>
              </a:spcAft>
            </a:pPr>
            <a:r>
              <a:rPr lang="en-US" sz="1324" dirty="0">
                <a:solidFill>
                  <a:schemeClr val="bg1"/>
                </a:solidFill>
                <a:ea typeface="Segoe UI" pitchFamily="34" charset="0"/>
                <a:cs typeface="Segoe UI" pitchFamily="34" charset="0"/>
              </a:rPr>
              <a:t> </a:t>
            </a:r>
          </a:p>
        </p:txBody>
      </p:sp>
      <p:sp>
        <p:nvSpPr>
          <p:cNvPr id="6" name="Rectangle 5"/>
          <p:cNvSpPr/>
          <p:nvPr/>
        </p:nvSpPr>
        <p:spPr bwMode="auto">
          <a:xfrm>
            <a:off x="2504000" y="1756091"/>
            <a:ext cx="1570890" cy="1169348"/>
          </a:xfrm>
          <a:prstGeom prst="rect">
            <a:avLst/>
          </a:prstGeom>
          <a:solidFill>
            <a:schemeClr val="accent1"/>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gradFill>
                  <a:gsLst>
                    <a:gs pos="0">
                      <a:srgbClr val="FFFFFF"/>
                    </a:gs>
                    <a:gs pos="100000">
                      <a:srgbClr val="FFFFFF"/>
                    </a:gs>
                  </a:gsLst>
                  <a:lin ang="5400000" scaled="0"/>
                </a:gradFill>
                <a:ea typeface="Segoe UI" pitchFamily="34" charset="0"/>
                <a:cs typeface="Segoe UI" pitchFamily="34" charset="0"/>
              </a:rPr>
              <a:t>Blobs</a:t>
            </a:r>
          </a:p>
          <a:p>
            <a:pPr defTabSz="642599" fontAlgn="base">
              <a:spcBef>
                <a:spcPct val="0"/>
              </a:spcBef>
              <a:spcAft>
                <a:spcPct val="0"/>
              </a:spcAft>
            </a:pPr>
            <a:r>
              <a:rPr lang="en-US" sz="1241" dirty="0">
                <a:gradFill>
                  <a:gsLst>
                    <a:gs pos="0">
                      <a:srgbClr val="FFFFFF"/>
                    </a:gs>
                    <a:gs pos="100000">
                      <a:srgbClr val="FFFFFF"/>
                    </a:gs>
                  </a:gsLst>
                  <a:lin ang="5400000" scaled="0"/>
                </a:gradFill>
                <a:ea typeface="Segoe UI" pitchFamily="34" charset="0"/>
                <a:cs typeface="Segoe UI" pitchFamily="34" charset="0"/>
              </a:rPr>
              <a:t>“Highly scalable, REST based cloud object store”</a:t>
            </a:r>
          </a:p>
        </p:txBody>
      </p:sp>
      <p:sp>
        <p:nvSpPr>
          <p:cNvPr id="3" name="Title 2"/>
          <p:cNvSpPr>
            <a:spLocks noGrp="1"/>
          </p:cNvSpPr>
          <p:nvPr>
            <p:ph type="title"/>
          </p:nvPr>
        </p:nvSpPr>
        <p:spPr/>
        <p:txBody>
          <a:bodyPr/>
          <a:lstStyle/>
          <a:p>
            <a:r>
              <a:rPr lang="en-US" dirty="0"/>
              <a:t>Azure Files overview</a:t>
            </a:r>
          </a:p>
        </p:txBody>
      </p:sp>
      <p:sp>
        <p:nvSpPr>
          <p:cNvPr id="10" name="Rectangle 9"/>
          <p:cNvSpPr/>
          <p:nvPr/>
        </p:nvSpPr>
        <p:spPr bwMode="auto">
          <a:xfrm>
            <a:off x="5819856" y="1756818"/>
            <a:ext cx="1689456" cy="1169349"/>
          </a:xfrm>
          <a:prstGeom prst="rect">
            <a:avLst/>
          </a:prstGeom>
          <a:solidFill>
            <a:srgbClr val="92D050"/>
          </a:solidFill>
          <a:ln>
            <a:noFill/>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rgbClr val="FFFFFF"/>
                </a:solidFill>
                <a:ea typeface="Segoe UI" pitchFamily="34" charset="0"/>
                <a:cs typeface="Segoe UI" pitchFamily="34" charset="0"/>
              </a:rPr>
              <a:t>Queues</a:t>
            </a:r>
          </a:p>
          <a:p>
            <a:pPr defTabSz="642599" fontAlgn="base">
              <a:spcBef>
                <a:spcPct val="0"/>
              </a:spcBef>
              <a:spcAft>
                <a:spcPct val="0"/>
              </a:spcAft>
            </a:pPr>
            <a:r>
              <a:rPr lang="en-US" sz="1241" dirty="0">
                <a:solidFill>
                  <a:srgbClr val="FFFFFF"/>
                </a:solidFill>
                <a:ea typeface="Segoe UI" pitchFamily="34" charset="0"/>
                <a:cs typeface="Segoe UI" pitchFamily="34" charset="0"/>
              </a:rPr>
              <a:t>“Reliable messaging at scale for cloud services”</a:t>
            </a:r>
          </a:p>
        </p:txBody>
      </p:sp>
      <p:sp>
        <p:nvSpPr>
          <p:cNvPr id="11" name="Rectangle 10"/>
          <p:cNvSpPr/>
          <p:nvPr/>
        </p:nvSpPr>
        <p:spPr bwMode="auto">
          <a:xfrm>
            <a:off x="4116763" y="1756306"/>
            <a:ext cx="1661298" cy="1169349"/>
          </a:xfrm>
          <a:prstGeom prst="rect">
            <a:avLst/>
          </a:prstGeom>
          <a:solidFill>
            <a:schemeClr val="accent4"/>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gradFill>
                  <a:gsLst>
                    <a:gs pos="0">
                      <a:srgbClr val="FFFFFF"/>
                    </a:gs>
                    <a:gs pos="100000">
                      <a:srgbClr val="FFFFFF"/>
                    </a:gs>
                  </a:gsLst>
                  <a:lin ang="5400000" scaled="0"/>
                </a:gradFill>
                <a:ea typeface="Segoe UI" pitchFamily="34" charset="0"/>
                <a:cs typeface="Segoe UI" pitchFamily="34" charset="0"/>
              </a:rPr>
              <a:t>Tables</a:t>
            </a:r>
          </a:p>
          <a:p>
            <a:pPr defTabSz="642599" fontAlgn="base">
              <a:spcBef>
                <a:spcPct val="0"/>
              </a:spcBef>
              <a:spcAft>
                <a:spcPct val="0"/>
              </a:spcAft>
            </a:pPr>
            <a:r>
              <a:rPr lang="en-US" sz="1241" dirty="0">
                <a:gradFill>
                  <a:gsLst>
                    <a:gs pos="0">
                      <a:srgbClr val="FFFFFF"/>
                    </a:gs>
                    <a:gs pos="100000">
                      <a:srgbClr val="FFFFFF"/>
                    </a:gs>
                  </a:gsLst>
                  <a:lin ang="5400000" scaled="0"/>
                </a:gradFill>
                <a:ea typeface="Segoe UI" pitchFamily="34" charset="0"/>
                <a:cs typeface="Segoe UI" pitchFamily="34" charset="0"/>
              </a:rPr>
              <a:t>“Massive auto-scaling NoSQL store”</a:t>
            </a:r>
          </a:p>
          <a:p>
            <a:pPr defTabSz="642599" fontAlgn="base">
              <a:spcBef>
                <a:spcPct val="0"/>
              </a:spcBef>
              <a:spcAft>
                <a:spcPct val="0"/>
              </a:spcAft>
            </a:pPr>
            <a:endParaRPr lang="en-US" sz="1241"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p:cNvSpPr/>
          <p:nvPr/>
        </p:nvSpPr>
        <p:spPr bwMode="auto">
          <a:xfrm>
            <a:off x="7557887" y="1756818"/>
            <a:ext cx="1661298" cy="1169349"/>
          </a:xfrm>
          <a:prstGeom prst="rect">
            <a:avLst/>
          </a:prstGeom>
          <a:solidFill>
            <a:srgbClr val="00B0F0"/>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chemeClr val="bg1"/>
                </a:solidFill>
                <a:ea typeface="Segoe UI" pitchFamily="34" charset="0"/>
                <a:cs typeface="Segoe UI" pitchFamily="34" charset="0"/>
              </a:rPr>
              <a:t>Disks</a:t>
            </a:r>
          </a:p>
          <a:p>
            <a:pPr defTabSz="642599" fontAlgn="base">
              <a:spcBef>
                <a:spcPct val="0"/>
              </a:spcBef>
              <a:spcAft>
                <a:spcPct val="0"/>
              </a:spcAft>
            </a:pPr>
            <a:r>
              <a:rPr lang="en-US" sz="1241" dirty="0">
                <a:solidFill>
                  <a:schemeClr val="bg1"/>
                </a:solidFill>
                <a:ea typeface="Segoe UI" pitchFamily="34" charset="0"/>
                <a:cs typeface="Segoe UI" pitchFamily="34" charset="0"/>
              </a:rPr>
              <a:t>“Persistent disks for Azure IaaS VMs”</a:t>
            </a:r>
          </a:p>
        </p:txBody>
      </p:sp>
      <p:sp>
        <p:nvSpPr>
          <p:cNvPr id="8" name="Rectangle 7"/>
          <p:cNvSpPr/>
          <p:nvPr/>
        </p:nvSpPr>
        <p:spPr bwMode="auto">
          <a:xfrm>
            <a:off x="9260537" y="1756532"/>
            <a:ext cx="1661298" cy="1169349"/>
          </a:xfrm>
          <a:prstGeom prst="rect">
            <a:avLst/>
          </a:prstGeom>
          <a:solidFill>
            <a:schemeClr val="accent2"/>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chemeClr val="bg1"/>
                </a:solidFill>
                <a:ea typeface="Segoe UI" pitchFamily="34" charset="0"/>
                <a:cs typeface="Segoe UI" pitchFamily="34" charset="0"/>
              </a:rPr>
              <a:t>Files</a:t>
            </a:r>
          </a:p>
          <a:p>
            <a:pPr defTabSz="642599" fontAlgn="base">
              <a:spcBef>
                <a:spcPct val="0"/>
              </a:spcBef>
              <a:spcAft>
                <a:spcPct val="0"/>
              </a:spcAft>
            </a:pPr>
            <a:r>
              <a:rPr lang="en-US" sz="1241" dirty="0">
                <a:solidFill>
                  <a:schemeClr val="bg1"/>
                </a:solidFill>
                <a:ea typeface="Segoe UI" pitchFamily="34" charset="0"/>
                <a:cs typeface="Segoe UI" pitchFamily="34" charset="0"/>
              </a:rPr>
              <a:t>“SMB access to Azure Storage”</a:t>
            </a:r>
          </a:p>
        </p:txBody>
      </p:sp>
      <p:sp>
        <p:nvSpPr>
          <p:cNvPr id="9" name="Rectangle 8"/>
          <p:cNvSpPr/>
          <p:nvPr/>
        </p:nvSpPr>
        <p:spPr>
          <a:xfrm>
            <a:off x="446229" y="5094062"/>
            <a:ext cx="1979648" cy="8369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3" name="Rectangle 12"/>
          <p:cNvSpPr/>
          <p:nvPr/>
        </p:nvSpPr>
        <p:spPr>
          <a:xfrm>
            <a:off x="441808" y="1756091"/>
            <a:ext cx="1979648" cy="32377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14" name="TextBox 13"/>
          <p:cNvSpPr txBox="1"/>
          <p:nvPr/>
        </p:nvSpPr>
        <p:spPr>
          <a:xfrm>
            <a:off x="883726" y="3621661"/>
            <a:ext cx="1095809" cy="531737"/>
          </a:xfrm>
          <a:prstGeom prst="rect">
            <a:avLst/>
          </a:prstGeom>
          <a:noFill/>
        </p:spPr>
        <p:txBody>
          <a:bodyPr wrap="square" rtlCol="0">
            <a:spAutoFit/>
          </a:bodyPr>
          <a:lstStyle/>
          <a:p>
            <a:pPr algn="ctr"/>
            <a:r>
              <a:rPr lang="en-US" sz="2800" dirty="0">
                <a:solidFill>
                  <a:schemeClr val="bg1"/>
                </a:solidFill>
              </a:rPr>
              <a:t>Files</a:t>
            </a:r>
          </a:p>
        </p:txBody>
      </p:sp>
      <p:pic>
        <p:nvPicPr>
          <p:cNvPr id="15" name="Picture 14" descr="Storage blob.png"/>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882717" y="2506591"/>
            <a:ext cx="1097827" cy="1097831"/>
          </a:xfrm>
          <a:prstGeom prst="rect">
            <a:avLst/>
          </a:prstGeom>
        </p:spPr>
      </p:pic>
      <p:sp>
        <p:nvSpPr>
          <p:cNvPr id="16" name="Rectangle 15"/>
          <p:cNvSpPr/>
          <p:nvPr/>
        </p:nvSpPr>
        <p:spPr>
          <a:xfrm>
            <a:off x="434772" y="4101453"/>
            <a:ext cx="1993717" cy="531737"/>
          </a:xfrm>
          <a:prstGeom prst="rect">
            <a:avLst/>
          </a:prstGeom>
        </p:spPr>
        <p:txBody>
          <a:bodyPr wrap="square">
            <a:spAutoFit/>
          </a:bodyPr>
          <a:lstStyle/>
          <a:p>
            <a:pPr algn="ctr"/>
            <a:r>
              <a:rPr lang="en-US" sz="1400" dirty="0">
                <a:solidFill>
                  <a:schemeClr val="bg1"/>
                </a:solidFill>
              </a:rPr>
              <a:t>File storage</a:t>
            </a:r>
          </a:p>
          <a:p>
            <a:pPr algn="ctr"/>
            <a:r>
              <a:rPr lang="en-US" sz="1400" dirty="0">
                <a:solidFill>
                  <a:schemeClr val="bg1"/>
                </a:solidFill>
              </a:rPr>
              <a:t>access via SMB, REST</a:t>
            </a:r>
          </a:p>
        </p:txBody>
      </p:sp>
      <p:sp>
        <p:nvSpPr>
          <p:cNvPr id="17" name="Rectangle 16"/>
          <p:cNvSpPr/>
          <p:nvPr/>
        </p:nvSpPr>
        <p:spPr>
          <a:xfrm>
            <a:off x="353915" y="5156765"/>
            <a:ext cx="2215697" cy="312029"/>
          </a:xfrm>
          <a:prstGeom prst="rect">
            <a:avLst/>
          </a:prstGeom>
          <a:noFill/>
        </p:spPr>
        <p:txBody>
          <a:bodyPr wrap="square">
            <a:spAutoFit/>
          </a:bodyPr>
          <a:lstStyle/>
          <a:p>
            <a:pPr algn="ctr"/>
            <a:r>
              <a:rPr lang="en-US" sz="1400" dirty="0">
                <a:solidFill>
                  <a:schemeClr val="bg1"/>
                </a:solidFill>
              </a:rPr>
              <a:t>Lift-n-shift scenarios</a:t>
            </a:r>
          </a:p>
        </p:txBody>
      </p:sp>
    </p:spTree>
    <p:extLst>
      <p:ext uri="{BB962C8B-B14F-4D97-AF65-F5344CB8AC3E}">
        <p14:creationId xmlns:p14="http://schemas.microsoft.com/office/powerpoint/2010/main" val="853911127"/>
      </p:ext>
    </p:extLst>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2496929" y="2968383"/>
            <a:ext cx="8424907" cy="2968554"/>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647" dirty="0">
                <a:solidFill>
                  <a:schemeClr val="bg1"/>
                </a:solidFill>
                <a:ea typeface="Segoe UI" pitchFamily="34" charset="0"/>
                <a:cs typeface="Segoe UI" pitchFamily="34" charset="0"/>
              </a:rPr>
              <a:t>Disks</a:t>
            </a:r>
          </a:p>
          <a:p>
            <a:pPr defTabSz="642599" fontAlgn="base">
              <a:spcBef>
                <a:spcPct val="0"/>
              </a:spcBef>
              <a:spcAft>
                <a:spcPct val="0"/>
              </a:spcAft>
            </a:pPr>
            <a:endParaRPr lang="en-US" sz="1731" dirty="0">
              <a:solidFill>
                <a:schemeClr val="bg1"/>
              </a:solidFill>
              <a:ea typeface="Segoe UI" pitchFamily="34" charset="0"/>
              <a:cs typeface="Segoe UI" pitchFamily="34" charset="0"/>
            </a:endParaRP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All Azure IaaS VMs – Both OS and data disks</a:t>
            </a:r>
          </a:p>
          <a:p>
            <a:pPr marL="252121" indent="-252121" defTabSz="642599" fontAlgn="base">
              <a:spcBef>
                <a:spcPct val="0"/>
              </a:spcBef>
              <a:spcAft>
                <a:spcPct val="0"/>
              </a:spcAft>
              <a:buFont typeface="Arial" panose="020B0604020202020204" pitchFamily="34" charset="0"/>
              <a:buChar char="•"/>
            </a:pPr>
            <a:endParaRPr lang="en-US" sz="1731" dirty="0">
              <a:solidFill>
                <a:schemeClr val="bg1"/>
              </a:solidFill>
              <a:ea typeface="Segoe UI" pitchFamily="34" charset="0"/>
              <a:cs typeface="Segoe UI" pitchFamily="34" charset="0"/>
            </a:endParaRP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VHDs are backed to Page Blobs</a:t>
            </a: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3 synchronous, strongly consistent copies</a:t>
            </a: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Can stripe disks for more capacity/throughput</a:t>
            </a:r>
          </a:p>
          <a:p>
            <a:pPr marL="252121" indent="-252121" defTabSz="642599" fontAlgn="base">
              <a:spcBef>
                <a:spcPct val="0"/>
              </a:spcBef>
              <a:spcAft>
                <a:spcPct val="0"/>
              </a:spcAft>
              <a:buFont typeface="Arial" panose="020B0604020202020204" pitchFamily="34" charset="0"/>
              <a:buChar char="•"/>
            </a:pPr>
            <a:r>
              <a:rPr lang="en-US" sz="1731" dirty="0">
                <a:solidFill>
                  <a:schemeClr val="bg1"/>
                </a:solidFill>
                <a:ea typeface="Segoe UI" pitchFamily="34" charset="0"/>
                <a:cs typeface="Segoe UI" pitchFamily="34" charset="0"/>
              </a:rPr>
              <a:t>Premium Storage disks allow for scale up workloads</a:t>
            </a:r>
          </a:p>
        </p:txBody>
      </p:sp>
      <p:sp>
        <p:nvSpPr>
          <p:cNvPr id="6" name="Rectangle 5"/>
          <p:cNvSpPr/>
          <p:nvPr/>
        </p:nvSpPr>
        <p:spPr bwMode="auto">
          <a:xfrm>
            <a:off x="2503723" y="1756091"/>
            <a:ext cx="1570890" cy="1169348"/>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gradFill>
                  <a:gsLst>
                    <a:gs pos="0">
                      <a:srgbClr val="FFFFFF"/>
                    </a:gs>
                    <a:gs pos="100000">
                      <a:srgbClr val="FFFFFF"/>
                    </a:gs>
                  </a:gsLst>
                  <a:lin ang="5400000" scaled="0"/>
                </a:gradFill>
                <a:ea typeface="Segoe UI" pitchFamily="34" charset="0"/>
                <a:cs typeface="Segoe UI" pitchFamily="34" charset="0"/>
              </a:rPr>
              <a:t>Blobs</a:t>
            </a:r>
          </a:p>
          <a:p>
            <a:pPr defTabSz="642599" fontAlgn="base">
              <a:spcBef>
                <a:spcPct val="0"/>
              </a:spcBef>
              <a:spcAft>
                <a:spcPct val="0"/>
              </a:spcAft>
            </a:pPr>
            <a:r>
              <a:rPr lang="en-US" sz="1241" dirty="0">
                <a:gradFill>
                  <a:gsLst>
                    <a:gs pos="0">
                      <a:srgbClr val="FFFFFF"/>
                    </a:gs>
                    <a:gs pos="100000">
                      <a:srgbClr val="FFFFFF"/>
                    </a:gs>
                  </a:gsLst>
                  <a:lin ang="5400000" scaled="0"/>
                </a:gradFill>
                <a:ea typeface="Segoe UI" pitchFamily="34" charset="0"/>
                <a:cs typeface="Segoe UI" pitchFamily="34" charset="0"/>
              </a:rPr>
              <a:t>“Highly scalable, REST based cloud object store”</a:t>
            </a:r>
          </a:p>
        </p:txBody>
      </p:sp>
      <p:sp>
        <p:nvSpPr>
          <p:cNvPr id="3" name="Title 2"/>
          <p:cNvSpPr>
            <a:spLocks noGrp="1"/>
          </p:cNvSpPr>
          <p:nvPr>
            <p:ph type="title"/>
          </p:nvPr>
        </p:nvSpPr>
        <p:spPr/>
        <p:txBody>
          <a:bodyPr/>
          <a:lstStyle/>
          <a:p>
            <a:r>
              <a:rPr lang="en-US" dirty="0"/>
              <a:t>Azure Disks overview</a:t>
            </a:r>
          </a:p>
        </p:txBody>
      </p:sp>
      <p:sp>
        <p:nvSpPr>
          <p:cNvPr id="10" name="Rectangle 9"/>
          <p:cNvSpPr/>
          <p:nvPr/>
        </p:nvSpPr>
        <p:spPr bwMode="auto">
          <a:xfrm>
            <a:off x="5819579" y="1756818"/>
            <a:ext cx="1689456" cy="1169349"/>
          </a:xfrm>
          <a:prstGeom prst="rect">
            <a:avLst/>
          </a:prstGeom>
          <a:solidFill>
            <a:srgbClr val="92D050"/>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rgbClr val="FFFFFF"/>
                </a:solidFill>
                <a:ea typeface="Segoe UI" pitchFamily="34" charset="0"/>
                <a:cs typeface="Segoe UI" pitchFamily="34" charset="0"/>
              </a:rPr>
              <a:t>Queues</a:t>
            </a:r>
          </a:p>
          <a:p>
            <a:pPr defTabSz="642599" fontAlgn="base">
              <a:spcBef>
                <a:spcPct val="0"/>
              </a:spcBef>
              <a:spcAft>
                <a:spcPct val="0"/>
              </a:spcAft>
            </a:pPr>
            <a:r>
              <a:rPr lang="en-US" sz="1241" dirty="0">
                <a:solidFill>
                  <a:srgbClr val="FFFFFF"/>
                </a:solidFill>
                <a:ea typeface="Segoe UI" pitchFamily="34" charset="0"/>
                <a:cs typeface="Segoe UI" pitchFamily="34" charset="0"/>
              </a:rPr>
              <a:t>“Reliable messaging at scale for cloud services”</a:t>
            </a:r>
          </a:p>
        </p:txBody>
      </p:sp>
      <p:sp>
        <p:nvSpPr>
          <p:cNvPr id="11" name="Rectangle 10"/>
          <p:cNvSpPr/>
          <p:nvPr/>
        </p:nvSpPr>
        <p:spPr bwMode="auto">
          <a:xfrm>
            <a:off x="4116487" y="1756306"/>
            <a:ext cx="1661298" cy="1169349"/>
          </a:xfrm>
          <a:prstGeom prst="rect">
            <a:avLst/>
          </a:prstGeom>
          <a:solidFill>
            <a:schemeClr val="accent4"/>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gradFill>
                  <a:gsLst>
                    <a:gs pos="0">
                      <a:srgbClr val="FFFFFF"/>
                    </a:gs>
                    <a:gs pos="100000">
                      <a:srgbClr val="FFFFFF"/>
                    </a:gs>
                  </a:gsLst>
                  <a:lin ang="5400000" scaled="0"/>
                </a:gradFill>
                <a:ea typeface="Segoe UI" pitchFamily="34" charset="0"/>
                <a:cs typeface="Segoe UI" pitchFamily="34" charset="0"/>
              </a:rPr>
              <a:t>Tables</a:t>
            </a:r>
          </a:p>
          <a:p>
            <a:pPr defTabSz="642599" fontAlgn="base">
              <a:spcBef>
                <a:spcPct val="0"/>
              </a:spcBef>
              <a:spcAft>
                <a:spcPct val="0"/>
              </a:spcAft>
            </a:pPr>
            <a:r>
              <a:rPr lang="en-US" sz="1241" dirty="0">
                <a:gradFill>
                  <a:gsLst>
                    <a:gs pos="0">
                      <a:srgbClr val="FFFFFF"/>
                    </a:gs>
                    <a:gs pos="100000">
                      <a:srgbClr val="FFFFFF"/>
                    </a:gs>
                  </a:gsLst>
                  <a:lin ang="5400000" scaled="0"/>
                </a:gradFill>
                <a:ea typeface="Segoe UI" pitchFamily="34" charset="0"/>
                <a:cs typeface="Segoe UI" pitchFamily="34" charset="0"/>
              </a:rPr>
              <a:t>“Massive auto-scaling NoSQL store”</a:t>
            </a:r>
          </a:p>
          <a:p>
            <a:pPr defTabSz="642599" fontAlgn="base">
              <a:spcBef>
                <a:spcPct val="0"/>
              </a:spcBef>
              <a:spcAft>
                <a:spcPct val="0"/>
              </a:spcAft>
            </a:pPr>
            <a:endParaRPr lang="en-US" sz="1241" dirty="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p:cNvSpPr/>
          <p:nvPr/>
        </p:nvSpPr>
        <p:spPr bwMode="auto">
          <a:xfrm>
            <a:off x="7557611" y="1756818"/>
            <a:ext cx="1661298" cy="1169349"/>
          </a:xfrm>
          <a:prstGeom prst="rect">
            <a:avLst/>
          </a:prstGeom>
          <a:solidFill>
            <a:srgbClr val="00B0F0"/>
          </a:solidFill>
          <a:ln>
            <a:no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chemeClr val="bg1"/>
                </a:solidFill>
                <a:ea typeface="Segoe UI" pitchFamily="34" charset="0"/>
                <a:cs typeface="Segoe UI" pitchFamily="34" charset="0"/>
              </a:rPr>
              <a:t>Disks</a:t>
            </a:r>
          </a:p>
          <a:p>
            <a:pPr defTabSz="642599" fontAlgn="base">
              <a:spcBef>
                <a:spcPct val="0"/>
              </a:spcBef>
              <a:spcAft>
                <a:spcPct val="0"/>
              </a:spcAft>
            </a:pPr>
            <a:r>
              <a:rPr lang="en-US" sz="1241" dirty="0">
                <a:solidFill>
                  <a:schemeClr val="bg1"/>
                </a:solidFill>
                <a:ea typeface="Segoe UI" pitchFamily="34" charset="0"/>
                <a:cs typeface="Segoe UI" pitchFamily="34" charset="0"/>
              </a:rPr>
              <a:t>“Persistent disks for Azure IaaS VMs”</a:t>
            </a:r>
          </a:p>
        </p:txBody>
      </p:sp>
      <p:sp>
        <p:nvSpPr>
          <p:cNvPr id="8" name="Rectangle 7"/>
          <p:cNvSpPr/>
          <p:nvPr/>
        </p:nvSpPr>
        <p:spPr>
          <a:xfrm>
            <a:off x="440461" y="1756090"/>
            <a:ext cx="1970546" cy="322665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endParaRPr>
          </a:p>
        </p:txBody>
      </p:sp>
      <p:sp>
        <p:nvSpPr>
          <p:cNvPr id="9" name="TextBox 8"/>
          <p:cNvSpPr txBox="1"/>
          <p:nvPr/>
        </p:nvSpPr>
        <p:spPr>
          <a:xfrm>
            <a:off x="838878" y="3654590"/>
            <a:ext cx="1095809" cy="531737"/>
          </a:xfrm>
          <a:prstGeom prst="rect">
            <a:avLst/>
          </a:prstGeom>
          <a:noFill/>
          <a:ln>
            <a:noFill/>
          </a:ln>
        </p:spPr>
        <p:txBody>
          <a:bodyPr wrap="square" rtlCol="0">
            <a:spAutoFit/>
          </a:bodyPr>
          <a:lstStyle/>
          <a:p>
            <a:pPr algn="ctr"/>
            <a:r>
              <a:rPr lang="en-US" sz="2800" dirty="0">
                <a:solidFill>
                  <a:schemeClr val="bg1"/>
                </a:solidFill>
              </a:rPr>
              <a:t>Disks</a:t>
            </a:r>
          </a:p>
        </p:txBody>
      </p:sp>
      <p:pic>
        <p:nvPicPr>
          <p:cNvPr id="12" name="Picture 11" descr="Storage blob.png"/>
          <p:cNvPicPr>
            <a:picLocks noChangeAspect="1"/>
          </p:cNvPicPr>
          <p:nvPr/>
        </p:nvPicPr>
        <p:blipFill>
          <a:blip r:embed="rId2" cstate="screen">
            <a:biLevel thresh="25000"/>
            <a:extLst>
              <a:ext uri="{28A0092B-C50C-407E-A947-70E740481C1C}">
                <a14:useLocalDpi xmlns:a14="http://schemas.microsoft.com/office/drawing/2010/main"/>
              </a:ext>
            </a:extLst>
          </a:blip>
          <a:stretch>
            <a:fillRect/>
          </a:stretch>
        </p:blipFill>
        <p:spPr>
          <a:xfrm>
            <a:off x="794382" y="2539520"/>
            <a:ext cx="1184802" cy="1184806"/>
          </a:xfrm>
          <a:prstGeom prst="rect">
            <a:avLst/>
          </a:prstGeom>
          <a:noFill/>
          <a:ln>
            <a:noFill/>
          </a:ln>
        </p:spPr>
      </p:pic>
      <p:sp>
        <p:nvSpPr>
          <p:cNvPr id="13" name="Rectangle 12"/>
          <p:cNvSpPr/>
          <p:nvPr/>
        </p:nvSpPr>
        <p:spPr>
          <a:xfrm>
            <a:off x="437061" y="4153550"/>
            <a:ext cx="1899442" cy="751445"/>
          </a:xfrm>
          <a:prstGeom prst="rect">
            <a:avLst/>
          </a:prstGeom>
          <a:noFill/>
          <a:ln>
            <a:noFill/>
          </a:ln>
        </p:spPr>
        <p:txBody>
          <a:bodyPr wrap="square">
            <a:spAutoFit/>
          </a:bodyPr>
          <a:lstStyle/>
          <a:p>
            <a:pPr algn="ctr"/>
            <a:r>
              <a:rPr lang="en-US" sz="1400" dirty="0">
                <a:solidFill>
                  <a:schemeClr val="bg1"/>
                </a:solidFill>
              </a:rPr>
              <a:t>IaaS VM VHD/ disks</a:t>
            </a:r>
          </a:p>
          <a:p>
            <a:pPr algn="ctr"/>
            <a:r>
              <a:rPr lang="en-US" sz="1400" dirty="0">
                <a:solidFill>
                  <a:schemeClr val="bg1"/>
                </a:solidFill>
              </a:rPr>
              <a:t>access via REST</a:t>
            </a:r>
          </a:p>
          <a:p>
            <a:pPr algn="ctr"/>
            <a:endParaRPr lang="en-US" sz="1400" dirty="0">
              <a:solidFill>
                <a:schemeClr val="bg1"/>
              </a:solidFill>
            </a:endParaRPr>
          </a:p>
        </p:txBody>
      </p:sp>
      <p:sp>
        <p:nvSpPr>
          <p:cNvPr id="14" name="Rectangle 13"/>
          <p:cNvSpPr/>
          <p:nvPr/>
        </p:nvSpPr>
        <p:spPr>
          <a:xfrm>
            <a:off x="440461" y="5093432"/>
            <a:ext cx="1970546" cy="843504"/>
          </a:xfrm>
          <a:prstGeom prst="rect">
            <a:avLst/>
          </a:prstGeom>
          <a:solidFill>
            <a:srgbClr val="00B0F0"/>
          </a:solidFill>
          <a:ln>
            <a:noFill/>
          </a:ln>
        </p:spPr>
        <p:txBody>
          <a:bodyPr wrap="square">
            <a:noAutofit/>
          </a:bodyPr>
          <a:lstStyle/>
          <a:p>
            <a:pPr algn="ctr"/>
            <a:r>
              <a:rPr lang="en-US" sz="1400" dirty="0">
                <a:solidFill>
                  <a:schemeClr val="bg1"/>
                </a:solidFill>
              </a:rPr>
              <a:t>Persistent disks         for VMs</a:t>
            </a:r>
          </a:p>
          <a:p>
            <a:pPr algn="ctr"/>
            <a:r>
              <a:rPr lang="en-US" sz="1400" dirty="0">
                <a:solidFill>
                  <a:schemeClr val="bg1"/>
                </a:solidFill>
              </a:rPr>
              <a:t>Premium option</a:t>
            </a:r>
          </a:p>
        </p:txBody>
      </p:sp>
      <p:sp>
        <p:nvSpPr>
          <p:cNvPr id="15" name="Rectangle 14"/>
          <p:cNvSpPr/>
          <p:nvPr/>
        </p:nvSpPr>
        <p:spPr bwMode="auto">
          <a:xfrm>
            <a:off x="9260537" y="1756532"/>
            <a:ext cx="1661298" cy="1169349"/>
          </a:xfrm>
          <a:prstGeom prst="rect">
            <a:avLst/>
          </a:prstGeom>
          <a:solidFill>
            <a:schemeClr val="accent2"/>
          </a:solidFill>
          <a:ln>
            <a:no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rot="0" spcFirstLastPara="0" vertOverflow="overflow" horzOverflow="overflow" vert="horz" wrap="square" lIns="126031" tIns="100824" rIns="126031" bIns="100824" numCol="1" spcCol="0" rtlCol="0" fromWordArt="0" anchor="t" anchorCtr="0" forceAA="0" compatLnSpc="1">
            <a:prstTxWarp prst="textNoShape">
              <a:avLst/>
            </a:prstTxWarp>
            <a:noAutofit/>
          </a:bodyPr>
          <a:lstStyle/>
          <a:p>
            <a:pPr defTabSz="642599" fontAlgn="base">
              <a:spcBef>
                <a:spcPct val="0"/>
              </a:spcBef>
              <a:spcAft>
                <a:spcPct val="0"/>
              </a:spcAft>
            </a:pPr>
            <a:r>
              <a:rPr lang="en-US" sz="2481" dirty="0">
                <a:solidFill>
                  <a:schemeClr val="bg1"/>
                </a:solidFill>
                <a:ea typeface="Segoe UI" pitchFamily="34" charset="0"/>
                <a:cs typeface="Segoe UI" pitchFamily="34" charset="0"/>
              </a:rPr>
              <a:t>Files</a:t>
            </a:r>
          </a:p>
          <a:p>
            <a:pPr defTabSz="642599" fontAlgn="base">
              <a:spcBef>
                <a:spcPct val="0"/>
              </a:spcBef>
              <a:spcAft>
                <a:spcPct val="0"/>
              </a:spcAft>
            </a:pPr>
            <a:r>
              <a:rPr lang="en-US" sz="1241" dirty="0">
                <a:solidFill>
                  <a:schemeClr val="bg1"/>
                </a:solidFill>
                <a:ea typeface="Segoe UI" pitchFamily="34" charset="0"/>
                <a:cs typeface="Segoe UI" pitchFamily="34" charset="0"/>
              </a:rPr>
              <a:t>“SMB access to Azure Storage”</a:t>
            </a:r>
          </a:p>
        </p:txBody>
      </p:sp>
    </p:spTree>
    <p:extLst>
      <p:ext uri="{BB962C8B-B14F-4D97-AF65-F5344CB8AC3E}">
        <p14:creationId xmlns:p14="http://schemas.microsoft.com/office/powerpoint/2010/main" val="1046534936"/>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588263" y="1189210"/>
            <a:ext cx="11264103" cy="1221553"/>
          </a:xfrm>
        </p:spPr>
        <p:txBody>
          <a:bodyPr/>
          <a:lstStyle/>
          <a:p>
            <a:pPr marL="0" indent="0">
              <a:buNone/>
            </a:pPr>
            <a:r>
              <a:rPr lang="en-US" sz="3138" dirty="0">
                <a:solidFill>
                  <a:schemeClr val="tx2"/>
                </a:solidFill>
              </a:rPr>
              <a:t>Replicas reside in separate fault domains and upgrade domains</a:t>
            </a:r>
          </a:p>
          <a:p>
            <a:pPr marL="336213" lvl="1" indent="-336213"/>
            <a:r>
              <a:rPr lang="en-US" dirty="0"/>
              <a:t>Fault Domain = Group of nodes that represent a physical unit of failure (rack)</a:t>
            </a:r>
          </a:p>
          <a:p>
            <a:pPr marL="336213" lvl="1" indent="-336213"/>
            <a:r>
              <a:rPr lang="en-US" dirty="0"/>
              <a:t>Upgrade Domain = Group of nodes that are upgraded together during a service rollout</a:t>
            </a:r>
          </a:p>
        </p:txBody>
      </p:sp>
      <p:sp>
        <p:nvSpPr>
          <p:cNvPr id="2" name="Title 1"/>
          <p:cNvSpPr>
            <a:spLocks noGrp="1"/>
          </p:cNvSpPr>
          <p:nvPr>
            <p:ph type="title"/>
          </p:nvPr>
        </p:nvSpPr>
        <p:spPr/>
        <p:txBody>
          <a:bodyPr/>
          <a:lstStyle/>
          <a:p>
            <a:r>
              <a:rPr lang="en-US" dirty="0"/>
              <a:t>Replication strategy details</a:t>
            </a:r>
          </a:p>
        </p:txBody>
      </p:sp>
      <p:pic>
        <p:nvPicPr>
          <p:cNvPr id="3" name="Picture 2"/>
          <p:cNvPicPr>
            <a:picLocks noChangeAspect="1"/>
          </p:cNvPicPr>
          <p:nvPr/>
        </p:nvPicPr>
        <p:blipFill>
          <a:blip r:embed="rId2"/>
          <a:stretch>
            <a:fillRect/>
          </a:stretch>
        </p:blipFill>
        <p:spPr>
          <a:xfrm>
            <a:off x="588263" y="2696453"/>
            <a:ext cx="8655178" cy="3192402"/>
          </a:xfrm>
          <a:prstGeom prst="rect">
            <a:avLst/>
          </a:prstGeom>
        </p:spPr>
      </p:pic>
    </p:spTree>
    <p:extLst>
      <p:ext uri="{BB962C8B-B14F-4D97-AF65-F5344CB8AC3E}">
        <p14:creationId xmlns:p14="http://schemas.microsoft.com/office/powerpoint/2010/main" val="2002950791"/>
      </p:ext>
    </p:extLst>
  </p:cSld>
  <p:clrMapOvr>
    <a:masterClrMapping/>
  </p:clrMapOvr>
  <p:transition>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88263" y="1189211"/>
            <a:ext cx="11054296" cy="2842520"/>
          </a:xfrm>
        </p:spPr>
        <p:txBody>
          <a:bodyPr/>
          <a:lstStyle/>
          <a:p>
            <a:pPr marL="0" indent="0">
              <a:buNone/>
            </a:pPr>
            <a:r>
              <a:rPr lang="en-US" dirty="0">
                <a:solidFill>
                  <a:srgbClr val="0078D7"/>
                </a:solidFill>
              </a:rPr>
              <a:t>Standard</a:t>
            </a:r>
          </a:p>
          <a:p>
            <a:pPr marL="336213" lvl="1" indent="-336213"/>
            <a:r>
              <a:rPr lang="en-US" sz="1765" dirty="0"/>
              <a:t>Includes Blob, Table, Queue, and File storage</a:t>
            </a:r>
          </a:p>
          <a:p>
            <a:pPr marL="336213" lvl="1" indent="-336213"/>
            <a:r>
              <a:rPr lang="en-US" sz="1765" dirty="0"/>
              <a:t>VM disks store data on hard disk drives (HDDs)</a:t>
            </a:r>
          </a:p>
          <a:p>
            <a:pPr marL="336213" lvl="1" indent="-336213"/>
            <a:r>
              <a:rPr lang="en-US" sz="1765" dirty="0"/>
              <a:t>Maximum total request rate of 20,000 IOPS</a:t>
            </a:r>
          </a:p>
          <a:p>
            <a:pPr marL="336213" lvl="1" indent="-336213"/>
            <a:r>
              <a:rPr lang="en-US" sz="1765" dirty="0"/>
              <a:t>The total IOPS across all of your virtual machine disks in a standard storage account should not exceed this limit</a:t>
            </a:r>
          </a:p>
          <a:p>
            <a:pPr marL="336213" lvl="1" indent="-336213"/>
            <a:r>
              <a:rPr lang="en-US" sz="1765" dirty="0"/>
              <a:t>If your VM disks do not require high IOPS, you can limit costs by maintaining them in Standard Storage</a:t>
            </a:r>
          </a:p>
          <a:p>
            <a:pPr marL="336213" lvl="1" indent="-336213"/>
            <a:r>
              <a:rPr lang="en-US" sz="1765" dirty="0"/>
              <a:t>Can configure a custom domain name to use with your storage account</a:t>
            </a:r>
          </a:p>
          <a:p>
            <a:endParaRPr lang="en-US" sz="1765" dirty="0"/>
          </a:p>
          <a:p>
            <a:endParaRPr lang="en-US" sz="1765" dirty="0"/>
          </a:p>
          <a:p>
            <a:endParaRPr lang="en-US" dirty="0"/>
          </a:p>
        </p:txBody>
      </p:sp>
      <p:sp>
        <p:nvSpPr>
          <p:cNvPr id="3" name="Title 2"/>
          <p:cNvSpPr>
            <a:spLocks noGrp="1"/>
          </p:cNvSpPr>
          <p:nvPr>
            <p:ph type="title"/>
          </p:nvPr>
        </p:nvSpPr>
        <p:spPr/>
        <p:txBody>
          <a:bodyPr/>
          <a:lstStyle/>
          <a:p>
            <a:r>
              <a:rPr lang="en-US" dirty="0"/>
              <a:t>Standard vs. Premium Storage accounts</a:t>
            </a:r>
          </a:p>
        </p:txBody>
      </p:sp>
      <p:pic>
        <p:nvPicPr>
          <p:cNvPr id="4" name="Picture 3">
            <a:extLst>
              <a:ext uri="{FF2B5EF4-FFF2-40B4-BE49-F238E27FC236}">
                <a16:creationId xmlns:a16="http://schemas.microsoft.com/office/drawing/2014/main" id="{20E5FF0D-D1CF-40E0-B7C9-0C6F384B332D}"/>
              </a:ext>
            </a:extLst>
          </p:cNvPr>
          <p:cNvPicPr>
            <a:picLocks noChangeAspect="1"/>
          </p:cNvPicPr>
          <p:nvPr/>
        </p:nvPicPr>
        <p:blipFill>
          <a:blip r:embed="rId3"/>
          <a:stretch>
            <a:fillRect/>
          </a:stretch>
        </p:blipFill>
        <p:spPr>
          <a:xfrm>
            <a:off x="588263" y="4031731"/>
            <a:ext cx="7248525" cy="1943100"/>
          </a:xfrm>
          <a:prstGeom prst="rect">
            <a:avLst/>
          </a:prstGeom>
        </p:spPr>
      </p:pic>
    </p:spTree>
    <p:extLst>
      <p:ext uri="{BB962C8B-B14F-4D97-AF65-F5344CB8AC3E}">
        <p14:creationId xmlns:p14="http://schemas.microsoft.com/office/powerpoint/2010/main" val="2803684975"/>
      </p:ext>
    </p:extLst>
  </p:cSld>
  <p:clrMapOvr>
    <a:masterClrMapping/>
  </p:clrMapOvr>
  <p:transition>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Standard vs. Premium Storage accounts</a:t>
            </a:r>
          </a:p>
        </p:txBody>
      </p:sp>
      <p:sp>
        <p:nvSpPr>
          <p:cNvPr id="7" name="Text Placeholder 1"/>
          <p:cNvSpPr txBox="1">
            <a:spLocks/>
          </p:cNvSpPr>
          <p:nvPr/>
        </p:nvSpPr>
        <p:spPr>
          <a:xfrm>
            <a:off x="588263" y="1189210"/>
            <a:ext cx="11730850" cy="1864918"/>
          </a:xfrm>
          <a:prstGeom prst="rect">
            <a:avLst/>
          </a:prstGeom>
        </p:spPr>
        <p:txBody>
          <a:bodyPr vert="horz" wrap="square" lIns="143446" tIns="89654" rIns="143446" bIns="89654" rtlCol="0">
            <a:spAutoFit/>
          </a:bodyPr>
          <a:lstStyle>
            <a:lvl1pPr marL="342846" marR="0" indent="-342846" algn="l" defTabSz="932594" rtl="0" eaLnBrk="1" fontAlgn="auto" latinLnBrk="0" hangingPunct="1">
              <a:lnSpc>
                <a:spcPct val="90000"/>
              </a:lnSpc>
              <a:spcBef>
                <a:spcPct val="20000"/>
              </a:spcBef>
              <a:spcAft>
                <a:spcPts val="0"/>
              </a:spcAft>
              <a:buClrTx/>
              <a:buSzPct val="90000"/>
              <a:buFont typeface="Arial" pitchFamily="34" charset="0"/>
              <a:buChar char="•"/>
              <a:tabLst/>
              <a:defRPr sz="3600" kern="1200" spc="0" baseline="0">
                <a:gradFill>
                  <a:gsLst>
                    <a:gs pos="1250">
                      <a:schemeClr val="tx1"/>
                    </a:gs>
                    <a:gs pos="100000">
                      <a:schemeClr val="tx1"/>
                    </a:gs>
                  </a:gsLst>
                  <a:lin ang="5400000" scaled="0"/>
                </a:gradFill>
                <a:latin typeface="+mj-lt"/>
                <a:ea typeface="+mn-ea"/>
                <a:cs typeface="+mn-cs"/>
              </a:defRPr>
            </a:lvl1pPr>
            <a:lvl2pPr marL="615935" marR="0" indent="-273044" algn="l" defTabSz="932594"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2pPr>
            <a:lvl3pPr marL="840296"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3pPr>
            <a:lvl4pPr marL="1064657"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4pPr>
            <a:lvl5pPr marL="1219170" marR="0" indent="-226478" algn="l" defTabSz="932594" rtl="0" eaLnBrk="1" fontAlgn="auto" latinLnBrk="0" hangingPunct="1">
              <a:lnSpc>
                <a:spcPct val="90000"/>
              </a:lnSpc>
              <a:spcBef>
                <a:spcPct val="20000"/>
              </a:spcBef>
              <a:spcAft>
                <a:spcPts val="0"/>
              </a:spcAft>
              <a:buClrTx/>
              <a:buSzPct val="90000"/>
              <a:buFont typeface="Arial" pitchFamily="34" charset="0"/>
              <a:buChar char="•"/>
              <a:tabLst/>
              <a:defRPr sz="1600" kern="1200" spc="0" baseline="0">
                <a:gradFill>
                  <a:gsLst>
                    <a:gs pos="1250">
                      <a:schemeClr val="tx1"/>
                    </a:gs>
                    <a:gs pos="100000">
                      <a:schemeClr val="tx1"/>
                    </a:gs>
                  </a:gsLst>
                  <a:lin ang="5400000" scaled="0"/>
                </a:gradFill>
                <a:latin typeface="+mn-lt"/>
                <a:ea typeface="+mn-ea"/>
                <a:cs typeface="+mn-cs"/>
              </a:defRPr>
            </a:lvl5pPr>
            <a:lvl6pPr marL="2564633"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932"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229"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3528" indent="-233149" algn="l" defTabSz="93259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14408">
              <a:buNone/>
              <a:defRPr/>
            </a:pPr>
            <a:r>
              <a:rPr lang="en-US" sz="3530" dirty="0">
                <a:solidFill>
                  <a:srgbClr val="0078D7"/>
                </a:solidFill>
                <a:latin typeface="Segoe UI Light"/>
              </a:rPr>
              <a:t>Premium</a:t>
            </a:r>
          </a:p>
          <a:p>
            <a:pPr marL="336213" lvl="1" indent="-336213" defTabSz="914408">
              <a:defRPr/>
            </a:pPr>
            <a:r>
              <a:rPr lang="en-US" sz="1765" dirty="0">
                <a:gradFill>
                  <a:gsLst>
                    <a:gs pos="1250">
                      <a:srgbClr val="505050"/>
                    </a:gs>
                    <a:gs pos="100000">
                      <a:srgbClr val="505050"/>
                    </a:gs>
                  </a:gsLst>
                  <a:lin ang="5400000" scaled="0"/>
                </a:gradFill>
                <a:latin typeface="Segoe UI"/>
              </a:rPr>
              <a:t>Recommended for virtual machine disks requiring high IOPS for the best application performance</a:t>
            </a:r>
          </a:p>
          <a:p>
            <a:pPr marL="336213" lvl="1" indent="-336213" defTabSz="914408">
              <a:defRPr/>
            </a:pPr>
            <a:r>
              <a:rPr lang="en-US" sz="1765" dirty="0">
                <a:gradFill>
                  <a:gsLst>
                    <a:gs pos="1250">
                      <a:srgbClr val="505050"/>
                    </a:gs>
                    <a:gs pos="100000">
                      <a:srgbClr val="505050"/>
                    </a:gs>
                  </a:gsLst>
                  <a:lin ang="5400000" scaled="0"/>
                </a:gradFill>
                <a:latin typeface="Segoe UI"/>
              </a:rPr>
              <a:t>VM disks store data on solid state drives (SSDs)</a:t>
            </a:r>
          </a:p>
          <a:p>
            <a:pPr marL="336213" lvl="1" indent="-336213" defTabSz="914408">
              <a:defRPr/>
            </a:pPr>
            <a:r>
              <a:rPr lang="en-US" sz="1765" dirty="0">
                <a:gradFill>
                  <a:gsLst>
                    <a:gs pos="1250">
                      <a:srgbClr val="505050"/>
                    </a:gs>
                    <a:gs pos="100000">
                      <a:srgbClr val="505050"/>
                    </a:gs>
                  </a:gsLst>
                  <a:lin ang="5400000" scaled="0"/>
                </a:gradFill>
                <a:latin typeface="Segoe UI"/>
              </a:rPr>
              <a:t>For your VM disks, you need to use the DS-series, FS-series, or GS-series of VMs</a:t>
            </a:r>
          </a:p>
          <a:p>
            <a:pPr marL="336213" lvl="1" indent="-336213" defTabSz="914408">
              <a:defRPr/>
            </a:pPr>
            <a:r>
              <a:rPr lang="en-US" sz="1765" dirty="0">
                <a:gradFill>
                  <a:gsLst>
                    <a:gs pos="1250">
                      <a:srgbClr val="505050"/>
                    </a:gs>
                    <a:gs pos="100000">
                      <a:srgbClr val="505050"/>
                    </a:gs>
                  </a:gsLst>
                  <a:lin ang="5400000" scaled="0"/>
                </a:gradFill>
                <a:latin typeface="Segoe UI"/>
              </a:rPr>
              <a:t>A premium storage account currently supports Azure Virtual Machine disks only</a:t>
            </a:r>
          </a:p>
        </p:txBody>
      </p:sp>
      <p:pic>
        <p:nvPicPr>
          <p:cNvPr id="2" name="Picture 1">
            <a:extLst>
              <a:ext uri="{FF2B5EF4-FFF2-40B4-BE49-F238E27FC236}">
                <a16:creationId xmlns:a16="http://schemas.microsoft.com/office/drawing/2014/main" id="{1409C1BD-4619-4C1A-B5A8-B1889C11099D}"/>
              </a:ext>
            </a:extLst>
          </p:cNvPr>
          <p:cNvPicPr>
            <a:picLocks noChangeAspect="1"/>
          </p:cNvPicPr>
          <p:nvPr/>
        </p:nvPicPr>
        <p:blipFill>
          <a:blip r:embed="rId3"/>
          <a:stretch>
            <a:fillRect/>
          </a:stretch>
        </p:blipFill>
        <p:spPr>
          <a:xfrm>
            <a:off x="588263" y="3154272"/>
            <a:ext cx="8343900" cy="2447925"/>
          </a:xfrm>
          <a:prstGeom prst="rect">
            <a:avLst/>
          </a:prstGeom>
        </p:spPr>
      </p:pic>
      <p:sp>
        <p:nvSpPr>
          <p:cNvPr id="4" name="Rectangle 3">
            <a:extLst>
              <a:ext uri="{FF2B5EF4-FFF2-40B4-BE49-F238E27FC236}">
                <a16:creationId xmlns:a16="http://schemas.microsoft.com/office/drawing/2014/main" id="{F1365E23-3C55-4331-A10E-6CD770803A60}"/>
              </a:ext>
            </a:extLst>
          </p:cNvPr>
          <p:cNvSpPr/>
          <p:nvPr/>
        </p:nvSpPr>
        <p:spPr>
          <a:xfrm>
            <a:off x="5924616" y="5702341"/>
            <a:ext cx="3007547" cy="363946"/>
          </a:xfrm>
          <a:prstGeom prst="rect">
            <a:avLst/>
          </a:prstGeom>
        </p:spPr>
        <p:txBody>
          <a:bodyPr wrap="square">
            <a:spAutoFit/>
          </a:bodyPr>
          <a:lstStyle/>
          <a:p>
            <a:r>
              <a:rPr lang="en-US" dirty="0"/>
              <a:t>P4, P6 - Managed Disks only</a:t>
            </a:r>
          </a:p>
        </p:txBody>
      </p:sp>
    </p:spTree>
    <p:extLst>
      <p:ext uri="{BB962C8B-B14F-4D97-AF65-F5344CB8AC3E}">
        <p14:creationId xmlns:p14="http://schemas.microsoft.com/office/powerpoint/2010/main" val="206310180"/>
      </p:ext>
    </p:extLst>
  </p:cSld>
  <p:clrMapOvr>
    <a:masterClrMapping/>
  </p:clrMapOvr>
  <p:transition>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95F6929-F43F-40B7-962E-8289576836C7}"/>
              </a:ext>
            </a:extLst>
          </p:cNvPr>
          <p:cNvGrpSpPr/>
          <p:nvPr/>
        </p:nvGrpSpPr>
        <p:grpSpPr>
          <a:xfrm>
            <a:off x="6168452" y="1400420"/>
            <a:ext cx="5568846" cy="3600457"/>
            <a:chOff x="3589586" y="920734"/>
            <a:chExt cx="8457972" cy="5516203"/>
          </a:xfrm>
        </p:grpSpPr>
        <p:sp>
          <p:nvSpPr>
            <p:cNvPr id="83" name="Archive_F03F">
              <a:extLst>
                <a:ext uri="{FF2B5EF4-FFF2-40B4-BE49-F238E27FC236}">
                  <a16:creationId xmlns:a16="http://schemas.microsoft.com/office/drawing/2014/main" id="{FC9A53B8-1806-472B-9643-3B3BD165E061}"/>
                </a:ext>
              </a:extLst>
            </p:cNvPr>
            <p:cNvSpPr>
              <a:spLocks noChangeAspect="1" noEditPoints="1"/>
            </p:cNvSpPr>
            <p:nvPr/>
          </p:nvSpPr>
          <p:spPr bwMode="auto">
            <a:xfrm>
              <a:off x="10582889" y="1190090"/>
              <a:ext cx="592301" cy="513636"/>
            </a:xfrm>
            <a:custGeom>
              <a:avLst/>
              <a:gdLst>
                <a:gd name="T0" fmla="*/ 4721 w 4721"/>
                <a:gd name="T1" fmla="*/ 1260 h 4094"/>
                <a:gd name="T2" fmla="*/ 0 w 4721"/>
                <a:gd name="T3" fmla="*/ 1260 h 4094"/>
                <a:gd name="T4" fmla="*/ 0 w 4721"/>
                <a:gd name="T5" fmla="*/ 0 h 4094"/>
                <a:gd name="T6" fmla="*/ 4721 w 4721"/>
                <a:gd name="T7" fmla="*/ 0 h 4094"/>
                <a:gd name="T8" fmla="*/ 4721 w 4721"/>
                <a:gd name="T9" fmla="*/ 1260 h 4094"/>
                <a:gd name="T10" fmla="*/ 315 w 4721"/>
                <a:gd name="T11" fmla="*/ 1260 h 4094"/>
                <a:gd name="T12" fmla="*/ 315 w 4721"/>
                <a:gd name="T13" fmla="*/ 4094 h 4094"/>
                <a:gd name="T14" fmla="*/ 4407 w 4721"/>
                <a:gd name="T15" fmla="*/ 4094 h 4094"/>
                <a:gd name="T16" fmla="*/ 4407 w 4721"/>
                <a:gd name="T17" fmla="*/ 1260 h 4094"/>
                <a:gd name="T18" fmla="*/ 1417 w 4721"/>
                <a:gd name="T19" fmla="*/ 2205 h 4094"/>
                <a:gd name="T20" fmla="*/ 3305 w 4721"/>
                <a:gd name="T21" fmla="*/ 2205 h 4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1" h="4094">
                  <a:moveTo>
                    <a:pt x="4721" y="1260"/>
                  </a:moveTo>
                  <a:lnTo>
                    <a:pt x="0" y="1260"/>
                  </a:lnTo>
                  <a:lnTo>
                    <a:pt x="0" y="0"/>
                  </a:lnTo>
                  <a:lnTo>
                    <a:pt x="4721" y="0"/>
                  </a:lnTo>
                  <a:lnTo>
                    <a:pt x="4721" y="1260"/>
                  </a:lnTo>
                  <a:moveTo>
                    <a:pt x="315" y="1260"/>
                  </a:moveTo>
                  <a:lnTo>
                    <a:pt x="315" y="4094"/>
                  </a:lnTo>
                  <a:lnTo>
                    <a:pt x="4407" y="4094"/>
                  </a:lnTo>
                  <a:lnTo>
                    <a:pt x="4407" y="1260"/>
                  </a:lnTo>
                  <a:moveTo>
                    <a:pt x="1417" y="2205"/>
                  </a:moveTo>
                  <a:lnTo>
                    <a:pt x="3305" y="2205"/>
                  </a:lnTo>
                </a:path>
              </a:pathLst>
            </a:cu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29" tIns="44814" rIns="89629" bIns="44814" numCol="1" anchor="t" anchorCtr="0" compatLnSpc="1">
              <a:prstTxWarp prst="textNoShape">
                <a:avLst/>
              </a:prstTxWarp>
            </a:bodyPr>
            <a:lstStyle/>
            <a:p>
              <a:pPr defTabSz="914287">
                <a:defRPr/>
              </a:pPr>
              <a:endParaRPr lang="en-US" sz="1100">
                <a:solidFill>
                  <a:srgbClr val="353535"/>
                </a:solidFill>
                <a:latin typeface="Segoe UI Semilight"/>
              </a:endParaRPr>
            </a:p>
          </p:txBody>
        </p:sp>
        <p:sp>
          <p:nvSpPr>
            <p:cNvPr id="10" name="Rectangle 9">
              <a:extLst>
                <a:ext uri="{FF2B5EF4-FFF2-40B4-BE49-F238E27FC236}">
                  <a16:creationId xmlns:a16="http://schemas.microsoft.com/office/drawing/2014/main" id="{D984CDFB-1F4B-4689-B523-F173350376E1}"/>
                </a:ext>
              </a:extLst>
            </p:cNvPr>
            <p:cNvSpPr/>
            <p:nvPr/>
          </p:nvSpPr>
          <p:spPr bwMode="auto">
            <a:xfrm>
              <a:off x="5132584" y="1844844"/>
              <a:ext cx="2330044" cy="59727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6" rIns="179234" bIns="143386" numCol="1" spcCol="0" rtlCol="0" fromWordArt="0" anchor="t" anchorCtr="0" forceAA="0" compatLnSpc="1">
              <a:prstTxWarp prst="textNoShape">
                <a:avLst/>
              </a:prstTxWarp>
              <a:noAutofit/>
            </a:bodyPr>
            <a:lstStyle/>
            <a:p>
              <a:pPr algn="ctr" defTabSz="913496" fontAlgn="base">
                <a:lnSpc>
                  <a:spcPct val="90000"/>
                </a:lnSpc>
                <a:spcBef>
                  <a:spcPct val="0"/>
                </a:spcBef>
                <a:spcAft>
                  <a:spcPct val="0"/>
                </a:spcAft>
                <a:defRPr/>
              </a:pPr>
              <a:r>
                <a:rPr lang="en-US" sz="12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Hot </a:t>
              </a:r>
            </a:p>
          </p:txBody>
        </p:sp>
        <p:sp>
          <p:nvSpPr>
            <p:cNvPr id="11" name="Rectangle 10">
              <a:extLst>
                <a:ext uri="{FF2B5EF4-FFF2-40B4-BE49-F238E27FC236}">
                  <a16:creationId xmlns:a16="http://schemas.microsoft.com/office/drawing/2014/main" id="{9A9C3065-5B86-4E5C-8E34-A9D08BE27E3A}"/>
                </a:ext>
              </a:extLst>
            </p:cNvPr>
            <p:cNvSpPr/>
            <p:nvPr/>
          </p:nvSpPr>
          <p:spPr bwMode="auto">
            <a:xfrm>
              <a:off x="7426857" y="1844844"/>
              <a:ext cx="2330044" cy="59727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6" rIns="179234" bIns="143386" numCol="1" spcCol="0" rtlCol="0" fromWordArt="0" anchor="t" anchorCtr="0" forceAA="0" compatLnSpc="1">
              <a:prstTxWarp prst="textNoShape">
                <a:avLst/>
              </a:prstTxWarp>
              <a:noAutofit/>
            </a:bodyPr>
            <a:lstStyle/>
            <a:p>
              <a:pPr algn="ctr" defTabSz="913496" fontAlgn="base">
                <a:lnSpc>
                  <a:spcPct val="90000"/>
                </a:lnSpc>
                <a:spcBef>
                  <a:spcPct val="0"/>
                </a:spcBef>
                <a:spcAft>
                  <a:spcPct val="0"/>
                </a:spcAft>
                <a:defRPr/>
              </a:pPr>
              <a:r>
                <a:rPr lang="en-US" sz="12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Cool</a:t>
              </a:r>
            </a:p>
          </p:txBody>
        </p:sp>
        <p:sp>
          <p:nvSpPr>
            <p:cNvPr id="13" name="Rectangle 12">
              <a:extLst>
                <a:ext uri="{FF2B5EF4-FFF2-40B4-BE49-F238E27FC236}">
                  <a16:creationId xmlns:a16="http://schemas.microsoft.com/office/drawing/2014/main" id="{05B2F70A-98AB-45C6-A791-5D2D71A4FDD2}"/>
                </a:ext>
              </a:extLst>
            </p:cNvPr>
            <p:cNvSpPr/>
            <p:nvPr/>
          </p:nvSpPr>
          <p:spPr bwMode="auto">
            <a:xfrm>
              <a:off x="9717514" y="1844844"/>
              <a:ext cx="2330044" cy="59727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6" rIns="179234" bIns="143386" numCol="1" spcCol="0" rtlCol="0" fromWordArt="0" anchor="t" anchorCtr="0" forceAA="0" compatLnSpc="1">
              <a:prstTxWarp prst="textNoShape">
                <a:avLst/>
              </a:prstTxWarp>
              <a:noAutofit/>
            </a:bodyPr>
            <a:lstStyle/>
            <a:p>
              <a:pPr algn="ctr" defTabSz="913496" fontAlgn="base">
                <a:lnSpc>
                  <a:spcPct val="90000"/>
                </a:lnSpc>
                <a:spcBef>
                  <a:spcPct val="0"/>
                </a:spcBef>
                <a:spcAft>
                  <a:spcPct val="0"/>
                </a:spcAft>
                <a:defRPr/>
              </a:pPr>
              <a:r>
                <a:rPr lang="fr-FR" sz="12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Archive</a:t>
              </a:r>
              <a:endParaRPr lang="en-US" sz="12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endParaRPr>
            </a:p>
          </p:txBody>
        </p:sp>
        <p:sp>
          <p:nvSpPr>
            <p:cNvPr id="37" name="Rectangle 36">
              <a:extLst>
                <a:ext uri="{FF2B5EF4-FFF2-40B4-BE49-F238E27FC236}">
                  <a16:creationId xmlns:a16="http://schemas.microsoft.com/office/drawing/2014/main" id="{D6D56831-0780-4F3D-A51B-130B21675496}"/>
                </a:ext>
              </a:extLst>
            </p:cNvPr>
            <p:cNvSpPr/>
            <p:nvPr/>
          </p:nvSpPr>
          <p:spPr bwMode="auto">
            <a:xfrm>
              <a:off x="3589586" y="920734"/>
              <a:ext cx="1672156" cy="13271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6" rIns="179234" bIns="143386" numCol="1" spcCol="0" rtlCol="0" fromWordArt="0" anchor="t" anchorCtr="0" forceAA="0" compatLnSpc="1">
              <a:prstTxWarp prst="textNoShape">
                <a:avLst/>
              </a:prstTxWarp>
              <a:noAutofit/>
            </a:bodyPr>
            <a:lstStyle/>
            <a:p>
              <a:pPr defTabSz="932481" fontAlgn="base">
                <a:lnSpc>
                  <a:spcPct val="90000"/>
                </a:lnSpc>
                <a:spcBef>
                  <a:spcPct val="0"/>
                </a:spcBef>
                <a:spcAft>
                  <a:spcPct val="0"/>
                </a:spcAft>
                <a:defRPr/>
              </a:pPr>
              <a:r>
                <a:rPr lang="en-US" sz="2000" spc="-102" dirty="0">
                  <a:ln w="3175">
                    <a:noFill/>
                  </a:ln>
                  <a:gradFill>
                    <a:gsLst>
                      <a:gs pos="1250">
                        <a:srgbClr val="0078D7"/>
                      </a:gs>
                      <a:gs pos="100000">
                        <a:srgbClr val="0078D7"/>
                      </a:gs>
                    </a:gsLst>
                    <a:lin ang="5400000" scaled="0"/>
                  </a:gradFill>
                  <a:latin typeface="Segoe UI Light"/>
                  <a:cs typeface="Segoe UI" pitchFamily="34" charset="0"/>
                </a:rPr>
                <a:t>Azure</a:t>
              </a:r>
              <a:br>
                <a:rPr lang="en-US" sz="2000" spc="-102" dirty="0">
                  <a:ln w="3175">
                    <a:noFill/>
                  </a:ln>
                  <a:gradFill>
                    <a:gsLst>
                      <a:gs pos="1250">
                        <a:srgbClr val="0078D7"/>
                      </a:gs>
                      <a:gs pos="100000">
                        <a:srgbClr val="0078D7"/>
                      </a:gs>
                    </a:gsLst>
                    <a:lin ang="5400000" scaled="0"/>
                  </a:gradFill>
                  <a:latin typeface="Segoe UI Light"/>
                  <a:cs typeface="Segoe UI" pitchFamily="34" charset="0"/>
                </a:rPr>
              </a:br>
              <a:r>
                <a:rPr lang="en-US" sz="2000" spc="-102" dirty="0">
                  <a:ln w="3175">
                    <a:noFill/>
                  </a:ln>
                  <a:gradFill>
                    <a:gsLst>
                      <a:gs pos="1250">
                        <a:srgbClr val="0078D7"/>
                      </a:gs>
                      <a:gs pos="100000">
                        <a:srgbClr val="0078D7"/>
                      </a:gs>
                    </a:gsLst>
                    <a:lin ang="5400000" scaled="0"/>
                  </a:gradFill>
                  <a:latin typeface="Segoe UI Light"/>
                  <a:cs typeface="Segoe UI" pitchFamily="34" charset="0"/>
                </a:rPr>
                <a:t>Blob</a:t>
              </a:r>
            </a:p>
          </p:txBody>
        </p:sp>
        <p:sp>
          <p:nvSpPr>
            <p:cNvPr id="31" name="Temperature_mild">
              <a:extLst>
                <a:ext uri="{FF2B5EF4-FFF2-40B4-BE49-F238E27FC236}">
                  <a16:creationId xmlns:a16="http://schemas.microsoft.com/office/drawing/2014/main" id="{B3901AA0-CD27-45C2-8E19-DE76D5636398}"/>
                </a:ext>
              </a:extLst>
            </p:cNvPr>
            <p:cNvSpPr>
              <a:spLocks noChangeAspect="1" noEditPoints="1"/>
            </p:cNvSpPr>
            <p:nvPr/>
          </p:nvSpPr>
          <p:spPr bwMode="auto">
            <a:xfrm>
              <a:off x="8476340" y="1125887"/>
              <a:ext cx="231081" cy="577839"/>
            </a:xfrm>
            <a:custGeom>
              <a:avLst/>
              <a:gdLst>
                <a:gd name="T0" fmla="*/ 748 w 1496"/>
                <a:gd name="T1" fmla="*/ 3274 h 3743"/>
                <a:gd name="T2" fmla="*/ 469 w 1496"/>
                <a:gd name="T3" fmla="*/ 2995 h 3743"/>
                <a:gd name="T4" fmla="*/ 748 w 1496"/>
                <a:gd name="T5" fmla="*/ 2716 h 3743"/>
                <a:gd name="T6" fmla="*/ 1027 w 1496"/>
                <a:gd name="T7" fmla="*/ 2995 h 3743"/>
                <a:gd name="T8" fmla="*/ 748 w 1496"/>
                <a:gd name="T9" fmla="*/ 3274 h 3743"/>
                <a:gd name="T10" fmla="*/ 1248 w 1496"/>
                <a:gd name="T11" fmla="*/ 2439 h 3743"/>
                <a:gd name="T12" fmla="*/ 1248 w 1496"/>
                <a:gd name="T13" fmla="*/ 500 h 3743"/>
                <a:gd name="T14" fmla="*/ 748 w 1496"/>
                <a:gd name="T15" fmla="*/ 0 h 3743"/>
                <a:gd name="T16" fmla="*/ 748 w 1496"/>
                <a:gd name="T17" fmla="*/ 0 h 3743"/>
                <a:gd name="T18" fmla="*/ 248 w 1496"/>
                <a:gd name="T19" fmla="*/ 500 h 3743"/>
                <a:gd name="T20" fmla="*/ 248 w 1496"/>
                <a:gd name="T21" fmla="*/ 2439 h 3743"/>
                <a:gd name="T22" fmla="*/ 0 w 1496"/>
                <a:gd name="T23" fmla="*/ 2995 h 3743"/>
                <a:gd name="T24" fmla="*/ 748 w 1496"/>
                <a:gd name="T25" fmla="*/ 3743 h 3743"/>
                <a:gd name="T26" fmla="*/ 1496 w 1496"/>
                <a:gd name="T27" fmla="*/ 2995 h 3743"/>
                <a:gd name="T28" fmla="*/ 1248 w 1496"/>
                <a:gd name="T29" fmla="*/ 2439 h 3743"/>
                <a:gd name="T30" fmla="*/ 748 w 1496"/>
                <a:gd name="T31" fmla="*/ 1931 h 3743"/>
                <a:gd name="T32" fmla="*/ 748 w 1496"/>
                <a:gd name="T33" fmla="*/ 2716 h 3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96" h="3743">
                  <a:moveTo>
                    <a:pt x="748" y="3274"/>
                  </a:moveTo>
                  <a:cubicBezTo>
                    <a:pt x="594" y="3274"/>
                    <a:pt x="469" y="3149"/>
                    <a:pt x="469" y="2995"/>
                  </a:cubicBezTo>
                  <a:cubicBezTo>
                    <a:pt x="469" y="2841"/>
                    <a:pt x="594" y="2716"/>
                    <a:pt x="748" y="2716"/>
                  </a:cubicBezTo>
                  <a:cubicBezTo>
                    <a:pt x="902" y="2716"/>
                    <a:pt x="1027" y="2841"/>
                    <a:pt x="1027" y="2995"/>
                  </a:cubicBezTo>
                  <a:cubicBezTo>
                    <a:pt x="1027" y="3149"/>
                    <a:pt x="902" y="3274"/>
                    <a:pt x="748" y="3274"/>
                  </a:cubicBezTo>
                  <a:close/>
                  <a:moveTo>
                    <a:pt x="1248" y="2439"/>
                  </a:moveTo>
                  <a:cubicBezTo>
                    <a:pt x="1248" y="500"/>
                    <a:pt x="1248" y="500"/>
                    <a:pt x="1248" y="500"/>
                  </a:cubicBezTo>
                  <a:cubicBezTo>
                    <a:pt x="1248" y="224"/>
                    <a:pt x="1024" y="0"/>
                    <a:pt x="748" y="0"/>
                  </a:cubicBezTo>
                  <a:cubicBezTo>
                    <a:pt x="748" y="0"/>
                    <a:pt x="748" y="0"/>
                    <a:pt x="748" y="0"/>
                  </a:cubicBezTo>
                  <a:cubicBezTo>
                    <a:pt x="472" y="0"/>
                    <a:pt x="248" y="224"/>
                    <a:pt x="248" y="500"/>
                  </a:cubicBezTo>
                  <a:cubicBezTo>
                    <a:pt x="248" y="2439"/>
                    <a:pt x="248" y="2439"/>
                    <a:pt x="248" y="2439"/>
                  </a:cubicBezTo>
                  <a:cubicBezTo>
                    <a:pt x="96" y="2576"/>
                    <a:pt x="0" y="2774"/>
                    <a:pt x="0" y="2995"/>
                  </a:cubicBezTo>
                  <a:cubicBezTo>
                    <a:pt x="0" y="3408"/>
                    <a:pt x="335" y="3743"/>
                    <a:pt x="748" y="3743"/>
                  </a:cubicBezTo>
                  <a:cubicBezTo>
                    <a:pt x="1161" y="3743"/>
                    <a:pt x="1496" y="3408"/>
                    <a:pt x="1496" y="2995"/>
                  </a:cubicBezTo>
                  <a:cubicBezTo>
                    <a:pt x="1496" y="2774"/>
                    <a:pt x="1400" y="2576"/>
                    <a:pt x="1248" y="2439"/>
                  </a:cubicBezTo>
                  <a:close/>
                  <a:moveTo>
                    <a:pt x="748" y="1931"/>
                  </a:moveTo>
                  <a:cubicBezTo>
                    <a:pt x="748" y="2716"/>
                    <a:pt x="748" y="2716"/>
                    <a:pt x="748" y="2716"/>
                  </a:cubicBezTo>
                </a:path>
              </a:pathLst>
            </a:cu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29" tIns="44814" rIns="89629" bIns="44814" numCol="1" anchor="t" anchorCtr="0" compatLnSpc="1">
              <a:prstTxWarp prst="textNoShape">
                <a:avLst/>
              </a:prstTxWarp>
            </a:bodyPr>
            <a:lstStyle/>
            <a:p>
              <a:pPr defTabSz="914287">
                <a:defRPr/>
              </a:pPr>
              <a:endParaRPr lang="en-US" sz="1100">
                <a:solidFill>
                  <a:srgbClr val="353535"/>
                </a:solidFill>
                <a:latin typeface="Segoe UI Semilight"/>
              </a:endParaRPr>
            </a:p>
          </p:txBody>
        </p:sp>
        <p:sp>
          <p:nvSpPr>
            <p:cNvPr id="32" name="Temperature_hot">
              <a:extLst>
                <a:ext uri="{FF2B5EF4-FFF2-40B4-BE49-F238E27FC236}">
                  <a16:creationId xmlns:a16="http://schemas.microsoft.com/office/drawing/2014/main" id="{A4A1F239-66D3-431C-9F78-E94BC335584D}"/>
                </a:ext>
              </a:extLst>
            </p:cNvPr>
            <p:cNvSpPr>
              <a:spLocks noChangeAspect="1" noEditPoints="1"/>
            </p:cNvSpPr>
            <p:nvPr/>
          </p:nvSpPr>
          <p:spPr bwMode="auto">
            <a:xfrm>
              <a:off x="6185683" y="1125887"/>
              <a:ext cx="231081" cy="577839"/>
            </a:xfrm>
            <a:custGeom>
              <a:avLst/>
              <a:gdLst>
                <a:gd name="T0" fmla="*/ 748 w 1496"/>
                <a:gd name="T1" fmla="*/ 3274 h 3743"/>
                <a:gd name="T2" fmla="*/ 469 w 1496"/>
                <a:gd name="T3" fmla="*/ 2995 h 3743"/>
                <a:gd name="T4" fmla="*/ 748 w 1496"/>
                <a:gd name="T5" fmla="*/ 2716 h 3743"/>
                <a:gd name="T6" fmla="*/ 1027 w 1496"/>
                <a:gd name="T7" fmla="*/ 2995 h 3743"/>
                <a:gd name="T8" fmla="*/ 748 w 1496"/>
                <a:gd name="T9" fmla="*/ 3274 h 3743"/>
                <a:gd name="T10" fmla="*/ 1248 w 1496"/>
                <a:gd name="T11" fmla="*/ 2439 h 3743"/>
                <a:gd name="T12" fmla="*/ 1248 w 1496"/>
                <a:gd name="T13" fmla="*/ 500 h 3743"/>
                <a:gd name="T14" fmla="*/ 748 w 1496"/>
                <a:gd name="T15" fmla="*/ 0 h 3743"/>
                <a:gd name="T16" fmla="*/ 748 w 1496"/>
                <a:gd name="T17" fmla="*/ 0 h 3743"/>
                <a:gd name="T18" fmla="*/ 248 w 1496"/>
                <a:gd name="T19" fmla="*/ 500 h 3743"/>
                <a:gd name="T20" fmla="*/ 248 w 1496"/>
                <a:gd name="T21" fmla="*/ 2439 h 3743"/>
                <a:gd name="T22" fmla="*/ 0 w 1496"/>
                <a:gd name="T23" fmla="*/ 2995 h 3743"/>
                <a:gd name="T24" fmla="*/ 748 w 1496"/>
                <a:gd name="T25" fmla="*/ 3743 h 3743"/>
                <a:gd name="T26" fmla="*/ 1496 w 1496"/>
                <a:gd name="T27" fmla="*/ 2995 h 3743"/>
                <a:gd name="T28" fmla="*/ 1248 w 1496"/>
                <a:gd name="T29" fmla="*/ 2439 h 3743"/>
                <a:gd name="T30" fmla="*/ 748 w 1496"/>
                <a:gd name="T31" fmla="*/ 491 h 3743"/>
                <a:gd name="T32" fmla="*/ 748 w 1496"/>
                <a:gd name="T33" fmla="*/ 2716 h 3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96" h="3743">
                  <a:moveTo>
                    <a:pt x="748" y="3274"/>
                  </a:moveTo>
                  <a:cubicBezTo>
                    <a:pt x="594" y="3274"/>
                    <a:pt x="469" y="3149"/>
                    <a:pt x="469" y="2995"/>
                  </a:cubicBezTo>
                  <a:cubicBezTo>
                    <a:pt x="469" y="2841"/>
                    <a:pt x="594" y="2716"/>
                    <a:pt x="748" y="2716"/>
                  </a:cubicBezTo>
                  <a:cubicBezTo>
                    <a:pt x="902" y="2716"/>
                    <a:pt x="1027" y="2841"/>
                    <a:pt x="1027" y="2995"/>
                  </a:cubicBezTo>
                  <a:cubicBezTo>
                    <a:pt x="1027" y="3149"/>
                    <a:pt x="902" y="3274"/>
                    <a:pt x="748" y="3274"/>
                  </a:cubicBezTo>
                  <a:close/>
                  <a:moveTo>
                    <a:pt x="1248" y="2439"/>
                  </a:moveTo>
                  <a:cubicBezTo>
                    <a:pt x="1248" y="500"/>
                    <a:pt x="1248" y="500"/>
                    <a:pt x="1248" y="500"/>
                  </a:cubicBezTo>
                  <a:cubicBezTo>
                    <a:pt x="1248" y="224"/>
                    <a:pt x="1024" y="0"/>
                    <a:pt x="748" y="0"/>
                  </a:cubicBezTo>
                  <a:cubicBezTo>
                    <a:pt x="748" y="0"/>
                    <a:pt x="748" y="0"/>
                    <a:pt x="748" y="0"/>
                  </a:cubicBezTo>
                  <a:cubicBezTo>
                    <a:pt x="472" y="0"/>
                    <a:pt x="248" y="224"/>
                    <a:pt x="248" y="500"/>
                  </a:cubicBezTo>
                  <a:cubicBezTo>
                    <a:pt x="248" y="2439"/>
                    <a:pt x="248" y="2439"/>
                    <a:pt x="248" y="2439"/>
                  </a:cubicBezTo>
                  <a:cubicBezTo>
                    <a:pt x="96" y="2576"/>
                    <a:pt x="0" y="2774"/>
                    <a:pt x="0" y="2995"/>
                  </a:cubicBezTo>
                  <a:cubicBezTo>
                    <a:pt x="0" y="3408"/>
                    <a:pt x="335" y="3743"/>
                    <a:pt x="748" y="3743"/>
                  </a:cubicBezTo>
                  <a:cubicBezTo>
                    <a:pt x="1161" y="3743"/>
                    <a:pt x="1496" y="3408"/>
                    <a:pt x="1496" y="2995"/>
                  </a:cubicBezTo>
                  <a:cubicBezTo>
                    <a:pt x="1496" y="2774"/>
                    <a:pt x="1400" y="2576"/>
                    <a:pt x="1248" y="2439"/>
                  </a:cubicBezTo>
                  <a:close/>
                  <a:moveTo>
                    <a:pt x="748" y="491"/>
                  </a:moveTo>
                  <a:cubicBezTo>
                    <a:pt x="748" y="2716"/>
                    <a:pt x="748" y="2716"/>
                    <a:pt x="748" y="2716"/>
                  </a:cubicBezTo>
                </a:path>
              </a:pathLst>
            </a:cu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29" tIns="44814" rIns="89629" bIns="44814" numCol="1" anchor="t" anchorCtr="0" compatLnSpc="1">
              <a:prstTxWarp prst="textNoShape">
                <a:avLst/>
              </a:prstTxWarp>
            </a:bodyPr>
            <a:lstStyle/>
            <a:p>
              <a:pPr defTabSz="914287">
                <a:defRPr/>
              </a:pPr>
              <a:endParaRPr lang="en-US" sz="1100">
                <a:solidFill>
                  <a:srgbClr val="353535"/>
                </a:solidFill>
                <a:latin typeface="Segoe UI Semilight"/>
              </a:endParaRPr>
            </a:p>
          </p:txBody>
        </p:sp>
        <p:sp>
          <p:nvSpPr>
            <p:cNvPr id="57" name="Freeform: Shape 56">
              <a:extLst>
                <a:ext uri="{FF2B5EF4-FFF2-40B4-BE49-F238E27FC236}">
                  <a16:creationId xmlns:a16="http://schemas.microsoft.com/office/drawing/2014/main" id="{20E1EFB6-862D-43D9-8036-0EEA2291A85C}"/>
                </a:ext>
              </a:extLst>
            </p:cNvPr>
            <p:cNvSpPr/>
            <p:nvPr/>
          </p:nvSpPr>
          <p:spPr bwMode="auto">
            <a:xfrm>
              <a:off x="5923099" y="1830229"/>
              <a:ext cx="756251" cy="0"/>
            </a:xfrm>
            <a:custGeom>
              <a:avLst/>
              <a:gdLst>
                <a:gd name="connsiteX0" fmla="*/ 0 w 771525"/>
                <a:gd name="connsiteY0" fmla="*/ 0 h 0"/>
                <a:gd name="connsiteX1" fmla="*/ 771525 w 771525"/>
                <a:gd name="connsiteY1" fmla="*/ 0 h 0"/>
              </a:gdLst>
              <a:ahLst/>
              <a:cxnLst>
                <a:cxn ang="0">
                  <a:pos x="connsiteX0" y="connsiteY0"/>
                </a:cxn>
                <a:cxn ang="0">
                  <a:pos x="connsiteX1" y="connsiteY1"/>
                </a:cxn>
              </a:cxnLst>
              <a:rect l="l" t="t" r="r" b="b"/>
              <a:pathLst>
                <a:path w="771525">
                  <a:moveTo>
                    <a:pt x="0" y="0"/>
                  </a:moveTo>
                  <a:lnTo>
                    <a:pt x="771525" y="0"/>
                  </a:lnTo>
                </a:path>
              </a:pathLst>
            </a:custGeom>
            <a:noFill/>
            <a:ln w="12700" cap="rnd">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sp>
          <p:nvSpPr>
            <p:cNvPr id="66" name="Freeform: Shape 65">
              <a:extLst>
                <a:ext uri="{FF2B5EF4-FFF2-40B4-BE49-F238E27FC236}">
                  <a16:creationId xmlns:a16="http://schemas.microsoft.com/office/drawing/2014/main" id="{75FC7D3E-7986-4DAA-8DEC-C0C0411956C1}"/>
                </a:ext>
              </a:extLst>
            </p:cNvPr>
            <p:cNvSpPr/>
            <p:nvPr/>
          </p:nvSpPr>
          <p:spPr bwMode="auto">
            <a:xfrm>
              <a:off x="8213756" y="1830229"/>
              <a:ext cx="756251" cy="0"/>
            </a:xfrm>
            <a:custGeom>
              <a:avLst/>
              <a:gdLst>
                <a:gd name="connsiteX0" fmla="*/ 0 w 771525"/>
                <a:gd name="connsiteY0" fmla="*/ 0 h 0"/>
                <a:gd name="connsiteX1" fmla="*/ 771525 w 771525"/>
                <a:gd name="connsiteY1" fmla="*/ 0 h 0"/>
              </a:gdLst>
              <a:ahLst/>
              <a:cxnLst>
                <a:cxn ang="0">
                  <a:pos x="connsiteX0" y="connsiteY0"/>
                </a:cxn>
                <a:cxn ang="0">
                  <a:pos x="connsiteX1" y="connsiteY1"/>
                </a:cxn>
              </a:cxnLst>
              <a:rect l="l" t="t" r="r" b="b"/>
              <a:pathLst>
                <a:path w="771525">
                  <a:moveTo>
                    <a:pt x="0" y="0"/>
                  </a:moveTo>
                  <a:lnTo>
                    <a:pt x="771525" y="0"/>
                  </a:lnTo>
                </a:path>
              </a:pathLst>
            </a:custGeom>
            <a:noFill/>
            <a:ln w="12700" cap="rnd">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sp>
          <p:nvSpPr>
            <p:cNvPr id="67" name="Freeform: Shape 66">
              <a:extLst>
                <a:ext uri="{FF2B5EF4-FFF2-40B4-BE49-F238E27FC236}">
                  <a16:creationId xmlns:a16="http://schemas.microsoft.com/office/drawing/2014/main" id="{DB3FB828-CAD7-4C39-A926-509E0729CA2F}"/>
                </a:ext>
              </a:extLst>
            </p:cNvPr>
            <p:cNvSpPr/>
            <p:nvPr/>
          </p:nvSpPr>
          <p:spPr bwMode="auto">
            <a:xfrm>
              <a:off x="10504413" y="1830229"/>
              <a:ext cx="756251" cy="0"/>
            </a:xfrm>
            <a:custGeom>
              <a:avLst/>
              <a:gdLst>
                <a:gd name="connsiteX0" fmla="*/ 0 w 771525"/>
                <a:gd name="connsiteY0" fmla="*/ 0 h 0"/>
                <a:gd name="connsiteX1" fmla="*/ 771525 w 771525"/>
                <a:gd name="connsiteY1" fmla="*/ 0 h 0"/>
              </a:gdLst>
              <a:ahLst/>
              <a:cxnLst>
                <a:cxn ang="0">
                  <a:pos x="connsiteX0" y="connsiteY0"/>
                </a:cxn>
                <a:cxn ang="0">
                  <a:pos x="connsiteX1" y="connsiteY1"/>
                </a:cxn>
              </a:cxnLst>
              <a:rect l="l" t="t" r="r" b="b"/>
              <a:pathLst>
                <a:path w="771525">
                  <a:moveTo>
                    <a:pt x="0" y="0"/>
                  </a:moveTo>
                  <a:lnTo>
                    <a:pt x="771525" y="0"/>
                  </a:lnTo>
                </a:path>
              </a:pathLst>
            </a:custGeom>
            <a:noFill/>
            <a:ln w="12700" cap="rnd">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grpSp>
          <p:nvGrpSpPr>
            <p:cNvPr id="43" name="Group 42">
              <a:extLst>
                <a:ext uri="{FF2B5EF4-FFF2-40B4-BE49-F238E27FC236}">
                  <a16:creationId xmlns:a16="http://schemas.microsoft.com/office/drawing/2014/main" id="{86E78866-9F11-4C88-8C35-EE7C84B5EB6D}"/>
                </a:ext>
              </a:extLst>
            </p:cNvPr>
            <p:cNvGrpSpPr/>
            <p:nvPr/>
          </p:nvGrpSpPr>
          <p:grpSpPr>
            <a:xfrm>
              <a:off x="5153387" y="2414661"/>
              <a:ext cx="2288436" cy="2963000"/>
              <a:chOff x="1870021" y="2993582"/>
              <a:chExt cx="2334655" cy="3022844"/>
            </a:xfrm>
          </p:grpSpPr>
          <p:sp>
            <p:nvSpPr>
              <p:cNvPr id="63" name="TextBox 62">
                <a:extLst>
                  <a:ext uri="{FF2B5EF4-FFF2-40B4-BE49-F238E27FC236}">
                    <a16:creationId xmlns:a16="http://schemas.microsoft.com/office/drawing/2014/main" id="{69CB5C16-6D19-4336-889F-ED56F8B88834}"/>
                  </a:ext>
                </a:extLst>
              </p:cNvPr>
              <p:cNvSpPr txBox="1"/>
              <p:nvPr/>
            </p:nvSpPr>
            <p:spPr>
              <a:xfrm>
                <a:off x="1870021" y="2993582"/>
                <a:ext cx="2334655" cy="928862"/>
              </a:xfrm>
              <a:prstGeom prst="rect">
                <a:avLst/>
              </a:prstGeom>
              <a:noFill/>
            </p:spPr>
            <p:txBody>
              <a:bodyPr wrap="square" lIns="179234" tIns="143386" rIns="179234" bIns="143386" rtlCol="0">
                <a:spAutoFit/>
              </a:bodyPr>
              <a:lstStyle/>
              <a:p>
                <a:pPr algn="ctr" defTabSz="913671" fontAlgn="base">
                  <a:lnSpc>
                    <a:spcPct val="90000"/>
                  </a:lnSpc>
                  <a:spcBef>
                    <a:spcPct val="0"/>
                  </a:spcBef>
                  <a:spcAft>
                    <a:spcPct val="0"/>
                  </a:spcAft>
                  <a:defRPr/>
                </a:pPr>
                <a:r>
                  <a:rPr lang="en-US" sz="1100" kern="0" dirty="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Frequently </a:t>
                </a:r>
                <a:br>
                  <a:rPr lang="en-US" sz="1100" kern="0" dirty="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br>
                <a:r>
                  <a:rPr lang="en-US" sz="1100" kern="0" dirty="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accessed data</a:t>
                </a:r>
              </a:p>
            </p:txBody>
          </p:sp>
          <p:grpSp>
            <p:nvGrpSpPr>
              <p:cNvPr id="33" name="Group 32">
                <a:extLst>
                  <a:ext uri="{FF2B5EF4-FFF2-40B4-BE49-F238E27FC236}">
                    <a16:creationId xmlns:a16="http://schemas.microsoft.com/office/drawing/2014/main" id="{AC240561-A570-4538-A99F-CE8B200053AD}"/>
                  </a:ext>
                </a:extLst>
              </p:cNvPr>
              <p:cNvGrpSpPr/>
              <p:nvPr/>
            </p:nvGrpSpPr>
            <p:grpSpPr>
              <a:xfrm>
                <a:off x="2024265" y="3846953"/>
                <a:ext cx="2026165" cy="2169473"/>
                <a:chOff x="2024265" y="3846953"/>
                <a:chExt cx="2026165" cy="2169473"/>
              </a:xfrm>
            </p:grpSpPr>
            <p:sp>
              <p:nvSpPr>
                <p:cNvPr id="9" name="TextBox 8">
                  <a:extLst>
                    <a:ext uri="{FF2B5EF4-FFF2-40B4-BE49-F238E27FC236}">
                      <a16:creationId xmlns:a16="http://schemas.microsoft.com/office/drawing/2014/main" id="{7DADF7A6-F036-472A-B562-09AD5A8FB3A6}"/>
                    </a:ext>
                  </a:extLst>
                </p:cNvPr>
                <p:cNvSpPr txBox="1"/>
                <p:nvPr/>
              </p:nvSpPr>
              <p:spPr>
                <a:xfrm>
                  <a:off x="2024267" y="3846953"/>
                  <a:ext cx="2026163" cy="690736"/>
                </a:xfrm>
                <a:prstGeom prst="rect">
                  <a:avLst/>
                </a:prstGeom>
                <a:noFill/>
              </p:spPr>
              <p:txBody>
                <a:bodyPr wrap="square" lIns="0" tIns="143386" rIns="0" bIns="143386" rtlCol="0" anchor="ctr">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$18.40 </a:t>
                  </a:r>
                </a:p>
              </p:txBody>
            </p:sp>
            <p:sp>
              <p:nvSpPr>
                <p:cNvPr id="77" name="TextBox 76">
                  <a:extLst>
                    <a:ext uri="{FF2B5EF4-FFF2-40B4-BE49-F238E27FC236}">
                      <a16:creationId xmlns:a16="http://schemas.microsoft.com/office/drawing/2014/main" id="{2D9BE86A-3909-4BAF-B155-C775703AF7CB}"/>
                    </a:ext>
                  </a:extLst>
                </p:cNvPr>
                <p:cNvSpPr txBox="1"/>
                <p:nvPr/>
              </p:nvSpPr>
              <p:spPr>
                <a:xfrm>
                  <a:off x="2024267" y="4550394"/>
                  <a:ext cx="2026163" cy="690736"/>
                </a:xfrm>
                <a:prstGeom prst="rect">
                  <a:avLst/>
                </a:prstGeom>
                <a:noFill/>
              </p:spPr>
              <p:txBody>
                <a:bodyPr wrap="square" lIns="0" tIns="143386" rIns="0" bIns="143386" rtlCol="0" anchor="ctr">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$0.05 </a:t>
                  </a:r>
                </a:p>
              </p:txBody>
            </p:sp>
            <p:sp>
              <p:nvSpPr>
                <p:cNvPr id="74" name="TextBox 73">
                  <a:extLst>
                    <a:ext uri="{FF2B5EF4-FFF2-40B4-BE49-F238E27FC236}">
                      <a16:creationId xmlns:a16="http://schemas.microsoft.com/office/drawing/2014/main" id="{09F210A7-E051-4AE1-A075-F755717D4C25}"/>
                    </a:ext>
                  </a:extLst>
                </p:cNvPr>
                <p:cNvSpPr txBox="1"/>
                <p:nvPr/>
              </p:nvSpPr>
              <p:spPr>
                <a:xfrm>
                  <a:off x="2024265" y="5325690"/>
                  <a:ext cx="2026163" cy="690736"/>
                </a:xfrm>
                <a:prstGeom prst="rect">
                  <a:avLst/>
                </a:prstGeom>
                <a:noFill/>
              </p:spPr>
              <p:txBody>
                <a:bodyPr wrap="square" lIns="0" tIns="143386" rIns="0" bIns="143386" rtlCol="0">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Immediate</a:t>
                  </a:r>
                </a:p>
              </p:txBody>
            </p:sp>
          </p:grpSp>
        </p:grpSp>
        <p:grpSp>
          <p:nvGrpSpPr>
            <p:cNvPr id="45" name="Group 44">
              <a:extLst>
                <a:ext uri="{FF2B5EF4-FFF2-40B4-BE49-F238E27FC236}">
                  <a16:creationId xmlns:a16="http://schemas.microsoft.com/office/drawing/2014/main" id="{C11FE4BD-1405-4AD9-86B6-862F0BE066DB}"/>
                </a:ext>
              </a:extLst>
            </p:cNvPr>
            <p:cNvGrpSpPr/>
            <p:nvPr/>
          </p:nvGrpSpPr>
          <p:grpSpPr>
            <a:xfrm>
              <a:off x="7447660" y="2414661"/>
              <a:ext cx="2288436" cy="2962997"/>
              <a:chOff x="4210631" y="2993582"/>
              <a:chExt cx="2334655" cy="3022841"/>
            </a:xfrm>
          </p:grpSpPr>
          <p:sp>
            <p:nvSpPr>
              <p:cNvPr id="64" name="TextBox 63">
                <a:extLst>
                  <a:ext uri="{FF2B5EF4-FFF2-40B4-BE49-F238E27FC236}">
                    <a16:creationId xmlns:a16="http://schemas.microsoft.com/office/drawing/2014/main" id="{7E9F380D-E4DA-415D-91F3-C18CBA7F3495}"/>
                  </a:ext>
                </a:extLst>
              </p:cNvPr>
              <p:cNvSpPr txBox="1"/>
              <p:nvPr/>
            </p:nvSpPr>
            <p:spPr>
              <a:xfrm>
                <a:off x="4210631" y="2993582"/>
                <a:ext cx="2334655" cy="928862"/>
              </a:xfrm>
              <a:prstGeom prst="rect">
                <a:avLst/>
              </a:prstGeom>
              <a:noFill/>
            </p:spPr>
            <p:txBody>
              <a:bodyPr wrap="square" lIns="179234" tIns="143386" rIns="179234" bIns="143386" rtlCol="0">
                <a:spAutoFit/>
              </a:bodyPr>
              <a:lstStyle/>
              <a:p>
                <a:pPr algn="ctr" defTabSz="913671" fontAlgn="base">
                  <a:lnSpc>
                    <a:spcPct val="90000"/>
                  </a:lnSpc>
                  <a:spcBef>
                    <a:spcPct val="0"/>
                  </a:spcBef>
                  <a:spcAft>
                    <a:spcPct val="0"/>
                  </a:spcAft>
                  <a:defRPr/>
                </a:pPr>
                <a:r>
                  <a:rPr lang="en-US" sz="11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Less frequently accessed data</a:t>
                </a:r>
              </a:p>
            </p:txBody>
          </p:sp>
          <p:grpSp>
            <p:nvGrpSpPr>
              <p:cNvPr id="35" name="Group 34">
                <a:extLst>
                  <a:ext uri="{FF2B5EF4-FFF2-40B4-BE49-F238E27FC236}">
                    <a16:creationId xmlns:a16="http://schemas.microsoft.com/office/drawing/2014/main" id="{866AA083-F2ED-4A92-86D3-69C6EBB43C22}"/>
                  </a:ext>
                </a:extLst>
              </p:cNvPr>
              <p:cNvGrpSpPr/>
              <p:nvPr/>
            </p:nvGrpSpPr>
            <p:grpSpPr>
              <a:xfrm>
                <a:off x="4364875" y="3846952"/>
                <a:ext cx="2026165" cy="2169471"/>
                <a:chOff x="4364875" y="3846952"/>
                <a:chExt cx="2026165" cy="2169471"/>
              </a:xfrm>
            </p:grpSpPr>
            <p:sp>
              <p:nvSpPr>
                <p:cNvPr id="75" name="TextBox 74">
                  <a:extLst>
                    <a:ext uri="{FF2B5EF4-FFF2-40B4-BE49-F238E27FC236}">
                      <a16:creationId xmlns:a16="http://schemas.microsoft.com/office/drawing/2014/main" id="{7784D94E-77B6-4965-B6F8-515BBD2284BA}"/>
                    </a:ext>
                  </a:extLst>
                </p:cNvPr>
                <p:cNvSpPr txBox="1"/>
                <p:nvPr/>
              </p:nvSpPr>
              <p:spPr>
                <a:xfrm>
                  <a:off x="4364877" y="3846952"/>
                  <a:ext cx="2026163" cy="690737"/>
                </a:xfrm>
                <a:prstGeom prst="rect">
                  <a:avLst/>
                </a:prstGeom>
                <a:noFill/>
              </p:spPr>
              <p:txBody>
                <a:bodyPr wrap="square" lIns="0" tIns="143386" rIns="0" bIns="143386" rtlCol="0" anchor="ctr">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$10.00</a:t>
                  </a:r>
                </a:p>
              </p:txBody>
            </p:sp>
            <p:sp>
              <p:nvSpPr>
                <p:cNvPr id="80" name="TextBox 79">
                  <a:extLst>
                    <a:ext uri="{FF2B5EF4-FFF2-40B4-BE49-F238E27FC236}">
                      <a16:creationId xmlns:a16="http://schemas.microsoft.com/office/drawing/2014/main" id="{839E9729-4211-400B-9F9A-6159B37DA116}"/>
                    </a:ext>
                  </a:extLst>
                </p:cNvPr>
                <p:cNvSpPr txBox="1"/>
                <p:nvPr/>
              </p:nvSpPr>
              <p:spPr>
                <a:xfrm>
                  <a:off x="4364877" y="4550393"/>
                  <a:ext cx="2026163" cy="690736"/>
                </a:xfrm>
                <a:prstGeom prst="rect">
                  <a:avLst/>
                </a:prstGeom>
                <a:noFill/>
              </p:spPr>
              <p:txBody>
                <a:bodyPr wrap="square" lIns="0" tIns="143386" rIns="0" bIns="143386" rtlCol="0" anchor="ctr">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$0.10 </a:t>
                  </a:r>
                </a:p>
              </p:txBody>
            </p:sp>
            <p:sp>
              <p:nvSpPr>
                <p:cNvPr id="73" name="TextBox 72">
                  <a:extLst>
                    <a:ext uri="{FF2B5EF4-FFF2-40B4-BE49-F238E27FC236}">
                      <a16:creationId xmlns:a16="http://schemas.microsoft.com/office/drawing/2014/main" id="{7CB0BA6D-1F3F-4A9F-95C7-C730DB6E96A9}"/>
                    </a:ext>
                  </a:extLst>
                </p:cNvPr>
                <p:cNvSpPr txBox="1"/>
                <p:nvPr/>
              </p:nvSpPr>
              <p:spPr>
                <a:xfrm>
                  <a:off x="4364875" y="5325687"/>
                  <a:ext cx="2026163" cy="690736"/>
                </a:xfrm>
                <a:prstGeom prst="rect">
                  <a:avLst/>
                </a:prstGeom>
                <a:noFill/>
              </p:spPr>
              <p:txBody>
                <a:bodyPr wrap="square" lIns="0" tIns="143386" rIns="0" bIns="143386" rtlCol="0">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Immediate</a:t>
                  </a:r>
                </a:p>
              </p:txBody>
            </p:sp>
          </p:grpSp>
        </p:grpSp>
        <p:grpSp>
          <p:nvGrpSpPr>
            <p:cNvPr id="48" name="Group 47">
              <a:extLst>
                <a:ext uri="{FF2B5EF4-FFF2-40B4-BE49-F238E27FC236}">
                  <a16:creationId xmlns:a16="http://schemas.microsoft.com/office/drawing/2014/main" id="{9B193814-F2ED-4773-B509-C64F68304963}"/>
                </a:ext>
              </a:extLst>
            </p:cNvPr>
            <p:cNvGrpSpPr/>
            <p:nvPr/>
          </p:nvGrpSpPr>
          <p:grpSpPr>
            <a:xfrm>
              <a:off x="9738319" y="2414661"/>
              <a:ext cx="2288436" cy="2963000"/>
              <a:chOff x="6547554" y="2993582"/>
              <a:chExt cx="2334655" cy="3022844"/>
            </a:xfrm>
          </p:grpSpPr>
          <p:sp>
            <p:nvSpPr>
              <p:cNvPr id="65" name="TextBox 64">
                <a:extLst>
                  <a:ext uri="{FF2B5EF4-FFF2-40B4-BE49-F238E27FC236}">
                    <a16:creationId xmlns:a16="http://schemas.microsoft.com/office/drawing/2014/main" id="{BDE67211-DE7F-4BAE-91EA-F3B929FD4F2A}"/>
                  </a:ext>
                </a:extLst>
              </p:cNvPr>
              <p:cNvSpPr txBox="1"/>
              <p:nvPr/>
            </p:nvSpPr>
            <p:spPr>
              <a:xfrm>
                <a:off x="6547554" y="2993582"/>
                <a:ext cx="2334655" cy="928862"/>
              </a:xfrm>
              <a:prstGeom prst="rect">
                <a:avLst/>
              </a:prstGeom>
              <a:noFill/>
            </p:spPr>
            <p:txBody>
              <a:bodyPr wrap="square" lIns="179234" tIns="143386" rIns="179234" bIns="143386" rtlCol="0">
                <a:spAutoFit/>
              </a:bodyPr>
              <a:lstStyle/>
              <a:p>
                <a:pPr algn="ctr" defTabSz="913671" fontAlgn="base">
                  <a:lnSpc>
                    <a:spcPct val="90000"/>
                  </a:lnSpc>
                  <a:spcBef>
                    <a:spcPct val="0"/>
                  </a:spcBef>
                  <a:spcAft>
                    <a:spcPct val="0"/>
                  </a:spcAft>
                  <a:defRPr/>
                </a:pPr>
                <a:r>
                  <a:rPr lang="en-US" sz="11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Rarely </a:t>
                </a:r>
                <a:br>
                  <a:rPr lang="en-US" sz="11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br>
                <a:r>
                  <a:rPr lang="en-US" sz="1100" kern="0">
                    <a:gradFill>
                      <a:gsLst>
                        <a:gs pos="6195">
                          <a:srgbClr val="E6E6E6">
                            <a:lumMod val="25000"/>
                          </a:srgbClr>
                        </a:gs>
                        <a:gs pos="100000">
                          <a:srgbClr val="E6E6E6">
                            <a:lumMod val="25000"/>
                          </a:srgbClr>
                        </a:gs>
                      </a:gsLst>
                      <a:lin ang="5400000" scaled="0"/>
                    </a:gradFill>
                    <a:latin typeface="Segoe UI Semilight"/>
                    <a:cs typeface="Segoe UI" panose="020B0502040204020203" pitchFamily="34" charset="0"/>
                  </a:rPr>
                  <a:t>accessed data</a:t>
                </a:r>
              </a:p>
            </p:txBody>
          </p:sp>
          <p:grpSp>
            <p:nvGrpSpPr>
              <p:cNvPr id="41" name="Group 40">
                <a:extLst>
                  <a:ext uri="{FF2B5EF4-FFF2-40B4-BE49-F238E27FC236}">
                    <a16:creationId xmlns:a16="http://schemas.microsoft.com/office/drawing/2014/main" id="{F778B789-5E1C-4C06-BFC0-70603B2097DE}"/>
                  </a:ext>
                </a:extLst>
              </p:cNvPr>
              <p:cNvGrpSpPr/>
              <p:nvPr/>
            </p:nvGrpSpPr>
            <p:grpSpPr>
              <a:xfrm>
                <a:off x="6701798" y="3846953"/>
                <a:ext cx="2026164" cy="2169473"/>
                <a:chOff x="6701798" y="3846953"/>
                <a:chExt cx="2026164" cy="2169473"/>
              </a:xfrm>
            </p:grpSpPr>
            <p:sp>
              <p:nvSpPr>
                <p:cNvPr id="76" name="TextBox 75">
                  <a:extLst>
                    <a:ext uri="{FF2B5EF4-FFF2-40B4-BE49-F238E27FC236}">
                      <a16:creationId xmlns:a16="http://schemas.microsoft.com/office/drawing/2014/main" id="{BA4DAE84-6927-4D64-92A4-11AB049A77B1}"/>
                    </a:ext>
                  </a:extLst>
                </p:cNvPr>
                <p:cNvSpPr txBox="1"/>
                <p:nvPr/>
              </p:nvSpPr>
              <p:spPr>
                <a:xfrm>
                  <a:off x="6701798" y="3846953"/>
                  <a:ext cx="2026164" cy="690736"/>
                </a:xfrm>
                <a:prstGeom prst="rect">
                  <a:avLst/>
                </a:prstGeom>
                <a:noFill/>
              </p:spPr>
              <p:txBody>
                <a:bodyPr wrap="square" lIns="0" tIns="143386" rIns="0" bIns="143386" rtlCol="0" anchor="ctr">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$2.00 </a:t>
                  </a:r>
                </a:p>
              </p:txBody>
            </p:sp>
            <p:sp>
              <p:nvSpPr>
                <p:cNvPr id="81" name="TextBox 80">
                  <a:extLst>
                    <a:ext uri="{FF2B5EF4-FFF2-40B4-BE49-F238E27FC236}">
                      <a16:creationId xmlns:a16="http://schemas.microsoft.com/office/drawing/2014/main" id="{CDD59419-11C0-4C9A-BF1F-DDAA5EEE0E33}"/>
                    </a:ext>
                  </a:extLst>
                </p:cNvPr>
                <p:cNvSpPr txBox="1"/>
                <p:nvPr/>
              </p:nvSpPr>
              <p:spPr>
                <a:xfrm>
                  <a:off x="6701798" y="4550394"/>
                  <a:ext cx="2026164" cy="690736"/>
                </a:xfrm>
                <a:prstGeom prst="rect">
                  <a:avLst/>
                </a:prstGeom>
                <a:noFill/>
              </p:spPr>
              <p:txBody>
                <a:bodyPr wrap="square" lIns="0" tIns="143386" rIns="0" bIns="143386" rtlCol="0" anchor="ctr">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$0.10 </a:t>
                  </a:r>
                </a:p>
              </p:txBody>
            </p:sp>
            <p:sp>
              <p:nvSpPr>
                <p:cNvPr id="78" name="TextBox 77">
                  <a:extLst>
                    <a:ext uri="{FF2B5EF4-FFF2-40B4-BE49-F238E27FC236}">
                      <a16:creationId xmlns:a16="http://schemas.microsoft.com/office/drawing/2014/main" id="{ABDAC38A-EBA0-43AF-82E8-CA12AC74B14B}"/>
                    </a:ext>
                  </a:extLst>
                </p:cNvPr>
                <p:cNvSpPr txBox="1"/>
                <p:nvPr/>
              </p:nvSpPr>
              <p:spPr>
                <a:xfrm>
                  <a:off x="6701798" y="5325690"/>
                  <a:ext cx="2026164" cy="690736"/>
                </a:xfrm>
                <a:prstGeom prst="rect">
                  <a:avLst/>
                </a:prstGeom>
                <a:noFill/>
              </p:spPr>
              <p:txBody>
                <a:bodyPr wrap="square" lIns="0" tIns="143386" rIns="0" bIns="143386" rtlCol="0">
                  <a:spAutoFit/>
                </a:bodyPr>
                <a:lstStyle/>
                <a:p>
                  <a:pPr algn="ctr" defTabSz="914287" fontAlgn="base">
                    <a:lnSpc>
                      <a:spcPct val="90000"/>
                    </a:lnSpc>
                    <a:spcAft>
                      <a:spcPts val="294"/>
                    </a:spcAft>
                    <a:defRPr/>
                  </a:pPr>
                  <a:r>
                    <a:rPr lang="en-US" sz="1100">
                      <a:gradFill>
                        <a:gsLst>
                          <a:gs pos="88021">
                            <a:srgbClr val="0078D7"/>
                          </a:gs>
                          <a:gs pos="78761">
                            <a:srgbClr val="0078D7"/>
                          </a:gs>
                        </a:gsLst>
                        <a:lin ang="5400000" scaled="0"/>
                      </a:gradFill>
                      <a:latin typeface="Segoe UI" panose="020B0502040204020203" pitchFamily="34" charset="0"/>
                      <a:cs typeface="Segoe UI" panose="020B0502040204020203" pitchFamily="34" charset="0"/>
                    </a:rPr>
                    <a:t>Hours</a:t>
                  </a:r>
                </a:p>
              </p:txBody>
            </p:sp>
          </p:grpSp>
        </p:grpSp>
        <p:sp>
          <p:nvSpPr>
            <p:cNvPr id="8" name="Freeform: Shape 7">
              <a:extLst>
                <a:ext uri="{FF2B5EF4-FFF2-40B4-BE49-F238E27FC236}">
                  <a16:creationId xmlns:a16="http://schemas.microsoft.com/office/drawing/2014/main" id="{BCCBDF4A-5458-4437-A6A2-CA29259A7E64}"/>
                </a:ext>
              </a:extLst>
            </p:cNvPr>
            <p:cNvSpPr/>
            <p:nvPr/>
          </p:nvSpPr>
          <p:spPr bwMode="auto">
            <a:xfrm>
              <a:off x="3614626" y="3246613"/>
              <a:ext cx="8066679" cy="0"/>
            </a:xfrm>
            <a:custGeom>
              <a:avLst/>
              <a:gdLst>
                <a:gd name="connsiteX0" fmla="*/ 0 w 7167419"/>
                <a:gd name="connsiteY0" fmla="*/ 0 h 0"/>
                <a:gd name="connsiteX1" fmla="*/ 7167419 w 7167419"/>
                <a:gd name="connsiteY1" fmla="*/ 0 h 0"/>
              </a:gdLst>
              <a:ahLst/>
              <a:cxnLst>
                <a:cxn ang="0">
                  <a:pos x="connsiteX0" y="connsiteY0"/>
                </a:cxn>
                <a:cxn ang="0">
                  <a:pos x="connsiteX1" y="connsiteY1"/>
                </a:cxn>
              </a:cxnLst>
              <a:rect l="l" t="t" r="r" b="b"/>
              <a:pathLst>
                <a:path w="7167419">
                  <a:moveTo>
                    <a:pt x="0" y="0"/>
                  </a:moveTo>
                  <a:lnTo>
                    <a:pt x="7167419" y="0"/>
                  </a:lnTo>
                </a:path>
              </a:pathLst>
            </a:cu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sp>
          <p:nvSpPr>
            <p:cNvPr id="86" name="Freeform: Shape 85">
              <a:extLst>
                <a:ext uri="{FF2B5EF4-FFF2-40B4-BE49-F238E27FC236}">
                  <a16:creationId xmlns:a16="http://schemas.microsoft.com/office/drawing/2014/main" id="{09273B26-E20E-49F0-863D-AE720109BAFE}"/>
                </a:ext>
              </a:extLst>
            </p:cNvPr>
            <p:cNvSpPr/>
            <p:nvPr/>
          </p:nvSpPr>
          <p:spPr bwMode="auto">
            <a:xfrm>
              <a:off x="3614626" y="3932733"/>
              <a:ext cx="8066679" cy="0"/>
            </a:xfrm>
            <a:custGeom>
              <a:avLst/>
              <a:gdLst>
                <a:gd name="connsiteX0" fmla="*/ 0 w 7167419"/>
                <a:gd name="connsiteY0" fmla="*/ 0 h 0"/>
                <a:gd name="connsiteX1" fmla="*/ 7167419 w 7167419"/>
                <a:gd name="connsiteY1" fmla="*/ 0 h 0"/>
              </a:gdLst>
              <a:ahLst/>
              <a:cxnLst>
                <a:cxn ang="0">
                  <a:pos x="connsiteX0" y="connsiteY0"/>
                </a:cxn>
                <a:cxn ang="0">
                  <a:pos x="connsiteX1" y="connsiteY1"/>
                </a:cxn>
              </a:cxnLst>
              <a:rect l="l" t="t" r="r" b="b"/>
              <a:pathLst>
                <a:path w="7167419">
                  <a:moveTo>
                    <a:pt x="0" y="0"/>
                  </a:moveTo>
                  <a:lnTo>
                    <a:pt x="7167419" y="0"/>
                  </a:lnTo>
                </a:path>
              </a:pathLst>
            </a:cu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sp>
          <p:nvSpPr>
            <p:cNvPr id="87" name="Freeform: Shape 86">
              <a:extLst>
                <a:ext uri="{FF2B5EF4-FFF2-40B4-BE49-F238E27FC236}">
                  <a16:creationId xmlns:a16="http://schemas.microsoft.com/office/drawing/2014/main" id="{80A8D0E4-2B8E-47C3-B1C5-F5B2721049FC}"/>
                </a:ext>
              </a:extLst>
            </p:cNvPr>
            <p:cNvSpPr/>
            <p:nvPr/>
          </p:nvSpPr>
          <p:spPr bwMode="auto">
            <a:xfrm>
              <a:off x="3614626" y="4618853"/>
              <a:ext cx="8066679" cy="0"/>
            </a:xfrm>
            <a:custGeom>
              <a:avLst/>
              <a:gdLst>
                <a:gd name="connsiteX0" fmla="*/ 0 w 7167419"/>
                <a:gd name="connsiteY0" fmla="*/ 0 h 0"/>
                <a:gd name="connsiteX1" fmla="*/ 7167419 w 7167419"/>
                <a:gd name="connsiteY1" fmla="*/ 0 h 0"/>
              </a:gdLst>
              <a:ahLst/>
              <a:cxnLst>
                <a:cxn ang="0">
                  <a:pos x="connsiteX0" y="connsiteY0"/>
                </a:cxn>
                <a:cxn ang="0">
                  <a:pos x="connsiteX1" y="connsiteY1"/>
                </a:cxn>
              </a:cxnLst>
              <a:rect l="l" t="t" r="r" b="b"/>
              <a:pathLst>
                <a:path w="7167419">
                  <a:moveTo>
                    <a:pt x="0" y="0"/>
                  </a:moveTo>
                  <a:lnTo>
                    <a:pt x="7167419" y="0"/>
                  </a:lnTo>
                </a:path>
              </a:pathLst>
            </a:cu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sp>
          <p:nvSpPr>
            <p:cNvPr id="88" name="Freeform: Shape 87">
              <a:extLst>
                <a:ext uri="{FF2B5EF4-FFF2-40B4-BE49-F238E27FC236}">
                  <a16:creationId xmlns:a16="http://schemas.microsoft.com/office/drawing/2014/main" id="{55DE9E23-EA41-4A24-BDA7-D864063F1E35}"/>
                </a:ext>
              </a:extLst>
            </p:cNvPr>
            <p:cNvSpPr/>
            <p:nvPr/>
          </p:nvSpPr>
          <p:spPr bwMode="auto">
            <a:xfrm>
              <a:off x="3614626" y="5304974"/>
              <a:ext cx="8066679" cy="0"/>
            </a:xfrm>
            <a:custGeom>
              <a:avLst/>
              <a:gdLst>
                <a:gd name="connsiteX0" fmla="*/ 0 w 7167419"/>
                <a:gd name="connsiteY0" fmla="*/ 0 h 0"/>
                <a:gd name="connsiteX1" fmla="*/ 7167419 w 7167419"/>
                <a:gd name="connsiteY1" fmla="*/ 0 h 0"/>
              </a:gdLst>
              <a:ahLst/>
              <a:cxnLst>
                <a:cxn ang="0">
                  <a:pos x="connsiteX0" y="connsiteY0"/>
                </a:cxn>
                <a:cxn ang="0">
                  <a:pos x="connsiteX1" y="connsiteY1"/>
                </a:cxn>
              </a:cxnLst>
              <a:rect l="l" t="t" r="r" b="b"/>
              <a:pathLst>
                <a:path w="7167419">
                  <a:moveTo>
                    <a:pt x="0" y="0"/>
                  </a:moveTo>
                  <a:lnTo>
                    <a:pt x="7167419" y="0"/>
                  </a:lnTo>
                </a:path>
              </a:pathLst>
            </a:cu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14287">
                <a:defRPr/>
              </a:pPr>
              <a:endParaRPr lang="en-US" sz="1100">
                <a:solidFill>
                  <a:srgbClr val="FFFFFF"/>
                </a:solidFill>
                <a:latin typeface="Segoe UI Semilight"/>
              </a:endParaRPr>
            </a:p>
          </p:txBody>
        </p:sp>
        <p:grpSp>
          <p:nvGrpSpPr>
            <p:cNvPr id="49" name="Group 48">
              <a:extLst>
                <a:ext uri="{FF2B5EF4-FFF2-40B4-BE49-F238E27FC236}">
                  <a16:creationId xmlns:a16="http://schemas.microsoft.com/office/drawing/2014/main" id="{E2E6F500-A905-44B7-87B6-F1E101FA2D2F}"/>
                </a:ext>
              </a:extLst>
            </p:cNvPr>
            <p:cNvGrpSpPr/>
            <p:nvPr/>
          </p:nvGrpSpPr>
          <p:grpSpPr>
            <a:xfrm>
              <a:off x="3764008" y="3381512"/>
              <a:ext cx="1905249" cy="2473456"/>
              <a:chOff x="452581" y="3979955"/>
              <a:chExt cx="1943729" cy="2523411"/>
            </a:xfrm>
          </p:grpSpPr>
          <p:sp>
            <p:nvSpPr>
              <p:cNvPr id="12" name="Rectangle 11">
                <a:extLst>
                  <a:ext uri="{FF2B5EF4-FFF2-40B4-BE49-F238E27FC236}">
                    <a16:creationId xmlns:a16="http://schemas.microsoft.com/office/drawing/2014/main" id="{F22B29C1-7D7B-42A6-B762-2E8107244757}"/>
                  </a:ext>
                </a:extLst>
              </p:cNvPr>
              <p:cNvSpPr/>
              <p:nvPr/>
            </p:nvSpPr>
            <p:spPr>
              <a:xfrm>
                <a:off x="843429" y="3979955"/>
                <a:ext cx="1311952" cy="533980"/>
              </a:xfrm>
              <a:prstGeom prst="rect">
                <a:avLst/>
              </a:prstGeom>
            </p:spPr>
            <p:txBody>
              <a:bodyPr wrap="none">
                <a:spAutoFit/>
              </a:bodyPr>
              <a:lstStyle/>
              <a:p>
                <a:pPr defTabSz="914287">
                  <a:lnSpc>
                    <a:spcPct val="90000"/>
                  </a:lnSpc>
                  <a:spcBef>
                    <a:spcPts val="588"/>
                  </a:spcBef>
                  <a:spcAft>
                    <a:spcPts val="588"/>
                  </a:spcAft>
                  <a:defRPr/>
                </a:pP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PER TB </a:t>
                </a:r>
                <a:b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b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PER MONTH</a:t>
                </a:r>
              </a:p>
            </p:txBody>
          </p:sp>
          <p:sp>
            <p:nvSpPr>
              <p:cNvPr id="14" name="Rectangle 13">
                <a:extLst>
                  <a:ext uri="{FF2B5EF4-FFF2-40B4-BE49-F238E27FC236}">
                    <a16:creationId xmlns:a16="http://schemas.microsoft.com/office/drawing/2014/main" id="{1626014B-1506-4F40-AB9E-73320E6489F9}"/>
                  </a:ext>
                </a:extLst>
              </p:cNvPr>
              <p:cNvSpPr/>
              <p:nvPr/>
            </p:nvSpPr>
            <p:spPr>
              <a:xfrm>
                <a:off x="843429" y="4679935"/>
                <a:ext cx="1552881" cy="533980"/>
              </a:xfrm>
              <a:prstGeom prst="rect">
                <a:avLst/>
              </a:prstGeom>
            </p:spPr>
            <p:txBody>
              <a:bodyPr wrap="none">
                <a:spAutoFit/>
              </a:bodyPr>
              <a:lstStyle/>
              <a:p>
                <a:pPr defTabSz="914287">
                  <a:lnSpc>
                    <a:spcPct val="90000"/>
                  </a:lnSpc>
                  <a:spcBef>
                    <a:spcPts val="588"/>
                  </a:spcBef>
                  <a:spcAft>
                    <a:spcPts val="588"/>
                  </a:spcAft>
                  <a:defRPr/>
                </a:pP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PER 10K WRITE </a:t>
                </a:r>
                <a:b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b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OPERATIONS</a:t>
                </a:r>
              </a:p>
            </p:txBody>
          </p:sp>
          <p:sp>
            <p:nvSpPr>
              <p:cNvPr id="90" name="Rectangle 89">
                <a:extLst>
                  <a:ext uri="{FF2B5EF4-FFF2-40B4-BE49-F238E27FC236}">
                    <a16:creationId xmlns:a16="http://schemas.microsoft.com/office/drawing/2014/main" id="{77FBBF06-FB76-4B05-BAC6-D71F36145F13}"/>
                  </a:ext>
                </a:extLst>
              </p:cNvPr>
              <p:cNvSpPr/>
              <p:nvPr/>
            </p:nvSpPr>
            <p:spPr>
              <a:xfrm>
                <a:off x="843430" y="5379913"/>
                <a:ext cx="1215083" cy="533980"/>
              </a:xfrm>
              <a:prstGeom prst="rect">
                <a:avLst/>
              </a:prstGeom>
            </p:spPr>
            <p:txBody>
              <a:bodyPr wrap="none">
                <a:spAutoFit/>
              </a:bodyPr>
              <a:lstStyle/>
              <a:p>
                <a:pPr defTabSz="914287">
                  <a:lnSpc>
                    <a:spcPct val="90000"/>
                  </a:lnSpc>
                  <a:spcBef>
                    <a:spcPts val="588"/>
                  </a:spcBef>
                  <a:spcAft>
                    <a:spcPts val="588"/>
                  </a:spcAft>
                  <a:defRPr/>
                </a:pP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RETRIEVAL </a:t>
                </a:r>
                <a:b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b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TIMES</a:t>
                </a:r>
              </a:p>
            </p:txBody>
          </p:sp>
          <p:sp>
            <p:nvSpPr>
              <p:cNvPr id="139" name="arrow_15_bidi">
                <a:extLst>
                  <a:ext uri="{FF2B5EF4-FFF2-40B4-BE49-F238E27FC236}">
                    <a16:creationId xmlns:a16="http://schemas.microsoft.com/office/drawing/2014/main" id="{76C08FF9-B512-4456-A2ED-6876350140B1}"/>
                  </a:ext>
                </a:extLst>
              </p:cNvPr>
              <p:cNvSpPr>
                <a:spLocks noChangeAspect="1" noEditPoints="1"/>
              </p:cNvSpPr>
              <p:nvPr/>
            </p:nvSpPr>
            <p:spPr bwMode="auto">
              <a:xfrm rot="16200000" flipH="1">
                <a:off x="451861" y="4034498"/>
                <a:ext cx="317086" cy="315645"/>
              </a:xfrm>
              <a:custGeom>
                <a:avLst/>
                <a:gdLst>
                  <a:gd name="T0" fmla="*/ 0 w 304"/>
                  <a:gd name="T1" fmla="*/ 151 h 303"/>
                  <a:gd name="T2" fmla="*/ 152 w 304"/>
                  <a:gd name="T3" fmla="*/ 0 h 303"/>
                  <a:gd name="T4" fmla="*/ 304 w 304"/>
                  <a:gd name="T5" fmla="*/ 151 h 303"/>
                  <a:gd name="T6" fmla="*/ 152 w 304"/>
                  <a:gd name="T7" fmla="*/ 303 h 303"/>
                  <a:gd name="T8" fmla="*/ 0 w 304"/>
                  <a:gd name="T9" fmla="*/ 151 h 303"/>
                  <a:gd name="T10" fmla="*/ 151 w 304"/>
                  <a:gd name="T11" fmla="*/ 223 h 303"/>
                  <a:gd name="T12" fmla="*/ 223 w 304"/>
                  <a:gd name="T13" fmla="*/ 151 h 303"/>
                  <a:gd name="T14" fmla="*/ 151 w 304"/>
                  <a:gd name="T15" fmla="*/ 79 h 303"/>
                  <a:gd name="T16" fmla="*/ 223 w 304"/>
                  <a:gd name="T17" fmla="*/ 151 h 303"/>
                  <a:gd name="T18" fmla="*/ 73 w 304"/>
                  <a:gd name="T19" fmla="*/ 151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03">
                    <a:moveTo>
                      <a:pt x="0" y="151"/>
                    </a:moveTo>
                    <a:cubicBezTo>
                      <a:pt x="0" y="68"/>
                      <a:pt x="68" y="0"/>
                      <a:pt x="152" y="0"/>
                    </a:cubicBezTo>
                    <a:cubicBezTo>
                      <a:pt x="236" y="0"/>
                      <a:pt x="304" y="68"/>
                      <a:pt x="304" y="151"/>
                    </a:cubicBezTo>
                    <a:cubicBezTo>
                      <a:pt x="304" y="235"/>
                      <a:pt x="236" y="303"/>
                      <a:pt x="152" y="303"/>
                    </a:cubicBezTo>
                    <a:cubicBezTo>
                      <a:pt x="68" y="303"/>
                      <a:pt x="0" y="235"/>
                      <a:pt x="0" y="151"/>
                    </a:cubicBezTo>
                    <a:close/>
                    <a:moveTo>
                      <a:pt x="151" y="223"/>
                    </a:moveTo>
                    <a:cubicBezTo>
                      <a:pt x="223" y="151"/>
                      <a:pt x="223" y="151"/>
                      <a:pt x="223" y="151"/>
                    </a:cubicBezTo>
                    <a:cubicBezTo>
                      <a:pt x="151" y="79"/>
                      <a:pt x="151" y="79"/>
                      <a:pt x="151" y="79"/>
                    </a:cubicBezTo>
                    <a:moveTo>
                      <a:pt x="223" y="151"/>
                    </a:moveTo>
                    <a:cubicBezTo>
                      <a:pt x="73" y="151"/>
                      <a:pt x="73" y="151"/>
                      <a:pt x="73" y="151"/>
                    </a:cubicBezTo>
                  </a:path>
                </a:pathLst>
              </a:custGeom>
              <a:noFill/>
              <a:ln w="15875" cap="sq">
                <a:solidFill>
                  <a:schemeClr val="accent4"/>
                </a:solidFill>
                <a:prstDash val="solid"/>
                <a:miter lim="800000"/>
                <a:headEnd/>
                <a:tailEnd/>
              </a:ln>
              <a:extLst/>
            </p:spPr>
            <p:txBody>
              <a:bodyPr vert="horz" wrap="square" lIns="89629" tIns="44814" rIns="89629" bIns="44814" numCol="1" anchor="t" anchorCtr="0" compatLnSpc="1">
                <a:prstTxWarp prst="textNoShape">
                  <a:avLst/>
                </a:prstTxWarp>
              </a:bodyPr>
              <a:lstStyle/>
              <a:p>
                <a:pPr defTabSz="914287">
                  <a:defRPr/>
                </a:pPr>
                <a:endParaRPr lang="en-US" sz="500">
                  <a:gradFill>
                    <a:gsLst>
                      <a:gs pos="0">
                        <a:srgbClr val="505050"/>
                      </a:gs>
                      <a:gs pos="100000">
                        <a:srgbClr val="505050"/>
                      </a:gs>
                    </a:gsLst>
                    <a:lin ang="5400000" scaled="1"/>
                  </a:gradFill>
                  <a:latin typeface="Segoe UI Semilight"/>
                </a:endParaRPr>
              </a:p>
            </p:txBody>
          </p:sp>
          <p:sp>
            <p:nvSpPr>
              <p:cNvPr id="140" name="arrow_15_bidi">
                <a:extLst>
                  <a:ext uri="{FF2B5EF4-FFF2-40B4-BE49-F238E27FC236}">
                    <a16:creationId xmlns:a16="http://schemas.microsoft.com/office/drawing/2014/main" id="{865B3256-2C4D-492C-9785-34DB0CE491D0}"/>
                  </a:ext>
                </a:extLst>
              </p:cNvPr>
              <p:cNvSpPr>
                <a:spLocks noChangeAspect="1" noEditPoints="1"/>
              </p:cNvSpPr>
              <p:nvPr/>
            </p:nvSpPr>
            <p:spPr bwMode="auto">
              <a:xfrm rot="5400000" flipH="1">
                <a:off x="451861" y="4734476"/>
                <a:ext cx="317086" cy="315645"/>
              </a:xfrm>
              <a:custGeom>
                <a:avLst/>
                <a:gdLst>
                  <a:gd name="T0" fmla="*/ 0 w 304"/>
                  <a:gd name="T1" fmla="*/ 151 h 303"/>
                  <a:gd name="T2" fmla="*/ 152 w 304"/>
                  <a:gd name="T3" fmla="*/ 0 h 303"/>
                  <a:gd name="T4" fmla="*/ 304 w 304"/>
                  <a:gd name="T5" fmla="*/ 151 h 303"/>
                  <a:gd name="T6" fmla="*/ 152 w 304"/>
                  <a:gd name="T7" fmla="*/ 303 h 303"/>
                  <a:gd name="T8" fmla="*/ 0 w 304"/>
                  <a:gd name="T9" fmla="*/ 151 h 303"/>
                  <a:gd name="T10" fmla="*/ 151 w 304"/>
                  <a:gd name="T11" fmla="*/ 223 h 303"/>
                  <a:gd name="T12" fmla="*/ 223 w 304"/>
                  <a:gd name="T13" fmla="*/ 151 h 303"/>
                  <a:gd name="T14" fmla="*/ 151 w 304"/>
                  <a:gd name="T15" fmla="*/ 79 h 303"/>
                  <a:gd name="T16" fmla="*/ 223 w 304"/>
                  <a:gd name="T17" fmla="*/ 151 h 303"/>
                  <a:gd name="T18" fmla="*/ 73 w 304"/>
                  <a:gd name="T19" fmla="*/ 151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03">
                    <a:moveTo>
                      <a:pt x="0" y="151"/>
                    </a:moveTo>
                    <a:cubicBezTo>
                      <a:pt x="0" y="68"/>
                      <a:pt x="68" y="0"/>
                      <a:pt x="152" y="0"/>
                    </a:cubicBezTo>
                    <a:cubicBezTo>
                      <a:pt x="236" y="0"/>
                      <a:pt x="304" y="68"/>
                      <a:pt x="304" y="151"/>
                    </a:cubicBezTo>
                    <a:cubicBezTo>
                      <a:pt x="304" y="235"/>
                      <a:pt x="236" y="303"/>
                      <a:pt x="152" y="303"/>
                    </a:cubicBezTo>
                    <a:cubicBezTo>
                      <a:pt x="68" y="303"/>
                      <a:pt x="0" y="235"/>
                      <a:pt x="0" y="151"/>
                    </a:cubicBezTo>
                    <a:close/>
                    <a:moveTo>
                      <a:pt x="151" y="223"/>
                    </a:moveTo>
                    <a:cubicBezTo>
                      <a:pt x="223" y="151"/>
                      <a:pt x="223" y="151"/>
                      <a:pt x="223" y="151"/>
                    </a:cubicBezTo>
                    <a:cubicBezTo>
                      <a:pt x="151" y="79"/>
                      <a:pt x="151" y="79"/>
                      <a:pt x="151" y="79"/>
                    </a:cubicBezTo>
                    <a:moveTo>
                      <a:pt x="223" y="151"/>
                    </a:moveTo>
                    <a:cubicBezTo>
                      <a:pt x="73" y="151"/>
                      <a:pt x="73" y="151"/>
                      <a:pt x="73" y="151"/>
                    </a:cubicBezTo>
                  </a:path>
                </a:pathLst>
              </a:custGeom>
              <a:noFill/>
              <a:ln w="15875" cap="sq">
                <a:solidFill>
                  <a:schemeClr val="accent4"/>
                </a:solidFill>
                <a:prstDash val="solid"/>
                <a:miter lim="800000"/>
                <a:headEnd/>
                <a:tailEnd/>
              </a:ln>
              <a:extLst/>
            </p:spPr>
            <p:txBody>
              <a:bodyPr vert="horz" wrap="square" lIns="89629" tIns="44814" rIns="89629" bIns="44814" numCol="1" anchor="t" anchorCtr="0" compatLnSpc="1">
                <a:prstTxWarp prst="textNoShape">
                  <a:avLst/>
                </a:prstTxWarp>
              </a:bodyPr>
              <a:lstStyle/>
              <a:p>
                <a:pPr defTabSz="914287">
                  <a:defRPr/>
                </a:pPr>
                <a:endParaRPr lang="en-US" sz="500">
                  <a:gradFill>
                    <a:gsLst>
                      <a:gs pos="0">
                        <a:srgbClr val="505050"/>
                      </a:gs>
                      <a:gs pos="100000">
                        <a:srgbClr val="505050"/>
                      </a:gs>
                    </a:gsLst>
                    <a:lin ang="5400000" scaled="1"/>
                  </a:gradFill>
                  <a:latin typeface="Segoe UI Semilight"/>
                </a:endParaRPr>
              </a:p>
            </p:txBody>
          </p:sp>
          <p:sp>
            <p:nvSpPr>
              <p:cNvPr id="141" name="arrow_15_bidi">
                <a:extLst>
                  <a:ext uri="{FF2B5EF4-FFF2-40B4-BE49-F238E27FC236}">
                    <a16:creationId xmlns:a16="http://schemas.microsoft.com/office/drawing/2014/main" id="{FE88A6FF-44C3-4352-8DCC-0601995C8320}"/>
                  </a:ext>
                </a:extLst>
              </p:cNvPr>
              <p:cNvSpPr>
                <a:spLocks noChangeAspect="1" noEditPoints="1"/>
              </p:cNvSpPr>
              <p:nvPr/>
            </p:nvSpPr>
            <p:spPr bwMode="auto">
              <a:xfrm rot="5400000" flipH="1">
                <a:off x="451861" y="5434454"/>
                <a:ext cx="317086" cy="315645"/>
              </a:xfrm>
              <a:custGeom>
                <a:avLst/>
                <a:gdLst>
                  <a:gd name="T0" fmla="*/ 0 w 304"/>
                  <a:gd name="T1" fmla="*/ 151 h 303"/>
                  <a:gd name="T2" fmla="*/ 152 w 304"/>
                  <a:gd name="T3" fmla="*/ 0 h 303"/>
                  <a:gd name="T4" fmla="*/ 304 w 304"/>
                  <a:gd name="T5" fmla="*/ 151 h 303"/>
                  <a:gd name="T6" fmla="*/ 152 w 304"/>
                  <a:gd name="T7" fmla="*/ 303 h 303"/>
                  <a:gd name="T8" fmla="*/ 0 w 304"/>
                  <a:gd name="T9" fmla="*/ 151 h 303"/>
                  <a:gd name="T10" fmla="*/ 151 w 304"/>
                  <a:gd name="T11" fmla="*/ 223 h 303"/>
                  <a:gd name="T12" fmla="*/ 223 w 304"/>
                  <a:gd name="T13" fmla="*/ 151 h 303"/>
                  <a:gd name="T14" fmla="*/ 151 w 304"/>
                  <a:gd name="T15" fmla="*/ 79 h 303"/>
                  <a:gd name="T16" fmla="*/ 223 w 304"/>
                  <a:gd name="T17" fmla="*/ 151 h 303"/>
                  <a:gd name="T18" fmla="*/ 73 w 304"/>
                  <a:gd name="T19" fmla="*/ 151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4" h="303">
                    <a:moveTo>
                      <a:pt x="0" y="151"/>
                    </a:moveTo>
                    <a:cubicBezTo>
                      <a:pt x="0" y="68"/>
                      <a:pt x="68" y="0"/>
                      <a:pt x="152" y="0"/>
                    </a:cubicBezTo>
                    <a:cubicBezTo>
                      <a:pt x="236" y="0"/>
                      <a:pt x="304" y="68"/>
                      <a:pt x="304" y="151"/>
                    </a:cubicBezTo>
                    <a:cubicBezTo>
                      <a:pt x="304" y="235"/>
                      <a:pt x="236" y="303"/>
                      <a:pt x="152" y="303"/>
                    </a:cubicBezTo>
                    <a:cubicBezTo>
                      <a:pt x="68" y="303"/>
                      <a:pt x="0" y="235"/>
                      <a:pt x="0" y="151"/>
                    </a:cubicBezTo>
                    <a:close/>
                    <a:moveTo>
                      <a:pt x="151" y="223"/>
                    </a:moveTo>
                    <a:cubicBezTo>
                      <a:pt x="223" y="151"/>
                      <a:pt x="223" y="151"/>
                      <a:pt x="223" y="151"/>
                    </a:cubicBezTo>
                    <a:cubicBezTo>
                      <a:pt x="151" y="79"/>
                      <a:pt x="151" y="79"/>
                      <a:pt x="151" y="79"/>
                    </a:cubicBezTo>
                    <a:moveTo>
                      <a:pt x="223" y="151"/>
                    </a:moveTo>
                    <a:cubicBezTo>
                      <a:pt x="73" y="151"/>
                      <a:pt x="73" y="151"/>
                      <a:pt x="73" y="151"/>
                    </a:cubicBezTo>
                  </a:path>
                </a:pathLst>
              </a:custGeom>
              <a:noFill/>
              <a:ln w="15875" cap="sq">
                <a:solidFill>
                  <a:schemeClr val="accent4"/>
                </a:solidFill>
                <a:prstDash val="solid"/>
                <a:miter lim="800000"/>
                <a:headEnd/>
                <a:tailEnd/>
              </a:ln>
              <a:extLst/>
            </p:spPr>
            <p:txBody>
              <a:bodyPr vert="horz" wrap="square" lIns="89629" tIns="44814" rIns="89629" bIns="44814" numCol="1" anchor="t" anchorCtr="0" compatLnSpc="1">
                <a:prstTxWarp prst="textNoShape">
                  <a:avLst/>
                </a:prstTxWarp>
              </a:bodyPr>
              <a:lstStyle/>
              <a:p>
                <a:pPr defTabSz="914287">
                  <a:defRPr/>
                </a:pPr>
                <a:endParaRPr lang="en-US" sz="500">
                  <a:gradFill>
                    <a:gsLst>
                      <a:gs pos="0">
                        <a:srgbClr val="505050"/>
                      </a:gs>
                      <a:gs pos="100000">
                        <a:srgbClr val="505050"/>
                      </a:gs>
                    </a:gsLst>
                    <a:lin ang="5400000" scaled="1"/>
                  </a:gradFill>
                  <a:latin typeface="Segoe UI Semilight"/>
                </a:endParaRPr>
              </a:p>
            </p:txBody>
          </p:sp>
          <p:sp>
            <p:nvSpPr>
              <p:cNvPr id="59" name="Rectangle 58">
                <a:extLst>
                  <a:ext uri="{FF2B5EF4-FFF2-40B4-BE49-F238E27FC236}">
                    <a16:creationId xmlns:a16="http://schemas.microsoft.com/office/drawing/2014/main" id="{674ABB39-B72C-495F-A3B1-84F7DC0B4A23}"/>
                  </a:ext>
                </a:extLst>
              </p:cNvPr>
              <p:cNvSpPr/>
              <p:nvPr/>
            </p:nvSpPr>
            <p:spPr>
              <a:xfrm>
                <a:off x="843430" y="6164217"/>
                <a:ext cx="1167890" cy="339149"/>
              </a:xfrm>
              <a:prstGeom prst="rect">
                <a:avLst/>
              </a:prstGeom>
            </p:spPr>
            <p:txBody>
              <a:bodyPr wrap="none">
                <a:spAutoFit/>
              </a:bodyPr>
              <a:lstStyle/>
              <a:p>
                <a:pPr defTabSz="914287">
                  <a:lnSpc>
                    <a:spcPct val="90000"/>
                  </a:lnSpc>
                  <a:spcBef>
                    <a:spcPts val="588"/>
                  </a:spcBef>
                  <a:spcAft>
                    <a:spcPts val="588"/>
                  </a:spcAft>
                  <a:defRPr/>
                </a:pPr>
                <a:r>
                  <a:rPr lang="en-US" sz="900">
                    <a:gradFill>
                      <a:gsLst>
                        <a:gs pos="78761">
                          <a:srgbClr val="353535"/>
                        </a:gs>
                        <a:gs pos="0">
                          <a:srgbClr val="353535"/>
                        </a:gs>
                      </a:gsLst>
                      <a:lin ang="5400000" scaled="0"/>
                    </a:gradFill>
                    <a:latin typeface="Segoe UI Semibold" panose="020B0702040204020203" pitchFamily="34" charset="0"/>
                    <a:cs typeface="Segoe UI Semibold" panose="020B0702040204020203" pitchFamily="34" charset="0"/>
                  </a:rPr>
                  <a:t>USE CASES</a:t>
                </a:r>
              </a:p>
            </p:txBody>
          </p:sp>
        </p:grpSp>
        <p:sp>
          <p:nvSpPr>
            <p:cNvPr id="54" name="TextBox 53">
              <a:extLst>
                <a:ext uri="{FF2B5EF4-FFF2-40B4-BE49-F238E27FC236}">
                  <a16:creationId xmlns:a16="http://schemas.microsoft.com/office/drawing/2014/main" id="{B89E27DB-B402-47C8-912C-EC633E8A0F53}"/>
                </a:ext>
              </a:extLst>
            </p:cNvPr>
            <p:cNvSpPr txBox="1"/>
            <p:nvPr/>
          </p:nvSpPr>
          <p:spPr>
            <a:xfrm>
              <a:off x="7482574" y="5283717"/>
              <a:ext cx="2288436" cy="910473"/>
            </a:xfrm>
            <a:prstGeom prst="rect">
              <a:avLst/>
            </a:prstGeom>
            <a:noFill/>
          </p:spPr>
          <p:txBody>
            <a:bodyPr wrap="square" lIns="179235" tIns="143386" rIns="179235" bIns="143386" rtlCol="0">
              <a:spAutoFit/>
            </a:bodyPr>
            <a:lstStyle/>
            <a:p>
              <a:pPr algn="ctr" defTabSz="913767" fontAlgn="base">
                <a:lnSpc>
                  <a:spcPct val="90000"/>
                </a:lnSpc>
                <a:spcBef>
                  <a:spcPct val="0"/>
                </a:spcBef>
                <a:spcAft>
                  <a:spcPct val="0"/>
                </a:spcAft>
                <a:defRPr/>
              </a:pPr>
              <a:r>
                <a:rPr lang="en-US" sz="1100" kern="0">
                  <a:solidFill>
                    <a:srgbClr val="0070C0"/>
                  </a:solidFill>
                  <a:latin typeface="Segoe UI Semilight"/>
                  <a:cs typeface="Segoe UI" panose="020B0502040204020203" pitchFamily="34" charset="0"/>
                </a:rPr>
                <a:t>Repository for server backups</a:t>
              </a:r>
            </a:p>
          </p:txBody>
        </p:sp>
        <p:sp>
          <p:nvSpPr>
            <p:cNvPr id="56" name="TextBox 55">
              <a:extLst>
                <a:ext uri="{FF2B5EF4-FFF2-40B4-BE49-F238E27FC236}">
                  <a16:creationId xmlns:a16="http://schemas.microsoft.com/office/drawing/2014/main" id="{5981B0D5-7C87-47FF-A730-47B11CEB1EEE}"/>
                </a:ext>
              </a:extLst>
            </p:cNvPr>
            <p:cNvSpPr txBox="1"/>
            <p:nvPr/>
          </p:nvSpPr>
          <p:spPr>
            <a:xfrm>
              <a:off x="9699659" y="5283717"/>
              <a:ext cx="2288436" cy="910473"/>
            </a:xfrm>
            <a:prstGeom prst="rect">
              <a:avLst/>
            </a:prstGeom>
            <a:noFill/>
          </p:spPr>
          <p:txBody>
            <a:bodyPr wrap="square" lIns="179235" tIns="143386" rIns="179235" bIns="143386" rtlCol="0">
              <a:spAutoFit/>
            </a:bodyPr>
            <a:lstStyle/>
            <a:p>
              <a:pPr algn="ctr" defTabSz="913767" fontAlgn="base">
                <a:lnSpc>
                  <a:spcPct val="90000"/>
                </a:lnSpc>
                <a:spcBef>
                  <a:spcPct val="0"/>
                </a:spcBef>
                <a:spcAft>
                  <a:spcPct val="0"/>
                </a:spcAft>
                <a:defRPr/>
              </a:pPr>
              <a:r>
                <a:rPr lang="en-US" sz="1100" kern="0">
                  <a:solidFill>
                    <a:srgbClr val="0070C0"/>
                  </a:solidFill>
                  <a:latin typeface="Segoe UI Semilight"/>
                  <a:cs typeface="Segoe UI" panose="020B0502040204020203" pitchFamily="34" charset="0"/>
                </a:rPr>
                <a:t>Medical records archiving</a:t>
              </a:r>
            </a:p>
          </p:txBody>
        </p:sp>
        <p:sp>
          <p:nvSpPr>
            <p:cNvPr id="58" name="TextBox 57">
              <a:extLst>
                <a:ext uri="{FF2B5EF4-FFF2-40B4-BE49-F238E27FC236}">
                  <a16:creationId xmlns:a16="http://schemas.microsoft.com/office/drawing/2014/main" id="{8B344C3E-33D4-4801-8C5C-C69342836FAF}"/>
                </a:ext>
              </a:extLst>
            </p:cNvPr>
            <p:cNvSpPr txBox="1"/>
            <p:nvPr/>
          </p:nvSpPr>
          <p:spPr>
            <a:xfrm>
              <a:off x="5108820" y="5293051"/>
              <a:ext cx="2288436" cy="1143886"/>
            </a:xfrm>
            <a:prstGeom prst="rect">
              <a:avLst/>
            </a:prstGeom>
            <a:noFill/>
          </p:spPr>
          <p:txBody>
            <a:bodyPr wrap="square" lIns="179235" tIns="143386" rIns="179235" bIns="143386" rtlCol="0">
              <a:spAutoFit/>
            </a:bodyPr>
            <a:lstStyle/>
            <a:p>
              <a:pPr algn="ctr" defTabSz="913767" fontAlgn="base">
                <a:lnSpc>
                  <a:spcPct val="90000"/>
                </a:lnSpc>
                <a:spcBef>
                  <a:spcPct val="0"/>
                </a:spcBef>
                <a:spcAft>
                  <a:spcPct val="0"/>
                </a:spcAft>
                <a:defRPr/>
              </a:pPr>
              <a:r>
                <a:rPr lang="en-US" sz="1100" kern="0">
                  <a:solidFill>
                    <a:srgbClr val="0070C0"/>
                  </a:solidFill>
                  <a:latin typeface="Segoe UI Semilight"/>
                  <a:cs typeface="Segoe UI" panose="020B0502040204020203" pitchFamily="34" charset="0"/>
                </a:rPr>
                <a:t>Cloud native application data storage</a:t>
              </a:r>
            </a:p>
          </p:txBody>
        </p:sp>
      </p:grpSp>
      <p:sp>
        <p:nvSpPr>
          <p:cNvPr id="2" name="Title 1">
            <a:extLst>
              <a:ext uri="{FF2B5EF4-FFF2-40B4-BE49-F238E27FC236}">
                <a16:creationId xmlns:a16="http://schemas.microsoft.com/office/drawing/2014/main" id="{2600FA46-633F-4406-8CE6-05161668ED5D}"/>
              </a:ext>
            </a:extLst>
          </p:cNvPr>
          <p:cNvSpPr>
            <a:spLocks noGrp="1"/>
          </p:cNvSpPr>
          <p:nvPr>
            <p:ph type="title"/>
          </p:nvPr>
        </p:nvSpPr>
        <p:spPr/>
        <p:txBody>
          <a:bodyPr/>
          <a:lstStyle/>
          <a:p>
            <a:r>
              <a:rPr lang="en-US" dirty="0"/>
              <a:t>Object storage for every use case</a:t>
            </a:r>
          </a:p>
        </p:txBody>
      </p:sp>
      <p:sp>
        <p:nvSpPr>
          <p:cNvPr id="50" name="Text Placeholder 2">
            <a:extLst>
              <a:ext uri="{FF2B5EF4-FFF2-40B4-BE49-F238E27FC236}">
                <a16:creationId xmlns:a16="http://schemas.microsoft.com/office/drawing/2014/main" id="{0D771FE1-BE73-4BD8-A8CF-6D9E175FBCBB}"/>
              </a:ext>
            </a:extLst>
          </p:cNvPr>
          <p:cNvSpPr txBox="1">
            <a:spLocks/>
          </p:cNvSpPr>
          <p:nvPr/>
        </p:nvSpPr>
        <p:spPr>
          <a:xfrm>
            <a:off x="588263" y="1187994"/>
            <a:ext cx="5393739" cy="4493277"/>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dirty="0"/>
              <a:t>Blob Tiers</a:t>
            </a:r>
          </a:p>
          <a:p>
            <a:pPr marL="224100" lvl="1" indent="0">
              <a:buFont typeface="Wingdings" panose="05000000000000000000" pitchFamily="2" charset="2"/>
              <a:buNone/>
            </a:pPr>
            <a:r>
              <a:rPr lang="en-US" dirty="0"/>
              <a:t>Hot – for commonly used data</a:t>
            </a:r>
          </a:p>
          <a:p>
            <a:pPr marL="224100" lvl="1" indent="0">
              <a:buFont typeface="Wingdings" panose="05000000000000000000" pitchFamily="2" charset="2"/>
              <a:buNone/>
            </a:pPr>
            <a:r>
              <a:rPr lang="en-US" dirty="0"/>
              <a:t>Cool – for rarely used data (GA: 4/16)</a:t>
            </a:r>
          </a:p>
          <a:p>
            <a:pPr marL="224100" lvl="1" indent="0">
              <a:buNone/>
            </a:pPr>
            <a:r>
              <a:rPr lang="en-US" dirty="0"/>
              <a:t>API is 100% identical; similar throughput and latency</a:t>
            </a:r>
          </a:p>
          <a:p>
            <a:pPr marL="224100" lvl="1" indent="0">
              <a:buFont typeface="Wingdings" panose="05000000000000000000" pitchFamily="2" charset="2"/>
              <a:buNone/>
            </a:pPr>
            <a:r>
              <a:rPr lang="en-US" dirty="0"/>
              <a:t>Same durability options: LRS, GRS, RA-GRS</a:t>
            </a:r>
          </a:p>
          <a:p>
            <a:pPr marL="224100" lvl="1" indent="0">
              <a:buNone/>
            </a:pPr>
            <a:r>
              <a:rPr lang="en-US" dirty="0"/>
              <a:t>Archive  – for rarely accessed data, applicable on a blob level</a:t>
            </a:r>
          </a:p>
          <a:p>
            <a:pPr marL="0" indent="0">
              <a:buFont typeface="Wingdings" panose="05000000000000000000" pitchFamily="2" charset="2"/>
              <a:buNone/>
            </a:pPr>
            <a:r>
              <a:rPr lang="en-US" dirty="0"/>
              <a:t>Pricing to match your workload</a:t>
            </a:r>
          </a:p>
          <a:p>
            <a:pPr marL="224100" lvl="1" indent="0">
              <a:buFont typeface="Wingdings" panose="05000000000000000000" pitchFamily="2" charset="2"/>
              <a:buNone/>
            </a:pPr>
            <a:r>
              <a:rPr lang="en-US" dirty="0"/>
              <a:t>Hot: Lower access prices for frequent use</a:t>
            </a:r>
          </a:p>
          <a:p>
            <a:pPr marL="224100" lvl="1" indent="0">
              <a:buFont typeface="Wingdings" panose="05000000000000000000" pitchFamily="2" charset="2"/>
              <a:buNone/>
            </a:pPr>
            <a:r>
              <a:rPr lang="en-US" dirty="0"/>
              <a:t>Cool: Lower storage prices for high volume</a:t>
            </a:r>
          </a:p>
          <a:p>
            <a:pPr marL="0" indent="0">
              <a:buFont typeface="Wingdings" panose="05000000000000000000" pitchFamily="2" charset="2"/>
              <a:buNone/>
            </a:pPr>
            <a:r>
              <a:rPr lang="en-US" dirty="0"/>
              <a:t>Switch account tiers as needed</a:t>
            </a:r>
          </a:p>
        </p:txBody>
      </p:sp>
    </p:spTree>
    <p:extLst>
      <p:ext uri="{BB962C8B-B14F-4D97-AF65-F5344CB8AC3E}">
        <p14:creationId xmlns:p14="http://schemas.microsoft.com/office/powerpoint/2010/main" val="4242843682"/>
      </p:ext>
    </p:extLst>
  </p:cSld>
  <p:clrMapOvr>
    <a:masterClrMapping/>
  </p:clrMapOvr>
  <p:transition>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200" y="457201"/>
            <a:ext cx="6692363" cy="759854"/>
          </a:xfrm>
        </p:spPr>
        <p:txBody>
          <a:bodyPr/>
          <a:lstStyle/>
          <a:p>
            <a:r>
              <a:rPr lang="en-US" sz="3600" dirty="0"/>
              <a:t>Storage Service Encryption</a:t>
            </a:r>
          </a:p>
        </p:txBody>
      </p:sp>
      <p:sp>
        <p:nvSpPr>
          <p:cNvPr id="4" name="Text Placeholder 3"/>
          <p:cNvSpPr>
            <a:spLocks noGrp="1"/>
          </p:cNvSpPr>
          <p:nvPr>
            <p:ph type="body" sz="quarter" idx="4294967295"/>
          </p:nvPr>
        </p:nvSpPr>
        <p:spPr>
          <a:xfrm>
            <a:off x="584200" y="1217055"/>
            <a:ext cx="6170769" cy="4819781"/>
          </a:xfrm>
        </p:spPr>
        <p:txBody>
          <a:bodyPr/>
          <a:lstStyle/>
          <a:p>
            <a:pPr>
              <a:buFont typeface="Arial" panose="020B0604020202020204" pitchFamily="34" charset="0"/>
              <a:buChar char="•"/>
            </a:pPr>
            <a:r>
              <a:rPr lang="en-US" sz="1800" dirty="0">
                <a:latin typeface="+mn-lt"/>
              </a:rPr>
              <a:t>Protect data at rest on Azure via Microsoft Managed Keys</a:t>
            </a:r>
          </a:p>
          <a:p>
            <a:pPr>
              <a:buFont typeface="Arial" panose="020B0604020202020204" pitchFamily="34" charset="0"/>
              <a:buChar char="•"/>
            </a:pPr>
            <a:r>
              <a:rPr lang="en-US" sz="1800" dirty="0">
                <a:latin typeface="+mn-lt"/>
              </a:rPr>
              <a:t>Automatic handling of encryption &amp; decryption</a:t>
            </a:r>
          </a:p>
          <a:p>
            <a:pPr>
              <a:buFont typeface="Arial" panose="020B0604020202020204" pitchFamily="34" charset="0"/>
              <a:buChar char="•"/>
            </a:pPr>
            <a:r>
              <a:rPr lang="en-US" sz="1800" dirty="0">
                <a:latin typeface="+mn-lt"/>
              </a:rPr>
              <a:t>Microsoft Managed Keys</a:t>
            </a:r>
          </a:p>
          <a:p>
            <a:pPr>
              <a:buFont typeface="Arial" panose="020B0604020202020204" pitchFamily="34" charset="0"/>
              <a:buChar char="•"/>
            </a:pPr>
            <a:r>
              <a:rPr lang="en-US" sz="1800" dirty="0">
                <a:latin typeface="+mn-lt"/>
              </a:rPr>
              <a:t>Supported on all available redundancy types</a:t>
            </a:r>
          </a:p>
          <a:p>
            <a:pPr>
              <a:buFont typeface="Arial" panose="020B0604020202020204" pitchFamily="34" charset="0"/>
              <a:buChar char="•"/>
            </a:pPr>
            <a:r>
              <a:rPr lang="en-US" sz="1800" dirty="0">
                <a:latin typeface="+mn-lt"/>
              </a:rPr>
              <a:t>Protect data at rest on Azure via Customer Managed Keys</a:t>
            </a:r>
          </a:p>
          <a:p>
            <a:pPr>
              <a:buFont typeface="Arial" panose="020B0604020202020204" pitchFamily="34" charset="0"/>
              <a:buChar char="•"/>
            </a:pPr>
            <a:r>
              <a:rPr lang="en-US" sz="1800" dirty="0">
                <a:latin typeface="+mn-lt"/>
              </a:rPr>
              <a:t>Storage service encryption for Azure Blobs &amp; Files</a:t>
            </a:r>
          </a:p>
          <a:p>
            <a:pPr>
              <a:buFont typeface="Arial" panose="020B0604020202020204" pitchFamily="34" charset="0"/>
              <a:buChar char="•"/>
            </a:pPr>
            <a:r>
              <a:rPr lang="en-US" sz="1800" dirty="0">
                <a:latin typeface="+mn-lt"/>
              </a:rPr>
              <a:t>Customer Managed Keys with Key Vault Integration</a:t>
            </a:r>
          </a:p>
          <a:p>
            <a:pPr>
              <a:lnSpc>
                <a:spcPct val="100000"/>
              </a:lnSpc>
              <a:buFont typeface="Arial" panose="020B0604020202020204" pitchFamily="34" charset="0"/>
              <a:buChar char="•"/>
            </a:pPr>
            <a:r>
              <a:rPr lang="en-US" sz="1800" dirty="0">
                <a:latin typeface="+mn-lt"/>
              </a:rPr>
              <a:t>Recently Launched: </a:t>
            </a:r>
          </a:p>
          <a:p>
            <a:pPr>
              <a:lnSpc>
                <a:spcPct val="100000"/>
              </a:lnSpc>
              <a:spcBef>
                <a:spcPts val="0"/>
              </a:spcBef>
              <a:buFont typeface="Arial" panose="020B0604020202020204" pitchFamily="34" charset="0"/>
              <a:buChar char="•"/>
            </a:pPr>
            <a:r>
              <a:rPr lang="en-US" sz="1800" dirty="0">
                <a:latin typeface="+mn-lt"/>
                <a:hlinkClick r:id="rId3"/>
              </a:rPr>
              <a:t>SSE CMK </a:t>
            </a:r>
            <a:r>
              <a:rPr lang="en-US" sz="1800" dirty="0">
                <a:latin typeface="+mn-lt"/>
              </a:rPr>
              <a:t>– GA Mar ‘18</a:t>
            </a:r>
          </a:p>
          <a:p>
            <a:pPr>
              <a:lnSpc>
                <a:spcPct val="100000"/>
              </a:lnSpc>
              <a:spcBef>
                <a:spcPts val="0"/>
              </a:spcBef>
            </a:pPr>
            <a:endParaRPr lang="en-US" sz="1800" dirty="0">
              <a:latin typeface="+mn-lt"/>
            </a:endParaRPr>
          </a:p>
        </p:txBody>
      </p:sp>
      <p:pic>
        <p:nvPicPr>
          <p:cNvPr id="6" name="Picture 5"/>
          <p:cNvPicPr>
            <a:picLocks noChangeAspect="1"/>
          </p:cNvPicPr>
          <p:nvPr/>
        </p:nvPicPr>
        <p:blipFill>
          <a:blip r:embed="rId4"/>
          <a:stretch>
            <a:fillRect/>
          </a:stretch>
        </p:blipFill>
        <p:spPr>
          <a:xfrm>
            <a:off x="9105363" y="1217055"/>
            <a:ext cx="2583585" cy="2526659"/>
          </a:xfrm>
          <a:prstGeom prst="rect">
            <a:avLst/>
          </a:prstGeom>
        </p:spPr>
      </p:pic>
      <p:pic>
        <p:nvPicPr>
          <p:cNvPr id="7" name="Picture 6"/>
          <p:cNvPicPr>
            <a:picLocks noChangeAspect="1"/>
          </p:cNvPicPr>
          <p:nvPr/>
        </p:nvPicPr>
        <p:blipFill>
          <a:blip r:embed="rId5"/>
          <a:stretch>
            <a:fillRect/>
          </a:stretch>
        </p:blipFill>
        <p:spPr>
          <a:xfrm>
            <a:off x="7805521" y="3743714"/>
            <a:ext cx="2599684" cy="2526659"/>
          </a:xfrm>
          <a:prstGeom prst="rect">
            <a:avLst/>
          </a:prstGeom>
        </p:spPr>
      </p:pic>
    </p:spTree>
    <p:extLst>
      <p:ext uri="{BB962C8B-B14F-4D97-AF65-F5344CB8AC3E}">
        <p14:creationId xmlns:p14="http://schemas.microsoft.com/office/powerpoint/2010/main" val="2055716938"/>
      </p:ext>
    </p:extLst>
  </p:cSld>
  <p:clrMapOvr>
    <a:masterClrMapping/>
  </p:clrMapOvr>
  <p:transition>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025" y="2598004"/>
            <a:ext cx="4161981" cy="1661993"/>
          </a:xfrm>
        </p:spPr>
        <p:txBody>
          <a:bodyPr/>
          <a:lstStyle/>
          <a:p>
            <a:r>
              <a:rPr lang="en-US" dirty="0"/>
              <a:t>Demo:</a:t>
            </a:r>
            <a:br>
              <a:rPr lang="en-US" dirty="0"/>
            </a:br>
            <a:r>
              <a:rPr lang="en-US" dirty="0"/>
              <a:t>Storage accounts deployment</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Tree>
    <p:extLst>
      <p:ext uri="{BB962C8B-B14F-4D97-AF65-F5344CB8AC3E}">
        <p14:creationId xmlns:p14="http://schemas.microsoft.com/office/powerpoint/2010/main" val="668066214"/>
      </p:ext>
    </p:extLst>
  </p:cSld>
  <p:clrMapOvr>
    <a:masterClrMapping/>
  </p:clrMapOvr>
  <p:transition>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721" y="449827"/>
            <a:ext cx="11018520" cy="1107996"/>
          </a:xfrm>
        </p:spPr>
        <p:txBody>
          <a:bodyPr/>
          <a:lstStyle/>
          <a:p>
            <a:r>
              <a:rPr lang="en-US" dirty="0"/>
              <a:t>Virtual Machine – Sizes and tiers</a:t>
            </a:r>
            <a:br>
              <a:rPr lang="en-US" dirty="0"/>
            </a:br>
            <a:endParaRPr lang="en-US" sz="3600" dirty="0"/>
          </a:p>
        </p:txBody>
      </p:sp>
      <p:sp>
        <p:nvSpPr>
          <p:cNvPr id="3" name="Text Placeholder 2"/>
          <p:cNvSpPr>
            <a:spLocks noGrp="1"/>
          </p:cNvSpPr>
          <p:nvPr>
            <p:ph type="body" sz="quarter" idx="4294967295"/>
          </p:nvPr>
        </p:nvSpPr>
        <p:spPr>
          <a:xfrm>
            <a:off x="288385" y="1268849"/>
            <a:ext cx="3779838" cy="4662815"/>
          </a:xfrm>
        </p:spPr>
        <p:txBody>
          <a:bodyPr vert="horz" wrap="square" lIns="146304" tIns="91440" rIns="146304" bIns="91440" rtlCol="0" anchor="t">
            <a:spAutoFit/>
          </a:bodyPr>
          <a:lstStyle/>
          <a:p>
            <a:pPr marL="0" indent="0">
              <a:spcBef>
                <a:spcPts val="600"/>
              </a:spcBef>
              <a:buClr>
                <a:srgbClr val="505050"/>
              </a:buClr>
              <a:buNone/>
              <a:defRPr/>
            </a:pPr>
            <a:r>
              <a:rPr lang="en-US" sz="1800" b="1" dirty="0"/>
              <a:t>VM services recently introduced:</a:t>
            </a:r>
            <a:endParaRPr lang="en-US" sz="1600" b="1" dirty="0"/>
          </a:p>
          <a:p>
            <a:pPr>
              <a:spcBef>
                <a:spcPts val="600"/>
              </a:spcBef>
              <a:buClr>
                <a:srgbClr val="505050"/>
              </a:buClr>
              <a:defRPr/>
            </a:pPr>
            <a:r>
              <a:rPr lang="en-US" sz="1400" dirty="0">
                <a:latin typeface="Segoe UI Semibold" panose="020B0702040204020203" pitchFamily="34" charset="0"/>
                <a:cs typeface="Segoe UI Semibold" panose="020B0702040204020203" pitchFamily="34" charset="0"/>
                <a:hlinkClick r:id="rId3"/>
              </a:rPr>
              <a:t>SAP HANA on Azure</a:t>
            </a:r>
            <a:r>
              <a:rPr lang="en-US" sz="1400" dirty="0">
                <a:latin typeface="Segoe UI Semibold" panose="020B0702040204020203" pitchFamily="34" charset="0"/>
                <a:cs typeface="Segoe UI Semibold" panose="020B0702040204020203" pitchFamily="34" charset="0"/>
              </a:rPr>
              <a:t>: new M-series VM certification.</a:t>
            </a:r>
            <a:endParaRPr lang="en-US" sz="1400" dirty="0">
              <a:highlight>
                <a:srgbClr val="FFFF00"/>
              </a:highlight>
              <a:latin typeface="Segoe UI Semibold" panose="020B0702040204020203" pitchFamily="34" charset="0"/>
              <a:ea typeface="Gadugi" panose="020B0502040204020203" pitchFamily="34" charset="0"/>
              <a:cs typeface="Segoe UI Semibold" panose="020B0702040204020203" pitchFamily="34" charset="0"/>
            </a:endParaRPr>
          </a:p>
          <a:p>
            <a:pPr>
              <a:spcBef>
                <a:spcPts val="600"/>
              </a:spcBef>
              <a:buClr>
                <a:srgbClr val="0078D4"/>
              </a:buClr>
            </a:pPr>
            <a:r>
              <a:rPr lang="en-US" sz="1400" dirty="0">
                <a:ea typeface="Gadugi" panose="020B0502040204020203" pitchFamily="34" charset="0"/>
                <a:cs typeface="Segoe UI Light" panose="020B0502040204020203" pitchFamily="34" charset="0"/>
              </a:rPr>
              <a:t>Largest memory-optimized VM to date.</a:t>
            </a:r>
          </a:p>
          <a:p>
            <a:pPr>
              <a:spcBef>
                <a:spcPts val="600"/>
              </a:spcBef>
              <a:buClr>
                <a:srgbClr val="505050"/>
              </a:buClr>
              <a:defRPr/>
            </a:pPr>
            <a:r>
              <a:rPr lang="en-US" sz="1400" dirty="0">
                <a:latin typeface="Segoe UI Semibold" panose="020B0702040204020203" pitchFamily="34" charset="0"/>
                <a:cs typeface="Segoe UI Semibold" panose="020B0702040204020203" pitchFamily="34" charset="0"/>
              </a:rPr>
              <a:t>New E-series VMs to meet compliance and regulatory requirements</a:t>
            </a:r>
          </a:p>
          <a:p>
            <a:pPr>
              <a:spcBef>
                <a:spcPts val="600"/>
              </a:spcBef>
              <a:buClr>
                <a:srgbClr val="0078D4"/>
              </a:buClr>
            </a:pPr>
            <a:r>
              <a:rPr lang="en-US" sz="1400" dirty="0">
                <a:ea typeface="Gadugi" panose="020B0502040204020203" pitchFamily="34" charset="0"/>
                <a:cs typeface="Segoe UI Light" panose="020B0502040204020203" pitchFamily="34" charset="0"/>
              </a:rPr>
              <a:t>The new E64i_v3 and E64is_v3 VMs are isolated to hardware and dedicated to a single customer.</a:t>
            </a:r>
          </a:p>
          <a:p>
            <a:pPr>
              <a:spcBef>
                <a:spcPts val="600"/>
              </a:spcBef>
              <a:buClr>
                <a:srgbClr val="505050"/>
              </a:buClr>
              <a:defRPr/>
            </a:pPr>
            <a:r>
              <a:rPr lang="en-US" sz="1400" dirty="0">
                <a:latin typeface="Segoe UI Semibold" panose="020B0702040204020203" pitchFamily="34" charset="0"/>
                <a:cs typeface="Segoe UI Semibold" panose="020B0702040204020203" pitchFamily="34" charset="0"/>
              </a:rPr>
              <a:t>Continued expansion of the N-series VM portfolio</a:t>
            </a:r>
          </a:p>
          <a:p>
            <a:pPr>
              <a:spcBef>
                <a:spcPts val="600"/>
              </a:spcBef>
              <a:buClr>
                <a:srgbClr val="0078D4"/>
              </a:buClr>
            </a:pPr>
            <a:r>
              <a:rPr lang="en-US" sz="1400" dirty="0">
                <a:ea typeface="Gadugi" panose="020B0502040204020203" pitchFamily="34" charset="0"/>
                <a:cs typeface="Segoe UI Light" panose="020B0502040204020203" pitchFamily="34" charset="0"/>
              </a:rPr>
              <a:t>NCv3 VMs bring NVIDIA’s latest GPU to our best-in-class HPC, machine learning, and AI products.</a:t>
            </a:r>
          </a:p>
          <a:p>
            <a:pPr>
              <a:spcBef>
                <a:spcPts val="600"/>
              </a:spcBef>
              <a:buClr>
                <a:srgbClr val="0078D4"/>
              </a:buClr>
            </a:pPr>
            <a:r>
              <a:rPr lang="en-US" sz="1400" dirty="0">
                <a:ea typeface="Gadugi" panose="020B0502040204020203" pitchFamily="34" charset="0"/>
                <a:cs typeface="Segoe UI Light" panose="020B0502040204020203" pitchFamily="34" charset="0"/>
              </a:rPr>
              <a:t>Additional NVv2 (for graphic intensive applications) and NDv2 (to accelerate machine training and HPC) VMs are on the roadmap. </a:t>
            </a:r>
          </a:p>
        </p:txBody>
      </p:sp>
      <p:sp>
        <p:nvSpPr>
          <p:cNvPr id="4" name="Text Placeholder 3"/>
          <p:cNvSpPr>
            <a:spLocks noGrp="1"/>
          </p:cNvSpPr>
          <p:nvPr>
            <p:ph type="body" sz="quarter" idx="4294967295"/>
          </p:nvPr>
        </p:nvSpPr>
        <p:spPr>
          <a:xfrm>
            <a:off x="5156971" y="5436031"/>
            <a:ext cx="8063132" cy="246221"/>
          </a:xfrm>
        </p:spPr>
        <p:txBody>
          <a:bodyPr/>
          <a:lstStyle/>
          <a:p>
            <a:r>
              <a:rPr lang="en-US" sz="1600" dirty="0">
                <a:hlinkClick r:id="rId4"/>
              </a:rPr>
              <a:t>https://azure.microsoft.com/en-us/services/virtual-machines/</a:t>
            </a:r>
            <a:r>
              <a:rPr lang="en-US" sz="1600" dirty="0"/>
              <a:t> </a:t>
            </a:r>
          </a:p>
        </p:txBody>
      </p:sp>
      <p:grpSp>
        <p:nvGrpSpPr>
          <p:cNvPr id="82" name="Group 81">
            <a:extLst>
              <a:ext uri="{FF2B5EF4-FFF2-40B4-BE49-F238E27FC236}">
                <a16:creationId xmlns:a16="http://schemas.microsoft.com/office/drawing/2014/main" id="{9950CEDB-45E8-4ABC-9260-D2383632294A}"/>
              </a:ext>
            </a:extLst>
          </p:cNvPr>
          <p:cNvGrpSpPr>
            <a:grpSpLocks noChangeAspect="1"/>
          </p:cNvGrpSpPr>
          <p:nvPr/>
        </p:nvGrpSpPr>
        <p:grpSpPr>
          <a:xfrm>
            <a:off x="3926564" y="2222696"/>
            <a:ext cx="8205506" cy="2532183"/>
            <a:chOff x="357958" y="2184390"/>
            <a:chExt cx="11473518" cy="3540675"/>
          </a:xfrm>
        </p:grpSpPr>
        <p:grpSp>
          <p:nvGrpSpPr>
            <p:cNvPr id="83" name="Group 82">
              <a:extLst>
                <a:ext uri="{FF2B5EF4-FFF2-40B4-BE49-F238E27FC236}">
                  <a16:creationId xmlns:a16="http://schemas.microsoft.com/office/drawing/2014/main" id="{4E56E184-7E98-4D03-81B3-181E16ACDB49}"/>
                </a:ext>
              </a:extLst>
            </p:cNvPr>
            <p:cNvGrpSpPr/>
            <p:nvPr/>
          </p:nvGrpSpPr>
          <p:grpSpPr>
            <a:xfrm>
              <a:off x="2679010" y="2186850"/>
              <a:ext cx="1542705" cy="1175755"/>
              <a:chOff x="3475683" y="1763123"/>
              <a:chExt cx="1573639" cy="1199332"/>
            </a:xfrm>
          </p:grpSpPr>
          <p:grpSp>
            <p:nvGrpSpPr>
              <p:cNvPr id="212" name="Group 211">
                <a:extLst>
                  <a:ext uri="{FF2B5EF4-FFF2-40B4-BE49-F238E27FC236}">
                    <a16:creationId xmlns:a16="http://schemas.microsoft.com/office/drawing/2014/main" id="{57AAE36C-1D95-4E41-9805-E48A78540A64}"/>
                  </a:ext>
                </a:extLst>
              </p:cNvPr>
              <p:cNvGrpSpPr/>
              <p:nvPr/>
            </p:nvGrpSpPr>
            <p:grpSpPr>
              <a:xfrm>
                <a:off x="4026292" y="2332372"/>
                <a:ext cx="679598" cy="520840"/>
                <a:chOff x="3489019" y="2410376"/>
                <a:chExt cx="932004" cy="714281"/>
              </a:xfrm>
            </p:grpSpPr>
            <p:sp>
              <p:nvSpPr>
                <p:cNvPr id="218" name="monitor">
                  <a:extLst>
                    <a:ext uri="{FF2B5EF4-FFF2-40B4-BE49-F238E27FC236}">
                      <a16:creationId xmlns:a16="http://schemas.microsoft.com/office/drawing/2014/main" id="{E6E45DA3-3D99-463A-A6E7-5CC977B54E43}"/>
                    </a:ext>
                  </a:extLst>
                </p:cNvPr>
                <p:cNvSpPr>
                  <a:spLocks noChangeAspect="1" noEditPoints="1"/>
                </p:cNvSpPr>
                <p:nvPr/>
              </p:nvSpPr>
              <p:spPr bwMode="auto">
                <a:xfrm>
                  <a:off x="3489019" y="2410376"/>
                  <a:ext cx="932004" cy="714281"/>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219" name="TextBox 218">
                  <a:extLst>
                    <a:ext uri="{FF2B5EF4-FFF2-40B4-BE49-F238E27FC236}">
                      <a16:creationId xmlns:a16="http://schemas.microsoft.com/office/drawing/2014/main" id="{4CF99ECB-DD0A-4184-8CC0-A13EFFED8441}"/>
                    </a:ext>
                  </a:extLst>
                </p:cNvPr>
                <p:cNvSpPr txBox="1"/>
                <p:nvPr/>
              </p:nvSpPr>
              <p:spPr>
                <a:xfrm>
                  <a:off x="3888571" y="2554738"/>
                  <a:ext cx="170426" cy="303808"/>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568"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B</a:t>
                  </a:r>
                </a:p>
              </p:txBody>
            </p:sp>
          </p:grpSp>
          <p:sp>
            <p:nvSpPr>
              <p:cNvPr id="213" name="Rectangle 212">
                <a:extLst>
                  <a:ext uri="{FF2B5EF4-FFF2-40B4-BE49-F238E27FC236}">
                    <a16:creationId xmlns:a16="http://schemas.microsoft.com/office/drawing/2014/main" id="{9D7D55BD-2A40-420F-BA14-43F983D15F43}"/>
                  </a:ext>
                </a:extLst>
              </p:cNvPr>
              <p:cNvSpPr/>
              <p:nvPr/>
            </p:nvSpPr>
            <p:spPr bwMode="auto">
              <a:xfrm>
                <a:off x="3608738" y="1984725"/>
                <a:ext cx="1440584" cy="97773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14" name="Rectangle 213">
                <a:extLst>
                  <a:ext uri="{FF2B5EF4-FFF2-40B4-BE49-F238E27FC236}">
                    <a16:creationId xmlns:a16="http://schemas.microsoft.com/office/drawing/2014/main" id="{C1AC14CD-CCD7-47B0-B158-953DDB711F6F}"/>
                  </a:ext>
                </a:extLst>
              </p:cNvPr>
              <p:cNvSpPr/>
              <p:nvPr/>
            </p:nvSpPr>
            <p:spPr bwMode="auto">
              <a:xfrm>
                <a:off x="3953964" y="1838775"/>
                <a:ext cx="1002780" cy="274647"/>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Burstable</a:t>
                </a:r>
              </a:p>
            </p:txBody>
          </p:sp>
          <p:grpSp>
            <p:nvGrpSpPr>
              <p:cNvPr id="215" name="Group 214">
                <a:extLst>
                  <a:ext uri="{FF2B5EF4-FFF2-40B4-BE49-F238E27FC236}">
                    <a16:creationId xmlns:a16="http://schemas.microsoft.com/office/drawing/2014/main" id="{5E60AEDC-138A-4F5B-81A3-1B449653D247}"/>
                  </a:ext>
                </a:extLst>
              </p:cNvPr>
              <p:cNvGrpSpPr/>
              <p:nvPr/>
            </p:nvGrpSpPr>
            <p:grpSpPr>
              <a:xfrm>
                <a:off x="3475683" y="1763123"/>
                <a:ext cx="443204" cy="443204"/>
                <a:chOff x="3433906" y="1801744"/>
                <a:chExt cx="365962" cy="365962"/>
              </a:xfrm>
            </p:grpSpPr>
            <p:sp>
              <p:nvSpPr>
                <p:cNvPr id="216" name="Oval 215">
                  <a:extLst>
                    <a:ext uri="{FF2B5EF4-FFF2-40B4-BE49-F238E27FC236}">
                      <a16:creationId xmlns:a16="http://schemas.microsoft.com/office/drawing/2014/main" id="{CFE4876A-5283-4FA1-B6FC-48A2A8B706C0}"/>
                    </a:ext>
                  </a:extLst>
                </p:cNvPr>
                <p:cNvSpPr/>
                <p:nvPr/>
              </p:nvSpPr>
              <p:spPr bwMode="auto">
                <a:xfrm>
                  <a:off x="3433906" y="1801744"/>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17" name="MiniExpand_E93A">
                  <a:extLst>
                    <a:ext uri="{FF2B5EF4-FFF2-40B4-BE49-F238E27FC236}">
                      <a16:creationId xmlns:a16="http://schemas.microsoft.com/office/drawing/2014/main" id="{A0787088-D13E-4F58-87A3-59192B3794E8}"/>
                    </a:ext>
                  </a:extLst>
                </p:cNvPr>
                <p:cNvSpPr>
                  <a:spLocks noChangeAspect="1" noEditPoints="1"/>
                </p:cNvSpPr>
                <p:nvPr/>
              </p:nvSpPr>
              <p:spPr bwMode="auto">
                <a:xfrm>
                  <a:off x="3527578" y="1909127"/>
                  <a:ext cx="178618" cy="151196"/>
                </a:xfrm>
                <a:custGeom>
                  <a:avLst/>
                  <a:gdLst>
                    <a:gd name="T0" fmla="*/ 3493 w 4781"/>
                    <a:gd name="T1" fmla="*/ 0 h 4047"/>
                    <a:gd name="T2" fmla="*/ 4781 w 4781"/>
                    <a:gd name="T3" fmla="*/ 0 h 4047"/>
                    <a:gd name="T4" fmla="*/ 4781 w 4781"/>
                    <a:gd name="T5" fmla="*/ 1288 h 4047"/>
                    <a:gd name="T6" fmla="*/ 4781 w 4781"/>
                    <a:gd name="T7" fmla="*/ 0 h 4047"/>
                    <a:gd name="T8" fmla="*/ 2889 w 4781"/>
                    <a:gd name="T9" fmla="*/ 1894 h 4047"/>
                    <a:gd name="T10" fmla="*/ 3126 w 4781"/>
                    <a:gd name="T11" fmla="*/ 0 h 4047"/>
                    <a:gd name="T12" fmla="*/ 0 w 4781"/>
                    <a:gd name="T13" fmla="*/ 0 h 4047"/>
                    <a:gd name="T14" fmla="*/ 0 w 4781"/>
                    <a:gd name="T15" fmla="*/ 4047 h 4047"/>
                    <a:gd name="T16" fmla="*/ 4781 w 4781"/>
                    <a:gd name="T17" fmla="*/ 4047 h 4047"/>
                    <a:gd name="T18" fmla="*/ 4781 w 4781"/>
                    <a:gd name="T19" fmla="*/ 1656 h 4047"/>
                    <a:gd name="T20" fmla="*/ 2207 w 4781"/>
                    <a:gd name="T21" fmla="*/ 4047 h 4047"/>
                    <a:gd name="T22" fmla="*/ 2207 w 4781"/>
                    <a:gd name="T23" fmla="*/ 2575 h 4047"/>
                    <a:gd name="T24" fmla="*/ 0 w 4781"/>
                    <a:gd name="T25" fmla="*/ 2575 h 4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81" h="4047">
                      <a:moveTo>
                        <a:pt x="3493" y="0"/>
                      </a:moveTo>
                      <a:lnTo>
                        <a:pt x="4781" y="0"/>
                      </a:lnTo>
                      <a:lnTo>
                        <a:pt x="4781" y="1288"/>
                      </a:lnTo>
                      <a:moveTo>
                        <a:pt x="4781" y="0"/>
                      </a:moveTo>
                      <a:lnTo>
                        <a:pt x="2889" y="1894"/>
                      </a:lnTo>
                      <a:moveTo>
                        <a:pt x="3126" y="0"/>
                      </a:moveTo>
                      <a:lnTo>
                        <a:pt x="0" y="0"/>
                      </a:lnTo>
                      <a:lnTo>
                        <a:pt x="0" y="4047"/>
                      </a:lnTo>
                      <a:lnTo>
                        <a:pt x="4781" y="4047"/>
                      </a:lnTo>
                      <a:lnTo>
                        <a:pt x="4781" y="1656"/>
                      </a:lnTo>
                      <a:moveTo>
                        <a:pt x="2207" y="4047"/>
                      </a:moveTo>
                      <a:lnTo>
                        <a:pt x="2207" y="2575"/>
                      </a:lnTo>
                      <a:lnTo>
                        <a:pt x="0" y="2575"/>
                      </a:lnTo>
                    </a:path>
                  </a:pathLst>
                </a:custGeom>
                <a:noFill/>
                <a:ln w="15875" cap="flat">
                  <a:solidFill>
                    <a:schemeClr val="tx1"/>
                  </a:solidFill>
                  <a:prstDash val="solid"/>
                  <a:miter lim="800000"/>
                  <a:headEnd/>
                  <a:tailEnd/>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grpSp>
          <p:nvGrpSpPr>
            <p:cNvPr id="84" name="Group 83">
              <a:extLst>
                <a:ext uri="{FF2B5EF4-FFF2-40B4-BE49-F238E27FC236}">
                  <a16:creationId xmlns:a16="http://schemas.microsoft.com/office/drawing/2014/main" id="{B54C6FB0-9895-4DC5-9C1A-FD817EB4846B}"/>
                </a:ext>
              </a:extLst>
            </p:cNvPr>
            <p:cNvGrpSpPr/>
            <p:nvPr/>
          </p:nvGrpSpPr>
          <p:grpSpPr>
            <a:xfrm>
              <a:off x="357958" y="2186849"/>
              <a:ext cx="2139004" cy="1174673"/>
              <a:chOff x="1126308" y="1763123"/>
              <a:chExt cx="2181896" cy="1198227"/>
            </a:xfrm>
          </p:grpSpPr>
          <p:sp>
            <p:nvSpPr>
              <p:cNvPr id="201" name="Rectangle 200">
                <a:extLst>
                  <a:ext uri="{FF2B5EF4-FFF2-40B4-BE49-F238E27FC236}">
                    <a16:creationId xmlns:a16="http://schemas.microsoft.com/office/drawing/2014/main" id="{1FE63771-1364-41F9-ACB0-61D9FBFBD2F5}"/>
                  </a:ext>
                </a:extLst>
              </p:cNvPr>
              <p:cNvSpPr/>
              <p:nvPr/>
            </p:nvSpPr>
            <p:spPr bwMode="auto">
              <a:xfrm>
                <a:off x="1235575" y="1983620"/>
                <a:ext cx="2072629" cy="97773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02" name="Rectangle 201">
                <a:extLst>
                  <a:ext uri="{FF2B5EF4-FFF2-40B4-BE49-F238E27FC236}">
                    <a16:creationId xmlns:a16="http://schemas.microsoft.com/office/drawing/2014/main" id="{3760AB93-05D0-4B12-8191-36FCB28066CA}"/>
                  </a:ext>
                </a:extLst>
              </p:cNvPr>
              <p:cNvSpPr/>
              <p:nvPr/>
            </p:nvSpPr>
            <p:spPr bwMode="auto">
              <a:xfrm>
                <a:off x="1563997" y="1800639"/>
                <a:ext cx="1304098" cy="373432"/>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Entry level</a:t>
                </a:r>
              </a:p>
            </p:txBody>
          </p:sp>
          <p:grpSp>
            <p:nvGrpSpPr>
              <p:cNvPr id="203" name="Group 202">
                <a:extLst>
                  <a:ext uri="{FF2B5EF4-FFF2-40B4-BE49-F238E27FC236}">
                    <a16:creationId xmlns:a16="http://schemas.microsoft.com/office/drawing/2014/main" id="{6672205B-E8B6-4763-910B-33146F13C283}"/>
                  </a:ext>
                </a:extLst>
              </p:cNvPr>
              <p:cNvGrpSpPr/>
              <p:nvPr/>
            </p:nvGrpSpPr>
            <p:grpSpPr>
              <a:xfrm>
                <a:off x="1457286" y="2332382"/>
                <a:ext cx="679586" cy="520830"/>
                <a:chOff x="1107905" y="1985997"/>
                <a:chExt cx="865583" cy="663377"/>
              </a:xfrm>
            </p:grpSpPr>
            <p:sp>
              <p:nvSpPr>
                <p:cNvPr id="210" name="monitor">
                  <a:extLst>
                    <a:ext uri="{FF2B5EF4-FFF2-40B4-BE49-F238E27FC236}">
                      <a16:creationId xmlns:a16="http://schemas.microsoft.com/office/drawing/2014/main" id="{A9D8D132-1B13-4FBB-BC7E-E33A846A7F4E}"/>
                    </a:ext>
                  </a:extLst>
                </p:cNvPr>
                <p:cNvSpPr>
                  <a:spLocks noChangeAspect="1" noEditPoints="1"/>
                </p:cNvSpPr>
                <p:nvPr/>
              </p:nvSpPr>
              <p:spPr bwMode="auto">
                <a:xfrm>
                  <a:off x="1107905"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211" name="TextBox 210">
                  <a:extLst>
                    <a:ext uri="{FF2B5EF4-FFF2-40B4-BE49-F238E27FC236}">
                      <a16:creationId xmlns:a16="http://schemas.microsoft.com/office/drawing/2014/main" id="{9F3135BD-3A48-4E94-BF23-2AE9F4C3F4F9}"/>
                    </a:ext>
                  </a:extLst>
                </p:cNvPr>
                <p:cNvSpPr txBox="1"/>
                <p:nvPr/>
              </p:nvSpPr>
              <p:spPr>
                <a:xfrm>
                  <a:off x="1398384" y="2120074"/>
                  <a:ext cx="251239"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A</a:t>
                  </a:r>
                </a:p>
              </p:txBody>
            </p:sp>
          </p:grpSp>
          <p:grpSp>
            <p:nvGrpSpPr>
              <p:cNvPr id="204" name="Group 203">
                <a:extLst>
                  <a:ext uri="{FF2B5EF4-FFF2-40B4-BE49-F238E27FC236}">
                    <a16:creationId xmlns:a16="http://schemas.microsoft.com/office/drawing/2014/main" id="{2547FF55-BE4C-4308-BE7D-4C4804EC49DD}"/>
                  </a:ext>
                </a:extLst>
              </p:cNvPr>
              <p:cNvGrpSpPr/>
              <p:nvPr/>
            </p:nvGrpSpPr>
            <p:grpSpPr>
              <a:xfrm>
                <a:off x="2396839" y="2332382"/>
                <a:ext cx="679586" cy="520830"/>
                <a:chOff x="2294035" y="1985997"/>
                <a:chExt cx="865583" cy="663377"/>
              </a:xfrm>
            </p:grpSpPr>
            <p:sp>
              <p:nvSpPr>
                <p:cNvPr id="208" name="monitor">
                  <a:extLst>
                    <a:ext uri="{FF2B5EF4-FFF2-40B4-BE49-F238E27FC236}">
                      <a16:creationId xmlns:a16="http://schemas.microsoft.com/office/drawing/2014/main" id="{A3A5E78C-AEB1-4817-8C47-AAD260D56D6F}"/>
                    </a:ext>
                  </a:extLst>
                </p:cNvPr>
                <p:cNvSpPr>
                  <a:spLocks noChangeAspect="1" noEditPoints="1"/>
                </p:cNvSpPr>
                <p:nvPr/>
              </p:nvSpPr>
              <p:spPr bwMode="auto">
                <a:xfrm>
                  <a:off x="2294035"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209" name="TextBox 208">
                  <a:extLst>
                    <a:ext uri="{FF2B5EF4-FFF2-40B4-BE49-F238E27FC236}">
                      <a16:creationId xmlns:a16="http://schemas.microsoft.com/office/drawing/2014/main" id="{3A2F405F-372D-4FBB-AEF7-DF49FD90F748}"/>
                    </a:ext>
                  </a:extLst>
                </p:cNvPr>
                <p:cNvSpPr txBox="1"/>
                <p:nvPr/>
              </p:nvSpPr>
              <p:spPr>
                <a:xfrm>
                  <a:off x="2389429" y="2120074"/>
                  <a:ext cx="641828"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Av2</a:t>
                  </a:r>
                </a:p>
              </p:txBody>
            </p:sp>
          </p:grpSp>
          <p:grpSp>
            <p:nvGrpSpPr>
              <p:cNvPr id="205" name="Group 204">
                <a:extLst>
                  <a:ext uri="{FF2B5EF4-FFF2-40B4-BE49-F238E27FC236}">
                    <a16:creationId xmlns:a16="http://schemas.microsoft.com/office/drawing/2014/main" id="{852C6142-8D63-40F2-93C6-02283FF4844D}"/>
                  </a:ext>
                </a:extLst>
              </p:cNvPr>
              <p:cNvGrpSpPr/>
              <p:nvPr/>
            </p:nvGrpSpPr>
            <p:grpSpPr>
              <a:xfrm>
                <a:off x="1126308" y="1763123"/>
                <a:ext cx="449062" cy="449062"/>
                <a:chOff x="1069967" y="1804673"/>
                <a:chExt cx="365962" cy="365962"/>
              </a:xfrm>
            </p:grpSpPr>
            <p:sp>
              <p:nvSpPr>
                <p:cNvPr id="206" name="Oval 205">
                  <a:extLst>
                    <a:ext uri="{FF2B5EF4-FFF2-40B4-BE49-F238E27FC236}">
                      <a16:creationId xmlns:a16="http://schemas.microsoft.com/office/drawing/2014/main" id="{C99BA909-CE3A-41A3-836D-C9BBC960A987}"/>
                    </a:ext>
                  </a:extLst>
                </p:cNvPr>
                <p:cNvSpPr/>
                <p:nvPr/>
              </p:nvSpPr>
              <p:spPr bwMode="auto">
                <a:xfrm>
                  <a:off x="1069967" y="1804673"/>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07" name="desktop">
                  <a:extLst>
                    <a:ext uri="{FF2B5EF4-FFF2-40B4-BE49-F238E27FC236}">
                      <a16:creationId xmlns:a16="http://schemas.microsoft.com/office/drawing/2014/main" id="{7D959BAC-A9B0-4863-82DF-6BB725DBA62C}"/>
                    </a:ext>
                  </a:extLst>
                </p:cNvPr>
                <p:cNvSpPr>
                  <a:spLocks noChangeAspect="1" noEditPoints="1"/>
                </p:cNvSpPr>
                <p:nvPr/>
              </p:nvSpPr>
              <p:spPr bwMode="auto">
                <a:xfrm>
                  <a:off x="1166574" y="1902690"/>
                  <a:ext cx="172749" cy="169929"/>
                </a:xfrm>
                <a:custGeom>
                  <a:avLst/>
                  <a:gdLst>
                    <a:gd name="T0" fmla="*/ 245 w 245"/>
                    <a:gd name="T1" fmla="*/ 67 h 241"/>
                    <a:gd name="T2" fmla="*/ 245 w 245"/>
                    <a:gd name="T3" fmla="*/ 138 h 241"/>
                    <a:gd name="T4" fmla="*/ 0 w 245"/>
                    <a:gd name="T5" fmla="*/ 138 h 241"/>
                    <a:gd name="T6" fmla="*/ 0 w 245"/>
                    <a:gd name="T7" fmla="*/ 0 h 241"/>
                    <a:gd name="T8" fmla="*/ 245 w 245"/>
                    <a:gd name="T9" fmla="*/ 0 h 241"/>
                    <a:gd name="T10" fmla="*/ 245 w 245"/>
                    <a:gd name="T11" fmla="*/ 67 h 241"/>
                    <a:gd name="T12" fmla="*/ 224 w 245"/>
                    <a:gd name="T13" fmla="*/ 222 h 241"/>
                    <a:gd name="T14" fmla="*/ 212 w 245"/>
                    <a:gd name="T15" fmla="*/ 204 h 241"/>
                    <a:gd name="T16" fmla="*/ 33 w 245"/>
                    <a:gd name="T17" fmla="*/ 204 h 241"/>
                    <a:gd name="T18" fmla="*/ 7 w 245"/>
                    <a:gd name="T19" fmla="*/ 241 h 241"/>
                    <a:gd name="T20" fmla="*/ 238 w 245"/>
                    <a:gd name="T21" fmla="*/ 241 h 241"/>
                    <a:gd name="T22" fmla="*/ 224 w 245"/>
                    <a:gd name="T23" fmla="*/ 222 h 241"/>
                    <a:gd name="T24" fmla="*/ 79 w 245"/>
                    <a:gd name="T25" fmla="*/ 172 h 241"/>
                    <a:gd name="T26" fmla="*/ 165 w 245"/>
                    <a:gd name="T27" fmla="*/ 172 h 241"/>
                    <a:gd name="T28" fmla="*/ 123 w 245"/>
                    <a:gd name="T29" fmla="*/ 139 h 241"/>
                    <a:gd name="T30" fmla="*/ 123 w 245"/>
                    <a:gd name="T31" fmla="*/ 17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5" h="241">
                      <a:moveTo>
                        <a:pt x="245" y="67"/>
                      </a:moveTo>
                      <a:lnTo>
                        <a:pt x="245" y="138"/>
                      </a:lnTo>
                      <a:lnTo>
                        <a:pt x="0" y="138"/>
                      </a:lnTo>
                      <a:lnTo>
                        <a:pt x="0" y="0"/>
                      </a:lnTo>
                      <a:lnTo>
                        <a:pt x="245" y="0"/>
                      </a:lnTo>
                      <a:lnTo>
                        <a:pt x="245" y="67"/>
                      </a:lnTo>
                      <a:moveTo>
                        <a:pt x="224" y="222"/>
                      </a:moveTo>
                      <a:lnTo>
                        <a:pt x="212" y="204"/>
                      </a:lnTo>
                      <a:lnTo>
                        <a:pt x="33" y="204"/>
                      </a:lnTo>
                      <a:lnTo>
                        <a:pt x="7" y="241"/>
                      </a:lnTo>
                      <a:lnTo>
                        <a:pt x="238" y="241"/>
                      </a:lnTo>
                      <a:lnTo>
                        <a:pt x="224" y="222"/>
                      </a:lnTo>
                      <a:moveTo>
                        <a:pt x="79" y="172"/>
                      </a:moveTo>
                      <a:lnTo>
                        <a:pt x="165" y="172"/>
                      </a:lnTo>
                      <a:moveTo>
                        <a:pt x="123" y="139"/>
                      </a:moveTo>
                      <a:lnTo>
                        <a:pt x="123" y="171"/>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grpSp>
        </p:grpSp>
        <p:grpSp>
          <p:nvGrpSpPr>
            <p:cNvPr id="85" name="Group 84">
              <a:extLst>
                <a:ext uri="{FF2B5EF4-FFF2-40B4-BE49-F238E27FC236}">
                  <a16:creationId xmlns:a16="http://schemas.microsoft.com/office/drawing/2014/main" id="{B98E2CC0-31B4-4219-8AFD-389832AB403F}"/>
                </a:ext>
              </a:extLst>
            </p:cNvPr>
            <p:cNvGrpSpPr/>
            <p:nvPr/>
          </p:nvGrpSpPr>
          <p:grpSpPr>
            <a:xfrm>
              <a:off x="4403765" y="2186846"/>
              <a:ext cx="3180586" cy="1174671"/>
              <a:chOff x="5233109" y="1763123"/>
              <a:chExt cx="3244362" cy="1198227"/>
            </a:xfrm>
          </p:grpSpPr>
          <p:grpSp>
            <p:nvGrpSpPr>
              <p:cNvPr id="187" name="Group 186">
                <a:extLst>
                  <a:ext uri="{FF2B5EF4-FFF2-40B4-BE49-F238E27FC236}">
                    <a16:creationId xmlns:a16="http://schemas.microsoft.com/office/drawing/2014/main" id="{01549ABC-3937-4FA0-ACE4-966762C03090}"/>
                  </a:ext>
                </a:extLst>
              </p:cNvPr>
              <p:cNvGrpSpPr/>
              <p:nvPr/>
            </p:nvGrpSpPr>
            <p:grpSpPr>
              <a:xfrm>
                <a:off x="5574596" y="2330359"/>
                <a:ext cx="679584" cy="520830"/>
                <a:chOff x="5177200" y="1985997"/>
                <a:chExt cx="865582" cy="663377"/>
              </a:xfrm>
            </p:grpSpPr>
            <p:sp>
              <p:nvSpPr>
                <p:cNvPr id="199" name="monitor">
                  <a:extLst>
                    <a:ext uri="{FF2B5EF4-FFF2-40B4-BE49-F238E27FC236}">
                      <a16:creationId xmlns:a16="http://schemas.microsoft.com/office/drawing/2014/main" id="{0A7626E1-F866-407A-AC2D-639FC44A70F8}"/>
                    </a:ext>
                  </a:extLst>
                </p:cNvPr>
                <p:cNvSpPr>
                  <a:spLocks noChangeAspect="1" noEditPoints="1"/>
                </p:cNvSpPr>
                <p:nvPr/>
              </p:nvSpPr>
              <p:spPr bwMode="auto">
                <a:xfrm>
                  <a:off x="5177200" y="1985997"/>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200" name="TextBox 199">
                  <a:extLst>
                    <a:ext uri="{FF2B5EF4-FFF2-40B4-BE49-F238E27FC236}">
                      <a16:creationId xmlns:a16="http://schemas.microsoft.com/office/drawing/2014/main" id="{620934E2-8EE4-49F1-A33D-7BBDFE2C0C0F}"/>
                    </a:ext>
                  </a:extLst>
                </p:cNvPr>
                <p:cNvSpPr txBox="1"/>
                <p:nvPr/>
              </p:nvSpPr>
              <p:spPr>
                <a:xfrm>
                  <a:off x="5475997" y="2120335"/>
                  <a:ext cx="267986"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D</a:t>
                  </a:r>
                </a:p>
              </p:txBody>
            </p:sp>
          </p:grpSp>
          <p:grpSp>
            <p:nvGrpSpPr>
              <p:cNvPr id="188" name="Group 187">
                <a:extLst>
                  <a:ext uri="{FF2B5EF4-FFF2-40B4-BE49-F238E27FC236}">
                    <a16:creationId xmlns:a16="http://schemas.microsoft.com/office/drawing/2014/main" id="{BC10F043-FD40-4012-B0E8-2207BAC01ABF}"/>
                  </a:ext>
                </a:extLst>
              </p:cNvPr>
              <p:cNvGrpSpPr/>
              <p:nvPr/>
            </p:nvGrpSpPr>
            <p:grpSpPr>
              <a:xfrm>
                <a:off x="6573713" y="2330359"/>
                <a:ext cx="679584" cy="520830"/>
                <a:chOff x="6375635" y="1985997"/>
                <a:chExt cx="865582" cy="663377"/>
              </a:xfrm>
            </p:grpSpPr>
            <p:sp>
              <p:nvSpPr>
                <p:cNvPr id="197" name="monitor">
                  <a:extLst>
                    <a:ext uri="{FF2B5EF4-FFF2-40B4-BE49-F238E27FC236}">
                      <a16:creationId xmlns:a16="http://schemas.microsoft.com/office/drawing/2014/main" id="{78C5441E-1D64-4296-B8A4-1BA6D81677EB}"/>
                    </a:ext>
                  </a:extLst>
                </p:cNvPr>
                <p:cNvSpPr>
                  <a:spLocks noChangeAspect="1" noEditPoints="1"/>
                </p:cNvSpPr>
                <p:nvPr/>
              </p:nvSpPr>
              <p:spPr bwMode="auto">
                <a:xfrm>
                  <a:off x="6375635" y="1985997"/>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98" name="TextBox 197">
                  <a:extLst>
                    <a:ext uri="{FF2B5EF4-FFF2-40B4-BE49-F238E27FC236}">
                      <a16:creationId xmlns:a16="http://schemas.microsoft.com/office/drawing/2014/main" id="{44162B72-3A2B-434C-9F5A-CBA20B2F0AFF}"/>
                    </a:ext>
                  </a:extLst>
                </p:cNvPr>
                <p:cNvSpPr txBox="1"/>
                <p:nvPr/>
              </p:nvSpPr>
              <p:spPr>
                <a:xfrm>
                  <a:off x="6475118" y="2120335"/>
                  <a:ext cx="666617"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Dv2</a:t>
                  </a:r>
                </a:p>
              </p:txBody>
            </p:sp>
          </p:grpSp>
          <p:grpSp>
            <p:nvGrpSpPr>
              <p:cNvPr id="189" name="Group 188">
                <a:extLst>
                  <a:ext uri="{FF2B5EF4-FFF2-40B4-BE49-F238E27FC236}">
                    <a16:creationId xmlns:a16="http://schemas.microsoft.com/office/drawing/2014/main" id="{5392A05C-8CA7-4713-B8A6-AFA67CCF791B}"/>
                  </a:ext>
                </a:extLst>
              </p:cNvPr>
              <p:cNvGrpSpPr/>
              <p:nvPr/>
            </p:nvGrpSpPr>
            <p:grpSpPr>
              <a:xfrm>
                <a:off x="7572813" y="2330361"/>
                <a:ext cx="679600" cy="520840"/>
                <a:chOff x="7574071" y="1985997"/>
                <a:chExt cx="865603" cy="663392"/>
              </a:xfrm>
            </p:grpSpPr>
            <p:sp>
              <p:nvSpPr>
                <p:cNvPr id="195" name="monitor">
                  <a:extLst>
                    <a:ext uri="{FF2B5EF4-FFF2-40B4-BE49-F238E27FC236}">
                      <a16:creationId xmlns:a16="http://schemas.microsoft.com/office/drawing/2014/main" id="{BA7C0DC6-D43A-44E3-9035-0F9B1BEFCDA9}"/>
                    </a:ext>
                  </a:extLst>
                </p:cNvPr>
                <p:cNvSpPr>
                  <a:spLocks noChangeAspect="1" noEditPoints="1"/>
                </p:cNvSpPr>
                <p:nvPr/>
              </p:nvSpPr>
              <p:spPr bwMode="auto">
                <a:xfrm>
                  <a:off x="7574071" y="1985997"/>
                  <a:ext cx="865603" cy="663392"/>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96" name="TextBox 195">
                  <a:extLst>
                    <a:ext uri="{FF2B5EF4-FFF2-40B4-BE49-F238E27FC236}">
                      <a16:creationId xmlns:a16="http://schemas.microsoft.com/office/drawing/2014/main" id="{334FB0AF-EC4F-43F9-BF5E-490BB27CB7A2}"/>
                    </a:ext>
                  </a:extLst>
                </p:cNvPr>
                <p:cNvSpPr txBox="1"/>
                <p:nvPr/>
              </p:nvSpPr>
              <p:spPr>
                <a:xfrm>
                  <a:off x="7673563" y="2120335"/>
                  <a:ext cx="666617"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Dv3</a:t>
                  </a:r>
                </a:p>
              </p:txBody>
            </p:sp>
          </p:grpSp>
          <p:sp>
            <p:nvSpPr>
              <p:cNvPr id="190" name="Rectangle 189">
                <a:extLst>
                  <a:ext uri="{FF2B5EF4-FFF2-40B4-BE49-F238E27FC236}">
                    <a16:creationId xmlns:a16="http://schemas.microsoft.com/office/drawing/2014/main" id="{50D98504-EE48-403C-AB16-4FEE74F19994}"/>
                  </a:ext>
                </a:extLst>
              </p:cNvPr>
              <p:cNvSpPr/>
              <p:nvPr/>
            </p:nvSpPr>
            <p:spPr bwMode="auto">
              <a:xfrm>
                <a:off x="5355008" y="1983620"/>
                <a:ext cx="3122463" cy="97773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1" name="Rectangle 190">
                <a:extLst>
                  <a:ext uri="{FF2B5EF4-FFF2-40B4-BE49-F238E27FC236}">
                    <a16:creationId xmlns:a16="http://schemas.microsoft.com/office/drawing/2014/main" id="{FAEF067D-1798-4ED2-98D9-FECD1A7C34A7}"/>
                  </a:ext>
                </a:extLst>
              </p:cNvPr>
              <p:cNvSpPr/>
              <p:nvPr/>
            </p:nvSpPr>
            <p:spPr bwMode="auto">
              <a:xfrm>
                <a:off x="5700476" y="1800639"/>
                <a:ext cx="1740353" cy="335688"/>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General Purpose</a:t>
                </a:r>
              </a:p>
            </p:txBody>
          </p:sp>
          <p:grpSp>
            <p:nvGrpSpPr>
              <p:cNvPr id="192" name="Group 191">
                <a:extLst>
                  <a:ext uri="{FF2B5EF4-FFF2-40B4-BE49-F238E27FC236}">
                    <a16:creationId xmlns:a16="http://schemas.microsoft.com/office/drawing/2014/main" id="{5309958D-6365-4A6A-B664-BEE5209D9FBD}"/>
                  </a:ext>
                </a:extLst>
              </p:cNvPr>
              <p:cNvGrpSpPr/>
              <p:nvPr/>
            </p:nvGrpSpPr>
            <p:grpSpPr>
              <a:xfrm>
                <a:off x="5233109" y="1763123"/>
                <a:ext cx="448056" cy="448056"/>
                <a:chOff x="5233109" y="1763123"/>
                <a:chExt cx="448056" cy="448056"/>
              </a:xfrm>
            </p:grpSpPr>
            <p:sp>
              <p:nvSpPr>
                <p:cNvPr id="193" name="Oval 192">
                  <a:extLst>
                    <a:ext uri="{FF2B5EF4-FFF2-40B4-BE49-F238E27FC236}">
                      <a16:creationId xmlns:a16="http://schemas.microsoft.com/office/drawing/2014/main" id="{F0DDAE26-FFE2-48A3-B672-41101032EC0A}"/>
                    </a:ext>
                  </a:extLst>
                </p:cNvPr>
                <p:cNvSpPr/>
                <p:nvPr/>
              </p:nvSpPr>
              <p:spPr bwMode="auto">
                <a:xfrm>
                  <a:off x="5233109" y="1763123"/>
                  <a:ext cx="448056" cy="448056"/>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94" name="server">
                  <a:extLst>
                    <a:ext uri="{FF2B5EF4-FFF2-40B4-BE49-F238E27FC236}">
                      <a16:creationId xmlns:a16="http://schemas.microsoft.com/office/drawing/2014/main" id="{BA8875D0-C9DA-4BDA-926D-9B23E9DD60D9}"/>
                    </a:ext>
                  </a:extLst>
                </p:cNvPr>
                <p:cNvSpPr>
                  <a:spLocks noChangeAspect="1" noEditPoints="1"/>
                </p:cNvSpPr>
                <p:nvPr/>
              </p:nvSpPr>
              <p:spPr bwMode="auto">
                <a:xfrm>
                  <a:off x="5394324" y="1867847"/>
                  <a:ext cx="125626" cy="238608"/>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grpSp>
          <p:nvGrpSpPr>
            <p:cNvPr id="86" name="Group 85">
              <a:extLst>
                <a:ext uri="{FF2B5EF4-FFF2-40B4-BE49-F238E27FC236}">
                  <a16:creationId xmlns:a16="http://schemas.microsoft.com/office/drawing/2014/main" id="{6304FBE0-A14F-4C9B-AC41-2AFB40732AA4}"/>
                </a:ext>
              </a:extLst>
            </p:cNvPr>
            <p:cNvGrpSpPr/>
            <p:nvPr/>
          </p:nvGrpSpPr>
          <p:grpSpPr>
            <a:xfrm>
              <a:off x="10700553" y="2721060"/>
              <a:ext cx="666225" cy="510592"/>
              <a:chOff x="4318388" y="3898203"/>
              <a:chExt cx="865582" cy="663377"/>
            </a:xfrm>
          </p:grpSpPr>
          <p:sp>
            <p:nvSpPr>
              <p:cNvPr id="185" name="monitor">
                <a:extLst>
                  <a:ext uri="{FF2B5EF4-FFF2-40B4-BE49-F238E27FC236}">
                    <a16:creationId xmlns:a16="http://schemas.microsoft.com/office/drawing/2014/main" id="{941716A7-87C7-468C-9D4D-4B846C45F5C5}"/>
                  </a:ext>
                </a:extLst>
              </p:cNvPr>
              <p:cNvSpPr>
                <a:spLocks noChangeAspect="1" noEditPoints="1"/>
              </p:cNvSpPr>
              <p:nvPr/>
            </p:nvSpPr>
            <p:spPr bwMode="auto">
              <a:xfrm>
                <a:off x="4318388" y="3898203"/>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86" name="TextBox 185">
                <a:extLst>
                  <a:ext uri="{FF2B5EF4-FFF2-40B4-BE49-F238E27FC236}">
                    <a16:creationId xmlns:a16="http://schemas.microsoft.com/office/drawing/2014/main" id="{29CE41BA-6980-46FE-907A-BD908F230F35}"/>
                  </a:ext>
                </a:extLst>
              </p:cNvPr>
              <p:cNvSpPr txBox="1"/>
              <p:nvPr/>
            </p:nvSpPr>
            <p:spPr>
              <a:xfrm>
                <a:off x="4659057" y="4032281"/>
                <a:ext cx="184243" cy="405194"/>
              </a:xfrm>
              <a:prstGeom prst="rect">
                <a:avLst/>
              </a:prstGeom>
              <a:noFill/>
            </p:spPr>
            <p:txBody>
              <a:bodyPr wrap="none" lIns="0" tIns="0" rIns="0" bIns="0" rtlCol="0">
                <a:spAutoFit/>
              </a:bodyPr>
              <a:lstStyle>
                <a:defPPr>
                  <a:defRPr lang="en-US"/>
                </a:defPPr>
                <a:lvl1pPr algn="ctr">
                  <a:lnSpc>
                    <a:spcPct val="90000"/>
                  </a:lnSpc>
                  <a:spcAft>
                    <a:spcPts val="600"/>
                  </a:spcAft>
                  <a:defRPr sz="1400" b="1">
                    <a:gradFill>
                      <a:gsLst>
                        <a:gs pos="2917">
                          <a:schemeClr val="tx1"/>
                        </a:gs>
                        <a:gs pos="30000">
                          <a:schemeClr val="tx1"/>
                        </a:gs>
                      </a:gsLst>
                      <a:lin ang="5400000" scaled="0"/>
                    </a:gradFill>
                    <a:latin typeface="Segoe UI" panose="020B0502040204020203" pitchFamily="34" charset="0"/>
                    <a:cs typeface="Segoe UI" panose="020B0502040204020203" pitchFamily="34" charset="0"/>
                  </a:defRPr>
                </a:lvl1p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L</a:t>
                </a:r>
              </a:p>
            </p:txBody>
          </p:sp>
        </p:grpSp>
        <p:sp>
          <p:nvSpPr>
            <p:cNvPr id="87" name="Rectangle 86">
              <a:extLst>
                <a:ext uri="{FF2B5EF4-FFF2-40B4-BE49-F238E27FC236}">
                  <a16:creationId xmlns:a16="http://schemas.microsoft.com/office/drawing/2014/main" id="{E2F83C20-D5DB-48A0-8BAB-4E2078263CF4}"/>
                </a:ext>
              </a:extLst>
            </p:cNvPr>
            <p:cNvSpPr/>
            <p:nvPr/>
          </p:nvSpPr>
          <p:spPr bwMode="auto">
            <a:xfrm>
              <a:off x="10327533" y="2403009"/>
              <a:ext cx="1412265" cy="952075"/>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88" name="Rectangle 87">
              <a:extLst>
                <a:ext uri="{FF2B5EF4-FFF2-40B4-BE49-F238E27FC236}">
                  <a16:creationId xmlns:a16="http://schemas.microsoft.com/office/drawing/2014/main" id="{491EB751-2465-494F-BF09-17D01B11F391}"/>
                </a:ext>
              </a:extLst>
            </p:cNvPr>
            <p:cNvSpPr/>
            <p:nvPr/>
          </p:nvSpPr>
          <p:spPr bwMode="auto">
            <a:xfrm>
              <a:off x="10419211" y="2206540"/>
              <a:ext cx="1412265" cy="301907"/>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mn-ea"/>
                  <a:cs typeface="Segoe UI Semibold" panose="020B0702040204020203" pitchFamily="34" charset="0"/>
                </a:rPr>
                <a:t>Storage Optimized</a:t>
              </a:r>
            </a:p>
          </p:txBody>
        </p:sp>
        <p:grpSp>
          <p:nvGrpSpPr>
            <p:cNvPr id="89" name="Group 88">
              <a:extLst>
                <a:ext uri="{FF2B5EF4-FFF2-40B4-BE49-F238E27FC236}">
                  <a16:creationId xmlns:a16="http://schemas.microsoft.com/office/drawing/2014/main" id="{E7D660AC-78DE-4785-9977-8FF12AD0FFB8}"/>
                </a:ext>
              </a:extLst>
            </p:cNvPr>
            <p:cNvGrpSpPr/>
            <p:nvPr/>
          </p:nvGrpSpPr>
          <p:grpSpPr>
            <a:xfrm>
              <a:off x="10208359" y="2223626"/>
              <a:ext cx="439248" cy="439248"/>
              <a:chOff x="3750357" y="3629439"/>
              <a:chExt cx="365962" cy="365962"/>
            </a:xfrm>
          </p:grpSpPr>
          <p:sp>
            <p:nvSpPr>
              <p:cNvPr id="183" name="Oval 182">
                <a:extLst>
                  <a:ext uri="{FF2B5EF4-FFF2-40B4-BE49-F238E27FC236}">
                    <a16:creationId xmlns:a16="http://schemas.microsoft.com/office/drawing/2014/main" id="{FF04A3E1-17B3-436B-B9A6-7B0EDF5A434D}"/>
                  </a:ext>
                </a:extLst>
              </p:cNvPr>
              <p:cNvSpPr/>
              <p:nvPr/>
            </p:nvSpPr>
            <p:spPr bwMode="auto">
              <a:xfrm>
                <a:off x="3750357" y="3629439"/>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4" name="Database_EFC7">
                <a:extLst>
                  <a:ext uri="{FF2B5EF4-FFF2-40B4-BE49-F238E27FC236}">
                    <a16:creationId xmlns:a16="http://schemas.microsoft.com/office/drawing/2014/main" id="{6A08B677-C4B8-4672-8C9F-13E13D484004}"/>
                  </a:ext>
                </a:extLst>
              </p:cNvPr>
              <p:cNvSpPr>
                <a:spLocks noChangeAspect="1" noEditPoints="1"/>
              </p:cNvSpPr>
              <p:nvPr/>
            </p:nvSpPr>
            <p:spPr bwMode="auto">
              <a:xfrm>
                <a:off x="3848100" y="3704428"/>
                <a:ext cx="164345" cy="213622"/>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90" name="Group 89">
              <a:extLst>
                <a:ext uri="{FF2B5EF4-FFF2-40B4-BE49-F238E27FC236}">
                  <a16:creationId xmlns:a16="http://schemas.microsoft.com/office/drawing/2014/main" id="{330A5523-1A09-4102-95D9-DC4DE3FD8BFC}"/>
                </a:ext>
              </a:extLst>
            </p:cNvPr>
            <p:cNvGrpSpPr/>
            <p:nvPr/>
          </p:nvGrpSpPr>
          <p:grpSpPr>
            <a:xfrm>
              <a:off x="8139448" y="2736919"/>
              <a:ext cx="666227" cy="510591"/>
              <a:chOff x="8994248" y="1985997"/>
              <a:chExt cx="865583" cy="663377"/>
            </a:xfrm>
          </p:grpSpPr>
          <p:sp>
            <p:nvSpPr>
              <p:cNvPr id="181" name="monitor">
                <a:extLst>
                  <a:ext uri="{FF2B5EF4-FFF2-40B4-BE49-F238E27FC236}">
                    <a16:creationId xmlns:a16="http://schemas.microsoft.com/office/drawing/2014/main" id="{EFB23185-28ED-40FA-B54A-A34DA2239069}"/>
                  </a:ext>
                </a:extLst>
              </p:cNvPr>
              <p:cNvSpPr>
                <a:spLocks noChangeAspect="1" noEditPoints="1"/>
              </p:cNvSpPr>
              <p:nvPr/>
            </p:nvSpPr>
            <p:spPr bwMode="auto">
              <a:xfrm>
                <a:off x="8994248"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82" name="TextBox 181">
                <a:extLst>
                  <a:ext uri="{FF2B5EF4-FFF2-40B4-BE49-F238E27FC236}">
                    <a16:creationId xmlns:a16="http://schemas.microsoft.com/office/drawing/2014/main" id="{C1BCEC34-7DD2-4933-8F14-0D16E161F7CC}"/>
                  </a:ext>
                </a:extLst>
              </p:cNvPr>
              <p:cNvSpPr txBox="1"/>
              <p:nvPr/>
            </p:nvSpPr>
            <p:spPr>
              <a:xfrm>
                <a:off x="9333247" y="2120335"/>
                <a:ext cx="187590"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F</a:t>
                </a:r>
              </a:p>
            </p:txBody>
          </p:sp>
        </p:grpSp>
        <p:grpSp>
          <p:nvGrpSpPr>
            <p:cNvPr id="91" name="Group 90">
              <a:extLst>
                <a:ext uri="{FF2B5EF4-FFF2-40B4-BE49-F238E27FC236}">
                  <a16:creationId xmlns:a16="http://schemas.microsoft.com/office/drawing/2014/main" id="{A676D359-95E3-45A4-B3BE-D6ED01FEF9B4}"/>
                </a:ext>
              </a:extLst>
            </p:cNvPr>
            <p:cNvGrpSpPr/>
            <p:nvPr/>
          </p:nvGrpSpPr>
          <p:grpSpPr>
            <a:xfrm>
              <a:off x="9118923" y="2736919"/>
              <a:ext cx="666227" cy="510591"/>
              <a:chOff x="10201320" y="1985997"/>
              <a:chExt cx="865583" cy="663377"/>
            </a:xfrm>
          </p:grpSpPr>
          <p:sp>
            <p:nvSpPr>
              <p:cNvPr id="179" name="monitor">
                <a:extLst>
                  <a:ext uri="{FF2B5EF4-FFF2-40B4-BE49-F238E27FC236}">
                    <a16:creationId xmlns:a16="http://schemas.microsoft.com/office/drawing/2014/main" id="{0CD7F763-12F3-484E-A809-01F77F31BCDB}"/>
                  </a:ext>
                </a:extLst>
              </p:cNvPr>
              <p:cNvSpPr>
                <a:spLocks noChangeAspect="1" noEditPoints="1"/>
              </p:cNvSpPr>
              <p:nvPr/>
            </p:nvSpPr>
            <p:spPr bwMode="auto">
              <a:xfrm>
                <a:off x="10201320" y="1985997"/>
                <a:ext cx="865583"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80" name="TextBox 179">
                <a:extLst>
                  <a:ext uri="{FF2B5EF4-FFF2-40B4-BE49-F238E27FC236}">
                    <a16:creationId xmlns:a16="http://schemas.microsoft.com/office/drawing/2014/main" id="{8F18A646-AE1C-4318-ABC4-C21346DE2A79}"/>
                  </a:ext>
                </a:extLst>
              </p:cNvPr>
              <p:cNvSpPr txBox="1"/>
              <p:nvPr/>
            </p:nvSpPr>
            <p:spPr>
              <a:xfrm>
                <a:off x="10340999" y="2120335"/>
                <a:ext cx="586221" cy="405196"/>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Fv2</a:t>
                </a:r>
              </a:p>
            </p:txBody>
          </p:sp>
        </p:grpSp>
        <p:sp>
          <p:nvSpPr>
            <p:cNvPr id="92" name="Rectangle 91">
              <a:extLst>
                <a:ext uri="{FF2B5EF4-FFF2-40B4-BE49-F238E27FC236}">
                  <a16:creationId xmlns:a16="http://schemas.microsoft.com/office/drawing/2014/main" id="{CD0B0A32-E76E-4C8F-9F52-3889C2F91B00}"/>
                </a:ext>
              </a:extLst>
            </p:cNvPr>
            <p:cNvSpPr/>
            <p:nvPr/>
          </p:nvSpPr>
          <p:spPr bwMode="auto">
            <a:xfrm>
              <a:off x="7890108" y="2396574"/>
              <a:ext cx="2136204" cy="95851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93" name="Rectangle 92">
              <a:extLst>
                <a:ext uri="{FF2B5EF4-FFF2-40B4-BE49-F238E27FC236}">
                  <a16:creationId xmlns:a16="http://schemas.microsoft.com/office/drawing/2014/main" id="{BD873C95-F7BC-44F6-86CC-400A6DEEE9BA}"/>
                </a:ext>
              </a:extLst>
            </p:cNvPr>
            <p:cNvSpPr/>
            <p:nvPr/>
          </p:nvSpPr>
          <p:spPr bwMode="auto">
            <a:xfrm>
              <a:off x="8113339" y="2205125"/>
              <a:ext cx="1768186" cy="330680"/>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Compute Intensive</a:t>
              </a:r>
            </a:p>
          </p:txBody>
        </p:sp>
        <p:grpSp>
          <p:nvGrpSpPr>
            <p:cNvPr id="94" name="Group 93">
              <a:extLst>
                <a:ext uri="{FF2B5EF4-FFF2-40B4-BE49-F238E27FC236}">
                  <a16:creationId xmlns:a16="http://schemas.microsoft.com/office/drawing/2014/main" id="{42760B48-3CF5-4187-9CAF-DB077DB94E38}"/>
                </a:ext>
              </a:extLst>
            </p:cNvPr>
            <p:cNvGrpSpPr/>
            <p:nvPr/>
          </p:nvGrpSpPr>
          <p:grpSpPr>
            <a:xfrm>
              <a:off x="7766394" y="2184390"/>
              <a:ext cx="439248" cy="439248"/>
              <a:chOff x="8646073" y="1794074"/>
              <a:chExt cx="365962" cy="365962"/>
            </a:xfrm>
          </p:grpSpPr>
          <p:sp>
            <p:nvSpPr>
              <p:cNvPr id="177" name="Oval 176">
                <a:extLst>
                  <a:ext uri="{FF2B5EF4-FFF2-40B4-BE49-F238E27FC236}">
                    <a16:creationId xmlns:a16="http://schemas.microsoft.com/office/drawing/2014/main" id="{42F1F1DC-C8BC-4236-A035-ECCFE5BEB81F}"/>
                  </a:ext>
                </a:extLst>
              </p:cNvPr>
              <p:cNvSpPr/>
              <p:nvPr/>
            </p:nvSpPr>
            <p:spPr bwMode="auto">
              <a:xfrm>
                <a:off x="8646073" y="1794074"/>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8" name="binary">
                <a:extLst>
                  <a:ext uri="{FF2B5EF4-FFF2-40B4-BE49-F238E27FC236}">
                    <a16:creationId xmlns:a16="http://schemas.microsoft.com/office/drawing/2014/main" id="{BEA89432-A425-48A5-A568-E411952288E1}"/>
                  </a:ext>
                </a:extLst>
              </p:cNvPr>
              <p:cNvSpPr>
                <a:spLocks noChangeAspect="1" noEditPoints="1"/>
              </p:cNvSpPr>
              <p:nvPr/>
            </p:nvSpPr>
            <p:spPr bwMode="auto">
              <a:xfrm>
                <a:off x="8737505" y="1897903"/>
                <a:ext cx="185773" cy="160415"/>
              </a:xfrm>
              <a:custGeom>
                <a:avLst/>
                <a:gdLst>
                  <a:gd name="T0" fmla="*/ 0 w 245"/>
                  <a:gd name="T1" fmla="*/ 48 h 212"/>
                  <a:gd name="T2" fmla="*/ 92 w 245"/>
                  <a:gd name="T3" fmla="*/ 48 h 212"/>
                  <a:gd name="T4" fmla="*/ 183 w 245"/>
                  <a:gd name="T5" fmla="*/ 48 h 212"/>
                  <a:gd name="T6" fmla="*/ 62 w 245"/>
                  <a:gd name="T7" fmla="*/ 15 h 212"/>
                  <a:gd name="T8" fmla="*/ 46 w 245"/>
                  <a:gd name="T9" fmla="*/ 0 h 212"/>
                  <a:gd name="T10" fmla="*/ 30 w 245"/>
                  <a:gd name="T11" fmla="*/ 33 h 212"/>
                  <a:gd name="T12" fmla="*/ 46 w 245"/>
                  <a:gd name="T13" fmla="*/ 49 h 212"/>
                  <a:gd name="T14" fmla="*/ 153 w 245"/>
                  <a:gd name="T15" fmla="*/ 33 h 212"/>
                  <a:gd name="T16" fmla="*/ 137 w 245"/>
                  <a:gd name="T17" fmla="*/ 0 h 212"/>
                  <a:gd name="T18" fmla="*/ 122 w 245"/>
                  <a:gd name="T19" fmla="*/ 15 h 212"/>
                  <a:gd name="T20" fmla="*/ 137 w 245"/>
                  <a:gd name="T21" fmla="*/ 49 h 212"/>
                  <a:gd name="T22" fmla="*/ 153 w 245"/>
                  <a:gd name="T23" fmla="*/ 33 h 212"/>
                  <a:gd name="T24" fmla="*/ 245 w 245"/>
                  <a:gd name="T25" fmla="*/ 15 h 212"/>
                  <a:gd name="T26" fmla="*/ 229 w 245"/>
                  <a:gd name="T27" fmla="*/ 0 h 212"/>
                  <a:gd name="T28" fmla="*/ 213 w 245"/>
                  <a:gd name="T29" fmla="*/ 33 h 212"/>
                  <a:gd name="T30" fmla="*/ 229 w 245"/>
                  <a:gd name="T31" fmla="*/ 49 h 212"/>
                  <a:gd name="T32" fmla="*/ 0 w 245"/>
                  <a:gd name="T33" fmla="*/ 163 h 212"/>
                  <a:gd name="T34" fmla="*/ 92 w 245"/>
                  <a:gd name="T35" fmla="*/ 163 h 212"/>
                  <a:gd name="T36" fmla="*/ 183 w 245"/>
                  <a:gd name="T37" fmla="*/ 163 h 212"/>
                  <a:gd name="T38" fmla="*/ 62 w 245"/>
                  <a:gd name="T39" fmla="*/ 196 h 212"/>
                  <a:gd name="T40" fmla="*/ 46 w 245"/>
                  <a:gd name="T41" fmla="*/ 163 h 212"/>
                  <a:gd name="T42" fmla="*/ 30 w 245"/>
                  <a:gd name="T43" fmla="*/ 179 h 212"/>
                  <a:gd name="T44" fmla="*/ 46 w 245"/>
                  <a:gd name="T45" fmla="*/ 212 h 212"/>
                  <a:gd name="T46" fmla="*/ 62 w 245"/>
                  <a:gd name="T47" fmla="*/ 196 h 212"/>
                  <a:gd name="T48" fmla="*/ 153 w 245"/>
                  <a:gd name="T49" fmla="*/ 179 h 212"/>
                  <a:gd name="T50" fmla="*/ 137 w 245"/>
                  <a:gd name="T51" fmla="*/ 163 h 212"/>
                  <a:gd name="T52" fmla="*/ 122 w 245"/>
                  <a:gd name="T53" fmla="*/ 196 h 212"/>
                  <a:gd name="T54" fmla="*/ 137 w 245"/>
                  <a:gd name="T55" fmla="*/ 212 h 212"/>
                  <a:gd name="T56" fmla="*/ 245 w 245"/>
                  <a:gd name="T57" fmla="*/ 196 h 212"/>
                  <a:gd name="T58" fmla="*/ 229 w 245"/>
                  <a:gd name="T59" fmla="*/ 163 h 212"/>
                  <a:gd name="T60" fmla="*/ 213 w 245"/>
                  <a:gd name="T61" fmla="*/ 179 h 212"/>
                  <a:gd name="T62" fmla="*/ 229 w 245"/>
                  <a:gd name="T63" fmla="*/ 212 h 212"/>
                  <a:gd name="T64" fmla="*/ 245 w 245"/>
                  <a:gd name="T65" fmla="*/ 196 h 212"/>
                  <a:gd name="T66" fmla="*/ 62 w 245"/>
                  <a:gd name="T67" fmla="*/ 131 h 212"/>
                  <a:gd name="T68" fmla="*/ 153 w 245"/>
                  <a:gd name="T69" fmla="*/ 131 h 212"/>
                  <a:gd name="T70" fmla="*/ 32 w 245"/>
                  <a:gd name="T71" fmla="*/ 98 h 212"/>
                  <a:gd name="T72" fmla="*/ 16 w 245"/>
                  <a:gd name="T73" fmla="*/ 83 h 212"/>
                  <a:gd name="T74" fmla="*/ 0 w 245"/>
                  <a:gd name="T75" fmla="*/ 116 h 212"/>
                  <a:gd name="T76" fmla="*/ 16 w 245"/>
                  <a:gd name="T77" fmla="*/ 132 h 212"/>
                  <a:gd name="T78" fmla="*/ 123 w 245"/>
                  <a:gd name="T79" fmla="*/ 116 h 212"/>
                  <a:gd name="T80" fmla="*/ 107 w 245"/>
                  <a:gd name="T81" fmla="*/ 83 h 212"/>
                  <a:gd name="T82" fmla="*/ 92 w 245"/>
                  <a:gd name="T83" fmla="*/ 98 h 212"/>
                  <a:gd name="T84" fmla="*/ 107 w 245"/>
                  <a:gd name="T85" fmla="*/ 132 h 212"/>
                  <a:gd name="T86" fmla="*/ 123 w 245"/>
                  <a:gd name="T87" fmla="*/ 116 h 212"/>
                  <a:gd name="T88" fmla="*/ 215 w 245"/>
                  <a:gd name="T89" fmla="*/ 98 h 212"/>
                  <a:gd name="T90" fmla="*/ 199 w 245"/>
                  <a:gd name="T91" fmla="*/ 83 h 212"/>
                  <a:gd name="T92" fmla="*/ 183 w 245"/>
                  <a:gd name="T93" fmla="*/ 116 h 212"/>
                  <a:gd name="T94" fmla="*/ 199 w 245"/>
                  <a:gd name="T95" fmla="*/ 132 h 212"/>
                  <a:gd name="T96" fmla="*/ 245 w 245"/>
                  <a:gd name="T97" fmla="*/ 8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12">
                    <a:moveTo>
                      <a:pt x="0" y="0"/>
                    </a:moveTo>
                    <a:cubicBezTo>
                      <a:pt x="0" y="48"/>
                      <a:pt x="0" y="48"/>
                      <a:pt x="0" y="48"/>
                    </a:cubicBezTo>
                    <a:moveTo>
                      <a:pt x="92" y="0"/>
                    </a:moveTo>
                    <a:cubicBezTo>
                      <a:pt x="92" y="48"/>
                      <a:pt x="92" y="48"/>
                      <a:pt x="92" y="48"/>
                    </a:cubicBezTo>
                    <a:moveTo>
                      <a:pt x="183" y="0"/>
                    </a:moveTo>
                    <a:cubicBezTo>
                      <a:pt x="183" y="48"/>
                      <a:pt x="183" y="48"/>
                      <a:pt x="183" y="48"/>
                    </a:cubicBezTo>
                    <a:moveTo>
                      <a:pt x="62" y="33"/>
                    </a:moveTo>
                    <a:cubicBezTo>
                      <a:pt x="62" y="15"/>
                      <a:pt x="62" y="15"/>
                      <a:pt x="62" y="15"/>
                    </a:cubicBezTo>
                    <a:cubicBezTo>
                      <a:pt x="62" y="7"/>
                      <a:pt x="55" y="0"/>
                      <a:pt x="46" y="0"/>
                    </a:cubicBezTo>
                    <a:cubicBezTo>
                      <a:pt x="46" y="0"/>
                      <a:pt x="46" y="0"/>
                      <a:pt x="46" y="0"/>
                    </a:cubicBezTo>
                    <a:cubicBezTo>
                      <a:pt x="37" y="0"/>
                      <a:pt x="30" y="7"/>
                      <a:pt x="30" y="15"/>
                    </a:cubicBezTo>
                    <a:cubicBezTo>
                      <a:pt x="30" y="33"/>
                      <a:pt x="30" y="33"/>
                      <a:pt x="30" y="33"/>
                    </a:cubicBezTo>
                    <a:cubicBezTo>
                      <a:pt x="30" y="41"/>
                      <a:pt x="37" y="49"/>
                      <a:pt x="46" y="49"/>
                    </a:cubicBezTo>
                    <a:cubicBezTo>
                      <a:pt x="46" y="49"/>
                      <a:pt x="46" y="49"/>
                      <a:pt x="46" y="49"/>
                    </a:cubicBezTo>
                    <a:cubicBezTo>
                      <a:pt x="55" y="49"/>
                      <a:pt x="62" y="41"/>
                      <a:pt x="62" y="33"/>
                    </a:cubicBezTo>
                    <a:close/>
                    <a:moveTo>
                      <a:pt x="153" y="33"/>
                    </a:moveTo>
                    <a:cubicBezTo>
                      <a:pt x="153" y="15"/>
                      <a:pt x="153" y="15"/>
                      <a:pt x="153" y="15"/>
                    </a:cubicBezTo>
                    <a:cubicBezTo>
                      <a:pt x="153" y="7"/>
                      <a:pt x="146" y="0"/>
                      <a:pt x="137" y="0"/>
                    </a:cubicBezTo>
                    <a:cubicBezTo>
                      <a:pt x="137" y="0"/>
                      <a:pt x="137" y="0"/>
                      <a:pt x="137" y="0"/>
                    </a:cubicBezTo>
                    <a:cubicBezTo>
                      <a:pt x="129" y="0"/>
                      <a:pt x="122" y="7"/>
                      <a:pt x="122" y="15"/>
                    </a:cubicBezTo>
                    <a:cubicBezTo>
                      <a:pt x="122" y="33"/>
                      <a:pt x="122" y="33"/>
                      <a:pt x="122" y="33"/>
                    </a:cubicBezTo>
                    <a:cubicBezTo>
                      <a:pt x="122" y="41"/>
                      <a:pt x="129" y="49"/>
                      <a:pt x="137" y="49"/>
                    </a:cubicBezTo>
                    <a:cubicBezTo>
                      <a:pt x="137" y="49"/>
                      <a:pt x="137" y="49"/>
                      <a:pt x="137" y="49"/>
                    </a:cubicBezTo>
                    <a:cubicBezTo>
                      <a:pt x="146" y="49"/>
                      <a:pt x="153" y="41"/>
                      <a:pt x="153" y="33"/>
                    </a:cubicBezTo>
                    <a:close/>
                    <a:moveTo>
                      <a:pt x="245" y="33"/>
                    </a:moveTo>
                    <a:cubicBezTo>
                      <a:pt x="245" y="15"/>
                      <a:pt x="245" y="15"/>
                      <a:pt x="245" y="15"/>
                    </a:cubicBezTo>
                    <a:cubicBezTo>
                      <a:pt x="245" y="7"/>
                      <a:pt x="237" y="0"/>
                      <a:pt x="229" y="0"/>
                    </a:cubicBezTo>
                    <a:cubicBezTo>
                      <a:pt x="229" y="0"/>
                      <a:pt x="229" y="0"/>
                      <a:pt x="229" y="0"/>
                    </a:cubicBezTo>
                    <a:cubicBezTo>
                      <a:pt x="220" y="0"/>
                      <a:pt x="213" y="7"/>
                      <a:pt x="213" y="15"/>
                    </a:cubicBezTo>
                    <a:cubicBezTo>
                      <a:pt x="213" y="33"/>
                      <a:pt x="213" y="33"/>
                      <a:pt x="213" y="33"/>
                    </a:cubicBezTo>
                    <a:cubicBezTo>
                      <a:pt x="213" y="41"/>
                      <a:pt x="220" y="49"/>
                      <a:pt x="229" y="49"/>
                    </a:cubicBezTo>
                    <a:cubicBezTo>
                      <a:pt x="229" y="49"/>
                      <a:pt x="229" y="49"/>
                      <a:pt x="229" y="49"/>
                    </a:cubicBezTo>
                    <a:cubicBezTo>
                      <a:pt x="237" y="49"/>
                      <a:pt x="245" y="41"/>
                      <a:pt x="245" y="33"/>
                    </a:cubicBezTo>
                    <a:close/>
                    <a:moveTo>
                      <a:pt x="0" y="163"/>
                    </a:moveTo>
                    <a:cubicBezTo>
                      <a:pt x="0" y="212"/>
                      <a:pt x="0" y="212"/>
                      <a:pt x="0" y="212"/>
                    </a:cubicBezTo>
                    <a:moveTo>
                      <a:pt x="92" y="163"/>
                    </a:moveTo>
                    <a:cubicBezTo>
                      <a:pt x="92" y="212"/>
                      <a:pt x="92" y="212"/>
                      <a:pt x="92" y="212"/>
                    </a:cubicBezTo>
                    <a:moveTo>
                      <a:pt x="183" y="163"/>
                    </a:moveTo>
                    <a:cubicBezTo>
                      <a:pt x="183" y="212"/>
                      <a:pt x="183" y="212"/>
                      <a:pt x="183" y="212"/>
                    </a:cubicBezTo>
                    <a:moveTo>
                      <a:pt x="62" y="196"/>
                    </a:moveTo>
                    <a:cubicBezTo>
                      <a:pt x="62" y="179"/>
                      <a:pt x="62" y="179"/>
                      <a:pt x="62" y="179"/>
                    </a:cubicBezTo>
                    <a:cubicBezTo>
                      <a:pt x="62" y="170"/>
                      <a:pt x="55" y="163"/>
                      <a:pt x="46" y="163"/>
                    </a:cubicBezTo>
                    <a:cubicBezTo>
                      <a:pt x="46" y="163"/>
                      <a:pt x="46" y="163"/>
                      <a:pt x="46" y="163"/>
                    </a:cubicBezTo>
                    <a:cubicBezTo>
                      <a:pt x="37" y="163"/>
                      <a:pt x="30" y="170"/>
                      <a:pt x="30" y="179"/>
                    </a:cubicBezTo>
                    <a:cubicBezTo>
                      <a:pt x="30" y="196"/>
                      <a:pt x="30" y="196"/>
                      <a:pt x="30" y="196"/>
                    </a:cubicBezTo>
                    <a:cubicBezTo>
                      <a:pt x="30" y="205"/>
                      <a:pt x="37" y="212"/>
                      <a:pt x="46" y="212"/>
                    </a:cubicBezTo>
                    <a:cubicBezTo>
                      <a:pt x="46" y="212"/>
                      <a:pt x="46" y="212"/>
                      <a:pt x="46" y="212"/>
                    </a:cubicBezTo>
                    <a:cubicBezTo>
                      <a:pt x="55" y="212"/>
                      <a:pt x="62" y="205"/>
                      <a:pt x="62" y="196"/>
                    </a:cubicBezTo>
                    <a:close/>
                    <a:moveTo>
                      <a:pt x="153" y="196"/>
                    </a:moveTo>
                    <a:cubicBezTo>
                      <a:pt x="153" y="179"/>
                      <a:pt x="153" y="179"/>
                      <a:pt x="153" y="179"/>
                    </a:cubicBezTo>
                    <a:cubicBezTo>
                      <a:pt x="153" y="170"/>
                      <a:pt x="146" y="163"/>
                      <a:pt x="137" y="163"/>
                    </a:cubicBezTo>
                    <a:cubicBezTo>
                      <a:pt x="137" y="163"/>
                      <a:pt x="137" y="163"/>
                      <a:pt x="137" y="163"/>
                    </a:cubicBezTo>
                    <a:cubicBezTo>
                      <a:pt x="129" y="163"/>
                      <a:pt x="122" y="170"/>
                      <a:pt x="122" y="179"/>
                    </a:cubicBezTo>
                    <a:cubicBezTo>
                      <a:pt x="122" y="196"/>
                      <a:pt x="122" y="196"/>
                      <a:pt x="122" y="196"/>
                    </a:cubicBezTo>
                    <a:cubicBezTo>
                      <a:pt x="122" y="205"/>
                      <a:pt x="129" y="212"/>
                      <a:pt x="137" y="212"/>
                    </a:cubicBezTo>
                    <a:cubicBezTo>
                      <a:pt x="137" y="212"/>
                      <a:pt x="137" y="212"/>
                      <a:pt x="137" y="212"/>
                    </a:cubicBezTo>
                    <a:cubicBezTo>
                      <a:pt x="146" y="212"/>
                      <a:pt x="153" y="205"/>
                      <a:pt x="153" y="196"/>
                    </a:cubicBezTo>
                    <a:close/>
                    <a:moveTo>
                      <a:pt x="245" y="196"/>
                    </a:moveTo>
                    <a:cubicBezTo>
                      <a:pt x="245" y="179"/>
                      <a:pt x="245" y="179"/>
                      <a:pt x="245" y="179"/>
                    </a:cubicBezTo>
                    <a:cubicBezTo>
                      <a:pt x="245" y="170"/>
                      <a:pt x="237" y="163"/>
                      <a:pt x="229" y="163"/>
                    </a:cubicBezTo>
                    <a:cubicBezTo>
                      <a:pt x="229" y="163"/>
                      <a:pt x="229" y="163"/>
                      <a:pt x="229" y="163"/>
                    </a:cubicBezTo>
                    <a:cubicBezTo>
                      <a:pt x="220" y="163"/>
                      <a:pt x="213" y="170"/>
                      <a:pt x="213" y="179"/>
                    </a:cubicBezTo>
                    <a:cubicBezTo>
                      <a:pt x="213" y="196"/>
                      <a:pt x="213" y="196"/>
                      <a:pt x="213" y="196"/>
                    </a:cubicBezTo>
                    <a:cubicBezTo>
                      <a:pt x="213" y="205"/>
                      <a:pt x="220" y="212"/>
                      <a:pt x="229" y="212"/>
                    </a:cubicBezTo>
                    <a:cubicBezTo>
                      <a:pt x="229" y="212"/>
                      <a:pt x="229" y="212"/>
                      <a:pt x="229" y="212"/>
                    </a:cubicBezTo>
                    <a:cubicBezTo>
                      <a:pt x="237" y="212"/>
                      <a:pt x="245" y="205"/>
                      <a:pt x="245" y="196"/>
                    </a:cubicBezTo>
                    <a:close/>
                    <a:moveTo>
                      <a:pt x="62" y="83"/>
                    </a:moveTo>
                    <a:cubicBezTo>
                      <a:pt x="62" y="131"/>
                      <a:pt x="62" y="131"/>
                      <a:pt x="62" y="131"/>
                    </a:cubicBezTo>
                    <a:moveTo>
                      <a:pt x="153" y="83"/>
                    </a:moveTo>
                    <a:cubicBezTo>
                      <a:pt x="153" y="131"/>
                      <a:pt x="153" y="131"/>
                      <a:pt x="153" y="131"/>
                    </a:cubicBezTo>
                    <a:moveTo>
                      <a:pt x="32" y="116"/>
                    </a:moveTo>
                    <a:cubicBezTo>
                      <a:pt x="32" y="98"/>
                      <a:pt x="32" y="98"/>
                      <a:pt x="32" y="98"/>
                    </a:cubicBezTo>
                    <a:cubicBezTo>
                      <a:pt x="32" y="90"/>
                      <a:pt x="25" y="83"/>
                      <a:pt x="16" y="83"/>
                    </a:cubicBezTo>
                    <a:cubicBezTo>
                      <a:pt x="16" y="83"/>
                      <a:pt x="16" y="83"/>
                      <a:pt x="16" y="83"/>
                    </a:cubicBezTo>
                    <a:cubicBezTo>
                      <a:pt x="7" y="83"/>
                      <a:pt x="0" y="90"/>
                      <a:pt x="0" y="98"/>
                    </a:cubicBezTo>
                    <a:cubicBezTo>
                      <a:pt x="0" y="116"/>
                      <a:pt x="0" y="116"/>
                      <a:pt x="0" y="116"/>
                    </a:cubicBezTo>
                    <a:cubicBezTo>
                      <a:pt x="0" y="124"/>
                      <a:pt x="7" y="132"/>
                      <a:pt x="16" y="132"/>
                    </a:cubicBezTo>
                    <a:cubicBezTo>
                      <a:pt x="16" y="132"/>
                      <a:pt x="16" y="132"/>
                      <a:pt x="16" y="132"/>
                    </a:cubicBezTo>
                    <a:cubicBezTo>
                      <a:pt x="25" y="132"/>
                      <a:pt x="32" y="124"/>
                      <a:pt x="32" y="116"/>
                    </a:cubicBezTo>
                    <a:close/>
                    <a:moveTo>
                      <a:pt x="123" y="116"/>
                    </a:moveTo>
                    <a:cubicBezTo>
                      <a:pt x="123" y="98"/>
                      <a:pt x="123" y="98"/>
                      <a:pt x="123" y="98"/>
                    </a:cubicBezTo>
                    <a:cubicBezTo>
                      <a:pt x="123" y="90"/>
                      <a:pt x="116" y="83"/>
                      <a:pt x="107" y="83"/>
                    </a:cubicBezTo>
                    <a:cubicBezTo>
                      <a:pt x="107" y="83"/>
                      <a:pt x="107" y="83"/>
                      <a:pt x="107" y="83"/>
                    </a:cubicBezTo>
                    <a:cubicBezTo>
                      <a:pt x="99" y="83"/>
                      <a:pt x="92" y="90"/>
                      <a:pt x="92" y="98"/>
                    </a:cubicBezTo>
                    <a:cubicBezTo>
                      <a:pt x="92" y="116"/>
                      <a:pt x="92" y="116"/>
                      <a:pt x="92" y="116"/>
                    </a:cubicBezTo>
                    <a:cubicBezTo>
                      <a:pt x="92" y="124"/>
                      <a:pt x="99" y="132"/>
                      <a:pt x="107" y="132"/>
                    </a:cubicBezTo>
                    <a:cubicBezTo>
                      <a:pt x="107" y="132"/>
                      <a:pt x="107" y="132"/>
                      <a:pt x="107" y="132"/>
                    </a:cubicBezTo>
                    <a:cubicBezTo>
                      <a:pt x="116" y="132"/>
                      <a:pt x="123" y="124"/>
                      <a:pt x="123" y="116"/>
                    </a:cubicBezTo>
                    <a:close/>
                    <a:moveTo>
                      <a:pt x="215" y="116"/>
                    </a:moveTo>
                    <a:cubicBezTo>
                      <a:pt x="215" y="98"/>
                      <a:pt x="215" y="98"/>
                      <a:pt x="215" y="98"/>
                    </a:cubicBezTo>
                    <a:cubicBezTo>
                      <a:pt x="215" y="90"/>
                      <a:pt x="207" y="83"/>
                      <a:pt x="199" y="83"/>
                    </a:cubicBezTo>
                    <a:cubicBezTo>
                      <a:pt x="199" y="83"/>
                      <a:pt x="199" y="83"/>
                      <a:pt x="199" y="83"/>
                    </a:cubicBezTo>
                    <a:cubicBezTo>
                      <a:pt x="190" y="83"/>
                      <a:pt x="183" y="90"/>
                      <a:pt x="183" y="98"/>
                    </a:cubicBezTo>
                    <a:cubicBezTo>
                      <a:pt x="183" y="116"/>
                      <a:pt x="183" y="116"/>
                      <a:pt x="183" y="116"/>
                    </a:cubicBezTo>
                    <a:cubicBezTo>
                      <a:pt x="183" y="124"/>
                      <a:pt x="190" y="132"/>
                      <a:pt x="199" y="132"/>
                    </a:cubicBezTo>
                    <a:cubicBezTo>
                      <a:pt x="199" y="132"/>
                      <a:pt x="199" y="132"/>
                      <a:pt x="199" y="132"/>
                    </a:cubicBezTo>
                    <a:cubicBezTo>
                      <a:pt x="207" y="132"/>
                      <a:pt x="215" y="124"/>
                      <a:pt x="215" y="116"/>
                    </a:cubicBezTo>
                    <a:close/>
                    <a:moveTo>
                      <a:pt x="245" y="83"/>
                    </a:moveTo>
                    <a:cubicBezTo>
                      <a:pt x="245" y="131"/>
                      <a:pt x="245" y="131"/>
                      <a:pt x="245" y="13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95" name="Group 94">
              <a:extLst>
                <a:ext uri="{FF2B5EF4-FFF2-40B4-BE49-F238E27FC236}">
                  <a16:creationId xmlns:a16="http://schemas.microsoft.com/office/drawing/2014/main" id="{9FD0D034-49FD-4063-BC8F-0D74916F624A}"/>
                </a:ext>
              </a:extLst>
            </p:cNvPr>
            <p:cNvGrpSpPr/>
            <p:nvPr/>
          </p:nvGrpSpPr>
          <p:grpSpPr>
            <a:xfrm>
              <a:off x="359027" y="3730967"/>
              <a:ext cx="3207635" cy="1141632"/>
              <a:chOff x="292338" y="2572277"/>
              <a:chExt cx="3271953" cy="1164526"/>
            </a:xfrm>
          </p:grpSpPr>
          <p:grpSp>
            <p:nvGrpSpPr>
              <p:cNvPr id="161" name="Group 160">
                <a:extLst>
                  <a:ext uri="{FF2B5EF4-FFF2-40B4-BE49-F238E27FC236}">
                    <a16:creationId xmlns:a16="http://schemas.microsoft.com/office/drawing/2014/main" id="{E313FEDE-7D84-4849-A758-6C33C76ECBCB}"/>
                  </a:ext>
                </a:extLst>
              </p:cNvPr>
              <p:cNvGrpSpPr/>
              <p:nvPr/>
            </p:nvGrpSpPr>
            <p:grpSpPr>
              <a:xfrm>
                <a:off x="676357" y="3104934"/>
                <a:ext cx="679584" cy="520830"/>
                <a:chOff x="483902" y="2577111"/>
                <a:chExt cx="865582" cy="663377"/>
              </a:xfrm>
            </p:grpSpPr>
            <p:sp>
              <p:nvSpPr>
                <p:cNvPr id="175" name="monitor">
                  <a:extLst>
                    <a:ext uri="{FF2B5EF4-FFF2-40B4-BE49-F238E27FC236}">
                      <a16:creationId xmlns:a16="http://schemas.microsoft.com/office/drawing/2014/main" id="{65587291-101D-4E07-BBC8-DBE52A858CF8}"/>
                    </a:ext>
                  </a:extLst>
                </p:cNvPr>
                <p:cNvSpPr>
                  <a:spLocks noChangeAspect="1" noEditPoints="1"/>
                </p:cNvSpPr>
                <p:nvPr/>
              </p:nvSpPr>
              <p:spPr bwMode="auto">
                <a:xfrm>
                  <a:off x="483902" y="2577111"/>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76" name="TextBox 175">
                  <a:extLst>
                    <a:ext uri="{FF2B5EF4-FFF2-40B4-BE49-F238E27FC236}">
                      <a16:creationId xmlns:a16="http://schemas.microsoft.com/office/drawing/2014/main" id="{99DE9800-F11A-4D35-A584-791176CEB007}"/>
                    </a:ext>
                  </a:extLst>
                </p:cNvPr>
                <p:cNvSpPr txBox="1"/>
                <p:nvPr/>
              </p:nvSpPr>
              <p:spPr>
                <a:xfrm>
                  <a:off x="786051" y="2711189"/>
                  <a:ext cx="261286" cy="405191"/>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G</a:t>
                  </a:r>
                </a:p>
              </p:txBody>
            </p:sp>
          </p:grpSp>
          <p:grpSp>
            <p:nvGrpSpPr>
              <p:cNvPr id="162" name="Group 161">
                <a:extLst>
                  <a:ext uri="{FF2B5EF4-FFF2-40B4-BE49-F238E27FC236}">
                    <a16:creationId xmlns:a16="http://schemas.microsoft.com/office/drawing/2014/main" id="{0590173B-E342-419F-AAAE-2F099045E031}"/>
                  </a:ext>
                </a:extLst>
              </p:cNvPr>
              <p:cNvGrpSpPr/>
              <p:nvPr/>
            </p:nvGrpSpPr>
            <p:grpSpPr>
              <a:xfrm>
                <a:off x="1675458" y="3104902"/>
                <a:ext cx="679600" cy="520838"/>
                <a:chOff x="1682560" y="2577100"/>
                <a:chExt cx="865603" cy="663395"/>
              </a:xfrm>
            </p:grpSpPr>
            <p:sp>
              <p:nvSpPr>
                <p:cNvPr id="173" name="monitor">
                  <a:extLst>
                    <a:ext uri="{FF2B5EF4-FFF2-40B4-BE49-F238E27FC236}">
                      <a16:creationId xmlns:a16="http://schemas.microsoft.com/office/drawing/2014/main" id="{B681F465-B060-4C9E-9150-E7A651F10B40}"/>
                    </a:ext>
                  </a:extLst>
                </p:cNvPr>
                <p:cNvSpPr>
                  <a:spLocks noChangeAspect="1" noEditPoints="1"/>
                </p:cNvSpPr>
                <p:nvPr/>
              </p:nvSpPr>
              <p:spPr bwMode="auto">
                <a:xfrm>
                  <a:off x="1682560" y="2577100"/>
                  <a:ext cx="865603" cy="66339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74" name="TextBox 173">
                  <a:extLst>
                    <a:ext uri="{FF2B5EF4-FFF2-40B4-BE49-F238E27FC236}">
                      <a16:creationId xmlns:a16="http://schemas.microsoft.com/office/drawing/2014/main" id="{CC535638-590A-4987-80FE-FF2C59E775EA}"/>
                    </a:ext>
                  </a:extLst>
                </p:cNvPr>
                <p:cNvSpPr txBox="1"/>
                <p:nvPr/>
              </p:nvSpPr>
              <p:spPr>
                <a:xfrm>
                  <a:off x="1888423" y="2711187"/>
                  <a:ext cx="592919" cy="405194"/>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Ev3</a:t>
                  </a:r>
                </a:p>
              </p:txBody>
            </p:sp>
          </p:grpSp>
          <p:grpSp>
            <p:nvGrpSpPr>
              <p:cNvPr id="163" name="Group 162">
                <a:extLst>
                  <a:ext uri="{FF2B5EF4-FFF2-40B4-BE49-F238E27FC236}">
                    <a16:creationId xmlns:a16="http://schemas.microsoft.com/office/drawing/2014/main" id="{FCB7BF72-17DA-4405-B9AC-F462C2C7759A}"/>
                  </a:ext>
                </a:extLst>
              </p:cNvPr>
              <p:cNvGrpSpPr/>
              <p:nvPr/>
            </p:nvGrpSpPr>
            <p:grpSpPr>
              <a:xfrm>
                <a:off x="2674574" y="3104898"/>
                <a:ext cx="679600" cy="520837"/>
                <a:chOff x="2902538" y="2577102"/>
                <a:chExt cx="865603" cy="663395"/>
              </a:xfrm>
            </p:grpSpPr>
            <p:sp>
              <p:nvSpPr>
                <p:cNvPr id="171" name="monitor">
                  <a:extLst>
                    <a:ext uri="{FF2B5EF4-FFF2-40B4-BE49-F238E27FC236}">
                      <a16:creationId xmlns:a16="http://schemas.microsoft.com/office/drawing/2014/main" id="{82BE082B-09F0-4C46-8141-D47787BD4208}"/>
                    </a:ext>
                  </a:extLst>
                </p:cNvPr>
                <p:cNvSpPr>
                  <a:spLocks noChangeAspect="1" noEditPoints="1"/>
                </p:cNvSpPr>
                <p:nvPr/>
              </p:nvSpPr>
              <p:spPr bwMode="auto">
                <a:xfrm>
                  <a:off x="2902538" y="2577102"/>
                  <a:ext cx="865603" cy="66339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sp>
              <p:nvSpPr>
                <p:cNvPr id="172" name="TextBox 171">
                  <a:extLst>
                    <a:ext uri="{FF2B5EF4-FFF2-40B4-BE49-F238E27FC236}">
                      <a16:creationId xmlns:a16="http://schemas.microsoft.com/office/drawing/2014/main" id="{FB0C57B2-88F0-47AA-BF06-6334D028256C}"/>
                    </a:ext>
                  </a:extLst>
                </p:cNvPr>
                <p:cNvSpPr txBox="1"/>
                <p:nvPr/>
              </p:nvSpPr>
              <p:spPr>
                <a:xfrm>
                  <a:off x="3202194" y="2711189"/>
                  <a:ext cx="348382" cy="405196"/>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M</a:t>
                  </a:r>
                </a:p>
              </p:txBody>
            </p:sp>
          </p:grpSp>
          <p:pic>
            <p:nvPicPr>
              <p:cNvPr id="164" name="Picture 163">
                <a:extLst>
                  <a:ext uri="{FF2B5EF4-FFF2-40B4-BE49-F238E27FC236}">
                    <a16:creationId xmlns:a16="http://schemas.microsoft.com/office/drawing/2014/main" id="{CDF6E32A-EBC9-4A71-A00B-BB1EB94C913C}"/>
                  </a:ext>
                </a:extLst>
              </p:cNvPr>
              <p:cNvPicPr>
                <a:picLocks noChangeAspect="1"/>
              </p:cNvPicPr>
              <p:nvPr/>
            </p:nvPicPr>
            <p:blipFill>
              <a:blip r:embed="rId5"/>
              <a:stretch>
                <a:fillRect/>
              </a:stretch>
            </p:blipFill>
            <p:spPr>
              <a:xfrm>
                <a:off x="2489769" y="2958807"/>
                <a:ext cx="416314" cy="416315"/>
              </a:xfrm>
              <a:prstGeom prst="rect">
                <a:avLst/>
              </a:prstGeom>
            </p:spPr>
          </p:pic>
          <p:sp>
            <p:nvSpPr>
              <p:cNvPr id="165" name="Rectangle 164">
                <a:extLst>
                  <a:ext uri="{FF2B5EF4-FFF2-40B4-BE49-F238E27FC236}">
                    <a16:creationId xmlns:a16="http://schemas.microsoft.com/office/drawing/2014/main" id="{592F558A-9605-49E7-A41F-D887AF086797}"/>
                  </a:ext>
                </a:extLst>
              </p:cNvPr>
              <p:cNvSpPr/>
              <p:nvPr/>
            </p:nvSpPr>
            <p:spPr bwMode="auto">
              <a:xfrm>
                <a:off x="388237" y="2759075"/>
                <a:ext cx="3176054" cy="977728"/>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66" name="Rectangle 165">
                <a:extLst>
                  <a:ext uri="{FF2B5EF4-FFF2-40B4-BE49-F238E27FC236}">
                    <a16:creationId xmlns:a16="http://schemas.microsoft.com/office/drawing/2014/main" id="{D9BD5AA7-8A8C-4B73-B060-6119ECCFFBE4}"/>
                  </a:ext>
                </a:extLst>
              </p:cNvPr>
              <p:cNvSpPr/>
              <p:nvPr/>
            </p:nvSpPr>
            <p:spPr bwMode="auto">
              <a:xfrm>
                <a:off x="753264" y="2572277"/>
                <a:ext cx="2036782" cy="384570"/>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dirty="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Memory Optimized</a:t>
                </a:r>
              </a:p>
            </p:txBody>
          </p:sp>
          <p:grpSp>
            <p:nvGrpSpPr>
              <p:cNvPr id="167" name="Group 166">
                <a:extLst>
                  <a:ext uri="{FF2B5EF4-FFF2-40B4-BE49-F238E27FC236}">
                    <a16:creationId xmlns:a16="http://schemas.microsoft.com/office/drawing/2014/main" id="{237BB47D-262B-445A-AF99-97DDE77716DC}"/>
                  </a:ext>
                </a:extLst>
              </p:cNvPr>
              <p:cNvGrpSpPr/>
              <p:nvPr/>
            </p:nvGrpSpPr>
            <p:grpSpPr>
              <a:xfrm>
                <a:off x="292338" y="2592228"/>
                <a:ext cx="448056" cy="448055"/>
                <a:chOff x="283260" y="2782270"/>
                <a:chExt cx="365962" cy="365962"/>
              </a:xfrm>
            </p:grpSpPr>
            <p:sp>
              <p:nvSpPr>
                <p:cNvPr id="169" name="Oval 168">
                  <a:extLst>
                    <a:ext uri="{FF2B5EF4-FFF2-40B4-BE49-F238E27FC236}">
                      <a16:creationId xmlns:a16="http://schemas.microsoft.com/office/drawing/2014/main" id="{E311122F-8390-4B04-BAB2-F841472EB957}"/>
                    </a:ext>
                  </a:extLst>
                </p:cNvPr>
                <p:cNvSpPr/>
                <p:nvPr/>
              </p:nvSpPr>
              <p:spPr bwMode="auto">
                <a:xfrm>
                  <a:off x="283260" y="2782270"/>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0" name="chip">
                  <a:extLst>
                    <a:ext uri="{FF2B5EF4-FFF2-40B4-BE49-F238E27FC236}">
                      <a16:creationId xmlns:a16="http://schemas.microsoft.com/office/drawing/2014/main" id="{4F107E47-5F0C-4CBB-AB6B-50623FF31037}"/>
                    </a:ext>
                  </a:extLst>
                </p:cNvPr>
                <p:cNvSpPr>
                  <a:spLocks noChangeAspect="1" noEditPoints="1"/>
                </p:cNvSpPr>
                <p:nvPr/>
              </p:nvSpPr>
              <p:spPr bwMode="auto">
                <a:xfrm>
                  <a:off x="375762" y="2873810"/>
                  <a:ext cx="179177" cy="182880"/>
                </a:xfrm>
                <a:custGeom>
                  <a:avLst/>
                  <a:gdLst>
                    <a:gd name="T0" fmla="*/ 267 w 334"/>
                    <a:gd name="T1" fmla="*/ 298 h 341"/>
                    <a:gd name="T2" fmla="*/ 60 w 334"/>
                    <a:gd name="T3" fmla="*/ 298 h 341"/>
                    <a:gd name="T4" fmla="*/ 36 w 334"/>
                    <a:gd name="T5" fmla="*/ 273 h 341"/>
                    <a:gd name="T6" fmla="*/ 36 w 334"/>
                    <a:gd name="T7" fmla="*/ 61 h 341"/>
                    <a:gd name="T8" fmla="*/ 60 w 334"/>
                    <a:gd name="T9" fmla="*/ 36 h 341"/>
                    <a:gd name="T10" fmla="*/ 267 w 334"/>
                    <a:gd name="T11" fmla="*/ 36 h 341"/>
                    <a:gd name="T12" fmla="*/ 291 w 334"/>
                    <a:gd name="T13" fmla="*/ 61 h 341"/>
                    <a:gd name="T14" fmla="*/ 291 w 334"/>
                    <a:gd name="T15" fmla="*/ 273 h 341"/>
                    <a:gd name="T16" fmla="*/ 267 w 334"/>
                    <a:gd name="T17" fmla="*/ 298 h 341"/>
                    <a:gd name="T18" fmla="*/ 78 w 334"/>
                    <a:gd name="T19" fmla="*/ 36 h 341"/>
                    <a:gd name="T20" fmla="*/ 78 w 334"/>
                    <a:gd name="T21" fmla="*/ 0 h 341"/>
                    <a:gd name="T22" fmla="*/ 121 w 334"/>
                    <a:gd name="T23" fmla="*/ 36 h 341"/>
                    <a:gd name="T24" fmla="*/ 121 w 334"/>
                    <a:gd name="T25" fmla="*/ 0 h 341"/>
                    <a:gd name="T26" fmla="*/ 163 w 334"/>
                    <a:gd name="T27" fmla="*/ 0 h 341"/>
                    <a:gd name="T28" fmla="*/ 163 w 334"/>
                    <a:gd name="T29" fmla="*/ 36 h 341"/>
                    <a:gd name="T30" fmla="*/ 206 w 334"/>
                    <a:gd name="T31" fmla="*/ 0 h 341"/>
                    <a:gd name="T32" fmla="*/ 206 w 334"/>
                    <a:gd name="T33" fmla="*/ 36 h 341"/>
                    <a:gd name="T34" fmla="*/ 256 w 334"/>
                    <a:gd name="T35" fmla="*/ 0 h 341"/>
                    <a:gd name="T36" fmla="*/ 256 w 334"/>
                    <a:gd name="T37" fmla="*/ 36 h 341"/>
                    <a:gd name="T38" fmla="*/ 334 w 334"/>
                    <a:gd name="T39" fmla="*/ 78 h 341"/>
                    <a:gd name="T40" fmla="*/ 291 w 334"/>
                    <a:gd name="T41" fmla="*/ 78 h 341"/>
                    <a:gd name="T42" fmla="*/ 334 w 334"/>
                    <a:gd name="T43" fmla="*/ 121 h 341"/>
                    <a:gd name="T44" fmla="*/ 291 w 334"/>
                    <a:gd name="T45" fmla="*/ 121 h 341"/>
                    <a:gd name="T46" fmla="*/ 334 w 334"/>
                    <a:gd name="T47" fmla="*/ 163 h 341"/>
                    <a:gd name="T48" fmla="*/ 291 w 334"/>
                    <a:gd name="T49" fmla="*/ 163 h 341"/>
                    <a:gd name="T50" fmla="*/ 334 w 334"/>
                    <a:gd name="T51" fmla="*/ 213 h 341"/>
                    <a:gd name="T52" fmla="*/ 291 w 334"/>
                    <a:gd name="T53" fmla="*/ 213 h 341"/>
                    <a:gd name="T54" fmla="*/ 334 w 334"/>
                    <a:gd name="T55" fmla="*/ 256 h 341"/>
                    <a:gd name="T56" fmla="*/ 291 w 334"/>
                    <a:gd name="T57" fmla="*/ 256 h 341"/>
                    <a:gd name="T58" fmla="*/ 36 w 334"/>
                    <a:gd name="T59" fmla="*/ 78 h 341"/>
                    <a:gd name="T60" fmla="*/ 0 w 334"/>
                    <a:gd name="T61" fmla="*/ 78 h 341"/>
                    <a:gd name="T62" fmla="*/ 36 w 334"/>
                    <a:gd name="T63" fmla="*/ 121 h 341"/>
                    <a:gd name="T64" fmla="*/ 0 w 334"/>
                    <a:gd name="T65" fmla="*/ 121 h 341"/>
                    <a:gd name="T66" fmla="*/ 36 w 334"/>
                    <a:gd name="T67" fmla="*/ 163 h 341"/>
                    <a:gd name="T68" fmla="*/ 0 w 334"/>
                    <a:gd name="T69" fmla="*/ 163 h 341"/>
                    <a:gd name="T70" fmla="*/ 36 w 334"/>
                    <a:gd name="T71" fmla="*/ 213 h 341"/>
                    <a:gd name="T72" fmla="*/ 0 w 334"/>
                    <a:gd name="T73" fmla="*/ 213 h 341"/>
                    <a:gd name="T74" fmla="*/ 36 w 334"/>
                    <a:gd name="T75" fmla="*/ 256 h 341"/>
                    <a:gd name="T76" fmla="*/ 0 w 334"/>
                    <a:gd name="T77" fmla="*/ 256 h 341"/>
                    <a:gd name="T78" fmla="*/ 78 w 334"/>
                    <a:gd name="T79" fmla="*/ 298 h 341"/>
                    <a:gd name="T80" fmla="*/ 78 w 334"/>
                    <a:gd name="T81" fmla="*/ 341 h 341"/>
                    <a:gd name="T82" fmla="*/ 121 w 334"/>
                    <a:gd name="T83" fmla="*/ 298 h 341"/>
                    <a:gd name="T84" fmla="*/ 121 w 334"/>
                    <a:gd name="T85" fmla="*/ 341 h 341"/>
                    <a:gd name="T86" fmla="*/ 163 w 334"/>
                    <a:gd name="T87" fmla="*/ 341 h 341"/>
                    <a:gd name="T88" fmla="*/ 163 w 334"/>
                    <a:gd name="T89" fmla="*/ 298 h 341"/>
                    <a:gd name="T90" fmla="*/ 206 w 334"/>
                    <a:gd name="T91" fmla="*/ 298 h 341"/>
                    <a:gd name="T92" fmla="*/ 206 w 334"/>
                    <a:gd name="T93" fmla="*/ 341 h 341"/>
                    <a:gd name="T94" fmla="*/ 256 w 334"/>
                    <a:gd name="T95" fmla="*/ 298 h 341"/>
                    <a:gd name="T96" fmla="*/ 256 w 334"/>
                    <a:gd name="T9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4" h="341">
                      <a:moveTo>
                        <a:pt x="267" y="298"/>
                      </a:moveTo>
                      <a:cubicBezTo>
                        <a:pt x="60" y="298"/>
                        <a:pt x="60" y="298"/>
                        <a:pt x="60" y="298"/>
                      </a:cubicBezTo>
                      <a:cubicBezTo>
                        <a:pt x="48" y="298"/>
                        <a:pt x="36" y="286"/>
                        <a:pt x="36" y="273"/>
                      </a:cubicBezTo>
                      <a:cubicBezTo>
                        <a:pt x="36" y="61"/>
                        <a:pt x="36" y="61"/>
                        <a:pt x="36" y="61"/>
                      </a:cubicBezTo>
                      <a:cubicBezTo>
                        <a:pt x="36" y="45"/>
                        <a:pt x="48" y="36"/>
                        <a:pt x="60" y="36"/>
                      </a:cubicBezTo>
                      <a:cubicBezTo>
                        <a:pt x="267" y="36"/>
                        <a:pt x="267" y="36"/>
                        <a:pt x="267" y="36"/>
                      </a:cubicBezTo>
                      <a:cubicBezTo>
                        <a:pt x="282" y="36"/>
                        <a:pt x="291" y="45"/>
                        <a:pt x="291" y="61"/>
                      </a:cubicBezTo>
                      <a:cubicBezTo>
                        <a:pt x="291" y="273"/>
                        <a:pt x="291" y="273"/>
                        <a:pt x="291" y="273"/>
                      </a:cubicBezTo>
                      <a:cubicBezTo>
                        <a:pt x="291" y="286"/>
                        <a:pt x="282" y="298"/>
                        <a:pt x="267" y="298"/>
                      </a:cubicBezTo>
                      <a:close/>
                      <a:moveTo>
                        <a:pt x="78" y="36"/>
                      </a:moveTo>
                      <a:cubicBezTo>
                        <a:pt x="78" y="0"/>
                        <a:pt x="78" y="0"/>
                        <a:pt x="78" y="0"/>
                      </a:cubicBezTo>
                      <a:moveTo>
                        <a:pt x="121" y="36"/>
                      </a:moveTo>
                      <a:cubicBezTo>
                        <a:pt x="121" y="0"/>
                        <a:pt x="121" y="0"/>
                        <a:pt x="121" y="0"/>
                      </a:cubicBezTo>
                      <a:moveTo>
                        <a:pt x="163" y="0"/>
                      </a:moveTo>
                      <a:cubicBezTo>
                        <a:pt x="163" y="36"/>
                        <a:pt x="163" y="36"/>
                        <a:pt x="163" y="36"/>
                      </a:cubicBezTo>
                      <a:moveTo>
                        <a:pt x="206" y="0"/>
                      </a:moveTo>
                      <a:cubicBezTo>
                        <a:pt x="206" y="36"/>
                        <a:pt x="206" y="36"/>
                        <a:pt x="206" y="36"/>
                      </a:cubicBezTo>
                      <a:moveTo>
                        <a:pt x="256" y="0"/>
                      </a:moveTo>
                      <a:cubicBezTo>
                        <a:pt x="256" y="36"/>
                        <a:pt x="256" y="36"/>
                        <a:pt x="256" y="36"/>
                      </a:cubicBezTo>
                      <a:moveTo>
                        <a:pt x="334" y="78"/>
                      </a:moveTo>
                      <a:cubicBezTo>
                        <a:pt x="291" y="78"/>
                        <a:pt x="291" y="78"/>
                        <a:pt x="291" y="78"/>
                      </a:cubicBezTo>
                      <a:moveTo>
                        <a:pt x="334" y="121"/>
                      </a:moveTo>
                      <a:cubicBezTo>
                        <a:pt x="291" y="121"/>
                        <a:pt x="291" y="121"/>
                        <a:pt x="291" y="121"/>
                      </a:cubicBezTo>
                      <a:moveTo>
                        <a:pt x="334" y="163"/>
                      </a:moveTo>
                      <a:cubicBezTo>
                        <a:pt x="291" y="163"/>
                        <a:pt x="291" y="163"/>
                        <a:pt x="291" y="163"/>
                      </a:cubicBezTo>
                      <a:moveTo>
                        <a:pt x="334" y="213"/>
                      </a:moveTo>
                      <a:cubicBezTo>
                        <a:pt x="291" y="213"/>
                        <a:pt x="291" y="213"/>
                        <a:pt x="291" y="213"/>
                      </a:cubicBezTo>
                      <a:moveTo>
                        <a:pt x="334" y="256"/>
                      </a:moveTo>
                      <a:cubicBezTo>
                        <a:pt x="291" y="256"/>
                        <a:pt x="291" y="256"/>
                        <a:pt x="291" y="256"/>
                      </a:cubicBezTo>
                      <a:moveTo>
                        <a:pt x="36" y="78"/>
                      </a:moveTo>
                      <a:cubicBezTo>
                        <a:pt x="0" y="78"/>
                        <a:pt x="0" y="78"/>
                        <a:pt x="0" y="78"/>
                      </a:cubicBezTo>
                      <a:moveTo>
                        <a:pt x="36" y="121"/>
                      </a:moveTo>
                      <a:cubicBezTo>
                        <a:pt x="0" y="121"/>
                        <a:pt x="0" y="121"/>
                        <a:pt x="0" y="121"/>
                      </a:cubicBezTo>
                      <a:moveTo>
                        <a:pt x="36" y="163"/>
                      </a:moveTo>
                      <a:cubicBezTo>
                        <a:pt x="0" y="163"/>
                        <a:pt x="0" y="163"/>
                        <a:pt x="0" y="163"/>
                      </a:cubicBezTo>
                      <a:moveTo>
                        <a:pt x="36" y="213"/>
                      </a:moveTo>
                      <a:cubicBezTo>
                        <a:pt x="0" y="213"/>
                        <a:pt x="0" y="213"/>
                        <a:pt x="0" y="213"/>
                      </a:cubicBezTo>
                      <a:moveTo>
                        <a:pt x="36" y="256"/>
                      </a:moveTo>
                      <a:cubicBezTo>
                        <a:pt x="0" y="256"/>
                        <a:pt x="0" y="256"/>
                        <a:pt x="0" y="256"/>
                      </a:cubicBezTo>
                      <a:moveTo>
                        <a:pt x="78" y="298"/>
                      </a:moveTo>
                      <a:cubicBezTo>
                        <a:pt x="78" y="341"/>
                        <a:pt x="78" y="341"/>
                        <a:pt x="78" y="341"/>
                      </a:cubicBezTo>
                      <a:moveTo>
                        <a:pt x="121" y="298"/>
                      </a:moveTo>
                      <a:cubicBezTo>
                        <a:pt x="121" y="341"/>
                        <a:pt x="121" y="341"/>
                        <a:pt x="121" y="341"/>
                      </a:cubicBezTo>
                      <a:moveTo>
                        <a:pt x="163" y="341"/>
                      </a:moveTo>
                      <a:cubicBezTo>
                        <a:pt x="163" y="298"/>
                        <a:pt x="163" y="298"/>
                        <a:pt x="163" y="298"/>
                      </a:cubicBezTo>
                      <a:moveTo>
                        <a:pt x="206" y="298"/>
                      </a:moveTo>
                      <a:cubicBezTo>
                        <a:pt x="206" y="341"/>
                        <a:pt x="206" y="341"/>
                        <a:pt x="206" y="341"/>
                      </a:cubicBezTo>
                      <a:moveTo>
                        <a:pt x="256" y="298"/>
                      </a:moveTo>
                      <a:cubicBezTo>
                        <a:pt x="256" y="341"/>
                        <a:pt x="256" y="341"/>
                        <a:pt x="256" y="34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grpSp>
          <p:pic>
            <p:nvPicPr>
              <p:cNvPr id="168" name="Picture 167">
                <a:extLst>
                  <a:ext uri="{FF2B5EF4-FFF2-40B4-BE49-F238E27FC236}">
                    <a16:creationId xmlns:a16="http://schemas.microsoft.com/office/drawing/2014/main" id="{F1F4B67A-A4EC-40A3-83F1-3A77B534F387}"/>
                  </a:ext>
                </a:extLst>
              </p:cNvPr>
              <p:cNvPicPr>
                <a:picLocks noChangeAspect="1"/>
              </p:cNvPicPr>
              <p:nvPr/>
            </p:nvPicPr>
            <p:blipFill>
              <a:blip r:embed="rId5"/>
              <a:stretch>
                <a:fillRect/>
              </a:stretch>
            </p:blipFill>
            <p:spPr>
              <a:xfrm>
                <a:off x="1500080" y="2958807"/>
                <a:ext cx="416314" cy="416315"/>
              </a:xfrm>
              <a:prstGeom prst="rect">
                <a:avLst/>
              </a:prstGeom>
            </p:spPr>
          </p:pic>
        </p:grpSp>
        <p:grpSp>
          <p:nvGrpSpPr>
            <p:cNvPr id="96" name="Group 95">
              <a:extLst>
                <a:ext uri="{FF2B5EF4-FFF2-40B4-BE49-F238E27FC236}">
                  <a16:creationId xmlns:a16="http://schemas.microsoft.com/office/drawing/2014/main" id="{92B34785-F633-40F0-9AA5-5C2D3BFF6524}"/>
                </a:ext>
              </a:extLst>
            </p:cNvPr>
            <p:cNvGrpSpPr/>
            <p:nvPr/>
          </p:nvGrpSpPr>
          <p:grpSpPr>
            <a:xfrm>
              <a:off x="4113858" y="4252163"/>
              <a:ext cx="666225" cy="510592"/>
              <a:chOff x="6142928" y="3079136"/>
              <a:chExt cx="931982" cy="714265"/>
            </a:xfrm>
          </p:grpSpPr>
          <p:sp>
            <p:nvSpPr>
              <p:cNvPr id="159" name="monitor">
                <a:extLst>
                  <a:ext uri="{FF2B5EF4-FFF2-40B4-BE49-F238E27FC236}">
                    <a16:creationId xmlns:a16="http://schemas.microsoft.com/office/drawing/2014/main" id="{DE58448D-C07E-4C75-A820-71CF179B6020}"/>
                  </a:ext>
                </a:extLst>
              </p:cNvPr>
              <p:cNvSpPr>
                <a:spLocks noChangeAspect="1" noEditPoints="1"/>
              </p:cNvSpPr>
              <p:nvPr/>
            </p:nvSpPr>
            <p:spPr bwMode="auto">
              <a:xfrm>
                <a:off x="6142928" y="3079136"/>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60" name="TextBox 159">
                <a:extLst>
                  <a:ext uri="{FF2B5EF4-FFF2-40B4-BE49-F238E27FC236}">
                    <a16:creationId xmlns:a16="http://schemas.microsoft.com/office/drawing/2014/main" id="{BC0A3AE3-813F-47B3-920B-0DD4188DE349}"/>
                  </a:ext>
                </a:extLst>
              </p:cNvPr>
              <p:cNvSpPr txBox="1"/>
              <p:nvPr/>
            </p:nvSpPr>
            <p:spPr>
              <a:xfrm>
                <a:off x="6327588" y="3223501"/>
                <a:ext cx="562662"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NC</a:t>
                </a:r>
              </a:p>
            </p:txBody>
          </p:sp>
        </p:grpSp>
        <p:grpSp>
          <p:nvGrpSpPr>
            <p:cNvPr id="97" name="Group 96">
              <a:extLst>
                <a:ext uri="{FF2B5EF4-FFF2-40B4-BE49-F238E27FC236}">
                  <a16:creationId xmlns:a16="http://schemas.microsoft.com/office/drawing/2014/main" id="{803EE580-5018-44FD-992B-3B2D301AD970}"/>
                </a:ext>
              </a:extLst>
            </p:cNvPr>
            <p:cNvGrpSpPr/>
            <p:nvPr/>
          </p:nvGrpSpPr>
          <p:grpSpPr>
            <a:xfrm>
              <a:off x="6077561" y="4256237"/>
              <a:ext cx="666225" cy="510592"/>
              <a:chOff x="7745277" y="3079139"/>
              <a:chExt cx="931982" cy="714265"/>
            </a:xfrm>
          </p:grpSpPr>
          <p:sp>
            <p:nvSpPr>
              <p:cNvPr id="157" name="monitor">
                <a:extLst>
                  <a:ext uri="{FF2B5EF4-FFF2-40B4-BE49-F238E27FC236}">
                    <a16:creationId xmlns:a16="http://schemas.microsoft.com/office/drawing/2014/main" id="{FCC846E2-7141-487B-8DAF-1BAF64A1E04F}"/>
                  </a:ext>
                </a:extLst>
              </p:cNvPr>
              <p:cNvSpPr>
                <a:spLocks noChangeAspect="1" noEditPoints="1"/>
              </p:cNvSpPr>
              <p:nvPr/>
            </p:nvSpPr>
            <p:spPr bwMode="auto">
              <a:xfrm>
                <a:off x="7745277" y="3079139"/>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8" name="TextBox 157">
                <a:extLst>
                  <a:ext uri="{FF2B5EF4-FFF2-40B4-BE49-F238E27FC236}">
                    <a16:creationId xmlns:a16="http://schemas.microsoft.com/office/drawing/2014/main" id="{9B7FDDAF-CC14-4E53-A154-262EC1C98509}"/>
                  </a:ext>
                </a:extLst>
              </p:cNvPr>
              <p:cNvSpPr txBox="1"/>
              <p:nvPr/>
            </p:nvSpPr>
            <p:spPr>
              <a:xfrm>
                <a:off x="7926332" y="3223480"/>
                <a:ext cx="569874"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NV</a:t>
                </a:r>
              </a:p>
            </p:txBody>
          </p:sp>
        </p:grpSp>
        <p:grpSp>
          <p:nvGrpSpPr>
            <p:cNvPr id="98" name="Group 97">
              <a:extLst>
                <a:ext uri="{FF2B5EF4-FFF2-40B4-BE49-F238E27FC236}">
                  <a16:creationId xmlns:a16="http://schemas.microsoft.com/office/drawing/2014/main" id="{8E2DEA02-C162-4F18-A858-57DDD5E0F9EF}"/>
                </a:ext>
              </a:extLst>
            </p:cNvPr>
            <p:cNvGrpSpPr/>
            <p:nvPr/>
          </p:nvGrpSpPr>
          <p:grpSpPr>
            <a:xfrm>
              <a:off x="7052285" y="4252163"/>
              <a:ext cx="666225" cy="510592"/>
              <a:chOff x="7745277" y="3079136"/>
              <a:chExt cx="931982" cy="714265"/>
            </a:xfrm>
          </p:grpSpPr>
          <p:sp>
            <p:nvSpPr>
              <p:cNvPr id="155" name="monitor">
                <a:extLst>
                  <a:ext uri="{FF2B5EF4-FFF2-40B4-BE49-F238E27FC236}">
                    <a16:creationId xmlns:a16="http://schemas.microsoft.com/office/drawing/2014/main" id="{11AA9F68-45FB-42AD-B279-89D2B63A34CB}"/>
                  </a:ext>
                </a:extLst>
              </p:cNvPr>
              <p:cNvSpPr>
                <a:spLocks noChangeAspect="1" noEditPoints="1"/>
              </p:cNvSpPr>
              <p:nvPr/>
            </p:nvSpPr>
            <p:spPr bwMode="auto">
              <a:xfrm>
                <a:off x="7745277" y="3079136"/>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6" name="TextBox 155">
                <a:extLst>
                  <a:ext uri="{FF2B5EF4-FFF2-40B4-BE49-F238E27FC236}">
                    <a16:creationId xmlns:a16="http://schemas.microsoft.com/office/drawing/2014/main" id="{33330415-A0AF-4A6F-B2CD-FE70279DF8C4}"/>
                  </a:ext>
                </a:extLst>
              </p:cNvPr>
              <p:cNvSpPr txBox="1"/>
              <p:nvPr/>
            </p:nvSpPr>
            <p:spPr>
              <a:xfrm>
                <a:off x="7911905" y="3223501"/>
                <a:ext cx="598730"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ND</a:t>
                </a:r>
              </a:p>
            </p:txBody>
          </p:sp>
        </p:grpSp>
        <p:grpSp>
          <p:nvGrpSpPr>
            <p:cNvPr id="99" name="Group 98">
              <a:extLst>
                <a:ext uri="{FF2B5EF4-FFF2-40B4-BE49-F238E27FC236}">
                  <a16:creationId xmlns:a16="http://schemas.microsoft.com/office/drawing/2014/main" id="{4DCE877F-EA84-4830-8CF5-2817441069F8}"/>
                </a:ext>
              </a:extLst>
            </p:cNvPr>
            <p:cNvGrpSpPr/>
            <p:nvPr/>
          </p:nvGrpSpPr>
          <p:grpSpPr>
            <a:xfrm>
              <a:off x="5085122" y="4252163"/>
              <a:ext cx="709037" cy="510592"/>
              <a:chOff x="7715331" y="3079136"/>
              <a:chExt cx="991871" cy="714265"/>
            </a:xfrm>
          </p:grpSpPr>
          <p:sp>
            <p:nvSpPr>
              <p:cNvPr id="153" name="monitor">
                <a:extLst>
                  <a:ext uri="{FF2B5EF4-FFF2-40B4-BE49-F238E27FC236}">
                    <a16:creationId xmlns:a16="http://schemas.microsoft.com/office/drawing/2014/main" id="{C970F2E1-3B76-41BC-9CA4-CD628BF28001}"/>
                  </a:ext>
                </a:extLst>
              </p:cNvPr>
              <p:cNvSpPr>
                <a:spLocks noChangeAspect="1" noEditPoints="1"/>
              </p:cNvSpPr>
              <p:nvPr/>
            </p:nvSpPr>
            <p:spPr bwMode="auto">
              <a:xfrm>
                <a:off x="7745277" y="3079136"/>
                <a:ext cx="931982" cy="714265"/>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4" name="TextBox 153">
                <a:extLst>
                  <a:ext uri="{FF2B5EF4-FFF2-40B4-BE49-F238E27FC236}">
                    <a16:creationId xmlns:a16="http://schemas.microsoft.com/office/drawing/2014/main" id="{E2052E57-4AB3-4829-B8AB-7E03476820B9}"/>
                  </a:ext>
                </a:extLst>
              </p:cNvPr>
              <p:cNvSpPr txBox="1"/>
              <p:nvPr/>
            </p:nvSpPr>
            <p:spPr>
              <a:xfrm>
                <a:off x="7715331" y="3223479"/>
                <a:ext cx="991871"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NCv2</a:t>
                </a:r>
              </a:p>
            </p:txBody>
          </p:sp>
        </p:grpSp>
        <p:sp>
          <p:nvSpPr>
            <p:cNvPr id="100" name="Rectangle 99">
              <a:extLst>
                <a:ext uri="{FF2B5EF4-FFF2-40B4-BE49-F238E27FC236}">
                  <a16:creationId xmlns:a16="http://schemas.microsoft.com/office/drawing/2014/main" id="{D5619357-730C-435B-BF41-158CF0B3B923}"/>
                </a:ext>
              </a:extLst>
            </p:cNvPr>
            <p:cNvSpPr/>
            <p:nvPr/>
          </p:nvSpPr>
          <p:spPr bwMode="auto">
            <a:xfrm>
              <a:off x="3897713" y="3914098"/>
              <a:ext cx="4030989" cy="1810967"/>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21" name="Rectangle 120">
              <a:extLst>
                <a:ext uri="{FF2B5EF4-FFF2-40B4-BE49-F238E27FC236}">
                  <a16:creationId xmlns:a16="http://schemas.microsoft.com/office/drawing/2014/main" id="{05A7A6A0-FCE9-40B6-B424-FCFDBE75472F}"/>
                </a:ext>
              </a:extLst>
            </p:cNvPr>
            <p:cNvSpPr/>
            <p:nvPr/>
          </p:nvSpPr>
          <p:spPr bwMode="auto">
            <a:xfrm>
              <a:off x="4242742" y="3739994"/>
              <a:ext cx="1869317" cy="385582"/>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a:ln>
                    <a:noFill/>
                  </a:ln>
                  <a:gradFill>
                    <a:gsLst>
                      <a:gs pos="0">
                        <a:srgbClr val="0078D7"/>
                      </a:gs>
                      <a:gs pos="100000">
                        <a:srgbClr val="0078D7"/>
                      </a:gs>
                    </a:gsLst>
                    <a:lin ang="5400000" scaled="0"/>
                  </a:gradFill>
                  <a:effectLst/>
                  <a:uLnTx/>
                  <a:uFillTx/>
                  <a:latin typeface="Segoe UI Semibold" panose="020B0702040204020203" pitchFamily="34" charset="0"/>
                  <a:ea typeface="Segoe UI" panose="020B0502040204020203" pitchFamily="34" charset="0"/>
                  <a:cs typeface="Segoe UI Semibold" panose="020B0702040204020203" pitchFamily="34" charset="0"/>
                </a:rPr>
                <a:t>Graphics Intensive</a:t>
              </a:r>
            </a:p>
          </p:txBody>
        </p:sp>
        <p:grpSp>
          <p:nvGrpSpPr>
            <p:cNvPr id="122" name="Group 121">
              <a:extLst>
                <a:ext uri="{FF2B5EF4-FFF2-40B4-BE49-F238E27FC236}">
                  <a16:creationId xmlns:a16="http://schemas.microsoft.com/office/drawing/2014/main" id="{70C95516-A60F-4F58-9693-6E58DA00E3ED}"/>
                </a:ext>
              </a:extLst>
            </p:cNvPr>
            <p:cNvGrpSpPr/>
            <p:nvPr/>
          </p:nvGrpSpPr>
          <p:grpSpPr>
            <a:xfrm>
              <a:off x="3769836" y="3716546"/>
              <a:ext cx="439248" cy="439247"/>
              <a:chOff x="6171198" y="2742650"/>
              <a:chExt cx="365962" cy="365962"/>
            </a:xfrm>
          </p:grpSpPr>
          <p:sp>
            <p:nvSpPr>
              <p:cNvPr id="151" name="Oval 150">
                <a:extLst>
                  <a:ext uri="{FF2B5EF4-FFF2-40B4-BE49-F238E27FC236}">
                    <a16:creationId xmlns:a16="http://schemas.microsoft.com/office/drawing/2014/main" id="{C1316A37-310E-4848-B253-F64074BA097B}"/>
                  </a:ext>
                </a:extLst>
              </p:cNvPr>
              <p:cNvSpPr/>
              <p:nvPr/>
            </p:nvSpPr>
            <p:spPr bwMode="auto">
              <a:xfrm>
                <a:off x="6171198" y="2742650"/>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52" name="PhotoCollection_E7AA">
                <a:extLst>
                  <a:ext uri="{FF2B5EF4-FFF2-40B4-BE49-F238E27FC236}">
                    <a16:creationId xmlns:a16="http://schemas.microsoft.com/office/drawing/2014/main" id="{68C35321-F70B-47BC-8CC9-D9C388D24F78}"/>
                  </a:ext>
                </a:extLst>
              </p:cNvPr>
              <p:cNvSpPr>
                <a:spLocks noChangeAspect="1" noEditPoints="1"/>
              </p:cNvSpPr>
              <p:nvPr/>
            </p:nvSpPr>
            <p:spPr bwMode="auto">
              <a:xfrm>
                <a:off x="6248767" y="2860221"/>
                <a:ext cx="210824" cy="161087"/>
              </a:xfrm>
              <a:custGeom>
                <a:avLst/>
                <a:gdLst>
                  <a:gd name="T0" fmla="*/ 3326 w 3752"/>
                  <a:gd name="T1" fmla="*/ 2439 h 2865"/>
                  <a:gd name="T2" fmla="*/ 0 w 3752"/>
                  <a:gd name="T3" fmla="*/ 2439 h 2865"/>
                  <a:gd name="T4" fmla="*/ 0 w 3752"/>
                  <a:gd name="T5" fmla="*/ 0 h 2865"/>
                  <a:gd name="T6" fmla="*/ 3326 w 3752"/>
                  <a:gd name="T7" fmla="*/ 0 h 2865"/>
                  <a:gd name="T8" fmla="*/ 3326 w 3752"/>
                  <a:gd name="T9" fmla="*/ 2439 h 2865"/>
                  <a:gd name="T10" fmla="*/ 2616 w 3752"/>
                  <a:gd name="T11" fmla="*/ 665 h 2865"/>
                  <a:gd name="T12" fmla="*/ 2660 w 3752"/>
                  <a:gd name="T13" fmla="*/ 710 h 2865"/>
                  <a:gd name="T14" fmla="*/ 2705 w 3752"/>
                  <a:gd name="T15" fmla="*/ 665 h 2865"/>
                  <a:gd name="T16" fmla="*/ 2660 w 3752"/>
                  <a:gd name="T17" fmla="*/ 620 h 2865"/>
                  <a:gd name="T18" fmla="*/ 2616 w 3752"/>
                  <a:gd name="T19" fmla="*/ 665 h 2865"/>
                  <a:gd name="T20" fmla="*/ 2660 w 3752"/>
                  <a:gd name="T21" fmla="*/ 2439 h 2865"/>
                  <a:gd name="T22" fmla="*/ 887 w 3752"/>
                  <a:gd name="T23" fmla="*/ 665 h 2865"/>
                  <a:gd name="T24" fmla="*/ 0 w 3752"/>
                  <a:gd name="T25" fmla="*/ 1552 h 2865"/>
                  <a:gd name="T26" fmla="*/ 3326 w 3752"/>
                  <a:gd name="T27" fmla="*/ 2217 h 2865"/>
                  <a:gd name="T28" fmla="*/ 2439 w 3752"/>
                  <a:gd name="T29" fmla="*/ 1330 h 2865"/>
                  <a:gd name="T30" fmla="*/ 1995 w 3752"/>
                  <a:gd name="T31" fmla="*/ 1774 h 2865"/>
                  <a:gd name="T32" fmla="*/ 426 w 3752"/>
                  <a:gd name="T33" fmla="*/ 2439 h 2865"/>
                  <a:gd name="T34" fmla="*/ 426 w 3752"/>
                  <a:gd name="T35" fmla="*/ 2865 h 2865"/>
                  <a:gd name="T36" fmla="*/ 3752 w 3752"/>
                  <a:gd name="T37" fmla="*/ 2865 h 2865"/>
                  <a:gd name="T38" fmla="*/ 3752 w 3752"/>
                  <a:gd name="T39" fmla="*/ 426 h 2865"/>
                  <a:gd name="T40" fmla="*/ 3326 w 3752"/>
                  <a:gd name="T41" fmla="*/ 426 h 2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52" h="2865">
                    <a:moveTo>
                      <a:pt x="3326" y="2439"/>
                    </a:moveTo>
                    <a:cubicBezTo>
                      <a:pt x="0" y="2439"/>
                      <a:pt x="0" y="2439"/>
                      <a:pt x="0" y="2439"/>
                    </a:cubicBezTo>
                    <a:cubicBezTo>
                      <a:pt x="0" y="0"/>
                      <a:pt x="0" y="0"/>
                      <a:pt x="0" y="0"/>
                    </a:cubicBezTo>
                    <a:cubicBezTo>
                      <a:pt x="3326" y="0"/>
                      <a:pt x="3326" y="0"/>
                      <a:pt x="3326" y="0"/>
                    </a:cubicBezTo>
                    <a:lnTo>
                      <a:pt x="3326" y="2439"/>
                    </a:lnTo>
                    <a:close/>
                    <a:moveTo>
                      <a:pt x="2616" y="665"/>
                    </a:moveTo>
                    <a:cubicBezTo>
                      <a:pt x="2616" y="690"/>
                      <a:pt x="2636" y="710"/>
                      <a:pt x="2660" y="710"/>
                    </a:cubicBezTo>
                    <a:cubicBezTo>
                      <a:pt x="2685" y="710"/>
                      <a:pt x="2705" y="690"/>
                      <a:pt x="2705" y="665"/>
                    </a:cubicBezTo>
                    <a:cubicBezTo>
                      <a:pt x="2705" y="640"/>
                      <a:pt x="2685" y="620"/>
                      <a:pt x="2660" y="620"/>
                    </a:cubicBezTo>
                    <a:cubicBezTo>
                      <a:pt x="2636" y="620"/>
                      <a:pt x="2616" y="640"/>
                      <a:pt x="2616" y="665"/>
                    </a:cubicBezTo>
                    <a:close/>
                    <a:moveTo>
                      <a:pt x="2660" y="2439"/>
                    </a:moveTo>
                    <a:cubicBezTo>
                      <a:pt x="887" y="665"/>
                      <a:pt x="887" y="665"/>
                      <a:pt x="887" y="665"/>
                    </a:cubicBezTo>
                    <a:cubicBezTo>
                      <a:pt x="0" y="1552"/>
                      <a:pt x="0" y="1552"/>
                      <a:pt x="0" y="1552"/>
                    </a:cubicBezTo>
                    <a:moveTo>
                      <a:pt x="3326" y="2217"/>
                    </a:moveTo>
                    <a:cubicBezTo>
                      <a:pt x="2439" y="1330"/>
                      <a:pt x="2439" y="1330"/>
                      <a:pt x="2439" y="1330"/>
                    </a:cubicBezTo>
                    <a:cubicBezTo>
                      <a:pt x="1995" y="1774"/>
                      <a:pt x="1995" y="1774"/>
                      <a:pt x="1995" y="1774"/>
                    </a:cubicBezTo>
                    <a:moveTo>
                      <a:pt x="426" y="2439"/>
                    </a:moveTo>
                    <a:cubicBezTo>
                      <a:pt x="426" y="2865"/>
                      <a:pt x="426" y="2865"/>
                      <a:pt x="426" y="2865"/>
                    </a:cubicBezTo>
                    <a:cubicBezTo>
                      <a:pt x="3752" y="2865"/>
                      <a:pt x="3752" y="2865"/>
                      <a:pt x="3752" y="2865"/>
                    </a:cubicBezTo>
                    <a:cubicBezTo>
                      <a:pt x="3752" y="426"/>
                      <a:pt x="3752" y="426"/>
                      <a:pt x="3752" y="426"/>
                    </a:cubicBezTo>
                    <a:cubicBezTo>
                      <a:pt x="3326" y="426"/>
                      <a:pt x="3326" y="426"/>
                      <a:pt x="3326" y="42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nvGrpSpPr>
            <p:cNvPr id="123" name="Group 122">
              <a:extLst>
                <a:ext uri="{FF2B5EF4-FFF2-40B4-BE49-F238E27FC236}">
                  <a16:creationId xmlns:a16="http://schemas.microsoft.com/office/drawing/2014/main" id="{30798384-B660-491A-BDFE-46C7A34BE589}"/>
                </a:ext>
              </a:extLst>
            </p:cNvPr>
            <p:cNvGrpSpPr/>
            <p:nvPr/>
          </p:nvGrpSpPr>
          <p:grpSpPr>
            <a:xfrm>
              <a:off x="8681821" y="4451933"/>
              <a:ext cx="666225" cy="510592"/>
              <a:chOff x="10626262" y="2835367"/>
              <a:chExt cx="865582" cy="663377"/>
            </a:xfrm>
          </p:grpSpPr>
          <p:sp>
            <p:nvSpPr>
              <p:cNvPr id="149" name="monitor">
                <a:extLst>
                  <a:ext uri="{FF2B5EF4-FFF2-40B4-BE49-F238E27FC236}">
                    <a16:creationId xmlns:a16="http://schemas.microsoft.com/office/drawing/2014/main" id="{1B2F4ACF-7B5C-43AE-8566-AC1345D76C46}"/>
                  </a:ext>
                </a:extLst>
              </p:cNvPr>
              <p:cNvSpPr>
                <a:spLocks noChangeAspect="1" noEditPoints="1"/>
              </p:cNvSpPr>
              <p:nvPr/>
            </p:nvSpPr>
            <p:spPr bwMode="auto">
              <a:xfrm>
                <a:off x="10626262" y="2835367"/>
                <a:ext cx="865582" cy="66337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50" name="TextBox 149">
                <a:extLst>
                  <a:ext uri="{FF2B5EF4-FFF2-40B4-BE49-F238E27FC236}">
                    <a16:creationId xmlns:a16="http://schemas.microsoft.com/office/drawing/2014/main" id="{8E2F3E8E-9F26-4035-96F5-511F94628CC9}"/>
                  </a:ext>
                </a:extLst>
              </p:cNvPr>
              <p:cNvSpPr txBox="1"/>
              <p:nvPr/>
            </p:nvSpPr>
            <p:spPr>
              <a:xfrm>
                <a:off x="10921709" y="2969450"/>
                <a:ext cx="274686" cy="405194"/>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dirty="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H</a:t>
                </a:r>
              </a:p>
            </p:txBody>
          </p:sp>
        </p:grpSp>
        <p:sp>
          <p:nvSpPr>
            <p:cNvPr id="124" name="Rectangle 123">
              <a:extLst>
                <a:ext uri="{FF2B5EF4-FFF2-40B4-BE49-F238E27FC236}">
                  <a16:creationId xmlns:a16="http://schemas.microsoft.com/office/drawing/2014/main" id="{2940508D-6221-4990-AA4A-3A9F46AF9883}"/>
                </a:ext>
              </a:extLst>
            </p:cNvPr>
            <p:cNvSpPr/>
            <p:nvPr/>
          </p:nvSpPr>
          <p:spPr bwMode="auto">
            <a:xfrm>
              <a:off x="8214154" y="4016749"/>
              <a:ext cx="1562611" cy="1122514"/>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25" name="Rectangle 124">
              <a:extLst>
                <a:ext uri="{FF2B5EF4-FFF2-40B4-BE49-F238E27FC236}">
                  <a16:creationId xmlns:a16="http://schemas.microsoft.com/office/drawing/2014/main" id="{BA2F7496-A612-46D7-BB03-659FD024E11B}"/>
                </a:ext>
              </a:extLst>
            </p:cNvPr>
            <p:cNvSpPr/>
            <p:nvPr/>
          </p:nvSpPr>
          <p:spPr bwMode="auto">
            <a:xfrm>
              <a:off x="8301285" y="3631605"/>
              <a:ext cx="1669570" cy="680012"/>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dirty="0">
                  <a:ln>
                    <a:noFill/>
                  </a:ln>
                  <a:gradFill>
                    <a:gsLst>
                      <a:gs pos="0">
                        <a:srgbClr val="0078D7"/>
                      </a:gs>
                      <a:gs pos="100000">
                        <a:srgbClr val="0078D7"/>
                      </a:gs>
                    </a:gsLst>
                    <a:lin ang="5400000" scaled="0"/>
                  </a:gradFill>
                  <a:effectLst/>
                  <a:uLnTx/>
                  <a:uFillTx/>
                  <a:latin typeface="Segoe UI Semibold" panose="020B0702040204020203" pitchFamily="34" charset="0"/>
                  <a:ea typeface="+mn-ea"/>
                  <a:cs typeface="Segoe UI Semibold" panose="020B0702040204020203" pitchFamily="34" charset="0"/>
                </a:rPr>
                <a:t>High Performance Computing</a:t>
              </a:r>
            </a:p>
          </p:txBody>
        </p:sp>
        <p:grpSp>
          <p:nvGrpSpPr>
            <p:cNvPr id="126" name="Group 125">
              <a:extLst>
                <a:ext uri="{FF2B5EF4-FFF2-40B4-BE49-F238E27FC236}">
                  <a16:creationId xmlns:a16="http://schemas.microsoft.com/office/drawing/2014/main" id="{ECF45567-AB4E-466B-9A6C-353AADA5A1A3}"/>
                </a:ext>
              </a:extLst>
            </p:cNvPr>
            <p:cNvGrpSpPr/>
            <p:nvPr/>
          </p:nvGrpSpPr>
          <p:grpSpPr>
            <a:xfrm>
              <a:off x="8112402" y="3783377"/>
              <a:ext cx="439248" cy="439244"/>
              <a:chOff x="10581268" y="2806689"/>
              <a:chExt cx="365962" cy="365960"/>
            </a:xfrm>
          </p:grpSpPr>
          <p:sp>
            <p:nvSpPr>
              <p:cNvPr id="147" name="Oval 146">
                <a:extLst>
                  <a:ext uri="{FF2B5EF4-FFF2-40B4-BE49-F238E27FC236}">
                    <a16:creationId xmlns:a16="http://schemas.microsoft.com/office/drawing/2014/main" id="{2F9352A3-50B5-49AF-A95C-52D0CB821872}"/>
                  </a:ext>
                </a:extLst>
              </p:cNvPr>
              <p:cNvSpPr/>
              <p:nvPr/>
            </p:nvSpPr>
            <p:spPr bwMode="auto">
              <a:xfrm>
                <a:off x="10581268" y="2806689"/>
                <a:ext cx="365962" cy="365960"/>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48" name="LightningBolt_E945">
                <a:extLst>
                  <a:ext uri="{FF2B5EF4-FFF2-40B4-BE49-F238E27FC236}">
                    <a16:creationId xmlns:a16="http://schemas.microsoft.com/office/drawing/2014/main" id="{41F4186B-2BDF-4C98-A0AB-EE616DF24B27}"/>
                  </a:ext>
                </a:extLst>
              </p:cNvPr>
              <p:cNvSpPr>
                <a:spLocks noChangeAspect="1"/>
              </p:cNvSpPr>
              <p:nvPr/>
            </p:nvSpPr>
            <p:spPr bwMode="auto">
              <a:xfrm>
                <a:off x="10689166" y="2871795"/>
                <a:ext cx="153587" cy="214329"/>
              </a:xfrm>
              <a:custGeom>
                <a:avLst/>
                <a:gdLst>
                  <a:gd name="T0" fmla="*/ 481 w 2961"/>
                  <a:gd name="T1" fmla="*/ 4132 h 4132"/>
                  <a:gd name="T2" fmla="*/ 2961 w 2961"/>
                  <a:gd name="T3" fmla="*/ 1653 h 4132"/>
                  <a:gd name="T4" fmla="*/ 1652 w 2961"/>
                  <a:gd name="T5" fmla="*/ 1653 h 4132"/>
                  <a:gd name="T6" fmla="*/ 2479 w 2961"/>
                  <a:gd name="T7" fmla="*/ 0 h 4132"/>
                  <a:gd name="T8" fmla="*/ 1239 w 2961"/>
                  <a:gd name="T9" fmla="*/ 0 h 4132"/>
                  <a:gd name="T10" fmla="*/ 0 w 2961"/>
                  <a:gd name="T11" fmla="*/ 2479 h 4132"/>
                  <a:gd name="T12" fmla="*/ 964 w 2961"/>
                  <a:gd name="T13" fmla="*/ 2479 h 4132"/>
                  <a:gd name="T14" fmla="*/ 137 w 2961"/>
                  <a:gd name="T15" fmla="*/ 4132 h 4132"/>
                  <a:gd name="T16" fmla="*/ 481 w 2961"/>
                  <a:gd name="T17" fmla="*/ 4132 h 4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1" h="4132">
                    <a:moveTo>
                      <a:pt x="481" y="4132"/>
                    </a:moveTo>
                    <a:lnTo>
                      <a:pt x="2961" y="1653"/>
                    </a:lnTo>
                    <a:lnTo>
                      <a:pt x="1652" y="1653"/>
                    </a:lnTo>
                    <a:lnTo>
                      <a:pt x="2479" y="0"/>
                    </a:lnTo>
                    <a:lnTo>
                      <a:pt x="1239" y="0"/>
                    </a:lnTo>
                    <a:lnTo>
                      <a:pt x="0" y="2479"/>
                    </a:lnTo>
                    <a:lnTo>
                      <a:pt x="964" y="2479"/>
                    </a:lnTo>
                    <a:lnTo>
                      <a:pt x="137" y="4132"/>
                    </a:lnTo>
                    <a:lnTo>
                      <a:pt x="481" y="4132"/>
                    </a:ln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nvGrpSpPr>
            <p:cNvPr id="127" name="Group 126">
              <a:extLst>
                <a:ext uri="{FF2B5EF4-FFF2-40B4-BE49-F238E27FC236}">
                  <a16:creationId xmlns:a16="http://schemas.microsoft.com/office/drawing/2014/main" id="{EF3CF0C1-3DC6-41F5-B256-C0508F30D420}"/>
                </a:ext>
              </a:extLst>
            </p:cNvPr>
            <p:cNvGrpSpPr/>
            <p:nvPr/>
          </p:nvGrpSpPr>
          <p:grpSpPr>
            <a:xfrm>
              <a:off x="9991470" y="3700789"/>
              <a:ext cx="1745374" cy="1444279"/>
              <a:chOff x="10191825" y="3357383"/>
              <a:chExt cx="1780373" cy="1473238"/>
            </a:xfrm>
          </p:grpSpPr>
          <p:grpSp>
            <p:nvGrpSpPr>
              <p:cNvPr id="138" name="Group 137">
                <a:extLst>
                  <a:ext uri="{FF2B5EF4-FFF2-40B4-BE49-F238E27FC236}">
                    <a16:creationId xmlns:a16="http://schemas.microsoft.com/office/drawing/2014/main" id="{4BDACD5D-63C5-4D48-BDA4-4C1400B08E2D}"/>
                  </a:ext>
                </a:extLst>
              </p:cNvPr>
              <p:cNvGrpSpPr/>
              <p:nvPr/>
            </p:nvGrpSpPr>
            <p:grpSpPr>
              <a:xfrm>
                <a:off x="10815842" y="4056329"/>
                <a:ext cx="697573" cy="520830"/>
                <a:chOff x="5864871" y="4656877"/>
                <a:chExt cx="697573" cy="520830"/>
              </a:xfrm>
            </p:grpSpPr>
            <p:sp>
              <p:nvSpPr>
                <p:cNvPr id="144" name="monitor">
                  <a:extLst>
                    <a:ext uri="{FF2B5EF4-FFF2-40B4-BE49-F238E27FC236}">
                      <a16:creationId xmlns:a16="http://schemas.microsoft.com/office/drawing/2014/main" id="{43CAC1B6-6F50-4AB9-8401-DA7BEC7FC643}"/>
                    </a:ext>
                  </a:extLst>
                </p:cNvPr>
                <p:cNvSpPr>
                  <a:spLocks noChangeAspect="1" noEditPoints="1"/>
                </p:cNvSpPr>
                <p:nvPr/>
              </p:nvSpPr>
              <p:spPr bwMode="auto">
                <a:xfrm>
                  <a:off x="5869960" y="4656877"/>
                  <a:ext cx="679585" cy="520830"/>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45" name="TextBox 144">
                  <a:extLst>
                    <a:ext uri="{FF2B5EF4-FFF2-40B4-BE49-F238E27FC236}">
                      <a16:creationId xmlns:a16="http://schemas.microsoft.com/office/drawing/2014/main" id="{0B2A3ECE-C2E6-43E4-8A70-A22F26BE223F}"/>
                    </a:ext>
                  </a:extLst>
                </p:cNvPr>
                <p:cNvSpPr txBox="1"/>
                <p:nvPr/>
              </p:nvSpPr>
              <p:spPr>
                <a:xfrm>
                  <a:off x="5876010" y="4839079"/>
                  <a:ext cx="686434" cy="249956"/>
                </a:xfrm>
                <a:prstGeom prst="rect">
                  <a:avLst/>
                </a:prstGeom>
                <a:noFill/>
              </p:spPr>
              <p:txBody>
                <a:bodyPr wrap="none" lIns="0" tIns="0" rIns="0" bIns="0"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100" b="1" i="0" u="none" strike="noStrike" kern="1200" cap="none" spc="0" normalizeH="0" baseline="0" noProof="0">
                      <a:ln>
                        <a:noFill/>
                      </a:ln>
                      <a:gradFill>
                        <a:gsLst>
                          <a:gs pos="2917">
                            <a:srgbClr val="353535"/>
                          </a:gs>
                          <a:gs pos="30000">
                            <a:srgbClr val="353535"/>
                          </a:gs>
                        </a:gsLst>
                        <a:lin ang="5400000" scaled="0"/>
                      </a:gradFill>
                      <a:effectLst/>
                      <a:uLnTx/>
                      <a:uFillTx/>
                      <a:latin typeface="Segoe Pro Display" panose="020B0502040504020203" pitchFamily="34" charset="0"/>
                      <a:ea typeface="+mn-ea"/>
                      <a:cs typeface="+mn-cs"/>
                    </a:rPr>
                    <a:t>HANA</a:t>
                  </a:r>
                </a:p>
              </p:txBody>
            </p:sp>
            <p:pic>
              <p:nvPicPr>
                <p:cNvPr id="146" name="Picture 145">
                  <a:extLst>
                    <a:ext uri="{FF2B5EF4-FFF2-40B4-BE49-F238E27FC236}">
                      <a16:creationId xmlns:a16="http://schemas.microsoft.com/office/drawing/2014/main" id="{A6FA3760-EF12-4082-B801-FF81D8EC09A6}"/>
                    </a:ext>
                  </a:extLst>
                </p:cNvPr>
                <p:cNvPicPr>
                  <a:picLocks noChangeAspect="1"/>
                </p:cNvPicPr>
                <p:nvPr/>
              </p:nvPicPr>
              <p:blipFill>
                <a:blip r:embed="rId6">
                  <a:duotone>
                    <a:prstClr val="black"/>
                    <a:schemeClr val="accent5">
                      <a:tint val="45000"/>
                      <a:satMod val="400000"/>
                    </a:schemeClr>
                  </a:duotone>
                  <a:lum bright="-40000" contrast="-20000"/>
                </a:blip>
                <a:stretch>
                  <a:fillRect/>
                </a:stretch>
              </p:blipFill>
              <p:spPr>
                <a:xfrm>
                  <a:off x="5864871" y="4668030"/>
                  <a:ext cx="454324" cy="224640"/>
                </a:xfrm>
                <a:prstGeom prst="rect">
                  <a:avLst/>
                </a:prstGeom>
              </p:spPr>
            </p:pic>
          </p:grpSp>
          <p:sp>
            <p:nvSpPr>
              <p:cNvPr id="139" name="Rectangle 138">
                <a:extLst>
                  <a:ext uri="{FF2B5EF4-FFF2-40B4-BE49-F238E27FC236}">
                    <a16:creationId xmlns:a16="http://schemas.microsoft.com/office/drawing/2014/main" id="{2132268B-83BF-4453-BEA6-AFAA31B4C7AF}"/>
                  </a:ext>
                </a:extLst>
              </p:cNvPr>
              <p:cNvSpPr/>
              <p:nvPr/>
            </p:nvSpPr>
            <p:spPr bwMode="auto">
              <a:xfrm>
                <a:off x="10313038" y="3679681"/>
                <a:ext cx="1659160" cy="1150940"/>
              </a:xfrm>
              <a:prstGeom prst="rect">
                <a:avLst/>
              </a:prstGeom>
              <a:noFill/>
              <a:ln>
                <a:solidFill>
                  <a:schemeClr val="bg1">
                    <a:lumMod val="5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40" name="Rectangle 139">
                <a:extLst>
                  <a:ext uri="{FF2B5EF4-FFF2-40B4-BE49-F238E27FC236}">
                    <a16:creationId xmlns:a16="http://schemas.microsoft.com/office/drawing/2014/main" id="{6CE06ADE-7D18-4FB7-8186-A3FB61370D37}"/>
                  </a:ext>
                </a:extLst>
              </p:cNvPr>
              <p:cNvSpPr/>
              <p:nvPr/>
            </p:nvSpPr>
            <p:spPr bwMode="auto">
              <a:xfrm>
                <a:off x="10477277" y="3357383"/>
                <a:ext cx="1330683" cy="516817"/>
              </a:xfrm>
              <a:prstGeom prst="rect">
                <a:avLst/>
              </a:prstGeom>
              <a:solidFill>
                <a:srgbClr val="F8F8F8"/>
              </a:solidFill>
              <a:ln w="15875">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85" tIns="0" rIns="0" bIns="0" numCol="1" spcCol="0" rtlCol="0" fromWordArt="0" anchor="ctr" anchorCtr="0" forceAA="0" compatLnSpc="1">
                <a:prstTxWarp prst="textNoShape">
                  <a:avLst/>
                </a:prstTxWarp>
                <a:noAutofit/>
              </a:bodyPr>
              <a:lstStyle/>
              <a:p>
                <a:pPr marL="0" marR="0" lvl="0" indent="0" algn="l" defTabSz="914102" rtl="0" eaLnBrk="1" fontAlgn="base" latinLnBrk="0" hangingPunct="1">
                  <a:lnSpc>
                    <a:spcPct val="90000"/>
                  </a:lnSpc>
                  <a:spcBef>
                    <a:spcPct val="0"/>
                  </a:spcBef>
                  <a:spcAft>
                    <a:spcPct val="0"/>
                  </a:spcAft>
                  <a:buClrTx/>
                  <a:buSzTx/>
                  <a:buFontTx/>
                  <a:buNone/>
                  <a:tabLst/>
                  <a:defRPr/>
                </a:pPr>
                <a:r>
                  <a:rPr kumimoji="0" lang="en-US" sz="1100" b="0" i="0" u="none" strike="noStrike" kern="1200" cap="none" spc="0" normalizeH="0" baseline="0" noProof="0" dirty="0">
                    <a:ln>
                      <a:noFill/>
                    </a:ln>
                    <a:gradFill>
                      <a:gsLst>
                        <a:gs pos="0">
                          <a:srgbClr val="0078D7"/>
                        </a:gs>
                        <a:gs pos="100000">
                          <a:srgbClr val="0078D7"/>
                        </a:gs>
                      </a:gsLst>
                      <a:lin ang="5400000" scaled="0"/>
                    </a:gradFill>
                    <a:effectLst/>
                    <a:uLnTx/>
                    <a:uFillTx/>
                    <a:latin typeface="Segoe UI Semibold" panose="020B0702040204020203" pitchFamily="34" charset="0"/>
                    <a:ea typeface="+mn-ea"/>
                    <a:cs typeface="Segoe UI Semibold" panose="020B0702040204020203" pitchFamily="34" charset="0"/>
                  </a:rPr>
                  <a:t>Purpose-built SAP HANA</a:t>
                </a:r>
              </a:p>
            </p:txBody>
          </p:sp>
          <p:grpSp>
            <p:nvGrpSpPr>
              <p:cNvPr id="141" name="Group 140">
                <a:extLst>
                  <a:ext uri="{FF2B5EF4-FFF2-40B4-BE49-F238E27FC236}">
                    <a16:creationId xmlns:a16="http://schemas.microsoft.com/office/drawing/2014/main" id="{D2DC32C0-4C71-4947-832D-2BCE4A797391}"/>
                  </a:ext>
                </a:extLst>
              </p:cNvPr>
              <p:cNvGrpSpPr/>
              <p:nvPr/>
            </p:nvGrpSpPr>
            <p:grpSpPr>
              <a:xfrm>
                <a:off x="10191825" y="3441618"/>
                <a:ext cx="448056" cy="448055"/>
                <a:chOff x="5303955" y="4408928"/>
                <a:chExt cx="365962" cy="365962"/>
              </a:xfrm>
            </p:grpSpPr>
            <p:sp>
              <p:nvSpPr>
                <p:cNvPr id="142" name="Oval 141">
                  <a:extLst>
                    <a:ext uri="{FF2B5EF4-FFF2-40B4-BE49-F238E27FC236}">
                      <a16:creationId xmlns:a16="http://schemas.microsoft.com/office/drawing/2014/main" id="{CBAF2174-12F5-42B3-828D-8D8E474F71DA}"/>
                    </a:ext>
                  </a:extLst>
                </p:cNvPr>
                <p:cNvSpPr/>
                <p:nvPr/>
              </p:nvSpPr>
              <p:spPr bwMode="auto">
                <a:xfrm>
                  <a:off x="5303955" y="4408928"/>
                  <a:ext cx="365962" cy="365962"/>
                </a:xfrm>
                <a:prstGeom prst="ellipse">
                  <a:avLst/>
                </a:prstGeom>
                <a:solidFill>
                  <a:schemeClr val="bg1">
                    <a:lumMod val="95000"/>
                  </a:schemeClr>
                </a:solidFill>
                <a:ln w="1587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43" name="Browser_4">
                  <a:extLst>
                    <a:ext uri="{FF2B5EF4-FFF2-40B4-BE49-F238E27FC236}">
                      <a16:creationId xmlns:a16="http://schemas.microsoft.com/office/drawing/2014/main" id="{3A471924-0142-4811-A1FC-E950BAA80EBD}"/>
                    </a:ext>
                  </a:extLst>
                </p:cNvPr>
                <p:cNvSpPr>
                  <a:spLocks noChangeAspect="1" noEditPoints="1"/>
                </p:cNvSpPr>
                <p:nvPr/>
              </p:nvSpPr>
              <p:spPr bwMode="auto">
                <a:xfrm>
                  <a:off x="5390080" y="4515532"/>
                  <a:ext cx="206714" cy="152981"/>
                </a:xfrm>
                <a:custGeom>
                  <a:avLst/>
                  <a:gdLst>
                    <a:gd name="T0" fmla="*/ 80 w 604"/>
                    <a:gd name="T1" fmla="*/ 244 h 447"/>
                    <a:gd name="T2" fmla="*/ 320 w 604"/>
                    <a:gd name="T3" fmla="*/ 244 h 447"/>
                    <a:gd name="T4" fmla="*/ 80 w 604"/>
                    <a:gd name="T5" fmla="*/ 367 h 447"/>
                    <a:gd name="T6" fmla="*/ 320 w 604"/>
                    <a:gd name="T7" fmla="*/ 367 h 447"/>
                    <a:gd name="T8" fmla="*/ 525 w 604"/>
                    <a:gd name="T9" fmla="*/ 305 h 447"/>
                    <a:gd name="T10" fmla="*/ 525 w 604"/>
                    <a:gd name="T11" fmla="*/ 244 h 447"/>
                    <a:gd name="T12" fmla="*/ 403 w 604"/>
                    <a:gd name="T13" fmla="*/ 244 h 447"/>
                    <a:gd name="T14" fmla="*/ 403 w 604"/>
                    <a:gd name="T15" fmla="*/ 367 h 447"/>
                    <a:gd name="T16" fmla="*/ 525 w 604"/>
                    <a:gd name="T17" fmla="*/ 367 h 447"/>
                    <a:gd name="T18" fmla="*/ 525 w 604"/>
                    <a:gd name="T19" fmla="*/ 305 h 447"/>
                    <a:gd name="T20" fmla="*/ 525 w 604"/>
                    <a:gd name="T21" fmla="*/ 123 h 447"/>
                    <a:gd name="T22" fmla="*/ 525 w 604"/>
                    <a:gd name="T23" fmla="*/ 80 h 447"/>
                    <a:gd name="T24" fmla="*/ 82 w 604"/>
                    <a:gd name="T25" fmla="*/ 80 h 447"/>
                    <a:gd name="T26" fmla="*/ 82 w 604"/>
                    <a:gd name="T27" fmla="*/ 166 h 447"/>
                    <a:gd name="T28" fmla="*/ 525 w 604"/>
                    <a:gd name="T29" fmla="*/ 166 h 447"/>
                    <a:gd name="T30" fmla="*/ 525 w 604"/>
                    <a:gd name="T31" fmla="*/ 123 h 447"/>
                    <a:gd name="T32" fmla="*/ 604 w 604"/>
                    <a:gd name="T33" fmla="*/ 225 h 447"/>
                    <a:gd name="T34" fmla="*/ 604 w 604"/>
                    <a:gd name="T35" fmla="*/ 0 h 447"/>
                    <a:gd name="T36" fmla="*/ 0 w 604"/>
                    <a:gd name="T37" fmla="*/ 0 h 447"/>
                    <a:gd name="T38" fmla="*/ 0 w 604"/>
                    <a:gd name="T39" fmla="*/ 447 h 447"/>
                    <a:gd name="T40" fmla="*/ 604 w 604"/>
                    <a:gd name="T41" fmla="*/ 447 h 447"/>
                    <a:gd name="T42" fmla="*/ 604 w 604"/>
                    <a:gd name="T43" fmla="*/ 2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04" h="447">
                      <a:moveTo>
                        <a:pt x="80" y="244"/>
                      </a:moveTo>
                      <a:lnTo>
                        <a:pt x="320" y="244"/>
                      </a:lnTo>
                      <a:moveTo>
                        <a:pt x="80" y="367"/>
                      </a:moveTo>
                      <a:lnTo>
                        <a:pt x="320" y="367"/>
                      </a:lnTo>
                      <a:moveTo>
                        <a:pt x="525" y="305"/>
                      </a:moveTo>
                      <a:lnTo>
                        <a:pt x="525" y="244"/>
                      </a:lnTo>
                      <a:lnTo>
                        <a:pt x="403" y="244"/>
                      </a:lnTo>
                      <a:lnTo>
                        <a:pt x="403" y="367"/>
                      </a:lnTo>
                      <a:lnTo>
                        <a:pt x="525" y="367"/>
                      </a:lnTo>
                      <a:lnTo>
                        <a:pt x="525" y="305"/>
                      </a:lnTo>
                      <a:moveTo>
                        <a:pt x="525" y="123"/>
                      </a:moveTo>
                      <a:lnTo>
                        <a:pt x="525" y="80"/>
                      </a:lnTo>
                      <a:lnTo>
                        <a:pt x="82" y="80"/>
                      </a:lnTo>
                      <a:lnTo>
                        <a:pt x="82" y="166"/>
                      </a:lnTo>
                      <a:lnTo>
                        <a:pt x="525" y="166"/>
                      </a:lnTo>
                      <a:lnTo>
                        <a:pt x="525" y="123"/>
                      </a:lnTo>
                      <a:moveTo>
                        <a:pt x="604" y="225"/>
                      </a:moveTo>
                      <a:lnTo>
                        <a:pt x="604" y="0"/>
                      </a:lnTo>
                      <a:lnTo>
                        <a:pt x="0" y="0"/>
                      </a:lnTo>
                      <a:lnTo>
                        <a:pt x="0" y="447"/>
                      </a:lnTo>
                      <a:lnTo>
                        <a:pt x="604" y="447"/>
                      </a:lnTo>
                      <a:lnTo>
                        <a:pt x="604" y="225"/>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353535"/>
                    </a:solidFill>
                    <a:effectLst/>
                    <a:uLnTx/>
                    <a:uFillTx/>
                    <a:latin typeface="Segoe UI Semilight"/>
                    <a:ea typeface="+mn-ea"/>
                    <a:cs typeface="+mn-cs"/>
                  </a:endParaRPr>
                </a:p>
              </p:txBody>
            </p:sp>
          </p:grpSp>
        </p:grpSp>
        <p:grpSp>
          <p:nvGrpSpPr>
            <p:cNvPr id="128" name="Group 127">
              <a:extLst>
                <a:ext uri="{FF2B5EF4-FFF2-40B4-BE49-F238E27FC236}">
                  <a16:creationId xmlns:a16="http://schemas.microsoft.com/office/drawing/2014/main" id="{C4797DB5-E5AA-4D3B-BE6B-2F64E0EB7970}"/>
                </a:ext>
              </a:extLst>
            </p:cNvPr>
            <p:cNvGrpSpPr/>
            <p:nvPr/>
          </p:nvGrpSpPr>
          <p:grpSpPr>
            <a:xfrm>
              <a:off x="5085122" y="4897290"/>
              <a:ext cx="709037" cy="510587"/>
              <a:chOff x="7715331" y="3079122"/>
              <a:chExt cx="991871" cy="714258"/>
            </a:xfrm>
          </p:grpSpPr>
          <p:sp>
            <p:nvSpPr>
              <p:cNvPr id="136" name="monitor">
                <a:extLst>
                  <a:ext uri="{FF2B5EF4-FFF2-40B4-BE49-F238E27FC236}">
                    <a16:creationId xmlns:a16="http://schemas.microsoft.com/office/drawing/2014/main" id="{EDC94967-99B3-46E3-A916-4F1919EAF45E}"/>
                  </a:ext>
                </a:extLst>
              </p:cNvPr>
              <p:cNvSpPr>
                <a:spLocks noChangeAspect="1" noEditPoints="1"/>
              </p:cNvSpPr>
              <p:nvPr/>
            </p:nvSpPr>
            <p:spPr bwMode="auto">
              <a:xfrm>
                <a:off x="7745277" y="3079122"/>
                <a:ext cx="931982" cy="714258"/>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37" name="TextBox 136">
                <a:extLst>
                  <a:ext uri="{FF2B5EF4-FFF2-40B4-BE49-F238E27FC236}">
                    <a16:creationId xmlns:a16="http://schemas.microsoft.com/office/drawing/2014/main" id="{ABB7B714-0735-4922-996F-4ED98DDFFB48}"/>
                  </a:ext>
                </a:extLst>
              </p:cNvPr>
              <p:cNvSpPr txBox="1"/>
              <p:nvPr/>
            </p:nvSpPr>
            <p:spPr>
              <a:xfrm>
                <a:off x="7715331" y="3223501"/>
                <a:ext cx="991871"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NCv3</a:t>
                </a:r>
              </a:p>
            </p:txBody>
          </p:sp>
        </p:grpSp>
        <p:grpSp>
          <p:nvGrpSpPr>
            <p:cNvPr id="129" name="Group 128">
              <a:extLst>
                <a:ext uri="{FF2B5EF4-FFF2-40B4-BE49-F238E27FC236}">
                  <a16:creationId xmlns:a16="http://schemas.microsoft.com/office/drawing/2014/main" id="{BFED2A4E-03BE-4158-882F-00A674E9389E}"/>
                </a:ext>
              </a:extLst>
            </p:cNvPr>
            <p:cNvGrpSpPr/>
            <p:nvPr/>
          </p:nvGrpSpPr>
          <p:grpSpPr>
            <a:xfrm>
              <a:off x="7021586" y="4882812"/>
              <a:ext cx="734820" cy="510593"/>
              <a:chOff x="7697297" y="3079136"/>
              <a:chExt cx="1027939" cy="714264"/>
            </a:xfrm>
          </p:grpSpPr>
          <p:sp>
            <p:nvSpPr>
              <p:cNvPr id="134" name="monitor">
                <a:extLst>
                  <a:ext uri="{FF2B5EF4-FFF2-40B4-BE49-F238E27FC236}">
                    <a16:creationId xmlns:a16="http://schemas.microsoft.com/office/drawing/2014/main" id="{0D39390C-FC96-4882-91FB-46ECA88C5167}"/>
                  </a:ext>
                </a:extLst>
              </p:cNvPr>
              <p:cNvSpPr>
                <a:spLocks noChangeAspect="1" noEditPoints="1"/>
              </p:cNvSpPr>
              <p:nvPr/>
            </p:nvSpPr>
            <p:spPr bwMode="auto">
              <a:xfrm>
                <a:off x="7745277" y="3079136"/>
                <a:ext cx="931982" cy="71426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35" name="TextBox 134">
                <a:extLst>
                  <a:ext uri="{FF2B5EF4-FFF2-40B4-BE49-F238E27FC236}">
                    <a16:creationId xmlns:a16="http://schemas.microsoft.com/office/drawing/2014/main" id="{482EFB54-66BA-4238-AB20-B4A87D4B2FA4}"/>
                  </a:ext>
                </a:extLst>
              </p:cNvPr>
              <p:cNvSpPr txBox="1"/>
              <p:nvPr/>
            </p:nvSpPr>
            <p:spPr>
              <a:xfrm>
                <a:off x="7697297" y="3223483"/>
                <a:ext cx="1027939"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NDv2</a:t>
                </a:r>
                <a:endParaRPr kumimoji="0" lang="en-US" sz="1400" b="1" i="0" u="none" strike="noStrike" kern="1200" cap="none" spc="0" normalizeH="0" baseline="0" noProof="0">
                  <a:ln>
                    <a:noFill/>
                  </a:ln>
                  <a:solidFill>
                    <a:srgbClr val="FF0000"/>
                  </a:solidFill>
                  <a:effectLst/>
                  <a:uLnTx/>
                  <a:uFillTx/>
                  <a:latin typeface="Segoe UI Semibold" panose="020B0702040204020203" pitchFamily="34" charset="0"/>
                  <a:ea typeface="+mn-ea"/>
                  <a:cs typeface="Segoe UI Semibold" panose="020B0702040204020203" pitchFamily="34" charset="0"/>
                </a:endParaRPr>
              </a:p>
            </p:txBody>
          </p:sp>
        </p:grpSp>
        <p:grpSp>
          <p:nvGrpSpPr>
            <p:cNvPr id="130" name="Group 129">
              <a:extLst>
                <a:ext uri="{FF2B5EF4-FFF2-40B4-BE49-F238E27FC236}">
                  <a16:creationId xmlns:a16="http://schemas.microsoft.com/office/drawing/2014/main" id="{847B1195-8ABE-48F8-AA13-D7D0E15A1E51}"/>
                </a:ext>
              </a:extLst>
            </p:cNvPr>
            <p:cNvGrpSpPr/>
            <p:nvPr/>
          </p:nvGrpSpPr>
          <p:grpSpPr>
            <a:xfrm>
              <a:off x="6095959" y="4875234"/>
              <a:ext cx="714194" cy="510592"/>
              <a:chOff x="7711722" y="3079134"/>
              <a:chExt cx="999087" cy="714264"/>
            </a:xfrm>
          </p:grpSpPr>
          <p:sp>
            <p:nvSpPr>
              <p:cNvPr id="132" name="monitor">
                <a:extLst>
                  <a:ext uri="{FF2B5EF4-FFF2-40B4-BE49-F238E27FC236}">
                    <a16:creationId xmlns:a16="http://schemas.microsoft.com/office/drawing/2014/main" id="{01D6F349-90AC-4E6C-B398-927328B8DD26}"/>
                  </a:ext>
                </a:extLst>
              </p:cNvPr>
              <p:cNvSpPr>
                <a:spLocks noChangeAspect="1" noEditPoints="1"/>
              </p:cNvSpPr>
              <p:nvPr/>
            </p:nvSpPr>
            <p:spPr bwMode="auto">
              <a:xfrm>
                <a:off x="7745277" y="3079134"/>
                <a:ext cx="931982" cy="71426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solidFill>
                <a:schemeClr val="bg2"/>
              </a:solidFill>
              <a:ln w="15875" cap="sq">
                <a:solidFill>
                  <a:schemeClr val="tx1"/>
                </a:solidFill>
                <a:prstDash val="solid"/>
                <a:miter lim="800000"/>
                <a:headEnd/>
                <a:tailEnd/>
              </a:ln>
              <a:extLst/>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568" b="0" i="0" u="none" strike="noStrike" kern="1200" cap="none" spc="0" normalizeH="0" baseline="0" noProof="0">
                  <a:ln>
                    <a:noFill/>
                  </a:ln>
                  <a:gradFill>
                    <a:gsLst>
                      <a:gs pos="0">
                        <a:srgbClr val="505050"/>
                      </a:gs>
                      <a:gs pos="100000">
                        <a:srgbClr val="505050"/>
                      </a:gs>
                    </a:gsLst>
                  </a:gradFill>
                  <a:effectLst/>
                  <a:uLnTx/>
                  <a:uFillTx/>
                  <a:latin typeface="Segoe UI Semibold" panose="020B0702040204020203" pitchFamily="34" charset="0"/>
                  <a:ea typeface="+mn-ea"/>
                  <a:cs typeface="Segoe UI Semibold" panose="020B0702040204020203" pitchFamily="34" charset="0"/>
                </a:endParaRPr>
              </a:p>
            </p:txBody>
          </p:sp>
          <p:sp>
            <p:nvSpPr>
              <p:cNvPr id="133" name="TextBox 132">
                <a:extLst>
                  <a:ext uri="{FF2B5EF4-FFF2-40B4-BE49-F238E27FC236}">
                    <a16:creationId xmlns:a16="http://schemas.microsoft.com/office/drawing/2014/main" id="{9A1A3B10-2C8F-46C3-905F-F1FD89342B9F}"/>
                  </a:ext>
                </a:extLst>
              </p:cNvPr>
              <p:cNvSpPr txBox="1"/>
              <p:nvPr/>
            </p:nvSpPr>
            <p:spPr>
              <a:xfrm>
                <a:off x="7711722" y="3223483"/>
                <a:ext cx="999087" cy="436277"/>
              </a:xfrm>
              <a:prstGeom prst="rect">
                <a:avLst/>
              </a:prstGeom>
              <a:noFill/>
            </p:spPr>
            <p:txBody>
              <a:bodyPr wrap="none" lIns="0" tIns="0" rIns="0" bIns="0" rtlCol="0">
                <a:spAutoFit/>
              </a:body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4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NVv2</a:t>
                </a:r>
                <a:endParaRPr kumimoji="0" lang="en-US" sz="1400" b="1" i="0" u="none" strike="noStrike" kern="1200" cap="none" spc="0" normalizeH="0" baseline="0" noProof="0">
                  <a:ln>
                    <a:noFill/>
                  </a:ln>
                  <a:solidFill>
                    <a:srgbClr val="FF0000"/>
                  </a:solidFill>
                  <a:effectLst/>
                  <a:uLnTx/>
                  <a:uFillTx/>
                  <a:latin typeface="Segoe UI Semibold" panose="020B0702040204020203" pitchFamily="34" charset="0"/>
                  <a:ea typeface="+mn-ea"/>
                  <a:cs typeface="Segoe UI Semibold" panose="020B0702040204020203" pitchFamily="34" charset="0"/>
                </a:endParaRPr>
              </a:p>
            </p:txBody>
          </p:sp>
        </p:grpSp>
        <p:sp>
          <p:nvSpPr>
            <p:cNvPr id="131" name="TextBox 130">
              <a:extLst>
                <a:ext uri="{FF2B5EF4-FFF2-40B4-BE49-F238E27FC236}">
                  <a16:creationId xmlns:a16="http://schemas.microsoft.com/office/drawing/2014/main" id="{1C248A21-2C20-491F-B314-A3A2F73299B7}"/>
                </a:ext>
              </a:extLst>
            </p:cNvPr>
            <p:cNvSpPr txBox="1"/>
            <p:nvPr/>
          </p:nvSpPr>
          <p:spPr>
            <a:xfrm>
              <a:off x="6483185" y="5403818"/>
              <a:ext cx="843179" cy="138498"/>
            </a:xfrm>
            <a:prstGeom prst="rect">
              <a:avLst/>
            </a:prstGeom>
            <a:noFill/>
          </p:spPr>
          <p:txBody>
            <a:bodyPr wrap="none" lIns="0" tIns="0" rIns="0" bIns="0" rtlCol="0">
              <a:spAutoFit/>
            </a:bodyPr>
            <a:lstStyle>
              <a:defPPr>
                <a:defRPr lang="en-US"/>
              </a:defPPr>
              <a:lvl1pPr algn="ctr">
                <a:lnSpc>
                  <a:spcPct val="90000"/>
                </a:lnSpc>
                <a:spcAft>
                  <a:spcPts val="600"/>
                </a:spcAft>
                <a:defRPr sz="1400" b="1">
                  <a:gradFill>
                    <a:gsLst>
                      <a:gs pos="2917">
                        <a:schemeClr val="tx1"/>
                      </a:gs>
                      <a:gs pos="30000">
                        <a:schemeClr val="tx1"/>
                      </a:gs>
                    </a:gsLst>
                    <a:lin ang="5400000" scaled="0"/>
                  </a:gradFill>
                  <a:latin typeface="Segoe UI" panose="020B0502040204020203" pitchFamily="34" charset="0"/>
                  <a:cs typeface="Segoe UI" panose="020B0502040204020203" pitchFamily="34" charset="0"/>
                </a:defRPr>
              </a:lvl1pPr>
            </a:lstStyle>
            <a:p>
              <a:pPr marL="0" marR="0" lvl="0" indent="0" algn="ctr" defTabSz="914367" rtl="0" eaLnBrk="1" fontAlgn="auto" latinLnBrk="0" hangingPunct="1">
                <a:lnSpc>
                  <a:spcPct val="90000"/>
                </a:lnSpc>
                <a:spcBef>
                  <a:spcPts val="0"/>
                </a:spcBef>
                <a:spcAft>
                  <a:spcPts val="588"/>
                </a:spcAft>
                <a:buClrTx/>
                <a:buSzTx/>
                <a:buFontTx/>
                <a:buNone/>
                <a:tabLst/>
                <a:defRPr/>
              </a:pPr>
              <a:r>
                <a:rPr kumimoji="0" lang="en-US" sz="1000" b="1" i="0" u="none" strike="noStrike" kern="1200" cap="none" spc="0" normalizeH="0" baseline="0" noProof="0">
                  <a:ln>
                    <a:noFill/>
                  </a:ln>
                  <a:gradFill>
                    <a:gsLst>
                      <a:gs pos="2917">
                        <a:srgbClr val="353535"/>
                      </a:gs>
                      <a:gs pos="3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(coming soon)</a:t>
              </a:r>
            </a:p>
          </p:txBody>
        </p:sp>
      </p:grpSp>
    </p:spTree>
    <p:extLst>
      <p:ext uri="{BB962C8B-B14F-4D97-AF65-F5344CB8AC3E}">
        <p14:creationId xmlns:p14="http://schemas.microsoft.com/office/powerpoint/2010/main" val="4142885950"/>
      </p:ext>
    </p:extLst>
  </p:cSld>
  <p:clrMapOvr>
    <a:masterClrMapping/>
  </p:clrMapOvr>
  <p:transition>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025" y="2598004"/>
            <a:ext cx="4161981" cy="1661993"/>
          </a:xfrm>
        </p:spPr>
        <p:txBody>
          <a:bodyPr/>
          <a:lstStyle/>
          <a:p>
            <a:r>
              <a:rPr lang="en-US" dirty="0"/>
              <a:t>Demo:</a:t>
            </a:r>
            <a:br>
              <a:rPr lang="en-US" dirty="0"/>
            </a:br>
            <a:r>
              <a:rPr lang="en-US" dirty="0" err="1"/>
              <a:t>Vitual</a:t>
            </a:r>
            <a:r>
              <a:rPr lang="en-US" dirty="0"/>
              <a:t> Machine deployment</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Tree>
    <p:extLst>
      <p:ext uri="{BB962C8B-B14F-4D97-AF65-F5344CB8AC3E}">
        <p14:creationId xmlns:p14="http://schemas.microsoft.com/office/powerpoint/2010/main" val="2732857989"/>
      </p:ext>
    </p:extLst>
  </p:cSld>
  <p:clrMapOvr>
    <a:masterClrMapping/>
  </p:clrMapOvr>
  <p:transition>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1"/>
          <p:cNvSpPr txBox="1">
            <a:spLocks/>
          </p:cNvSpPr>
          <p:nvPr/>
        </p:nvSpPr>
        <p:spPr>
          <a:xfrm>
            <a:off x="588263" y="1135409"/>
            <a:ext cx="11190932" cy="845856"/>
          </a:xfrm>
          <a:prstGeom prst="rect">
            <a:avLst/>
          </a:prstGeom>
        </p:spPr>
        <p:txBody>
          <a:bodyPr vert="horz" wrap="square" lIns="143446" tIns="89654" rIns="143446" bIns="89654" rtlCol="0">
            <a:spAutoFit/>
          </a:bodyPr>
          <a:lstStyle>
            <a:lvl1pPr marL="257141" marR="0" indent="-257141" algn="l" defTabSz="699463" rtl="0" eaLnBrk="1" fontAlgn="auto" latinLnBrk="0" hangingPunct="1">
              <a:lnSpc>
                <a:spcPct val="90000"/>
              </a:lnSpc>
              <a:spcBef>
                <a:spcPct val="20000"/>
              </a:spcBef>
              <a:spcAft>
                <a:spcPts val="0"/>
              </a:spcAft>
              <a:buClrTx/>
              <a:buSzPct val="90000"/>
              <a:buFont typeface="Arial" pitchFamily="34" charset="0"/>
              <a:buChar char="•"/>
              <a:tabLst/>
              <a:defRPr sz="3600" kern="1200" spc="0" baseline="0">
                <a:gradFill>
                  <a:gsLst>
                    <a:gs pos="1250">
                      <a:schemeClr val="tx2"/>
                    </a:gs>
                    <a:gs pos="99000">
                      <a:schemeClr val="tx2"/>
                    </a:gs>
                  </a:gsLst>
                  <a:lin ang="5400000" scaled="0"/>
                </a:gradFill>
                <a:latin typeface="+mj-lt"/>
                <a:ea typeface="+mn-ea"/>
                <a:cs typeface="+mn-cs"/>
              </a:defRPr>
            </a:lvl1pPr>
            <a:lvl2pPr marL="461963" marR="0" indent="-204788" algn="l" defTabSz="699463"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630238" marR="0" indent="-169863" algn="l" defTabSz="699463"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3pPr>
            <a:lvl4pPr marL="798513" marR="0" indent="-169863" algn="l" defTabSz="699463"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4pPr>
            <a:lvl5pPr marL="914400" marR="0" indent="-169863" algn="l" defTabSz="699463"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5pPr>
            <a:lvl6pPr marL="1923523"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73256"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622987"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72720" indent="-174866" algn="l" defTabSz="699463"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None/>
            </a:pPr>
            <a:r>
              <a:rPr lang="en-US" sz="2400" dirty="0">
                <a:solidFill>
                  <a:schemeClr val="tx1"/>
                </a:solidFill>
              </a:rPr>
              <a:t>Images make it easier to deploy an application into the Azure environment. The following are the four models of Azure Images:</a:t>
            </a:r>
          </a:p>
        </p:txBody>
      </p:sp>
      <p:graphicFrame>
        <p:nvGraphicFramePr>
          <p:cNvPr id="4" name="Diagram 3"/>
          <p:cNvGraphicFramePr/>
          <p:nvPr>
            <p:extLst>
              <p:ext uri="{D42A27DB-BD31-4B8C-83A1-F6EECF244321}">
                <p14:modId xmlns:p14="http://schemas.microsoft.com/office/powerpoint/2010/main" val="2308594985"/>
              </p:ext>
            </p:extLst>
          </p:nvPr>
        </p:nvGraphicFramePr>
        <p:xfrm>
          <a:off x="588263" y="2214138"/>
          <a:ext cx="8493776" cy="3708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D5E17571-7CFE-445A-91E3-1120507A4CC9}"/>
              </a:ext>
            </a:extLst>
          </p:cNvPr>
          <p:cNvSpPr>
            <a:spLocks noGrp="1"/>
          </p:cNvSpPr>
          <p:nvPr>
            <p:ph type="title"/>
          </p:nvPr>
        </p:nvSpPr>
        <p:spPr>
          <a:xfrm>
            <a:off x="588263" y="457200"/>
            <a:ext cx="11018520" cy="553998"/>
          </a:xfrm>
        </p:spPr>
        <p:txBody>
          <a:bodyPr/>
          <a:lstStyle/>
          <a:p>
            <a:r>
              <a:rPr lang="en-US" dirty="0"/>
              <a:t>Virtual Machine – Marketplace and image models</a:t>
            </a:r>
          </a:p>
        </p:txBody>
      </p:sp>
    </p:spTree>
    <p:extLst>
      <p:ext uri="{BB962C8B-B14F-4D97-AF65-F5344CB8AC3E}">
        <p14:creationId xmlns:p14="http://schemas.microsoft.com/office/powerpoint/2010/main" val="1635815238"/>
      </p:ext>
    </p:extLst>
  </p:cSld>
  <p:clrMapOvr>
    <a:masterClrMapping/>
  </p:clrMapOvr>
  <p:transition>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263" y="457200"/>
            <a:ext cx="11018520" cy="553998"/>
          </a:xfrm>
        </p:spPr>
        <p:txBody>
          <a:bodyPr/>
          <a:lstStyle/>
          <a:p>
            <a:pPr defTabSz="914408"/>
            <a:r>
              <a:rPr lang="en-US" spc="-99" dirty="0">
                <a:gradFill>
                  <a:gsLst>
                    <a:gs pos="1250">
                      <a:schemeClr val="tx1"/>
                    </a:gs>
                    <a:gs pos="100000">
                      <a:schemeClr val="tx1"/>
                    </a:gs>
                  </a:gsLst>
                  <a:lin ang="5400000" scaled="0"/>
                </a:gradFill>
                <a:cs typeface="Segoe UI" pitchFamily="34" charset="0"/>
              </a:rPr>
              <a:t>VM extensions</a:t>
            </a:r>
          </a:p>
        </p:txBody>
      </p:sp>
      <p:sp>
        <p:nvSpPr>
          <p:cNvPr id="3" name="Text Placeholder 2"/>
          <p:cNvSpPr>
            <a:spLocks noGrp="1"/>
          </p:cNvSpPr>
          <p:nvPr>
            <p:ph type="body" sz="quarter" idx="4294967295"/>
          </p:nvPr>
        </p:nvSpPr>
        <p:spPr>
          <a:xfrm>
            <a:off x="588263" y="1210472"/>
            <a:ext cx="5448300" cy="1665288"/>
          </a:xfrm>
        </p:spPr>
        <p:txBody>
          <a:bodyPr/>
          <a:lstStyle/>
          <a:p>
            <a:r>
              <a:rPr lang="en-US" sz="2353" dirty="0">
                <a:gradFill>
                  <a:gsLst>
                    <a:gs pos="1250">
                      <a:schemeClr val="tx2"/>
                    </a:gs>
                    <a:gs pos="99000">
                      <a:schemeClr val="tx2"/>
                    </a:gs>
                  </a:gsLst>
                  <a:lin ang="5400000" scaled="0"/>
                </a:gradFill>
              </a:rPr>
              <a:t>Extending the power of your VM</a:t>
            </a:r>
          </a:p>
          <a:p>
            <a:r>
              <a:rPr lang="en-US" sz="2353" dirty="0">
                <a:gradFill>
                  <a:gsLst>
                    <a:gs pos="1250">
                      <a:schemeClr val="tx2"/>
                    </a:gs>
                    <a:gs pos="99000">
                      <a:schemeClr val="tx2"/>
                    </a:gs>
                  </a:gsLst>
                  <a:lin ang="5400000" scaled="0"/>
                </a:gradFill>
              </a:rPr>
              <a:t>Enable easier management</a:t>
            </a:r>
          </a:p>
          <a:p>
            <a:r>
              <a:rPr lang="en-US" sz="2353" dirty="0">
                <a:gradFill>
                  <a:gsLst>
                    <a:gs pos="1250">
                      <a:schemeClr val="tx2"/>
                    </a:gs>
                    <a:gs pos="99000">
                      <a:schemeClr val="tx2"/>
                    </a:gs>
                  </a:gsLst>
                  <a:lin ang="5400000" scaled="0"/>
                </a:gradFill>
              </a:rPr>
              <a:t>Support partner ecosystem</a:t>
            </a:r>
          </a:p>
          <a:p>
            <a:r>
              <a:rPr lang="en-US" sz="2353" dirty="0">
                <a:gradFill>
                  <a:gsLst>
                    <a:gs pos="1250">
                      <a:schemeClr val="tx2"/>
                    </a:gs>
                    <a:gs pos="99000">
                      <a:schemeClr val="tx2"/>
                    </a:gs>
                  </a:gsLst>
                  <a:lin ang="5400000" scaled="0"/>
                </a:gradFill>
              </a:rPr>
              <a:t>Full control remains with you!</a:t>
            </a:r>
          </a:p>
        </p:txBody>
      </p:sp>
      <p:grpSp>
        <p:nvGrpSpPr>
          <p:cNvPr id="17" name="Group 16"/>
          <p:cNvGrpSpPr/>
          <p:nvPr/>
        </p:nvGrpSpPr>
        <p:grpSpPr>
          <a:xfrm>
            <a:off x="760155" y="1189521"/>
            <a:ext cx="10764165" cy="5119767"/>
            <a:chOff x="775299" y="1576251"/>
            <a:chExt cx="10978611" cy="5221760"/>
          </a:xfrm>
        </p:grpSpPr>
        <p:sp>
          <p:nvSpPr>
            <p:cNvPr id="6" name="Text Placeholder 12"/>
            <p:cNvSpPr txBox="1">
              <a:spLocks/>
            </p:cNvSpPr>
            <p:nvPr/>
          </p:nvSpPr>
          <p:spPr>
            <a:xfrm>
              <a:off x="5381686" y="1576251"/>
              <a:ext cx="6372223" cy="636897"/>
            </a:xfrm>
            <a:prstGeom prst="rect">
              <a:avLst/>
            </a:prstGeom>
            <a:noFill/>
          </p:spPr>
          <p:txBody>
            <a:bodyPr vert="horz" wrap="square" lIns="107529" tIns="67205" rIns="107529" bIns="67205" rtlCol="0">
              <a:spAutoFit/>
            </a:bodyPr>
            <a:lstStyle>
              <a:lvl1pPr marL="336111" marR="0" indent="-336111" algn="l" defTabSz="914274" rtl="0" eaLnBrk="1" fontAlgn="auto" latinLnBrk="0" hangingPunct="1">
                <a:lnSpc>
                  <a:spcPct val="90000"/>
                </a:lnSpc>
                <a:spcBef>
                  <a:spcPct val="20000"/>
                </a:spcBef>
                <a:spcAft>
                  <a:spcPts val="0"/>
                </a:spcAft>
                <a:buClrTx/>
                <a:buSzPct val="90000"/>
                <a:buFont typeface="Arial" pitchFamily="34" charset="0"/>
                <a:buChar char="•"/>
                <a:tabLst/>
                <a:defRPr sz="3900" kern="1200" spc="0" baseline="0">
                  <a:gradFill>
                    <a:gsLst>
                      <a:gs pos="1250">
                        <a:schemeClr val="tx2"/>
                      </a:gs>
                      <a:gs pos="99000">
                        <a:schemeClr val="tx2"/>
                      </a:gs>
                    </a:gsLst>
                    <a:lin ang="5400000" scaled="0"/>
                  </a:gradFill>
                  <a:latin typeface="+mj-lt"/>
                  <a:ea typeface="+mn-ea"/>
                  <a:cs typeface="+mn-cs"/>
                </a:defRPr>
              </a:lvl1pPr>
              <a:lvl2pPr marL="572633" marR="0" indent="-236522" algn="l" defTabSz="91427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784258" marR="0" indent="-224074" algn="l" defTabSz="914274"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3pPr>
              <a:lvl4pPr marL="1008332" marR="0" indent="-224074" algn="l" defTabSz="914274"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4pPr>
              <a:lvl5pPr marL="1232405" marR="0" indent="-224074" algn="l" defTabSz="914274"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5pPr>
              <a:lvl6pPr marL="2514252" indent="-228569" algn="l" defTabSz="91427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90" indent="-228569" algn="l" defTabSz="91427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27" indent="-228569" algn="l" defTabSz="91427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65" indent="-228569" algn="l" defTabSz="91427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3529">
                  <a:solidFill>
                    <a:srgbClr val="004B50"/>
                  </a:solidFill>
                </a:rPr>
                <a:t>IaaS extended</a:t>
              </a:r>
            </a:p>
          </p:txBody>
        </p:sp>
        <p:cxnSp>
          <p:nvCxnSpPr>
            <p:cNvPr id="31" name="Straight Connector 30"/>
            <p:cNvCxnSpPr/>
            <p:nvPr/>
          </p:nvCxnSpPr>
          <p:spPr>
            <a:xfrm>
              <a:off x="6682587" y="3415051"/>
              <a:ext cx="0" cy="0"/>
            </a:xfrm>
            <a:prstGeom prst="line">
              <a:avLst/>
            </a:prstGeom>
            <a:noFill/>
            <a:ln w="9525" cap="flat" cmpd="sng" algn="ctr">
              <a:solidFill>
                <a:srgbClr val="505050"/>
              </a:solidFill>
              <a:prstDash val="solid"/>
              <a:headEnd type="none"/>
              <a:tailEnd type="none"/>
            </a:ln>
            <a:effectLst/>
          </p:spPr>
        </p:cxnSp>
        <p:cxnSp>
          <p:nvCxnSpPr>
            <p:cNvPr id="32" name="Straight Connector 31"/>
            <p:cNvCxnSpPr/>
            <p:nvPr/>
          </p:nvCxnSpPr>
          <p:spPr>
            <a:xfrm>
              <a:off x="6809303" y="3331611"/>
              <a:ext cx="0" cy="0"/>
            </a:xfrm>
            <a:prstGeom prst="line">
              <a:avLst/>
            </a:prstGeom>
            <a:noFill/>
            <a:ln w="25400" cap="flat" cmpd="sng" algn="ctr">
              <a:solidFill>
                <a:srgbClr val="DC3C00"/>
              </a:solidFill>
              <a:prstDash val="solid"/>
              <a:headEnd type="none"/>
              <a:tailEnd type="none"/>
            </a:ln>
            <a:effectLst/>
          </p:spPr>
        </p:cxnSp>
        <p:cxnSp>
          <p:nvCxnSpPr>
            <p:cNvPr id="35" name="Elbow Connector 34"/>
            <p:cNvCxnSpPr>
              <a:cxnSpLocks/>
              <a:stCxn id="37" idx="3"/>
            </p:cNvCxnSpPr>
            <p:nvPr/>
          </p:nvCxnSpPr>
          <p:spPr>
            <a:xfrm flipV="1">
              <a:off x="3984606" y="4249258"/>
              <a:ext cx="2649139" cy="268122"/>
            </a:xfrm>
            <a:prstGeom prst="bentConnector3">
              <a:avLst>
                <a:gd name="adj1" fmla="val 60427"/>
              </a:avLst>
            </a:prstGeom>
            <a:noFill/>
            <a:ln w="19050" cap="rnd" cmpd="sng" algn="ctr">
              <a:solidFill>
                <a:srgbClr val="B4009E"/>
              </a:solidFill>
              <a:prstDash val="sysDash"/>
              <a:headEnd type="none"/>
              <a:tailEnd type="arrow"/>
            </a:ln>
            <a:effectLst/>
          </p:spPr>
        </p:cxnSp>
        <p:sp>
          <p:nvSpPr>
            <p:cNvPr id="36" name="Rectangle 35"/>
            <p:cNvSpPr/>
            <p:nvPr/>
          </p:nvSpPr>
          <p:spPr bwMode="auto">
            <a:xfrm>
              <a:off x="5646902" y="6216573"/>
              <a:ext cx="5675942" cy="58143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137126" tIns="109703" rIns="137126" bIns="109703" numCol="1" spcCol="0" rtlCol="0" fromWordArt="0" anchor="t" anchorCtr="0" forceAA="0" compatLnSpc="1">
              <a:prstTxWarp prst="textNoShape">
                <a:avLst/>
              </a:prstTxWarp>
              <a:noAutofit/>
            </a:bodyPr>
            <a:lstStyle/>
            <a:p>
              <a:pPr algn="ctr" defTabSz="699158" fontAlgn="base">
                <a:lnSpc>
                  <a:spcPct val="90000"/>
                </a:lnSpc>
                <a:spcBef>
                  <a:spcPct val="0"/>
                </a:spcBef>
                <a:spcAft>
                  <a:spcPct val="0"/>
                </a:spcAft>
                <a:defRPr/>
              </a:pPr>
              <a:r>
                <a:rPr lang="en-US" sz="2353" kern="0">
                  <a:solidFill>
                    <a:srgbClr val="0078D7"/>
                  </a:solidFill>
                  <a:ea typeface="Segoe UI" pitchFamily="34" charset="0"/>
                  <a:cs typeface="Segoe UI" pitchFamily="34" charset="0"/>
                </a:rPr>
                <a:t>Azure</a:t>
              </a:r>
            </a:p>
          </p:txBody>
        </p:sp>
        <p:pic>
          <p:nvPicPr>
            <p:cNvPr id="37" name="Picture 4" descr="http://www.getinthesky.com/wp-content/uploads/logo-powershell1.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98433" y="3874293"/>
              <a:ext cx="1286173" cy="1286173"/>
            </a:xfrm>
            <a:prstGeom prst="rect">
              <a:avLst/>
            </a:prstGeom>
            <a:noFill/>
            <a:extLst>
              <a:ext uri="{909E8E84-426E-40dd-AFC4-6F175D3DCCD1}">
                <a14:hiddenFill xmlns="" xmlns:a14="http://schemas.microsoft.com/office/drawing/2010/main">
                  <a:solidFill>
                    <a:srgbClr val="FFFFFF"/>
                  </a:solidFill>
                </a14:hiddenFill>
              </a:ext>
            </a:extLst>
          </p:spPr>
        </p:pic>
        <p:cxnSp>
          <p:nvCxnSpPr>
            <p:cNvPr id="43" name="Elbow Connector 42"/>
            <p:cNvCxnSpPr>
              <a:cxnSpLocks/>
            </p:cNvCxnSpPr>
            <p:nvPr/>
          </p:nvCxnSpPr>
          <p:spPr>
            <a:xfrm flipV="1">
              <a:off x="4303011" y="5030130"/>
              <a:ext cx="2322457" cy="869417"/>
            </a:xfrm>
            <a:prstGeom prst="bentConnector3">
              <a:avLst>
                <a:gd name="adj1" fmla="val 56152"/>
              </a:avLst>
            </a:prstGeom>
            <a:noFill/>
            <a:ln w="19050" cap="rnd" cmpd="sng" algn="ctr">
              <a:solidFill>
                <a:srgbClr val="B4009E"/>
              </a:solidFill>
              <a:prstDash val="sysDash"/>
              <a:headEnd type="none"/>
              <a:tailEnd type="arrow"/>
            </a:ln>
            <a:effectLst/>
          </p:spPr>
        </p:cxnSp>
        <p:sp>
          <p:nvSpPr>
            <p:cNvPr id="68" name="Rectangle 67"/>
            <p:cNvSpPr/>
            <p:nvPr/>
          </p:nvSpPr>
          <p:spPr bwMode="auto">
            <a:xfrm>
              <a:off x="9983607" y="4907197"/>
              <a:ext cx="1645188" cy="581438"/>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137126" tIns="109703" rIns="137126" bIns="109703" numCol="1" spcCol="0" rtlCol="0" fromWordArt="0" anchor="t" anchorCtr="0" forceAA="0" compatLnSpc="1">
              <a:prstTxWarp prst="textNoShape">
                <a:avLst/>
              </a:prstTxWarp>
              <a:noAutofit/>
            </a:bodyPr>
            <a:lstStyle/>
            <a:p>
              <a:pPr algn="ctr" defTabSz="699158" fontAlgn="base">
                <a:lnSpc>
                  <a:spcPct val="90000"/>
                </a:lnSpc>
                <a:spcBef>
                  <a:spcPct val="0"/>
                </a:spcBef>
                <a:spcAft>
                  <a:spcPct val="0"/>
                </a:spcAft>
                <a:defRPr/>
              </a:pPr>
              <a:r>
                <a:rPr lang="en-US" sz="1569" kern="0">
                  <a:solidFill>
                    <a:schemeClr val="tx1">
                      <a:lumMod val="50000"/>
                    </a:schemeClr>
                  </a:solidFill>
                  <a:ea typeface="Segoe UI" pitchFamily="34" charset="0"/>
                  <a:cs typeface="Segoe UI" pitchFamily="34" charset="0"/>
                </a:rPr>
                <a:t>Curated extensions</a:t>
              </a:r>
            </a:p>
          </p:txBody>
        </p:sp>
        <p:pic>
          <p:nvPicPr>
            <p:cNvPr id="70" name="Picture 4" descr="http://www.getinthesky.com/wp-content/uploads/logo-powershell1.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290827" y="4916574"/>
              <a:ext cx="685658" cy="685658"/>
            </a:xfrm>
            <a:prstGeom prst="rect">
              <a:avLst/>
            </a:prstGeom>
            <a:noFill/>
            <a:extLst>
              <a:ext uri="{909E8E84-426E-40dd-AFC4-6F175D3DCCD1}">
                <a14:hiddenFill xmlns="" xmlns:a14="http://schemas.microsoft.com/office/drawing/2010/main">
                  <a:solidFill>
                    <a:srgbClr val="FFFFFF"/>
                  </a:solidFill>
                </a14:hiddenFill>
              </a:ext>
            </a:extLst>
          </p:spPr>
        </p:pic>
        <p:pic>
          <p:nvPicPr>
            <p:cNvPr id="71" name="Picture 7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67949" y="4475874"/>
              <a:ext cx="1172296" cy="309048"/>
            </a:xfrm>
            <a:prstGeom prst="rect">
              <a:avLst/>
            </a:prstGeom>
          </p:spPr>
        </p:pic>
        <p:cxnSp>
          <p:nvCxnSpPr>
            <p:cNvPr id="74" name="Elbow Connector 73"/>
            <p:cNvCxnSpPr>
              <a:cxnSpLocks/>
              <a:endCxn id="70" idx="1"/>
            </p:cNvCxnSpPr>
            <p:nvPr/>
          </p:nvCxnSpPr>
          <p:spPr>
            <a:xfrm>
              <a:off x="7812856" y="5032526"/>
              <a:ext cx="477971" cy="226877"/>
            </a:xfrm>
            <a:prstGeom prst="bentConnector3">
              <a:avLst>
                <a:gd name="adj1" fmla="val 50000"/>
              </a:avLst>
            </a:prstGeom>
            <a:noFill/>
            <a:ln w="19050" cap="rnd" cmpd="sng" algn="ctr">
              <a:solidFill>
                <a:srgbClr val="B4009E"/>
              </a:solidFill>
              <a:prstDash val="sysDash"/>
              <a:headEnd type="none"/>
              <a:tailEnd type="triangle"/>
            </a:ln>
            <a:effectLst/>
          </p:spPr>
        </p:cxnSp>
        <p:sp>
          <p:nvSpPr>
            <p:cNvPr id="78" name="Rectangle 77"/>
            <p:cNvSpPr/>
            <p:nvPr/>
          </p:nvSpPr>
          <p:spPr>
            <a:xfrm>
              <a:off x="6883113" y="5109362"/>
              <a:ext cx="729687" cy="338554"/>
            </a:xfrm>
            <a:prstGeom prst="rect">
              <a:avLst/>
            </a:prstGeom>
          </p:spPr>
          <p:txBody>
            <a:bodyPr wrap="none">
              <a:spAutoFit/>
            </a:bodyPr>
            <a:lstStyle/>
            <a:p>
              <a:pPr defTabSz="685270">
                <a:defRPr/>
              </a:pPr>
              <a:r>
                <a:rPr lang="en-US" sz="1569" kern="0">
                  <a:solidFill>
                    <a:srgbClr val="000000"/>
                  </a:solidFill>
                </a:rPr>
                <a:t>Agent</a:t>
              </a:r>
              <a:endParaRPr lang="en-US" sz="1324" kern="0">
                <a:solidFill>
                  <a:srgbClr val="000000"/>
                </a:solidFill>
              </a:endParaRPr>
            </a:p>
          </p:txBody>
        </p:sp>
        <p:pic>
          <p:nvPicPr>
            <p:cNvPr id="82" name="Picture 81"/>
            <p:cNvPicPr/>
            <p:nvPr/>
          </p:nvPicPr>
          <p:blipFill rotWithShape="1">
            <a:blip r:embed="rId6" cstate="screen">
              <a:extLst>
                <a:ext uri="{28A0092B-C50C-407E-A947-70E740481C1C}">
                  <a14:useLocalDpi xmlns:a14="http://schemas.microsoft.com/office/drawing/2010/main"/>
                </a:ext>
              </a:extLst>
            </a:blip>
            <a:srcRect/>
            <a:stretch/>
          </p:blipFill>
          <p:spPr bwMode="auto">
            <a:xfrm>
              <a:off x="2745497" y="5354943"/>
              <a:ext cx="1380642" cy="861630"/>
            </a:xfrm>
            <a:prstGeom prst="rect">
              <a:avLst/>
            </a:prstGeom>
            <a:noFill/>
            <a:ln>
              <a:noFill/>
            </a:ln>
          </p:spPr>
        </p:pic>
        <p:pic>
          <p:nvPicPr>
            <p:cNvPr id="85" name="Picture 84"/>
            <p:cNvPicPr>
              <a:picLocks noChangeAspect="1"/>
            </p:cNvPicPr>
            <p:nvPr/>
          </p:nvPicPr>
          <p:blipFill>
            <a:blip r:embed="rId7" cstate="screen">
              <a:biLevel thresh="75000"/>
              <a:extLst>
                <a:ext uri="{28A0092B-C50C-407E-A947-70E740481C1C}">
                  <a14:useLocalDpi xmlns:a14="http://schemas.microsoft.com/office/drawing/2010/main"/>
                </a:ext>
              </a:extLst>
            </a:blip>
            <a:stretch>
              <a:fillRect/>
            </a:stretch>
          </p:blipFill>
          <p:spPr>
            <a:xfrm>
              <a:off x="9007585" y="4903124"/>
              <a:ext cx="664537" cy="727328"/>
            </a:xfrm>
            <a:prstGeom prst="rect">
              <a:avLst/>
            </a:prstGeom>
          </p:spPr>
        </p:pic>
        <p:sp>
          <p:nvSpPr>
            <p:cNvPr id="97" name="Freeform 5"/>
            <p:cNvSpPr>
              <a:spLocks/>
            </p:cNvSpPr>
            <p:nvPr/>
          </p:nvSpPr>
          <p:spPr bwMode="auto">
            <a:xfrm>
              <a:off x="5381686" y="2506661"/>
              <a:ext cx="6372224" cy="3712279"/>
            </a:xfrm>
            <a:custGeom>
              <a:avLst/>
              <a:gdLst>
                <a:gd name="T0" fmla="*/ 1143 w 1364"/>
                <a:gd name="T1" fmla="*/ 323 h 793"/>
                <a:gd name="T2" fmla="*/ 1143 w 1364"/>
                <a:gd name="T3" fmla="*/ 304 h 793"/>
                <a:gd name="T4" fmla="*/ 839 w 1364"/>
                <a:gd name="T5" fmla="*/ 0 h 793"/>
                <a:gd name="T6" fmla="*/ 562 w 1364"/>
                <a:gd name="T7" fmla="*/ 179 h 793"/>
                <a:gd name="T8" fmla="*/ 410 w 1364"/>
                <a:gd name="T9" fmla="*/ 124 h 793"/>
                <a:gd name="T10" fmla="*/ 175 w 1364"/>
                <a:gd name="T11" fmla="*/ 359 h 793"/>
                <a:gd name="T12" fmla="*/ 180 w 1364"/>
                <a:gd name="T13" fmla="*/ 409 h 793"/>
                <a:gd name="T14" fmla="*/ 0 w 1364"/>
                <a:gd name="T15" fmla="*/ 594 h 793"/>
                <a:gd name="T16" fmla="*/ 191 w 1364"/>
                <a:gd name="T17" fmla="*/ 793 h 793"/>
                <a:gd name="T18" fmla="*/ 194 w 1364"/>
                <a:gd name="T19" fmla="*/ 793 h 793"/>
                <a:gd name="T20" fmla="*/ 1129 w 1364"/>
                <a:gd name="T21" fmla="*/ 790 h 793"/>
                <a:gd name="T22" fmla="*/ 1364 w 1364"/>
                <a:gd name="T23" fmla="*/ 555 h 793"/>
                <a:gd name="T24" fmla="*/ 1143 w 1364"/>
                <a:gd name="T25" fmla="*/ 323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64" h="793">
                  <a:moveTo>
                    <a:pt x="1143" y="323"/>
                  </a:moveTo>
                  <a:cubicBezTo>
                    <a:pt x="1143" y="315"/>
                    <a:pt x="1143" y="309"/>
                    <a:pt x="1143" y="304"/>
                  </a:cubicBezTo>
                  <a:cubicBezTo>
                    <a:pt x="1143" y="135"/>
                    <a:pt x="1007" y="0"/>
                    <a:pt x="839" y="0"/>
                  </a:cubicBezTo>
                  <a:cubicBezTo>
                    <a:pt x="714" y="0"/>
                    <a:pt x="609" y="75"/>
                    <a:pt x="562" y="179"/>
                  </a:cubicBezTo>
                  <a:cubicBezTo>
                    <a:pt x="520" y="144"/>
                    <a:pt x="468" y="124"/>
                    <a:pt x="410" y="124"/>
                  </a:cubicBezTo>
                  <a:cubicBezTo>
                    <a:pt x="282" y="124"/>
                    <a:pt x="175" y="232"/>
                    <a:pt x="175" y="359"/>
                  </a:cubicBezTo>
                  <a:cubicBezTo>
                    <a:pt x="175" y="378"/>
                    <a:pt x="177" y="392"/>
                    <a:pt x="180" y="409"/>
                  </a:cubicBezTo>
                  <a:cubicBezTo>
                    <a:pt x="80" y="417"/>
                    <a:pt x="0" y="489"/>
                    <a:pt x="0" y="594"/>
                  </a:cubicBezTo>
                  <a:cubicBezTo>
                    <a:pt x="0" y="701"/>
                    <a:pt x="83" y="790"/>
                    <a:pt x="191" y="793"/>
                  </a:cubicBezTo>
                  <a:cubicBezTo>
                    <a:pt x="194" y="793"/>
                    <a:pt x="194" y="793"/>
                    <a:pt x="194" y="793"/>
                  </a:cubicBezTo>
                  <a:cubicBezTo>
                    <a:pt x="1129" y="790"/>
                    <a:pt x="1129" y="790"/>
                    <a:pt x="1129" y="790"/>
                  </a:cubicBezTo>
                  <a:cubicBezTo>
                    <a:pt x="1259" y="790"/>
                    <a:pt x="1364" y="688"/>
                    <a:pt x="1364" y="555"/>
                  </a:cubicBezTo>
                  <a:cubicBezTo>
                    <a:pt x="1364" y="431"/>
                    <a:pt x="1267" y="329"/>
                    <a:pt x="1143" y="323"/>
                  </a:cubicBezTo>
                  <a:close/>
                </a:path>
              </a:pathLst>
            </a:custGeom>
            <a:noFill/>
            <a:ln w="19050" cap="rnd">
              <a:solidFill>
                <a:srgbClr val="0078D7"/>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89654" tIns="44827" rIns="89654" bIns="44827" numCol="1" anchor="t" anchorCtr="0" compatLnSpc="1">
              <a:prstTxWarp prst="textNoShape">
                <a:avLst/>
              </a:prstTxWarp>
            </a:bodyPr>
            <a:lstStyle/>
            <a:p>
              <a:endParaRPr lang="en-US" sz="1731"/>
            </a:p>
          </p:txBody>
        </p:sp>
        <p:cxnSp>
          <p:nvCxnSpPr>
            <p:cNvPr id="119" name="Straight Connector 118"/>
            <p:cNvCxnSpPr>
              <a:cxnSpLocks/>
            </p:cNvCxnSpPr>
            <p:nvPr/>
          </p:nvCxnSpPr>
          <p:spPr>
            <a:xfrm rot="10800000">
              <a:off x="2212697" y="4509057"/>
              <a:ext cx="0" cy="1297333"/>
            </a:xfrm>
            <a:prstGeom prst="line">
              <a:avLst/>
            </a:prstGeom>
            <a:ln w="19050" cap="rnd">
              <a:solidFill>
                <a:srgbClr val="0078D7"/>
              </a:soli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cxnSpLocks/>
            </p:cNvCxnSpPr>
            <p:nvPr/>
          </p:nvCxnSpPr>
          <p:spPr>
            <a:xfrm rot="10800000">
              <a:off x="2212697" y="4503688"/>
              <a:ext cx="166883" cy="0"/>
            </a:xfrm>
            <a:prstGeom prst="line">
              <a:avLst/>
            </a:prstGeom>
            <a:ln w="19050" cap="rnd">
              <a:solidFill>
                <a:srgbClr val="0078D7"/>
              </a:solidFill>
              <a:prstDash val="solid"/>
              <a:headEnd type="arrow"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a:cxnSpLocks/>
            </p:cNvCxnSpPr>
            <p:nvPr/>
          </p:nvCxnSpPr>
          <p:spPr>
            <a:xfrm rot="10800000">
              <a:off x="2212697" y="5806391"/>
              <a:ext cx="166883" cy="0"/>
            </a:xfrm>
            <a:prstGeom prst="line">
              <a:avLst/>
            </a:prstGeom>
            <a:ln w="19050" cap="rnd">
              <a:solidFill>
                <a:srgbClr val="0078D7"/>
              </a:solidFill>
              <a:prstDash val="solid"/>
              <a:headEnd type="arrow"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a:cxnSpLocks/>
            </p:cNvCxnSpPr>
            <p:nvPr/>
          </p:nvCxnSpPr>
          <p:spPr>
            <a:xfrm flipH="1">
              <a:off x="1748171" y="5154896"/>
              <a:ext cx="464528" cy="0"/>
            </a:xfrm>
            <a:prstGeom prst="line">
              <a:avLst/>
            </a:prstGeom>
            <a:ln w="19050" cap="rnd">
              <a:solidFill>
                <a:srgbClr val="0078D7"/>
              </a:soli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a:cxnSpLocks/>
            </p:cNvCxnSpPr>
            <p:nvPr/>
          </p:nvCxnSpPr>
          <p:spPr>
            <a:xfrm flipH="1">
              <a:off x="9728808" y="5092453"/>
              <a:ext cx="462006" cy="0"/>
            </a:xfrm>
            <a:prstGeom prst="line">
              <a:avLst/>
            </a:prstGeom>
            <a:ln w="19050" cap="rnd">
              <a:solidFill>
                <a:srgbClr val="0078D7"/>
              </a:solidFill>
              <a:prstDash val="solid"/>
              <a:headEnd type="arrow" w="lg" len="med"/>
              <a:tailEnd type="none" w="lg" len="med"/>
            </a:ln>
          </p:spPr>
          <p:style>
            <a:lnRef idx="1">
              <a:schemeClr val="accent1"/>
            </a:lnRef>
            <a:fillRef idx="0">
              <a:schemeClr val="accent1"/>
            </a:fillRef>
            <a:effectRef idx="0">
              <a:schemeClr val="accent1"/>
            </a:effectRef>
            <a:fontRef idx="minor">
              <a:schemeClr val="tx1"/>
            </a:fontRef>
          </p:style>
        </p:cxnSp>
        <p:pic>
          <p:nvPicPr>
            <p:cNvPr id="4" name="Graphic 3"/>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775299" y="4812736"/>
              <a:ext cx="828675" cy="571500"/>
            </a:xfrm>
            <a:prstGeom prst="rect">
              <a:avLst/>
            </a:prstGeom>
          </p:spPr>
        </p:pic>
        <p:pic>
          <p:nvPicPr>
            <p:cNvPr id="16" name="Graphic 15"/>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6932199" y="4597632"/>
              <a:ext cx="619125" cy="447675"/>
            </a:xfrm>
            <a:prstGeom prst="rect">
              <a:avLst/>
            </a:prstGeom>
          </p:spPr>
        </p:pic>
      </p:grpSp>
    </p:spTree>
    <p:extLst>
      <p:ext uri="{BB962C8B-B14F-4D97-AF65-F5344CB8AC3E}">
        <p14:creationId xmlns:p14="http://schemas.microsoft.com/office/powerpoint/2010/main" val="29503452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sl-SI" dirty="0"/>
              <a:t>SLA </a:t>
            </a:r>
            <a:r>
              <a:rPr lang="sl-SI" dirty="0" err="1"/>
              <a:t>for</a:t>
            </a:r>
            <a:r>
              <a:rPr lang="sl-SI" dirty="0"/>
              <a:t> </a:t>
            </a:r>
            <a:r>
              <a:rPr lang="sl-SI" dirty="0" err="1"/>
              <a:t>VMs</a:t>
            </a:r>
            <a:endParaRPr lang="sl-SI" dirty="0"/>
          </a:p>
        </p:txBody>
      </p:sp>
      <p:sp>
        <p:nvSpPr>
          <p:cNvPr id="12" name="Text Placeholder 2"/>
          <p:cNvSpPr>
            <a:spLocks noGrp="1"/>
          </p:cNvSpPr>
          <p:nvPr>
            <p:ph type="body" sz="quarter" idx="10"/>
          </p:nvPr>
        </p:nvSpPr>
        <p:spPr>
          <a:xfrm>
            <a:off x="588262" y="1359083"/>
            <a:ext cx="8703784" cy="1895904"/>
          </a:xfrm>
        </p:spPr>
        <p:txBody>
          <a:bodyPr/>
          <a:lstStyle/>
          <a:p>
            <a:r>
              <a:rPr lang="en-US" dirty="0"/>
              <a:t>Single instance VM: 99,9%</a:t>
            </a:r>
          </a:p>
          <a:p>
            <a:r>
              <a:rPr lang="en-US" dirty="0"/>
              <a:t>VM deployed in availability set: 99,95%</a:t>
            </a:r>
          </a:p>
          <a:p>
            <a:r>
              <a:rPr lang="en-US" dirty="0"/>
              <a:t>VM deployed across two </a:t>
            </a:r>
            <a:r>
              <a:rPr lang="en-US" dirty="0" err="1"/>
              <a:t>Availabiliy</a:t>
            </a:r>
            <a:r>
              <a:rPr lang="en-US" dirty="0"/>
              <a:t> Zones: 99,99%</a:t>
            </a:r>
          </a:p>
        </p:txBody>
      </p:sp>
      <p:sp>
        <p:nvSpPr>
          <p:cNvPr id="3" name="Rectangle 2">
            <a:extLst>
              <a:ext uri="{FF2B5EF4-FFF2-40B4-BE49-F238E27FC236}">
                <a16:creationId xmlns:a16="http://schemas.microsoft.com/office/drawing/2014/main" id="{7D2316EF-93C6-4A33-9327-C10F2FB413E1}"/>
              </a:ext>
            </a:extLst>
          </p:cNvPr>
          <p:cNvSpPr/>
          <p:nvPr/>
        </p:nvSpPr>
        <p:spPr>
          <a:xfrm>
            <a:off x="588262" y="5492715"/>
            <a:ext cx="8033224" cy="363946"/>
          </a:xfrm>
          <a:prstGeom prst="rect">
            <a:avLst/>
          </a:prstGeom>
        </p:spPr>
        <p:txBody>
          <a:bodyPr wrap="square">
            <a:spAutoFit/>
          </a:bodyPr>
          <a:lstStyle/>
          <a:p>
            <a:r>
              <a:rPr lang="en-US" dirty="0">
                <a:hlinkClick r:id="rId3"/>
              </a:rPr>
              <a:t>https://azure.microsoft.com/en-us/support/legal/sla/virtual-machines</a:t>
            </a:r>
            <a:r>
              <a:rPr lang="en-US" dirty="0"/>
              <a:t> </a:t>
            </a:r>
          </a:p>
        </p:txBody>
      </p:sp>
      <p:pic>
        <p:nvPicPr>
          <p:cNvPr id="8" name="Picture 7" descr="Availability Sets for Windows Azure VMs">
            <a:extLst>
              <a:ext uri="{FF2B5EF4-FFF2-40B4-BE49-F238E27FC236}">
                <a16:creationId xmlns:a16="http://schemas.microsoft.com/office/drawing/2014/main" id="{0CFA22E3-8144-4882-A232-9A1C862AB25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88262" y="2984863"/>
            <a:ext cx="3981450" cy="2438400"/>
          </a:xfrm>
          <a:prstGeom prst="rect">
            <a:avLst/>
          </a:prstGeom>
          <a:noFill/>
          <a:ln>
            <a:noFill/>
          </a:ln>
        </p:spPr>
      </p:pic>
      <p:pic>
        <p:nvPicPr>
          <p:cNvPr id="9" name="Picture 8">
            <a:extLst>
              <a:ext uri="{FF2B5EF4-FFF2-40B4-BE49-F238E27FC236}">
                <a16:creationId xmlns:a16="http://schemas.microsoft.com/office/drawing/2014/main" id="{7F9FE401-7DA6-4B69-BA00-8B52E293915C}"/>
              </a:ext>
            </a:extLst>
          </p:cNvPr>
          <p:cNvPicPr/>
          <p:nvPr/>
        </p:nvPicPr>
        <p:blipFill>
          <a:blip r:embed="rId5">
            <a:extLst>
              <a:ext uri="{28A0092B-C50C-407E-A947-70E740481C1C}">
                <a14:useLocalDpi xmlns:a14="http://schemas.microsoft.com/office/drawing/2010/main" val="0"/>
              </a:ext>
            </a:extLst>
          </a:blip>
          <a:stretch>
            <a:fillRect/>
          </a:stretch>
        </p:blipFill>
        <p:spPr>
          <a:xfrm>
            <a:off x="6490660" y="3031717"/>
            <a:ext cx="2693851" cy="2350511"/>
          </a:xfrm>
          <a:prstGeom prst="rect">
            <a:avLst/>
          </a:prstGeom>
        </p:spPr>
      </p:pic>
    </p:spTree>
    <p:extLst>
      <p:ext uri="{BB962C8B-B14F-4D97-AF65-F5344CB8AC3E}">
        <p14:creationId xmlns:p14="http://schemas.microsoft.com/office/powerpoint/2010/main" val="1195675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Virtual machine components</a:t>
            </a:r>
          </a:p>
        </p:txBody>
      </p:sp>
      <p:sp>
        <p:nvSpPr>
          <p:cNvPr id="2" name="Text Placeholder 1">
            <a:extLst>
              <a:ext uri="{FF2B5EF4-FFF2-40B4-BE49-F238E27FC236}">
                <a16:creationId xmlns:a16="http://schemas.microsoft.com/office/drawing/2014/main" id="{91129406-2DB5-4B87-BB84-FA9274F265E5}"/>
              </a:ext>
            </a:extLst>
          </p:cNvPr>
          <p:cNvSpPr>
            <a:spLocks noGrp="1"/>
          </p:cNvSpPr>
          <p:nvPr>
            <p:ph type="body" sz="quarter" idx="10"/>
          </p:nvPr>
        </p:nvSpPr>
        <p:spPr>
          <a:xfrm>
            <a:off x="584200" y="1437481"/>
            <a:ext cx="5009033" cy="4928485"/>
          </a:xfrm>
        </p:spPr>
        <p:txBody>
          <a:bodyPr/>
          <a:lstStyle/>
          <a:p>
            <a:r>
              <a:rPr lang="en-US" dirty="0"/>
              <a:t>Compute resources</a:t>
            </a:r>
          </a:p>
          <a:p>
            <a:pPr lvl="1"/>
            <a:r>
              <a:rPr lang="en-US" dirty="0"/>
              <a:t>Virtual machines</a:t>
            </a:r>
          </a:p>
          <a:p>
            <a:pPr lvl="1"/>
            <a:r>
              <a:rPr lang="en-US" dirty="0"/>
              <a:t>VM extensions</a:t>
            </a:r>
          </a:p>
          <a:p>
            <a:r>
              <a:rPr lang="en-US" dirty="0"/>
              <a:t>Storage resources</a:t>
            </a:r>
          </a:p>
          <a:p>
            <a:pPr lvl="1"/>
            <a:r>
              <a:rPr lang="en-US" dirty="0"/>
              <a:t>Storage accounts (blobs)</a:t>
            </a:r>
            <a:endParaRPr lang="sl-SI" dirty="0"/>
          </a:p>
          <a:p>
            <a:pPr lvl="1"/>
            <a:r>
              <a:rPr lang="sl-SI" dirty="0" err="1"/>
              <a:t>Managed</a:t>
            </a:r>
            <a:r>
              <a:rPr lang="sl-SI" dirty="0"/>
              <a:t> </a:t>
            </a:r>
            <a:r>
              <a:rPr lang="sl-SI" dirty="0" err="1"/>
              <a:t>Disks</a:t>
            </a:r>
            <a:endParaRPr lang="en-US" dirty="0"/>
          </a:p>
          <a:p>
            <a:r>
              <a:rPr lang="en-US" dirty="0"/>
              <a:t>Networking resources</a:t>
            </a:r>
          </a:p>
          <a:p>
            <a:pPr lvl="1"/>
            <a:r>
              <a:rPr lang="en-US" dirty="0"/>
              <a:t>Virtual networks</a:t>
            </a:r>
          </a:p>
          <a:p>
            <a:pPr lvl="1"/>
            <a:r>
              <a:rPr lang="en-US" dirty="0"/>
              <a:t>Network interface cards (NICs)</a:t>
            </a:r>
          </a:p>
          <a:p>
            <a:pPr lvl="1"/>
            <a:r>
              <a:rPr lang="en-US" dirty="0"/>
              <a:t>Load balancers</a:t>
            </a:r>
          </a:p>
          <a:p>
            <a:pPr lvl="1"/>
            <a:r>
              <a:rPr lang="en-US" dirty="0"/>
              <a:t>IP addresses</a:t>
            </a:r>
          </a:p>
          <a:p>
            <a:pPr lvl="1"/>
            <a:r>
              <a:rPr lang="en-US" dirty="0"/>
              <a:t>Network Security Groups</a:t>
            </a:r>
          </a:p>
          <a:p>
            <a:endParaRPr lang="en-US" sz="2400" dirty="0"/>
          </a:p>
        </p:txBody>
      </p:sp>
      <p:sp>
        <p:nvSpPr>
          <p:cNvPr id="17" name="Rounded Rectangle 29"/>
          <p:cNvSpPr/>
          <p:nvPr/>
        </p:nvSpPr>
        <p:spPr bwMode="auto">
          <a:xfrm>
            <a:off x="5703797" y="1975321"/>
            <a:ext cx="4267691" cy="377606"/>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471" dirty="0">
                <a:gradFill>
                  <a:gsLst>
                    <a:gs pos="16814">
                      <a:srgbClr val="FFFFFF"/>
                    </a:gs>
                    <a:gs pos="46000">
                      <a:srgbClr val="FFFFFF"/>
                    </a:gs>
                  </a:gsLst>
                  <a:lin ang="5400000" scaled="0"/>
                </a:gradFill>
              </a:rPr>
              <a:t>Resource group</a:t>
            </a:r>
          </a:p>
        </p:txBody>
      </p:sp>
      <p:sp>
        <p:nvSpPr>
          <p:cNvPr id="18" name="Rounded Rectangle 30"/>
          <p:cNvSpPr/>
          <p:nvPr/>
        </p:nvSpPr>
        <p:spPr bwMode="auto">
          <a:xfrm>
            <a:off x="6421436" y="2574053"/>
            <a:ext cx="623711" cy="672348"/>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177" dirty="0">
                <a:gradFill>
                  <a:gsLst>
                    <a:gs pos="16814">
                      <a:srgbClr val="FFFFFF"/>
                    </a:gs>
                    <a:gs pos="46000">
                      <a:srgbClr val="FFFFFF"/>
                    </a:gs>
                  </a:gsLst>
                  <a:lin ang="5400000" scaled="0"/>
                </a:gradFill>
              </a:rPr>
              <a:t>VM</a:t>
            </a:r>
            <a:endParaRPr lang="en-US" sz="1471" dirty="0">
              <a:gradFill>
                <a:gsLst>
                  <a:gs pos="16814">
                    <a:srgbClr val="FFFFFF"/>
                  </a:gs>
                  <a:gs pos="46000">
                    <a:srgbClr val="FFFFFF"/>
                  </a:gs>
                </a:gsLst>
                <a:lin ang="5400000" scaled="0"/>
              </a:gradFill>
            </a:endParaRPr>
          </a:p>
        </p:txBody>
      </p:sp>
      <p:sp>
        <p:nvSpPr>
          <p:cNvPr id="19" name="Rounded Rectangle 33"/>
          <p:cNvSpPr/>
          <p:nvPr/>
        </p:nvSpPr>
        <p:spPr bwMode="auto">
          <a:xfrm>
            <a:off x="7139075" y="2574053"/>
            <a:ext cx="623711" cy="672348"/>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NIC</a:t>
            </a:r>
            <a:endParaRPr lang="en-US" sz="1471">
              <a:gradFill>
                <a:gsLst>
                  <a:gs pos="16814">
                    <a:srgbClr val="FFFFFF"/>
                  </a:gs>
                  <a:gs pos="46000">
                    <a:srgbClr val="FFFFFF"/>
                  </a:gs>
                </a:gsLst>
                <a:lin ang="5400000" scaled="0"/>
              </a:gradFill>
            </a:endParaRPr>
          </a:p>
        </p:txBody>
      </p:sp>
      <p:sp>
        <p:nvSpPr>
          <p:cNvPr id="20" name="Rounded Rectangle 36"/>
          <p:cNvSpPr/>
          <p:nvPr/>
        </p:nvSpPr>
        <p:spPr bwMode="auto">
          <a:xfrm>
            <a:off x="7856714" y="2574053"/>
            <a:ext cx="623711" cy="672348"/>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VM IP Address</a:t>
            </a:r>
            <a:endParaRPr lang="en-US" sz="1471">
              <a:gradFill>
                <a:gsLst>
                  <a:gs pos="16814">
                    <a:srgbClr val="FFFFFF"/>
                  </a:gs>
                  <a:gs pos="46000">
                    <a:srgbClr val="FFFFFF"/>
                  </a:gs>
                </a:gsLst>
                <a:lin ang="5400000" scaled="0"/>
              </a:gradFill>
            </a:endParaRPr>
          </a:p>
        </p:txBody>
      </p:sp>
      <p:sp>
        <p:nvSpPr>
          <p:cNvPr id="22" name="Rounded Rectangle 42"/>
          <p:cNvSpPr/>
          <p:nvPr/>
        </p:nvSpPr>
        <p:spPr bwMode="auto">
          <a:xfrm>
            <a:off x="8630138" y="2574053"/>
            <a:ext cx="623711" cy="672348"/>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Load Balancer</a:t>
            </a:r>
            <a:endParaRPr lang="en-US" sz="1471">
              <a:gradFill>
                <a:gsLst>
                  <a:gs pos="16814">
                    <a:srgbClr val="FFFFFF"/>
                  </a:gs>
                  <a:gs pos="46000">
                    <a:srgbClr val="FFFFFF"/>
                  </a:gs>
                </a:gsLst>
                <a:lin ang="5400000" scaled="0"/>
              </a:gradFill>
            </a:endParaRPr>
          </a:p>
        </p:txBody>
      </p:sp>
      <p:sp>
        <p:nvSpPr>
          <p:cNvPr id="23" name="Rectangle 22"/>
          <p:cNvSpPr/>
          <p:nvPr/>
        </p:nvSpPr>
        <p:spPr bwMode="auto">
          <a:xfrm>
            <a:off x="6096000" y="3509334"/>
            <a:ext cx="560292" cy="274673"/>
          </a:xfrm>
          <a:prstGeom prst="rect">
            <a:avLst/>
          </a:prstGeom>
          <a:ln>
            <a:solidFill>
              <a:schemeClr val="tx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662">
                <a:gradFill>
                  <a:gsLst>
                    <a:gs pos="16814">
                      <a:srgbClr val="FFFFFF"/>
                    </a:gs>
                    <a:gs pos="46000">
                      <a:srgbClr val="FFFFFF"/>
                    </a:gs>
                  </a:gsLst>
                  <a:lin ang="5400000" scaled="0"/>
                </a:gradFill>
              </a:rPr>
              <a:t>DependsOn</a:t>
            </a:r>
          </a:p>
        </p:txBody>
      </p:sp>
      <p:cxnSp>
        <p:nvCxnSpPr>
          <p:cNvPr id="24" name="Straight Connector 23"/>
          <p:cNvCxnSpPr>
            <a:stCxn id="23" idx="0"/>
          </p:cNvCxnSpPr>
          <p:nvPr/>
        </p:nvCxnSpPr>
        <p:spPr>
          <a:xfrm flipH="1" flipV="1">
            <a:off x="6376147" y="2903714"/>
            <a:ext cx="1" cy="605619"/>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6739514" y="3241732"/>
            <a:ext cx="858719" cy="460486"/>
            <a:chOff x="7093425" y="3240454"/>
            <a:chExt cx="1167867" cy="626267"/>
          </a:xfrm>
        </p:grpSpPr>
        <p:cxnSp>
          <p:nvCxnSpPr>
            <p:cNvPr id="26" name="Curved Connector 52"/>
            <p:cNvCxnSpPr>
              <a:stCxn id="18" idx="2"/>
              <a:endCxn id="19" idx="2"/>
            </p:cNvCxnSpPr>
            <p:nvPr/>
          </p:nvCxnSpPr>
          <p:spPr>
            <a:xfrm rot="16200000" flipH="1">
              <a:off x="7572955" y="2760924"/>
              <a:ext cx="16935" cy="975995"/>
            </a:xfrm>
            <a:prstGeom prst="curvedConnector3">
              <a:avLst>
                <a:gd name="adj1" fmla="val 1800000"/>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7387508" y="3446595"/>
              <a:ext cx="873784" cy="420126"/>
            </a:xfrm>
            <a:prstGeom prst="rect">
              <a:avLst/>
            </a:prstGeom>
            <a:noFill/>
          </p:spPr>
          <p:txBody>
            <a:bodyPr wrap="none" lIns="134469" tIns="107576" rIns="134469" bIns="107576" rtlCol="0">
              <a:spAutoFit/>
            </a:bodyPr>
            <a:lstStyle/>
            <a:p>
              <a:pPr>
                <a:lnSpc>
                  <a:spcPct val="90000"/>
                </a:lnSpc>
                <a:spcAft>
                  <a:spcPts val="441"/>
                </a:spcAft>
              </a:pPr>
              <a:r>
                <a:rPr lang="en-US" sz="662">
                  <a:gradFill>
                    <a:gsLst>
                      <a:gs pos="2917">
                        <a:schemeClr val="tx1"/>
                      </a:gs>
                      <a:gs pos="30000">
                        <a:schemeClr val="tx1"/>
                      </a:gs>
                    </a:gsLst>
                    <a:lin ang="5400000" scaled="0"/>
                  </a:gradFill>
                </a:rPr>
                <a:t>Reference</a:t>
              </a:r>
            </a:p>
          </p:txBody>
        </p:sp>
      </p:grpSp>
      <p:grpSp>
        <p:nvGrpSpPr>
          <p:cNvPr id="28" name="Group 27"/>
          <p:cNvGrpSpPr/>
          <p:nvPr/>
        </p:nvGrpSpPr>
        <p:grpSpPr>
          <a:xfrm>
            <a:off x="7457161" y="3178833"/>
            <a:ext cx="1262430" cy="308914"/>
            <a:chOff x="8069425" y="3154916"/>
            <a:chExt cx="1716919" cy="420127"/>
          </a:xfrm>
        </p:grpSpPr>
        <p:cxnSp>
          <p:nvCxnSpPr>
            <p:cNvPr id="29" name="Curved Connector 58"/>
            <p:cNvCxnSpPr>
              <a:stCxn id="19" idx="2"/>
              <a:endCxn id="20" idx="2"/>
            </p:cNvCxnSpPr>
            <p:nvPr/>
          </p:nvCxnSpPr>
          <p:spPr>
            <a:xfrm rot="16200000" flipH="1">
              <a:off x="8548956" y="2760926"/>
              <a:ext cx="16935" cy="975998"/>
            </a:xfrm>
            <a:prstGeom prst="curvedConnector3">
              <a:avLst>
                <a:gd name="adj1" fmla="val 1800000"/>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912559" y="3154916"/>
              <a:ext cx="873785" cy="420127"/>
            </a:xfrm>
            <a:prstGeom prst="rect">
              <a:avLst/>
            </a:prstGeom>
            <a:noFill/>
          </p:spPr>
          <p:txBody>
            <a:bodyPr wrap="none" lIns="134469" tIns="107576" rIns="134469" bIns="107576" rtlCol="0">
              <a:spAutoFit/>
            </a:bodyPr>
            <a:lstStyle/>
            <a:p>
              <a:pPr>
                <a:lnSpc>
                  <a:spcPct val="90000"/>
                </a:lnSpc>
                <a:spcAft>
                  <a:spcPts val="441"/>
                </a:spcAft>
              </a:pPr>
              <a:r>
                <a:rPr lang="en-US" sz="662">
                  <a:gradFill>
                    <a:gsLst>
                      <a:gs pos="2917">
                        <a:schemeClr val="tx1"/>
                      </a:gs>
                      <a:gs pos="30000">
                        <a:schemeClr val="tx1"/>
                      </a:gs>
                    </a:gsLst>
                    <a:lin ang="5400000" scaled="0"/>
                  </a:gradFill>
                </a:rPr>
                <a:t>Reference</a:t>
              </a:r>
            </a:p>
          </p:txBody>
        </p:sp>
      </p:grpSp>
      <p:grpSp>
        <p:nvGrpSpPr>
          <p:cNvPr id="31" name="Group 30"/>
          <p:cNvGrpSpPr/>
          <p:nvPr/>
        </p:nvGrpSpPr>
        <p:grpSpPr>
          <a:xfrm>
            <a:off x="7457158" y="2338593"/>
            <a:ext cx="2152917" cy="308914"/>
            <a:chOff x="8069424" y="2327686"/>
            <a:chExt cx="2927992" cy="420126"/>
          </a:xfrm>
        </p:grpSpPr>
        <p:cxnSp>
          <p:nvCxnSpPr>
            <p:cNvPr id="32" name="Curved Connector 65"/>
            <p:cNvCxnSpPr>
              <a:cxnSpLocks/>
            </p:cNvCxnSpPr>
            <p:nvPr/>
          </p:nvCxnSpPr>
          <p:spPr>
            <a:xfrm rot="5400000" flipH="1" flipV="1">
              <a:off x="9524952" y="1169813"/>
              <a:ext cx="16935" cy="2927992"/>
            </a:xfrm>
            <a:prstGeom prst="curvedConnector3">
              <a:avLst>
                <a:gd name="adj1" fmla="val 1800000"/>
              </a:avLst>
            </a:prstGeom>
            <a:ln>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8822737" y="2327686"/>
              <a:ext cx="1395340" cy="420126"/>
            </a:xfrm>
            <a:prstGeom prst="rect">
              <a:avLst/>
            </a:prstGeom>
            <a:noFill/>
          </p:spPr>
          <p:txBody>
            <a:bodyPr wrap="none" lIns="134469" tIns="107576" rIns="134469" bIns="107576" rtlCol="0">
              <a:spAutoFit/>
            </a:bodyPr>
            <a:lstStyle/>
            <a:p>
              <a:pPr>
                <a:lnSpc>
                  <a:spcPct val="90000"/>
                </a:lnSpc>
                <a:spcAft>
                  <a:spcPts val="441"/>
                </a:spcAft>
              </a:pPr>
              <a:r>
                <a:rPr lang="en-US" sz="662">
                  <a:gradFill>
                    <a:gsLst>
                      <a:gs pos="2917">
                        <a:schemeClr val="tx1"/>
                      </a:gs>
                      <a:gs pos="30000">
                        <a:schemeClr val="tx1"/>
                      </a:gs>
                    </a:gsLst>
                    <a:lin ang="5400000" scaled="0"/>
                  </a:gradFill>
                </a:rPr>
                <a:t>Backend Pool (NICs)</a:t>
              </a:r>
            </a:p>
          </p:txBody>
        </p:sp>
      </p:grpSp>
      <p:sp>
        <p:nvSpPr>
          <p:cNvPr id="34" name="Rounded Rectangle 106"/>
          <p:cNvSpPr/>
          <p:nvPr/>
        </p:nvSpPr>
        <p:spPr bwMode="auto">
          <a:xfrm>
            <a:off x="9347777" y="2574053"/>
            <a:ext cx="623711" cy="672348"/>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LB IP Address</a:t>
            </a:r>
            <a:endParaRPr lang="en-US" sz="1471">
              <a:gradFill>
                <a:gsLst>
                  <a:gs pos="16814">
                    <a:srgbClr val="FFFFFF"/>
                  </a:gs>
                  <a:gs pos="46000">
                    <a:srgbClr val="FFFFFF"/>
                  </a:gs>
                </a:gsLst>
                <a:lin ang="5400000" scaled="0"/>
              </a:gradFill>
            </a:endParaRPr>
          </a:p>
        </p:txBody>
      </p:sp>
      <p:grpSp>
        <p:nvGrpSpPr>
          <p:cNvPr id="35" name="Group 34"/>
          <p:cNvGrpSpPr/>
          <p:nvPr/>
        </p:nvGrpSpPr>
        <p:grpSpPr>
          <a:xfrm>
            <a:off x="8948220" y="3240052"/>
            <a:ext cx="1065843" cy="439539"/>
            <a:chOff x="10105814" y="3238180"/>
            <a:chExt cx="1449553" cy="597780"/>
          </a:xfrm>
        </p:grpSpPr>
        <p:cxnSp>
          <p:nvCxnSpPr>
            <p:cNvPr id="36" name="Curved Connector 110"/>
            <p:cNvCxnSpPr>
              <a:stCxn id="22" idx="2"/>
              <a:endCxn id="34" idx="2"/>
            </p:cNvCxnSpPr>
            <p:nvPr/>
          </p:nvCxnSpPr>
          <p:spPr>
            <a:xfrm rot="16200000" flipH="1">
              <a:off x="10585175" y="2758819"/>
              <a:ext cx="17272" cy="975993"/>
            </a:xfrm>
            <a:prstGeom prst="curvedConnector3">
              <a:avLst>
                <a:gd name="adj1" fmla="val 1800000"/>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0681581" y="3415835"/>
              <a:ext cx="873786" cy="420125"/>
            </a:xfrm>
            <a:prstGeom prst="rect">
              <a:avLst/>
            </a:prstGeom>
            <a:noFill/>
          </p:spPr>
          <p:txBody>
            <a:bodyPr wrap="none" lIns="134469" tIns="107576" rIns="134469" bIns="107576" rtlCol="0">
              <a:spAutoFit/>
            </a:bodyPr>
            <a:lstStyle/>
            <a:p>
              <a:pPr>
                <a:lnSpc>
                  <a:spcPct val="90000"/>
                </a:lnSpc>
                <a:spcAft>
                  <a:spcPts val="441"/>
                </a:spcAft>
              </a:pPr>
              <a:r>
                <a:rPr lang="en-US" sz="662" dirty="0">
                  <a:gradFill>
                    <a:gsLst>
                      <a:gs pos="2917">
                        <a:schemeClr val="tx1"/>
                      </a:gs>
                      <a:gs pos="30000">
                        <a:schemeClr val="tx1"/>
                      </a:gs>
                    </a:gsLst>
                    <a:lin ang="5400000" scaled="0"/>
                  </a:gradFill>
                </a:rPr>
                <a:t>Reference</a:t>
              </a:r>
            </a:p>
          </p:txBody>
        </p:sp>
      </p:grpSp>
      <p:sp>
        <p:nvSpPr>
          <p:cNvPr id="39" name="Rounded Rectangle 141"/>
          <p:cNvSpPr/>
          <p:nvPr/>
        </p:nvSpPr>
        <p:spPr bwMode="auto">
          <a:xfrm>
            <a:off x="7192776" y="3937226"/>
            <a:ext cx="777728" cy="672348"/>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Network Security Group</a:t>
            </a:r>
            <a:endParaRPr lang="en-US" sz="1471">
              <a:gradFill>
                <a:gsLst>
                  <a:gs pos="16814">
                    <a:srgbClr val="FFFFFF"/>
                  </a:gs>
                  <a:gs pos="46000">
                    <a:srgbClr val="FFFFFF"/>
                  </a:gs>
                </a:gsLst>
                <a:lin ang="5400000" scaled="0"/>
              </a:gradFill>
            </a:endParaRPr>
          </a:p>
        </p:txBody>
      </p:sp>
      <p:grpSp>
        <p:nvGrpSpPr>
          <p:cNvPr id="40" name="Group 39"/>
          <p:cNvGrpSpPr/>
          <p:nvPr/>
        </p:nvGrpSpPr>
        <p:grpSpPr>
          <a:xfrm>
            <a:off x="10983072" y="2583561"/>
            <a:ext cx="623711" cy="672348"/>
            <a:chOff x="9588825" y="2889026"/>
            <a:chExt cx="848253" cy="914400"/>
          </a:xfrm>
        </p:grpSpPr>
        <p:sp>
          <p:nvSpPr>
            <p:cNvPr id="41" name="Rounded Rectangle 32"/>
            <p:cNvSpPr/>
            <p:nvPr/>
          </p:nvSpPr>
          <p:spPr bwMode="auto">
            <a:xfrm>
              <a:off x="9588825" y="2889026"/>
              <a:ext cx="848253" cy="914400"/>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t"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VNet</a:t>
              </a:r>
              <a:endParaRPr lang="en-US" sz="1471">
                <a:gradFill>
                  <a:gsLst>
                    <a:gs pos="16814">
                      <a:srgbClr val="FFFFFF"/>
                    </a:gs>
                    <a:gs pos="46000">
                      <a:srgbClr val="FFFFFF"/>
                    </a:gs>
                  </a:gsLst>
                  <a:lin ang="5400000" scaled="0"/>
                </a:gradFill>
              </a:endParaRPr>
            </a:p>
          </p:txBody>
        </p:sp>
        <p:sp>
          <p:nvSpPr>
            <p:cNvPr id="42" name="Rounded Rectangle 143"/>
            <p:cNvSpPr/>
            <p:nvPr/>
          </p:nvSpPr>
          <p:spPr bwMode="auto">
            <a:xfrm>
              <a:off x="9724112" y="3326308"/>
              <a:ext cx="570316" cy="182637"/>
            </a:xfrm>
            <a:prstGeom prst="roundRect">
              <a:avLst/>
            </a:prstGeom>
            <a:solidFill>
              <a:schemeClr val="accent3"/>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662">
                  <a:gradFill>
                    <a:gsLst>
                      <a:gs pos="16814">
                        <a:srgbClr val="FFFFFF"/>
                      </a:gs>
                      <a:gs pos="46000">
                        <a:srgbClr val="FFFFFF"/>
                      </a:gs>
                    </a:gsLst>
                    <a:lin ang="5400000" scaled="0"/>
                  </a:gradFill>
                </a:rPr>
                <a:t>Subnet</a:t>
              </a:r>
            </a:p>
          </p:txBody>
        </p:sp>
      </p:grpSp>
      <p:grpSp>
        <p:nvGrpSpPr>
          <p:cNvPr id="43" name="Group 42"/>
          <p:cNvGrpSpPr/>
          <p:nvPr/>
        </p:nvGrpSpPr>
        <p:grpSpPr>
          <a:xfrm>
            <a:off x="5703797" y="2584351"/>
            <a:ext cx="623711" cy="651753"/>
            <a:chOff x="5684837" y="2903030"/>
            <a:chExt cx="848253" cy="886392"/>
          </a:xfrm>
        </p:grpSpPr>
        <p:sp>
          <p:nvSpPr>
            <p:cNvPr id="44" name="Rounded Rectangle 31"/>
            <p:cNvSpPr/>
            <p:nvPr/>
          </p:nvSpPr>
          <p:spPr bwMode="auto">
            <a:xfrm>
              <a:off x="5684837" y="2903030"/>
              <a:ext cx="848253" cy="886392"/>
            </a:xfrm>
            <a:prstGeom prst="round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t" anchorCtr="0" compatLnSpc="1">
              <a:prstTxWarp prst="textNoShape">
                <a:avLst/>
              </a:prstTxWarp>
            </a:bodyPr>
            <a:lstStyle/>
            <a:p>
              <a:pPr algn="ctr" defTabSz="685571" fontAlgn="base">
                <a:spcBef>
                  <a:spcPct val="0"/>
                </a:spcBef>
                <a:spcAft>
                  <a:spcPct val="0"/>
                </a:spcAft>
              </a:pPr>
              <a:r>
                <a:rPr lang="en-US" sz="1177">
                  <a:gradFill>
                    <a:gsLst>
                      <a:gs pos="16814">
                        <a:srgbClr val="FFFFFF"/>
                      </a:gs>
                      <a:gs pos="46000">
                        <a:srgbClr val="FFFFFF"/>
                      </a:gs>
                    </a:gsLst>
                    <a:lin ang="5400000" scaled="0"/>
                  </a:gradFill>
                </a:rPr>
                <a:t>Storage account</a:t>
              </a:r>
              <a:endParaRPr lang="en-US" sz="1471">
                <a:gradFill>
                  <a:gsLst>
                    <a:gs pos="16814">
                      <a:srgbClr val="FFFFFF"/>
                    </a:gs>
                    <a:gs pos="46000">
                      <a:srgbClr val="FFFFFF"/>
                    </a:gs>
                  </a:gsLst>
                  <a:lin ang="5400000" scaled="0"/>
                </a:gradFill>
              </a:endParaRPr>
            </a:p>
          </p:txBody>
        </p:sp>
        <p:sp>
          <p:nvSpPr>
            <p:cNvPr id="45" name="Rounded Rectangle 146"/>
            <p:cNvSpPr/>
            <p:nvPr/>
          </p:nvSpPr>
          <p:spPr bwMode="auto">
            <a:xfrm>
              <a:off x="5793943" y="3508945"/>
              <a:ext cx="570316" cy="182637"/>
            </a:xfrm>
            <a:prstGeom prst="roundRect">
              <a:avLst/>
            </a:prstGeom>
            <a:solidFill>
              <a:schemeClr val="accent3"/>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662">
                  <a:gradFill>
                    <a:gsLst>
                      <a:gs pos="16814">
                        <a:srgbClr val="FFFFFF"/>
                      </a:gs>
                      <a:gs pos="46000">
                        <a:srgbClr val="FFFFFF"/>
                      </a:gs>
                    </a:gsLst>
                    <a:lin ang="5400000" scaled="0"/>
                  </a:gradFill>
                </a:rPr>
                <a:t>Disk (blob)</a:t>
              </a:r>
            </a:p>
          </p:txBody>
        </p:sp>
      </p:grpSp>
      <p:grpSp>
        <p:nvGrpSpPr>
          <p:cNvPr id="46" name="Group 45"/>
          <p:cNvGrpSpPr/>
          <p:nvPr/>
        </p:nvGrpSpPr>
        <p:grpSpPr>
          <a:xfrm>
            <a:off x="7450933" y="3246400"/>
            <a:ext cx="658731" cy="690825"/>
            <a:chOff x="8060954" y="3248924"/>
            <a:chExt cx="895881" cy="939531"/>
          </a:xfrm>
        </p:grpSpPr>
        <p:cxnSp>
          <p:nvCxnSpPr>
            <p:cNvPr id="47" name="Straight Arrow Connector 46"/>
            <p:cNvCxnSpPr>
              <a:stCxn id="19" idx="2"/>
              <a:endCxn id="39" idx="0"/>
            </p:cNvCxnSpPr>
            <p:nvPr/>
          </p:nvCxnSpPr>
          <p:spPr>
            <a:xfrm>
              <a:off x="8060954" y="3248924"/>
              <a:ext cx="177767" cy="939531"/>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8083050" y="3756741"/>
              <a:ext cx="873785" cy="420126"/>
            </a:xfrm>
            <a:prstGeom prst="rect">
              <a:avLst/>
            </a:prstGeom>
            <a:noFill/>
          </p:spPr>
          <p:txBody>
            <a:bodyPr wrap="none" lIns="134469" tIns="107576" rIns="134469" bIns="107576" rtlCol="0">
              <a:spAutoFit/>
            </a:bodyPr>
            <a:lstStyle/>
            <a:p>
              <a:pPr>
                <a:lnSpc>
                  <a:spcPct val="90000"/>
                </a:lnSpc>
                <a:spcAft>
                  <a:spcPts val="441"/>
                </a:spcAft>
              </a:pPr>
              <a:r>
                <a:rPr lang="en-US" sz="662">
                  <a:gradFill>
                    <a:gsLst>
                      <a:gs pos="2917">
                        <a:schemeClr val="tx1"/>
                      </a:gs>
                      <a:gs pos="30000">
                        <a:schemeClr val="tx1"/>
                      </a:gs>
                    </a:gsLst>
                    <a:lin ang="5400000" scaled="0"/>
                  </a:gradFill>
                </a:rPr>
                <a:t>Reference</a:t>
              </a:r>
            </a:p>
          </p:txBody>
        </p:sp>
      </p:grpSp>
      <p:grpSp>
        <p:nvGrpSpPr>
          <p:cNvPr id="49" name="Group 48"/>
          <p:cNvGrpSpPr/>
          <p:nvPr/>
        </p:nvGrpSpPr>
        <p:grpSpPr>
          <a:xfrm>
            <a:off x="7450932" y="3039379"/>
            <a:ext cx="3841290" cy="1102892"/>
            <a:chOff x="8060956" y="2967370"/>
            <a:chExt cx="5224198" cy="912896"/>
          </a:xfrm>
        </p:grpSpPr>
        <p:cxnSp>
          <p:nvCxnSpPr>
            <p:cNvPr id="50" name="Curved Connector 61"/>
            <p:cNvCxnSpPr>
              <a:stCxn id="19" idx="2"/>
              <a:endCxn id="42" idx="2"/>
            </p:cNvCxnSpPr>
            <p:nvPr/>
          </p:nvCxnSpPr>
          <p:spPr>
            <a:xfrm rot="5400000" flipH="1" flipV="1">
              <a:off x="10532280" y="496046"/>
              <a:ext cx="281550" cy="5224198"/>
            </a:xfrm>
            <a:prstGeom prst="curvedConnector3">
              <a:avLst>
                <a:gd name="adj1" fmla="val -110424"/>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9044694" y="3460139"/>
              <a:ext cx="873785" cy="420127"/>
            </a:xfrm>
            <a:prstGeom prst="rect">
              <a:avLst/>
            </a:prstGeom>
            <a:noFill/>
          </p:spPr>
          <p:txBody>
            <a:bodyPr wrap="none" lIns="134469" tIns="107576" rIns="134469" bIns="107576" rtlCol="0">
              <a:spAutoFit/>
            </a:bodyPr>
            <a:lstStyle/>
            <a:p>
              <a:pPr>
                <a:lnSpc>
                  <a:spcPct val="90000"/>
                </a:lnSpc>
                <a:spcAft>
                  <a:spcPts val="441"/>
                </a:spcAft>
              </a:pPr>
              <a:r>
                <a:rPr lang="en-US" sz="662">
                  <a:gradFill>
                    <a:gsLst>
                      <a:gs pos="2917">
                        <a:schemeClr val="tx1"/>
                      </a:gs>
                      <a:gs pos="30000">
                        <a:schemeClr val="tx1"/>
                      </a:gs>
                    </a:gsLst>
                    <a:lin ang="5400000" scaled="0"/>
                  </a:gradFill>
                </a:rPr>
                <a:t>Reference</a:t>
              </a:r>
            </a:p>
          </p:txBody>
        </p:sp>
      </p:grpSp>
      <p:cxnSp>
        <p:nvCxnSpPr>
          <p:cNvPr id="52" name="Straight Arrow Connector 51"/>
          <p:cNvCxnSpPr/>
          <p:nvPr/>
        </p:nvCxnSpPr>
        <p:spPr>
          <a:xfrm>
            <a:off x="6286499" y="2903714"/>
            <a:ext cx="134469" cy="0"/>
          </a:xfrm>
          <a:prstGeom prst="straightConnector1">
            <a:avLst/>
          </a:prstGeom>
          <a:ln>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54" name="Rounded Rectangle 29">
            <a:extLst>
              <a:ext uri="{FF2B5EF4-FFF2-40B4-BE49-F238E27FC236}">
                <a16:creationId xmlns:a16="http://schemas.microsoft.com/office/drawing/2014/main" id="{41DC1D33-23AE-4D51-8C90-8DBE9545F56A}"/>
              </a:ext>
            </a:extLst>
          </p:cNvPr>
          <p:cNvSpPr/>
          <p:nvPr/>
        </p:nvSpPr>
        <p:spPr bwMode="auto">
          <a:xfrm>
            <a:off x="10154194" y="1978046"/>
            <a:ext cx="1452589" cy="377606"/>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4292" rIns="0" bIns="34292" numCol="1" rtlCol="0" anchor="ctr" anchorCtr="0" compatLnSpc="1">
            <a:prstTxWarp prst="textNoShape">
              <a:avLst/>
            </a:prstTxWarp>
          </a:bodyPr>
          <a:lstStyle/>
          <a:p>
            <a:pPr algn="ctr" defTabSz="685571" fontAlgn="base">
              <a:spcBef>
                <a:spcPct val="0"/>
              </a:spcBef>
              <a:spcAft>
                <a:spcPct val="0"/>
              </a:spcAft>
            </a:pPr>
            <a:r>
              <a:rPr lang="en-US" sz="1471" dirty="0">
                <a:gradFill>
                  <a:gsLst>
                    <a:gs pos="16814">
                      <a:srgbClr val="FFFFFF"/>
                    </a:gs>
                    <a:gs pos="46000">
                      <a:srgbClr val="FFFFFF"/>
                    </a:gs>
                  </a:gsLst>
                  <a:lin ang="5400000" scaled="0"/>
                </a:gradFill>
              </a:rPr>
              <a:t>Resource group</a:t>
            </a:r>
          </a:p>
        </p:txBody>
      </p:sp>
    </p:spTree>
    <p:extLst>
      <p:ext uri="{BB962C8B-B14F-4D97-AF65-F5344CB8AC3E}">
        <p14:creationId xmlns:p14="http://schemas.microsoft.com/office/powerpoint/2010/main" val="26074298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263" y="457200"/>
            <a:ext cx="11018520" cy="553998"/>
          </a:xfrm>
        </p:spPr>
        <p:txBody>
          <a:bodyPr/>
          <a:lstStyle/>
          <a:p>
            <a:r>
              <a:rPr lang="en-US" dirty="0"/>
              <a:t>Virtual Machine Storage Architecture</a:t>
            </a:r>
          </a:p>
        </p:txBody>
      </p:sp>
      <p:sp>
        <p:nvSpPr>
          <p:cNvPr id="6" name="Text Placeholder 5">
            <a:extLst>
              <a:ext uri="{FF2B5EF4-FFF2-40B4-BE49-F238E27FC236}">
                <a16:creationId xmlns:a16="http://schemas.microsoft.com/office/drawing/2014/main" id="{C4CBD80F-4CAB-47D5-A06D-5C578A7B3D04}"/>
              </a:ext>
            </a:extLst>
          </p:cNvPr>
          <p:cNvSpPr>
            <a:spLocks noGrp="1"/>
          </p:cNvSpPr>
          <p:nvPr>
            <p:ph type="body" sz="quarter" idx="10"/>
          </p:nvPr>
        </p:nvSpPr>
        <p:spPr>
          <a:xfrm>
            <a:off x="584200" y="1437481"/>
            <a:ext cx="5212080" cy="4770537"/>
          </a:xfrm>
        </p:spPr>
        <p:txBody>
          <a:bodyPr/>
          <a:lstStyle/>
          <a:p>
            <a:r>
              <a:rPr lang="en-US" dirty="0">
                <a:solidFill>
                  <a:schemeClr val="tx1"/>
                </a:solidFill>
              </a:rPr>
              <a:t>IaaS solutions store images and disks used by VMs within VHDs, which attach to the computer instance as </a:t>
            </a:r>
            <a:r>
              <a:rPr lang="en-US" b="1" dirty="0">
                <a:solidFill>
                  <a:schemeClr val="tx1"/>
                </a:solidFill>
              </a:rPr>
              <a:t>persistent</a:t>
            </a:r>
            <a:r>
              <a:rPr lang="en-US" dirty="0">
                <a:solidFill>
                  <a:schemeClr val="tx1"/>
                </a:solidFill>
              </a:rPr>
              <a:t> or </a:t>
            </a:r>
            <a:r>
              <a:rPr lang="en-US" b="1" dirty="0">
                <a:solidFill>
                  <a:schemeClr val="tx1"/>
                </a:solidFill>
              </a:rPr>
              <a:t>temporary</a:t>
            </a:r>
            <a:r>
              <a:rPr lang="en-US" dirty="0">
                <a:solidFill>
                  <a:schemeClr val="tx1"/>
                </a:solidFill>
              </a:rPr>
              <a:t> storage.</a:t>
            </a:r>
          </a:p>
          <a:p>
            <a:r>
              <a:rPr lang="en-US" dirty="0">
                <a:solidFill>
                  <a:schemeClr val="tx1"/>
                </a:solidFill>
              </a:rPr>
              <a:t>VMs can have a storage account or Managed Disk.</a:t>
            </a:r>
          </a:p>
          <a:p>
            <a:r>
              <a:rPr lang="en-US" dirty="0">
                <a:solidFill>
                  <a:schemeClr val="tx1"/>
                </a:solidFill>
              </a:rPr>
              <a:t>Currently Azure supports the </a:t>
            </a:r>
            <a:r>
              <a:rPr lang="en-US" b="1" dirty="0">
                <a:solidFill>
                  <a:schemeClr val="tx1"/>
                </a:solidFill>
              </a:rPr>
              <a:t>fixed VHD Format</a:t>
            </a:r>
            <a:r>
              <a:rPr lang="en-US" dirty="0">
                <a:solidFill>
                  <a:schemeClr val="tx1"/>
                </a:solidFill>
              </a:rPr>
              <a:t>.</a:t>
            </a:r>
          </a:p>
          <a:p>
            <a:endParaRPr lang="en-US" dirty="0">
              <a:solidFill>
                <a:schemeClr val="tx1"/>
              </a:solidFill>
            </a:endParaRPr>
          </a:p>
        </p:txBody>
      </p:sp>
      <p:sp>
        <p:nvSpPr>
          <p:cNvPr id="8" name="Text Placeholder 7">
            <a:extLst>
              <a:ext uri="{FF2B5EF4-FFF2-40B4-BE49-F238E27FC236}">
                <a16:creationId xmlns:a16="http://schemas.microsoft.com/office/drawing/2014/main" id="{1DEF882C-5C3C-49EE-B124-B2C607A4A63F}"/>
              </a:ext>
            </a:extLst>
          </p:cNvPr>
          <p:cNvSpPr>
            <a:spLocks noGrp="1"/>
          </p:cNvSpPr>
          <p:nvPr>
            <p:ph type="body" sz="quarter" idx="11"/>
          </p:nvPr>
        </p:nvSpPr>
        <p:spPr/>
        <p:txBody>
          <a:bodyPr/>
          <a:lstStyle/>
          <a:p>
            <a:endParaRPr lang="en-US"/>
          </a:p>
        </p:txBody>
      </p:sp>
      <p:grpSp>
        <p:nvGrpSpPr>
          <p:cNvPr id="3" name="Group 2">
            <a:extLst>
              <a:ext uri="{FF2B5EF4-FFF2-40B4-BE49-F238E27FC236}">
                <a16:creationId xmlns:a16="http://schemas.microsoft.com/office/drawing/2014/main" id="{B701BAD4-552F-4D2F-BD53-B54D9CB72C6C}"/>
              </a:ext>
            </a:extLst>
          </p:cNvPr>
          <p:cNvGrpSpPr/>
          <p:nvPr/>
        </p:nvGrpSpPr>
        <p:grpSpPr>
          <a:xfrm>
            <a:off x="5752998" y="1474831"/>
            <a:ext cx="5688929" cy="3295952"/>
            <a:chOff x="2219248" y="1832639"/>
            <a:chExt cx="7384270" cy="3933510"/>
          </a:xfrm>
        </p:grpSpPr>
        <p:sp>
          <p:nvSpPr>
            <p:cNvPr id="4" name="Rectangle 3"/>
            <p:cNvSpPr/>
            <p:nvPr/>
          </p:nvSpPr>
          <p:spPr bwMode="auto">
            <a:xfrm>
              <a:off x="2219248" y="1832639"/>
              <a:ext cx="7384270" cy="700074"/>
            </a:xfrm>
            <a:prstGeom prst="rect">
              <a:avLst/>
            </a:prstGeom>
            <a:solidFill>
              <a:srgbClr val="00B050"/>
            </a:solidFill>
            <a:ln>
              <a:noFill/>
              <a:headEnd type="none" w="med" len="med"/>
              <a:tailEnd type="none" w="med" len="med"/>
            </a:ln>
          </p:spPr>
          <p:style>
            <a:lnRef idx="3">
              <a:schemeClr val="lt1"/>
            </a:lnRef>
            <a:fillRef idx="1">
              <a:schemeClr val="accent5"/>
            </a:fillRef>
            <a:effectRef idx="1">
              <a:schemeClr val="accent5"/>
            </a:effectRef>
            <a:fontRef idx="minor">
              <a:schemeClr val="lt1"/>
            </a:fontRef>
          </p:style>
          <p:txBody>
            <a:bodyPr vert="horz" wrap="square" lIns="51428" tIns="25713" rIns="51428" bIns="25713" numCol="1" rtlCol="0" anchor="ctr" anchorCtr="0" compatLnSpc="1">
              <a:prstTxWarp prst="textNoShape">
                <a:avLst/>
              </a:prstTxWarp>
            </a:bodyPr>
            <a:lstStyle/>
            <a:p>
              <a:pPr algn="ctr" defTabSz="514040" fontAlgn="base">
                <a:spcBef>
                  <a:spcPct val="0"/>
                </a:spcBef>
                <a:spcAft>
                  <a:spcPct val="0"/>
                </a:spcAft>
              </a:pPr>
              <a:r>
                <a:rPr lang="en-US" sz="1800" dirty="0">
                  <a:solidFill>
                    <a:prstClr val="white"/>
                  </a:solidFill>
                </a:rPr>
                <a:t>Azure Virtual Machine</a:t>
              </a:r>
            </a:p>
          </p:txBody>
        </p:sp>
        <p:sp>
          <p:nvSpPr>
            <p:cNvPr id="5" name="Rectangle 4"/>
            <p:cNvSpPr/>
            <p:nvPr/>
          </p:nvSpPr>
          <p:spPr bwMode="auto">
            <a:xfrm>
              <a:off x="2226588" y="2577612"/>
              <a:ext cx="1411693" cy="529385"/>
            </a:xfrm>
            <a:prstGeom prst="rect">
              <a:avLst/>
            </a:prstGeom>
            <a:solidFill>
              <a:srgbClr val="0072C6"/>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ctr" anchorCtr="0" compatLnSpc="1">
              <a:prstTxWarp prst="textNoShape">
                <a:avLst/>
              </a:prstTxWarp>
            </a:bodyPr>
            <a:lstStyle/>
            <a:p>
              <a:pPr algn="ctr" defTabSz="514040" fontAlgn="base">
                <a:spcBef>
                  <a:spcPct val="0"/>
                </a:spcBef>
                <a:spcAft>
                  <a:spcPct val="0"/>
                </a:spcAft>
              </a:pPr>
              <a:r>
                <a:rPr lang="en-US" sz="1050" dirty="0">
                  <a:solidFill>
                    <a:prstClr val="white"/>
                  </a:solidFill>
                </a:rPr>
                <a:t>C:\</a:t>
              </a:r>
            </a:p>
            <a:p>
              <a:pPr algn="ctr" defTabSz="514040" fontAlgn="base">
                <a:spcBef>
                  <a:spcPct val="0"/>
                </a:spcBef>
                <a:spcAft>
                  <a:spcPct val="0"/>
                </a:spcAft>
              </a:pPr>
              <a:r>
                <a:rPr lang="en-US" sz="1050" dirty="0">
                  <a:solidFill>
                    <a:prstClr val="white"/>
                  </a:solidFill>
                </a:rPr>
                <a:t>OS Disk</a:t>
              </a:r>
            </a:p>
          </p:txBody>
        </p:sp>
        <p:sp>
          <p:nvSpPr>
            <p:cNvPr id="7" name="Rectangle 6"/>
            <p:cNvSpPr/>
            <p:nvPr/>
          </p:nvSpPr>
          <p:spPr bwMode="auto">
            <a:xfrm>
              <a:off x="5209206" y="2577614"/>
              <a:ext cx="1411693" cy="529385"/>
            </a:xfrm>
            <a:prstGeom prst="rect">
              <a:avLst/>
            </a:prstGeom>
            <a:solidFill>
              <a:srgbClr val="0072C6"/>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514040" fontAlgn="base">
                <a:spcBef>
                  <a:spcPct val="0"/>
                </a:spcBef>
                <a:spcAft>
                  <a:spcPct val="0"/>
                </a:spcAft>
              </a:pPr>
              <a:r>
                <a:rPr lang="en-US" sz="1050" dirty="0">
                  <a:solidFill>
                    <a:prstClr val="white"/>
                  </a:solidFill>
                </a:rPr>
                <a:t>E:\, F:\, etc.</a:t>
              </a:r>
            </a:p>
            <a:p>
              <a:pPr algn="ctr" defTabSz="514040" fontAlgn="base">
                <a:spcBef>
                  <a:spcPct val="0"/>
                </a:spcBef>
                <a:spcAft>
                  <a:spcPct val="0"/>
                </a:spcAft>
              </a:pPr>
              <a:r>
                <a:rPr lang="en-US" sz="1050" dirty="0">
                  <a:solidFill>
                    <a:prstClr val="white"/>
                  </a:solidFill>
                </a:rPr>
                <a:t>Standard Data Disks</a:t>
              </a:r>
            </a:p>
          </p:txBody>
        </p:sp>
        <p:sp>
          <p:nvSpPr>
            <p:cNvPr id="12" name="Rectangle 11"/>
            <p:cNvSpPr/>
            <p:nvPr/>
          </p:nvSpPr>
          <p:spPr bwMode="auto">
            <a:xfrm>
              <a:off x="3717897" y="2572414"/>
              <a:ext cx="1411693" cy="529385"/>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rtlCol="0" anchor="ctr" anchorCtr="0" compatLnSpc="1">
              <a:prstTxWarp prst="textNoShape">
                <a:avLst/>
              </a:prstTxWarp>
            </a:bodyPr>
            <a:lstStyle/>
            <a:p>
              <a:pPr algn="ctr" defTabSz="514040" fontAlgn="base">
                <a:spcBef>
                  <a:spcPct val="0"/>
                </a:spcBef>
                <a:spcAft>
                  <a:spcPct val="0"/>
                </a:spcAft>
              </a:pPr>
              <a:r>
                <a:rPr lang="en-US" sz="1050" dirty="0">
                  <a:solidFill>
                    <a:prstClr val="white"/>
                  </a:solidFill>
                </a:rPr>
                <a:t>D:\</a:t>
              </a:r>
            </a:p>
            <a:p>
              <a:pPr algn="ctr" defTabSz="514040" fontAlgn="base">
                <a:spcBef>
                  <a:spcPct val="0"/>
                </a:spcBef>
                <a:spcAft>
                  <a:spcPct val="0"/>
                </a:spcAft>
              </a:pPr>
              <a:r>
                <a:rPr lang="en-US" sz="1050" dirty="0">
                  <a:solidFill>
                    <a:prstClr val="white"/>
                  </a:solidFill>
                </a:rPr>
                <a:t>Temporary Disk</a:t>
              </a:r>
            </a:p>
          </p:txBody>
        </p:sp>
        <p:sp>
          <p:nvSpPr>
            <p:cNvPr id="13" name="Rectangle 12"/>
            <p:cNvSpPr/>
            <p:nvPr/>
          </p:nvSpPr>
          <p:spPr bwMode="auto">
            <a:xfrm>
              <a:off x="2226588" y="3149190"/>
              <a:ext cx="1397901" cy="44071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51428" tIns="25713" rIns="51428" bIns="25713" numCol="1" rtlCol="0" anchor="ctr" anchorCtr="0" compatLnSpc="1">
              <a:prstTxWarp prst="textNoShape">
                <a:avLst/>
              </a:prstTxWarp>
            </a:bodyPr>
            <a:lstStyle/>
            <a:p>
              <a:pPr algn="ctr" defTabSz="514040"/>
              <a:r>
                <a:rPr lang="en-US" sz="1400" i="1" dirty="0">
                  <a:solidFill>
                    <a:sysClr val="windowText" lastClr="000000"/>
                  </a:solidFill>
                  <a:latin typeface="Segoe UI" pitchFamily="34" charset="0"/>
                  <a:ea typeface="Segoe UI" pitchFamily="34" charset="0"/>
                  <a:cs typeface="Segoe UI" pitchFamily="34" charset="0"/>
                </a:rPr>
                <a:t>Disk Cache</a:t>
              </a:r>
            </a:p>
          </p:txBody>
        </p:sp>
        <p:sp>
          <p:nvSpPr>
            <p:cNvPr id="10" name="Can 9"/>
            <p:cNvSpPr/>
            <p:nvPr/>
          </p:nvSpPr>
          <p:spPr bwMode="auto">
            <a:xfrm>
              <a:off x="3718796" y="4115482"/>
              <a:ext cx="1247725" cy="1650667"/>
            </a:xfrm>
            <a:prstGeom prst="can">
              <a:avLst/>
            </a:prstGeom>
            <a:solidFill>
              <a:srgbClr val="0072C6"/>
            </a:solidFill>
            <a:ln>
              <a:solidFill>
                <a:schemeClr val="bg1">
                  <a:lumMod val="50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51428" tIns="25713" rIns="51428" bIns="25713" numCol="1" rtlCol="0" anchor="ctr" anchorCtr="0" compatLnSpc="1">
              <a:prstTxWarp prst="textNoShape">
                <a:avLst/>
              </a:prstTxWarp>
            </a:bodyPr>
            <a:lstStyle/>
            <a:p>
              <a:pPr algn="ctr" defTabSz="514040"/>
              <a:r>
                <a:rPr lang="en-US" sz="1200" dirty="0">
                  <a:solidFill>
                    <a:prstClr val="white">
                      <a:alpha val="98824"/>
                    </a:prstClr>
                  </a:solidFill>
                  <a:latin typeface="Segoe UI" pitchFamily="34" charset="0"/>
                  <a:ea typeface="Segoe UI" pitchFamily="34" charset="0"/>
                  <a:cs typeface="Segoe UI" pitchFamily="34" charset="0"/>
                </a:rPr>
                <a:t>Azure Page Blob</a:t>
              </a:r>
            </a:p>
          </p:txBody>
        </p:sp>
        <p:cxnSp>
          <p:nvCxnSpPr>
            <p:cNvPr id="9" name="Straight Arrow Connector 8"/>
            <p:cNvCxnSpPr>
              <a:stCxn id="7" idx="2"/>
              <a:endCxn id="10" idx="1"/>
            </p:cNvCxnSpPr>
            <p:nvPr/>
          </p:nvCxnSpPr>
          <p:spPr>
            <a:xfrm flipH="1">
              <a:off x="4342658" y="3106999"/>
              <a:ext cx="1572394" cy="1008484"/>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3" idx="2"/>
              <a:endCxn id="10" idx="1"/>
            </p:cNvCxnSpPr>
            <p:nvPr/>
          </p:nvCxnSpPr>
          <p:spPr>
            <a:xfrm>
              <a:off x="2925538" y="3589905"/>
              <a:ext cx="1417120" cy="525578"/>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bwMode="auto">
            <a:xfrm>
              <a:off x="8191824" y="2588279"/>
              <a:ext cx="1411693" cy="529385"/>
            </a:xfrm>
            <a:prstGeom prst="rect">
              <a:avLst/>
            </a:prstGeom>
            <a:solidFill>
              <a:srgbClr val="0072C6"/>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514040" fontAlgn="base">
                <a:spcBef>
                  <a:spcPct val="0"/>
                </a:spcBef>
                <a:spcAft>
                  <a:spcPct val="0"/>
                </a:spcAft>
              </a:pPr>
              <a:r>
                <a:rPr lang="en-US" sz="1050" dirty="0">
                  <a:solidFill>
                    <a:prstClr val="white"/>
                  </a:solidFill>
                </a:rPr>
                <a:t>Y:\, Z:\, etc.</a:t>
              </a:r>
            </a:p>
            <a:p>
              <a:pPr algn="ctr" defTabSz="514040" fontAlgn="base">
                <a:spcBef>
                  <a:spcPct val="0"/>
                </a:spcBef>
                <a:spcAft>
                  <a:spcPct val="0"/>
                </a:spcAft>
              </a:pPr>
              <a:r>
                <a:rPr lang="en-US" sz="1050" dirty="0">
                  <a:solidFill>
                    <a:prstClr val="white"/>
                  </a:solidFill>
                </a:rPr>
                <a:t>SMB Share</a:t>
              </a:r>
            </a:p>
          </p:txBody>
        </p:sp>
        <p:cxnSp>
          <p:nvCxnSpPr>
            <p:cNvPr id="15" name="Straight Arrow Connector 14"/>
            <p:cNvCxnSpPr>
              <a:stCxn id="11" idx="2"/>
              <a:endCxn id="39" idx="1"/>
            </p:cNvCxnSpPr>
            <p:nvPr/>
          </p:nvCxnSpPr>
          <p:spPr>
            <a:xfrm>
              <a:off x="8897671" y="3117664"/>
              <a:ext cx="10558" cy="997819"/>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bwMode="auto">
            <a:xfrm>
              <a:off x="6700515" y="2577616"/>
              <a:ext cx="1411693" cy="529385"/>
            </a:xfrm>
            <a:prstGeom prst="rect">
              <a:avLst/>
            </a:prstGeom>
            <a:solidFill>
              <a:srgbClr val="0072C6"/>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514040" fontAlgn="base">
                <a:spcBef>
                  <a:spcPct val="0"/>
                </a:spcBef>
                <a:spcAft>
                  <a:spcPct val="0"/>
                </a:spcAft>
              </a:pPr>
              <a:r>
                <a:rPr lang="en-US" sz="1050" dirty="0">
                  <a:solidFill>
                    <a:prstClr val="white"/>
                  </a:solidFill>
                </a:rPr>
                <a:t>E:\, F:\, etc.</a:t>
              </a:r>
            </a:p>
            <a:p>
              <a:pPr algn="ctr" defTabSz="514040" fontAlgn="base">
                <a:spcBef>
                  <a:spcPct val="0"/>
                </a:spcBef>
                <a:spcAft>
                  <a:spcPct val="0"/>
                </a:spcAft>
              </a:pPr>
              <a:r>
                <a:rPr lang="en-US" sz="1050" dirty="0">
                  <a:solidFill>
                    <a:prstClr val="white"/>
                  </a:solidFill>
                </a:rPr>
                <a:t>Premium Data Disks</a:t>
              </a:r>
            </a:p>
          </p:txBody>
        </p:sp>
        <p:cxnSp>
          <p:nvCxnSpPr>
            <p:cNvPr id="28" name="Straight Arrow Connector 27"/>
            <p:cNvCxnSpPr>
              <a:stCxn id="44" idx="2"/>
              <a:endCxn id="38" idx="1"/>
            </p:cNvCxnSpPr>
            <p:nvPr/>
          </p:nvCxnSpPr>
          <p:spPr>
            <a:xfrm flipH="1">
              <a:off x="7349200" y="3566374"/>
              <a:ext cx="4168" cy="549107"/>
            </a:xfrm>
            <a:prstGeom prst="straightConnector1">
              <a:avLst/>
            </a:prstGeom>
            <a:ln w="38100">
              <a:solidFill>
                <a:srgbClr val="00B05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38" name="Can 37"/>
            <p:cNvSpPr/>
            <p:nvPr/>
          </p:nvSpPr>
          <p:spPr bwMode="auto">
            <a:xfrm>
              <a:off x="6725336" y="4115482"/>
              <a:ext cx="1247725" cy="1650667"/>
            </a:xfrm>
            <a:prstGeom prst="can">
              <a:avLst/>
            </a:prstGeom>
            <a:solidFill>
              <a:srgbClr val="0072C6"/>
            </a:solidFill>
            <a:ln>
              <a:solidFill>
                <a:schemeClr val="bg1">
                  <a:lumMod val="50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51428" tIns="25713" rIns="51428" bIns="25713" numCol="1" rtlCol="0" anchor="ctr" anchorCtr="0" compatLnSpc="1">
              <a:prstTxWarp prst="textNoShape">
                <a:avLst/>
              </a:prstTxWarp>
            </a:bodyPr>
            <a:lstStyle/>
            <a:p>
              <a:pPr algn="ctr" defTabSz="514040"/>
              <a:r>
                <a:rPr lang="en-US" sz="1200" dirty="0">
                  <a:solidFill>
                    <a:prstClr val="white">
                      <a:alpha val="98824"/>
                    </a:prstClr>
                  </a:solidFill>
                  <a:latin typeface="Segoe UI" pitchFamily="34" charset="0"/>
                  <a:ea typeface="Segoe UI" pitchFamily="34" charset="0"/>
                  <a:cs typeface="Segoe UI" pitchFamily="34" charset="0"/>
                </a:rPr>
                <a:t>Azure Page Blobs (Premium Storage)</a:t>
              </a:r>
            </a:p>
          </p:txBody>
        </p:sp>
        <p:sp>
          <p:nvSpPr>
            <p:cNvPr id="39" name="Can 38"/>
            <p:cNvSpPr/>
            <p:nvPr/>
          </p:nvSpPr>
          <p:spPr bwMode="auto">
            <a:xfrm>
              <a:off x="8284366" y="4115482"/>
              <a:ext cx="1247725" cy="1650667"/>
            </a:xfrm>
            <a:prstGeom prst="can">
              <a:avLst/>
            </a:prstGeom>
            <a:solidFill>
              <a:srgbClr val="0072C6"/>
            </a:solidFill>
            <a:ln>
              <a:solidFill>
                <a:schemeClr val="bg1">
                  <a:lumMod val="50000"/>
                </a:schemeClr>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51428" tIns="25713" rIns="51428" bIns="25713" numCol="1" rtlCol="0" anchor="ctr" anchorCtr="0" compatLnSpc="1">
              <a:prstTxWarp prst="textNoShape">
                <a:avLst/>
              </a:prstTxWarp>
            </a:bodyPr>
            <a:lstStyle/>
            <a:p>
              <a:pPr algn="ctr" defTabSz="514040"/>
              <a:r>
                <a:rPr lang="en-US" sz="1400" dirty="0">
                  <a:solidFill>
                    <a:prstClr val="white">
                      <a:alpha val="98824"/>
                    </a:prstClr>
                  </a:solidFill>
                  <a:latin typeface="Segoe UI" pitchFamily="34" charset="0"/>
                  <a:ea typeface="Segoe UI" pitchFamily="34" charset="0"/>
                  <a:cs typeface="Segoe UI" pitchFamily="34" charset="0"/>
                </a:rPr>
                <a:t>Azure Files</a:t>
              </a:r>
            </a:p>
          </p:txBody>
        </p:sp>
        <p:sp>
          <p:nvSpPr>
            <p:cNvPr id="44" name="Rectangle 43"/>
            <p:cNvSpPr/>
            <p:nvPr/>
          </p:nvSpPr>
          <p:spPr bwMode="auto">
            <a:xfrm>
              <a:off x="6654417" y="3125660"/>
              <a:ext cx="1397901" cy="440715"/>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51428" tIns="25713" rIns="51428" bIns="25713" numCol="1" rtlCol="0" anchor="ctr" anchorCtr="0" compatLnSpc="1">
              <a:prstTxWarp prst="textNoShape">
                <a:avLst/>
              </a:prstTxWarp>
            </a:bodyPr>
            <a:lstStyle/>
            <a:p>
              <a:pPr algn="ctr" defTabSz="514040"/>
              <a:r>
                <a:rPr lang="en-US" sz="1100" i="1" dirty="0">
                  <a:solidFill>
                    <a:sysClr val="windowText" lastClr="000000"/>
                  </a:solidFill>
                  <a:latin typeface="Segoe UI" pitchFamily="34" charset="0"/>
                  <a:ea typeface="Segoe UI" pitchFamily="34" charset="0"/>
                  <a:cs typeface="Segoe UI" pitchFamily="34" charset="0"/>
                </a:rPr>
                <a:t>SSD Read Cache</a:t>
              </a:r>
            </a:p>
          </p:txBody>
        </p:sp>
      </p:grpSp>
    </p:spTree>
    <p:extLst>
      <p:ext uri="{BB962C8B-B14F-4D97-AF65-F5344CB8AC3E}">
        <p14:creationId xmlns:p14="http://schemas.microsoft.com/office/powerpoint/2010/main" val="4252558652"/>
      </p:ext>
    </p:extLst>
  </p:cSld>
  <p:clrMapOvr>
    <a:masterClrMapping/>
  </p:clrMapOvr>
  <mc:AlternateContent xmlns:mc="http://schemas.openxmlformats.org/markup-compatibility/2006" xmlns:p14="http://schemas.microsoft.com/office/powerpoint/2010/main">
    <mc:Choice Requires="p14">
      <p:transition spd="slow" p14:dur="2000" advTm="80550"/>
    </mc:Choice>
    <mc:Fallback xmlns="">
      <p:transition spd="slow" advTm="8055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88263" y="1189209"/>
            <a:ext cx="5224140" cy="4734513"/>
          </a:xfrm>
        </p:spPr>
        <p:txBody>
          <a:bodyPr/>
          <a:lstStyle/>
          <a:p>
            <a:r>
              <a:rPr lang="en-US" sz="2000" dirty="0"/>
              <a:t>Hides complexity of storage accounts and scale limits</a:t>
            </a:r>
          </a:p>
          <a:p>
            <a:r>
              <a:rPr lang="en-US" sz="2000" dirty="0"/>
              <a:t>Simpler management for customers</a:t>
            </a:r>
          </a:p>
          <a:p>
            <a:r>
              <a:rPr lang="en-US" sz="2000" dirty="0"/>
              <a:t>Better performance</a:t>
            </a:r>
          </a:p>
          <a:p>
            <a:r>
              <a:rPr lang="en-US" sz="2000" dirty="0"/>
              <a:t>Storage account limits do not apply </a:t>
            </a:r>
          </a:p>
          <a:p>
            <a:r>
              <a:rPr lang="en-US" sz="2000" dirty="0"/>
              <a:t>Granular access control</a:t>
            </a:r>
          </a:p>
          <a:p>
            <a:r>
              <a:rPr lang="en-US" sz="2000" dirty="0"/>
              <a:t>Top level ARM resource, apply Azure RBAC </a:t>
            </a:r>
          </a:p>
          <a:p>
            <a:r>
              <a:rPr lang="en-US" sz="2000" dirty="0"/>
              <a:t>Smarter about Availability sets</a:t>
            </a:r>
          </a:p>
          <a:p>
            <a:r>
              <a:rPr lang="en-US" sz="2000" dirty="0"/>
              <a:t>Different fault domains – Disks in different Storage clusters</a:t>
            </a:r>
          </a:p>
          <a:p>
            <a:r>
              <a:rPr lang="en-US" sz="2000" dirty="0"/>
              <a:t>Easy migration from Standard to Premium</a:t>
            </a:r>
          </a:p>
          <a:p>
            <a:r>
              <a:rPr lang="en-US" sz="2000" dirty="0"/>
              <a:t>Minimal downtime with background migrations</a:t>
            </a:r>
          </a:p>
        </p:txBody>
      </p:sp>
      <p:sp>
        <p:nvSpPr>
          <p:cNvPr id="3" name="Title 2"/>
          <p:cNvSpPr>
            <a:spLocks noGrp="1"/>
          </p:cNvSpPr>
          <p:nvPr>
            <p:ph type="title"/>
          </p:nvPr>
        </p:nvSpPr>
        <p:spPr/>
        <p:txBody>
          <a:bodyPr/>
          <a:lstStyle/>
          <a:p>
            <a:r>
              <a:rPr lang="en-US" dirty="0"/>
              <a:t>Managed Disks Overview</a:t>
            </a:r>
          </a:p>
        </p:txBody>
      </p:sp>
      <p:pic>
        <p:nvPicPr>
          <p:cNvPr id="104" name="Picture 103">
            <a:extLst>
              <a:ext uri="{FF2B5EF4-FFF2-40B4-BE49-F238E27FC236}">
                <a16:creationId xmlns:a16="http://schemas.microsoft.com/office/drawing/2014/main" id="{7583FBDD-38E6-4046-8782-55739E0655EA}"/>
              </a:ext>
            </a:extLst>
          </p:cNvPr>
          <p:cNvPicPr/>
          <p:nvPr/>
        </p:nvPicPr>
        <p:blipFill>
          <a:blip r:embed="rId3"/>
          <a:stretch>
            <a:fillRect/>
          </a:stretch>
        </p:blipFill>
        <p:spPr>
          <a:xfrm>
            <a:off x="5812403" y="1189209"/>
            <a:ext cx="5943600" cy="2695575"/>
          </a:xfrm>
          <a:prstGeom prst="rect">
            <a:avLst/>
          </a:prstGeom>
        </p:spPr>
      </p:pic>
      <p:grpSp>
        <p:nvGrpSpPr>
          <p:cNvPr id="105" name="Group 104">
            <a:extLst>
              <a:ext uri="{FF2B5EF4-FFF2-40B4-BE49-F238E27FC236}">
                <a16:creationId xmlns:a16="http://schemas.microsoft.com/office/drawing/2014/main" id="{6F02289C-77B8-46A6-93B8-B26263372F1A}"/>
              </a:ext>
            </a:extLst>
          </p:cNvPr>
          <p:cNvGrpSpPr/>
          <p:nvPr/>
        </p:nvGrpSpPr>
        <p:grpSpPr>
          <a:xfrm>
            <a:off x="5812403" y="3900064"/>
            <a:ext cx="3470553" cy="2201669"/>
            <a:chOff x="3248167" y="2156347"/>
            <a:chExt cx="6339387" cy="4628937"/>
          </a:xfrm>
        </p:grpSpPr>
        <p:sp>
          <p:nvSpPr>
            <p:cNvPr id="106" name="Rounded Rectangle 44">
              <a:extLst>
                <a:ext uri="{FF2B5EF4-FFF2-40B4-BE49-F238E27FC236}">
                  <a16:creationId xmlns:a16="http://schemas.microsoft.com/office/drawing/2014/main" id="{A8325312-A869-40E7-A805-EB4DBE920F11}"/>
                </a:ext>
              </a:extLst>
            </p:cNvPr>
            <p:cNvSpPr/>
            <p:nvPr/>
          </p:nvSpPr>
          <p:spPr bwMode="auto">
            <a:xfrm>
              <a:off x="5517108" y="4777040"/>
              <a:ext cx="1801505" cy="1699670"/>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endParaRPr lang="en-US" sz="1000" kern="0" dirty="0">
                <a:gradFill>
                  <a:gsLst>
                    <a:gs pos="0">
                      <a:srgbClr val="FFFFFF"/>
                    </a:gs>
                    <a:gs pos="100000">
                      <a:srgbClr val="FFFFFF"/>
                    </a:gs>
                  </a:gsLst>
                  <a:lin ang="5400000" scaled="0"/>
                </a:gradFill>
                <a:latin typeface="Segoe UI Semilight"/>
              </a:endParaRPr>
            </a:p>
          </p:txBody>
        </p:sp>
        <p:sp>
          <p:nvSpPr>
            <p:cNvPr id="107" name="Rounded Rectangle 45">
              <a:extLst>
                <a:ext uri="{FF2B5EF4-FFF2-40B4-BE49-F238E27FC236}">
                  <a16:creationId xmlns:a16="http://schemas.microsoft.com/office/drawing/2014/main" id="{20362AEB-58FA-42AB-875A-A54A911F11DE}"/>
                </a:ext>
              </a:extLst>
            </p:cNvPr>
            <p:cNvSpPr/>
            <p:nvPr/>
          </p:nvSpPr>
          <p:spPr bwMode="auto">
            <a:xfrm>
              <a:off x="7786049" y="4777040"/>
              <a:ext cx="1801505" cy="1699670"/>
            </a:xfrm>
            <a:prstGeom prst="round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endParaRPr lang="en-US" sz="1000" kern="0" dirty="0">
                <a:gradFill>
                  <a:gsLst>
                    <a:gs pos="0">
                      <a:srgbClr val="FFFFFF"/>
                    </a:gs>
                    <a:gs pos="100000">
                      <a:srgbClr val="FFFFFF"/>
                    </a:gs>
                  </a:gsLst>
                  <a:lin ang="5400000" scaled="0"/>
                </a:gradFill>
                <a:latin typeface="Segoe UI Semilight"/>
              </a:endParaRPr>
            </a:p>
          </p:txBody>
        </p:sp>
        <p:sp>
          <p:nvSpPr>
            <p:cNvPr id="108" name="TextBox 107">
              <a:extLst>
                <a:ext uri="{FF2B5EF4-FFF2-40B4-BE49-F238E27FC236}">
                  <a16:creationId xmlns:a16="http://schemas.microsoft.com/office/drawing/2014/main" id="{A3619A85-064E-493C-9BEC-F212A1E95A08}"/>
                </a:ext>
              </a:extLst>
            </p:cNvPr>
            <p:cNvSpPr txBox="1"/>
            <p:nvPr/>
          </p:nvSpPr>
          <p:spPr>
            <a:xfrm>
              <a:off x="5580473" y="5660835"/>
              <a:ext cx="1674773" cy="1106440"/>
            </a:xfrm>
            <a:prstGeom prst="rect">
              <a:avLst/>
            </a:prstGeom>
            <a:noFill/>
          </p:spPr>
          <p:txBody>
            <a:bodyPr wrap="none" lIns="171426" tIns="137140" rIns="171426" bIns="137140" rtlCol="0">
              <a:spAutoFit/>
            </a:bodyPr>
            <a:lstStyle/>
            <a:p>
              <a:pPr algn="ctr" defTabSz="857213">
                <a:lnSpc>
                  <a:spcPct val="90000"/>
                </a:lnSpc>
                <a:spcAft>
                  <a:spcPts val="562"/>
                </a:spcAft>
                <a:defRPr/>
              </a:pPr>
              <a:r>
                <a:rPr lang="en-US" sz="900" kern="0" dirty="0">
                  <a:solidFill>
                    <a:srgbClr val="505050"/>
                  </a:solidFill>
                  <a:latin typeface="Segoe UI Semilight"/>
                </a:rPr>
                <a:t>Storage </a:t>
              </a:r>
              <a:br>
                <a:rPr lang="en-US" sz="900" kern="0" dirty="0">
                  <a:solidFill>
                    <a:srgbClr val="505050"/>
                  </a:solidFill>
                  <a:latin typeface="Segoe UI Semilight"/>
                </a:rPr>
              </a:br>
              <a:r>
                <a:rPr lang="en-US" sz="900" kern="0" dirty="0">
                  <a:solidFill>
                    <a:srgbClr val="505050"/>
                  </a:solidFill>
                  <a:latin typeface="Segoe UI Semilight"/>
                </a:rPr>
                <a:t>Cluster FD2</a:t>
              </a:r>
            </a:p>
          </p:txBody>
        </p:sp>
        <p:sp>
          <p:nvSpPr>
            <p:cNvPr id="109" name="TextBox 108">
              <a:extLst>
                <a:ext uri="{FF2B5EF4-FFF2-40B4-BE49-F238E27FC236}">
                  <a16:creationId xmlns:a16="http://schemas.microsoft.com/office/drawing/2014/main" id="{B1FA1F27-6340-4EB7-AAB6-2C105ACEB564}"/>
                </a:ext>
              </a:extLst>
            </p:cNvPr>
            <p:cNvSpPr txBox="1"/>
            <p:nvPr/>
          </p:nvSpPr>
          <p:spPr>
            <a:xfrm>
              <a:off x="7876710" y="5678844"/>
              <a:ext cx="1674773" cy="1106440"/>
            </a:xfrm>
            <a:prstGeom prst="rect">
              <a:avLst/>
            </a:prstGeom>
            <a:noFill/>
          </p:spPr>
          <p:txBody>
            <a:bodyPr wrap="none" lIns="171426" tIns="137140" rIns="171426" bIns="137140" rtlCol="0">
              <a:spAutoFit/>
            </a:bodyPr>
            <a:lstStyle/>
            <a:p>
              <a:pPr algn="ctr" defTabSz="857213">
                <a:lnSpc>
                  <a:spcPct val="90000"/>
                </a:lnSpc>
                <a:spcAft>
                  <a:spcPts val="562"/>
                </a:spcAft>
                <a:defRPr/>
              </a:pPr>
              <a:r>
                <a:rPr lang="en-US" sz="900" kern="0" dirty="0">
                  <a:solidFill>
                    <a:srgbClr val="505050"/>
                  </a:solidFill>
                  <a:latin typeface="Segoe UI Semilight"/>
                </a:rPr>
                <a:t>Storage </a:t>
              </a:r>
              <a:br>
                <a:rPr lang="en-US" sz="900" kern="0" dirty="0">
                  <a:solidFill>
                    <a:srgbClr val="505050"/>
                  </a:solidFill>
                  <a:latin typeface="Segoe UI Semilight"/>
                </a:rPr>
              </a:br>
              <a:r>
                <a:rPr lang="en-US" sz="900" kern="0" dirty="0">
                  <a:solidFill>
                    <a:srgbClr val="505050"/>
                  </a:solidFill>
                  <a:latin typeface="Segoe UI Semilight"/>
                </a:rPr>
                <a:t>Cluster FD3</a:t>
              </a:r>
            </a:p>
          </p:txBody>
        </p:sp>
        <p:sp>
          <p:nvSpPr>
            <p:cNvPr id="110" name="Rounded Rectangle 48">
              <a:extLst>
                <a:ext uri="{FF2B5EF4-FFF2-40B4-BE49-F238E27FC236}">
                  <a16:creationId xmlns:a16="http://schemas.microsoft.com/office/drawing/2014/main" id="{6EAA62AB-FDA0-4E29-8847-9C402845D8B1}"/>
                </a:ext>
              </a:extLst>
            </p:cNvPr>
            <p:cNvSpPr/>
            <p:nvPr/>
          </p:nvSpPr>
          <p:spPr bwMode="auto">
            <a:xfrm>
              <a:off x="3248167" y="4777040"/>
              <a:ext cx="1801505" cy="1699670"/>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endParaRPr lang="en-US" sz="1000" kern="0" dirty="0">
                <a:gradFill>
                  <a:gsLst>
                    <a:gs pos="0">
                      <a:srgbClr val="FFFFFF"/>
                    </a:gs>
                    <a:gs pos="100000">
                      <a:srgbClr val="FFFFFF"/>
                    </a:gs>
                  </a:gsLst>
                  <a:lin ang="5400000" scaled="0"/>
                </a:gradFill>
                <a:latin typeface="Segoe UI Semilight"/>
              </a:endParaRPr>
            </a:p>
          </p:txBody>
        </p:sp>
        <p:sp>
          <p:nvSpPr>
            <p:cNvPr id="111" name="Rounded Rectangle 49">
              <a:extLst>
                <a:ext uri="{FF2B5EF4-FFF2-40B4-BE49-F238E27FC236}">
                  <a16:creationId xmlns:a16="http://schemas.microsoft.com/office/drawing/2014/main" id="{9BEC95F8-96AF-4A03-AD21-BE9DF23F69BA}"/>
                </a:ext>
              </a:extLst>
            </p:cNvPr>
            <p:cNvSpPr/>
            <p:nvPr/>
          </p:nvSpPr>
          <p:spPr bwMode="auto">
            <a:xfrm>
              <a:off x="4121624" y="2156347"/>
              <a:ext cx="4531057" cy="709683"/>
            </a:xfrm>
            <a:prstGeom prst="roundRect">
              <a:avLst/>
            </a:prstGeom>
            <a:ln>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Availability Set</a:t>
              </a:r>
            </a:p>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Fault Domains: 3</a:t>
              </a:r>
            </a:p>
          </p:txBody>
        </p:sp>
        <p:sp>
          <p:nvSpPr>
            <p:cNvPr id="112" name="Rectangle 111">
              <a:extLst>
                <a:ext uri="{FF2B5EF4-FFF2-40B4-BE49-F238E27FC236}">
                  <a16:creationId xmlns:a16="http://schemas.microsoft.com/office/drawing/2014/main" id="{13624C33-F5BA-45C6-83B3-060677F1B748}"/>
                </a:ext>
              </a:extLst>
            </p:cNvPr>
            <p:cNvSpPr/>
            <p:nvPr/>
          </p:nvSpPr>
          <p:spPr bwMode="auto">
            <a:xfrm>
              <a:off x="3473355" y="3343702"/>
              <a:ext cx="1296537" cy="846161"/>
            </a:xfrm>
            <a:prstGeom prst="rect">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SQL1</a:t>
              </a:r>
            </a:p>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FD:1</a:t>
              </a:r>
            </a:p>
          </p:txBody>
        </p:sp>
        <p:sp>
          <p:nvSpPr>
            <p:cNvPr id="113" name="Rectangle 112">
              <a:extLst>
                <a:ext uri="{FF2B5EF4-FFF2-40B4-BE49-F238E27FC236}">
                  <a16:creationId xmlns:a16="http://schemas.microsoft.com/office/drawing/2014/main" id="{7ED053E8-BA42-4E16-B6E8-045C27AF8954}"/>
                </a:ext>
              </a:extLst>
            </p:cNvPr>
            <p:cNvSpPr/>
            <p:nvPr/>
          </p:nvSpPr>
          <p:spPr bwMode="auto">
            <a:xfrm>
              <a:off x="5738883" y="3343702"/>
              <a:ext cx="1296537" cy="846161"/>
            </a:xfrm>
            <a:prstGeom prst="rect">
              <a:avLst/>
            </a:prstGeom>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SQL2</a:t>
              </a:r>
            </a:p>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FD:2</a:t>
              </a:r>
            </a:p>
          </p:txBody>
        </p:sp>
        <p:sp>
          <p:nvSpPr>
            <p:cNvPr id="114" name="Rectangle 113">
              <a:extLst>
                <a:ext uri="{FF2B5EF4-FFF2-40B4-BE49-F238E27FC236}">
                  <a16:creationId xmlns:a16="http://schemas.microsoft.com/office/drawing/2014/main" id="{ADAFE7CD-B311-4949-82E0-2CBD6E5436C4}"/>
                </a:ext>
              </a:extLst>
            </p:cNvPr>
            <p:cNvSpPr/>
            <p:nvPr/>
          </p:nvSpPr>
          <p:spPr bwMode="auto">
            <a:xfrm>
              <a:off x="8004412" y="3343702"/>
              <a:ext cx="1296537" cy="846161"/>
            </a:xfrm>
            <a:prstGeom prst="rect">
              <a:avLst/>
            </a:prstGeom>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SQL3</a:t>
              </a:r>
            </a:p>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FD:3</a:t>
              </a:r>
            </a:p>
          </p:txBody>
        </p:sp>
        <p:sp>
          <p:nvSpPr>
            <p:cNvPr id="115" name="Can 53">
              <a:extLst>
                <a:ext uri="{FF2B5EF4-FFF2-40B4-BE49-F238E27FC236}">
                  <a16:creationId xmlns:a16="http://schemas.microsoft.com/office/drawing/2014/main" id="{98658E80-D881-4A44-A7E8-D61B85F41C2B}"/>
                </a:ext>
              </a:extLst>
            </p:cNvPr>
            <p:cNvSpPr/>
            <p:nvPr/>
          </p:nvSpPr>
          <p:spPr bwMode="auto">
            <a:xfrm>
              <a:off x="3691718" y="4844955"/>
              <a:ext cx="859809" cy="996287"/>
            </a:xfrm>
            <a:prstGeom prst="can">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Blob1</a:t>
              </a:r>
            </a:p>
          </p:txBody>
        </p:sp>
        <p:sp>
          <p:nvSpPr>
            <p:cNvPr id="116" name="Can 54">
              <a:extLst>
                <a:ext uri="{FF2B5EF4-FFF2-40B4-BE49-F238E27FC236}">
                  <a16:creationId xmlns:a16="http://schemas.microsoft.com/office/drawing/2014/main" id="{B4475EDA-0B58-40CC-91DE-6931E0E0765A}"/>
                </a:ext>
              </a:extLst>
            </p:cNvPr>
            <p:cNvSpPr/>
            <p:nvPr/>
          </p:nvSpPr>
          <p:spPr bwMode="auto">
            <a:xfrm>
              <a:off x="5957246" y="4844955"/>
              <a:ext cx="859809" cy="996287"/>
            </a:xfrm>
            <a:prstGeom prst="can">
              <a:avLst/>
            </a:prstGeom>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Blob2</a:t>
              </a:r>
            </a:p>
          </p:txBody>
        </p:sp>
        <p:sp>
          <p:nvSpPr>
            <p:cNvPr id="117" name="Can 55">
              <a:extLst>
                <a:ext uri="{FF2B5EF4-FFF2-40B4-BE49-F238E27FC236}">
                  <a16:creationId xmlns:a16="http://schemas.microsoft.com/office/drawing/2014/main" id="{FCDE5BA8-796C-49E1-970B-66EE7C7BDAE0}"/>
                </a:ext>
              </a:extLst>
            </p:cNvPr>
            <p:cNvSpPr/>
            <p:nvPr/>
          </p:nvSpPr>
          <p:spPr bwMode="auto">
            <a:xfrm>
              <a:off x="8222775" y="4844954"/>
              <a:ext cx="859809" cy="996287"/>
            </a:xfrm>
            <a:prstGeom prst="can">
              <a:avLst/>
            </a:prstGeom>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gradFill>
                    <a:gsLst>
                      <a:gs pos="0">
                        <a:srgbClr val="FFFFFF"/>
                      </a:gs>
                      <a:gs pos="100000">
                        <a:srgbClr val="FFFFFF"/>
                      </a:gs>
                    </a:gsLst>
                    <a:lin ang="5400000" scaled="0"/>
                  </a:gradFill>
                  <a:latin typeface="Segoe UI Semilight"/>
                </a:rPr>
                <a:t>Blob3</a:t>
              </a:r>
            </a:p>
          </p:txBody>
        </p:sp>
        <p:sp>
          <p:nvSpPr>
            <p:cNvPr id="118" name="TextBox 117">
              <a:extLst>
                <a:ext uri="{FF2B5EF4-FFF2-40B4-BE49-F238E27FC236}">
                  <a16:creationId xmlns:a16="http://schemas.microsoft.com/office/drawing/2014/main" id="{F6635A5A-0D92-408B-827D-1A555EBA619B}"/>
                </a:ext>
              </a:extLst>
            </p:cNvPr>
            <p:cNvSpPr txBox="1"/>
            <p:nvPr/>
          </p:nvSpPr>
          <p:spPr>
            <a:xfrm>
              <a:off x="3300337" y="5660832"/>
              <a:ext cx="1642564" cy="1106440"/>
            </a:xfrm>
            <a:prstGeom prst="rect">
              <a:avLst/>
            </a:prstGeom>
            <a:noFill/>
          </p:spPr>
          <p:txBody>
            <a:bodyPr wrap="none" lIns="171426" tIns="137140" rIns="171426" bIns="137140" rtlCol="0">
              <a:spAutoFit/>
            </a:bodyPr>
            <a:lstStyle/>
            <a:p>
              <a:pPr algn="ctr" defTabSz="857213">
                <a:lnSpc>
                  <a:spcPct val="90000"/>
                </a:lnSpc>
                <a:spcAft>
                  <a:spcPts val="562"/>
                </a:spcAft>
                <a:defRPr/>
              </a:pPr>
              <a:r>
                <a:rPr lang="en-US" sz="900" kern="0" dirty="0">
                  <a:solidFill>
                    <a:srgbClr val="505050"/>
                  </a:solidFill>
                  <a:latin typeface="Segoe UI Semilight"/>
                </a:rPr>
                <a:t>Storage </a:t>
              </a:r>
              <a:br>
                <a:rPr lang="en-US" sz="900" kern="0" dirty="0">
                  <a:solidFill>
                    <a:srgbClr val="505050"/>
                  </a:solidFill>
                  <a:latin typeface="Segoe UI Semilight"/>
                </a:rPr>
              </a:br>
              <a:r>
                <a:rPr lang="en-US" sz="900" kern="0" dirty="0">
                  <a:solidFill>
                    <a:srgbClr val="505050"/>
                  </a:solidFill>
                  <a:latin typeface="Segoe UI Semilight"/>
                </a:rPr>
                <a:t>Cluster FD1</a:t>
              </a:r>
            </a:p>
          </p:txBody>
        </p:sp>
        <p:cxnSp>
          <p:nvCxnSpPr>
            <p:cNvPr id="119" name="Straight Connector 118">
              <a:extLst>
                <a:ext uri="{FF2B5EF4-FFF2-40B4-BE49-F238E27FC236}">
                  <a16:creationId xmlns:a16="http://schemas.microsoft.com/office/drawing/2014/main" id="{968B2084-21E9-4DC2-A2A3-AA21792D49B5}"/>
                </a:ext>
              </a:extLst>
            </p:cNvPr>
            <p:cNvCxnSpPr>
              <a:endCxn id="112" idx="0"/>
            </p:cNvCxnSpPr>
            <p:nvPr/>
          </p:nvCxnSpPr>
          <p:spPr>
            <a:xfrm flipH="1">
              <a:off x="4121624" y="2866030"/>
              <a:ext cx="928048" cy="477672"/>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9745A26A-1AA5-46F4-AEE9-9E20A41D209F}"/>
                </a:ext>
              </a:extLst>
            </p:cNvPr>
            <p:cNvCxnSpPr>
              <a:stCxn id="111" idx="2"/>
              <a:endCxn id="113" idx="0"/>
            </p:cNvCxnSpPr>
            <p:nvPr/>
          </p:nvCxnSpPr>
          <p:spPr>
            <a:xfrm flipH="1">
              <a:off x="6387152" y="2866030"/>
              <a:ext cx="1" cy="477672"/>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63E15A08-BA57-4EB0-A480-68425BD8406F}"/>
                </a:ext>
              </a:extLst>
            </p:cNvPr>
            <p:cNvCxnSpPr>
              <a:endCxn id="114" idx="0"/>
            </p:cNvCxnSpPr>
            <p:nvPr/>
          </p:nvCxnSpPr>
          <p:spPr>
            <a:xfrm>
              <a:off x="7724631" y="2838734"/>
              <a:ext cx="928050" cy="504968"/>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A89E70D1-BF8F-49BC-912D-81523E8375CE}"/>
                </a:ext>
              </a:extLst>
            </p:cNvPr>
            <p:cNvCxnSpPr>
              <a:stCxn id="112" idx="2"/>
              <a:endCxn id="115" idx="1"/>
            </p:cNvCxnSpPr>
            <p:nvPr/>
          </p:nvCxnSpPr>
          <p:spPr>
            <a:xfrm flipH="1">
              <a:off x="4121623" y="4189863"/>
              <a:ext cx="1" cy="655092"/>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BA1B4FE4-F2D0-4E37-88DB-6B91DF99D46C}"/>
                </a:ext>
              </a:extLst>
            </p:cNvPr>
            <p:cNvCxnSpPr>
              <a:stCxn id="113" idx="2"/>
              <a:endCxn id="116" idx="1"/>
            </p:cNvCxnSpPr>
            <p:nvPr/>
          </p:nvCxnSpPr>
          <p:spPr>
            <a:xfrm flipH="1">
              <a:off x="6387151" y="4189863"/>
              <a:ext cx="1" cy="655092"/>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B3F20D65-C961-4787-A141-A9B26CF78FE5}"/>
                </a:ext>
              </a:extLst>
            </p:cNvPr>
            <p:cNvCxnSpPr>
              <a:stCxn id="114" idx="2"/>
              <a:endCxn id="117" idx="1"/>
            </p:cNvCxnSpPr>
            <p:nvPr/>
          </p:nvCxnSpPr>
          <p:spPr>
            <a:xfrm flipH="1">
              <a:off x="8652680" y="4189863"/>
              <a:ext cx="1" cy="65509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25" name="Rectangle 124">
              <a:extLst>
                <a:ext uri="{FF2B5EF4-FFF2-40B4-BE49-F238E27FC236}">
                  <a16:creationId xmlns:a16="http://schemas.microsoft.com/office/drawing/2014/main" id="{0B3FE77A-E90C-419B-ADEF-CEC1C6FDFDA4}"/>
                </a:ext>
              </a:extLst>
            </p:cNvPr>
            <p:cNvSpPr/>
            <p:nvPr/>
          </p:nvSpPr>
          <p:spPr bwMode="auto">
            <a:xfrm>
              <a:off x="3473356" y="4320131"/>
              <a:ext cx="5827594" cy="323865"/>
            </a:xfrm>
            <a:prstGeom prst="rect">
              <a:avLst/>
            </a:prstGeom>
            <a:ln>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vert="horz" wrap="square" lIns="0" tIns="43716" rIns="0" bIns="43716" numCol="1" rtlCol="0" anchor="ctr" anchorCtr="0" compatLnSpc="1">
              <a:prstTxWarp prst="textNoShape">
                <a:avLst/>
              </a:prstTxWarp>
            </a:bodyPr>
            <a:lstStyle/>
            <a:p>
              <a:pPr algn="ctr" defTabSz="874156" fontAlgn="base">
                <a:spcBef>
                  <a:spcPct val="0"/>
                </a:spcBef>
                <a:spcAft>
                  <a:spcPct val="0"/>
                </a:spcAft>
                <a:defRPr/>
              </a:pPr>
              <a:r>
                <a:rPr lang="en-US" sz="1000" kern="0" dirty="0">
                  <a:solidFill>
                    <a:srgbClr val="FFFFFF"/>
                  </a:solidFill>
                  <a:latin typeface="Segoe UI Semilight"/>
                </a:rPr>
                <a:t>Disk Service</a:t>
              </a:r>
            </a:p>
          </p:txBody>
        </p:sp>
      </p:grpSp>
    </p:spTree>
    <p:extLst>
      <p:ext uri="{BB962C8B-B14F-4D97-AF65-F5344CB8AC3E}">
        <p14:creationId xmlns:p14="http://schemas.microsoft.com/office/powerpoint/2010/main" val="3091876519"/>
      </p:ext>
    </p:extLst>
  </p:cSld>
  <p:clrMapOvr>
    <a:masterClrMapping/>
  </p:clrMapOvr>
  <p:transition>
    <p:fad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Virtual Machine Network Architecture</a:t>
            </a:r>
          </a:p>
        </p:txBody>
      </p:sp>
      <p:sp>
        <p:nvSpPr>
          <p:cNvPr id="3" name="Text Placeholder 2"/>
          <p:cNvSpPr>
            <a:spLocks noGrp="1"/>
          </p:cNvSpPr>
          <p:nvPr>
            <p:ph type="body" sz="quarter" idx="10"/>
          </p:nvPr>
        </p:nvSpPr>
        <p:spPr>
          <a:xfrm>
            <a:off x="588262" y="1189495"/>
            <a:ext cx="11336055" cy="4510809"/>
          </a:xfrm>
        </p:spPr>
        <p:txBody>
          <a:bodyPr/>
          <a:lstStyle/>
          <a:p>
            <a:r>
              <a:rPr lang="en-US" dirty="0"/>
              <a:t>NIC connects a VM to network</a:t>
            </a:r>
          </a:p>
          <a:p>
            <a:r>
              <a:rPr lang="en-US" dirty="0"/>
              <a:t>VM can have one or more NICs</a:t>
            </a:r>
          </a:p>
          <a:p>
            <a:r>
              <a:rPr lang="en-US" dirty="0"/>
              <a:t>NIC can have:</a:t>
            </a:r>
          </a:p>
          <a:p>
            <a:pPr marL="336145" indent="-336145">
              <a:spcBef>
                <a:spcPts val="588"/>
              </a:spcBef>
              <a:buFont typeface="Arial" panose="020B0604020202020204" pitchFamily="34" charset="0"/>
              <a:buChar char="•"/>
            </a:pPr>
            <a:r>
              <a:rPr lang="en-US" dirty="0"/>
              <a:t>1 Private IP – Static or Dynamic </a:t>
            </a:r>
          </a:p>
          <a:p>
            <a:pPr marL="336145" indent="-336145">
              <a:spcBef>
                <a:spcPts val="588"/>
              </a:spcBef>
              <a:buFont typeface="Arial" panose="020B0604020202020204" pitchFamily="34" charset="0"/>
              <a:buChar char="•"/>
            </a:pPr>
            <a:r>
              <a:rPr lang="en-US" dirty="0"/>
              <a:t>1 Public IP – Static or Dynamic</a:t>
            </a:r>
          </a:p>
          <a:p>
            <a:pPr marL="336145" indent="-336145">
              <a:spcBef>
                <a:spcPts val="588"/>
              </a:spcBef>
              <a:buFont typeface="Arial" panose="020B0604020202020204" pitchFamily="34" charset="0"/>
              <a:buChar char="•"/>
            </a:pPr>
            <a:r>
              <a:rPr lang="en-US" dirty="0"/>
              <a:t>1 LB VIP – Static or Dynamic</a:t>
            </a:r>
          </a:p>
          <a:p>
            <a:r>
              <a:rPr lang="en-US" dirty="0"/>
              <a:t>All NICs belong to same VNet</a:t>
            </a:r>
          </a:p>
          <a:p>
            <a:r>
              <a:rPr lang="en-US" dirty="0"/>
              <a:t>NICs can be in different subnets</a:t>
            </a:r>
          </a:p>
          <a:p>
            <a:r>
              <a:rPr lang="en-US" dirty="0"/>
              <a:t>NSG can be attached to NIC</a:t>
            </a:r>
          </a:p>
        </p:txBody>
      </p:sp>
      <p:grpSp>
        <p:nvGrpSpPr>
          <p:cNvPr id="31" name="Group 30"/>
          <p:cNvGrpSpPr/>
          <p:nvPr/>
        </p:nvGrpSpPr>
        <p:grpSpPr>
          <a:xfrm>
            <a:off x="7065775" y="1367245"/>
            <a:ext cx="4082485" cy="4349637"/>
            <a:chOff x="7207458" y="1394165"/>
            <a:chExt cx="4164347" cy="4436856"/>
          </a:xfrm>
        </p:grpSpPr>
        <p:grpSp>
          <p:nvGrpSpPr>
            <p:cNvPr id="15" name="Group 14"/>
            <p:cNvGrpSpPr/>
            <p:nvPr/>
          </p:nvGrpSpPr>
          <p:grpSpPr>
            <a:xfrm>
              <a:off x="8368269" y="1394165"/>
              <a:ext cx="2011658" cy="3485972"/>
              <a:chOff x="8368269" y="1394165"/>
              <a:chExt cx="2011658" cy="3485972"/>
            </a:xfrm>
          </p:grpSpPr>
          <p:pic>
            <p:nvPicPr>
              <p:cNvPr id="5" name="Picture 4"/>
              <p:cNvPicPr>
                <a:picLocks noChangeAspect="1"/>
              </p:cNvPicPr>
              <p:nvPr/>
            </p:nvPicPr>
            <p:blipFill>
              <a:blip r:embed="rId2"/>
              <a:stretch>
                <a:fillRect/>
              </a:stretch>
            </p:blipFill>
            <p:spPr>
              <a:xfrm>
                <a:off x="8368269" y="1394165"/>
                <a:ext cx="2011658" cy="1955914"/>
              </a:xfrm>
              <a:prstGeom prst="rect">
                <a:avLst/>
              </a:prstGeom>
            </p:spPr>
          </p:pic>
          <p:grpSp>
            <p:nvGrpSpPr>
              <p:cNvPr id="11" name="Group 10"/>
              <p:cNvGrpSpPr/>
              <p:nvPr/>
            </p:nvGrpSpPr>
            <p:grpSpPr>
              <a:xfrm>
                <a:off x="8504212" y="3314384"/>
                <a:ext cx="754093" cy="1565753"/>
                <a:chOff x="8504212" y="3314384"/>
                <a:chExt cx="754093" cy="1565753"/>
              </a:xfrm>
            </p:grpSpPr>
            <p:pic>
              <p:nvPicPr>
                <p:cNvPr id="6" name="Picture 5"/>
                <p:cNvPicPr>
                  <a:picLocks noChangeAspect="1"/>
                </p:cNvPicPr>
                <p:nvPr/>
              </p:nvPicPr>
              <p:blipFill>
                <a:blip r:embed="rId3"/>
                <a:stretch>
                  <a:fillRect/>
                </a:stretch>
              </p:blipFill>
              <p:spPr>
                <a:xfrm>
                  <a:off x="8504212" y="4126044"/>
                  <a:ext cx="754093" cy="754093"/>
                </a:xfrm>
                <a:prstGeom prst="rect">
                  <a:avLst/>
                </a:prstGeom>
              </p:spPr>
            </p:pic>
            <p:cxnSp>
              <p:nvCxnSpPr>
                <p:cNvPr id="10" name="Straight Connector 9"/>
                <p:cNvCxnSpPr/>
                <p:nvPr/>
              </p:nvCxnSpPr>
              <p:spPr>
                <a:xfrm>
                  <a:off x="8778529" y="3314384"/>
                  <a:ext cx="0" cy="1188707"/>
                </a:xfrm>
                <a:prstGeom prst="line">
                  <a:avLst/>
                </a:prstGeom>
                <a:ln w="190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9532622" y="3314384"/>
                <a:ext cx="754093" cy="1565753"/>
                <a:chOff x="8504212" y="3314384"/>
                <a:chExt cx="754093" cy="1565753"/>
              </a:xfrm>
            </p:grpSpPr>
            <p:pic>
              <p:nvPicPr>
                <p:cNvPr id="13" name="Picture 12"/>
                <p:cNvPicPr>
                  <a:picLocks noChangeAspect="1"/>
                </p:cNvPicPr>
                <p:nvPr/>
              </p:nvPicPr>
              <p:blipFill>
                <a:blip r:embed="rId3"/>
                <a:stretch>
                  <a:fillRect/>
                </a:stretch>
              </p:blipFill>
              <p:spPr>
                <a:xfrm>
                  <a:off x="8504212" y="4126044"/>
                  <a:ext cx="754093" cy="754093"/>
                </a:xfrm>
                <a:prstGeom prst="rect">
                  <a:avLst/>
                </a:prstGeom>
              </p:spPr>
            </p:pic>
            <p:cxnSp>
              <p:nvCxnSpPr>
                <p:cNvPr id="14" name="Straight Connector 13"/>
                <p:cNvCxnSpPr/>
                <p:nvPr/>
              </p:nvCxnSpPr>
              <p:spPr>
                <a:xfrm>
                  <a:off x="8778529" y="3314384"/>
                  <a:ext cx="0" cy="1188707"/>
                </a:xfrm>
                <a:prstGeom prst="line">
                  <a:avLst/>
                </a:prstGeom>
                <a:ln w="190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sp>
          <p:nvSpPr>
            <p:cNvPr id="16" name="TextBox 15"/>
            <p:cNvSpPr txBox="1"/>
            <p:nvPr/>
          </p:nvSpPr>
          <p:spPr>
            <a:xfrm>
              <a:off x="7476572" y="3693791"/>
              <a:ext cx="1645902" cy="627864"/>
            </a:xfrm>
            <a:prstGeom prst="rect">
              <a:avLst/>
            </a:prstGeom>
            <a:noFill/>
          </p:spPr>
          <p:txBody>
            <a:bodyPr wrap="square" lIns="179285" tIns="143428" rIns="179285" bIns="143428" rtlCol="0">
              <a:spAutoFit/>
            </a:bodyPr>
            <a:lstStyle/>
            <a:p>
              <a:pPr defTabSz="896386">
                <a:lnSpc>
                  <a:spcPct val="90000"/>
                </a:lnSpc>
                <a:spcAft>
                  <a:spcPts val="588"/>
                </a:spcAft>
                <a:defRPr/>
              </a:pPr>
              <a:r>
                <a:rPr lang="en-US" kern="0" dirty="0">
                  <a:gradFill>
                    <a:gsLst>
                      <a:gs pos="2917">
                        <a:srgbClr val="505050"/>
                      </a:gs>
                      <a:gs pos="30000">
                        <a:srgbClr val="505050"/>
                      </a:gs>
                    </a:gsLst>
                    <a:lin ang="5400000" scaled="0"/>
                  </a:gradFill>
                  <a:latin typeface="Segoe UI"/>
                </a:rPr>
                <a:t>Private</a:t>
              </a:r>
              <a:r>
                <a:rPr lang="en-US" sz="2353" kern="0" dirty="0">
                  <a:gradFill>
                    <a:gsLst>
                      <a:gs pos="2917">
                        <a:srgbClr val="505050"/>
                      </a:gs>
                      <a:gs pos="30000">
                        <a:srgbClr val="505050"/>
                      </a:gs>
                    </a:gsLst>
                    <a:lin ang="5400000" scaled="0"/>
                  </a:gradFill>
                  <a:latin typeface="Segoe UI"/>
                </a:rPr>
                <a:t> </a:t>
              </a:r>
              <a:r>
                <a:rPr lang="en-US" kern="0" dirty="0">
                  <a:gradFill>
                    <a:gsLst>
                      <a:gs pos="2917">
                        <a:srgbClr val="505050"/>
                      </a:gs>
                      <a:gs pos="30000">
                        <a:srgbClr val="505050"/>
                      </a:gs>
                    </a:gsLst>
                    <a:lin ang="5400000" scaled="0"/>
                  </a:gradFill>
                  <a:latin typeface="Segoe UI"/>
                </a:rPr>
                <a:t>IP</a:t>
              </a:r>
            </a:p>
          </p:txBody>
        </p:sp>
        <p:sp>
          <p:nvSpPr>
            <p:cNvPr id="17" name="TextBox 16"/>
            <p:cNvSpPr txBox="1"/>
            <p:nvPr/>
          </p:nvSpPr>
          <p:spPr>
            <a:xfrm>
              <a:off x="9725903" y="3594805"/>
              <a:ext cx="1645902" cy="627864"/>
            </a:xfrm>
            <a:prstGeom prst="rect">
              <a:avLst/>
            </a:prstGeom>
            <a:noFill/>
          </p:spPr>
          <p:txBody>
            <a:bodyPr wrap="square" lIns="179285" tIns="143428" rIns="179285" bIns="143428" rtlCol="0">
              <a:spAutoFit/>
            </a:bodyPr>
            <a:lstStyle/>
            <a:p>
              <a:pPr defTabSz="896386">
                <a:lnSpc>
                  <a:spcPct val="90000"/>
                </a:lnSpc>
                <a:spcAft>
                  <a:spcPts val="588"/>
                </a:spcAft>
                <a:defRPr/>
              </a:pPr>
              <a:r>
                <a:rPr lang="en-US" kern="0" dirty="0">
                  <a:gradFill>
                    <a:gsLst>
                      <a:gs pos="2917">
                        <a:srgbClr val="505050"/>
                      </a:gs>
                      <a:gs pos="30000">
                        <a:srgbClr val="505050"/>
                      </a:gs>
                    </a:gsLst>
                    <a:lin ang="5400000" scaled="0"/>
                  </a:gradFill>
                  <a:latin typeface="Segoe UI"/>
                </a:rPr>
                <a:t>Private</a:t>
              </a:r>
              <a:r>
                <a:rPr lang="en-US" sz="2353" kern="0" dirty="0">
                  <a:gradFill>
                    <a:gsLst>
                      <a:gs pos="2917">
                        <a:srgbClr val="505050"/>
                      </a:gs>
                      <a:gs pos="30000">
                        <a:srgbClr val="505050"/>
                      </a:gs>
                    </a:gsLst>
                    <a:lin ang="5400000" scaled="0"/>
                  </a:gradFill>
                  <a:latin typeface="Segoe UI"/>
                </a:rPr>
                <a:t> </a:t>
              </a:r>
              <a:r>
                <a:rPr lang="en-US" kern="0" dirty="0">
                  <a:gradFill>
                    <a:gsLst>
                      <a:gs pos="2917">
                        <a:srgbClr val="505050"/>
                      </a:gs>
                      <a:gs pos="30000">
                        <a:srgbClr val="505050"/>
                      </a:gs>
                    </a:gsLst>
                    <a:lin ang="5400000" scaled="0"/>
                  </a:gradFill>
                  <a:latin typeface="Segoe UI"/>
                </a:rPr>
                <a:t>IP</a:t>
              </a:r>
            </a:p>
          </p:txBody>
        </p:sp>
        <p:sp>
          <p:nvSpPr>
            <p:cNvPr id="18" name="TextBox 17"/>
            <p:cNvSpPr txBox="1"/>
            <p:nvPr/>
          </p:nvSpPr>
          <p:spPr>
            <a:xfrm>
              <a:off x="7772700" y="4517265"/>
              <a:ext cx="1463024" cy="517065"/>
            </a:xfrm>
            <a:prstGeom prst="rect">
              <a:avLst/>
            </a:prstGeom>
            <a:noFill/>
          </p:spPr>
          <p:txBody>
            <a:bodyPr wrap="square" lIns="179285" tIns="143428" rIns="179285" bIns="143428" rtlCol="0">
              <a:spAutoFit/>
            </a:bodyPr>
            <a:lstStyle/>
            <a:p>
              <a:pPr defTabSz="896386">
                <a:lnSpc>
                  <a:spcPct val="90000"/>
                </a:lnSpc>
                <a:spcAft>
                  <a:spcPts val="588"/>
                </a:spcAft>
                <a:defRPr/>
              </a:pPr>
              <a:r>
                <a:rPr lang="en-US" sz="1568" kern="0" dirty="0">
                  <a:solidFill>
                    <a:srgbClr val="FF0000"/>
                  </a:solidFill>
                  <a:latin typeface="Segoe UI"/>
                </a:rPr>
                <a:t>primary</a:t>
              </a:r>
            </a:p>
          </p:txBody>
        </p:sp>
        <p:sp>
          <p:nvSpPr>
            <p:cNvPr id="19" name="Rounded Rectangle 18"/>
            <p:cNvSpPr/>
            <p:nvPr/>
          </p:nvSpPr>
          <p:spPr bwMode="auto">
            <a:xfrm>
              <a:off x="7772700" y="5128989"/>
              <a:ext cx="1017119" cy="282387"/>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US" sz="1961" kern="0" dirty="0">
                  <a:gradFill>
                    <a:gsLst>
                      <a:gs pos="5439">
                        <a:srgbClr val="F8F8F8"/>
                      </a:gs>
                      <a:gs pos="10000">
                        <a:srgbClr val="F8F8F8"/>
                      </a:gs>
                    </a:gsLst>
                    <a:lin ang="5400000" scaled="0"/>
                  </a:gradFill>
                  <a:latin typeface="Segoe UI"/>
                </a:rPr>
                <a:t>Public IP</a:t>
              </a:r>
            </a:p>
          </p:txBody>
        </p:sp>
        <p:cxnSp>
          <p:nvCxnSpPr>
            <p:cNvPr id="21" name="Elbow Connector 20"/>
            <p:cNvCxnSpPr>
              <a:stCxn id="19" idx="1"/>
              <a:endCxn id="16" idx="1"/>
            </p:cNvCxnSpPr>
            <p:nvPr/>
          </p:nvCxnSpPr>
          <p:spPr>
            <a:xfrm rot="10800000">
              <a:off x="7476572" y="4007723"/>
              <a:ext cx="296128" cy="1262460"/>
            </a:xfrm>
            <a:prstGeom prst="bentConnector3">
              <a:avLst>
                <a:gd name="adj1" fmla="val 180413"/>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bwMode="auto">
            <a:xfrm>
              <a:off x="7772700" y="5548634"/>
              <a:ext cx="1017119" cy="282387"/>
            </a:xfrm>
            <a:prstGeom prst="round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US" sz="1961" kern="0" dirty="0">
                  <a:gradFill>
                    <a:gsLst>
                      <a:gs pos="5439">
                        <a:srgbClr val="F8F8F8"/>
                      </a:gs>
                      <a:gs pos="10000">
                        <a:srgbClr val="F8F8F8"/>
                      </a:gs>
                    </a:gsLst>
                    <a:lin ang="5400000" scaled="0"/>
                  </a:gradFill>
                  <a:latin typeface="Segoe UI"/>
                </a:rPr>
                <a:t>LB</a:t>
              </a:r>
            </a:p>
          </p:txBody>
        </p:sp>
        <p:cxnSp>
          <p:nvCxnSpPr>
            <p:cNvPr id="27" name="Elbow Connector 26"/>
            <p:cNvCxnSpPr>
              <a:stCxn id="25" idx="1"/>
            </p:cNvCxnSpPr>
            <p:nvPr/>
          </p:nvCxnSpPr>
          <p:spPr>
            <a:xfrm rot="10800000">
              <a:off x="7207458" y="5270184"/>
              <a:ext cx="565242" cy="419644"/>
            </a:xfrm>
            <a:prstGeom prst="bentConnector3">
              <a:avLst>
                <a:gd name="adj1" fmla="val 95498"/>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59668455"/>
      </p:ext>
    </p:extLst>
  </p:cSld>
  <p:clrMapOvr>
    <a:masterClrMapping/>
  </p:clrMapOvr>
  <p:transition>
    <p:fad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F1F9AA-995A-4006-95CD-2B504D899A6B}"/>
              </a:ext>
            </a:extLst>
          </p:cNvPr>
          <p:cNvSpPr>
            <a:spLocks noGrp="1"/>
          </p:cNvSpPr>
          <p:nvPr>
            <p:ph type="title"/>
          </p:nvPr>
        </p:nvSpPr>
        <p:spPr>
          <a:xfrm>
            <a:off x="584025" y="3152001"/>
            <a:ext cx="4161981" cy="553998"/>
          </a:xfrm>
        </p:spPr>
        <p:txBody>
          <a:bodyPr/>
          <a:lstStyle/>
          <a:p>
            <a:r>
              <a:rPr lang="en-US" dirty="0"/>
              <a:t>Demo</a:t>
            </a:r>
            <a:endParaRPr lang="sl-SI" dirty="0"/>
          </a:p>
        </p:txBody>
      </p:sp>
      <p:pic>
        <p:nvPicPr>
          <p:cNvPr id="8" name="Picture Placeholder 7" descr="A person in a room&#10;&#10;Description generated with high confidence">
            <a:extLst>
              <a:ext uri="{FF2B5EF4-FFF2-40B4-BE49-F238E27FC236}">
                <a16:creationId xmlns:a16="http://schemas.microsoft.com/office/drawing/2014/main" id="{8480C354-317C-44AF-A563-C4FB313E98C2}"/>
              </a:ext>
            </a:extLst>
          </p:cNvPr>
          <p:cNvPicPr>
            <a:picLocks noGrp="1" noChangeAspect="1"/>
          </p:cNvPicPr>
          <p:nvPr>
            <p:ph type="pic" sz="quarter" idx="11"/>
          </p:nvPr>
        </p:nvPicPr>
        <p:blipFill>
          <a:blip r:embed="rId2"/>
          <a:srcRect l="21848" r="21848"/>
          <a:stretch>
            <a:fillRect/>
          </a:stretch>
        </p:blipFill>
        <p:spPr/>
      </p:pic>
    </p:spTree>
    <p:extLst>
      <p:ext uri="{BB962C8B-B14F-4D97-AF65-F5344CB8AC3E}">
        <p14:creationId xmlns:p14="http://schemas.microsoft.com/office/powerpoint/2010/main" val="421791397"/>
      </p:ext>
    </p:extLst>
  </p:cSld>
  <p:clrMapOvr>
    <a:masterClrMapping/>
  </p:clrMapOvr>
  <p:transition>
    <p:fad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pic>
        <p:nvPicPr>
          <p:cNvPr id="6" name="Picture Placeholder 5" descr="A group of people looking at a computer&#10;&#10;Description generated with high confidence">
            <a:extLst>
              <a:ext uri="{FF2B5EF4-FFF2-40B4-BE49-F238E27FC236}">
                <a16:creationId xmlns:a16="http://schemas.microsoft.com/office/drawing/2014/main" id="{6006D5C5-1351-4096-A46F-2B6099B928AD}"/>
              </a:ext>
            </a:extLst>
          </p:cNvPr>
          <p:cNvPicPr>
            <a:picLocks noGrp="1" noChangeAspect="1"/>
          </p:cNvPicPr>
          <p:nvPr>
            <p:ph type="pic" sz="quarter" idx="11"/>
          </p:nvPr>
        </p:nvPicPr>
        <p:blipFill>
          <a:blip r:embed="rId3"/>
          <a:srcRect l="16715" r="16715"/>
          <a:stretch>
            <a:fillRect/>
          </a:stretch>
        </p:blipFill>
        <p:spPr/>
      </p:pic>
    </p:spTree>
    <p:extLst>
      <p:ext uri="{BB962C8B-B14F-4D97-AF65-F5344CB8AC3E}">
        <p14:creationId xmlns:p14="http://schemas.microsoft.com/office/powerpoint/2010/main" val="203203085"/>
      </p:ext>
    </p:extLst>
  </p:cSld>
  <p:clrMapOvr>
    <a:masterClrMapping/>
  </p:clrMapOvr>
  <p:transition>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5216" y="3033223"/>
            <a:ext cx="9144000" cy="498598"/>
          </a:xfrm>
        </p:spPr>
        <p:txBody>
          <a:bodyPr/>
          <a:lstStyle/>
          <a:p>
            <a:r>
              <a:rPr lang="en-US" dirty="0"/>
              <a:t>Demo</a:t>
            </a:r>
          </a:p>
        </p:txBody>
      </p:sp>
      <p:sp>
        <p:nvSpPr>
          <p:cNvPr id="4" name="Text Placeholder 3"/>
          <p:cNvSpPr>
            <a:spLocks noGrp="1"/>
          </p:cNvSpPr>
          <p:nvPr>
            <p:ph type="body" sz="quarter" idx="12"/>
          </p:nvPr>
        </p:nvSpPr>
        <p:spPr>
          <a:xfrm>
            <a:off x="585216" y="3977319"/>
            <a:ext cx="9144000" cy="332399"/>
          </a:xfrm>
        </p:spPr>
        <p:txBody>
          <a:bodyPr/>
          <a:lstStyle/>
          <a:p>
            <a:r>
              <a:rPr lang="en-US" dirty="0"/>
              <a:t>Speaker name</a:t>
            </a:r>
          </a:p>
        </p:txBody>
      </p:sp>
    </p:spTree>
    <p:extLst>
      <p:ext uri="{BB962C8B-B14F-4D97-AF65-F5344CB8AC3E}">
        <p14:creationId xmlns:p14="http://schemas.microsoft.com/office/powerpoint/2010/main" val="1614550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Video</a:t>
            </a:r>
          </a:p>
        </p:txBody>
      </p:sp>
    </p:spTree>
    <p:extLst>
      <p:ext uri="{BB962C8B-B14F-4D97-AF65-F5344CB8AC3E}">
        <p14:creationId xmlns:p14="http://schemas.microsoft.com/office/powerpoint/2010/main" val="1179617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a:t>Section title</a:t>
            </a:r>
          </a:p>
        </p:txBody>
      </p:sp>
    </p:spTree>
    <p:extLst>
      <p:ext uri="{BB962C8B-B14F-4D97-AF65-F5344CB8AC3E}">
        <p14:creationId xmlns:p14="http://schemas.microsoft.com/office/powerpoint/2010/main" val="2272391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5535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T_TILE" val="YES"/>
</p:tagLst>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91544958-B0C3-414B-81A1-A854C674D392}"/>
    </a:ext>
  </a:extLst>
</a:theme>
</file>

<file path=ppt/theme/theme2.xml><?xml version="1.0" encoding="utf-8"?>
<a:theme xmlns:a="http://schemas.openxmlformats.org/drawingml/2006/main" name="SOFT BLACK TEMPLATE">
  <a:themeElements>
    <a:clrScheme name="TT for Dark - NEW 2018">
      <a:dk1>
        <a:srgbClr val="1A1A1A"/>
      </a:dk1>
      <a:lt1>
        <a:srgbClr val="FFFFFF"/>
      </a:lt1>
      <a:dk2>
        <a:srgbClr val="0D0D0D"/>
      </a:dk2>
      <a:lt2>
        <a:srgbClr val="E6E6E6"/>
      </a:lt2>
      <a:accent1>
        <a:srgbClr val="0078D4"/>
      </a:accent1>
      <a:accent2>
        <a:srgbClr val="00BCF2"/>
      </a:accent2>
      <a:accent3>
        <a:srgbClr val="107C10"/>
      </a:accent3>
      <a:accent4>
        <a:srgbClr val="D73B01"/>
      </a:accent4>
      <a:accent5>
        <a:srgbClr val="FFB900"/>
      </a:accent5>
      <a:accent6>
        <a:srgbClr val="E6E6E6"/>
      </a:accent6>
      <a:hlink>
        <a:srgbClr val="00BCF2"/>
      </a:hlink>
      <a:folHlink>
        <a:srgbClr val="00BCF2"/>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F754F75D-7960-4FF3-BD45-A54EB98E69B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90F116-B58F-4255-B05B-DA3808E0E5C6}">
  <ds:schemaRefs>
    <ds:schemaRef ds:uri="http://schemas.microsoft.com/office/2006/documentManagement/types"/>
    <ds:schemaRef ds:uri="http://purl.org/dc/elements/1.1/"/>
    <ds:schemaRef ds:uri="http://schemas.microsoft.com/office/infopath/2007/PartnerControls"/>
    <ds:schemaRef ds:uri="http://purl.org/dc/terms/"/>
    <ds:schemaRef ds:uri="http://www.w3.org/XML/1998/namespace"/>
    <ds:schemaRef ds:uri="http://purl.org/dc/dcmitype/"/>
    <ds:schemaRef ds:uri="http://schemas.openxmlformats.org/package/2006/metadata/core-properties"/>
    <ds:schemaRef ds:uri="630a2e83-186a-4a0f-ab27-bee8a8096abc"/>
    <ds:schemaRef ds:uri="http://schemas.microsoft.com/office/2006/metadata/properties"/>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Arhitektura navideznega podatkovnega centra</Template>
  <TotalTime>1131</TotalTime>
  <Words>5789</Words>
  <Application>Microsoft Office PowerPoint</Application>
  <PresentationFormat>Widescreen</PresentationFormat>
  <Paragraphs>1071</Paragraphs>
  <Slides>86</Slides>
  <Notes>64</Notes>
  <HiddenSlides>1</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86</vt:i4>
      </vt:variant>
    </vt:vector>
  </HeadingPairs>
  <TitlesOfParts>
    <vt:vector size="101" baseType="lpstr">
      <vt:lpstr>MS PGothic</vt:lpstr>
      <vt:lpstr>Arial</vt:lpstr>
      <vt:lpstr>Calibri</vt:lpstr>
      <vt:lpstr>Consolas</vt:lpstr>
      <vt:lpstr>Gadugi</vt:lpstr>
      <vt:lpstr>Segoe Pro Display</vt:lpstr>
      <vt:lpstr>Segoe UI</vt:lpstr>
      <vt:lpstr>Segoe UI Light</vt:lpstr>
      <vt:lpstr>Segoe UI Semibold</vt:lpstr>
      <vt:lpstr>Segoe UI Semilight</vt:lpstr>
      <vt:lpstr>Segoe WP</vt:lpstr>
      <vt:lpstr>Webdings</vt:lpstr>
      <vt:lpstr>Wingdings</vt:lpstr>
      <vt:lpstr>WHITE TEMPLATE</vt:lpstr>
      <vt:lpstr>SOFT BLACK TEMPLATE</vt:lpstr>
      <vt:lpstr>Azure track: Virtualni Datacenter</vt:lpstr>
      <vt:lpstr>Azure Track</vt:lpstr>
      <vt:lpstr>Agenda</vt:lpstr>
      <vt:lpstr>Once upon a time…</vt:lpstr>
      <vt:lpstr>…and then this happened.</vt:lpstr>
      <vt:lpstr>Span of controls between Microsoft and Customer</vt:lpstr>
      <vt:lpstr>Spectrum of control and trust </vt:lpstr>
      <vt:lpstr>MSM applied to IT’s position in the modern enterprise</vt:lpstr>
      <vt:lpstr>Goal: Give customers a familiar reference point </vt:lpstr>
      <vt:lpstr>A retrospective: How we got here… </vt:lpstr>
      <vt:lpstr>The Azure enterprise scaffold</vt:lpstr>
      <vt:lpstr>The foundation – Enterprise enrollment</vt:lpstr>
      <vt:lpstr>Subscriptions are the cornerstone</vt:lpstr>
      <vt:lpstr>Subscription principles</vt:lpstr>
      <vt:lpstr>Containers and resources</vt:lpstr>
      <vt:lpstr>Azure Governance layers</vt:lpstr>
      <vt:lpstr>Subscription considerations</vt:lpstr>
      <vt:lpstr>Multiple subscriptions = Complexity</vt:lpstr>
      <vt:lpstr>Azure Management Groups</vt:lpstr>
      <vt:lpstr>The pillars – Naming standards</vt:lpstr>
      <vt:lpstr>The pillars – Azure Resource Manager policies</vt:lpstr>
      <vt:lpstr>The core – Resource groups, tags, and RBAC</vt:lpstr>
      <vt:lpstr>The core – Res. locks, automation, Security Ctr.</vt:lpstr>
      <vt:lpstr>The Gooey Center – Core Network</vt:lpstr>
      <vt:lpstr>Azure Resource Manager</vt:lpstr>
      <vt:lpstr>Resource Providers</vt:lpstr>
      <vt:lpstr>Azure Resource Manager</vt:lpstr>
      <vt:lpstr>Resource groups</vt:lpstr>
      <vt:lpstr>Resource group lifecycle</vt:lpstr>
      <vt:lpstr>Role-based access control</vt:lpstr>
      <vt:lpstr>Key RBAC concepts</vt:lpstr>
      <vt:lpstr>Least privilege as a model</vt:lpstr>
      <vt:lpstr>ARM hierarchy and RBAC roles</vt:lpstr>
      <vt:lpstr>RBAC</vt:lpstr>
      <vt:lpstr>RBAC – Granular scopes</vt:lpstr>
      <vt:lpstr>Roles for Azure subscription resources</vt:lpstr>
      <vt:lpstr>Custom roles</vt:lpstr>
      <vt:lpstr>Assigning resource-specific roles</vt:lpstr>
      <vt:lpstr>Key learnings from enterprise customers</vt:lpstr>
      <vt:lpstr>Hybrid network architecture</vt:lpstr>
      <vt:lpstr>DMZ Public</vt:lpstr>
      <vt:lpstr>DMZ private</vt:lpstr>
      <vt:lpstr>Hub – Spoke pattern</vt:lpstr>
      <vt:lpstr>Application service reference architecture</vt:lpstr>
      <vt:lpstr>Azure Reference Architectures</vt:lpstr>
      <vt:lpstr>Demo Scenario</vt:lpstr>
      <vt:lpstr>PowerPoint Presentation</vt:lpstr>
      <vt:lpstr>PowerPoint Presentation</vt:lpstr>
      <vt:lpstr>Deployment options</vt:lpstr>
      <vt:lpstr>Getting started with Azure templates </vt:lpstr>
      <vt:lpstr>Azure Virtual Networks</vt:lpstr>
      <vt:lpstr>Demo: Virtual networks deployment</vt:lpstr>
      <vt:lpstr>Cross premises connectivity overview</vt:lpstr>
      <vt:lpstr>VNet Peering Hub and spoke</vt:lpstr>
      <vt:lpstr>Global VNet Peering</vt:lpstr>
      <vt:lpstr>Internal and External load balancing</vt:lpstr>
      <vt:lpstr>PowerPoint Presentation</vt:lpstr>
      <vt:lpstr>Network Security Groups (NSG)</vt:lpstr>
      <vt:lpstr>Virtual Appliances – Firewalls, IDS/IPS, VPNs</vt:lpstr>
      <vt:lpstr>Demo: Network Virtual Appliance deployment</vt:lpstr>
      <vt:lpstr>VNet Service Endpoints for Storage</vt:lpstr>
      <vt:lpstr>Standard storage offerings</vt:lpstr>
      <vt:lpstr>Azure Blob storage overview</vt:lpstr>
      <vt:lpstr>Azure Files overview</vt:lpstr>
      <vt:lpstr>Azure Disks overview</vt:lpstr>
      <vt:lpstr>Replication strategy details</vt:lpstr>
      <vt:lpstr>Standard vs. Premium Storage accounts</vt:lpstr>
      <vt:lpstr>Standard vs. Premium Storage accounts</vt:lpstr>
      <vt:lpstr>Object storage for every use case</vt:lpstr>
      <vt:lpstr>Storage Service Encryption</vt:lpstr>
      <vt:lpstr>Demo: Storage accounts deployment</vt:lpstr>
      <vt:lpstr>Virtual Machine – Sizes and tiers </vt:lpstr>
      <vt:lpstr>Demo: Vitual Machine deployment</vt:lpstr>
      <vt:lpstr>Virtual Machine – Marketplace and image models</vt:lpstr>
      <vt:lpstr>VM extensions</vt:lpstr>
      <vt:lpstr>SLA for VMs</vt:lpstr>
      <vt:lpstr>Virtual machine components</vt:lpstr>
      <vt:lpstr>Virtual Machine Storage Architecture</vt:lpstr>
      <vt:lpstr>Managed Disks Overview</vt:lpstr>
      <vt:lpstr>Virtual Machine Network Architecture</vt:lpstr>
      <vt:lpstr>Demo</vt:lpstr>
      <vt:lpstr>Demo</vt:lpstr>
      <vt:lpstr>Demo</vt:lpstr>
      <vt:lpstr>Video</vt:lpstr>
      <vt:lpstr>Section title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Arhitektura navideznega podatkovnega centra</dc:title>
  <dc:subject>&lt;Event name&gt;</dc:subject>
  <dc:creator>Robert Potocnik</dc:creator>
  <cp:keywords/>
  <dc:description/>
  <cp:lastModifiedBy>Peter Zdovc (Span)</cp:lastModifiedBy>
  <cp:revision>8</cp:revision>
  <dcterms:created xsi:type="dcterms:W3CDTF">2018-05-18T19:28:46Z</dcterms:created>
  <dcterms:modified xsi:type="dcterms:W3CDTF">2018-06-06T07:26:01Z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